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71" r:id="rId3"/>
    <p:sldId id="286" r:id="rId4"/>
    <p:sldId id="288" r:id="rId5"/>
    <p:sldId id="289" r:id="rId6"/>
    <p:sldId id="292" r:id="rId7"/>
    <p:sldId id="293" r:id="rId8"/>
    <p:sldId id="282" r:id="rId9"/>
    <p:sldId id="294" r:id="rId10"/>
    <p:sldId id="283" r:id="rId11"/>
    <p:sldId id="285" r:id="rId12"/>
    <p:sldId id="296" r:id="rId13"/>
    <p:sldId id="272" r:id="rId14"/>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3" autoAdjust="0"/>
  </p:normalViewPr>
  <p:slideViewPr>
    <p:cSldViewPr>
      <p:cViewPr varScale="1">
        <p:scale>
          <a:sx n="82" d="100"/>
          <a:sy n="82" d="100"/>
        </p:scale>
        <p:origin x="102"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54BD3CE5-CAF9-4146-A792-D441B9DB5FF8}" type="datetimeFigureOut">
              <a:rPr lang="fr-FR"/>
              <a:pPr>
                <a:defRPr/>
              </a:pPr>
              <a:t>09/07/2017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1" hangingPunct="1">
              <a:defRPr sz="1200">
                <a:latin typeface="Arial" charset="0"/>
              </a:defRPr>
            </a:lvl1pPr>
          </a:lstStyle>
          <a:p>
            <a:pPr>
              <a:defRPr/>
            </a:pPr>
            <a:fld id="{54421CEA-04A0-4209-9BE1-E39AE058E89B}" type="slidenum">
              <a:rPr lang="fr-FR"/>
              <a:pPr>
                <a:defRPr/>
              </a:pPr>
              <a:t>‹N°›</a:t>
            </a:fld>
            <a:endParaRPr lang="fr-FR"/>
          </a:p>
        </p:txBody>
      </p:sp>
    </p:spTree>
    <p:extLst>
      <p:ext uri="{BB962C8B-B14F-4D97-AF65-F5344CB8AC3E}">
        <p14:creationId xmlns:p14="http://schemas.microsoft.com/office/powerpoint/2010/main" val="1046135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22B0F6C-0F21-41A0-9C74-E3827244C414}" type="datetime1">
              <a:rPr lang="fr-FR"/>
              <a:pPr>
                <a:defRPr/>
              </a:pPr>
              <a:t>09/07/2017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C1F869C-B9F4-41CE-864F-CB2C66F82000}" type="slidenum">
              <a:rPr lang="fr-FR"/>
              <a:pPr>
                <a:defRPr/>
              </a:pPr>
              <a:t>‹N°›</a:t>
            </a:fld>
            <a:endParaRPr lang="fr-FR"/>
          </a:p>
        </p:txBody>
      </p:sp>
    </p:spTree>
    <p:extLst>
      <p:ext uri="{BB962C8B-B14F-4D97-AF65-F5344CB8AC3E}">
        <p14:creationId xmlns:p14="http://schemas.microsoft.com/office/powerpoint/2010/main" val="139222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246B3E-0671-4176-B65E-0F5C28FE0185}" type="datetime1">
              <a:rPr lang="fr-FR"/>
              <a:pPr>
                <a:defRPr/>
              </a:pPr>
              <a:t>09/07/2017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48B6DE3-40A5-47BA-A5A0-55EA16F040BB}" type="slidenum">
              <a:rPr lang="fr-FR"/>
              <a:pPr>
                <a:defRPr/>
              </a:pPr>
              <a:t>‹N°›</a:t>
            </a:fld>
            <a:endParaRPr lang="fr-FR"/>
          </a:p>
        </p:txBody>
      </p:sp>
    </p:spTree>
    <p:extLst>
      <p:ext uri="{BB962C8B-B14F-4D97-AF65-F5344CB8AC3E}">
        <p14:creationId xmlns:p14="http://schemas.microsoft.com/office/powerpoint/2010/main" val="326579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4A1364-5AC1-49D3-9B33-E4F0EEA4F184}" type="datetime1">
              <a:rPr lang="fr-FR"/>
              <a:pPr>
                <a:defRPr/>
              </a:pPr>
              <a:t>09/07/2017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9DAFC01-4034-4A8B-96F6-A67D26754DA3}" type="slidenum">
              <a:rPr lang="fr-FR"/>
              <a:pPr>
                <a:defRPr/>
              </a:pPr>
              <a:t>‹N°›</a:t>
            </a:fld>
            <a:endParaRPr lang="fr-FR"/>
          </a:p>
        </p:txBody>
      </p:sp>
    </p:spTree>
    <p:extLst>
      <p:ext uri="{BB962C8B-B14F-4D97-AF65-F5344CB8AC3E}">
        <p14:creationId xmlns:p14="http://schemas.microsoft.com/office/powerpoint/2010/main" val="195756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B284707-BCB3-46FE-AA17-2161216AA00E}" type="datetime1">
              <a:rPr lang="fr-FR"/>
              <a:pPr>
                <a:defRPr/>
              </a:pPr>
              <a:t>09/07/2017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8E6C976-B87F-470E-BD31-4B792D4D77FB}" type="slidenum">
              <a:rPr lang="fr-FR"/>
              <a:pPr>
                <a:defRPr/>
              </a:pPr>
              <a:t>‹N°›</a:t>
            </a:fld>
            <a:endParaRPr lang="fr-FR"/>
          </a:p>
        </p:txBody>
      </p:sp>
    </p:spTree>
    <p:extLst>
      <p:ext uri="{BB962C8B-B14F-4D97-AF65-F5344CB8AC3E}">
        <p14:creationId xmlns:p14="http://schemas.microsoft.com/office/powerpoint/2010/main" val="405568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D110606-3CA7-4057-AE81-DFD2FBF928B6}" type="datetime1">
              <a:rPr lang="fr-FR"/>
              <a:pPr>
                <a:defRPr/>
              </a:pPr>
              <a:t>09/07/2017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75ABE32-761C-4A6F-A1EB-079BA30830A1}" type="slidenum">
              <a:rPr lang="fr-FR"/>
              <a:pPr>
                <a:defRPr/>
              </a:pPr>
              <a:t>‹N°›</a:t>
            </a:fld>
            <a:endParaRPr lang="fr-FR"/>
          </a:p>
        </p:txBody>
      </p:sp>
    </p:spTree>
    <p:extLst>
      <p:ext uri="{BB962C8B-B14F-4D97-AF65-F5344CB8AC3E}">
        <p14:creationId xmlns:p14="http://schemas.microsoft.com/office/powerpoint/2010/main" val="39592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19A4EDF-BA78-4AE5-BFD5-59B9AFB86768}" type="datetime1">
              <a:rPr lang="fr-FR"/>
              <a:pPr>
                <a:defRPr/>
              </a:pPr>
              <a:t>09/07/2017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EDCF80B-B46B-419D-A1C9-BAE0A0B9406B}" type="slidenum">
              <a:rPr lang="fr-FR"/>
              <a:pPr>
                <a:defRPr/>
              </a:pPr>
              <a:t>‹N°›</a:t>
            </a:fld>
            <a:endParaRPr lang="fr-FR"/>
          </a:p>
        </p:txBody>
      </p:sp>
    </p:spTree>
    <p:extLst>
      <p:ext uri="{BB962C8B-B14F-4D97-AF65-F5344CB8AC3E}">
        <p14:creationId xmlns:p14="http://schemas.microsoft.com/office/powerpoint/2010/main" val="235153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C100954F-7F7E-40AA-8D58-440DCEE5811A}" type="datetime1">
              <a:rPr lang="fr-FR"/>
              <a:pPr>
                <a:defRPr/>
              </a:pPr>
              <a:t>09/07/2017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1520F85-2D3B-4D38-864B-303702225A6A}" type="slidenum">
              <a:rPr lang="fr-FR"/>
              <a:pPr>
                <a:defRPr/>
              </a:pPr>
              <a:t>‹N°›</a:t>
            </a:fld>
            <a:endParaRPr lang="fr-FR"/>
          </a:p>
        </p:txBody>
      </p:sp>
    </p:spTree>
    <p:extLst>
      <p:ext uri="{BB962C8B-B14F-4D97-AF65-F5344CB8AC3E}">
        <p14:creationId xmlns:p14="http://schemas.microsoft.com/office/powerpoint/2010/main" val="192742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2C07657-1189-4F29-9D92-7A4A22C78E17}" type="datetime1">
              <a:rPr lang="fr-FR"/>
              <a:pPr>
                <a:defRPr/>
              </a:pPr>
              <a:t>09/07/2017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5AAA5BB-0A31-46FE-B5CD-3E04FB389090}" type="slidenum">
              <a:rPr lang="fr-FR"/>
              <a:pPr>
                <a:defRPr/>
              </a:pPr>
              <a:t>‹N°›</a:t>
            </a:fld>
            <a:endParaRPr lang="fr-FR"/>
          </a:p>
        </p:txBody>
      </p:sp>
    </p:spTree>
    <p:extLst>
      <p:ext uri="{BB962C8B-B14F-4D97-AF65-F5344CB8AC3E}">
        <p14:creationId xmlns:p14="http://schemas.microsoft.com/office/powerpoint/2010/main" val="175573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3DD154E-D3A8-4979-AC16-E5374533EFC8}" type="datetime1">
              <a:rPr lang="fr-FR"/>
              <a:pPr>
                <a:defRPr/>
              </a:pPr>
              <a:t>09/07/2017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025C9BF3-BB15-4FBC-BC9C-AB7AFE0EE406}" type="slidenum">
              <a:rPr lang="fr-FR"/>
              <a:pPr>
                <a:defRPr/>
              </a:pPr>
              <a:t>‹N°›</a:t>
            </a:fld>
            <a:endParaRPr lang="fr-FR"/>
          </a:p>
        </p:txBody>
      </p:sp>
    </p:spTree>
    <p:extLst>
      <p:ext uri="{BB962C8B-B14F-4D97-AF65-F5344CB8AC3E}">
        <p14:creationId xmlns:p14="http://schemas.microsoft.com/office/powerpoint/2010/main" val="69081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5112A1F-91FB-4575-AB52-5C579E9805A0}" type="datetime1">
              <a:rPr lang="fr-FR"/>
              <a:pPr>
                <a:defRPr/>
              </a:pPr>
              <a:t>09/07/2017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F9BF24D-44B6-4076-BB30-6BD21FA1361C}" type="slidenum">
              <a:rPr lang="fr-FR"/>
              <a:pPr>
                <a:defRPr/>
              </a:pPr>
              <a:t>‹N°›</a:t>
            </a:fld>
            <a:endParaRPr lang="fr-FR"/>
          </a:p>
        </p:txBody>
      </p:sp>
    </p:spTree>
    <p:extLst>
      <p:ext uri="{BB962C8B-B14F-4D97-AF65-F5344CB8AC3E}">
        <p14:creationId xmlns:p14="http://schemas.microsoft.com/office/powerpoint/2010/main" val="42934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562B0C9-E4EA-4005-8970-65253BB6E1CA}" type="datetime1">
              <a:rPr lang="fr-FR"/>
              <a:pPr>
                <a:defRPr/>
              </a:pPr>
              <a:t>09/07/2017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F2FD748-A588-40E5-92DE-923134AC9A44}" type="slidenum">
              <a:rPr lang="fr-FR"/>
              <a:pPr>
                <a:defRPr/>
              </a:pPr>
              <a:t>‹N°›</a:t>
            </a:fld>
            <a:endParaRPr lang="fr-FR"/>
          </a:p>
        </p:txBody>
      </p:sp>
    </p:spTree>
    <p:extLst>
      <p:ext uri="{BB962C8B-B14F-4D97-AF65-F5344CB8AC3E}">
        <p14:creationId xmlns:p14="http://schemas.microsoft.com/office/powerpoint/2010/main" val="395041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B5F2F0-E10D-43F5-97E4-3D20E6B7B908}" type="datetime1">
              <a:rPr lang="fr-FR"/>
              <a:pPr>
                <a:defRPr/>
              </a:pPr>
              <a:t>09/07/2017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0094A28-FC72-46F6-AA4B-3A5D669056A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p:cNvSpPr>
            <a:spLocks noGrp="1"/>
          </p:cNvSpPr>
          <p:nvPr>
            <p:ph type="title"/>
          </p:nvPr>
        </p:nvSpPr>
        <p:spPr>
          <a:xfrm>
            <a:off x="1187450" y="44450"/>
            <a:ext cx="7705725" cy="1152525"/>
          </a:xfrm>
        </p:spPr>
        <p:txBody>
          <a:bodyPr/>
          <a:lstStyle/>
          <a:p>
            <a:pPr>
              <a:defRPr/>
            </a:pPr>
            <a:r>
              <a:rPr lang="fr-FR" b="1" dirty="0" smtClean="0">
                <a:solidFill>
                  <a:schemeClr val="bg1"/>
                </a:solidFill>
                <a:effectLst>
                  <a:outerShdw blurRad="38100" dist="38100" dir="2700000" algn="tl">
                    <a:srgbClr val="000000">
                      <a:alpha val="43137"/>
                    </a:srgbClr>
                  </a:outerShdw>
                </a:effectLst>
              </a:rPr>
              <a:t>RISQUE INCENDIE</a:t>
            </a:r>
            <a:endParaRPr lang="fr-FR" b="1" dirty="0">
              <a:solidFill>
                <a:schemeClr val="bg1"/>
              </a:solidFill>
              <a:effectLst>
                <a:outerShdw blurRad="38100" dist="38100" dir="2700000" algn="tl">
                  <a:srgbClr val="000000">
                    <a:alpha val="43137"/>
                  </a:srgbClr>
                </a:outerShdw>
              </a:effectLst>
            </a:endParaRPr>
          </a:p>
        </p:txBody>
      </p:sp>
      <p:sp>
        <p:nvSpPr>
          <p:cNvPr id="3076" name="ZoneTexte 5"/>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ctr" eaLnBrk="1" hangingPunct="1">
              <a:spcBef>
                <a:spcPct val="0"/>
              </a:spcBef>
              <a:buFontTx/>
              <a:buNone/>
            </a:pPr>
            <a:r>
              <a:rPr lang="fr-FR" altLang="fr-FR" sz="1200" b="1">
                <a:solidFill>
                  <a:srgbClr val="441202"/>
                </a:solidFill>
              </a:rPr>
              <a:t>ADMJSP/ </a:t>
            </a:r>
            <a:r>
              <a:rPr lang="fr-FR" altLang="fr-FR" sz="1200">
                <a:solidFill>
                  <a:srgbClr val="441202"/>
                </a:solidFill>
              </a:rPr>
              <a:t>Pôle numérisation – 01/09/2016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A5AAA387-1E79-4C3F-9ED4-7B7499559CBF}" type="slidenum">
              <a:rPr lang="fr-FR" smtClean="0"/>
              <a:pPr>
                <a:defRPr/>
              </a:pPr>
              <a:t>10</a:t>
            </a:fld>
            <a:endParaRPr lang="fr-FR"/>
          </a:p>
        </p:txBody>
      </p:sp>
      <p:sp>
        <p:nvSpPr>
          <p:cNvPr id="4" name="Rectangle 3"/>
          <p:cNvSpPr/>
          <p:nvPr/>
        </p:nvSpPr>
        <p:spPr>
          <a:xfrm>
            <a:off x="323850" y="1341438"/>
            <a:ext cx="8362950" cy="3168650"/>
          </a:xfrm>
          <a:prstGeom prst="rect">
            <a:avLst/>
          </a:prstGeom>
        </p:spPr>
        <p:txBody>
          <a:bodyPr>
            <a:spAutoFit/>
          </a:bodyPr>
          <a:lstStyle/>
          <a:p>
            <a:pPr algn="just">
              <a:defRPr/>
            </a:pPr>
            <a:r>
              <a:rPr lang="fr-FR" sz="2000" b="1" u="sng" dirty="0">
                <a:latin typeface="Times New Roman" panose="02020603050405020304" pitchFamily="18" charset="0"/>
                <a:cs typeface="Times New Roman" panose="02020603050405020304" pitchFamily="18" charset="0"/>
              </a:rPr>
              <a:t>Dans tous les cas :</a:t>
            </a:r>
          </a:p>
          <a:p>
            <a:pPr algn="just">
              <a:defRPr/>
            </a:pPr>
            <a:endParaRPr lang="fr-FR" sz="2000" b="1" u="sng" dirty="0">
              <a:latin typeface="Times New Roman" panose="02020603050405020304" pitchFamily="18" charset="0"/>
              <a:cs typeface="Times New Roman" panose="02020603050405020304" pitchFamily="18" charset="0"/>
            </a:endParaRPr>
          </a:p>
          <a:p>
            <a:pPr algn="just">
              <a:defRPr/>
            </a:pPr>
            <a:r>
              <a:rPr lang="fr-FR" sz="2000" b="1" dirty="0">
                <a:latin typeface="Times New Roman" panose="02020603050405020304" pitchFamily="18" charset="0"/>
                <a:cs typeface="Times New Roman" panose="02020603050405020304" pitchFamily="18" charset="0"/>
              </a:rPr>
              <a:t>Si vous devez ouvrir une porte, vérifiez la présence de fumées d’un incendie en prenant un maximum de précautions :</a:t>
            </a:r>
          </a:p>
          <a:p>
            <a:pPr algn="just">
              <a:defRPr/>
            </a:pPr>
            <a:endParaRPr lang="fr-FR" sz="2000" dirty="0">
              <a:latin typeface="Times New Roman" panose="02020603050405020304" pitchFamily="18" charset="0"/>
              <a:cs typeface="Times New Roman" panose="02020603050405020304" pitchFamily="18" charset="0"/>
            </a:endParaRPr>
          </a:p>
          <a:p>
            <a:pPr algn="just">
              <a:defRPr/>
            </a:pPr>
            <a:endParaRPr lang="fr-F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Commencez par une ouverture de quelques centimètres, sans chercher à passer la tête, et en vous tenant prêt, immédiatement, à bien refermer la porte. En cas de présence de fumées, celles-ci vont être visibles dès la moindre ouverture.</a:t>
            </a:r>
          </a:p>
        </p:txBody>
      </p:sp>
      <p:sp>
        <p:nvSpPr>
          <p:cNvPr id="5" name="Titre 8"/>
          <p:cNvSpPr>
            <a:spLocks noGrp="1"/>
          </p:cNvSpPr>
          <p:nvPr>
            <p:ph type="title"/>
          </p:nvPr>
        </p:nvSpPr>
        <p:spPr>
          <a:xfrm>
            <a:off x="684213" y="260350"/>
            <a:ext cx="8229600" cy="922338"/>
          </a:xfrm>
        </p:spPr>
        <p:txBody>
          <a:bodyPr/>
          <a:lstStyle/>
          <a:p>
            <a:pPr>
              <a:defRPr/>
            </a:pPr>
            <a:r>
              <a:rPr lang="fr-FR" sz="3200" b="1" dirty="0">
                <a:solidFill>
                  <a:schemeClr val="accent6">
                    <a:lumMod val="50000"/>
                  </a:schemeClr>
                </a:solidFill>
              </a:rPr>
              <a:t>ATTENTION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57D9D3C5-3AF0-4D77-BC9A-EDB8B608A7E0}" type="slidenum">
              <a:rPr lang="fr-FR" smtClean="0"/>
              <a:pPr>
                <a:defRPr/>
              </a:pPr>
              <a:t>11</a:t>
            </a:fld>
            <a:endParaRPr lang="fr-FR"/>
          </a:p>
        </p:txBody>
      </p:sp>
      <p:sp>
        <p:nvSpPr>
          <p:cNvPr id="4" name="Rectangle 3"/>
          <p:cNvSpPr/>
          <p:nvPr/>
        </p:nvSpPr>
        <p:spPr>
          <a:xfrm>
            <a:off x="323850" y="1341438"/>
            <a:ext cx="8362950" cy="1322387"/>
          </a:xfrm>
          <a:prstGeom prst="rect">
            <a:avLst/>
          </a:prstGeom>
        </p:spPr>
        <p:txBody>
          <a:bodyPr>
            <a:spAutoFit/>
          </a:bodyPr>
          <a:lstStyle/>
          <a:p>
            <a:pPr algn="just">
              <a:defRPr/>
            </a:pPr>
            <a:r>
              <a:rPr lang="fr-FR" sz="2000" b="1" u="sng" dirty="0">
                <a:latin typeface="Times New Roman" panose="02020603050405020304" pitchFamily="18" charset="0"/>
                <a:cs typeface="Times New Roman" panose="02020603050405020304" pitchFamily="18" charset="0"/>
              </a:rPr>
              <a:t>Dans tous les cas :</a:t>
            </a:r>
          </a:p>
          <a:p>
            <a:pPr algn="just">
              <a:defRPr/>
            </a:pPr>
            <a:endParaRPr lang="fr-FR" sz="2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Ne prenez jamais l’ascenseur. Si l’électricité était coupée, vous vous retrouveriez prisonnier. Préférez toujours les escaliers.</a:t>
            </a:r>
          </a:p>
        </p:txBody>
      </p:sp>
      <p:sp>
        <p:nvSpPr>
          <p:cNvPr id="5" name="Titre 8"/>
          <p:cNvSpPr>
            <a:spLocks noGrp="1"/>
          </p:cNvSpPr>
          <p:nvPr>
            <p:ph type="title"/>
          </p:nvPr>
        </p:nvSpPr>
        <p:spPr>
          <a:xfrm>
            <a:off x="684213" y="260350"/>
            <a:ext cx="8229600" cy="922338"/>
          </a:xfrm>
        </p:spPr>
        <p:txBody>
          <a:bodyPr/>
          <a:lstStyle/>
          <a:p>
            <a:pPr>
              <a:defRPr/>
            </a:pPr>
            <a:r>
              <a:rPr lang="fr-FR" sz="3200" b="1" dirty="0">
                <a:solidFill>
                  <a:schemeClr val="accent6">
                    <a:lumMod val="50000"/>
                  </a:schemeClr>
                </a:solidFill>
              </a:rPr>
              <a:t>ATTENTION</a:t>
            </a:r>
          </a:p>
        </p:txBody>
      </p:sp>
      <p:pic>
        <p:nvPicPr>
          <p:cNvPr id="14341"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051175"/>
            <a:ext cx="3616325"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us 7"/>
          <p:cNvSpPr>
            <a:spLocks/>
          </p:cNvSpPr>
          <p:nvPr/>
        </p:nvSpPr>
        <p:spPr>
          <a:xfrm rot="2700000">
            <a:off x="582613" y="2874963"/>
            <a:ext cx="3259137" cy="3157537"/>
          </a:xfrm>
          <a:prstGeom prst="mathPlus">
            <a:avLst>
              <a:gd name="adj1" fmla="val 157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34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965450"/>
            <a:ext cx="22494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195638"/>
            <a:ext cx="2016125"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56792"/>
            <a:ext cx="2520280" cy="1880806"/>
          </a:xfrm>
          <a:prstGeom prst="rect">
            <a:avLst/>
          </a:prstGeom>
        </p:spPr>
      </p:pic>
      <p:sp>
        <p:nvSpPr>
          <p:cNvPr id="3" name="Espace réservé du numéro de diapositive 2"/>
          <p:cNvSpPr>
            <a:spLocks noGrp="1"/>
          </p:cNvSpPr>
          <p:nvPr>
            <p:ph type="sldNum" sz="quarter" idx="12"/>
          </p:nvPr>
        </p:nvSpPr>
        <p:spPr/>
        <p:txBody>
          <a:bodyPr/>
          <a:lstStyle/>
          <a:p>
            <a:pPr>
              <a:defRPr/>
            </a:pPr>
            <a:fld id="{A95B7900-4699-4DE7-BD58-65EBA6DB4E5F}" type="slidenum">
              <a:rPr lang="fr-FR" smtClean="0"/>
              <a:pPr>
                <a:defRPr/>
              </a:pPr>
              <a:t>12</a:t>
            </a:fld>
            <a:endParaRPr lang="fr-FR"/>
          </a:p>
        </p:txBody>
      </p:sp>
      <p:sp>
        <p:nvSpPr>
          <p:cNvPr id="4" name="Rectangle 3"/>
          <p:cNvSpPr/>
          <p:nvPr/>
        </p:nvSpPr>
        <p:spPr>
          <a:xfrm>
            <a:off x="2915816" y="1412776"/>
            <a:ext cx="5717308" cy="240065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Évitez </a:t>
            </a:r>
            <a:r>
              <a:rPr lang="fr-FR" sz="2000" dirty="0">
                <a:latin typeface="Times New Roman" panose="02020603050405020304" pitchFamily="18" charset="0"/>
                <a:cs typeface="Times New Roman" panose="02020603050405020304" pitchFamily="18" charset="0"/>
              </a:rPr>
              <a:t>d’encombrer les escaliers et les </a:t>
            </a:r>
            <a:r>
              <a:rPr lang="fr-FR" sz="2000" dirty="0" smtClean="0">
                <a:latin typeface="Times New Roman" panose="02020603050405020304" pitchFamily="18" charset="0"/>
                <a:cs typeface="Times New Roman" panose="02020603050405020304" pitchFamily="18" charset="0"/>
              </a:rPr>
              <a:t>portes ;</a:t>
            </a:r>
          </a:p>
          <a:p>
            <a:pPr marL="285750" indent="-285750" algn="just">
              <a:lnSpc>
                <a:spcPct val="150000"/>
              </a:lnSpc>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Si </a:t>
            </a:r>
            <a:r>
              <a:rPr lang="fr-FR" sz="2000" dirty="0">
                <a:latin typeface="Times New Roman" panose="02020603050405020304" pitchFamily="18" charset="0"/>
                <a:cs typeface="Times New Roman" panose="02020603050405020304" pitchFamily="18" charset="0"/>
              </a:rPr>
              <a:t>votre porte est verrouillée, laissez toujours les clés à proximité pour pouvoir sortir </a:t>
            </a:r>
            <a:r>
              <a:rPr lang="fr-FR" sz="2000" dirty="0" smtClean="0">
                <a:latin typeface="Times New Roman" panose="02020603050405020304" pitchFamily="18" charset="0"/>
                <a:cs typeface="Times New Roman" panose="02020603050405020304" pitchFamily="18" charset="0"/>
              </a:rPr>
              <a:t>facilement ;</a:t>
            </a:r>
            <a:endParaRPr lang="fr-FR" sz="20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Définissez </a:t>
            </a:r>
            <a:r>
              <a:rPr lang="fr-FR" sz="2000" dirty="0">
                <a:latin typeface="Times New Roman" panose="02020603050405020304" pitchFamily="18" charset="0"/>
                <a:cs typeface="Times New Roman" panose="02020603050405020304" pitchFamily="18" charset="0"/>
              </a:rPr>
              <a:t>un plan d’évacuation avec l’ensemble des membres de votre </a:t>
            </a:r>
            <a:r>
              <a:rPr lang="fr-FR" sz="2000" dirty="0" smtClean="0">
                <a:latin typeface="Times New Roman" panose="02020603050405020304" pitchFamily="18" charset="0"/>
                <a:cs typeface="Times New Roman" panose="02020603050405020304" pitchFamily="18" charset="0"/>
              </a:rPr>
              <a:t>foyer;</a:t>
            </a:r>
          </a:p>
        </p:txBody>
      </p:sp>
      <p:sp>
        <p:nvSpPr>
          <p:cNvPr id="5" name="Titre 8"/>
          <p:cNvSpPr>
            <a:spLocks noGrp="1"/>
          </p:cNvSpPr>
          <p:nvPr>
            <p:ph type="title"/>
          </p:nvPr>
        </p:nvSpPr>
        <p:spPr>
          <a:xfrm>
            <a:off x="1187624" y="260648"/>
            <a:ext cx="7725544" cy="922114"/>
          </a:xfrm>
        </p:spPr>
        <p:txBody>
          <a:bodyPr/>
          <a:lstStyle/>
          <a:p>
            <a:r>
              <a:rPr lang="fr-FR" sz="3200" b="1" dirty="0">
                <a:solidFill>
                  <a:schemeClr val="accent6">
                    <a:lumMod val="50000"/>
                  </a:schemeClr>
                </a:solidFill>
              </a:rPr>
              <a:t>Quelques pistes pour bien vous préparer </a:t>
            </a:r>
          </a:p>
        </p:txBody>
      </p:sp>
      <p:sp>
        <p:nvSpPr>
          <p:cNvPr id="7" name="Rectangle 6"/>
          <p:cNvSpPr/>
          <p:nvPr/>
        </p:nvSpPr>
        <p:spPr>
          <a:xfrm>
            <a:off x="539552" y="3941577"/>
            <a:ext cx="8280920" cy="147732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Déterminez avec eux un point de rencontre à l’extérieur de votre </a:t>
            </a:r>
            <a:r>
              <a:rPr lang="fr-FR" sz="2000" dirty="0" smtClean="0">
                <a:latin typeface="Times New Roman" panose="02020603050405020304" pitchFamily="18" charset="0"/>
                <a:cs typeface="Times New Roman" panose="02020603050405020304" pitchFamily="18" charset="0"/>
              </a:rPr>
              <a:t>habitation ;</a:t>
            </a:r>
            <a:endParaRPr lang="fr-FR" sz="20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Réalisez des exercices d’évacuation avec vos enfants pour les sensibiliser dès le plus jeune âge.</a:t>
            </a:r>
          </a:p>
        </p:txBody>
      </p:sp>
      <p:sp>
        <p:nvSpPr>
          <p:cNvPr id="2" name="ZoneTexte 1"/>
          <p:cNvSpPr txBox="1"/>
          <p:nvPr/>
        </p:nvSpPr>
        <p:spPr>
          <a:xfrm>
            <a:off x="1810427" y="5673591"/>
            <a:ext cx="5968750" cy="461665"/>
          </a:xfrm>
          <a:prstGeom prst="rect">
            <a:avLst/>
          </a:prstGeom>
          <a:solidFill>
            <a:srgbClr val="FF0000"/>
          </a:solidFill>
        </p:spPr>
        <p:txBody>
          <a:bodyPr wrap="none" rtlCol="0">
            <a:spAutoFit/>
          </a:bodyPr>
          <a:lstStyle/>
          <a:p>
            <a:r>
              <a:rPr lang="fr-FR" sz="2400" b="1" dirty="0" smtClean="0">
                <a:solidFill>
                  <a:srgbClr val="FFFF00"/>
                </a:solidFill>
                <a:latin typeface="Times New Roman" panose="02020603050405020304" pitchFamily="18" charset="0"/>
                <a:cs typeface="Times New Roman" panose="02020603050405020304" pitchFamily="18" charset="0"/>
              </a:rPr>
              <a:t>Mettez à jour régulièrement votre P.F.M.S. !</a:t>
            </a:r>
            <a:endParaRPr lang="fr-FR"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04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Conclusion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878FEF1A-2A17-4A57-B247-42E995AE61AD}" type="slidenum">
              <a:rPr lang="fr-FR" sz="2000">
                <a:solidFill>
                  <a:schemeClr val="accent6">
                    <a:lumMod val="50000"/>
                  </a:schemeClr>
                </a:solidFill>
                <a:latin typeface="+mn-lt"/>
              </a:rPr>
              <a:pPr algn="r" eaLnBrk="1" hangingPunct="1">
                <a:defRPr/>
              </a:pPr>
              <a:t>13</a:t>
            </a:fld>
            <a:endParaRPr lang="fr-FR" sz="2000" dirty="0">
              <a:solidFill>
                <a:schemeClr val="accent6">
                  <a:lumMod val="50000"/>
                </a:schemeClr>
              </a:solidFill>
              <a:latin typeface="+mn-lt"/>
            </a:endParaRPr>
          </a:p>
        </p:txBody>
      </p:sp>
      <p:cxnSp>
        <p:nvCxnSpPr>
          <p:cNvPr id="5" name="Connecteur droit 4"/>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389" name="ZoneTexte 12"/>
          <p:cNvSpPr txBox="1">
            <a:spLocks noChangeArrowheads="1"/>
          </p:cNvSpPr>
          <p:nvPr/>
        </p:nvSpPr>
        <p:spPr bwMode="auto">
          <a:xfrm>
            <a:off x="4711700" y="2133600"/>
            <a:ext cx="40370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2016</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16390" name="ZoneTexte 15"/>
          <p:cNvSpPr txBox="1">
            <a:spLocks noChangeArrowheads="1"/>
          </p:cNvSpPr>
          <p:nvPr/>
        </p:nvSpPr>
        <p:spPr bwMode="auto">
          <a:xfrm>
            <a:off x="611188" y="1982788"/>
            <a:ext cx="34290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Tx/>
              <a:buNone/>
            </a:pPr>
            <a:r>
              <a:rPr lang="fr-FR" altLang="fr-FR" sz="2000" b="1">
                <a:latin typeface="Times New Roman" panose="02020603050405020304" pitchFamily="18" charset="0"/>
              </a:rPr>
              <a:t>Risque incendie en cuisine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Risque incendie de cheminée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Risque incendie électrique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DAAF</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Quelques règles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Pour se préparer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risque incendie</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B77A670C-A0A5-40E1-9FA8-F1E03D2B95C5}" type="slidenum">
              <a:rPr lang="fr-FR" sz="2000">
                <a:solidFill>
                  <a:schemeClr val="accent6">
                    <a:lumMod val="50000"/>
                  </a:schemeClr>
                </a:solidFill>
                <a:latin typeface="+mn-lt"/>
              </a:rPr>
              <a:pPr algn="r" eaLnBrk="1" hangingPunct="1">
                <a:defRPr/>
              </a:pPr>
              <a:t>2</a:t>
            </a:fld>
            <a:endParaRPr lang="fr-FR" sz="2000" dirty="0">
              <a:solidFill>
                <a:schemeClr val="accent6">
                  <a:lumMod val="50000"/>
                </a:schemeClr>
              </a:solidFill>
              <a:latin typeface="+mn-lt"/>
            </a:endParaRPr>
          </a:p>
        </p:txBody>
      </p:sp>
      <p:cxnSp>
        <p:nvCxnSpPr>
          <p:cNvPr id="5" name="Connecteur droit 4"/>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p:cNvSpPr txBox="1">
            <a:spLocks noChangeArrowheads="1"/>
          </p:cNvSpPr>
          <p:nvPr/>
        </p:nvSpPr>
        <p:spPr bwMode="auto">
          <a:xfrm>
            <a:off x="4811713" y="2632075"/>
            <a:ext cx="3821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3 types de risques d’incendie domestique. </a:t>
            </a:r>
          </a:p>
        </p:txBody>
      </p:sp>
      <p:sp>
        <p:nvSpPr>
          <p:cNvPr id="4103" name="ZoneTexte 15"/>
          <p:cNvSpPr txBox="1">
            <a:spLocks noChangeArrowheads="1"/>
          </p:cNvSpPr>
          <p:nvPr/>
        </p:nvSpPr>
        <p:spPr bwMode="auto">
          <a:xfrm>
            <a:off x="611188" y="1773238"/>
            <a:ext cx="34290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Tx/>
              <a:buNone/>
            </a:pPr>
            <a:r>
              <a:rPr lang="fr-FR" altLang="fr-FR" sz="2000" b="1">
                <a:latin typeface="Times New Roman" panose="02020603050405020304" pitchFamily="18" charset="0"/>
              </a:rPr>
              <a:t>Risque incendie en cuisine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Risque incendie de cheminée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Risque incendie électrique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DAAF</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Quelques règles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Pour se préparer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683568" y="260648"/>
            <a:ext cx="8229600" cy="922114"/>
          </a:xfrm>
        </p:spPr>
        <p:txBody>
          <a:bodyPr/>
          <a:lstStyle/>
          <a:p>
            <a:r>
              <a:rPr lang="fr-FR" sz="3600" b="1" dirty="0" smtClean="0">
                <a:solidFill>
                  <a:schemeClr val="accent6">
                    <a:lumMod val="50000"/>
                  </a:schemeClr>
                </a:solidFill>
              </a:rPr>
              <a:t>Le risque d’incendie</a:t>
            </a:r>
            <a:endParaRPr lang="fr-FR" sz="3600" b="1" dirty="0">
              <a:solidFill>
                <a:schemeClr val="accent6">
                  <a:lumMod val="50000"/>
                </a:schemeClr>
              </a:solidFill>
            </a:endParaRPr>
          </a:p>
        </p:txBody>
      </p:sp>
      <p:sp>
        <p:nvSpPr>
          <p:cNvPr id="10" name="Espace réservé du contenu 9"/>
          <p:cNvSpPr>
            <a:spLocks noGrp="1"/>
          </p:cNvSpPr>
          <p:nvPr>
            <p:ph idx="1"/>
          </p:nvPr>
        </p:nvSpPr>
        <p:spPr>
          <a:xfrm>
            <a:off x="323528" y="1218295"/>
            <a:ext cx="8496944" cy="2210706"/>
          </a:xfrm>
        </p:spPr>
        <p:txBody>
          <a:bodyPr/>
          <a:lstStyle/>
          <a:p>
            <a:pPr marL="0" indent="0" algn="just">
              <a:buNone/>
            </a:pPr>
            <a:r>
              <a:rPr lang="fr-FR" sz="2000" dirty="0" smtClean="0">
                <a:latin typeface="Times New Roman" panose="02020603050405020304" pitchFamily="18" charset="0"/>
                <a:cs typeface="Times New Roman" panose="02020603050405020304" pitchFamily="18" charset="0"/>
              </a:rPr>
              <a:t>Chaque année :</a:t>
            </a:r>
          </a:p>
          <a:p>
            <a:pPr marL="0" indent="0" algn="just">
              <a:buNone/>
            </a:pPr>
            <a:endParaRPr lang="fr-FR"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P</a:t>
            </a:r>
            <a:r>
              <a:rPr lang="fr-FR" sz="2000" dirty="0" smtClean="0">
                <a:latin typeface="Times New Roman" panose="02020603050405020304" pitchFamily="18" charset="0"/>
                <a:cs typeface="Times New Roman" panose="02020603050405020304" pitchFamily="18" charset="0"/>
              </a:rPr>
              <a:t>rès </a:t>
            </a:r>
            <a:r>
              <a:rPr lang="fr-FR" sz="2000" dirty="0">
                <a:latin typeface="Times New Roman" panose="02020603050405020304" pitchFamily="18" charset="0"/>
                <a:cs typeface="Times New Roman" panose="02020603050405020304" pitchFamily="18" charset="0"/>
              </a:rPr>
              <a:t>de </a:t>
            </a:r>
            <a:r>
              <a:rPr lang="fr-FR" sz="2000" b="1" dirty="0">
                <a:latin typeface="Times New Roman" panose="02020603050405020304" pitchFamily="18" charset="0"/>
                <a:cs typeface="Times New Roman" panose="02020603050405020304" pitchFamily="18" charset="0"/>
              </a:rPr>
              <a:t>15.000 personnes sont blessées</a:t>
            </a:r>
            <a:r>
              <a:rPr lang="fr-FR" sz="2000" dirty="0">
                <a:latin typeface="Times New Roman" panose="02020603050405020304" pitchFamily="18" charset="0"/>
                <a:cs typeface="Times New Roman" panose="02020603050405020304" pitchFamily="18" charset="0"/>
              </a:rPr>
              <a:t> au cours d’un incendie domestique.</a:t>
            </a:r>
          </a:p>
          <a:p>
            <a:pPr algn="just">
              <a:buFont typeface="Wingdings" panose="05000000000000000000" pitchFamily="2" charset="2"/>
              <a:buChar char="Ø"/>
            </a:pPr>
            <a:r>
              <a:rPr lang="fr-FR" sz="2000" b="1" dirty="0" smtClean="0">
                <a:latin typeface="Times New Roman" panose="02020603050405020304" pitchFamily="18" charset="0"/>
                <a:cs typeface="Times New Roman" panose="02020603050405020304" pitchFamily="18" charset="0"/>
              </a:rPr>
              <a:t>Plus </a:t>
            </a:r>
            <a:r>
              <a:rPr lang="fr-FR" sz="2000" b="1" dirty="0">
                <a:latin typeface="Times New Roman" panose="02020603050405020304" pitchFamily="18" charset="0"/>
                <a:cs typeface="Times New Roman" panose="02020603050405020304" pitchFamily="18" charset="0"/>
              </a:rPr>
              <a:t>de 800 personnes décèdent</a:t>
            </a:r>
            <a:r>
              <a:rPr lang="fr-FR" sz="2000" dirty="0">
                <a:latin typeface="Times New Roman" panose="02020603050405020304" pitchFamily="18" charset="0"/>
                <a:cs typeface="Times New Roman" panose="02020603050405020304" pitchFamily="18" charset="0"/>
              </a:rPr>
              <a:t> à la suite d’un incendie domestique.</a:t>
            </a:r>
          </a:p>
          <a:p>
            <a:pPr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On compte plus de 81.000 incendies </a:t>
            </a:r>
            <a:r>
              <a:rPr lang="fr-FR" sz="2000" dirty="0" smtClean="0">
                <a:latin typeface="Times New Roman" panose="02020603050405020304" pitchFamily="18" charset="0"/>
                <a:cs typeface="Times New Roman" panose="02020603050405020304" pitchFamily="18" charset="0"/>
              </a:rPr>
              <a:t>domestiques, ce qui </a:t>
            </a:r>
            <a:r>
              <a:rPr lang="fr-FR" sz="2000" dirty="0">
                <a:latin typeface="Times New Roman" panose="02020603050405020304" pitchFamily="18" charset="0"/>
                <a:cs typeface="Times New Roman" panose="02020603050405020304" pitchFamily="18" charset="0"/>
              </a:rPr>
              <a:t>représente une intervention toutes les </a:t>
            </a:r>
            <a:r>
              <a:rPr lang="fr-FR" sz="2000" dirty="0" smtClean="0">
                <a:latin typeface="Times New Roman" panose="02020603050405020304" pitchFamily="18" charset="0"/>
                <a:cs typeface="Times New Roman" panose="02020603050405020304" pitchFamily="18" charset="0"/>
              </a:rPr>
              <a:t>6 </a:t>
            </a:r>
            <a:r>
              <a:rPr lang="fr-FR" sz="2000" dirty="0">
                <a:latin typeface="Times New Roman" panose="02020603050405020304" pitchFamily="18" charset="0"/>
                <a:cs typeface="Times New Roman" panose="02020603050405020304" pitchFamily="18" charset="0"/>
              </a:rPr>
              <a:t>minutes pour les sapeurs-pompiers.</a:t>
            </a:r>
          </a:p>
          <a:p>
            <a:pPr marL="0" indent="0" algn="just">
              <a:buNone/>
            </a:pPr>
            <a:endParaRPr lang="fr-FR" sz="2000" dirty="0" smtClean="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
        <p:nvSpPr>
          <p:cNvPr id="3075"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08830D-CB58-4D44-B2D2-0CA06DF9782F}" type="slidenum">
              <a:rPr lang="fr-FR" sz="2000" smtClean="0">
                <a:solidFill>
                  <a:schemeClr val="accent6">
                    <a:lumMod val="50000"/>
                  </a:schemeClr>
                </a:solidFill>
                <a:latin typeface="Myriad Pro" pitchFamily="34" charset="0"/>
              </a:rPr>
              <a:pPr fontAlgn="base">
                <a:spcBef>
                  <a:spcPct val="0"/>
                </a:spcBef>
                <a:spcAft>
                  <a:spcPct val="0"/>
                </a:spcAft>
              </a:pPr>
              <a:t>3</a:t>
            </a:fld>
            <a:endParaRPr lang="fr-FR" sz="2000" dirty="0" smtClean="0">
              <a:solidFill>
                <a:schemeClr val="accent6">
                  <a:lumMod val="50000"/>
                </a:schemeClr>
              </a:solidFill>
              <a:latin typeface="Myriad Pro"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19" y="3645024"/>
            <a:ext cx="4781679" cy="2520280"/>
          </a:xfrm>
          <a:prstGeom prst="rect">
            <a:avLst/>
          </a:prstGeom>
        </p:spPr>
      </p:pic>
    </p:spTree>
    <p:extLst>
      <p:ext uri="{BB962C8B-B14F-4D97-AF65-F5344CB8AC3E}">
        <p14:creationId xmlns:p14="http://schemas.microsoft.com/office/powerpoint/2010/main" val="2084791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1397" y="3252685"/>
            <a:ext cx="3816424" cy="2145612"/>
          </a:xfrm>
          <a:prstGeom prst="rect">
            <a:avLst/>
          </a:prstGeom>
        </p:spPr>
      </p:pic>
      <p:sp>
        <p:nvSpPr>
          <p:cNvPr id="3" name="Espace réservé du numéro de diapositive 2"/>
          <p:cNvSpPr>
            <a:spLocks noGrp="1"/>
          </p:cNvSpPr>
          <p:nvPr>
            <p:ph type="sldNum" sz="quarter" idx="12"/>
          </p:nvPr>
        </p:nvSpPr>
        <p:spPr/>
        <p:txBody>
          <a:bodyPr/>
          <a:lstStyle/>
          <a:p>
            <a:pPr>
              <a:defRPr/>
            </a:pPr>
            <a:fld id="{A95B7900-4699-4DE7-BD58-65EBA6DB4E5F}" type="slidenum">
              <a:rPr lang="fr-FR" smtClean="0"/>
              <a:pPr>
                <a:defRPr/>
              </a:pPr>
              <a:t>4</a:t>
            </a:fld>
            <a:endParaRPr lang="fr-FR"/>
          </a:p>
        </p:txBody>
      </p:sp>
      <p:sp>
        <p:nvSpPr>
          <p:cNvPr id="4" name="Rectangle 3"/>
          <p:cNvSpPr/>
          <p:nvPr/>
        </p:nvSpPr>
        <p:spPr>
          <a:xfrm>
            <a:off x="550404" y="1461232"/>
            <a:ext cx="8136396" cy="2708434"/>
          </a:xfrm>
          <a:prstGeom prst="rect">
            <a:avLst/>
          </a:prstGeom>
        </p:spPr>
        <p:txBody>
          <a:bodyPr wrap="square">
            <a:spAutoFit/>
          </a:bodyPr>
          <a:lstStyle/>
          <a:p>
            <a:pPr algn="just"/>
            <a:r>
              <a:rPr lang="fr-FR" sz="2000" dirty="0" smtClean="0">
                <a:latin typeface="Times New Roman" panose="02020603050405020304" pitchFamily="18" charset="0"/>
                <a:cs typeface="Times New Roman" panose="02020603050405020304" pitchFamily="18" charset="0"/>
              </a:rPr>
              <a:t>Si </a:t>
            </a:r>
            <a:r>
              <a:rPr lang="fr-FR" sz="2000" dirty="0">
                <a:latin typeface="Times New Roman" panose="02020603050405020304" pitchFamily="18" charset="0"/>
                <a:cs typeface="Times New Roman" panose="02020603050405020304" pitchFamily="18" charset="0"/>
              </a:rPr>
              <a:t>l’incendie se déclare chez vous et </a:t>
            </a:r>
            <a:r>
              <a:rPr lang="fr-FR" sz="2000" dirty="0" smtClean="0">
                <a:latin typeface="Times New Roman" panose="02020603050405020304" pitchFamily="18" charset="0"/>
                <a:cs typeface="Times New Roman" panose="02020603050405020304" pitchFamily="18" charset="0"/>
              </a:rPr>
              <a:t>que vous </a:t>
            </a:r>
            <a:r>
              <a:rPr lang="fr-FR" sz="2000" dirty="0">
                <a:latin typeface="Times New Roman" panose="02020603050405020304" pitchFamily="18" charset="0"/>
                <a:cs typeface="Times New Roman" panose="02020603050405020304" pitchFamily="18" charset="0"/>
              </a:rPr>
              <a:t>ne pouvez </a:t>
            </a:r>
            <a:r>
              <a:rPr lang="fr-FR" sz="2000" dirty="0" smtClean="0">
                <a:latin typeface="Times New Roman" panose="02020603050405020304" pitchFamily="18" charset="0"/>
                <a:cs typeface="Times New Roman" panose="02020603050405020304" pitchFamily="18" charset="0"/>
              </a:rPr>
              <a:t>pas </a:t>
            </a:r>
            <a:r>
              <a:rPr lang="fr-FR" sz="2000" dirty="0">
                <a:latin typeface="Times New Roman" panose="02020603050405020304" pitchFamily="18" charset="0"/>
                <a:cs typeface="Times New Roman" panose="02020603050405020304" pitchFamily="18" charset="0"/>
              </a:rPr>
              <a:t>l’éteindre immédiatement </a:t>
            </a:r>
            <a:r>
              <a:rPr lang="fr-FR" sz="2000" dirty="0" smtClean="0">
                <a:latin typeface="Times New Roman" panose="02020603050405020304" pitchFamily="18" charset="0"/>
                <a:cs typeface="Times New Roman" panose="02020603050405020304" pitchFamily="18" charset="0"/>
              </a:rPr>
              <a:t>:</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Evacuez </a:t>
            </a:r>
            <a:r>
              <a:rPr lang="fr-FR" sz="2000" dirty="0">
                <a:latin typeface="Times New Roman" panose="02020603050405020304" pitchFamily="18" charset="0"/>
                <a:cs typeface="Times New Roman" panose="02020603050405020304" pitchFamily="18" charset="0"/>
              </a:rPr>
              <a:t>les </a:t>
            </a:r>
            <a:r>
              <a:rPr lang="fr-FR" sz="2000" dirty="0" smtClean="0">
                <a:latin typeface="Times New Roman" panose="02020603050405020304" pitchFamily="18" charset="0"/>
                <a:cs typeface="Times New Roman" panose="02020603050405020304" pitchFamily="18" charset="0"/>
              </a:rPr>
              <a:t>lieux,</a:t>
            </a:r>
          </a:p>
          <a:p>
            <a:pPr marL="342900" indent="-34290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F</a:t>
            </a:r>
            <a:r>
              <a:rPr lang="fr-FR" sz="2000" dirty="0" smtClean="0">
                <a:latin typeface="Times New Roman" panose="02020603050405020304" pitchFamily="18" charset="0"/>
                <a:cs typeface="Times New Roman" panose="02020603050405020304" pitchFamily="18" charset="0"/>
              </a:rPr>
              <a:t>ermez </a:t>
            </a:r>
            <a:r>
              <a:rPr lang="fr-FR" sz="2000" dirty="0">
                <a:latin typeface="Times New Roman" panose="02020603050405020304" pitchFamily="18" charset="0"/>
                <a:cs typeface="Times New Roman" panose="02020603050405020304" pitchFamily="18" charset="0"/>
              </a:rPr>
              <a:t>la porte de la pièce en feu et celle de votre appartement, cela retardera la propagation du feu et des fumées,</a:t>
            </a:r>
          </a:p>
          <a:p>
            <a:pPr marL="342900" indent="-34290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S</a:t>
            </a:r>
            <a:r>
              <a:rPr lang="fr-FR" sz="2000" dirty="0" smtClean="0">
                <a:latin typeface="Times New Roman" panose="02020603050405020304" pitchFamily="18" charset="0"/>
                <a:cs typeface="Times New Roman" panose="02020603050405020304" pitchFamily="18" charset="0"/>
              </a:rPr>
              <a:t>ortez </a:t>
            </a:r>
            <a:r>
              <a:rPr lang="fr-FR" sz="2000" dirty="0">
                <a:latin typeface="Times New Roman" panose="02020603050405020304" pitchFamily="18" charset="0"/>
                <a:cs typeface="Times New Roman" panose="02020603050405020304" pitchFamily="18" charset="0"/>
              </a:rPr>
              <a:t>par l’issue la plus proche.</a:t>
            </a:r>
          </a:p>
        </p:txBody>
      </p:sp>
      <p:sp>
        <p:nvSpPr>
          <p:cNvPr id="5" name="Titre 8"/>
          <p:cNvSpPr>
            <a:spLocks noGrp="1"/>
          </p:cNvSpPr>
          <p:nvPr>
            <p:ph type="title"/>
          </p:nvPr>
        </p:nvSpPr>
        <p:spPr>
          <a:xfrm>
            <a:off x="1331640" y="260648"/>
            <a:ext cx="7581528" cy="922114"/>
          </a:xfrm>
        </p:spPr>
        <p:txBody>
          <a:bodyPr/>
          <a:lstStyle/>
          <a:p>
            <a:r>
              <a:rPr lang="fr-FR" sz="3200" b="1" dirty="0" smtClean="0">
                <a:solidFill>
                  <a:schemeClr val="accent6">
                    <a:lumMod val="50000"/>
                  </a:schemeClr>
                </a:solidFill>
              </a:rPr>
              <a:t>Adaptez votre comportement à la situation</a:t>
            </a:r>
            <a:endParaRPr lang="fr-FR" sz="3200" b="1" dirty="0">
              <a:solidFill>
                <a:schemeClr val="accent6">
                  <a:lumMod val="50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22849" y="3720308"/>
            <a:ext cx="2402958" cy="2402958"/>
          </a:xfrm>
          <a:prstGeom prst="rect">
            <a:avLst/>
          </a:prstGeom>
        </p:spPr>
      </p:pic>
      <p:pic>
        <p:nvPicPr>
          <p:cNvPr id="8" name="Image 7"/>
          <p:cNvPicPr>
            <a:picLocks noChangeAspect="1"/>
          </p:cNvPicPr>
          <p:nvPr/>
        </p:nvPicPr>
        <p:blipFill>
          <a:blip r:embed="rId4"/>
          <a:stretch>
            <a:fillRect/>
          </a:stretch>
        </p:blipFill>
        <p:spPr>
          <a:xfrm flipH="1">
            <a:off x="3203848" y="4402749"/>
            <a:ext cx="2664296" cy="1720517"/>
          </a:xfrm>
          <a:prstGeom prst="rect">
            <a:avLst/>
          </a:prstGeom>
        </p:spPr>
      </p:pic>
    </p:spTree>
    <p:extLst>
      <p:ext uri="{BB962C8B-B14F-4D97-AF65-F5344CB8AC3E}">
        <p14:creationId xmlns:p14="http://schemas.microsoft.com/office/powerpoint/2010/main" val="936200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24" y="1587950"/>
            <a:ext cx="3721596" cy="2481064"/>
          </a:xfrm>
          <a:prstGeom prst="rect">
            <a:avLst/>
          </a:prstGeom>
        </p:spPr>
      </p:pic>
      <p:sp>
        <p:nvSpPr>
          <p:cNvPr id="3" name="Espace réservé du numéro de diapositive 2"/>
          <p:cNvSpPr>
            <a:spLocks noGrp="1"/>
          </p:cNvSpPr>
          <p:nvPr>
            <p:ph type="sldNum" sz="quarter" idx="12"/>
          </p:nvPr>
        </p:nvSpPr>
        <p:spPr/>
        <p:txBody>
          <a:bodyPr/>
          <a:lstStyle/>
          <a:p>
            <a:pPr>
              <a:defRPr/>
            </a:pPr>
            <a:fld id="{A95B7900-4699-4DE7-BD58-65EBA6DB4E5F}" type="slidenum">
              <a:rPr lang="fr-FR" smtClean="0"/>
              <a:pPr>
                <a:defRPr/>
              </a:pPr>
              <a:t>5</a:t>
            </a:fld>
            <a:endParaRPr lang="fr-FR"/>
          </a:p>
        </p:txBody>
      </p:sp>
      <p:sp>
        <p:nvSpPr>
          <p:cNvPr id="4" name="Rectangle 3"/>
          <p:cNvSpPr/>
          <p:nvPr/>
        </p:nvSpPr>
        <p:spPr>
          <a:xfrm>
            <a:off x="4191998" y="1822245"/>
            <a:ext cx="4494802" cy="2246769"/>
          </a:xfrm>
          <a:prstGeom prst="rect">
            <a:avLst/>
          </a:prstGeom>
        </p:spPr>
        <p:txBody>
          <a:bodyPr wrap="square">
            <a:spAutoFit/>
          </a:bodyPr>
          <a:lstStyle/>
          <a:p>
            <a:pPr marL="285750" indent="-28575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Les </a:t>
            </a:r>
            <a:r>
              <a:rPr lang="fr-FR" sz="2000" dirty="0">
                <a:latin typeface="Times New Roman" panose="02020603050405020304" pitchFamily="18" charset="0"/>
                <a:cs typeface="Times New Roman" panose="02020603050405020304" pitchFamily="18" charset="0"/>
              </a:rPr>
              <a:t>fumées libérées lors d’un incendie sont plus mortelles que les flammes car elles sont chaudes et toxiques, et provoquent des asphyxies. En fonction de ce qui brûle, vous pouvez perdre connaissance en deux inspirations de fumées </a:t>
            </a:r>
            <a:r>
              <a:rPr lang="fr-FR" sz="2000" dirty="0" smtClean="0">
                <a:latin typeface="Times New Roman" panose="02020603050405020304" pitchFamily="18" charset="0"/>
                <a:cs typeface="Times New Roman" panose="02020603050405020304" pitchFamily="18" charset="0"/>
              </a:rPr>
              <a:t>toxiques.</a:t>
            </a:r>
          </a:p>
        </p:txBody>
      </p:sp>
      <p:sp>
        <p:nvSpPr>
          <p:cNvPr id="5" name="Titre 8"/>
          <p:cNvSpPr>
            <a:spLocks noGrp="1"/>
          </p:cNvSpPr>
          <p:nvPr>
            <p:ph type="title"/>
          </p:nvPr>
        </p:nvSpPr>
        <p:spPr>
          <a:xfrm>
            <a:off x="251520" y="260648"/>
            <a:ext cx="8661648" cy="922114"/>
          </a:xfrm>
        </p:spPr>
        <p:txBody>
          <a:bodyPr/>
          <a:lstStyle/>
          <a:p>
            <a:r>
              <a:rPr lang="fr-FR" sz="3200" b="1" dirty="0" smtClean="0">
                <a:solidFill>
                  <a:schemeClr val="accent6">
                    <a:lumMod val="50000"/>
                  </a:schemeClr>
                </a:solidFill>
              </a:rPr>
              <a:t>Là </a:t>
            </a:r>
            <a:r>
              <a:rPr lang="fr-FR" sz="3200" b="1" dirty="0">
                <a:solidFill>
                  <a:schemeClr val="accent6">
                    <a:lumMod val="50000"/>
                  </a:schemeClr>
                </a:solidFill>
              </a:rPr>
              <a:t>où il y a de la fumée, il ne faut pas </a:t>
            </a:r>
            <a:r>
              <a:rPr lang="fr-FR" sz="3200" b="1" dirty="0" smtClean="0">
                <a:solidFill>
                  <a:schemeClr val="accent6">
                    <a:lumMod val="50000"/>
                  </a:schemeClr>
                </a:solidFill>
              </a:rPr>
              <a:t>aller</a:t>
            </a:r>
            <a:endParaRPr lang="fr-FR" sz="3200" b="1" dirty="0">
              <a:solidFill>
                <a:schemeClr val="accent6">
                  <a:lumMod val="50000"/>
                </a:schemeClr>
              </a:solidFill>
            </a:endParaRPr>
          </a:p>
        </p:txBody>
      </p:sp>
      <p:sp>
        <p:nvSpPr>
          <p:cNvPr id="8" name="Rectangle 7"/>
          <p:cNvSpPr/>
          <p:nvPr/>
        </p:nvSpPr>
        <p:spPr>
          <a:xfrm>
            <a:off x="408973" y="4730125"/>
            <a:ext cx="8218476" cy="707886"/>
          </a:xfrm>
          <a:prstGeom prst="rect">
            <a:avLst/>
          </a:prstGeom>
        </p:spPr>
        <p:txBody>
          <a:bodyPr wrap="square">
            <a:spAutoFit/>
          </a:bodyPr>
          <a:lstStyle/>
          <a:p>
            <a:pPr marL="285750" indent="-28575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Si vous êtes dans une pièce enfumée, mettez un mouchoir devant le nez et baissez-vous, l’air frais se trouve près du sol</a:t>
            </a:r>
          </a:p>
        </p:txBody>
      </p:sp>
    </p:spTree>
    <p:extLst>
      <p:ext uri="{BB962C8B-B14F-4D97-AF65-F5344CB8AC3E}">
        <p14:creationId xmlns:p14="http://schemas.microsoft.com/office/powerpoint/2010/main" val="1820931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a:xfrm>
            <a:off x="285720" y="1357298"/>
            <a:ext cx="5438408" cy="4808006"/>
          </a:xfrm>
        </p:spPr>
        <p:txBody>
          <a:bodyPr/>
          <a:lstStyle/>
          <a:p>
            <a:pPr marL="0" indent="0" algn="ctr">
              <a:buNone/>
            </a:pPr>
            <a:r>
              <a:rPr lang="fr-FR" sz="2000" b="1" dirty="0" smtClean="0">
                <a:latin typeface="Times New Roman" panose="02020603050405020304" pitchFamily="18" charset="0"/>
                <a:cs typeface="Times New Roman" panose="02020603050405020304" pitchFamily="18" charset="0"/>
              </a:rPr>
              <a:t>Équipez-vous </a:t>
            </a:r>
            <a:r>
              <a:rPr lang="fr-FR" sz="2000" b="1" dirty="0">
                <a:latin typeface="Times New Roman" panose="02020603050405020304" pitchFamily="18" charset="0"/>
                <a:cs typeface="Times New Roman" panose="02020603050405020304" pitchFamily="18" charset="0"/>
              </a:rPr>
              <a:t>en détecteurs de fumée !</a:t>
            </a:r>
          </a:p>
          <a:p>
            <a:pPr algn="just"/>
            <a:endParaRPr lang="fr-FR" sz="1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En </a:t>
            </a:r>
            <a:r>
              <a:rPr lang="fr-FR" sz="2000" dirty="0">
                <a:latin typeface="Times New Roman" panose="02020603050405020304" pitchFamily="18" charset="0"/>
                <a:cs typeface="Times New Roman" panose="02020603050405020304" pitchFamily="18" charset="0"/>
              </a:rPr>
              <a:t>cas d'incendie, les fumées précèdent les flammes. Elles sont toxiques et </a:t>
            </a:r>
            <a:r>
              <a:rPr lang="fr-FR" sz="2000" dirty="0" smtClean="0">
                <a:latin typeface="Times New Roman" panose="02020603050405020304" pitchFamily="18" charset="0"/>
                <a:cs typeface="Times New Roman" panose="02020603050405020304" pitchFamily="18" charset="0"/>
              </a:rPr>
              <a:t>inflammables.</a:t>
            </a:r>
          </a:p>
          <a:p>
            <a:pPr marL="0" indent="0" algn="just">
              <a:buNone/>
            </a:pPr>
            <a:r>
              <a:rPr lang="fr-FR" sz="2000" dirty="0" smtClean="0">
                <a:latin typeface="Times New Roman" panose="02020603050405020304" pitchFamily="18" charset="0"/>
                <a:cs typeface="Times New Roman" panose="02020603050405020304" pitchFamily="18" charset="0"/>
              </a:rPr>
              <a:t>     La solution : </a:t>
            </a:r>
            <a:r>
              <a:rPr lang="fr-FR" sz="2000" dirty="0">
                <a:latin typeface="Times New Roman" panose="02020603050405020304" pitchFamily="18" charset="0"/>
                <a:cs typeface="Times New Roman" panose="02020603050405020304" pitchFamily="18" charset="0"/>
              </a:rPr>
              <a:t>de bons réflexes et </a:t>
            </a:r>
            <a:r>
              <a:rPr lang="fr-FR" sz="2000" dirty="0" smtClean="0">
                <a:latin typeface="Times New Roman" panose="02020603050405020304" pitchFamily="18" charset="0"/>
                <a:cs typeface="Times New Roman" panose="02020603050405020304" pitchFamily="18" charset="0"/>
              </a:rPr>
              <a:t>le</a:t>
            </a:r>
            <a:br>
              <a:rPr lang="fr-FR" sz="2000" dirty="0" smtClean="0">
                <a:latin typeface="Times New Roman" panose="02020603050405020304" pitchFamily="18" charset="0"/>
                <a:cs typeface="Times New Roman" panose="02020603050405020304" pitchFamily="18" charset="0"/>
              </a:rPr>
            </a:br>
            <a:r>
              <a:rPr lang="fr-FR" sz="2000" dirty="0" smtClean="0">
                <a:latin typeface="Times New Roman" panose="02020603050405020304" pitchFamily="18" charset="0"/>
                <a:cs typeface="Times New Roman" panose="02020603050405020304" pitchFamily="18" charset="0"/>
              </a:rPr>
              <a:t>     détecteur de</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fumée !</a:t>
            </a:r>
          </a:p>
          <a:p>
            <a:pPr algn="just">
              <a:buFont typeface="Wingdings" panose="05000000000000000000" pitchFamily="2" charset="2"/>
              <a:buChar char="Ø"/>
            </a:pPr>
            <a:endParaRPr lang="fr-FR"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Si le feu se déclare pendant votre sommeil, le détecteur vous réveillera. </a:t>
            </a:r>
            <a:endParaRPr lang="fr-FR"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Si </a:t>
            </a:r>
            <a:r>
              <a:rPr lang="fr-FR" sz="2000" dirty="0">
                <a:latin typeface="Times New Roman" panose="02020603050405020304" pitchFamily="18" charset="0"/>
                <a:cs typeface="Times New Roman" panose="02020603050405020304" pitchFamily="18" charset="0"/>
              </a:rPr>
              <a:t>vous êtes éveillé, il vous préviendra dès le départ du feu. </a:t>
            </a:r>
            <a:endParaRPr lang="fr-FR" sz="2000" dirty="0" smtClean="0">
              <a:latin typeface="Times New Roman" panose="02020603050405020304" pitchFamily="18" charset="0"/>
              <a:cs typeface="Times New Roman" panose="02020603050405020304" pitchFamily="18" charset="0"/>
            </a:endParaRPr>
          </a:p>
          <a:p>
            <a:pPr marL="0" indent="0" algn="just">
              <a:buNone/>
            </a:pPr>
            <a:endParaRPr lang="fr-FR" sz="2000" dirty="0" smtClean="0">
              <a:latin typeface="Times New Roman" panose="02020603050405020304" pitchFamily="18" charset="0"/>
              <a:cs typeface="Times New Roman" panose="02020603050405020304" pitchFamily="18" charset="0"/>
            </a:endParaRPr>
          </a:p>
          <a:p>
            <a:pPr marL="0" indent="0" algn="just">
              <a:buNone/>
            </a:pPr>
            <a:r>
              <a:rPr lang="fr-FR" sz="2000" b="1" dirty="0" smtClean="0">
                <a:latin typeface="Times New Roman" panose="02020603050405020304" pitchFamily="18" charset="0"/>
                <a:cs typeface="Times New Roman" panose="02020603050405020304" pitchFamily="18" charset="0"/>
              </a:rPr>
              <a:t>Depuis </a:t>
            </a:r>
            <a:r>
              <a:rPr lang="fr-FR" sz="2000" b="1" dirty="0">
                <a:latin typeface="Times New Roman" panose="02020603050405020304" pitchFamily="18" charset="0"/>
                <a:cs typeface="Times New Roman" panose="02020603050405020304" pitchFamily="18" charset="0"/>
              </a:rPr>
              <a:t>le 8 mars 2015</a:t>
            </a:r>
            <a:r>
              <a:rPr lang="fr-FR" sz="2000" dirty="0">
                <a:latin typeface="Times New Roman" panose="02020603050405020304" pitchFamily="18" charset="0"/>
                <a:cs typeface="Times New Roman" panose="02020603050405020304" pitchFamily="18" charset="0"/>
              </a:rPr>
              <a:t>, l'installation de </a:t>
            </a:r>
            <a:r>
              <a:rPr lang="fr-FR" sz="2000" b="1" dirty="0">
                <a:latin typeface="Times New Roman" panose="02020603050405020304" pitchFamily="18" charset="0"/>
                <a:cs typeface="Times New Roman" panose="02020603050405020304" pitchFamily="18" charset="0"/>
              </a:rPr>
              <a:t>détecteurs de fumée</a:t>
            </a:r>
            <a:r>
              <a:rPr lang="fr-FR" sz="2000" dirty="0">
                <a:latin typeface="Times New Roman" panose="02020603050405020304" pitchFamily="18" charset="0"/>
                <a:cs typeface="Times New Roman" panose="02020603050405020304" pitchFamily="18" charset="0"/>
              </a:rPr>
              <a:t> est obligatoire dans tous les logements</a:t>
            </a:r>
          </a:p>
          <a:p>
            <a:pPr algn="just">
              <a:buFont typeface="Wingdings" panose="05000000000000000000" pitchFamily="2" charset="2"/>
              <a:buChar char="Ø"/>
            </a:pPr>
            <a:endParaRPr lang="fr-FR" sz="2000" dirty="0">
              <a:latin typeface="Times New Roman" panose="02020603050405020304" pitchFamily="18" charset="0"/>
              <a:cs typeface="Times New Roman" panose="02020603050405020304" pitchFamily="18" charset="0"/>
            </a:endParaRPr>
          </a:p>
        </p:txBody>
      </p:sp>
      <p:sp>
        <p:nvSpPr>
          <p:cNvPr id="3075" name="Espace réservé du numéro de diapositive 4"/>
          <p:cNvSpPr>
            <a:spLocks noGrp="1"/>
          </p:cNvSpPr>
          <p:nvPr>
            <p:ph type="sldNum" sz="quarter" idx="12"/>
          </p:nvPr>
        </p:nvSpPr>
        <p:spPr bwMode="auto">
          <a:xfrm>
            <a:off x="6786578" y="627858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D08830D-CB58-4D44-B2D2-0CA06DF9782F}" type="slidenum">
              <a:rPr lang="fr-FR" sz="2000" smtClean="0">
                <a:solidFill>
                  <a:schemeClr val="accent6">
                    <a:lumMod val="50000"/>
                  </a:schemeClr>
                </a:solidFill>
                <a:latin typeface="Myriad Pro" pitchFamily="34" charset="0"/>
              </a:rPr>
              <a:pPr fontAlgn="base">
                <a:spcBef>
                  <a:spcPct val="0"/>
                </a:spcBef>
                <a:spcAft>
                  <a:spcPct val="0"/>
                </a:spcAft>
              </a:pPr>
              <a:t>6</a:t>
            </a:fld>
            <a:endParaRPr lang="fr-FR" sz="2000" dirty="0" smtClean="0">
              <a:solidFill>
                <a:schemeClr val="accent6">
                  <a:lumMod val="50000"/>
                </a:schemeClr>
              </a:solidFill>
              <a:latin typeface="Myriad Pro"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734" y="3384738"/>
            <a:ext cx="2592288" cy="1980508"/>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734" y="1357298"/>
            <a:ext cx="2592288" cy="1729057"/>
          </a:xfrm>
          <a:prstGeom prst="rect">
            <a:avLst/>
          </a:prstGeom>
        </p:spPr>
      </p:pic>
      <p:sp>
        <p:nvSpPr>
          <p:cNvPr id="7" name="Titre 8"/>
          <p:cNvSpPr>
            <a:spLocks noGrp="1"/>
          </p:cNvSpPr>
          <p:nvPr>
            <p:ph type="title"/>
          </p:nvPr>
        </p:nvSpPr>
        <p:spPr>
          <a:xfrm>
            <a:off x="683568" y="260648"/>
            <a:ext cx="8229600" cy="922114"/>
          </a:xfrm>
        </p:spPr>
        <p:txBody>
          <a:bodyPr/>
          <a:lstStyle/>
          <a:p>
            <a:r>
              <a:rPr lang="fr-FR" sz="3600" b="1" dirty="0" smtClean="0">
                <a:solidFill>
                  <a:schemeClr val="accent6">
                    <a:lumMod val="50000"/>
                  </a:schemeClr>
                </a:solidFill>
              </a:rPr>
              <a:t>Détecteurs de fumée</a:t>
            </a:r>
            <a:endParaRPr lang="fr-FR" sz="3600" b="1" dirty="0">
              <a:solidFill>
                <a:schemeClr val="accent6">
                  <a:lumMod val="50000"/>
                </a:schemeClr>
              </a:solidFill>
            </a:endParaRPr>
          </a:p>
        </p:txBody>
      </p:sp>
    </p:spTree>
    <p:extLst>
      <p:ext uri="{BB962C8B-B14F-4D97-AF65-F5344CB8AC3E}">
        <p14:creationId xmlns:p14="http://schemas.microsoft.com/office/powerpoint/2010/main" val="2890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a:xfrm>
            <a:off x="271174" y="1421041"/>
            <a:ext cx="8572560" cy="4024183"/>
          </a:xfrm>
        </p:spPr>
        <p:txBody>
          <a:bodyPr/>
          <a:lstStyle/>
          <a:p>
            <a:pPr algn="just"/>
            <a:r>
              <a:rPr lang="fr-FR" sz="2000" dirty="0" smtClean="0">
                <a:latin typeface="Times New Roman" panose="02020603050405020304" pitchFamily="18" charset="0"/>
                <a:cs typeface="Times New Roman" panose="02020603050405020304" pitchFamily="18" charset="0"/>
              </a:rPr>
              <a:t>Le </a:t>
            </a:r>
            <a:r>
              <a:rPr lang="fr-FR" sz="2000" u="sng" dirty="0" smtClean="0">
                <a:latin typeface="Times New Roman" panose="02020603050405020304" pitchFamily="18" charset="0"/>
                <a:cs typeface="Times New Roman" panose="02020603050405020304" pitchFamily="18" charset="0"/>
              </a:rPr>
              <a:t>détecteur de fumée vous permet de réagir plus vite, mais attention,</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il ne suffit pas ! Au-delà de ce premier geste, préparez-vous à bien réagir en cas de déclenchement de l’alarme</a:t>
            </a:r>
            <a:r>
              <a:rPr lang="fr-FR" sz="2000" dirty="0" smtClean="0">
                <a:latin typeface="Times New Roman" panose="02020603050405020304" pitchFamily="18" charset="0"/>
                <a:cs typeface="Times New Roman" panose="02020603050405020304" pitchFamily="18" charset="0"/>
              </a:rPr>
              <a:t>.</a:t>
            </a:r>
          </a:p>
          <a:p>
            <a:pPr algn="just"/>
            <a:endParaRPr lang="fr-FR" sz="2000" dirty="0" smtClean="0">
              <a:latin typeface="Times New Roman" panose="02020603050405020304" pitchFamily="18" charset="0"/>
              <a:cs typeface="Times New Roman" panose="02020603050405020304" pitchFamily="18" charset="0"/>
            </a:endParaRPr>
          </a:p>
          <a:p>
            <a:pPr marL="0" indent="0" algn="just">
              <a:buNone/>
            </a:pPr>
            <a:r>
              <a:rPr lang="fr-FR" sz="2000" dirty="0">
                <a:latin typeface="Times New Roman" panose="02020603050405020304" pitchFamily="18" charset="0"/>
                <a:cs typeface="Times New Roman" panose="02020603050405020304" pitchFamily="18" charset="0"/>
              </a:rPr>
              <a:t>Au Québec, où les détecteurs de fumée sont obligatoires depuis plus de 30 ans, la mortalité liée aux incendies domestiques a diminué des deux tiers.</a:t>
            </a:r>
          </a:p>
          <a:p>
            <a:pPr marL="0" indent="0" algn="just">
              <a:buNone/>
            </a:pPr>
            <a:endParaRPr lang="fr-FR" sz="2000" dirty="0" smtClean="0">
              <a:latin typeface="Times New Roman" panose="02020603050405020304" pitchFamily="18" charset="0"/>
              <a:cs typeface="Times New Roman" panose="02020603050405020304" pitchFamily="18" charset="0"/>
            </a:endParaRPr>
          </a:p>
          <a:p>
            <a:pPr marL="0" indent="0" algn="just">
              <a:buNone/>
            </a:pPr>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Appelez les sapeurs-pompiers </a:t>
            </a:r>
            <a:r>
              <a:rPr lang="fr-FR" sz="2000" dirty="0" smtClean="0">
                <a:latin typeface="Times New Roman" panose="02020603050405020304" pitchFamily="18" charset="0"/>
                <a:cs typeface="Times New Roman" panose="02020603050405020304" pitchFamily="18" charset="0"/>
              </a:rPr>
              <a:t>pour </a:t>
            </a:r>
            <a:r>
              <a:rPr lang="fr-FR" sz="2000" dirty="0">
                <a:latin typeface="Times New Roman" panose="02020603050405020304" pitchFamily="18" charset="0"/>
                <a:cs typeface="Times New Roman" panose="02020603050405020304" pitchFamily="18" charset="0"/>
              </a:rPr>
              <a:t>leur </a:t>
            </a:r>
            <a:endParaRPr lang="fr-FR" sz="2000" dirty="0" smtClean="0">
              <a:latin typeface="Times New Roman" panose="02020603050405020304" pitchFamily="18" charset="0"/>
              <a:cs typeface="Times New Roman" panose="02020603050405020304" pitchFamily="18" charset="0"/>
            </a:endParaRPr>
          </a:p>
          <a:p>
            <a:pPr marL="0" indent="0" algn="just">
              <a:buNone/>
            </a:pPr>
            <a:r>
              <a:rPr lang="fr-FR" sz="2000" dirty="0" smtClean="0">
                <a:latin typeface="Times New Roman" panose="02020603050405020304" pitchFamily="18" charset="0"/>
                <a:cs typeface="Times New Roman" panose="02020603050405020304" pitchFamily="18" charset="0"/>
              </a:rPr>
              <a:t>permettre </a:t>
            </a:r>
            <a:r>
              <a:rPr lang="fr-FR" sz="2000" dirty="0">
                <a:latin typeface="Times New Roman" panose="02020603050405020304" pitchFamily="18" charset="0"/>
                <a:cs typeface="Times New Roman" panose="02020603050405020304" pitchFamily="18" charset="0"/>
              </a:rPr>
              <a:t>d'être sur les lieux et d'intervenir </a:t>
            </a:r>
            <a:endParaRPr lang="fr-FR" sz="2000" dirty="0" smtClean="0">
              <a:latin typeface="Times New Roman" panose="02020603050405020304" pitchFamily="18" charset="0"/>
              <a:cs typeface="Times New Roman" panose="02020603050405020304" pitchFamily="18" charset="0"/>
            </a:endParaRPr>
          </a:p>
          <a:p>
            <a:pPr marL="0" indent="0" algn="just">
              <a:buNone/>
            </a:pPr>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plus rapidement </a:t>
            </a:r>
            <a:r>
              <a:rPr lang="fr-FR" sz="2000" dirty="0" smtClean="0">
                <a:latin typeface="Times New Roman" panose="02020603050405020304" pitchFamily="18" charset="0"/>
                <a:cs typeface="Times New Roman" panose="02020603050405020304" pitchFamily="18" charset="0"/>
              </a:rPr>
              <a:t>possible,</a:t>
            </a:r>
          </a:p>
        </p:txBody>
      </p:sp>
      <p:sp>
        <p:nvSpPr>
          <p:cNvPr id="3075" name="Espace réservé du numéro de diapositive 4"/>
          <p:cNvSpPr>
            <a:spLocks noGrp="1"/>
          </p:cNvSpPr>
          <p:nvPr>
            <p:ph type="sldNum" sz="quarter" idx="12"/>
          </p:nvPr>
        </p:nvSpPr>
        <p:spPr bwMode="auto">
          <a:xfrm>
            <a:off x="6786578" y="627858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D08830D-CB58-4D44-B2D2-0CA06DF9782F}" type="slidenum">
              <a:rPr lang="fr-FR" sz="2000" smtClean="0">
                <a:solidFill>
                  <a:schemeClr val="accent6">
                    <a:lumMod val="50000"/>
                  </a:schemeClr>
                </a:solidFill>
                <a:latin typeface="Myriad Pro" pitchFamily="34" charset="0"/>
              </a:rPr>
              <a:pPr fontAlgn="base">
                <a:spcBef>
                  <a:spcPct val="0"/>
                </a:spcBef>
                <a:spcAft>
                  <a:spcPct val="0"/>
                </a:spcAft>
              </a:pPr>
              <a:t>7</a:t>
            </a:fld>
            <a:endParaRPr lang="fr-FR" sz="2000" dirty="0" smtClean="0">
              <a:solidFill>
                <a:schemeClr val="accent6">
                  <a:lumMod val="50000"/>
                </a:schemeClr>
              </a:solidFill>
              <a:latin typeface="Myriad Pro" pitchFamily="34"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2394" y="3573016"/>
            <a:ext cx="3851340" cy="2566933"/>
          </a:xfrm>
          <a:prstGeom prst="rect">
            <a:avLst/>
          </a:prstGeom>
        </p:spPr>
      </p:pic>
      <p:sp>
        <p:nvSpPr>
          <p:cNvPr id="6" name="Titre 8"/>
          <p:cNvSpPr>
            <a:spLocks noGrp="1"/>
          </p:cNvSpPr>
          <p:nvPr>
            <p:ph type="title"/>
          </p:nvPr>
        </p:nvSpPr>
        <p:spPr>
          <a:xfrm>
            <a:off x="1187624" y="260648"/>
            <a:ext cx="7725544" cy="922114"/>
          </a:xfrm>
        </p:spPr>
        <p:txBody>
          <a:bodyPr/>
          <a:lstStyle/>
          <a:p>
            <a:r>
              <a:rPr lang="fr-FR" sz="3200" b="1" dirty="0" smtClean="0">
                <a:solidFill>
                  <a:schemeClr val="accent6">
                    <a:lumMod val="50000"/>
                  </a:schemeClr>
                </a:solidFill>
              </a:rPr>
              <a:t>Conseils en cas d’incendie domestique</a:t>
            </a:r>
            <a:endParaRPr lang="fr-FR" sz="3200" b="1" dirty="0">
              <a:solidFill>
                <a:schemeClr val="accent6">
                  <a:lumMod val="50000"/>
                </a:schemeClr>
              </a:solidFill>
            </a:endParaRPr>
          </a:p>
        </p:txBody>
      </p:sp>
    </p:spTree>
    <p:extLst>
      <p:ext uri="{BB962C8B-B14F-4D97-AF65-F5344CB8AC3E}">
        <p14:creationId xmlns:p14="http://schemas.microsoft.com/office/powerpoint/2010/main" val="2965360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33EC8580-87A8-48A6-83B4-18DEAC00FFF6}" type="slidenum">
              <a:rPr lang="fr-FR" smtClean="0"/>
              <a:pPr>
                <a:defRPr/>
              </a:pPr>
              <a:t>8</a:t>
            </a:fld>
            <a:endParaRPr lang="fr-FR"/>
          </a:p>
        </p:txBody>
      </p:sp>
      <p:sp>
        <p:nvSpPr>
          <p:cNvPr id="4" name="Rectangle 3"/>
          <p:cNvSpPr/>
          <p:nvPr/>
        </p:nvSpPr>
        <p:spPr>
          <a:xfrm>
            <a:off x="323850" y="1341438"/>
            <a:ext cx="8424863" cy="4708525"/>
          </a:xfrm>
          <a:prstGeom prst="rect">
            <a:avLst/>
          </a:prstGeom>
        </p:spPr>
        <p:txBody>
          <a:bodyPr>
            <a:spAutoFit/>
          </a:bodyPr>
          <a:lstStyle/>
          <a:p>
            <a:pPr algn="just">
              <a:defRPr/>
            </a:pPr>
            <a:r>
              <a:rPr lang="fr-FR" sz="2000" b="1" dirty="0">
                <a:latin typeface="Times New Roman" panose="02020603050405020304" pitchFamily="18" charset="0"/>
                <a:cs typeface="Times New Roman" panose="02020603050405020304" pitchFamily="18" charset="0"/>
              </a:rPr>
              <a:t>Dans une autre pièce, un autre logement ou dans les parties communes de l’immeuble :</a:t>
            </a:r>
          </a:p>
          <a:p>
            <a:pPr algn="just">
              <a:defRPr/>
            </a:pPr>
            <a:endParaRPr lang="fr-FR" sz="2000"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Restez chez vous, les fumées dues à l’incendie risquent d’envahir les couloirs et les escaliers (les gaz chauds montent), rendant les dégagements impraticables et dangereux ;</a:t>
            </a:r>
          </a:p>
          <a:p>
            <a:pPr marL="285750" indent="-285750" algn="just">
              <a:lnSpc>
                <a:spcPct val="150000"/>
              </a:lnSpc>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Fermez la porte de votre appartement, mouillez-la et calfeutrez-la avec un linge humide ;</a:t>
            </a:r>
          </a:p>
          <a:p>
            <a:pPr marL="285750" indent="-285750" algn="just">
              <a:lnSpc>
                <a:spcPct val="150000"/>
              </a:lnSpc>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Manifestez-vous à la fenêtre, pour que les sapeurs-pompiers puissent vous voir en arrivant sur les lieux ;</a:t>
            </a:r>
          </a:p>
          <a:p>
            <a:pPr marL="285750" indent="-285750" algn="just">
              <a:lnSpc>
                <a:spcPct val="150000"/>
              </a:lnSpc>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Ne cherchez pas à évacuer à tout prix : évitez les fumées.</a:t>
            </a:r>
          </a:p>
        </p:txBody>
      </p:sp>
      <p:sp>
        <p:nvSpPr>
          <p:cNvPr id="5" name="Titre 8"/>
          <p:cNvSpPr>
            <a:spLocks noGrp="1"/>
          </p:cNvSpPr>
          <p:nvPr>
            <p:ph type="title"/>
          </p:nvPr>
        </p:nvSpPr>
        <p:spPr>
          <a:xfrm>
            <a:off x="1331913" y="260350"/>
            <a:ext cx="7581900" cy="922338"/>
          </a:xfrm>
        </p:spPr>
        <p:txBody>
          <a:bodyPr/>
          <a:lstStyle/>
          <a:p>
            <a:pPr>
              <a:defRPr/>
            </a:pPr>
            <a:r>
              <a:rPr lang="fr-FR" sz="3200" b="1" dirty="0" smtClean="0">
                <a:solidFill>
                  <a:schemeClr val="accent6">
                    <a:lumMod val="50000"/>
                  </a:schemeClr>
                </a:solidFill>
              </a:rPr>
              <a:t>Si l’incendie se déclare ailleurs que chez soi</a:t>
            </a:r>
            <a:endParaRPr lang="fr-FR" sz="32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A95B7900-4699-4DE7-BD58-65EBA6DB4E5F}" type="slidenum">
              <a:rPr lang="fr-FR" smtClean="0"/>
              <a:pPr>
                <a:defRPr/>
              </a:pPr>
              <a:t>9</a:t>
            </a:fld>
            <a:endParaRPr lang="fr-FR"/>
          </a:p>
        </p:txBody>
      </p:sp>
      <p:sp>
        <p:nvSpPr>
          <p:cNvPr id="4" name="Rectangle 3"/>
          <p:cNvSpPr/>
          <p:nvPr/>
        </p:nvSpPr>
        <p:spPr>
          <a:xfrm>
            <a:off x="323528" y="1340768"/>
            <a:ext cx="8424936" cy="4708981"/>
          </a:xfrm>
          <a:prstGeom prst="rect">
            <a:avLst/>
          </a:prstGeom>
        </p:spPr>
        <p:txBody>
          <a:bodyPr wrap="square">
            <a:spAutoFit/>
          </a:bodyPr>
          <a:lstStyle/>
          <a:p>
            <a:pPr algn="just"/>
            <a:r>
              <a:rPr lang="fr-FR" sz="2000" b="1" dirty="0">
                <a:latin typeface="Times New Roman" panose="02020603050405020304" pitchFamily="18" charset="0"/>
                <a:cs typeface="Times New Roman" panose="02020603050405020304" pitchFamily="18" charset="0"/>
              </a:rPr>
              <a:t>D</a:t>
            </a:r>
            <a:r>
              <a:rPr lang="fr-FR" sz="2000" b="1" dirty="0" smtClean="0">
                <a:latin typeface="Times New Roman" panose="02020603050405020304" pitchFamily="18" charset="0"/>
                <a:cs typeface="Times New Roman" panose="02020603050405020304" pitchFamily="18" charset="0"/>
              </a:rPr>
              <a:t>ans </a:t>
            </a:r>
            <a:r>
              <a:rPr lang="fr-FR" sz="2000" b="1" dirty="0">
                <a:latin typeface="Times New Roman" panose="02020603050405020304" pitchFamily="18" charset="0"/>
                <a:cs typeface="Times New Roman" panose="02020603050405020304" pitchFamily="18" charset="0"/>
              </a:rPr>
              <a:t>une autre pièce, un autre logement ou dans les parties communes de l’immeuble </a:t>
            </a:r>
            <a:r>
              <a:rPr lang="fr-FR" sz="2000" b="1" dirty="0" smtClean="0">
                <a:latin typeface="Times New Roman" panose="02020603050405020304" pitchFamily="18" charset="0"/>
                <a:cs typeface="Times New Roman" panose="02020603050405020304" pitchFamily="18" charset="0"/>
              </a:rPr>
              <a:t>:</a:t>
            </a:r>
          </a:p>
          <a:p>
            <a:pPr algn="just"/>
            <a:endParaRPr lang="fr-FR" sz="2000"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R</a:t>
            </a:r>
            <a:r>
              <a:rPr lang="fr-FR" sz="2000" dirty="0" smtClean="0">
                <a:latin typeface="Times New Roman" panose="02020603050405020304" pitchFamily="18" charset="0"/>
                <a:cs typeface="Times New Roman" panose="02020603050405020304" pitchFamily="18" charset="0"/>
              </a:rPr>
              <a:t>estez </a:t>
            </a:r>
            <a:r>
              <a:rPr lang="fr-FR" sz="2000" dirty="0">
                <a:latin typeface="Times New Roman" panose="02020603050405020304" pitchFamily="18" charset="0"/>
                <a:cs typeface="Times New Roman" panose="02020603050405020304" pitchFamily="18" charset="0"/>
              </a:rPr>
              <a:t>chez vous, les fumées dues à l’incendie risquent d’envahir les couloirs et les escaliers (les gaz chauds montent), rendant les dégagements impraticables et </a:t>
            </a:r>
            <a:r>
              <a:rPr lang="fr-FR" sz="2000" dirty="0" smtClean="0">
                <a:latin typeface="Times New Roman" panose="02020603050405020304" pitchFamily="18" charset="0"/>
                <a:cs typeface="Times New Roman" panose="02020603050405020304" pitchFamily="18" charset="0"/>
              </a:rPr>
              <a:t>dangereux ;</a:t>
            </a:r>
          </a:p>
          <a:p>
            <a:pPr marL="285750" indent="-28575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F</a:t>
            </a:r>
            <a:r>
              <a:rPr lang="fr-FR" sz="2000" dirty="0" smtClean="0">
                <a:latin typeface="Times New Roman" panose="02020603050405020304" pitchFamily="18" charset="0"/>
                <a:cs typeface="Times New Roman" panose="02020603050405020304" pitchFamily="18" charset="0"/>
              </a:rPr>
              <a:t>ermez </a:t>
            </a:r>
            <a:r>
              <a:rPr lang="fr-FR" sz="2000" dirty="0">
                <a:latin typeface="Times New Roman" panose="02020603050405020304" pitchFamily="18" charset="0"/>
                <a:cs typeface="Times New Roman" panose="02020603050405020304" pitchFamily="18" charset="0"/>
              </a:rPr>
              <a:t>la porte de votre appartement, </a:t>
            </a:r>
            <a:r>
              <a:rPr lang="fr-FR" sz="2000" dirty="0" smtClean="0">
                <a:latin typeface="Times New Roman" panose="02020603050405020304" pitchFamily="18" charset="0"/>
                <a:cs typeface="Times New Roman" panose="02020603050405020304" pitchFamily="18" charset="0"/>
              </a:rPr>
              <a:t>mouillez-la </a:t>
            </a:r>
            <a:r>
              <a:rPr lang="fr-FR" sz="2000" dirty="0">
                <a:latin typeface="Times New Roman" panose="02020603050405020304" pitchFamily="18" charset="0"/>
                <a:cs typeface="Times New Roman" panose="02020603050405020304" pitchFamily="18" charset="0"/>
              </a:rPr>
              <a:t>et calfeutrez-la avec un linge </a:t>
            </a:r>
            <a:r>
              <a:rPr lang="fr-FR" sz="2000" dirty="0" smtClean="0">
                <a:latin typeface="Times New Roman" panose="02020603050405020304" pitchFamily="18" charset="0"/>
                <a:cs typeface="Times New Roman" panose="02020603050405020304" pitchFamily="18" charset="0"/>
              </a:rPr>
              <a:t>humide ;</a:t>
            </a:r>
          </a:p>
          <a:p>
            <a:pPr marL="285750" indent="-28575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M</a:t>
            </a:r>
            <a:r>
              <a:rPr lang="fr-FR" sz="2000" dirty="0" smtClean="0">
                <a:latin typeface="Times New Roman" panose="02020603050405020304" pitchFamily="18" charset="0"/>
                <a:cs typeface="Times New Roman" panose="02020603050405020304" pitchFamily="18" charset="0"/>
              </a:rPr>
              <a:t>anifestez-vous </a:t>
            </a:r>
            <a:r>
              <a:rPr lang="fr-FR" sz="2000" dirty="0">
                <a:latin typeface="Times New Roman" panose="02020603050405020304" pitchFamily="18" charset="0"/>
                <a:cs typeface="Times New Roman" panose="02020603050405020304" pitchFamily="18" charset="0"/>
              </a:rPr>
              <a:t>à la fenêtre, pour que les sapeurs-pompiers puissent vous voir en arrivant sur les </a:t>
            </a:r>
            <a:r>
              <a:rPr lang="fr-FR" sz="2000" dirty="0" smtClean="0">
                <a:latin typeface="Times New Roman" panose="02020603050405020304" pitchFamily="18" charset="0"/>
                <a:cs typeface="Times New Roman" panose="02020603050405020304" pitchFamily="18" charset="0"/>
              </a:rPr>
              <a:t>lieux ;</a:t>
            </a:r>
          </a:p>
          <a:p>
            <a:pPr marL="285750" indent="-28575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N</a:t>
            </a:r>
            <a:r>
              <a:rPr lang="fr-FR" sz="2000" dirty="0" smtClean="0">
                <a:latin typeface="Times New Roman" panose="02020603050405020304" pitchFamily="18" charset="0"/>
                <a:cs typeface="Times New Roman" panose="02020603050405020304" pitchFamily="18" charset="0"/>
              </a:rPr>
              <a:t>e </a:t>
            </a:r>
            <a:r>
              <a:rPr lang="fr-FR" sz="2000" dirty="0">
                <a:latin typeface="Times New Roman" panose="02020603050405020304" pitchFamily="18" charset="0"/>
                <a:cs typeface="Times New Roman" panose="02020603050405020304" pitchFamily="18" charset="0"/>
              </a:rPr>
              <a:t>cherchez pas à évacuer à tout prix : évitez les fumées.</a:t>
            </a:r>
          </a:p>
        </p:txBody>
      </p:sp>
      <p:sp>
        <p:nvSpPr>
          <p:cNvPr id="5" name="Titre 8"/>
          <p:cNvSpPr>
            <a:spLocks noGrp="1"/>
          </p:cNvSpPr>
          <p:nvPr>
            <p:ph type="title"/>
          </p:nvPr>
        </p:nvSpPr>
        <p:spPr>
          <a:xfrm>
            <a:off x="1403648" y="260648"/>
            <a:ext cx="7560840" cy="922114"/>
          </a:xfrm>
        </p:spPr>
        <p:txBody>
          <a:bodyPr/>
          <a:lstStyle/>
          <a:p>
            <a:r>
              <a:rPr lang="fr-FR" sz="3200" b="1" dirty="0" smtClean="0">
                <a:solidFill>
                  <a:schemeClr val="accent6">
                    <a:lumMod val="50000"/>
                  </a:schemeClr>
                </a:solidFill>
              </a:rPr>
              <a:t>Si l’incendie se déclare ailleurs que chez soi</a:t>
            </a:r>
            <a:endParaRPr lang="fr-FR" sz="3200" b="1" dirty="0">
              <a:solidFill>
                <a:schemeClr val="accent6">
                  <a:lumMod val="50000"/>
                </a:schemeClr>
              </a:solidFill>
            </a:endParaRPr>
          </a:p>
        </p:txBody>
      </p:sp>
    </p:spTree>
    <p:extLst>
      <p:ext uri="{BB962C8B-B14F-4D97-AF65-F5344CB8AC3E}">
        <p14:creationId xmlns:p14="http://schemas.microsoft.com/office/powerpoint/2010/main" val="257996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718</TotalTime>
  <Words>642</Words>
  <Application>Microsoft Office PowerPoint</Application>
  <PresentationFormat>Affichage à l'écran (4:3)</PresentationFormat>
  <Paragraphs>112</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Myriad Pro</vt:lpstr>
      <vt:lpstr>Times New Roman</vt:lpstr>
      <vt:lpstr>Wingdings</vt:lpstr>
      <vt:lpstr>GCCAR</vt:lpstr>
      <vt:lpstr>RISQUE INCENDIE</vt:lpstr>
      <vt:lpstr>Le risque incendie</vt:lpstr>
      <vt:lpstr>Le risque d’incendie</vt:lpstr>
      <vt:lpstr>Adaptez votre comportement à la situation</vt:lpstr>
      <vt:lpstr>Là où il y a de la fumée, il ne faut pas aller</vt:lpstr>
      <vt:lpstr>Détecteurs de fumée</vt:lpstr>
      <vt:lpstr>Conseils en cas d’incendie domestique</vt:lpstr>
      <vt:lpstr>Si l’incendie se déclare ailleurs que chez soi</vt:lpstr>
      <vt:lpstr>Si l’incendie se déclare ailleurs que chez soi</vt:lpstr>
      <vt:lpstr>ATTENTION</vt:lpstr>
      <vt:lpstr>ATTENTION</vt:lpstr>
      <vt:lpstr>Quelques pistes pour bien vous préparer </vt:lpstr>
      <vt:lpstr>Conclusion</vt:lpstr>
    </vt:vector>
  </TitlesOfParts>
  <Company>SDIS du Rhône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ROSIQUE Daniel</cp:lastModifiedBy>
  <cp:revision>60</cp:revision>
  <cp:lastPrinted>2015-08-06T08:01:37Z</cp:lastPrinted>
  <dcterms:created xsi:type="dcterms:W3CDTF">2015-08-05T10:19:35Z</dcterms:created>
  <dcterms:modified xsi:type="dcterms:W3CDTF">2017-07-09T13:03:34Z</dcterms:modified>
</cp:coreProperties>
</file>