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71" r:id="rId3"/>
    <p:sldId id="273" r:id="rId4"/>
    <p:sldId id="274" r:id="rId5"/>
    <p:sldId id="275" r:id="rId6"/>
    <p:sldId id="328" r:id="rId7"/>
    <p:sldId id="277" r:id="rId8"/>
    <p:sldId id="330" r:id="rId9"/>
    <p:sldId id="278" r:id="rId10"/>
    <p:sldId id="331" r:id="rId11"/>
    <p:sldId id="279" r:id="rId12"/>
    <p:sldId id="280" r:id="rId13"/>
    <p:sldId id="281" r:id="rId14"/>
    <p:sldId id="332" r:id="rId15"/>
    <p:sldId id="282" r:id="rId16"/>
    <p:sldId id="283" r:id="rId17"/>
    <p:sldId id="285" r:id="rId18"/>
    <p:sldId id="286" r:id="rId19"/>
    <p:sldId id="287" r:id="rId20"/>
    <p:sldId id="288" r:id="rId21"/>
    <p:sldId id="289" r:id="rId22"/>
    <p:sldId id="290" r:id="rId23"/>
    <p:sldId id="291" r:id="rId24"/>
    <p:sldId id="292" r:id="rId25"/>
    <p:sldId id="334" r:id="rId26"/>
    <p:sldId id="293" r:id="rId27"/>
    <p:sldId id="294" r:id="rId28"/>
    <p:sldId id="295" r:id="rId29"/>
    <p:sldId id="338" r:id="rId30"/>
    <p:sldId id="337" r:id="rId31"/>
    <p:sldId id="296" r:id="rId32"/>
    <p:sldId id="339" r:id="rId33"/>
    <p:sldId id="297" r:id="rId34"/>
    <p:sldId id="298" r:id="rId35"/>
    <p:sldId id="299" r:id="rId36"/>
    <p:sldId id="340" r:id="rId37"/>
    <p:sldId id="300" r:id="rId38"/>
    <p:sldId id="301" r:id="rId39"/>
    <p:sldId id="302" r:id="rId40"/>
    <p:sldId id="341" r:id="rId41"/>
    <p:sldId id="303" r:id="rId42"/>
    <p:sldId id="304" r:id="rId43"/>
    <p:sldId id="305" r:id="rId44"/>
    <p:sldId id="306" r:id="rId45"/>
    <p:sldId id="307" r:id="rId46"/>
    <p:sldId id="308" r:id="rId47"/>
    <p:sldId id="309" r:id="rId48"/>
    <p:sldId id="310" r:id="rId49"/>
    <p:sldId id="344" r:id="rId50"/>
    <p:sldId id="311" r:id="rId51"/>
    <p:sldId id="312" r:id="rId52"/>
    <p:sldId id="345" r:id="rId53"/>
    <p:sldId id="313" r:id="rId54"/>
    <p:sldId id="314" r:id="rId55"/>
    <p:sldId id="316" r:id="rId56"/>
    <p:sldId id="317" r:id="rId57"/>
    <p:sldId id="318" r:id="rId58"/>
    <p:sldId id="321" r:id="rId59"/>
    <p:sldId id="322" r:id="rId60"/>
    <p:sldId id="351" r:id="rId61"/>
    <p:sldId id="323" r:id="rId62"/>
    <p:sldId id="325" r:id="rId63"/>
    <p:sldId id="352" r:id="rId64"/>
    <p:sldId id="326" r:id="rId65"/>
    <p:sldId id="327" r:id="rId66"/>
    <p:sldId id="272" r:id="rId67"/>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3" autoAdjust="0"/>
  </p:normalViewPr>
  <p:slideViewPr>
    <p:cSldViewPr>
      <p:cViewPr varScale="1">
        <p:scale>
          <a:sx n="88" d="100"/>
          <a:sy n="88" d="100"/>
        </p:scale>
        <p:origin x="1291"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70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39685883-D128-4B6D-AF2B-BF785D46D236}" type="datetimeFigureOut">
              <a:rPr lang="fr-FR"/>
              <a:pPr>
                <a:defRPr/>
              </a:pPr>
              <a:t>06/08/2018</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eaLnBrk="1" hangingPunct="1">
              <a:defRPr sz="1200">
                <a:latin typeface="Arial" charset="0"/>
              </a:defRPr>
            </a:lvl1pPr>
          </a:lstStyle>
          <a:p>
            <a:pPr>
              <a:defRPr/>
            </a:pPr>
            <a:fld id="{3EA3304E-A5D6-403F-BA85-49A416009BAB}" type="slidenum">
              <a:rPr lang="fr-FR"/>
              <a:pPr>
                <a:defRPr/>
              </a:pPr>
              <a:t>‹N°›</a:t>
            </a:fld>
            <a:endParaRPr lang="fr-FR"/>
          </a:p>
        </p:txBody>
      </p:sp>
    </p:spTree>
    <p:extLst>
      <p:ext uri="{BB962C8B-B14F-4D97-AF65-F5344CB8AC3E}">
        <p14:creationId xmlns:p14="http://schemas.microsoft.com/office/powerpoint/2010/main" val="4141058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F2418D3-AF83-4B70-B030-1C6693AD7432}" type="slidenum">
              <a:rPr lang="fr-FR" smtClean="0"/>
              <a:t>16</a:t>
            </a:fld>
            <a:endParaRPr lang="fr-FR"/>
          </a:p>
        </p:txBody>
      </p:sp>
    </p:spTree>
    <p:extLst>
      <p:ext uri="{BB962C8B-B14F-4D97-AF65-F5344CB8AC3E}">
        <p14:creationId xmlns:p14="http://schemas.microsoft.com/office/powerpoint/2010/main" val="3812979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8C7D4959-66AF-4D0C-9B34-F85A359B49F4}" type="datetime1">
              <a:rPr lang="fr-FR"/>
              <a:pPr>
                <a:defRPr/>
              </a:pPr>
              <a:t>06/08/2018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B024484-5851-4CDD-BB5B-40AAA317CC49}" type="slidenum">
              <a:rPr lang="fr-FR"/>
              <a:pPr>
                <a:defRPr/>
              </a:pPr>
              <a:t>‹N°›</a:t>
            </a:fld>
            <a:endParaRPr lang="fr-FR"/>
          </a:p>
        </p:txBody>
      </p:sp>
    </p:spTree>
    <p:extLst>
      <p:ext uri="{BB962C8B-B14F-4D97-AF65-F5344CB8AC3E}">
        <p14:creationId xmlns:p14="http://schemas.microsoft.com/office/powerpoint/2010/main" val="1738527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EDD3C363-2D5F-4A6C-9F66-29C001C90AE0}" type="datetime1">
              <a:rPr lang="fr-FR"/>
              <a:pPr>
                <a:defRPr/>
              </a:pPr>
              <a:t>06/08/2018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E1DFB94-3187-445F-9CD7-6D0D751766E3}" type="slidenum">
              <a:rPr lang="fr-FR"/>
              <a:pPr>
                <a:defRPr/>
              </a:pPr>
              <a:t>‹N°›</a:t>
            </a:fld>
            <a:endParaRPr lang="fr-FR"/>
          </a:p>
        </p:txBody>
      </p:sp>
    </p:spTree>
    <p:extLst>
      <p:ext uri="{BB962C8B-B14F-4D97-AF65-F5344CB8AC3E}">
        <p14:creationId xmlns:p14="http://schemas.microsoft.com/office/powerpoint/2010/main" val="2115161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963CE1C1-1761-4ADE-8736-728F7F6AC541}" type="datetime1">
              <a:rPr lang="fr-FR"/>
              <a:pPr>
                <a:defRPr/>
              </a:pPr>
              <a:t>06/08/2018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FDABB19-1B98-4EAC-A887-B241F9929975}" type="slidenum">
              <a:rPr lang="fr-FR"/>
              <a:pPr>
                <a:defRPr/>
              </a:pPr>
              <a:t>‹N°›</a:t>
            </a:fld>
            <a:endParaRPr lang="fr-FR"/>
          </a:p>
        </p:txBody>
      </p:sp>
    </p:spTree>
    <p:extLst>
      <p:ext uri="{BB962C8B-B14F-4D97-AF65-F5344CB8AC3E}">
        <p14:creationId xmlns:p14="http://schemas.microsoft.com/office/powerpoint/2010/main" val="836786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7AD576B1-95C1-4BFD-851F-B0D68533D800}" type="datetime1">
              <a:rPr lang="fr-FR"/>
              <a:pPr>
                <a:defRPr/>
              </a:pPr>
              <a:t>06/08/2018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BDD9D98-326D-4022-9F74-81635E483DB0}" type="slidenum">
              <a:rPr lang="fr-FR"/>
              <a:pPr>
                <a:defRPr/>
              </a:pPr>
              <a:t>‹N°›</a:t>
            </a:fld>
            <a:endParaRPr lang="fr-FR"/>
          </a:p>
        </p:txBody>
      </p:sp>
    </p:spTree>
    <p:extLst>
      <p:ext uri="{BB962C8B-B14F-4D97-AF65-F5344CB8AC3E}">
        <p14:creationId xmlns:p14="http://schemas.microsoft.com/office/powerpoint/2010/main" val="641081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FA3A2389-A562-473A-B334-428EE2DD8F0C}" type="datetime1">
              <a:rPr lang="fr-FR"/>
              <a:pPr>
                <a:defRPr/>
              </a:pPr>
              <a:t>06/08/2018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CA089C6-469C-459D-9CE4-E40519D05DF1}" type="slidenum">
              <a:rPr lang="fr-FR"/>
              <a:pPr>
                <a:defRPr/>
              </a:pPr>
              <a:t>‹N°›</a:t>
            </a:fld>
            <a:endParaRPr lang="fr-FR"/>
          </a:p>
        </p:txBody>
      </p:sp>
    </p:spTree>
    <p:extLst>
      <p:ext uri="{BB962C8B-B14F-4D97-AF65-F5344CB8AC3E}">
        <p14:creationId xmlns:p14="http://schemas.microsoft.com/office/powerpoint/2010/main" val="1877769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605FE79A-64C6-4A67-9AC2-900719305902}" type="datetime1">
              <a:rPr lang="fr-FR"/>
              <a:pPr>
                <a:defRPr/>
              </a:pPr>
              <a:t>06/08/2018</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87C94CE-BC40-47EE-BD15-2D5AC5132660}" type="slidenum">
              <a:rPr lang="fr-FR"/>
              <a:pPr>
                <a:defRPr/>
              </a:pPr>
              <a:t>‹N°›</a:t>
            </a:fld>
            <a:endParaRPr lang="fr-FR"/>
          </a:p>
        </p:txBody>
      </p:sp>
    </p:spTree>
    <p:extLst>
      <p:ext uri="{BB962C8B-B14F-4D97-AF65-F5344CB8AC3E}">
        <p14:creationId xmlns:p14="http://schemas.microsoft.com/office/powerpoint/2010/main" val="3683113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7B985F04-241E-45DE-B3ED-4ECAA5E46A58}" type="datetime1">
              <a:rPr lang="fr-FR"/>
              <a:pPr>
                <a:defRPr/>
              </a:pPr>
              <a:t>06/08/2018</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2BEF65AF-F012-4637-B61C-16B087D3C68A}" type="slidenum">
              <a:rPr lang="fr-FR"/>
              <a:pPr>
                <a:defRPr/>
              </a:pPr>
              <a:t>‹N°›</a:t>
            </a:fld>
            <a:endParaRPr lang="fr-FR"/>
          </a:p>
        </p:txBody>
      </p:sp>
    </p:spTree>
    <p:extLst>
      <p:ext uri="{BB962C8B-B14F-4D97-AF65-F5344CB8AC3E}">
        <p14:creationId xmlns:p14="http://schemas.microsoft.com/office/powerpoint/2010/main" val="1004985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E81E8BF0-E8F0-423F-B34C-8A228FB9DEED}" type="datetime1">
              <a:rPr lang="fr-FR"/>
              <a:pPr>
                <a:defRPr/>
              </a:pPr>
              <a:t>06/08/2018</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80606169-D5D4-4233-B2CF-BEC0FC9E864E}" type="slidenum">
              <a:rPr lang="fr-FR"/>
              <a:pPr>
                <a:defRPr/>
              </a:pPr>
              <a:t>‹N°›</a:t>
            </a:fld>
            <a:endParaRPr lang="fr-FR"/>
          </a:p>
        </p:txBody>
      </p:sp>
    </p:spTree>
    <p:extLst>
      <p:ext uri="{BB962C8B-B14F-4D97-AF65-F5344CB8AC3E}">
        <p14:creationId xmlns:p14="http://schemas.microsoft.com/office/powerpoint/2010/main" val="472527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2789A327-F444-4BD9-992A-CAA9F1FA6886}" type="datetime1">
              <a:rPr lang="fr-FR"/>
              <a:pPr>
                <a:defRPr/>
              </a:pPr>
              <a:t>06/08/2018</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36BDE7E1-22E0-4027-BB67-AE16300104C3}" type="slidenum">
              <a:rPr lang="fr-FR"/>
              <a:pPr>
                <a:defRPr/>
              </a:pPr>
              <a:t>‹N°›</a:t>
            </a:fld>
            <a:endParaRPr lang="fr-FR"/>
          </a:p>
        </p:txBody>
      </p:sp>
    </p:spTree>
    <p:extLst>
      <p:ext uri="{BB962C8B-B14F-4D97-AF65-F5344CB8AC3E}">
        <p14:creationId xmlns:p14="http://schemas.microsoft.com/office/powerpoint/2010/main" val="291581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BD6BBF8B-E487-4526-AE53-A2AF909697E5}" type="datetime1">
              <a:rPr lang="fr-FR"/>
              <a:pPr>
                <a:defRPr/>
              </a:pPr>
              <a:t>06/08/2018</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4655EFB-DD5C-4719-BFA0-5C5660CBB2D7}" type="slidenum">
              <a:rPr lang="fr-FR"/>
              <a:pPr>
                <a:defRPr/>
              </a:pPr>
              <a:t>‹N°›</a:t>
            </a:fld>
            <a:endParaRPr lang="fr-FR"/>
          </a:p>
        </p:txBody>
      </p:sp>
    </p:spTree>
    <p:extLst>
      <p:ext uri="{BB962C8B-B14F-4D97-AF65-F5344CB8AC3E}">
        <p14:creationId xmlns:p14="http://schemas.microsoft.com/office/powerpoint/2010/main" val="1899064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1C9A246-D90E-4ED0-910E-64FF10DD679E}" type="datetime1">
              <a:rPr lang="fr-FR"/>
              <a:pPr>
                <a:defRPr/>
              </a:pPr>
              <a:t>06/08/2018</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08CE410-AD3E-4518-BD10-DD046A31DB16}" type="slidenum">
              <a:rPr lang="fr-FR"/>
              <a:pPr>
                <a:defRPr/>
              </a:pPr>
              <a:t>‹N°›</a:t>
            </a:fld>
            <a:endParaRPr lang="fr-FR"/>
          </a:p>
        </p:txBody>
      </p:sp>
    </p:spTree>
    <p:extLst>
      <p:ext uri="{BB962C8B-B14F-4D97-AF65-F5344CB8AC3E}">
        <p14:creationId xmlns:p14="http://schemas.microsoft.com/office/powerpoint/2010/main" val="1035919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CAC6EC0-B267-4712-905C-38DFC559F5CE}" type="datetime1">
              <a:rPr lang="fr-FR"/>
              <a:pPr>
                <a:defRPr/>
              </a:pPr>
              <a:t>06/08/2018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982AB30-F41E-4014-8665-5F2B81476874}"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Film/vid&#233;os%20sdis86%20brulages/Feu%20de%20voiture%20GNV.mpg" TargetMode="External"/><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Film/vid&#233;os%20sdis86%20brulages/Feu%20de%20r&#233;servoir%20GNV.mpg" TargetMode="External"/><Relationship Id="rId1" Type="http://schemas.openxmlformats.org/officeDocument/2006/relationships/slideLayout" Target="../slideLayouts/slideLayout7.xml"/><Relationship Id="rId4" Type="http://schemas.openxmlformats.org/officeDocument/2006/relationships/hyperlink" Target="https://www.youtube.com/watch?v=fRCFT9o5JmY&amp;feature=player_detailpag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www.youtube.com/watch?v=0Ny9LBmOAls&amp;feature=player_detailpage"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hyperlink" Target="BUS%20GNV%201%20MULTI%20CAM.mp4"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p:cNvSpPr>
            <a:spLocks noGrp="1"/>
          </p:cNvSpPr>
          <p:nvPr>
            <p:ph type="title"/>
          </p:nvPr>
        </p:nvSpPr>
        <p:spPr>
          <a:xfrm>
            <a:off x="1187450" y="44450"/>
            <a:ext cx="7705725" cy="1152525"/>
          </a:xfrm>
        </p:spPr>
        <p:txBody>
          <a:bodyPr/>
          <a:lstStyle/>
          <a:p>
            <a:pPr eaLnBrk="1" hangingPunct="1">
              <a:defRPr/>
            </a:pPr>
            <a:r>
              <a:rPr lang="fr-FR" altLang="fr-FR" dirty="0" smtClean="0">
                <a:solidFill>
                  <a:schemeClr val="bg1"/>
                </a:solidFill>
                <a:effectLst>
                  <a:outerShdw blurRad="38100" dist="38100" dir="2700000" algn="tl">
                    <a:srgbClr val="C0C0C0"/>
                  </a:outerShdw>
                </a:effectLst>
              </a:rPr>
              <a:t>Feux de Véhicules routiers</a:t>
            </a:r>
          </a:p>
        </p:txBody>
      </p:sp>
      <p:sp>
        <p:nvSpPr>
          <p:cNvPr id="3075" name="ZoneTexte 5"/>
          <p:cNvSpPr txBox="1">
            <a:spLocks noChangeArrowheads="1"/>
          </p:cNvSpPr>
          <p:nvPr/>
        </p:nvSpPr>
        <p:spPr bwMode="auto">
          <a:xfrm>
            <a:off x="0" y="624840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ctr" eaLnBrk="1" hangingPunct="1">
              <a:spcBef>
                <a:spcPct val="0"/>
              </a:spcBef>
              <a:buFontTx/>
              <a:buNone/>
            </a:pPr>
            <a:r>
              <a:rPr lang="fr-FR" altLang="fr-FR" sz="1200" b="1" dirty="0">
                <a:solidFill>
                  <a:srgbClr val="441202"/>
                </a:solidFill>
              </a:rPr>
              <a:t>ADMJSP/ </a:t>
            </a:r>
            <a:r>
              <a:rPr lang="fr-FR" altLang="fr-FR" sz="1200" dirty="0">
                <a:solidFill>
                  <a:srgbClr val="441202"/>
                </a:solidFill>
              </a:rPr>
              <a:t>pôle numérisation – </a:t>
            </a:r>
            <a:r>
              <a:rPr lang="fr-FR" altLang="fr-FR" sz="1200" dirty="0" smtClean="0">
                <a:solidFill>
                  <a:srgbClr val="441202"/>
                </a:solidFill>
              </a:rPr>
              <a:t>2018 </a:t>
            </a:r>
            <a:endParaRPr lang="fr-FR" altLang="fr-FR" sz="1200" dirty="0">
              <a:solidFill>
                <a:srgbClr val="44120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7544" y="1988840"/>
            <a:ext cx="8141148" cy="2118529"/>
          </a:xfrm>
          <a:prstGeom prst="rect">
            <a:avLst/>
          </a:prstGeom>
        </p:spPr>
        <p:txBody>
          <a:bodyPr wrap="square">
            <a:spAutoFit/>
          </a:bodyPr>
          <a:lstStyle/>
          <a:p>
            <a:pPr algn="just">
              <a:lnSpc>
                <a:spcPct val="115000"/>
              </a:lnSpc>
              <a:spcAft>
                <a:spcPts val="1000"/>
              </a:spcAft>
            </a:pPr>
            <a:r>
              <a:rPr lang="fr-FR" sz="2000" b="1" dirty="0" smtClean="0">
                <a:latin typeface="Times New Roman" panose="02020603050405020304" pitchFamily="18" charset="0"/>
                <a:ea typeface="Times New Roman" panose="02020603050405020304" pitchFamily="18" charset="0"/>
                <a:cs typeface="Times New Roman" panose="02020603050405020304" pitchFamily="18" charset="0"/>
              </a:rPr>
              <a:t>Intervention </a:t>
            </a:r>
            <a:r>
              <a:rPr lang="fr-FR" sz="2000" b="1" dirty="0">
                <a:latin typeface="Times New Roman" panose="02020603050405020304" pitchFamily="18" charset="0"/>
                <a:ea typeface="Times New Roman" panose="02020603050405020304" pitchFamily="18" charset="0"/>
                <a:cs typeface="Times New Roman" panose="02020603050405020304" pitchFamily="18" charset="0"/>
              </a:rPr>
              <a:t>précoce de refroidissement </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smtClean="0">
                <a:latin typeface="Times New Roman" panose="02020603050405020304" pitchFamily="18" charset="0"/>
                <a:ea typeface="Times New Roman" panose="02020603050405020304" pitchFamily="18" charset="0"/>
                <a:cs typeface="Times New Roman" panose="02020603050405020304" pitchFamily="18" charset="0"/>
              </a:rPr>
              <a:t>éviter </a:t>
            </a:r>
            <a:r>
              <a:rPr lang="fr-FR" sz="2000" b="1" dirty="0">
                <a:latin typeface="Times New Roman" panose="02020603050405020304" pitchFamily="18" charset="0"/>
                <a:ea typeface="Times New Roman" panose="02020603050405020304" pitchFamily="18" charset="0"/>
                <a:cs typeface="Times New Roman" panose="02020603050405020304" pitchFamily="18" charset="0"/>
              </a:rPr>
              <a:t>l’emballement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de la batterie </a:t>
            </a:r>
            <a:r>
              <a:rPr lang="fr-FR" sz="2000" b="1" dirty="0">
                <a:latin typeface="Times New Roman" panose="02020603050405020304" pitchFamily="18" charset="0"/>
                <a:ea typeface="Times New Roman" panose="02020603050405020304" pitchFamily="18" charset="0"/>
                <a:cs typeface="Times New Roman" panose="02020603050405020304" pitchFamily="18" charset="0"/>
              </a:rPr>
              <a:t>et/ou l’explosion du </a:t>
            </a:r>
            <a:r>
              <a:rPr lang="fr-FR" sz="2000" b="1" dirty="0" smtClean="0">
                <a:latin typeface="Times New Roman" panose="02020603050405020304" pitchFamily="18" charset="0"/>
                <a:ea typeface="Times New Roman" panose="02020603050405020304" pitchFamily="18" charset="0"/>
                <a:cs typeface="Times New Roman" panose="02020603050405020304" pitchFamily="18" charset="0"/>
              </a:rPr>
              <a:t>réservoir </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 limiter l’extension du sinistre. </a:t>
            </a:r>
          </a:p>
          <a:p>
            <a:pPr algn="just">
              <a:lnSpc>
                <a:spcPct val="115000"/>
              </a:lnSpc>
              <a:spcAft>
                <a:spcPts val="1000"/>
              </a:spcAft>
            </a:pPr>
            <a:endParaRPr lang="fr-FR"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Si </a:t>
            </a:r>
            <a:r>
              <a:rPr lang="fr-FR" sz="2000" b="1" dirty="0" smtClean="0">
                <a:latin typeface="Times New Roman" panose="02020603050405020304" pitchFamily="18" charset="0"/>
                <a:ea typeface="Times New Roman" panose="02020603050405020304" pitchFamily="18" charset="0"/>
                <a:cs typeface="Times New Roman" panose="02020603050405020304" pitchFamily="18" charset="0"/>
              </a:rPr>
              <a:t>absence d’enjeu </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et/ou risques particuliers (guet-apens..) le COS peut décider de laisser brûler.</a:t>
            </a: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319284" y="1340768"/>
            <a:ext cx="6228184" cy="400110"/>
          </a:xfrm>
          <a:prstGeom prst="rect">
            <a:avLst/>
          </a:prstGeom>
        </p:spPr>
        <p:txBody>
          <a:bodyPr wrap="square">
            <a:spAutoFit/>
          </a:bodyPr>
          <a:lstStyle/>
          <a:p>
            <a:r>
              <a:rPr lang="fr-FR" sz="2000" b="1" u="sng" dirty="0" smtClean="0">
                <a:latin typeface="Times New Roman" panose="02020603050405020304" pitchFamily="18" charset="0"/>
                <a:cs typeface="Times New Roman" panose="02020603050405020304" pitchFamily="18" charset="0"/>
              </a:rPr>
              <a:t>Grands principes :</a:t>
            </a:r>
            <a:endParaRPr lang="fr-FR" sz="2000" b="1" u="sng" dirty="0">
              <a:latin typeface="Times New Roman" panose="02020603050405020304" pitchFamily="18" charset="0"/>
              <a:cs typeface="Times New Roman" panose="02020603050405020304" pitchFamily="18" charset="0"/>
            </a:endParaRPr>
          </a:p>
        </p:txBody>
      </p:sp>
      <p:sp>
        <p:nvSpPr>
          <p:cNvPr id="5"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2287855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1901537"/>
            <a:ext cx="8229599" cy="3634136"/>
          </a:xfrm>
          <a:prstGeom prst="rect">
            <a:avLst/>
          </a:prstGeom>
        </p:spPr>
        <p:txBody>
          <a:bodyPr wrap="square">
            <a:spAutoFit/>
          </a:bodyPr>
          <a:lstStyle/>
          <a:p>
            <a:pPr marL="342900" indent="-342900" algn="just">
              <a:lnSpc>
                <a:spcPct val="115000"/>
              </a:lnSpc>
              <a:spcAft>
                <a:spcPts val="1000"/>
              </a:spcAft>
              <a:buFont typeface="Arial" panose="020B0604020202020204" pitchFamily="34" charset="0"/>
              <a:buChar char="•"/>
            </a:pPr>
            <a:r>
              <a:rPr lang="fr-FR" sz="2000" dirty="0">
                <a:latin typeface="Times New Roman" panose="02020603050405020304" pitchFamily="18" charset="0"/>
                <a:ea typeface="Times New Roman" panose="02020603050405020304" pitchFamily="18" charset="0"/>
                <a:cs typeface="Times New Roman" panose="02020603050405020304" pitchFamily="18" charset="0"/>
              </a:rPr>
              <a:t>P</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rise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en compte globale des interventions sur </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véhicules : tout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type de véhicule, tout type d’interventions sur </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véhicule.</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Le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COS =</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application in situ, en fonction des particularités de chaque cas concret. Sur place, le COS dirige l’opération en fonction des enjeux propres à la situation et des risques liés à l’exposition des intervenants. </a:t>
            </a:r>
            <a:endParaRPr lang="fr-FR"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En fonction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de son analyse bénéfice/risque, il a toute latitude pour adapter le dispositif concourant à l’opération de secours</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gn="just">
              <a:lnSpc>
                <a:spcPct val="115000"/>
              </a:lnSpc>
              <a:spcAft>
                <a:spcPts val="1000"/>
              </a:spcAft>
              <a:buFont typeface="Arial" panose="020B0604020202020204" pitchFamily="34" charset="0"/>
              <a:buChar char="•"/>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Exclusions : transport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de matières dangereuses </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et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contexte des troubles urbains.</a:t>
            </a: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319284" y="1340768"/>
            <a:ext cx="6228184" cy="400110"/>
          </a:xfrm>
          <a:prstGeom prst="rect">
            <a:avLst/>
          </a:prstGeom>
        </p:spPr>
        <p:txBody>
          <a:bodyPr wrap="square">
            <a:spAutoFit/>
          </a:bodyPr>
          <a:lstStyle/>
          <a:p>
            <a:r>
              <a:rPr lang="fr-FR" sz="2000" b="1" u="sng" dirty="0" smtClean="0">
                <a:latin typeface="Times New Roman" panose="02020603050405020304" pitchFamily="18" charset="0"/>
                <a:cs typeface="Times New Roman" panose="02020603050405020304" pitchFamily="18" charset="0"/>
              </a:rPr>
              <a:t>Grands principes :</a:t>
            </a:r>
            <a:endParaRPr lang="fr-FR" sz="2000" b="1" u="sng" dirty="0">
              <a:latin typeface="Times New Roman" panose="02020603050405020304" pitchFamily="18" charset="0"/>
              <a:cs typeface="Times New Roman" panose="02020603050405020304" pitchFamily="18" charset="0"/>
            </a:endParaRPr>
          </a:p>
        </p:txBody>
      </p:sp>
      <p:sp>
        <p:nvSpPr>
          <p:cNvPr id="7"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1346165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323528" y="1268760"/>
            <a:ext cx="8496944" cy="402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b="1" u="sng" dirty="0" smtClean="0">
                <a:latin typeface="Times New Roman" panose="02020603050405020304" pitchFamily="18" charset="0"/>
                <a:cs typeface="Times New Roman" panose="02020603050405020304" pitchFamily="18" charset="0"/>
              </a:rPr>
              <a:t>Caractéristiques des véhicules : sécurité passive</a:t>
            </a:r>
            <a:endParaRPr lang="fr-FR" sz="2000" b="1" u="sng" dirty="0">
              <a:latin typeface="Times New Roman" panose="02020603050405020304" pitchFamily="18" charset="0"/>
              <a:cs typeface="Times New Roman" panose="02020603050405020304" pitchFamily="18" charset="0"/>
            </a:endParaRPr>
          </a:p>
        </p:txBody>
      </p:sp>
      <p:pic>
        <p:nvPicPr>
          <p:cNvPr id="7" name="Image 6"/>
          <p:cNvPicPr/>
          <p:nvPr/>
        </p:nvPicPr>
        <p:blipFill>
          <a:blip r:embed="rId2">
            <a:extLst>
              <a:ext uri="{28A0092B-C50C-407E-A947-70E740481C1C}">
                <a14:useLocalDpi xmlns:a14="http://schemas.microsoft.com/office/drawing/2010/main" val="0"/>
              </a:ext>
            </a:extLst>
          </a:blip>
          <a:stretch>
            <a:fillRect/>
          </a:stretch>
        </p:blipFill>
        <p:spPr>
          <a:xfrm>
            <a:off x="2123728" y="2132856"/>
            <a:ext cx="4608512" cy="3342273"/>
          </a:xfrm>
          <a:prstGeom prst="rect">
            <a:avLst/>
          </a:prstGeom>
        </p:spPr>
      </p:pic>
      <p:sp>
        <p:nvSpPr>
          <p:cNvPr id="6"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2041584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1796649"/>
            <a:ext cx="8280919" cy="3477875"/>
          </a:xfrm>
          <a:prstGeom prst="rect">
            <a:avLst/>
          </a:prstGeom>
          <a:noFill/>
        </p:spPr>
        <p:txBody>
          <a:bodyPr wrap="square" rtlCol="0">
            <a:spAutoFit/>
          </a:bodyPr>
          <a:lstStyle/>
          <a:p>
            <a:pPr algn="just"/>
            <a:r>
              <a:rPr lang="fr-FR" sz="2000" dirty="0" smtClean="0">
                <a:latin typeface="Times New Roman" panose="02020603050405020304" pitchFamily="18" charset="0"/>
                <a:cs typeface="Times New Roman" panose="02020603050405020304" pitchFamily="18" charset="0"/>
              </a:rPr>
              <a:t>Même avec une motorisation classique, essence ou gasoil, les véhicules nouvellement mis sur le marché présentent une charge calorifique importante. </a:t>
            </a:r>
          </a:p>
          <a:p>
            <a:pPr algn="just"/>
            <a:endParaRPr lang="fr-FR" sz="2000" dirty="0">
              <a:latin typeface="Times New Roman" panose="02020603050405020304" pitchFamily="18" charset="0"/>
              <a:cs typeface="Times New Roman" panose="02020603050405020304" pitchFamily="18" charset="0"/>
            </a:endParaRPr>
          </a:p>
          <a:p>
            <a:pPr algn="just"/>
            <a:r>
              <a:rPr lang="fr-FR" sz="2000" dirty="0" smtClean="0">
                <a:latin typeface="Times New Roman" panose="02020603050405020304" pitchFamily="18" charset="0"/>
                <a:cs typeface="Times New Roman" panose="02020603050405020304" pitchFamily="18" charset="0"/>
              </a:rPr>
              <a:t>Les matériaux complexes employés pour leur fabrication peuvent générer, en cas d’incendie, des </a:t>
            </a:r>
            <a:r>
              <a:rPr lang="fr-FR" sz="2000" b="1" dirty="0" smtClean="0">
                <a:latin typeface="Times New Roman" panose="02020603050405020304" pitchFamily="18" charset="0"/>
                <a:cs typeface="Times New Roman" panose="02020603050405020304" pitchFamily="18" charset="0"/>
              </a:rPr>
              <a:t>projections de matières enflammées</a:t>
            </a:r>
            <a:r>
              <a:rPr lang="fr-FR" sz="2000" dirty="0" smtClean="0">
                <a:latin typeface="Times New Roman" panose="02020603050405020304" pitchFamily="18" charset="0"/>
                <a:cs typeface="Times New Roman" panose="02020603050405020304" pitchFamily="18" charset="0"/>
              </a:rPr>
              <a:t> et des </a:t>
            </a:r>
            <a:r>
              <a:rPr lang="fr-FR" sz="2000" b="1" dirty="0" smtClean="0">
                <a:latin typeface="Times New Roman" panose="02020603050405020304" pitchFamily="18" charset="0"/>
                <a:cs typeface="Times New Roman" panose="02020603050405020304" pitchFamily="18" charset="0"/>
              </a:rPr>
              <a:t>vapeurs toxiques pour la santé des intervenants</a:t>
            </a:r>
            <a:r>
              <a:rPr lang="fr-FR" sz="2000" dirty="0" smtClean="0">
                <a:latin typeface="Times New Roman" panose="02020603050405020304" pitchFamily="18" charset="0"/>
                <a:cs typeface="Times New Roman" panose="02020603050405020304" pitchFamily="18" charset="0"/>
              </a:rPr>
              <a:t>. </a:t>
            </a:r>
          </a:p>
          <a:p>
            <a:pPr algn="just"/>
            <a:endParaRPr lang="fr-FR" sz="2000" dirty="0">
              <a:latin typeface="Times New Roman" panose="02020603050405020304" pitchFamily="18" charset="0"/>
              <a:cs typeface="Times New Roman" panose="02020603050405020304" pitchFamily="18" charset="0"/>
            </a:endParaRPr>
          </a:p>
          <a:p>
            <a:pPr algn="just"/>
            <a:r>
              <a:rPr lang="fr-FR" sz="2000" dirty="0" smtClean="0">
                <a:latin typeface="Times New Roman" panose="02020603050405020304" pitchFamily="18" charset="0"/>
                <a:cs typeface="Times New Roman" panose="02020603050405020304" pitchFamily="18" charset="0"/>
              </a:rPr>
              <a:t>Les projections sont également à envisager en raison des réactions pouvant être provoquées par l’eau des lances avec certains métaux spéciaux employés en quantités non-négligeables pour la fabrication de certains équipements automobiles. </a:t>
            </a:r>
          </a:p>
        </p:txBody>
      </p:sp>
      <p:sp>
        <p:nvSpPr>
          <p:cNvPr id="9" name="Rectangle 8"/>
          <p:cNvSpPr/>
          <p:nvPr/>
        </p:nvSpPr>
        <p:spPr>
          <a:xfrm>
            <a:off x="390487" y="1259357"/>
            <a:ext cx="8213961" cy="400110"/>
          </a:xfrm>
          <a:prstGeom prst="rect">
            <a:avLst/>
          </a:prstGeom>
        </p:spPr>
        <p:txBody>
          <a:bodyPr wrap="square">
            <a:spAutoFit/>
          </a:bodyPr>
          <a:lstStyle/>
          <a:p>
            <a:r>
              <a:rPr lang="fr-FR" sz="2000" b="1" u="sng" dirty="0" smtClean="0">
                <a:latin typeface="Times New Roman" panose="02020603050405020304" pitchFamily="18" charset="0"/>
                <a:cs typeface="Times New Roman" panose="02020603050405020304" pitchFamily="18" charset="0"/>
              </a:rPr>
              <a:t>Les risques :</a:t>
            </a:r>
            <a:endParaRPr lang="fr-FR" sz="2000" b="1" u="sng" dirty="0">
              <a:latin typeface="Times New Roman" panose="02020603050405020304" pitchFamily="18" charset="0"/>
              <a:cs typeface="Times New Roman" panose="02020603050405020304" pitchFamily="18" charset="0"/>
            </a:endParaRPr>
          </a:p>
        </p:txBody>
      </p:sp>
      <p:sp>
        <p:nvSpPr>
          <p:cNvPr id="5"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698486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0480" y="2263422"/>
            <a:ext cx="8213961" cy="707886"/>
          </a:xfrm>
          <a:prstGeom prst="rect">
            <a:avLst/>
          </a:prstGeom>
        </p:spPr>
        <p:txBody>
          <a:bodyPr wrap="square">
            <a:spAutoFit/>
          </a:bodyPr>
          <a:lstStyle/>
          <a:p>
            <a:pPr>
              <a:spcAft>
                <a:spcPts val="0"/>
              </a:spcAft>
            </a:pPr>
            <a:r>
              <a:rPr lang="fr-FR" sz="2000" kern="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Danger des alliages métalliques lors de l'extinction d'un feu de </a:t>
            </a:r>
            <a:r>
              <a:rPr lang="fr-FR" sz="2000" kern="1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véhicule (SP fenêtre USA)</a:t>
            </a:r>
            <a:endParaRPr lang="fr-FR"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390487" y="1259357"/>
            <a:ext cx="8213961" cy="400110"/>
          </a:xfrm>
          <a:prstGeom prst="rect">
            <a:avLst/>
          </a:prstGeom>
        </p:spPr>
        <p:txBody>
          <a:bodyPr wrap="square">
            <a:spAutoFit/>
          </a:bodyPr>
          <a:lstStyle/>
          <a:p>
            <a:r>
              <a:rPr lang="fr-FR" sz="2000" b="1" u="sng" dirty="0" smtClean="0">
                <a:latin typeface="Times New Roman" panose="02020603050405020304" pitchFamily="18" charset="0"/>
                <a:cs typeface="Times New Roman" panose="02020603050405020304" pitchFamily="18" charset="0"/>
              </a:rPr>
              <a:t>Les risques :</a:t>
            </a:r>
            <a:endParaRPr lang="fr-FR" sz="2000" b="1" u="sng" dirty="0">
              <a:latin typeface="Times New Roman" panose="02020603050405020304" pitchFamily="18" charset="0"/>
              <a:cs typeface="Times New Roman" panose="02020603050405020304" pitchFamily="18" charset="0"/>
            </a:endParaRPr>
          </a:p>
        </p:txBody>
      </p:sp>
      <p:sp>
        <p:nvSpPr>
          <p:cNvPr id="12"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
        <p:nvSpPr>
          <p:cNvPr id="6" name="Rectangle 5"/>
          <p:cNvSpPr/>
          <p:nvPr/>
        </p:nvSpPr>
        <p:spPr>
          <a:xfrm>
            <a:off x="694359" y="1863312"/>
            <a:ext cx="6234249"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Risques véhicules nouvelles technologies 1</a:t>
            </a:r>
            <a:endParaRPr lang="fr-FR"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467544" y="5229200"/>
            <a:ext cx="8208912" cy="707886"/>
          </a:xfrm>
          <a:prstGeom prst="rect">
            <a:avLst/>
          </a:prstGeom>
        </p:spPr>
        <p:txBody>
          <a:bodyPr wrap="square">
            <a:spAutoFit/>
          </a:bodyPr>
          <a:lstStyle/>
          <a:p>
            <a:pPr>
              <a:spcAft>
                <a:spcPts val="0"/>
              </a:spcAft>
            </a:pPr>
            <a:r>
              <a:rPr lang="fr-FR" sz="2000" kern="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Danger des alliages métalliques lors de l'extinction d'un feu de </a:t>
            </a:r>
            <a:r>
              <a:rPr lang="fr-FR" sz="2000" kern="1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véhicule </a:t>
            </a:r>
            <a:r>
              <a:rPr lang="fr-FR" sz="2000" dirty="0" smtClean="0">
                <a:latin typeface="Times New Roman" panose="02020603050405020304" pitchFamily="18" charset="0"/>
                <a:ea typeface="Calibri" panose="020F0502020204030204" pitchFamily="34" charset="0"/>
                <a:cs typeface="Times New Roman" panose="02020603050405020304" pitchFamily="18" charset="0"/>
              </a:rPr>
              <a:t>(projections </a:t>
            </a:r>
            <a:r>
              <a:rPr lang="fr-FR" sz="2000" dirty="0">
                <a:latin typeface="Times New Roman" panose="02020603050405020304" pitchFamily="18" charset="0"/>
                <a:ea typeface="Calibri" panose="020F0502020204030204" pitchFamily="34" charset="0"/>
                <a:cs typeface="Times New Roman" panose="02020603050405020304" pitchFamily="18" charset="0"/>
              </a:rPr>
              <a:t>nuit)</a:t>
            </a:r>
            <a:endParaRPr lang="fr-FR"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690072" y="4653136"/>
            <a:ext cx="6234249"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Risques véhicules nouvelles technologies 2</a:t>
            </a:r>
            <a:endParaRPr lang="fr-F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3853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95535" y="1444487"/>
            <a:ext cx="8328899" cy="1631216"/>
          </a:xfrm>
          <a:prstGeom prst="rect">
            <a:avLst/>
          </a:prstGeom>
          <a:noFill/>
        </p:spPr>
        <p:txBody>
          <a:bodyPr wrap="square" rtlCol="0">
            <a:spAutoFit/>
          </a:bodyPr>
          <a:lstStyle/>
          <a:p>
            <a:pPr algn="just"/>
            <a:r>
              <a:rPr lang="fr-FR" sz="2000" dirty="0" smtClean="0">
                <a:latin typeface="Times New Roman" panose="02020603050405020304" pitchFamily="18" charset="0"/>
                <a:cs typeface="Times New Roman" panose="02020603050405020304" pitchFamily="18" charset="0"/>
              </a:rPr>
              <a:t>Enfin, les éléments pyrotechniques et les systèmes de vérins peuvent être générateurs d’</a:t>
            </a:r>
            <a:r>
              <a:rPr lang="fr-FR" sz="2000" b="1" dirty="0" smtClean="0">
                <a:latin typeface="Times New Roman" panose="02020603050405020304" pitchFamily="18" charset="0"/>
                <a:cs typeface="Times New Roman" panose="02020603050405020304" pitchFamily="18" charset="0"/>
              </a:rPr>
              <a:t>effets missiles</a:t>
            </a:r>
            <a:r>
              <a:rPr lang="fr-FR" sz="2000" dirty="0" smtClean="0">
                <a:latin typeface="Times New Roman" panose="02020603050405020304" pitchFamily="18" charset="0"/>
                <a:cs typeface="Times New Roman" panose="02020603050405020304" pitchFamily="18" charset="0"/>
              </a:rPr>
              <a:t>.</a:t>
            </a:r>
          </a:p>
          <a:p>
            <a:pPr algn="just"/>
            <a:endParaRPr lang="fr-FR" sz="2000" dirty="0">
              <a:latin typeface="Times New Roman" panose="02020603050405020304" pitchFamily="18" charset="0"/>
              <a:cs typeface="Times New Roman" panose="02020603050405020304" pitchFamily="18" charset="0"/>
            </a:endParaRPr>
          </a:p>
          <a:p>
            <a:pPr algn="just"/>
            <a:r>
              <a:rPr lang="fr-FR" sz="2000" dirty="0" smtClean="0">
                <a:latin typeface="Times New Roman" panose="02020603050405020304" pitchFamily="18" charset="0"/>
                <a:cs typeface="Times New Roman" panose="02020603050405020304" pitchFamily="18" charset="0"/>
              </a:rPr>
              <a:t>RETEX feu de VL 27.10.2014 à Valence (26) : blessure à la cuisse suite à la projection d’une pièce de métal</a:t>
            </a:r>
            <a:endParaRPr lang="fr-FR" sz="2000" dirty="0">
              <a:latin typeface="Times New Roman" panose="02020603050405020304" pitchFamily="18" charset="0"/>
              <a:cs typeface="Times New Roman" panose="02020603050405020304" pitchFamily="18" charset="0"/>
            </a:endParaRPr>
          </a:p>
        </p:txBody>
      </p:sp>
      <p:pic>
        <p:nvPicPr>
          <p:cNvPr id="8" name="Image 7"/>
          <p:cNvPicPr>
            <a:picLocks noChangeAspect="1"/>
          </p:cNvPicPr>
          <p:nvPr/>
        </p:nvPicPr>
        <p:blipFill>
          <a:blip r:embed="rId2"/>
          <a:stretch>
            <a:fillRect/>
          </a:stretch>
        </p:blipFill>
        <p:spPr>
          <a:xfrm>
            <a:off x="5810176" y="3861048"/>
            <a:ext cx="2529039" cy="1594608"/>
          </a:xfrm>
          <a:prstGeom prst="rect">
            <a:avLst/>
          </a:prstGeom>
        </p:spPr>
      </p:pic>
      <p:pic>
        <p:nvPicPr>
          <p:cNvPr id="9" name="Image 8"/>
          <p:cNvPicPr>
            <a:picLocks noChangeAspect="1"/>
          </p:cNvPicPr>
          <p:nvPr/>
        </p:nvPicPr>
        <p:blipFill>
          <a:blip r:embed="rId3"/>
          <a:stretch>
            <a:fillRect/>
          </a:stretch>
        </p:blipFill>
        <p:spPr>
          <a:xfrm>
            <a:off x="3059832" y="3524790"/>
            <a:ext cx="2594811" cy="2477440"/>
          </a:xfrm>
          <a:prstGeom prst="rect">
            <a:avLst/>
          </a:prstGeom>
        </p:spPr>
      </p:pic>
      <p:pic>
        <p:nvPicPr>
          <p:cNvPr id="10" name="Image 9"/>
          <p:cNvPicPr>
            <a:picLocks noChangeAspect="1"/>
          </p:cNvPicPr>
          <p:nvPr/>
        </p:nvPicPr>
        <p:blipFill>
          <a:blip r:embed="rId4"/>
          <a:stretch>
            <a:fillRect/>
          </a:stretch>
        </p:blipFill>
        <p:spPr>
          <a:xfrm>
            <a:off x="827584" y="3693586"/>
            <a:ext cx="1944216" cy="2139848"/>
          </a:xfrm>
          <a:prstGeom prst="rect">
            <a:avLst/>
          </a:prstGeom>
        </p:spPr>
      </p:pic>
      <p:sp>
        <p:nvSpPr>
          <p:cNvPr id="7"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678449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58197" y="2416071"/>
            <a:ext cx="2279158" cy="2235328"/>
          </a:xfrm>
          <a:prstGeom prst="rect">
            <a:avLst/>
          </a:prstGeom>
        </p:spPr>
      </p:pic>
      <p:pic>
        <p:nvPicPr>
          <p:cNvPr id="9" name="Image 8"/>
          <p:cNvPicPr>
            <a:picLocks noChangeAspect="1"/>
          </p:cNvPicPr>
          <p:nvPr/>
        </p:nvPicPr>
        <p:blipFill>
          <a:blip r:embed="rId4"/>
          <a:stretch>
            <a:fillRect/>
          </a:stretch>
        </p:blipFill>
        <p:spPr>
          <a:xfrm>
            <a:off x="1043608" y="2276872"/>
            <a:ext cx="4027439" cy="2396442"/>
          </a:xfrm>
          <a:prstGeom prst="rect">
            <a:avLst/>
          </a:prstGeom>
        </p:spPr>
      </p:pic>
      <p:sp>
        <p:nvSpPr>
          <p:cNvPr id="11" name="ZoneTexte 10"/>
          <p:cNvSpPr txBox="1"/>
          <p:nvPr/>
        </p:nvSpPr>
        <p:spPr>
          <a:xfrm>
            <a:off x="323528" y="1288132"/>
            <a:ext cx="8496944" cy="707886"/>
          </a:xfrm>
          <a:prstGeom prst="rect">
            <a:avLst/>
          </a:prstGeom>
          <a:noFill/>
        </p:spPr>
        <p:txBody>
          <a:bodyPr wrap="square" rtlCol="0">
            <a:spAutoFit/>
          </a:bodyPr>
          <a:lstStyle/>
          <a:p>
            <a:pPr algn="just"/>
            <a:r>
              <a:rPr lang="fr-FR" sz="2000" dirty="0" smtClean="0">
                <a:latin typeface="Times New Roman" panose="02020603050405020304" pitchFamily="18" charset="0"/>
                <a:cs typeface="Times New Roman" panose="02020603050405020304" pitchFamily="18" charset="0"/>
              </a:rPr>
              <a:t>RETEX : feu de VL 21.11. 2012 à Vals les bains (07) : blessure au visage suite à la projection d’une pièce de métal </a:t>
            </a:r>
            <a:endParaRPr lang="fr-FR" sz="2000" dirty="0">
              <a:latin typeface="Times New Roman" panose="02020603050405020304" pitchFamily="18" charset="0"/>
              <a:cs typeface="Times New Roman" panose="02020603050405020304" pitchFamily="18" charset="0"/>
            </a:endParaRPr>
          </a:p>
        </p:txBody>
      </p:sp>
      <p:sp>
        <p:nvSpPr>
          <p:cNvPr id="6"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
        <p:nvSpPr>
          <p:cNvPr id="8" name="ZoneTexte 7"/>
          <p:cNvSpPr txBox="1"/>
          <p:nvPr/>
        </p:nvSpPr>
        <p:spPr>
          <a:xfrm>
            <a:off x="395536" y="4757082"/>
            <a:ext cx="6756577"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Les dangers lors de l’explosion des pneumatiques :</a:t>
            </a:r>
            <a:endParaRPr lang="fr-FR" sz="2000" b="1" u="sng" dirty="0">
              <a:latin typeface="Times New Roman" panose="02020603050405020304" pitchFamily="18" charset="0"/>
              <a:cs typeface="Times New Roman" panose="02020603050405020304" pitchFamily="18" charset="0"/>
            </a:endParaRPr>
          </a:p>
        </p:txBody>
      </p:sp>
      <p:sp>
        <p:nvSpPr>
          <p:cNvPr id="10" name="Rectangle 9"/>
          <p:cNvSpPr/>
          <p:nvPr/>
        </p:nvSpPr>
        <p:spPr>
          <a:xfrm>
            <a:off x="827584" y="5517232"/>
            <a:ext cx="7200800"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a:t>
            </a:r>
            <a:r>
              <a:rPr lang="fr-FR" sz="2000" b="1" dirty="0">
                <a:latin typeface="Times New Roman" panose="02020603050405020304" pitchFamily="18" charset="0"/>
                <a:cs typeface="Times New Roman" panose="02020603050405020304" pitchFamily="18" charset="0"/>
              </a:rPr>
              <a:t>dangers lors de l’explosion des pneumatiques</a:t>
            </a:r>
          </a:p>
        </p:txBody>
      </p:sp>
    </p:spTree>
    <p:extLst>
      <p:ext uri="{BB962C8B-B14F-4D97-AF65-F5344CB8AC3E}">
        <p14:creationId xmlns:p14="http://schemas.microsoft.com/office/powerpoint/2010/main" val="33942286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1340768"/>
            <a:ext cx="7501467"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L’aspect</a:t>
            </a:r>
            <a:r>
              <a:rPr lang="fr-FR" sz="2000" u="sng" dirty="0" smtClean="0">
                <a:latin typeface="Times New Roman" panose="02020603050405020304" pitchFamily="18" charset="0"/>
                <a:cs typeface="Times New Roman" panose="02020603050405020304" pitchFamily="18" charset="0"/>
              </a:rPr>
              <a:t> </a:t>
            </a:r>
            <a:r>
              <a:rPr lang="fr-FR" sz="2000" b="1" u="sng" dirty="0" smtClean="0">
                <a:latin typeface="Times New Roman" panose="02020603050405020304" pitchFamily="18" charset="0"/>
                <a:cs typeface="Times New Roman" panose="02020603050405020304" pitchFamily="18" charset="0"/>
              </a:rPr>
              <a:t>toxicologique :</a:t>
            </a:r>
            <a:endParaRPr lang="fr-FR" sz="2000" b="1" u="sng" dirty="0">
              <a:latin typeface="Times New Roman" panose="02020603050405020304" pitchFamily="18" charset="0"/>
              <a:cs typeface="Times New Roman" panose="02020603050405020304" pitchFamily="18" charset="0"/>
            </a:endParaRPr>
          </a:p>
        </p:txBody>
      </p:sp>
      <p:sp>
        <p:nvSpPr>
          <p:cNvPr id="8" name="ZoneTexte 7"/>
          <p:cNvSpPr txBox="1"/>
          <p:nvPr/>
        </p:nvSpPr>
        <p:spPr>
          <a:xfrm>
            <a:off x="449179" y="1988840"/>
            <a:ext cx="8299285" cy="1631216"/>
          </a:xfrm>
          <a:prstGeom prst="rect">
            <a:avLst/>
          </a:prstGeom>
          <a:noFill/>
        </p:spPr>
        <p:txBody>
          <a:bodyPr wrap="square" rtlCol="0">
            <a:spAutoFit/>
          </a:bodyPr>
          <a:lstStyle/>
          <a:p>
            <a:pPr algn="just"/>
            <a:r>
              <a:rPr lang="fr-FR" sz="2000" dirty="0" smtClean="0">
                <a:latin typeface="Times New Roman" panose="02020603050405020304" pitchFamily="18" charset="0"/>
                <a:cs typeface="Times New Roman" panose="02020603050405020304" pitchFamily="18" charset="0"/>
              </a:rPr>
              <a:t>Les véhicules de nouvelle génération, par l’emploi de nombreux matériaux synthétiques pour les conception, génèrent lors d’un incendie des quantités importantes de produits toxiques. </a:t>
            </a:r>
            <a:r>
              <a:rPr lang="fr-FR" sz="2000" b="1" dirty="0" smtClean="0">
                <a:latin typeface="Times New Roman" panose="02020603050405020304" pitchFamily="18" charset="0"/>
                <a:cs typeface="Times New Roman" panose="02020603050405020304" pitchFamily="18" charset="0"/>
              </a:rPr>
              <a:t>Il conviendra</a:t>
            </a:r>
            <a:r>
              <a:rPr lang="fr-FR" sz="2000" dirty="0" smtClean="0">
                <a:latin typeface="Times New Roman" panose="02020603050405020304" pitchFamily="18" charset="0"/>
                <a:cs typeface="Times New Roman" panose="02020603050405020304" pitchFamily="18" charset="0"/>
              </a:rPr>
              <a:t>, dans tous les cas, </a:t>
            </a:r>
            <a:r>
              <a:rPr lang="fr-FR" sz="2000" b="1" dirty="0" smtClean="0">
                <a:latin typeface="Times New Roman" panose="02020603050405020304" pitchFamily="18" charset="0"/>
                <a:cs typeface="Times New Roman" panose="02020603050405020304" pitchFamily="18" charset="0"/>
              </a:rPr>
              <a:t>de prendre en compte les fumées dégagées</a:t>
            </a:r>
            <a:r>
              <a:rPr lang="fr-FR" sz="2000" dirty="0" smtClean="0">
                <a:latin typeface="Times New Roman" panose="02020603050405020304" pitchFamily="18" charset="0"/>
                <a:cs typeface="Times New Roman" panose="02020603050405020304" pitchFamily="18" charset="0"/>
              </a:rPr>
              <a:t>. Les produits de combustion les plus significatifs son HCN, HCL, HF … . </a:t>
            </a:r>
            <a:endParaRPr lang="fr-FR" sz="2000" dirty="0">
              <a:latin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617" y="3868018"/>
            <a:ext cx="3672408" cy="1736047"/>
          </a:xfrm>
          <a:prstGeom prst="rect">
            <a:avLst/>
          </a:prstGeom>
        </p:spPr>
      </p:pic>
      <p:sp>
        <p:nvSpPr>
          <p:cNvPr id="6"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1946259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1364098"/>
            <a:ext cx="7895573"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000" b="1" u="sng" kern="0" noProof="0" dirty="0" smtClean="0">
                <a:solidFill>
                  <a:prstClr val="black"/>
                </a:solidFill>
                <a:latin typeface="Times New Roman" panose="02020603050405020304" pitchFamily="18" charset="0"/>
                <a:cs typeface="Times New Roman" panose="02020603050405020304" pitchFamily="18" charset="0"/>
              </a:rPr>
              <a:t>La sécurité individuelle : EPI</a:t>
            </a:r>
            <a:r>
              <a:rPr lang="fr-FR" sz="2000" b="1" u="sng" kern="0" dirty="0" smtClean="0">
                <a:solidFill>
                  <a:prstClr val="black"/>
                </a:solidFill>
                <a:latin typeface="Times New Roman" panose="02020603050405020304" pitchFamily="18" charset="0"/>
                <a:cs typeface="Times New Roman" panose="02020603050405020304" pitchFamily="18" charset="0"/>
              </a:rPr>
              <a:t> </a:t>
            </a:r>
            <a:endParaRPr kumimoji="0" lang="fr-FR" sz="2000" b="1" i="0" u="sng"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ZoneTexte 2"/>
          <p:cNvSpPr txBox="1"/>
          <p:nvPr/>
        </p:nvSpPr>
        <p:spPr>
          <a:xfrm>
            <a:off x="403419" y="1791810"/>
            <a:ext cx="6482643" cy="3785652"/>
          </a:xfrm>
          <a:prstGeom prst="rect">
            <a:avLst/>
          </a:prstGeom>
          <a:noFill/>
        </p:spPr>
        <p:txBody>
          <a:bodyPr wrap="square" rtlCol="0">
            <a:spAutoFit/>
          </a:bodyPr>
          <a:lstStyle/>
          <a:p>
            <a:pPr marL="285750" indent="-285750">
              <a:buFont typeface="Arial"/>
              <a:buChar char="•"/>
            </a:pPr>
            <a:r>
              <a:rPr lang="fr-FR" sz="2000" dirty="0">
                <a:latin typeface="Times New Roman" panose="02020603050405020304" pitchFamily="18" charset="0"/>
                <a:cs typeface="Times New Roman" panose="02020603050405020304" pitchFamily="18" charset="0"/>
              </a:rPr>
              <a:t>Protection risque routier :  </a:t>
            </a:r>
            <a:r>
              <a:rPr lang="fr-FR" sz="2000" dirty="0" smtClean="0">
                <a:latin typeface="Times New Roman" panose="02020603050405020304" pitchFamily="18" charset="0"/>
                <a:cs typeface="Times New Roman" panose="02020603050405020304" pitchFamily="18" charset="0"/>
              </a:rPr>
              <a:t>port </a:t>
            </a:r>
            <a:r>
              <a:rPr lang="fr-FR" sz="2000" dirty="0">
                <a:latin typeface="Times New Roman" panose="02020603050405020304" pitchFamily="18" charset="0"/>
                <a:cs typeface="Times New Roman" panose="02020603050405020304" pitchFamily="18" charset="0"/>
              </a:rPr>
              <a:t>du </a:t>
            </a:r>
            <a:r>
              <a:rPr lang="fr-FR" sz="2000" dirty="0" smtClean="0">
                <a:latin typeface="Times New Roman" panose="02020603050405020304" pitchFamily="18" charset="0"/>
                <a:cs typeface="Times New Roman" panose="02020603050405020304" pitchFamily="18" charset="0"/>
              </a:rPr>
              <a:t>GHV </a:t>
            </a:r>
            <a:r>
              <a:rPr lang="fr-FR" sz="2000" dirty="0">
                <a:latin typeface="Times New Roman" panose="02020603050405020304" pitchFamily="18" charset="0"/>
                <a:cs typeface="Times New Roman" panose="02020603050405020304" pitchFamily="18" charset="0"/>
              </a:rPr>
              <a:t>pour le conducteur</a:t>
            </a:r>
            <a:r>
              <a:rPr lang="fr-FR" sz="2000" dirty="0" smtClean="0">
                <a:latin typeface="Times New Roman" panose="02020603050405020304" pitchFamily="18" charset="0"/>
                <a:cs typeface="Times New Roman" panose="02020603050405020304" pitchFamily="18" charset="0"/>
              </a:rPr>
              <a:t>.</a:t>
            </a:r>
          </a:p>
          <a:p>
            <a:pPr marL="285750" indent="-285750">
              <a:buFont typeface="Arial"/>
              <a:buChar char="•"/>
            </a:pPr>
            <a:endParaRPr lang="fr-FR" sz="2000" dirty="0">
              <a:latin typeface="Times New Roman" panose="02020603050405020304" pitchFamily="18" charset="0"/>
              <a:cs typeface="Times New Roman" panose="02020603050405020304" pitchFamily="18" charset="0"/>
            </a:endParaRPr>
          </a:p>
          <a:p>
            <a:pPr marL="285750" indent="-285750">
              <a:buFont typeface="Arial"/>
              <a:buChar char="•"/>
            </a:pPr>
            <a:endParaRPr lang="fr-FR" sz="2000" dirty="0" smtClean="0">
              <a:latin typeface="Times New Roman" panose="02020603050405020304" pitchFamily="18" charset="0"/>
              <a:cs typeface="Times New Roman" panose="02020603050405020304" pitchFamily="18" charset="0"/>
            </a:endParaRPr>
          </a:p>
          <a:p>
            <a:pPr marL="285750" indent="-285750">
              <a:buFont typeface="Arial"/>
              <a:buChar char="•"/>
            </a:pPr>
            <a:r>
              <a:rPr lang="fr-FR" sz="2000" dirty="0" smtClean="0">
                <a:latin typeface="Times New Roman" panose="02020603050405020304" pitchFamily="18" charset="0"/>
                <a:cs typeface="Times New Roman" panose="02020603050405020304" pitchFamily="18" charset="0"/>
              </a:rPr>
              <a:t>Protection incendie : la tenue de feu complète. </a:t>
            </a:r>
          </a:p>
          <a:p>
            <a:pPr marL="285750" indent="-285750">
              <a:buFont typeface="Arial"/>
              <a:buChar char="•"/>
            </a:pPr>
            <a:endParaRPr lang="fr-FR" sz="2000" dirty="0">
              <a:latin typeface="Times New Roman" panose="02020603050405020304" pitchFamily="18" charset="0"/>
              <a:cs typeface="Times New Roman" panose="02020603050405020304" pitchFamily="18" charset="0"/>
            </a:endParaRPr>
          </a:p>
          <a:p>
            <a:pPr marL="285750" indent="-285750">
              <a:buFont typeface="Arial"/>
              <a:buChar char="•"/>
            </a:pPr>
            <a:endParaRPr lang="fr-FR" sz="2000" dirty="0" smtClean="0">
              <a:latin typeface="Times New Roman" panose="02020603050405020304" pitchFamily="18" charset="0"/>
              <a:cs typeface="Times New Roman" panose="02020603050405020304" pitchFamily="18" charset="0"/>
            </a:endParaRPr>
          </a:p>
          <a:p>
            <a:pPr marL="285750" indent="-285750">
              <a:buFont typeface="Arial"/>
              <a:buChar char="•"/>
            </a:pPr>
            <a:endParaRPr lang="fr-FR" sz="2000" dirty="0">
              <a:latin typeface="Times New Roman" panose="02020603050405020304" pitchFamily="18" charset="0"/>
              <a:cs typeface="Times New Roman" panose="02020603050405020304" pitchFamily="18" charset="0"/>
            </a:endParaRPr>
          </a:p>
          <a:p>
            <a:pPr marL="285750" indent="-285750">
              <a:buFont typeface="Arial"/>
              <a:buChar char="•"/>
            </a:pPr>
            <a:endParaRPr lang="fr-FR" sz="2000" dirty="0" smtClean="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ARI pour les binômes d’attaque.</a:t>
            </a:r>
          </a:p>
          <a:p>
            <a:endParaRPr lang="fr-FR" sz="2000" dirty="0" smtClean="0">
              <a:latin typeface="Times New Roman" panose="02020603050405020304" pitchFamily="18" charset="0"/>
              <a:cs typeface="Times New Roman" panose="02020603050405020304" pitchFamily="18" charset="0"/>
            </a:endParaRPr>
          </a:p>
          <a:p>
            <a:endParaRPr lang="fr-FR" sz="2000" dirty="0" smtClean="0">
              <a:latin typeface="Times New Roman" panose="02020603050405020304" pitchFamily="18" charset="0"/>
              <a:cs typeface="Times New Roman" panose="02020603050405020304" pitchFamily="18"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1336497"/>
            <a:ext cx="1407359" cy="1876480"/>
          </a:xfrm>
          <a:prstGeom prst="rect">
            <a:avLst/>
          </a:prstGeom>
        </p:spPr>
      </p:pic>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13458" t="12508" r="5749" b="7096"/>
          <a:stretch/>
        </p:blipFill>
        <p:spPr>
          <a:xfrm>
            <a:off x="4139952" y="3501008"/>
            <a:ext cx="1373349" cy="1822156"/>
          </a:xfrm>
          <a:prstGeom prst="rect">
            <a:avLst/>
          </a:prstGeom>
        </p:spPr>
      </p:pic>
      <p:sp>
        <p:nvSpPr>
          <p:cNvPr id="9"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2636757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4211" y="1368437"/>
            <a:ext cx="7895573"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000" b="1" u="sng" kern="0" dirty="0" smtClean="0">
                <a:solidFill>
                  <a:prstClr val="black"/>
                </a:solidFill>
                <a:latin typeface="Times New Roman" panose="02020603050405020304" pitchFamily="18" charset="0"/>
                <a:cs typeface="Times New Roman" panose="02020603050405020304" pitchFamily="18" charset="0"/>
              </a:rPr>
              <a:t>La p</a:t>
            </a:r>
            <a:r>
              <a:rPr lang="fr-FR" sz="2000" b="1" u="sng" kern="0" noProof="0" dirty="0" err="1" smtClean="0">
                <a:solidFill>
                  <a:prstClr val="black"/>
                </a:solidFill>
                <a:latin typeface="Times New Roman" panose="02020603050405020304" pitchFamily="18" charset="0"/>
                <a:cs typeface="Times New Roman" panose="02020603050405020304" pitchFamily="18" charset="0"/>
              </a:rPr>
              <a:t>rotection</a:t>
            </a:r>
            <a:r>
              <a:rPr lang="fr-FR" sz="2000" b="1" u="sng" kern="0" noProof="0" dirty="0" smtClean="0">
                <a:solidFill>
                  <a:prstClr val="black"/>
                </a:solidFill>
                <a:latin typeface="Times New Roman" panose="02020603050405020304" pitchFamily="18" charset="0"/>
                <a:cs typeface="Times New Roman" panose="02020603050405020304" pitchFamily="18" charset="0"/>
              </a:rPr>
              <a:t> collective :</a:t>
            </a:r>
            <a:r>
              <a:rPr lang="fr-FR" sz="2000" b="1" u="sng" kern="0" dirty="0" smtClean="0">
                <a:solidFill>
                  <a:prstClr val="black"/>
                </a:solidFill>
                <a:latin typeface="Times New Roman" panose="02020603050405020304" pitchFamily="18" charset="0"/>
                <a:cs typeface="Times New Roman" panose="02020603050405020304" pitchFamily="18" charset="0"/>
              </a:rPr>
              <a:t> </a:t>
            </a:r>
            <a:endParaRPr kumimoji="0" lang="fr-FR" sz="2000" b="1" i="0" u="sng"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ZoneTexte 2"/>
          <p:cNvSpPr txBox="1"/>
          <p:nvPr/>
        </p:nvSpPr>
        <p:spPr>
          <a:xfrm>
            <a:off x="443633" y="1988840"/>
            <a:ext cx="6072583" cy="1631216"/>
          </a:xfrm>
          <a:prstGeom prst="rect">
            <a:avLst/>
          </a:prstGeom>
          <a:noFill/>
        </p:spPr>
        <p:txBody>
          <a:bodyPr wrap="square" rtlCol="0">
            <a:spAutoFit/>
          </a:bodyPr>
          <a:lstStyle/>
          <a:p>
            <a:pPr marL="285750" indent="-285750">
              <a:buFont typeface="Arial"/>
              <a:buChar char="•"/>
            </a:pPr>
            <a:r>
              <a:rPr lang="fr-FR" sz="2000" dirty="0">
                <a:latin typeface="Times New Roman" panose="02020603050405020304" pitchFamily="18" charset="0"/>
                <a:cs typeface="Times New Roman" panose="02020603050405020304" pitchFamily="18" charset="0"/>
              </a:rPr>
              <a:t>B</a:t>
            </a:r>
            <a:r>
              <a:rPr lang="fr-FR" sz="2000" dirty="0" smtClean="0">
                <a:latin typeface="Times New Roman" panose="02020603050405020304" pitchFamily="18" charset="0"/>
                <a:cs typeface="Times New Roman" panose="02020603050405020304" pitchFamily="18" charset="0"/>
              </a:rPr>
              <a:t>alisage </a:t>
            </a:r>
            <a:r>
              <a:rPr lang="fr-FR" sz="2000" dirty="0">
                <a:latin typeface="Times New Roman" panose="02020603050405020304" pitchFamily="18" charset="0"/>
                <a:cs typeface="Times New Roman" panose="02020603050405020304" pitchFamily="18" charset="0"/>
              </a:rPr>
              <a:t>de la zone d’intervention </a:t>
            </a:r>
            <a:r>
              <a:rPr lang="fr-FR" sz="2000" dirty="0" smtClean="0">
                <a:latin typeface="Times New Roman" panose="02020603050405020304" pitchFamily="18" charset="0"/>
                <a:cs typeface="Times New Roman" panose="02020603050405020304" pitchFamily="18" charset="0"/>
              </a:rPr>
              <a:t>avec cônes </a:t>
            </a:r>
            <a:r>
              <a:rPr lang="fr-FR" sz="2000" dirty="0">
                <a:latin typeface="Times New Roman" panose="02020603050405020304" pitchFamily="18" charset="0"/>
                <a:cs typeface="Times New Roman" panose="02020603050405020304" pitchFamily="18" charset="0"/>
              </a:rPr>
              <a:t>de </a:t>
            </a:r>
            <a:r>
              <a:rPr lang="fr-FR" sz="2000" dirty="0" smtClean="0">
                <a:latin typeface="Times New Roman" panose="02020603050405020304" pitchFamily="18" charset="0"/>
                <a:cs typeface="Times New Roman" panose="02020603050405020304" pitchFamily="18" charset="0"/>
              </a:rPr>
              <a:t>Lubeck,</a:t>
            </a:r>
          </a:p>
          <a:p>
            <a:pPr marL="285750" indent="-285750">
              <a:buFont typeface="Arial"/>
              <a:buChar char="•"/>
            </a:pPr>
            <a:endParaRPr lang="fr-FR" sz="2000" dirty="0">
              <a:latin typeface="Times New Roman" panose="02020603050405020304" pitchFamily="18" charset="0"/>
              <a:cs typeface="Times New Roman" panose="02020603050405020304" pitchFamily="18" charset="0"/>
            </a:endParaRPr>
          </a:p>
          <a:p>
            <a:pPr marL="285750" indent="-285750">
              <a:buFont typeface="Arial"/>
              <a:buChar char="•"/>
            </a:pPr>
            <a:r>
              <a:rPr lang="fr-FR" sz="2000" dirty="0" smtClean="0">
                <a:latin typeface="Times New Roman" panose="02020603050405020304" pitchFamily="18" charset="0"/>
                <a:cs typeface="Times New Roman" panose="02020603050405020304" pitchFamily="18" charset="0"/>
              </a:rPr>
              <a:t>Respect des périmètres</a:t>
            </a:r>
          </a:p>
          <a:p>
            <a:r>
              <a:rPr lang="fr-FR" sz="2000" dirty="0" smtClean="0">
                <a:latin typeface="Times New Roman" panose="02020603050405020304" pitchFamily="18" charset="0"/>
                <a:cs typeface="Times New Roman" panose="02020603050405020304" pitchFamily="18" charset="0"/>
              </a:rPr>
              <a:t>     de sécurité.</a:t>
            </a:r>
            <a:endParaRPr lang="fr-FR" sz="2000" dirty="0">
              <a:latin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17716" t="26357" r="20460" b="9897"/>
          <a:stretch/>
        </p:blipFill>
        <p:spPr>
          <a:xfrm>
            <a:off x="6703536" y="1368437"/>
            <a:ext cx="2032008" cy="2780643"/>
          </a:xfrm>
          <a:prstGeom prst="rect">
            <a:avLst/>
          </a:prstGeom>
        </p:spPr>
      </p:pic>
      <p:sp>
        <p:nvSpPr>
          <p:cNvPr id="8"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
        <p:nvSpPr>
          <p:cNvPr id="7" name="Rectangle 6"/>
          <p:cNvSpPr/>
          <p:nvPr/>
        </p:nvSpPr>
        <p:spPr>
          <a:xfrm>
            <a:off x="683568" y="4581128"/>
            <a:ext cx="7200800"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périmètre de sécurité</a:t>
            </a:r>
            <a:endParaRPr lang="fr-F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4832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p:cNvSpPr>
            <a:spLocks noGrp="1"/>
          </p:cNvSpPr>
          <p:nvPr>
            <p:ph type="title" idx="4294967295"/>
          </p:nvPr>
        </p:nvSpPr>
        <p:spPr>
          <a:xfrm>
            <a:off x="1116013" y="274638"/>
            <a:ext cx="7742237" cy="939800"/>
          </a:xfrm>
        </p:spPr>
        <p:txBody>
          <a:bodyPr/>
          <a:lstStyle/>
          <a:p>
            <a:pPr eaLnBrk="1" hangingPunct="1"/>
            <a:r>
              <a:rPr lang="fr-FR" altLang="fr-FR" sz="3200" b="1" dirty="0" smtClean="0">
                <a:solidFill>
                  <a:srgbClr val="984807"/>
                </a:solidFill>
              </a:rPr>
              <a:t>Les feux de Véhicules routiers</a:t>
            </a:r>
          </a:p>
        </p:txBody>
      </p:sp>
      <p:sp>
        <p:nvSpPr>
          <p:cNvPr id="3075" name="Espace réservé du numéro de diapositive 4"/>
          <p:cNvSpPr txBox="1">
            <a:spLocks noGrp="1"/>
          </p:cNvSpPr>
          <p:nvPr/>
        </p:nvSpPr>
        <p:spPr bwMode="auto">
          <a:xfrm>
            <a:off x="6786563" y="6278563"/>
            <a:ext cx="2133600" cy="365125"/>
          </a:xfrm>
          <a:prstGeom prst="rect">
            <a:avLst/>
          </a:prstGeom>
          <a:noFill/>
          <a:ln>
            <a:miter lim="800000"/>
            <a:headEnd/>
            <a:tailEnd/>
          </a:ln>
        </p:spPr>
        <p:txBody>
          <a:bodyPr anchor="ctr"/>
          <a:lstStyle/>
          <a:p>
            <a:pPr algn="r" eaLnBrk="1" hangingPunct="1">
              <a:defRPr/>
            </a:pPr>
            <a:fld id="{EE34E8AD-C035-43B9-B502-9EB32CD58DFC}" type="slidenum">
              <a:rPr lang="fr-FR" sz="2000">
                <a:solidFill>
                  <a:schemeClr val="accent6">
                    <a:lumMod val="50000"/>
                  </a:schemeClr>
                </a:solidFill>
                <a:latin typeface="+mn-lt"/>
              </a:rPr>
              <a:pPr algn="r" eaLnBrk="1" hangingPunct="1">
                <a:defRPr/>
              </a:pPr>
              <a:t>2</a:t>
            </a:fld>
            <a:endParaRPr lang="fr-FR" sz="2000" dirty="0">
              <a:solidFill>
                <a:schemeClr val="accent6">
                  <a:lumMod val="50000"/>
                </a:schemeClr>
              </a:solidFill>
              <a:latin typeface="+mn-lt"/>
            </a:endParaRPr>
          </a:p>
        </p:txBody>
      </p:sp>
      <p:cxnSp>
        <p:nvCxnSpPr>
          <p:cNvPr id="5" name="Connecteur droit 4"/>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p:cNvSpPr txBox="1">
            <a:spLocks noChangeArrowheads="1"/>
          </p:cNvSpPr>
          <p:nvPr/>
        </p:nvSpPr>
        <p:spPr bwMode="auto">
          <a:xfrm>
            <a:off x="4811713" y="2632075"/>
            <a:ext cx="38211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90000"/>
              </a:lnSpc>
              <a:spcBef>
                <a:spcPct val="0"/>
              </a:spcBef>
              <a:buClr>
                <a:schemeClr val="hlink"/>
              </a:buClr>
              <a:buFontTx/>
              <a:buChar char=" "/>
            </a:pPr>
            <a:r>
              <a:rPr lang="fr-FR" altLang="fr-FR" sz="2000" dirty="0">
                <a:latin typeface="Times New Roman" panose="02020603050405020304" pitchFamily="18" charset="0"/>
                <a:cs typeface="Arial" panose="020B0604020202020204" pitchFamily="34" charset="0"/>
              </a:rPr>
              <a:t>A la fin de cette partie, vous serez capable de </a:t>
            </a:r>
            <a:r>
              <a:rPr lang="fr-FR" altLang="fr-FR" sz="2000" dirty="0" smtClean="0">
                <a:latin typeface="Times New Roman" panose="02020603050405020304" pitchFamily="18" charset="0"/>
                <a:cs typeface="Arial" panose="020B0604020202020204" pitchFamily="34" charset="0"/>
              </a:rPr>
              <a:t>connaître d’agir sur un feux de véhicule routier quelque soit son énergie.  </a:t>
            </a:r>
            <a:endParaRPr lang="fr-FR" altLang="fr-FR" sz="2000" dirty="0">
              <a:latin typeface="Times New Roman" panose="02020603050405020304" pitchFamily="18" charset="0"/>
              <a:cs typeface="Arial" panose="020B0604020202020204" pitchFamily="34" charset="0"/>
            </a:endParaRPr>
          </a:p>
        </p:txBody>
      </p:sp>
      <p:sp>
        <p:nvSpPr>
          <p:cNvPr id="4103" name="ZoneTexte 15"/>
          <p:cNvSpPr txBox="1">
            <a:spLocks noChangeArrowheads="1"/>
          </p:cNvSpPr>
          <p:nvPr/>
        </p:nvSpPr>
        <p:spPr bwMode="auto">
          <a:xfrm>
            <a:off x="467544" y="2204864"/>
            <a:ext cx="374441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Bef>
                <a:spcPct val="0"/>
              </a:spcBef>
              <a:buFontTx/>
              <a:buNone/>
            </a:pPr>
            <a:r>
              <a:rPr lang="fr-FR" altLang="fr-FR" sz="2000" b="1" dirty="0" smtClean="0">
                <a:latin typeface="Times New Roman" panose="02020603050405020304" pitchFamily="18" charset="0"/>
              </a:rPr>
              <a:t>Véhicules nouvelles technologies</a:t>
            </a:r>
          </a:p>
          <a:p>
            <a:pPr>
              <a:spcBef>
                <a:spcPct val="0"/>
              </a:spcBef>
              <a:buFontTx/>
              <a:buNone/>
            </a:pPr>
            <a:endParaRPr lang="fr-FR" altLang="fr-FR" sz="2000" b="1" dirty="0" smtClean="0">
              <a:latin typeface="Times New Roman" panose="02020603050405020304" pitchFamily="18" charset="0"/>
            </a:endParaRPr>
          </a:p>
          <a:p>
            <a:pPr>
              <a:spcBef>
                <a:spcPct val="0"/>
              </a:spcBef>
              <a:buFontTx/>
              <a:buNone/>
            </a:pPr>
            <a:endParaRPr lang="fr-FR" altLang="fr-FR" sz="2000" b="1" dirty="0">
              <a:latin typeface="Times New Roman" panose="02020603050405020304" pitchFamily="18" charset="0"/>
            </a:endParaRPr>
          </a:p>
          <a:p>
            <a:pPr>
              <a:spcBef>
                <a:spcPct val="0"/>
              </a:spcBef>
              <a:buFontTx/>
              <a:buNone/>
            </a:pPr>
            <a:r>
              <a:rPr lang="fr-FR" altLang="fr-FR" sz="2000" b="1" dirty="0" smtClean="0">
                <a:latin typeface="Times New Roman" panose="02020603050405020304" pitchFamily="18" charset="0"/>
              </a:rPr>
              <a:t>Feux de véhicules routiers</a:t>
            </a:r>
            <a:endParaRPr lang="fr-FR" altLang="fr-FR" sz="2000" b="1" dirty="0">
              <a:latin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611" y="1310628"/>
            <a:ext cx="7895573"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000" b="1" u="sng" kern="0" dirty="0" smtClean="0">
                <a:solidFill>
                  <a:prstClr val="black"/>
                </a:solidFill>
                <a:latin typeface="Times New Roman" panose="02020603050405020304" pitchFamily="18" charset="0"/>
                <a:cs typeface="Times New Roman" panose="02020603050405020304" pitchFamily="18" charset="0"/>
              </a:rPr>
              <a:t>La p</a:t>
            </a:r>
            <a:r>
              <a:rPr lang="fr-FR" sz="2000" b="1" u="sng" kern="0" noProof="0" dirty="0" err="1" smtClean="0">
                <a:solidFill>
                  <a:prstClr val="black"/>
                </a:solidFill>
                <a:latin typeface="Times New Roman" panose="02020603050405020304" pitchFamily="18" charset="0"/>
                <a:cs typeface="Times New Roman" panose="02020603050405020304" pitchFamily="18" charset="0"/>
              </a:rPr>
              <a:t>rotection</a:t>
            </a:r>
            <a:r>
              <a:rPr lang="fr-FR" sz="2000" b="1" u="sng" kern="0" noProof="0" dirty="0" smtClean="0">
                <a:solidFill>
                  <a:prstClr val="black"/>
                </a:solidFill>
                <a:latin typeface="Times New Roman" panose="02020603050405020304" pitchFamily="18" charset="0"/>
                <a:cs typeface="Times New Roman" panose="02020603050405020304" pitchFamily="18" charset="0"/>
              </a:rPr>
              <a:t> collective :</a:t>
            </a:r>
            <a:r>
              <a:rPr lang="fr-FR" sz="2000" b="1" u="sng" kern="0" dirty="0" smtClean="0">
                <a:solidFill>
                  <a:prstClr val="black"/>
                </a:solidFill>
                <a:latin typeface="Times New Roman" panose="02020603050405020304" pitchFamily="18" charset="0"/>
                <a:cs typeface="Times New Roman" panose="02020603050405020304" pitchFamily="18" charset="0"/>
              </a:rPr>
              <a:t> </a:t>
            </a:r>
            <a:endParaRPr kumimoji="0" lang="fr-FR" sz="2000" b="1" i="0" u="sng"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ZoneTexte 2"/>
          <p:cNvSpPr txBox="1"/>
          <p:nvPr/>
        </p:nvSpPr>
        <p:spPr>
          <a:xfrm>
            <a:off x="316611" y="1541461"/>
            <a:ext cx="7463283" cy="2862322"/>
          </a:xfrm>
          <a:prstGeom prst="rect">
            <a:avLst/>
          </a:prstGeom>
          <a:noFill/>
        </p:spPr>
        <p:txBody>
          <a:bodyPr wrap="square" rtlCol="0">
            <a:spAutoFit/>
          </a:bodyPr>
          <a:lstStyle/>
          <a:p>
            <a:endParaRPr lang="fr-FR" sz="2000" dirty="0">
              <a:latin typeface="Times New Roman" panose="02020603050405020304" pitchFamily="18" charset="0"/>
              <a:cs typeface="Times New Roman" panose="02020603050405020304" pitchFamily="18" charset="0"/>
            </a:endParaRPr>
          </a:p>
          <a:p>
            <a:endParaRPr lang="fr-FR" sz="2000" dirty="0">
              <a:latin typeface="Times New Roman" panose="02020603050405020304" pitchFamily="18" charset="0"/>
              <a:cs typeface="Times New Roman" panose="02020603050405020304" pitchFamily="18" charset="0"/>
            </a:endParaRPr>
          </a:p>
          <a:p>
            <a:pPr marL="285750" indent="-285750">
              <a:buFont typeface="Arial"/>
              <a:buChar char="•"/>
            </a:pPr>
            <a:r>
              <a:rPr lang="fr-FR" sz="2000" dirty="0" smtClean="0">
                <a:latin typeface="Times New Roman" panose="02020603050405020304" pitchFamily="18" charset="0"/>
                <a:cs typeface="Times New Roman" panose="02020603050405020304" pitchFamily="18" charset="0"/>
              </a:rPr>
              <a:t>Périmètres de sécurité :</a:t>
            </a:r>
          </a:p>
          <a:p>
            <a:endParaRPr lang="fr-FR" sz="2000" dirty="0" smtClean="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Zone </a:t>
            </a:r>
            <a:r>
              <a:rPr lang="fr-FR" sz="2000" dirty="0" smtClean="0">
                <a:latin typeface="Times New Roman" panose="02020603050405020304" pitchFamily="18" charset="0"/>
                <a:cs typeface="Times New Roman" panose="02020603050405020304" pitchFamily="18" charset="0"/>
              </a:rPr>
              <a:t>d’exclusion,</a:t>
            </a:r>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Zone de soutien et de </a:t>
            </a:r>
            <a:r>
              <a:rPr lang="fr-FR" sz="2000" dirty="0" smtClean="0">
                <a:latin typeface="Times New Roman" panose="02020603050405020304" pitchFamily="18" charset="0"/>
                <a:cs typeface="Times New Roman" panose="02020603050405020304" pitchFamily="18" charset="0"/>
              </a:rPr>
              <a:t>contrôle,</a:t>
            </a:r>
            <a:endParaRPr lang="fr-FR" sz="2000" dirty="0">
              <a:latin typeface="Times New Roman" panose="02020603050405020304" pitchFamily="18" charset="0"/>
              <a:cs typeface="Times New Roman" panose="02020603050405020304" pitchFamily="18" charset="0"/>
            </a:endParaRPr>
          </a:p>
          <a:p>
            <a:endParaRPr lang="fr-FR" sz="2000" dirty="0" smtClean="0">
              <a:latin typeface="Times New Roman" panose="02020603050405020304" pitchFamily="18" charset="0"/>
              <a:cs typeface="Times New Roman" panose="02020603050405020304" pitchFamily="18" charset="0"/>
            </a:endParaRPr>
          </a:p>
          <a:p>
            <a:endParaRPr lang="fr-FR" sz="2000" dirty="0" smtClean="0">
              <a:latin typeface="Times New Roman" panose="02020603050405020304" pitchFamily="18" charset="0"/>
              <a:cs typeface="Times New Roman" panose="02020603050405020304" pitchFamily="18" charset="0"/>
            </a:endParaRPr>
          </a:p>
          <a:p>
            <a:pPr marL="285750" indent="-285750">
              <a:buFont typeface="Arial"/>
              <a:buChar char="•"/>
            </a:pPr>
            <a:r>
              <a:rPr lang="fr-FR" sz="2000" dirty="0" smtClean="0">
                <a:latin typeface="Times New Roman" panose="02020603050405020304" pitchFamily="18" charset="0"/>
                <a:cs typeface="Times New Roman" panose="02020603050405020304" pitchFamily="18" charset="0"/>
              </a:rPr>
              <a:t>Zones de danger :</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4067941"/>
            <a:ext cx="3456384" cy="2054108"/>
          </a:xfrm>
          <a:prstGeom prst="rect">
            <a:avLst/>
          </a:prstGeom>
        </p:spPr>
      </p:pic>
      <p:sp>
        <p:nvSpPr>
          <p:cNvPr id="9"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pic>
        <p:nvPicPr>
          <p:cNvPr id="6" name="Espace réservé du contenu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9" y="1828560"/>
            <a:ext cx="3456384" cy="2007906"/>
          </a:xfrm>
          <a:prstGeom prst="rect">
            <a:avLst/>
          </a:prstGeom>
        </p:spPr>
      </p:pic>
    </p:spTree>
    <p:extLst>
      <p:ext uri="{BB962C8B-B14F-4D97-AF65-F5344CB8AC3E}">
        <p14:creationId xmlns:p14="http://schemas.microsoft.com/office/powerpoint/2010/main" val="40396829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6" y="1340768"/>
            <a:ext cx="5906125"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Véhicules électriques :</a:t>
            </a:r>
            <a:endParaRPr lang="fr-FR" sz="2000" b="1" u="sng" dirty="0">
              <a:latin typeface="Times New Roman" panose="02020603050405020304" pitchFamily="18" charset="0"/>
              <a:cs typeface="Times New Roman" panose="02020603050405020304" pitchFamily="18" charset="0"/>
            </a:endParaRPr>
          </a:p>
        </p:txBody>
      </p:sp>
      <p:pic>
        <p:nvPicPr>
          <p:cNvPr id="1028" name="Picture 4" descr="Résultat de recherche d'images pour &quot;photo voiture electrique&quot;"/>
          <p:cNvPicPr>
            <a:picLocks noChangeAspect="1" noChangeArrowheads="1"/>
          </p:cNvPicPr>
          <p:nvPr/>
        </p:nvPicPr>
        <p:blipFill rotWithShape="1">
          <a:blip r:embed="rId2">
            <a:extLst>
              <a:ext uri="{28A0092B-C50C-407E-A947-70E740481C1C}">
                <a14:useLocalDpi xmlns:a14="http://schemas.microsoft.com/office/drawing/2010/main" val="0"/>
              </a:ext>
            </a:extLst>
          </a:blip>
          <a:srcRect l="9779" r="16438"/>
          <a:stretch/>
        </p:blipFill>
        <p:spPr bwMode="auto">
          <a:xfrm>
            <a:off x="2483768" y="2420888"/>
            <a:ext cx="3888432" cy="1938050"/>
          </a:xfrm>
          <a:prstGeom prst="rect">
            <a:avLst/>
          </a:prstGeom>
          <a:noFill/>
          <a:extLst>
            <a:ext uri="{909E8E84-426E-40DD-AFC4-6F175D3DCCD1}">
              <a14:hiddenFill xmlns:a14="http://schemas.microsoft.com/office/drawing/2010/main">
                <a:solidFill>
                  <a:srgbClr val="FFFFFF"/>
                </a:solidFill>
              </a14:hiddenFill>
            </a:ext>
          </a:extLst>
        </p:spPr>
      </p:pic>
      <p:sp>
        <p:nvSpPr>
          <p:cNvPr id="6"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7737095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251521" y="1268760"/>
            <a:ext cx="5904656" cy="3326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b="1" u="sng" dirty="0" smtClean="0">
                <a:latin typeface="Times New Roman" panose="02020603050405020304" pitchFamily="18" charset="0"/>
                <a:cs typeface="Times New Roman" panose="02020603050405020304" pitchFamily="18" charset="0"/>
              </a:rPr>
              <a:t>Les caractéristiques des véhicules électriques :</a:t>
            </a:r>
            <a:endParaRPr lang="fr-FR" sz="2000" b="1" u="sng" dirty="0">
              <a:latin typeface="Times New Roman" panose="02020603050405020304" pitchFamily="18" charset="0"/>
              <a:cs typeface="Times New Roman" panose="02020603050405020304" pitchFamily="18" charset="0"/>
            </a:endParaRPr>
          </a:p>
        </p:txBody>
      </p:sp>
      <p:pic>
        <p:nvPicPr>
          <p:cNvPr id="8" name="Image 7"/>
          <p:cNvPicPr/>
          <p:nvPr/>
        </p:nvPicPr>
        <p:blipFill>
          <a:blip r:embed="rId2">
            <a:extLst>
              <a:ext uri="{28A0092B-C50C-407E-A947-70E740481C1C}">
                <a14:useLocalDpi xmlns:a14="http://schemas.microsoft.com/office/drawing/2010/main" val="0"/>
              </a:ext>
            </a:extLst>
          </a:blip>
          <a:stretch>
            <a:fillRect/>
          </a:stretch>
        </p:blipFill>
        <p:spPr>
          <a:xfrm>
            <a:off x="395536" y="1844824"/>
            <a:ext cx="8424936" cy="4320480"/>
          </a:xfrm>
          <a:prstGeom prst="rect">
            <a:avLst/>
          </a:prstGeom>
        </p:spPr>
      </p:pic>
      <p:sp>
        <p:nvSpPr>
          <p:cNvPr id="5"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11240942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67544" y="1278993"/>
            <a:ext cx="4020652" cy="400110"/>
          </a:xfrm>
          <a:prstGeom prst="rect">
            <a:avLst/>
          </a:prstGeom>
          <a:noFill/>
          <a:scene3d>
            <a:camera prst="orthographicFront"/>
            <a:lightRig rig="threePt" dir="t"/>
          </a:scene3d>
          <a:sp3d>
            <a:bevelT/>
          </a:sp3d>
        </p:spPr>
        <p:txBody>
          <a:bodyPr wrap="none" rtlCol="0">
            <a:spAutoFit/>
          </a:bodyPr>
          <a:lstStyle/>
          <a:p>
            <a:r>
              <a:rPr lang="fr-FR" sz="2000" b="1" u="sng" dirty="0" smtClean="0">
                <a:solidFill>
                  <a:srgbClr val="FF0000"/>
                </a:solidFill>
                <a:latin typeface="Times New Roman" panose="02020603050405020304" pitchFamily="18" charset="0"/>
                <a:cs typeface="Times New Roman" panose="02020603050405020304" pitchFamily="18" charset="0"/>
              </a:rPr>
              <a:t>Electrique : véhicule non branché :</a:t>
            </a:r>
            <a:endParaRPr lang="fr-FR" sz="2000" b="1" u="sng"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67544" y="1781185"/>
            <a:ext cx="8208912" cy="4175502"/>
          </a:xfrm>
          <a:prstGeom prst="rect">
            <a:avLst/>
          </a:prstGeom>
        </p:spPr>
        <p:txBody>
          <a:bodyPr wrap="square">
            <a:spAutoFit/>
          </a:bodyPr>
          <a:lstStyle/>
          <a:p>
            <a:pPr algn="just">
              <a:lnSpc>
                <a:spcPct val="115000"/>
              </a:lnSpc>
              <a:spcAft>
                <a:spcPts val="1000"/>
              </a:spcAft>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DANGERS : </a:t>
            </a:r>
          </a:p>
          <a:p>
            <a:pPr marL="285750" indent="-285750" algn="just">
              <a:lnSpc>
                <a:spcPct val="115000"/>
              </a:lnSpc>
              <a:spcAft>
                <a:spcPts val="1000"/>
              </a:spcAft>
              <a:buFont typeface="Arial" panose="020B0604020202020204" pitchFamily="34" charset="0"/>
              <a:buChar char="•"/>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Batteries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dites « haute tension véhicule », </a:t>
            </a:r>
            <a:endParaRPr lang="fr-FR"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Arial" panose="020B0604020202020204" pitchFamily="34" charset="0"/>
              <a:buChar char="•"/>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De servitude,</a:t>
            </a:r>
          </a:p>
          <a:p>
            <a:pPr marL="285750" indent="-285750" algn="just">
              <a:lnSpc>
                <a:spcPct val="115000"/>
              </a:lnSpc>
              <a:spcAft>
                <a:spcPts val="1000"/>
              </a:spcAft>
              <a:buFont typeface="Arial" panose="020B0604020202020204" pitchFamily="34" charset="0"/>
              <a:buChar char="•"/>
            </a:pPr>
            <a:r>
              <a:rPr lang="fr-FR" sz="2000" dirty="0">
                <a:latin typeface="Times New Roman" panose="02020603050405020304" pitchFamily="18" charset="0"/>
                <a:ea typeface="Times New Roman" panose="02020603050405020304" pitchFamily="18" charset="0"/>
                <a:cs typeface="Times New Roman" panose="02020603050405020304" pitchFamily="18" charset="0"/>
              </a:rPr>
              <a:t>V</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ecteurs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d’énergie : câbles « haute tension véhicule (gaine de protection de couleur orange</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285750" indent="-285750" algn="just">
              <a:lnSpc>
                <a:spcPct val="115000"/>
              </a:lnSpc>
              <a:spcAft>
                <a:spcPts val="1000"/>
              </a:spcAft>
              <a:buFont typeface="Wingdings" panose="05000000000000000000" pitchFamily="2" charset="2"/>
              <a:buChar char="q"/>
            </a:pP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q"/>
            </a:pPr>
            <a:endParaRPr lang="fr-FR"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q"/>
            </a:pP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1000"/>
              </a:spcAft>
            </a:pPr>
            <a:r>
              <a:rPr lang="fr-FR"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Ne pas toucher les câbles oranges.</a:t>
            </a:r>
            <a:endParaRPr lang="fr-FR"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Image 6"/>
          <p:cNvPicPr/>
          <p:nvPr/>
        </p:nvPicPr>
        <p:blipFill>
          <a:blip r:embed="rId2">
            <a:extLst>
              <a:ext uri="{28A0092B-C50C-407E-A947-70E740481C1C}">
                <a14:useLocalDpi xmlns:a14="http://schemas.microsoft.com/office/drawing/2010/main" val="0"/>
              </a:ext>
            </a:extLst>
          </a:blip>
          <a:stretch>
            <a:fillRect/>
          </a:stretch>
        </p:blipFill>
        <p:spPr>
          <a:xfrm>
            <a:off x="1259632" y="4092330"/>
            <a:ext cx="6377462" cy="1400723"/>
          </a:xfrm>
          <a:prstGeom prst="rect">
            <a:avLst/>
          </a:prstGeom>
        </p:spPr>
      </p:pic>
      <p:sp>
        <p:nvSpPr>
          <p:cNvPr id="9"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3275848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179512" y="1152164"/>
            <a:ext cx="8961671" cy="48665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mj-lt"/>
              <a:buAutoNum type="romanUcPeriod" startAt="2"/>
            </a:pPr>
            <a:endParaRPr lang="fr-FR" sz="2400" dirty="0"/>
          </a:p>
        </p:txBody>
      </p:sp>
      <p:pic>
        <p:nvPicPr>
          <p:cNvPr id="7" name="Image 6"/>
          <p:cNvPicPr/>
          <p:nvPr/>
        </p:nvPicPr>
        <p:blipFill>
          <a:blip r:embed="rId2">
            <a:extLst>
              <a:ext uri="{28A0092B-C50C-407E-A947-70E740481C1C}">
                <a14:useLocalDpi xmlns:a14="http://schemas.microsoft.com/office/drawing/2010/main" val="0"/>
              </a:ext>
            </a:extLst>
          </a:blip>
          <a:stretch>
            <a:fillRect/>
          </a:stretch>
        </p:blipFill>
        <p:spPr>
          <a:xfrm>
            <a:off x="2339752" y="2132856"/>
            <a:ext cx="3888432" cy="3139596"/>
          </a:xfrm>
          <a:prstGeom prst="rect">
            <a:avLst/>
          </a:prstGeom>
        </p:spPr>
      </p:pic>
      <p:sp>
        <p:nvSpPr>
          <p:cNvPr id="5" name="Rectangle 4"/>
          <p:cNvSpPr/>
          <p:nvPr/>
        </p:nvSpPr>
        <p:spPr>
          <a:xfrm>
            <a:off x="320996" y="1273637"/>
            <a:ext cx="5014514" cy="400110"/>
          </a:xfrm>
          <a:prstGeom prst="rect">
            <a:avLst/>
          </a:prstGeom>
        </p:spPr>
        <p:txBody>
          <a:bodyPr wrap="none">
            <a:spAutoFit/>
          </a:bodyPr>
          <a:lstStyle/>
          <a:p>
            <a:pPr algn="ctr"/>
            <a:r>
              <a:rPr lang="fr-FR" sz="2000" b="1" u="sng" dirty="0">
                <a:latin typeface="Times New Roman" panose="02020603050405020304" pitchFamily="18" charset="0"/>
                <a:cs typeface="Times New Roman" panose="02020603050405020304" pitchFamily="18" charset="0"/>
              </a:rPr>
              <a:t>Les caractéristiques des véhicules </a:t>
            </a:r>
            <a:r>
              <a:rPr lang="fr-FR" sz="2000" b="1" u="sng" dirty="0" smtClean="0">
                <a:latin typeface="Times New Roman" panose="02020603050405020304" pitchFamily="18" charset="0"/>
                <a:cs typeface="Times New Roman" panose="02020603050405020304" pitchFamily="18" charset="0"/>
              </a:rPr>
              <a:t>hybrides :</a:t>
            </a:r>
            <a:endParaRPr lang="fr-FR" sz="2000" b="1" u="sng" dirty="0">
              <a:latin typeface="Times New Roman" panose="02020603050405020304" pitchFamily="18" charset="0"/>
              <a:cs typeface="Times New Roman" panose="02020603050405020304" pitchFamily="18" charset="0"/>
            </a:endParaRPr>
          </a:p>
        </p:txBody>
      </p:sp>
      <p:sp>
        <p:nvSpPr>
          <p:cNvPr id="10"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835863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179512" y="1152164"/>
            <a:ext cx="8961671" cy="48665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mj-lt"/>
              <a:buAutoNum type="romanUcPeriod" startAt="2"/>
            </a:pPr>
            <a:endParaRPr lang="fr-FR" sz="2400" dirty="0"/>
          </a:p>
        </p:txBody>
      </p:sp>
      <p:pic>
        <p:nvPicPr>
          <p:cNvPr id="4" name="Image 3"/>
          <p:cNvPicPr/>
          <p:nvPr/>
        </p:nvPicPr>
        <p:blipFill>
          <a:blip r:embed="rId2">
            <a:extLst>
              <a:ext uri="{28A0092B-C50C-407E-A947-70E740481C1C}">
                <a14:useLocalDpi xmlns:a14="http://schemas.microsoft.com/office/drawing/2010/main" val="0"/>
              </a:ext>
            </a:extLst>
          </a:blip>
          <a:stretch>
            <a:fillRect/>
          </a:stretch>
        </p:blipFill>
        <p:spPr>
          <a:xfrm>
            <a:off x="2195736" y="2276872"/>
            <a:ext cx="4003870" cy="3217955"/>
          </a:xfrm>
          <a:prstGeom prst="rect">
            <a:avLst/>
          </a:prstGeom>
        </p:spPr>
      </p:pic>
      <p:sp>
        <p:nvSpPr>
          <p:cNvPr id="5" name="Rectangle 4"/>
          <p:cNvSpPr/>
          <p:nvPr/>
        </p:nvSpPr>
        <p:spPr>
          <a:xfrm>
            <a:off x="320996" y="1273637"/>
            <a:ext cx="5014514" cy="400110"/>
          </a:xfrm>
          <a:prstGeom prst="rect">
            <a:avLst/>
          </a:prstGeom>
        </p:spPr>
        <p:txBody>
          <a:bodyPr wrap="none">
            <a:spAutoFit/>
          </a:bodyPr>
          <a:lstStyle/>
          <a:p>
            <a:pPr algn="ctr"/>
            <a:r>
              <a:rPr lang="fr-FR" sz="2000" b="1" u="sng" dirty="0">
                <a:latin typeface="Times New Roman" panose="02020603050405020304" pitchFamily="18" charset="0"/>
                <a:cs typeface="Times New Roman" panose="02020603050405020304" pitchFamily="18" charset="0"/>
              </a:rPr>
              <a:t>Les caractéristiques des véhicules </a:t>
            </a:r>
            <a:r>
              <a:rPr lang="fr-FR" sz="2000" b="1" u="sng" dirty="0" smtClean="0">
                <a:latin typeface="Times New Roman" panose="02020603050405020304" pitchFamily="18" charset="0"/>
                <a:cs typeface="Times New Roman" panose="02020603050405020304" pitchFamily="18" charset="0"/>
              </a:rPr>
              <a:t>hybrides :</a:t>
            </a:r>
            <a:endParaRPr lang="fr-FR" sz="2000" b="1" u="sng" dirty="0">
              <a:latin typeface="Times New Roman" panose="02020603050405020304" pitchFamily="18" charset="0"/>
              <a:cs typeface="Times New Roman" panose="02020603050405020304" pitchFamily="18" charset="0"/>
            </a:endParaRPr>
          </a:p>
        </p:txBody>
      </p:sp>
      <p:sp>
        <p:nvSpPr>
          <p:cNvPr id="10"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29828141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95536" y="1290990"/>
            <a:ext cx="6660991" cy="400110"/>
          </a:xfrm>
          <a:prstGeom prst="rect">
            <a:avLst/>
          </a:prstGeom>
          <a:noFill/>
          <a:scene3d>
            <a:camera prst="orthographicFront"/>
            <a:lightRig rig="threePt" dir="t"/>
          </a:scene3d>
          <a:sp3d>
            <a:bevelT/>
          </a:sp3d>
        </p:spPr>
        <p:txBody>
          <a:bodyPr wrap="none" rtlCol="0">
            <a:spAutoFit/>
          </a:bodyPr>
          <a:lstStyle/>
          <a:p>
            <a:r>
              <a:rPr lang="fr-FR" sz="2000" b="1" dirty="0" smtClean="0">
                <a:solidFill>
                  <a:srgbClr val="FF0000"/>
                </a:solidFill>
                <a:latin typeface="Times New Roman" panose="02020603050405020304" pitchFamily="18" charset="0"/>
                <a:cs typeface="Times New Roman" panose="02020603050405020304" pitchFamily="18" charset="0"/>
              </a:rPr>
              <a:t>Electrique : véhicule branché sur le réseau de distribution :</a:t>
            </a:r>
            <a:endParaRPr lang="fr-FR" sz="2000" b="1" dirty="0">
              <a:solidFill>
                <a:srgbClr val="FF0000"/>
              </a:solidFill>
              <a:latin typeface="Times New Roman" panose="02020603050405020304" pitchFamily="18" charset="0"/>
              <a:cs typeface="Times New Roman" panose="02020603050405020304" pitchFamily="18" charset="0"/>
            </a:endParaRPr>
          </a:p>
        </p:txBody>
      </p:sp>
      <p:pic>
        <p:nvPicPr>
          <p:cNvPr id="4" name="Image 3"/>
          <p:cNvPicPr/>
          <p:nvPr/>
        </p:nvPicPr>
        <p:blipFill>
          <a:blip r:embed="rId2">
            <a:extLst>
              <a:ext uri="{28A0092B-C50C-407E-A947-70E740481C1C}">
                <a14:useLocalDpi xmlns:a14="http://schemas.microsoft.com/office/drawing/2010/main" val="0"/>
              </a:ext>
            </a:extLst>
          </a:blip>
          <a:stretch>
            <a:fillRect/>
          </a:stretch>
        </p:blipFill>
        <p:spPr>
          <a:xfrm>
            <a:off x="611560" y="1916832"/>
            <a:ext cx="2428532" cy="1786206"/>
          </a:xfrm>
          <a:prstGeom prst="rect">
            <a:avLst/>
          </a:prstGeom>
        </p:spPr>
      </p:pic>
      <p:pic>
        <p:nvPicPr>
          <p:cNvPr id="5" name="Image 4"/>
          <p:cNvPicPr/>
          <p:nvPr/>
        </p:nvPicPr>
        <p:blipFill>
          <a:blip r:embed="rId3" cstate="print">
            <a:extLst>
              <a:ext uri="{28A0092B-C50C-407E-A947-70E740481C1C}">
                <a14:useLocalDpi xmlns:a14="http://schemas.microsoft.com/office/drawing/2010/main" val="0"/>
              </a:ext>
            </a:extLst>
          </a:blip>
          <a:stretch>
            <a:fillRect/>
          </a:stretch>
        </p:blipFill>
        <p:spPr>
          <a:xfrm>
            <a:off x="3203848" y="1772816"/>
            <a:ext cx="842415" cy="1931562"/>
          </a:xfrm>
          <a:prstGeom prst="rect">
            <a:avLst/>
          </a:prstGeom>
        </p:spPr>
      </p:pic>
      <p:pic>
        <p:nvPicPr>
          <p:cNvPr id="6" name="Image 5"/>
          <p:cNvPicPr/>
          <p:nvPr/>
        </p:nvPicPr>
        <p:blipFill>
          <a:blip r:embed="rId4" cstate="print">
            <a:extLst>
              <a:ext uri="{28A0092B-C50C-407E-A947-70E740481C1C}">
                <a14:useLocalDpi xmlns:a14="http://schemas.microsoft.com/office/drawing/2010/main" val="0"/>
              </a:ext>
            </a:extLst>
          </a:blip>
          <a:stretch>
            <a:fillRect/>
          </a:stretch>
        </p:blipFill>
        <p:spPr>
          <a:xfrm>
            <a:off x="6228184" y="1772817"/>
            <a:ext cx="2376264" cy="1908876"/>
          </a:xfrm>
          <a:prstGeom prst="rect">
            <a:avLst/>
          </a:prstGeom>
        </p:spPr>
      </p:pic>
      <p:sp>
        <p:nvSpPr>
          <p:cNvPr id="9" name="ZoneTexte 8"/>
          <p:cNvSpPr txBox="1"/>
          <p:nvPr/>
        </p:nvSpPr>
        <p:spPr>
          <a:xfrm>
            <a:off x="3203848" y="5188269"/>
            <a:ext cx="4277133" cy="1015663"/>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342900" indent="-342900">
              <a:buFont typeface="+mj-lt"/>
              <a:buAutoNum type="arabicPeriod"/>
            </a:pPr>
            <a:r>
              <a:rPr lang="fr-FR" sz="2000" dirty="0" smtClean="0">
                <a:latin typeface="Times New Roman" panose="02020603050405020304" pitchFamily="18" charset="0"/>
                <a:cs typeface="Times New Roman" panose="02020603050405020304" pitchFamily="18" charset="0"/>
              </a:rPr>
              <a:t>Débrancher prise 220 volts si intacte</a:t>
            </a:r>
          </a:p>
          <a:p>
            <a:pPr marL="342900" indent="-342900">
              <a:buFont typeface="+mj-lt"/>
              <a:buAutoNum type="arabicPeriod"/>
            </a:pPr>
            <a:r>
              <a:rPr lang="fr-FR" sz="2000" dirty="0" smtClean="0">
                <a:latin typeface="Times New Roman" panose="02020603050405020304" pitchFamily="18" charset="0"/>
                <a:cs typeface="Times New Roman" panose="02020603050405020304" pitchFamily="18" charset="0"/>
              </a:rPr>
              <a:t>Sinon arrêt d’urgence</a:t>
            </a:r>
          </a:p>
          <a:p>
            <a:pPr marL="342900" indent="-342900">
              <a:buFont typeface="+mj-lt"/>
              <a:buAutoNum type="arabicPeriod"/>
            </a:pPr>
            <a:r>
              <a:rPr lang="fr-FR" sz="2000" dirty="0" smtClean="0">
                <a:latin typeface="Times New Roman" panose="02020603050405020304" pitchFamily="18" charset="0"/>
                <a:cs typeface="Times New Roman" panose="02020603050405020304" pitchFamily="18" charset="0"/>
              </a:rPr>
              <a:t>Sinon abaisser les disjoncteurs </a:t>
            </a:r>
            <a:endParaRPr lang="fr-FR" sz="2000" dirty="0">
              <a:latin typeface="Times New Roman" panose="02020603050405020304" pitchFamily="18" charset="0"/>
              <a:cs typeface="Times New Roman" panose="02020603050405020304" pitchFamily="18" charset="0"/>
            </a:endParaRPr>
          </a:p>
        </p:txBody>
      </p:sp>
      <p:pic>
        <p:nvPicPr>
          <p:cNvPr id="10" name="Image 9"/>
          <p:cNvPicPr>
            <a:picLocks noChangeAspect="1"/>
          </p:cNvPicPr>
          <p:nvPr/>
        </p:nvPicPr>
        <p:blipFill rotWithShape="1">
          <a:blip r:embed="rId5"/>
          <a:srcRect l="39025" t="3572" r="38226" b="64610"/>
          <a:stretch/>
        </p:blipFill>
        <p:spPr>
          <a:xfrm>
            <a:off x="611560" y="3789040"/>
            <a:ext cx="2428532" cy="1907061"/>
          </a:xfrm>
          <a:prstGeom prst="rect">
            <a:avLst/>
          </a:prstGeom>
        </p:spPr>
      </p:pic>
      <p:sp>
        <p:nvSpPr>
          <p:cNvPr id="14"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pic>
        <p:nvPicPr>
          <p:cNvPr id="11" name="Image 10"/>
          <p:cNvPicPr>
            <a:picLocks noChangeAspect="1"/>
          </p:cNvPicPr>
          <p:nvPr/>
        </p:nvPicPr>
        <p:blipFill rotWithShape="1">
          <a:blip r:embed="rId5"/>
          <a:srcRect l="78204" t="27273" r="943" b="7144"/>
          <a:stretch/>
        </p:blipFill>
        <p:spPr>
          <a:xfrm>
            <a:off x="4858038" y="1844824"/>
            <a:ext cx="1200584" cy="1836868"/>
          </a:xfrm>
          <a:prstGeom prst="rect">
            <a:avLst/>
          </a:prstGeom>
        </p:spPr>
      </p:pic>
      <p:pic>
        <p:nvPicPr>
          <p:cNvPr id="12" name="Image 11"/>
          <p:cNvPicPr>
            <a:picLocks noChangeAspect="1"/>
          </p:cNvPicPr>
          <p:nvPr/>
        </p:nvPicPr>
        <p:blipFill rotWithShape="1">
          <a:blip r:embed="rId5"/>
          <a:srcRect l="61142" t="49026" r="23692" b="21754"/>
          <a:stretch/>
        </p:blipFill>
        <p:spPr>
          <a:xfrm>
            <a:off x="4183146" y="2564904"/>
            <a:ext cx="661558" cy="620080"/>
          </a:xfrm>
          <a:prstGeom prst="rect">
            <a:avLst/>
          </a:prstGeom>
        </p:spPr>
      </p:pic>
      <p:pic>
        <p:nvPicPr>
          <p:cNvPr id="13" name="Image 12"/>
          <p:cNvPicPr/>
          <p:nvPr/>
        </p:nvPicPr>
        <p:blipFill>
          <a:blip r:embed="rId6" cstate="print">
            <a:extLst>
              <a:ext uri="{28A0092B-C50C-407E-A947-70E740481C1C}">
                <a14:useLocalDpi xmlns:a14="http://schemas.microsoft.com/office/drawing/2010/main" val="0"/>
              </a:ext>
            </a:extLst>
          </a:blip>
          <a:stretch>
            <a:fillRect/>
          </a:stretch>
        </p:blipFill>
        <p:spPr>
          <a:xfrm>
            <a:off x="4987131" y="3941141"/>
            <a:ext cx="1656185" cy="1150064"/>
          </a:xfrm>
          <a:prstGeom prst="rect">
            <a:avLst/>
          </a:prstGeom>
        </p:spPr>
      </p:pic>
      <p:pic>
        <p:nvPicPr>
          <p:cNvPr id="15" name="Image 14"/>
          <p:cNvPicPr/>
          <p:nvPr/>
        </p:nvPicPr>
        <p:blipFill>
          <a:blip r:embed="rId7" cstate="print">
            <a:extLst>
              <a:ext uri="{28A0092B-C50C-407E-A947-70E740481C1C}">
                <a14:useLocalDpi xmlns:a14="http://schemas.microsoft.com/office/drawing/2010/main" val="0"/>
              </a:ext>
            </a:extLst>
          </a:blip>
          <a:stretch>
            <a:fillRect/>
          </a:stretch>
        </p:blipFill>
        <p:spPr>
          <a:xfrm>
            <a:off x="7016872" y="3944087"/>
            <a:ext cx="1584176" cy="1147118"/>
          </a:xfrm>
          <a:prstGeom prst="rect">
            <a:avLst/>
          </a:prstGeom>
        </p:spPr>
      </p:pic>
    </p:spTree>
    <p:extLst>
      <p:ext uri="{BB962C8B-B14F-4D97-AF65-F5344CB8AC3E}">
        <p14:creationId xmlns:p14="http://schemas.microsoft.com/office/powerpoint/2010/main" val="41421263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95536" y="1396243"/>
            <a:ext cx="8352263"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Présentation des phénomènes dangereux des voitures électriques :</a:t>
            </a:r>
            <a:endParaRPr lang="fr-FR" sz="2000" b="1" u="sng" dirty="0">
              <a:latin typeface="Times New Roman" panose="02020603050405020304" pitchFamily="18" charset="0"/>
              <a:cs typeface="Times New Roman" panose="02020603050405020304" pitchFamily="18" charset="0"/>
            </a:endParaRPr>
          </a:p>
        </p:txBody>
      </p:sp>
      <p:sp>
        <p:nvSpPr>
          <p:cNvPr id="6" name="ZoneTexte 5"/>
          <p:cNvSpPr txBox="1"/>
          <p:nvPr/>
        </p:nvSpPr>
        <p:spPr>
          <a:xfrm>
            <a:off x="405238" y="1964787"/>
            <a:ext cx="2946400" cy="400110"/>
          </a:xfrm>
          <a:prstGeom prst="rect">
            <a:avLst/>
          </a:prstGeom>
          <a:noFill/>
        </p:spPr>
        <p:txBody>
          <a:bodyPr wrap="square" rtlCol="0">
            <a:spAutoFit/>
          </a:bodyPr>
          <a:lstStyle/>
          <a:p>
            <a:r>
              <a:rPr lang="fr-FR" sz="2000" b="1" dirty="0" smtClean="0">
                <a:latin typeface="Times New Roman" panose="02020603050405020304" pitchFamily="18" charset="0"/>
                <a:cs typeface="Times New Roman" panose="02020603050405020304" pitchFamily="18" charset="0"/>
              </a:rPr>
              <a:t>1) </a:t>
            </a:r>
            <a:r>
              <a:rPr lang="fr-FR" sz="2000" b="1" dirty="0" err="1" smtClean="0">
                <a:latin typeface="Times New Roman" panose="02020603050405020304" pitchFamily="18" charset="0"/>
                <a:cs typeface="Times New Roman" panose="02020603050405020304" pitchFamily="18" charset="0"/>
              </a:rPr>
              <a:t>VeH</a:t>
            </a:r>
            <a:r>
              <a:rPr lang="fr-FR" sz="2000" b="1" dirty="0" smtClean="0">
                <a:latin typeface="Times New Roman" panose="02020603050405020304" pitchFamily="18" charset="0"/>
                <a:cs typeface="Times New Roman" panose="02020603050405020304" pitchFamily="18" charset="0"/>
              </a:rPr>
              <a:t> / VE :</a:t>
            </a:r>
            <a:endParaRPr lang="fr-FR" sz="2000" b="1"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405238" y="2408348"/>
            <a:ext cx="8512407" cy="1015663"/>
          </a:xfrm>
          <a:prstGeom prst="rect">
            <a:avLst/>
          </a:prstGeom>
          <a:noFill/>
        </p:spPr>
        <p:txBody>
          <a:bodyPr wrap="square" rtlCol="0">
            <a:spAutoFit/>
          </a:bodyPr>
          <a:lstStyle/>
          <a:p>
            <a:pPr algn="just"/>
            <a:r>
              <a:rPr lang="fr-FR" sz="2000" dirty="0" smtClean="0">
                <a:latin typeface="Times New Roman" panose="02020603050405020304" pitchFamily="18" charset="0"/>
                <a:cs typeface="Times New Roman" panose="02020603050405020304" pitchFamily="18" charset="0"/>
              </a:rPr>
              <a:t>L’emballement thermique de la batterie entrainera le dégagement de gaz inflammables. Le feu de </a:t>
            </a:r>
            <a:r>
              <a:rPr lang="fr-FR" sz="2000" dirty="0" err="1" smtClean="0">
                <a:latin typeface="Times New Roman" panose="02020603050405020304" pitchFamily="18" charset="0"/>
                <a:cs typeface="Times New Roman" panose="02020603050405020304" pitchFamily="18" charset="0"/>
              </a:rPr>
              <a:t>VeH</a:t>
            </a:r>
            <a:r>
              <a:rPr lang="fr-FR" sz="2000" dirty="0" smtClean="0">
                <a:latin typeface="Times New Roman" panose="02020603050405020304" pitchFamily="18" charset="0"/>
                <a:cs typeface="Times New Roman" panose="02020603050405020304" pitchFamily="18" charset="0"/>
              </a:rPr>
              <a:t>/VE s’apparentera donc à une fuite de gaz enflammée (sans pression).</a:t>
            </a:r>
            <a:endParaRPr lang="fr-FR" sz="2000" dirty="0">
              <a:latin typeface="Times New Roman" panose="02020603050405020304" pitchFamily="18" charset="0"/>
              <a:cs typeface="Times New Roman" panose="02020603050405020304" pitchFamily="18" charset="0"/>
            </a:endParaRPr>
          </a:p>
        </p:txBody>
      </p:sp>
      <p:sp>
        <p:nvSpPr>
          <p:cNvPr id="11"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
        <p:nvSpPr>
          <p:cNvPr id="9" name="Rectangle 8"/>
          <p:cNvSpPr/>
          <p:nvPr/>
        </p:nvSpPr>
        <p:spPr>
          <a:xfrm>
            <a:off x="2123728" y="3659453"/>
            <a:ext cx="4501008"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a:t>
            </a:r>
            <a:r>
              <a:rPr lang="fr-FR" sz="2000" b="1" dirty="0">
                <a:latin typeface="Times New Roman" panose="02020603050405020304" pitchFamily="18" charset="0"/>
                <a:cs typeface="Times New Roman" panose="02020603050405020304" pitchFamily="18" charset="0"/>
              </a:rPr>
              <a:t>Lecture du feu </a:t>
            </a:r>
            <a:r>
              <a:rPr lang="fr-FR" sz="2000" b="1" dirty="0" err="1" smtClean="0">
                <a:latin typeface="Times New Roman" panose="02020603050405020304" pitchFamily="18" charset="0"/>
                <a:cs typeface="Times New Roman" panose="02020603050405020304" pitchFamily="18" charset="0"/>
              </a:rPr>
              <a:t>VeH</a:t>
            </a:r>
            <a:r>
              <a:rPr lang="fr-FR" sz="2000" b="1" dirty="0" smtClean="0">
                <a:latin typeface="Times New Roman" panose="02020603050405020304" pitchFamily="18" charset="0"/>
                <a:cs typeface="Times New Roman" panose="02020603050405020304" pitchFamily="18" charset="0"/>
              </a:rPr>
              <a:t> - </a:t>
            </a:r>
            <a:r>
              <a:rPr lang="fr-FR" sz="2000" b="1" dirty="0">
                <a:latin typeface="Times New Roman" panose="02020603050405020304" pitchFamily="18" charset="0"/>
                <a:cs typeface="Times New Roman" panose="02020603050405020304" pitchFamily="18" charset="0"/>
              </a:rPr>
              <a:t>VE</a:t>
            </a:r>
          </a:p>
        </p:txBody>
      </p:sp>
      <p:sp>
        <p:nvSpPr>
          <p:cNvPr id="12" name="Rectangle 11"/>
          <p:cNvSpPr/>
          <p:nvPr/>
        </p:nvSpPr>
        <p:spPr>
          <a:xfrm>
            <a:off x="2123728" y="4797152"/>
            <a:ext cx="4501008"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Arcs électriques</a:t>
            </a:r>
            <a:endParaRPr lang="fr-F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4942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0026" y="1201784"/>
            <a:ext cx="7687734" cy="400110"/>
          </a:xfrm>
          <a:prstGeom prst="rect">
            <a:avLst/>
          </a:prstGeom>
          <a:noFill/>
        </p:spPr>
        <p:txBody>
          <a:bodyPr wrap="square" rtlCol="0">
            <a:spAutoFit/>
          </a:bodyPr>
          <a:lstStyle/>
          <a:p>
            <a:pPr algn="ctr"/>
            <a:r>
              <a:rPr lang="fr-FR" sz="2000" b="1" u="sng" dirty="0" smtClean="0">
                <a:latin typeface="Times New Roman" panose="02020603050405020304" pitchFamily="18" charset="0"/>
                <a:cs typeface="Times New Roman" panose="02020603050405020304" pitchFamily="18" charset="0"/>
              </a:rPr>
              <a:t>Différence de stratégie d’attaque en fonction du type de batterie HT :</a:t>
            </a:r>
            <a:endParaRPr lang="fr-FR" sz="2000" b="1" u="sng" dirty="0">
              <a:latin typeface="Times New Roman" panose="02020603050405020304" pitchFamily="18" charset="0"/>
              <a:cs typeface="Times New Roman" panose="02020603050405020304" pitchFamily="18" charset="0"/>
            </a:endParaRPr>
          </a:p>
        </p:txBody>
      </p:sp>
      <p:sp>
        <p:nvSpPr>
          <p:cNvPr id="5" name="ZoneTexte 4"/>
          <p:cNvSpPr txBox="1"/>
          <p:nvPr/>
        </p:nvSpPr>
        <p:spPr>
          <a:xfrm>
            <a:off x="390046" y="1787641"/>
            <a:ext cx="1454203" cy="707886"/>
          </a:xfrm>
          <a:prstGeom prst="rect">
            <a:avLst/>
          </a:prstGeom>
          <a:solidFill>
            <a:srgbClr val="8FAADC"/>
          </a:solidFill>
        </p:spPr>
        <p:txBody>
          <a:bodyPr wrap="square" rtlCol="0">
            <a:spAutoFit/>
          </a:bodyPr>
          <a:lstStyle/>
          <a:p>
            <a:pPr algn="ctr"/>
            <a:r>
              <a:rPr lang="fr-FR" sz="2000" b="1" dirty="0" smtClean="0">
                <a:latin typeface="Times New Roman" panose="02020603050405020304" pitchFamily="18" charset="0"/>
                <a:cs typeface="Times New Roman" panose="02020603050405020304" pitchFamily="18" charset="0"/>
              </a:rPr>
              <a:t>Type de batterie</a:t>
            </a:r>
            <a:endParaRPr lang="fr-FR" sz="2000" b="1" dirty="0">
              <a:latin typeface="Times New Roman" panose="02020603050405020304" pitchFamily="18" charset="0"/>
              <a:cs typeface="Times New Roman" panose="02020603050405020304" pitchFamily="18" charset="0"/>
            </a:endParaRPr>
          </a:p>
        </p:txBody>
      </p:sp>
      <p:sp>
        <p:nvSpPr>
          <p:cNvPr id="8" name="ZoneTexte 7"/>
          <p:cNvSpPr txBox="1"/>
          <p:nvPr/>
        </p:nvSpPr>
        <p:spPr>
          <a:xfrm>
            <a:off x="2195736" y="1924633"/>
            <a:ext cx="6192688" cy="400110"/>
          </a:xfrm>
          <a:prstGeom prst="rect">
            <a:avLst/>
          </a:prstGeom>
          <a:solidFill>
            <a:srgbClr val="8FAADC"/>
          </a:solid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Batterie Li-ion (Lithium-ion) avec trappe thermo-fusible.</a:t>
            </a:r>
            <a:endParaRPr lang="fr-FR" sz="2000" dirty="0">
              <a:latin typeface="Times New Roman" panose="02020603050405020304" pitchFamily="18" charset="0"/>
              <a:cs typeface="Times New Roman" panose="02020603050405020304" pitchFamily="18" charset="0"/>
            </a:endParaRPr>
          </a:p>
        </p:txBody>
      </p:sp>
      <p:sp>
        <p:nvSpPr>
          <p:cNvPr id="11" name="ZoneTexte 10"/>
          <p:cNvSpPr txBox="1"/>
          <p:nvPr/>
        </p:nvSpPr>
        <p:spPr>
          <a:xfrm>
            <a:off x="2149094" y="2834883"/>
            <a:ext cx="6285971" cy="400110"/>
          </a:xfrm>
          <a:prstGeom prst="rect">
            <a:avLst/>
          </a:prstGeom>
          <a:solidFill>
            <a:srgbClr val="8FAADC"/>
          </a:solid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Noyage batterie (extinction facilitée).</a:t>
            </a:r>
            <a:endParaRPr lang="fr-FR" sz="2000" dirty="0">
              <a:latin typeface="Times New Roman" panose="02020603050405020304" pitchFamily="18" charset="0"/>
              <a:cs typeface="Times New Roman" panose="02020603050405020304" pitchFamily="18" charset="0"/>
            </a:endParaRPr>
          </a:p>
        </p:txBody>
      </p:sp>
      <p:sp>
        <p:nvSpPr>
          <p:cNvPr id="12" name="ZoneTexte 11"/>
          <p:cNvSpPr txBox="1"/>
          <p:nvPr/>
        </p:nvSpPr>
        <p:spPr>
          <a:xfrm>
            <a:off x="415810" y="2744767"/>
            <a:ext cx="1456473" cy="707886"/>
          </a:xfrm>
          <a:prstGeom prst="rect">
            <a:avLst/>
          </a:prstGeom>
          <a:solidFill>
            <a:srgbClr val="8FAADC"/>
          </a:solidFill>
        </p:spPr>
        <p:txBody>
          <a:bodyPr wrap="square" rtlCol="0">
            <a:spAutoFit/>
          </a:bodyPr>
          <a:lstStyle/>
          <a:p>
            <a:pPr algn="ctr"/>
            <a:r>
              <a:rPr lang="fr-FR" sz="2000" b="1" dirty="0" smtClean="0">
                <a:latin typeface="Times New Roman" panose="02020603050405020304" pitchFamily="18" charset="0"/>
                <a:cs typeface="Times New Roman" panose="02020603050405020304" pitchFamily="18" charset="0"/>
              </a:rPr>
              <a:t>Stratégie d’attaque</a:t>
            </a:r>
            <a:endParaRPr lang="fr-FR" sz="2000" b="1" dirty="0">
              <a:latin typeface="Times New Roman" panose="02020603050405020304" pitchFamily="18" charset="0"/>
              <a:cs typeface="Times New Roman" panose="02020603050405020304" pitchFamily="18" charset="0"/>
            </a:endParaRPr>
          </a:p>
        </p:txBody>
      </p:sp>
      <p:pic>
        <p:nvPicPr>
          <p:cNvPr id="17" name="Image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3424762"/>
            <a:ext cx="2792131" cy="2625680"/>
          </a:xfrm>
          <a:prstGeom prst="rect">
            <a:avLst/>
          </a:prstGeom>
          <a:noFill/>
          <a:ln>
            <a:noFill/>
          </a:ln>
        </p:spPr>
      </p:pic>
      <p:sp>
        <p:nvSpPr>
          <p:cNvPr id="21"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36223622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0026" y="1201784"/>
            <a:ext cx="7687734" cy="400110"/>
          </a:xfrm>
          <a:prstGeom prst="rect">
            <a:avLst/>
          </a:prstGeom>
          <a:noFill/>
        </p:spPr>
        <p:txBody>
          <a:bodyPr wrap="square" rtlCol="0">
            <a:spAutoFit/>
          </a:bodyPr>
          <a:lstStyle/>
          <a:p>
            <a:pPr algn="ctr"/>
            <a:r>
              <a:rPr lang="fr-FR" sz="2000" b="1" u="sng" dirty="0" smtClean="0">
                <a:latin typeface="Times New Roman" panose="02020603050405020304" pitchFamily="18" charset="0"/>
                <a:cs typeface="Times New Roman" panose="02020603050405020304" pitchFamily="18" charset="0"/>
              </a:rPr>
              <a:t>Différence de stratégie d’attaque en fonction du type de batterie HT :</a:t>
            </a:r>
            <a:endParaRPr lang="fr-FR" sz="2000" b="1" u="sng" dirty="0">
              <a:latin typeface="Times New Roman" panose="02020603050405020304" pitchFamily="18" charset="0"/>
              <a:cs typeface="Times New Roman" panose="02020603050405020304" pitchFamily="18" charset="0"/>
            </a:endParaRPr>
          </a:p>
        </p:txBody>
      </p:sp>
      <p:sp>
        <p:nvSpPr>
          <p:cNvPr id="5" name="ZoneTexte 4"/>
          <p:cNvSpPr txBox="1"/>
          <p:nvPr/>
        </p:nvSpPr>
        <p:spPr>
          <a:xfrm>
            <a:off x="384344" y="1719857"/>
            <a:ext cx="1454203" cy="707886"/>
          </a:xfrm>
          <a:prstGeom prst="rect">
            <a:avLst/>
          </a:prstGeom>
          <a:solidFill>
            <a:srgbClr val="8FAADC"/>
          </a:solidFill>
        </p:spPr>
        <p:txBody>
          <a:bodyPr wrap="square" rtlCol="0">
            <a:spAutoFit/>
          </a:bodyPr>
          <a:lstStyle/>
          <a:p>
            <a:pPr algn="ctr"/>
            <a:r>
              <a:rPr lang="fr-FR" sz="2000" b="1" dirty="0" smtClean="0">
                <a:latin typeface="Times New Roman" panose="02020603050405020304" pitchFamily="18" charset="0"/>
                <a:cs typeface="Times New Roman" panose="02020603050405020304" pitchFamily="18" charset="0"/>
              </a:rPr>
              <a:t>Type de batterie</a:t>
            </a:r>
            <a:endParaRPr lang="fr-FR" sz="2000" b="1" dirty="0">
              <a:latin typeface="Times New Roman" panose="02020603050405020304" pitchFamily="18" charset="0"/>
              <a:cs typeface="Times New Roman" panose="02020603050405020304" pitchFamily="18" charset="0"/>
            </a:endParaRPr>
          </a:p>
        </p:txBody>
      </p:sp>
      <p:sp>
        <p:nvSpPr>
          <p:cNvPr id="6" name="ZoneTexte 5"/>
          <p:cNvSpPr txBox="1"/>
          <p:nvPr/>
        </p:nvSpPr>
        <p:spPr>
          <a:xfrm>
            <a:off x="2158598" y="1873745"/>
            <a:ext cx="6494064" cy="400110"/>
          </a:xfrm>
          <a:prstGeom prst="rect">
            <a:avLst/>
          </a:prstGeom>
          <a:solidFill>
            <a:srgbClr val="8FAADC"/>
          </a:solid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Batteries Li-ion (Lithium-ion) sans trappe thermo-fusible.</a:t>
            </a:r>
            <a:endParaRPr lang="fr-FR" sz="2000" dirty="0">
              <a:latin typeface="Times New Roman" panose="02020603050405020304" pitchFamily="18" charset="0"/>
              <a:cs typeface="Times New Roman" panose="02020603050405020304" pitchFamily="18" charset="0"/>
            </a:endParaRPr>
          </a:p>
        </p:txBody>
      </p:sp>
      <p:sp>
        <p:nvSpPr>
          <p:cNvPr id="10" name="ZoneTexte 9"/>
          <p:cNvSpPr txBox="1"/>
          <p:nvPr/>
        </p:nvSpPr>
        <p:spPr>
          <a:xfrm>
            <a:off x="2182392" y="2755298"/>
            <a:ext cx="6494064" cy="707886"/>
          </a:xfrm>
          <a:prstGeom prst="rect">
            <a:avLst/>
          </a:prstGeom>
          <a:solidFill>
            <a:srgbClr val="8FAADC"/>
          </a:solid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Refroidissement/noyage batterie (extinction difficile par interstices dus à la déformation de la batterie).</a:t>
            </a:r>
            <a:endParaRPr lang="fr-FR" sz="2000" dirty="0">
              <a:latin typeface="Times New Roman" panose="02020603050405020304" pitchFamily="18" charset="0"/>
              <a:cs typeface="Times New Roman" panose="02020603050405020304" pitchFamily="18" charset="0"/>
            </a:endParaRPr>
          </a:p>
        </p:txBody>
      </p:sp>
      <p:sp>
        <p:nvSpPr>
          <p:cNvPr id="12" name="ZoneTexte 11"/>
          <p:cNvSpPr txBox="1"/>
          <p:nvPr/>
        </p:nvSpPr>
        <p:spPr>
          <a:xfrm>
            <a:off x="387776" y="2737568"/>
            <a:ext cx="1456473" cy="707886"/>
          </a:xfrm>
          <a:prstGeom prst="rect">
            <a:avLst/>
          </a:prstGeom>
          <a:solidFill>
            <a:srgbClr val="8FAADC"/>
          </a:solidFill>
        </p:spPr>
        <p:txBody>
          <a:bodyPr wrap="square" rtlCol="0">
            <a:spAutoFit/>
          </a:bodyPr>
          <a:lstStyle/>
          <a:p>
            <a:pPr algn="ctr"/>
            <a:r>
              <a:rPr lang="fr-FR" sz="2000" b="1" dirty="0" smtClean="0">
                <a:latin typeface="Times New Roman" panose="02020603050405020304" pitchFamily="18" charset="0"/>
                <a:cs typeface="Times New Roman" panose="02020603050405020304" pitchFamily="18" charset="0"/>
              </a:rPr>
              <a:t>Stratégie d’attaque</a:t>
            </a:r>
            <a:endParaRPr lang="fr-FR" sz="2000" b="1" dirty="0">
              <a:latin typeface="Times New Roman" panose="02020603050405020304" pitchFamily="18" charset="0"/>
              <a:cs typeface="Times New Roman" panose="02020603050405020304" pitchFamily="18" charset="0"/>
            </a:endParaRPr>
          </a:p>
        </p:txBody>
      </p:sp>
      <p:pic>
        <p:nvPicPr>
          <p:cNvPr id="20" name="Imag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3645024"/>
            <a:ext cx="3240360" cy="2430270"/>
          </a:xfrm>
          <a:prstGeom prst="rect">
            <a:avLst/>
          </a:prstGeom>
        </p:spPr>
      </p:pic>
      <p:sp>
        <p:nvSpPr>
          <p:cNvPr id="21"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1954789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2406" y="1358615"/>
            <a:ext cx="8273346" cy="1015663"/>
          </a:xfrm>
          <a:prstGeom prst="rect">
            <a:avLst/>
          </a:prstGeom>
          <a:noFill/>
        </p:spPr>
        <p:txBody>
          <a:bodyPr wrap="square" rtlCol="0">
            <a:spAutoFit/>
          </a:bodyPr>
          <a:lstStyle/>
          <a:p>
            <a:pPr algn="just"/>
            <a:r>
              <a:rPr lang="fr-FR" sz="2000" dirty="0" smtClean="0">
                <a:latin typeface="Times New Roman" panose="02020603050405020304" pitchFamily="18" charset="0"/>
                <a:cs typeface="Times New Roman" panose="02020603050405020304" pitchFamily="18" charset="0"/>
              </a:rPr>
              <a:t>Les technologies employées pour motoriser les véhicules se diversifient et engendrent une évolution des risques pour les primo-intervenants durant leurs opérations de lutte contre l’incendie.</a:t>
            </a:r>
            <a:endParaRPr lang="fr-FR" sz="2000" dirty="0">
              <a:latin typeface="Times New Roman" panose="02020603050405020304" pitchFamily="18" charset="0"/>
              <a:cs typeface="Times New Roman" panose="02020603050405020304" pitchFamily="18" charset="0"/>
            </a:endParaRPr>
          </a:p>
        </p:txBody>
      </p:sp>
      <p:sp>
        <p:nvSpPr>
          <p:cNvPr id="7" name="Rectangle 6"/>
          <p:cNvSpPr/>
          <p:nvPr/>
        </p:nvSpPr>
        <p:spPr>
          <a:xfrm>
            <a:off x="321196" y="2921168"/>
            <a:ext cx="8501608" cy="707886"/>
          </a:xfrm>
          <a:prstGeom prst="rect">
            <a:avLst/>
          </a:prstGeom>
        </p:spPr>
        <p:txBody>
          <a:bodyPr wrap="square">
            <a:spAutoFit/>
          </a:bodyPr>
          <a:lstStyle/>
          <a:p>
            <a:r>
              <a:rPr lang="fr-FR" sz="2000" dirty="0">
                <a:latin typeface="Times New Roman" panose="02020603050405020304" pitchFamily="18" charset="0"/>
                <a:ea typeface="Times New Roman" panose="02020603050405020304" pitchFamily="18" charset="0"/>
                <a:cs typeface="Times New Roman" panose="02020603050405020304" pitchFamily="18" charset="0"/>
              </a:rPr>
              <a:t>L</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es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technologies électriques et hybrides représentent </a:t>
            </a:r>
            <a:r>
              <a:rPr lang="fr-FR"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des nouvelles immatriculations de véhicules </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légers (800 000 véhicules en 2020). </a:t>
            </a:r>
          </a:p>
        </p:txBody>
      </p:sp>
      <p:sp>
        <p:nvSpPr>
          <p:cNvPr id="9" name="Rectangle 8"/>
          <p:cNvSpPr/>
          <p:nvPr/>
        </p:nvSpPr>
        <p:spPr>
          <a:xfrm>
            <a:off x="344540" y="3861048"/>
            <a:ext cx="8271212" cy="2145203"/>
          </a:xfrm>
          <a:prstGeom prst="rect">
            <a:avLst/>
          </a:prstGeom>
        </p:spPr>
        <p:txBody>
          <a:bodyPr wrap="square">
            <a:spAutoFit/>
          </a:bodyPr>
          <a:lstStyle/>
          <a:p>
            <a:pPr lvl="0" algn="just">
              <a:lnSpc>
                <a:spcPct val="107000"/>
              </a:lnSpc>
              <a:spcAft>
                <a:spcPts val="600"/>
              </a:spcAft>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D’autres énergies équipent les véhicules : </a:t>
            </a:r>
          </a:p>
          <a:p>
            <a:pPr marL="342900" lvl="0" indent="-342900" algn="just">
              <a:lnSpc>
                <a:spcPct val="107000"/>
              </a:lnSpc>
              <a:spcAft>
                <a:spcPts val="0"/>
              </a:spcAft>
              <a:buFont typeface="Wingdings" panose="05000000000000000000" pitchFamily="2" charset="2"/>
              <a:buChar char="Ø"/>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GPL</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GNL, GNC, </a:t>
            </a:r>
            <a:endParaRPr lang="fr-FR"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Pile à combustible hydrogène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K</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angoo ZE H </a:t>
            </a:r>
            <a:r>
              <a:rPr lang="fr-FR" sz="2000"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et 1 station de recharge sur Lyon au Port Edouard Herriot</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lvl="0" algn="just">
              <a:lnSpc>
                <a:spcPct val="107000"/>
              </a:lnSpc>
              <a:spcAft>
                <a:spcPts val="0"/>
              </a:spcAft>
            </a:pPr>
            <a:endParaRPr lang="fr-FR"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07000"/>
              </a:lnSpc>
              <a:spcAft>
                <a:spcPts val="1200"/>
              </a:spcAft>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	 Hydrogène : objectif national de 100 stations de charges en 2018.</a:t>
            </a:r>
          </a:p>
        </p:txBody>
      </p:sp>
      <p:sp>
        <p:nvSpPr>
          <p:cNvPr id="5"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12036346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68642" y="1201784"/>
            <a:ext cx="7687734" cy="400110"/>
          </a:xfrm>
          <a:prstGeom prst="rect">
            <a:avLst/>
          </a:prstGeom>
          <a:noFill/>
        </p:spPr>
        <p:txBody>
          <a:bodyPr wrap="square" rtlCol="0">
            <a:spAutoFit/>
          </a:bodyPr>
          <a:lstStyle/>
          <a:p>
            <a:pPr algn="ctr"/>
            <a:r>
              <a:rPr lang="fr-FR" sz="2000" b="1" u="sng" dirty="0" smtClean="0">
                <a:latin typeface="Times New Roman" panose="02020603050405020304" pitchFamily="18" charset="0"/>
                <a:cs typeface="Times New Roman" panose="02020603050405020304" pitchFamily="18" charset="0"/>
              </a:rPr>
              <a:t>Différence de stratégie d’attaque en fonction du type de batterie HT :</a:t>
            </a:r>
            <a:endParaRPr lang="fr-FR" sz="2000" b="1" u="sng" dirty="0">
              <a:latin typeface="Times New Roman" panose="02020603050405020304" pitchFamily="18" charset="0"/>
              <a:cs typeface="Times New Roman" panose="02020603050405020304" pitchFamily="18" charset="0"/>
            </a:endParaRPr>
          </a:p>
        </p:txBody>
      </p:sp>
      <p:sp>
        <p:nvSpPr>
          <p:cNvPr id="5" name="ZoneTexte 4"/>
          <p:cNvSpPr txBox="1"/>
          <p:nvPr/>
        </p:nvSpPr>
        <p:spPr>
          <a:xfrm>
            <a:off x="390046" y="1695847"/>
            <a:ext cx="1454203" cy="707886"/>
          </a:xfrm>
          <a:prstGeom prst="rect">
            <a:avLst/>
          </a:prstGeom>
          <a:solidFill>
            <a:srgbClr val="8FAADC"/>
          </a:solidFill>
        </p:spPr>
        <p:txBody>
          <a:bodyPr wrap="square" rtlCol="0">
            <a:spAutoFit/>
          </a:bodyPr>
          <a:lstStyle/>
          <a:p>
            <a:pPr algn="ctr"/>
            <a:r>
              <a:rPr lang="fr-FR" sz="2000" b="1" dirty="0" smtClean="0">
                <a:latin typeface="Times New Roman" panose="02020603050405020304" pitchFamily="18" charset="0"/>
                <a:cs typeface="Times New Roman" panose="02020603050405020304" pitchFamily="18" charset="0"/>
              </a:rPr>
              <a:t>Type de batterie</a:t>
            </a:r>
            <a:endParaRPr lang="fr-FR" sz="2000" b="1"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2060416" y="1800980"/>
            <a:ext cx="6418003" cy="400110"/>
          </a:xfrm>
          <a:prstGeom prst="rect">
            <a:avLst/>
          </a:prstGeom>
          <a:solidFill>
            <a:srgbClr val="8FAADC"/>
          </a:solid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Batterie LMP (Lithium-métal polymère).</a:t>
            </a:r>
          </a:p>
        </p:txBody>
      </p:sp>
      <p:sp>
        <p:nvSpPr>
          <p:cNvPr id="9" name="ZoneTexte 8"/>
          <p:cNvSpPr txBox="1"/>
          <p:nvPr/>
        </p:nvSpPr>
        <p:spPr>
          <a:xfrm>
            <a:off x="2120354" y="2901403"/>
            <a:ext cx="6414630" cy="707886"/>
          </a:xfrm>
          <a:prstGeom prst="rect">
            <a:avLst/>
          </a:prstGeom>
          <a:solidFill>
            <a:srgbClr val="8FAADC"/>
          </a:solid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Protection environnement (</a:t>
            </a:r>
            <a:r>
              <a:rPr lang="fr-FR" sz="2000" u="sng" dirty="0" smtClean="0">
                <a:latin typeface="Times New Roman" panose="02020603050405020304" pitchFamily="18" charset="0"/>
                <a:cs typeface="Times New Roman" panose="02020603050405020304" pitchFamily="18" charset="0"/>
              </a:rPr>
              <a:t>si la batterie s’emballe extinction impossible</a:t>
            </a:r>
            <a:r>
              <a:rPr lang="fr-FR" sz="2000" dirty="0" smtClean="0">
                <a:latin typeface="Times New Roman" panose="02020603050405020304" pitchFamily="18" charset="0"/>
                <a:cs typeface="Times New Roman" panose="02020603050405020304" pitchFamily="18" charset="0"/>
              </a:rPr>
              <a:t>).</a:t>
            </a:r>
            <a:endParaRPr lang="fr-FR" sz="2000" dirty="0">
              <a:latin typeface="Times New Roman" panose="02020603050405020304" pitchFamily="18" charset="0"/>
              <a:cs typeface="Times New Roman" panose="02020603050405020304" pitchFamily="18" charset="0"/>
            </a:endParaRPr>
          </a:p>
        </p:txBody>
      </p:sp>
      <p:sp>
        <p:nvSpPr>
          <p:cNvPr id="12" name="ZoneTexte 11"/>
          <p:cNvSpPr txBox="1"/>
          <p:nvPr/>
        </p:nvSpPr>
        <p:spPr>
          <a:xfrm>
            <a:off x="387776" y="2890560"/>
            <a:ext cx="1456473" cy="707886"/>
          </a:xfrm>
          <a:prstGeom prst="rect">
            <a:avLst/>
          </a:prstGeom>
          <a:solidFill>
            <a:srgbClr val="8FAADC"/>
          </a:solidFill>
        </p:spPr>
        <p:txBody>
          <a:bodyPr wrap="square" rtlCol="0">
            <a:spAutoFit/>
          </a:bodyPr>
          <a:lstStyle/>
          <a:p>
            <a:pPr algn="ctr"/>
            <a:r>
              <a:rPr lang="fr-FR" sz="2000" b="1" dirty="0" smtClean="0">
                <a:latin typeface="Times New Roman" panose="02020603050405020304" pitchFamily="18" charset="0"/>
                <a:cs typeface="Times New Roman" panose="02020603050405020304" pitchFamily="18" charset="0"/>
              </a:rPr>
              <a:t>Stratégie d’attaque</a:t>
            </a:r>
            <a:endParaRPr lang="fr-FR" sz="2000" b="1" dirty="0">
              <a:latin typeface="Times New Roman" panose="02020603050405020304" pitchFamily="18" charset="0"/>
              <a:cs typeface="Times New Roman" panose="02020603050405020304" pitchFamily="18" charset="0"/>
            </a:endParaRPr>
          </a:p>
        </p:txBody>
      </p:sp>
      <p:pic>
        <p:nvPicPr>
          <p:cNvPr id="18" name="Image 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3931926"/>
            <a:ext cx="2915816" cy="2030134"/>
          </a:xfrm>
          <a:prstGeom prst="rect">
            <a:avLst/>
          </a:prstGeom>
          <a:noFill/>
          <a:ln>
            <a:noFill/>
          </a:ln>
        </p:spPr>
      </p:pic>
      <p:pic>
        <p:nvPicPr>
          <p:cNvPr id="19" name="Image 18"/>
          <p:cNvPicPr>
            <a:picLocks noChangeAspect="1"/>
          </p:cNvPicPr>
          <p:nvPr/>
        </p:nvPicPr>
        <p:blipFill>
          <a:blip r:embed="rId3"/>
          <a:stretch>
            <a:fillRect/>
          </a:stretch>
        </p:blipFill>
        <p:spPr>
          <a:xfrm>
            <a:off x="387776" y="3842996"/>
            <a:ext cx="3297752" cy="2088232"/>
          </a:xfrm>
          <a:prstGeom prst="rect">
            <a:avLst/>
          </a:prstGeom>
        </p:spPr>
      </p:pic>
      <p:sp>
        <p:nvSpPr>
          <p:cNvPr id="22" name="Rectangle 21"/>
          <p:cNvSpPr/>
          <p:nvPr/>
        </p:nvSpPr>
        <p:spPr>
          <a:xfrm>
            <a:off x="3779912" y="4509657"/>
            <a:ext cx="2249334" cy="400110"/>
          </a:xfrm>
          <a:prstGeom prst="rect">
            <a:avLst/>
          </a:prstGeom>
        </p:spPr>
        <p:txBody>
          <a:bodyPr wrap="none">
            <a:spAutoFit/>
          </a:bodyPr>
          <a:lstStyle/>
          <a:p>
            <a:r>
              <a:rPr lang="fr-FR" sz="2000" dirty="0">
                <a:latin typeface="Times New Roman" panose="02020603050405020304" pitchFamily="18" charset="0"/>
                <a:cs typeface="Times New Roman" panose="02020603050405020304" pitchFamily="18" charset="0"/>
                <a:sym typeface="Wingdings"/>
              </a:rPr>
              <a:t>« </a:t>
            </a:r>
            <a:r>
              <a:rPr lang="fr-FR" sz="2000" b="1" dirty="0" err="1">
                <a:latin typeface="Times New Roman" panose="02020603050405020304" pitchFamily="18" charset="0"/>
                <a:cs typeface="Times New Roman" panose="02020603050405020304" pitchFamily="18" charset="0"/>
                <a:sym typeface="Wingdings"/>
              </a:rPr>
              <a:t>LMPas</a:t>
            </a:r>
            <a:r>
              <a:rPr lang="fr-FR" sz="2000" b="1" dirty="0">
                <a:latin typeface="Times New Roman" panose="02020603050405020304" pitchFamily="18" charset="0"/>
                <a:cs typeface="Times New Roman" panose="02020603050405020304" pitchFamily="18" charset="0"/>
                <a:sym typeface="Wingdings"/>
              </a:rPr>
              <a:t> l’eau </a:t>
            </a:r>
            <a:r>
              <a:rPr lang="fr-FR" sz="2000" dirty="0">
                <a:latin typeface="Times New Roman" panose="02020603050405020304" pitchFamily="18" charset="0"/>
                <a:cs typeface="Times New Roman" panose="02020603050405020304" pitchFamily="18" charset="0"/>
                <a:sym typeface="Wingdings"/>
              </a:rPr>
              <a:t>! </a:t>
            </a:r>
            <a:r>
              <a:rPr lang="fr-FR" sz="2000" dirty="0" smtClean="0">
                <a:latin typeface="Times New Roman" panose="02020603050405020304" pitchFamily="18" charset="0"/>
                <a:cs typeface="Times New Roman" panose="02020603050405020304" pitchFamily="18" charset="0"/>
                <a:sym typeface="Wingdings"/>
              </a:rPr>
              <a:t>» </a:t>
            </a:r>
            <a:endParaRPr lang="fr-FR" sz="2000" dirty="0">
              <a:latin typeface="Times New Roman" panose="02020603050405020304" pitchFamily="18" charset="0"/>
              <a:cs typeface="Times New Roman" panose="02020603050405020304" pitchFamily="18" charset="0"/>
            </a:endParaRPr>
          </a:p>
        </p:txBody>
      </p:sp>
      <p:sp>
        <p:nvSpPr>
          <p:cNvPr id="21"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445209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23528" y="1868296"/>
            <a:ext cx="7236296" cy="4309192"/>
          </a:xfrm>
          <a:prstGeom prst="rect">
            <a:avLst/>
          </a:prstGeom>
          <a:noFill/>
          <a:ln w="9525">
            <a:noFill/>
            <a:miter lim="800000"/>
            <a:headEnd/>
            <a:tailEnd/>
          </a:ln>
          <a:effectLst/>
        </p:spPr>
      </p:pic>
      <p:sp>
        <p:nvSpPr>
          <p:cNvPr id="5" name="Flèche courbée vers le bas 4"/>
          <p:cNvSpPr/>
          <p:nvPr/>
        </p:nvSpPr>
        <p:spPr>
          <a:xfrm>
            <a:off x="755576" y="3284984"/>
            <a:ext cx="1944216" cy="93610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4626" y="1322521"/>
            <a:ext cx="3456383"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23528" y="1335097"/>
            <a:ext cx="4862946" cy="707886"/>
          </a:xfrm>
          <a:prstGeom prst="rect">
            <a:avLst/>
          </a:prstGeom>
          <a:no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Batterie équipée de la trappe </a:t>
            </a:r>
            <a:r>
              <a:rPr lang="fr-FR" sz="2000" dirty="0" err="1" smtClean="0">
                <a:latin typeface="Times New Roman" panose="02020603050405020304" pitchFamily="18" charset="0"/>
                <a:cs typeface="Times New Roman" panose="02020603050405020304" pitchFamily="18" charset="0"/>
              </a:rPr>
              <a:t>fireman</a:t>
            </a:r>
            <a:r>
              <a:rPr lang="fr-FR" sz="2000" dirty="0" smtClean="0">
                <a:latin typeface="Times New Roman" panose="02020603050405020304" pitchFamily="18" charset="0"/>
                <a:cs typeface="Times New Roman" panose="02020603050405020304" pitchFamily="18" charset="0"/>
              </a:rPr>
              <a:t> </a:t>
            </a:r>
            <a:r>
              <a:rPr lang="fr-FR" sz="2000" dirty="0" err="1" smtClean="0">
                <a:latin typeface="Times New Roman" panose="02020603050405020304" pitchFamily="18" charset="0"/>
                <a:cs typeface="Times New Roman" panose="02020603050405020304" pitchFamily="18" charset="0"/>
              </a:rPr>
              <a:t>access</a:t>
            </a:r>
            <a:endParaRPr lang="fr-FR" sz="2000" dirty="0" smtClean="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Sur Renault Zoé.</a:t>
            </a:r>
            <a:endParaRPr lang="fr-FR" sz="2000" dirty="0">
              <a:latin typeface="Times New Roman" panose="02020603050405020304" pitchFamily="18" charset="0"/>
              <a:cs typeface="Times New Roman" panose="02020603050405020304" pitchFamily="18" charset="0"/>
            </a:endParaRPr>
          </a:p>
        </p:txBody>
      </p:sp>
      <p:sp>
        <p:nvSpPr>
          <p:cNvPr id="8"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343851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7"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2000" fill="hold"/>
                                        <p:tgtEl>
                                          <p:spTgt spid="5"/>
                                        </p:tgtEl>
                                        <p:attrNameLst>
                                          <p:attrName>ppt_x</p:attrName>
                                        </p:attrNameLst>
                                      </p:cBhvr>
                                      <p:tavLst>
                                        <p:tav tm="0">
                                          <p:val>
                                            <p:strVal val="0-#ppt_w/2"/>
                                          </p:val>
                                        </p:tav>
                                        <p:tav tm="100000">
                                          <p:val>
                                            <p:strVal val="#ppt_x"/>
                                          </p:val>
                                        </p:tav>
                                      </p:tavLst>
                                    </p:anim>
                                    <p:anim calcmode="lin" valueType="num">
                                      <p:cBhvr additive="base">
                                        <p:cTn id="19"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87913" y="1237909"/>
            <a:ext cx="7848872"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Différence de stratégie d’attaque en fonction du type de batterie HT :</a:t>
            </a:r>
            <a:endParaRPr lang="fr-FR" sz="2000" b="1" u="sng"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323529" y="1676102"/>
            <a:ext cx="5112567" cy="400110"/>
          </a:xfrm>
          <a:prstGeom prst="rect">
            <a:avLst/>
          </a:prstGeom>
          <a:solidFill>
            <a:srgbClr val="8FAADC"/>
          </a:solid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Batterie LMP (Lithium-métal polymère).</a:t>
            </a:r>
          </a:p>
        </p:txBody>
      </p:sp>
      <p:sp>
        <p:nvSpPr>
          <p:cNvPr id="4" name="ZoneTexte 3"/>
          <p:cNvSpPr txBox="1"/>
          <p:nvPr/>
        </p:nvSpPr>
        <p:spPr>
          <a:xfrm>
            <a:off x="353428" y="2260866"/>
            <a:ext cx="8395035" cy="1015663"/>
          </a:xfrm>
          <a:prstGeom prst="rect">
            <a:avLst/>
          </a:prstGeom>
          <a:no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Bien entendu, sur un véhicule équipé d’une batterie LMP, exemple véhicule </a:t>
            </a:r>
            <a:r>
              <a:rPr lang="fr-FR" sz="2000" dirty="0" err="1" smtClean="0">
                <a:latin typeface="Times New Roman" panose="02020603050405020304" pitchFamily="18" charset="0"/>
                <a:cs typeface="Times New Roman" panose="02020603050405020304" pitchFamily="18" charset="0"/>
              </a:rPr>
              <a:t>Bluely</a:t>
            </a:r>
            <a:r>
              <a:rPr lang="fr-FR" sz="2000" dirty="0" smtClean="0">
                <a:latin typeface="Times New Roman" panose="02020603050405020304" pitchFamily="18" charset="0"/>
                <a:cs typeface="Times New Roman" panose="02020603050405020304" pitchFamily="18" charset="0"/>
              </a:rPr>
              <a:t>, l’objectif est d’éteindre le véhicule avant que la batterie ne s’emballe. </a:t>
            </a:r>
          </a:p>
          <a:p>
            <a:endParaRPr lang="fr-FR" sz="2000" dirty="0" smtClean="0">
              <a:latin typeface="Times New Roman" panose="02020603050405020304" pitchFamily="18" charset="0"/>
              <a:cs typeface="Times New Roman" panose="02020603050405020304" pitchFamily="18" charset="0"/>
            </a:endParaRPr>
          </a:p>
        </p:txBody>
      </p:sp>
      <p:sp>
        <p:nvSpPr>
          <p:cNvPr id="12"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
        <p:nvSpPr>
          <p:cNvPr id="8" name="Rectangle 7"/>
          <p:cNvSpPr/>
          <p:nvPr/>
        </p:nvSpPr>
        <p:spPr>
          <a:xfrm>
            <a:off x="2822753" y="3922847"/>
            <a:ext cx="3456384"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Batterie LMP</a:t>
            </a:r>
            <a:endParaRPr lang="fr-F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29329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23529" y="1245215"/>
            <a:ext cx="7848872"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Différence de stratégie d’attaque en fonction du type de batterie HT :</a:t>
            </a:r>
            <a:endParaRPr lang="fr-FR" sz="2000" b="1" u="sng"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323529" y="1722269"/>
            <a:ext cx="5112567" cy="400110"/>
          </a:xfrm>
          <a:prstGeom prst="rect">
            <a:avLst/>
          </a:prstGeom>
          <a:solidFill>
            <a:srgbClr val="8FAADC"/>
          </a:solid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Batterie LMP (Lithium-métal polymère).</a:t>
            </a:r>
          </a:p>
        </p:txBody>
      </p:sp>
      <p:sp>
        <p:nvSpPr>
          <p:cNvPr id="9" name="ZoneTexte 8"/>
          <p:cNvSpPr txBox="1"/>
          <p:nvPr/>
        </p:nvSpPr>
        <p:spPr>
          <a:xfrm rot="1240083">
            <a:off x="4723151" y="3655997"/>
            <a:ext cx="3378736" cy="1015663"/>
          </a:xfrm>
          <a:prstGeom prst="rect">
            <a:avLst/>
          </a:prstGeom>
          <a:solidFill>
            <a:srgbClr val="8FAADC"/>
          </a:solidFill>
        </p:spPr>
        <p:txBody>
          <a:bodyPr wrap="square" rtlCol="0">
            <a:spAutoFit/>
          </a:bodyPr>
          <a:lstStyle/>
          <a:p>
            <a:pPr algn="ctr"/>
            <a:r>
              <a:rPr lang="fr-FR" sz="2000" dirty="0" smtClean="0">
                <a:latin typeface="Times New Roman" panose="02020603050405020304" pitchFamily="18" charset="0"/>
                <a:cs typeface="Times New Roman" panose="02020603050405020304" pitchFamily="18" charset="0"/>
              </a:rPr>
              <a:t>Protection environnement</a:t>
            </a:r>
          </a:p>
          <a:p>
            <a:pPr algn="ctr"/>
            <a:r>
              <a:rPr lang="fr-FR" sz="2000" dirty="0" smtClean="0">
                <a:latin typeface="Times New Roman" panose="02020603050405020304" pitchFamily="18" charset="0"/>
                <a:cs typeface="Times New Roman" panose="02020603050405020304" pitchFamily="18" charset="0"/>
              </a:rPr>
              <a:t> (</a:t>
            </a:r>
            <a:r>
              <a:rPr lang="fr-FR" sz="2000" u="sng" dirty="0" smtClean="0">
                <a:latin typeface="Times New Roman" panose="02020603050405020304" pitchFamily="18" charset="0"/>
                <a:cs typeface="Times New Roman" panose="02020603050405020304" pitchFamily="18" charset="0"/>
              </a:rPr>
              <a:t>si la batterie s’emballe extinction impossible</a:t>
            </a:r>
            <a:r>
              <a:rPr lang="fr-FR" sz="2000" dirty="0" smtClean="0">
                <a:latin typeface="Times New Roman" panose="02020603050405020304" pitchFamily="18" charset="0"/>
                <a:cs typeface="Times New Roman" panose="02020603050405020304" pitchFamily="18" charset="0"/>
              </a:rPr>
              <a:t>).</a:t>
            </a:r>
            <a:endParaRPr lang="fr-FR" sz="2000" dirty="0">
              <a:latin typeface="Times New Roman" panose="02020603050405020304" pitchFamily="18" charset="0"/>
              <a:cs typeface="Times New Roman" panose="02020603050405020304" pitchFamily="18" charset="0"/>
            </a:endParaRPr>
          </a:p>
        </p:txBody>
      </p:sp>
      <p:pic>
        <p:nvPicPr>
          <p:cNvPr id="8" name="Imag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938525"/>
            <a:ext cx="2304256" cy="30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323529" y="2230639"/>
            <a:ext cx="8103347" cy="707886"/>
          </a:xfrm>
          <a:prstGeom prst="rect">
            <a:avLst/>
          </a:prstGeom>
          <a:no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Par contre, si la batterie est emballée,  alors, il faut stopper l’extinction en protégeant.</a:t>
            </a:r>
            <a:endParaRPr lang="fr-FR" sz="2000" dirty="0">
              <a:latin typeface="Times New Roman" panose="02020603050405020304" pitchFamily="18" charset="0"/>
              <a:cs typeface="Times New Roman" panose="02020603050405020304" pitchFamily="18" charset="0"/>
            </a:endParaRPr>
          </a:p>
        </p:txBody>
      </p:sp>
      <p:sp>
        <p:nvSpPr>
          <p:cNvPr id="12"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30610401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484784"/>
            <a:ext cx="8208912" cy="4144724"/>
          </a:xfrm>
          <a:prstGeom prst="rect">
            <a:avLst/>
          </a:prstGeom>
        </p:spPr>
        <p:txBody>
          <a:bodyPr wrap="square">
            <a:spAutoFit/>
          </a:bodyPr>
          <a:lstStyle/>
          <a:p>
            <a:pPr marL="342900" indent="-342900" algn="just">
              <a:lnSpc>
                <a:spcPct val="115000"/>
              </a:lnSpc>
              <a:spcAft>
                <a:spcPts val="1000"/>
              </a:spcAft>
              <a:buFont typeface="Arial" panose="020B0604020202020204" pitchFamily="34" charset="0"/>
              <a:buChar char="•"/>
            </a:pPr>
            <a:r>
              <a:rPr lang="fr-FR" sz="2000" dirty="0">
                <a:latin typeface="Times New Roman" panose="02020603050405020304" pitchFamily="18" charset="0"/>
                <a:ea typeface="Times New Roman" panose="02020603050405020304" pitchFamily="18" charset="0"/>
                <a:cs typeface="Times New Roman" panose="02020603050405020304" pitchFamily="18" charset="0"/>
              </a:rPr>
              <a:t>En cas d’incendie, la chaleur a pour effet de détruire les isolants des câbles électriques et ainsi de créer un court-circuit déclenchant l’arrêt de l’alimentation électrique</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gn="just">
              <a:lnSpc>
                <a:spcPct val="115000"/>
              </a:lnSpc>
              <a:spcAft>
                <a:spcPts val="1000"/>
              </a:spcAft>
              <a:buFont typeface="Arial" panose="020B0604020202020204" pitchFamily="34" charset="0"/>
              <a:buChar char="•"/>
            </a:pP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 Les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essais réels ont permis de vérifier que l’extinction au moyen d’une lance à </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250 l/min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en jet droit puis en jet diffusé d’attaque ne conduit pas l’électricité. </a:t>
            </a:r>
            <a:endParaRPr lang="fr-FR"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pP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La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présence de petits arcs électriques en début d’extinction peut être normale et à priori sans incidence pour la poursuite de l’extinction</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7676029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95536" y="1700808"/>
            <a:ext cx="8208912" cy="2862322"/>
          </a:xfrm>
          <a:prstGeom prst="rect">
            <a:avLst/>
          </a:prstGeom>
          <a:noFill/>
        </p:spPr>
        <p:txBody>
          <a:bodyPr wrap="square" rtlCol="0">
            <a:spAutoFit/>
          </a:bodyPr>
          <a:lstStyle/>
          <a:p>
            <a:pPr marL="342900" indent="-342900">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rPr>
              <a:t>Fuite </a:t>
            </a:r>
            <a:r>
              <a:rPr lang="fr-FR" sz="2000" dirty="0">
                <a:latin typeface="Times New Roman" panose="02020603050405020304" pitchFamily="18" charset="0"/>
                <a:cs typeface="Times New Roman" panose="02020603050405020304" pitchFamily="18" charset="0"/>
              </a:rPr>
              <a:t>d’électrolyte si liquide : vapeur, fumée, liquide = protection respiratoire </a:t>
            </a:r>
            <a:r>
              <a:rPr lang="fr-FR" sz="2000" dirty="0" smtClean="0">
                <a:latin typeface="Times New Roman" panose="02020603050405020304" pitchFamily="18" charset="0"/>
                <a:cs typeface="Times New Roman" panose="02020603050405020304" pitchFamily="18" charset="0"/>
              </a:rPr>
              <a:t>  + CMIC.</a:t>
            </a:r>
          </a:p>
          <a:p>
            <a:pPr marL="342900" indent="-342900">
              <a:buFont typeface="Arial" panose="020B0604020202020204" pitchFamily="34" charset="0"/>
              <a:buChar char="•"/>
            </a:pPr>
            <a:endParaRPr lang="fr-FR"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fr-FR"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Super condensateurs : toxique et très inflammable </a:t>
            </a:r>
            <a:r>
              <a:rPr lang="fr-FR" sz="2000" dirty="0" smtClean="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cyanure de méthyle/ </a:t>
            </a:r>
            <a:r>
              <a:rPr lang="fr-FR" sz="2000" dirty="0" err="1">
                <a:latin typeface="Times New Roman" panose="02020603050405020304" pitchFamily="18" charset="0"/>
                <a:cs typeface="Times New Roman" panose="02020603050405020304" pitchFamily="18" charset="0"/>
              </a:rPr>
              <a:t>acétonitrile</a:t>
            </a:r>
            <a:r>
              <a:rPr lang="fr-FR" sz="2000" dirty="0" smtClean="0">
                <a:latin typeface="Times New Roman" panose="02020603050405020304" pitchFamily="18" charset="0"/>
                <a:cs typeface="Times New Roman" panose="02020603050405020304" pitchFamily="18" charset="0"/>
              </a:rPr>
              <a:t>).</a:t>
            </a:r>
            <a:endParaRPr lang="fr-FR"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fr-FR"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fr-FR"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Gaz </a:t>
            </a:r>
            <a:r>
              <a:rPr lang="fr-FR" sz="2000" dirty="0" smtClean="0">
                <a:latin typeface="Times New Roman" panose="02020603050405020304" pitchFamily="18" charset="0"/>
                <a:cs typeface="Times New Roman" panose="02020603050405020304" pitchFamily="18" charset="0"/>
              </a:rPr>
              <a:t>frigorigènes.</a:t>
            </a:r>
            <a:endParaRPr lang="fr-FR" sz="2000" dirty="0">
              <a:latin typeface="Times New Roman" panose="02020603050405020304" pitchFamily="18" charset="0"/>
              <a:cs typeface="Times New Roman" panose="02020603050405020304" pitchFamily="18" charset="0"/>
            </a:endParaRPr>
          </a:p>
        </p:txBody>
      </p:sp>
      <p:sp>
        <p:nvSpPr>
          <p:cNvPr id="4"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6646569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95537" y="1412776"/>
            <a:ext cx="8136904" cy="3170099"/>
          </a:xfrm>
          <a:prstGeom prst="rect">
            <a:avLst/>
          </a:prstGeom>
          <a:noFill/>
        </p:spPr>
        <p:txBody>
          <a:bodyPr wrap="square" rtlCol="0">
            <a:spAutoFit/>
          </a:bodyPr>
          <a:lstStyle/>
          <a:p>
            <a:pPr marL="342900" indent="-342900">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rPr>
              <a:t>Toxicités </a:t>
            </a:r>
            <a:r>
              <a:rPr lang="fr-FR" sz="2000" dirty="0">
                <a:latin typeface="Times New Roman" panose="02020603050405020304" pitchFamily="18" charset="0"/>
                <a:cs typeface="Times New Roman" panose="02020603050405020304" pitchFamily="18" charset="0"/>
              </a:rPr>
              <a:t>des feu de véhicules : gaz toxiques et corrosifs dans les 50 mètres </a:t>
            </a:r>
            <a:r>
              <a:rPr lang="fr-FR" sz="2000" dirty="0" smtClean="0">
                <a:latin typeface="Times New Roman" panose="02020603050405020304" pitchFamily="18" charset="0"/>
                <a:cs typeface="Times New Roman" panose="02020603050405020304" pitchFamily="18" charset="0"/>
              </a:rPr>
              <a:t>en concentration </a:t>
            </a:r>
            <a:r>
              <a:rPr lang="fr-FR" sz="2000" dirty="0">
                <a:latin typeface="Times New Roman" panose="02020603050405020304" pitchFamily="18" charset="0"/>
                <a:cs typeface="Times New Roman" panose="02020603050405020304" pitchFamily="18" charset="0"/>
              </a:rPr>
              <a:t>importante </a:t>
            </a:r>
            <a:r>
              <a:rPr lang="fr-FR" sz="2000" dirty="0" smtClean="0">
                <a:latin typeface="Times New Roman" panose="02020603050405020304" pitchFamily="18" charset="0"/>
                <a:cs typeface="Times New Roman" panose="02020603050405020304" pitchFamily="18" charset="0"/>
              </a:rPr>
              <a:t>(&gt; seuils </a:t>
            </a:r>
            <a:r>
              <a:rPr lang="fr-FR" sz="2000" dirty="0">
                <a:latin typeface="Times New Roman" panose="02020603050405020304" pitchFamily="18" charset="0"/>
                <a:cs typeface="Times New Roman" panose="02020603050405020304" pitchFamily="18" charset="0"/>
              </a:rPr>
              <a:t>IDLH) </a:t>
            </a:r>
            <a:r>
              <a:rPr lang="fr-FR" sz="2000" dirty="0" smtClean="0">
                <a:latin typeface="Times New Roman" panose="02020603050405020304" pitchFamily="18" charset="0"/>
                <a:cs typeface="Times New Roman" panose="02020603050405020304" pitchFamily="18" charset="0"/>
              </a:rPr>
              <a:t>:</a:t>
            </a:r>
          </a:p>
          <a:p>
            <a:endParaRPr lang="fr-FR" sz="2000" dirty="0" smtClean="0">
              <a:latin typeface="Times New Roman" panose="02020603050405020304" pitchFamily="18" charset="0"/>
              <a:cs typeface="Times New Roman" panose="02020603050405020304" pitchFamily="18" charset="0"/>
            </a:endParaRPr>
          </a:p>
          <a:p>
            <a:endParaRPr lang="fr-FR"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fr-FR" sz="2000" dirty="0">
                <a:latin typeface="Times New Roman" panose="02020603050405020304" pitchFamily="18" charset="0"/>
                <a:cs typeface="Times New Roman" panose="02020603050405020304" pitchFamily="18" charset="0"/>
              </a:rPr>
              <a:t>C</a:t>
            </a:r>
            <a:r>
              <a:rPr lang="fr-FR" sz="2000" dirty="0" smtClean="0">
                <a:latin typeface="Times New Roman" panose="02020603050405020304" pitchFamily="18" charset="0"/>
                <a:cs typeface="Times New Roman" panose="02020603050405020304" pitchFamily="18" charset="0"/>
              </a:rPr>
              <a:t>yanure </a:t>
            </a:r>
            <a:r>
              <a:rPr lang="fr-FR" sz="2000" dirty="0">
                <a:latin typeface="Times New Roman" panose="02020603050405020304" pitchFamily="18" charset="0"/>
                <a:cs typeface="Times New Roman" panose="02020603050405020304" pitchFamily="18" charset="0"/>
              </a:rPr>
              <a:t>d’hydrogène </a:t>
            </a:r>
            <a:r>
              <a:rPr lang="fr-FR" sz="2000" dirty="0" smtClean="0">
                <a:latin typeface="Times New Roman" panose="02020603050405020304" pitchFamily="18" charset="0"/>
                <a:cs typeface="Times New Roman" panose="02020603050405020304" pitchFamily="18" charset="0"/>
              </a:rPr>
              <a:t>ou acide cyanhydrique (HCN</a:t>
            </a:r>
            <a:r>
              <a:rPr lang="fr-FR" sz="2000"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ü"/>
            </a:pPr>
            <a:r>
              <a:rPr lang="fr-FR" sz="2000" dirty="0">
                <a:latin typeface="Times New Roman" panose="02020603050405020304" pitchFamily="18" charset="0"/>
                <a:cs typeface="Times New Roman" panose="02020603050405020304" pitchFamily="18" charset="0"/>
              </a:rPr>
              <a:t>C</a:t>
            </a:r>
            <a:r>
              <a:rPr lang="fr-FR" sz="2000" dirty="0" smtClean="0">
                <a:latin typeface="Times New Roman" panose="02020603050405020304" pitchFamily="18" charset="0"/>
                <a:cs typeface="Times New Roman" panose="02020603050405020304" pitchFamily="18" charset="0"/>
              </a:rPr>
              <a:t>hlorure </a:t>
            </a:r>
            <a:r>
              <a:rPr lang="fr-FR" sz="2000" dirty="0">
                <a:latin typeface="Times New Roman" panose="02020603050405020304" pitchFamily="18" charset="0"/>
                <a:cs typeface="Times New Roman" panose="02020603050405020304" pitchFamily="18" charset="0"/>
              </a:rPr>
              <a:t>d’hydrogène </a:t>
            </a:r>
            <a:r>
              <a:rPr lang="fr-FR" sz="2000" dirty="0" smtClean="0">
                <a:latin typeface="Times New Roman" panose="02020603050405020304" pitchFamily="18" charset="0"/>
                <a:cs typeface="Times New Roman" panose="02020603050405020304" pitchFamily="18" charset="0"/>
              </a:rPr>
              <a:t>ou acide chlorhydrique (</a:t>
            </a:r>
            <a:r>
              <a:rPr lang="fr-FR" sz="2000" dirty="0" err="1" smtClean="0">
                <a:latin typeface="Times New Roman" panose="02020603050405020304" pitchFamily="18" charset="0"/>
                <a:cs typeface="Times New Roman" panose="02020603050405020304" pitchFamily="18" charset="0"/>
              </a:rPr>
              <a:t>HCl</a:t>
            </a:r>
            <a:r>
              <a:rPr lang="fr-FR" sz="2000"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ü"/>
            </a:pPr>
            <a:r>
              <a:rPr lang="fr-FR" sz="2000" dirty="0">
                <a:latin typeface="Times New Roman" panose="02020603050405020304" pitchFamily="18" charset="0"/>
                <a:cs typeface="Times New Roman" panose="02020603050405020304" pitchFamily="18" charset="0"/>
              </a:rPr>
              <a:t>D</a:t>
            </a:r>
            <a:r>
              <a:rPr lang="fr-FR" sz="2000" dirty="0" smtClean="0">
                <a:latin typeface="Times New Roman" panose="02020603050405020304" pitchFamily="18" charset="0"/>
                <a:cs typeface="Times New Roman" panose="02020603050405020304" pitchFamily="18" charset="0"/>
              </a:rPr>
              <a:t>ioxyde </a:t>
            </a:r>
            <a:r>
              <a:rPr lang="fr-FR" sz="2000" dirty="0">
                <a:latin typeface="Times New Roman" panose="02020603050405020304" pitchFamily="18" charset="0"/>
                <a:cs typeface="Times New Roman" panose="02020603050405020304" pitchFamily="18" charset="0"/>
              </a:rPr>
              <a:t>de soufre (</a:t>
            </a:r>
            <a:r>
              <a:rPr lang="fr-FR" sz="2000" dirty="0" smtClean="0">
                <a:latin typeface="Times New Roman" panose="02020603050405020304" pitchFamily="18" charset="0"/>
                <a:cs typeface="Times New Roman" panose="02020603050405020304" pitchFamily="18" charset="0"/>
              </a:rPr>
              <a:t>SO</a:t>
            </a:r>
            <a:r>
              <a:rPr lang="fr-FR" sz="2000" baseline="-25000" dirty="0" smtClean="0">
                <a:latin typeface="Times New Roman" panose="02020603050405020304" pitchFamily="18" charset="0"/>
                <a:cs typeface="Times New Roman" panose="02020603050405020304" pitchFamily="18" charset="0"/>
              </a:rPr>
              <a:t>2</a:t>
            </a:r>
            <a:r>
              <a:rPr lang="fr-FR" sz="2000"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ü"/>
            </a:pPr>
            <a:r>
              <a:rPr lang="fr-FR" sz="2000" dirty="0">
                <a:latin typeface="Times New Roman" panose="02020603050405020304" pitchFamily="18" charset="0"/>
                <a:cs typeface="Times New Roman" panose="02020603050405020304" pitchFamily="18" charset="0"/>
              </a:rPr>
              <a:t>Ammoniac (</a:t>
            </a:r>
            <a:r>
              <a:rPr lang="fr-FR" sz="2000" dirty="0" smtClean="0">
                <a:latin typeface="Times New Roman" panose="02020603050405020304" pitchFamily="18" charset="0"/>
                <a:cs typeface="Times New Roman" panose="02020603050405020304" pitchFamily="18" charset="0"/>
              </a:rPr>
              <a:t>NH</a:t>
            </a:r>
            <a:r>
              <a:rPr lang="fr-FR" sz="2000" baseline="-25000" dirty="0" smtClean="0">
                <a:latin typeface="Times New Roman" panose="02020603050405020304" pitchFamily="18" charset="0"/>
                <a:cs typeface="Times New Roman" panose="02020603050405020304" pitchFamily="18" charset="0"/>
              </a:rPr>
              <a:t>3</a:t>
            </a:r>
            <a:r>
              <a:rPr lang="fr-FR" sz="2000"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ü"/>
            </a:pPr>
            <a:r>
              <a:rPr lang="fr-FR" sz="2000" dirty="0">
                <a:latin typeface="Times New Roman" panose="02020603050405020304" pitchFamily="18" charset="0"/>
                <a:cs typeface="Times New Roman" panose="02020603050405020304" pitchFamily="18" charset="0"/>
              </a:rPr>
              <a:t>Hydrogène sulfuré (</a:t>
            </a:r>
            <a:r>
              <a:rPr lang="fr-FR" sz="2000" dirty="0" smtClean="0">
                <a:latin typeface="Times New Roman" panose="02020603050405020304" pitchFamily="18" charset="0"/>
                <a:cs typeface="Times New Roman" panose="02020603050405020304" pitchFamily="18" charset="0"/>
              </a:rPr>
              <a:t>H</a:t>
            </a:r>
            <a:r>
              <a:rPr lang="fr-FR" sz="2000" baseline="-25000" dirty="0" smtClean="0">
                <a:latin typeface="Times New Roman" panose="02020603050405020304" pitchFamily="18" charset="0"/>
                <a:cs typeface="Times New Roman" panose="02020603050405020304" pitchFamily="18" charset="0"/>
              </a:rPr>
              <a:t>2</a:t>
            </a:r>
            <a:r>
              <a:rPr lang="fr-FR" sz="2000" dirty="0" smtClean="0">
                <a:latin typeface="Times New Roman" panose="02020603050405020304" pitchFamily="18" charset="0"/>
                <a:cs typeface="Times New Roman" panose="02020603050405020304" pitchFamily="18" charset="0"/>
              </a:rPr>
              <a:t>S</a:t>
            </a:r>
            <a:r>
              <a:rPr lang="fr-FR" sz="2000"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ü"/>
            </a:pPr>
            <a:r>
              <a:rPr lang="fr-FR" sz="2000" dirty="0">
                <a:latin typeface="Times New Roman" panose="02020603050405020304" pitchFamily="18" charset="0"/>
                <a:cs typeface="Times New Roman" panose="02020603050405020304" pitchFamily="18" charset="0"/>
              </a:rPr>
              <a:t>A</a:t>
            </a:r>
            <a:r>
              <a:rPr lang="fr-FR" sz="2000" dirty="0" smtClean="0">
                <a:latin typeface="Times New Roman" panose="02020603050405020304" pitchFamily="18" charset="0"/>
                <a:cs typeface="Times New Roman" panose="02020603050405020304" pitchFamily="18" charset="0"/>
              </a:rPr>
              <a:t>cide </a:t>
            </a:r>
            <a:r>
              <a:rPr lang="fr-FR" sz="2000" dirty="0">
                <a:latin typeface="Times New Roman" panose="02020603050405020304" pitchFamily="18" charset="0"/>
                <a:cs typeface="Times New Roman" panose="02020603050405020304" pitchFamily="18" charset="0"/>
              </a:rPr>
              <a:t>fluorhydrique (HF)...  </a:t>
            </a:r>
            <a:r>
              <a:rPr lang="fr-FR" sz="2000" b="1" dirty="0">
                <a:solidFill>
                  <a:srgbClr val="FF0000"/>
                </a:solidFill>
                <a:latin typeface="Times New Roman" panose="02020603050405020304" pitchFamily="18" charset="0"/>
                <a:cs typeface="Times New Roman" panose="02020603050405020304" pitchFamily="18" charset="0"/>
              </a:rPr>
              <a:t>= ARI </a:t>
            </a:r>
            <a:r>
              <a:rPr lang="fr-FR" sz="2000" b="1" dirty="0" smtClean="0">
                <a:solidFill>
                  <a:srgbClr val="FF0000"/>
                </a:solidFill>
                <a:latin typeface="Times New Roman" panose="02020603050405020304" pitchFamily="18" charset="0"/>
                <a:cs typeface="Times New Roman" panose="02020603050405020304" pitchFamily="18" charset="0"/>
              </a:rPr>
              <a:t>OBLIGATOIRE</a:t>
            </a:r>
            <a:endParaRPr lang="fr-FR" sz="2000" b="1" dirty="0">
              <a:solidFill>
                <a:srgbClr val="FF0000"/>
              </a:solidFill>
              <a:latin typeface="Times New Roman" panose="02020603050405020304" pitchFamily="18" charset="0"/>
              <a:cs typeface="Times New Roman" panose="02020603050405020304" pitchFamily="18" charset="0"/>
            </a:endParaRPr>
          </a:p>
        </p:txBody>
      </p:sp>
      <p:pic>
        <p:nvPicPr>
          <p:cNvPr id="2049" name="Picture 1" descr="gfor_formation_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2924944"/>
            <a:ext cx="2155751" cy="3247428"/>
          </a:xfrm>
          <a:prstGeom prst="rect">
            <a:avLst/>
          </a:prstGeom>
          <a:noFill/>
          <a:extLst>
            <a:ext uri="{909E8E84-426E-40DD-AFC4-6F175D3DCCD1}">
              <a14:hiddenFill xmlns:a14="http://schemas.microsoft.com/office/drawing/2010/main">
                <a:solidFill>
                  <a:srgbClr val="FFFFFF"/>
                </a:solidFill>
              </a14:hiddenFill>
            </a:ext>
          </a:extLst>
        </p:spPr>
      </p:pic>
      <p:sp>
        <p:nvSpPr>
          <p:cNvPr id="6"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33181343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1556792"/>
            <a:ext cx="8032172" cy="3785652"/>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Pouvoir </a:t>
            </a:r>
            <a:r>
              <a:rPr lang="fr-FR" sz="2000" b="1" u="sng" dirty="0">
                <a:latin typeface="Times New Roman" panose="02020603050405020304" pitchFamily="18" charset="0"/>
                <a:cs typeface="Times New Roman" panose="02020603050405020304" pitchFamily="18" charset="0"/>
              </a:rPr>
              <a:t>calorifique et flux rayonné :</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Important lors de l’emballement (de l’ordre de 2 ou 3 fois plus</a:t>
            </a:r>
            <a:r>
              <a:rPr lang="fr-FR" sz="2000" dirty="0" smtClean="0">
                <a:latin typeface="Times New Roman" panose="02020603050405020304" pitchFamily="18" charset="0"/>
                <a:cs typeface="Times New Roman" panose="02020603050405020304" pitchFamily="18" charset="0"/>
              </a:rPr>
              <a:t>).</a:t>
            </a:r>
            <a:endParaRPr lang="fr-FR" sz="2000" dirty="0">
              <a:latin typeface="Times New Roman" panose="02020603050405020304" pitchFamily="18" charset="0"/>
              <a:cs typeface="Times New Roman" panose="02020603050405020304" pitchFamily="18" charset="0"/>
            </a:endParaRP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Signes caractéristiques d’un emballement thermique (20 </a:t>
            </a:r>
            <a:r>
              <a:rPr lang="fr-FR" sz="2000" dirty="0" smtClean="0">
                <a:latin typeface="Times New Roman" panose="02020603050405020304" pitchFamily="18" charset="0"/>
                <a:cs typeface="Times New Roman" panose="02020603050405020304" pitchFamily="18" charset="0"/>
              </a:rPr>
              <a:t>min </a:t>
            </a:r>
            <a:r>
              <a:rPr lang="fr-FR" sz="2000" dirty="0">
                <a:latin typeface="Times New Roman" panose="02020603050405020304" pitchFamily="18" charset="0"/>
                <a:cs typeface="Times New Roman" panose="02020603050405020304" pitchFamily="18" charset="0"/>
              </a:rPr>
              <a:t>en moyenne) </a:t>
            </a:r>
            <a:r>
              <a:rPr lang="fr-FR" sz="2000" dirty="0" smtClean="0">
                <a:latin typeface="Times New Roman" panose="02020603050405020304" pitchFamily="18" charset="0"/>
                <a:cs typeface="Times New Roman" panose="02020603050405020304" pitchFamily="18" charset="0"/>
              </a:rPr>
              <a:t>:</a:t>
            </a:r>
          </a:p>
          <a:p>
            <a:r>
              <a:rPr lang="fr-FR" sz="2000" dirty="0" smtClean="0">
                <a:latin typeface="Times New Roman" panose="02020603050405020304" pitchFamily="18" charset="0"/>
                <a:cs typeface="Times New Roman" panose="02020603050405020304" pitchFamily="18" charset="0"/>
              </a:rPr>
              <a:t> </a:t>
            </a:r>
            <a:endParaRPr lang="fr-FR"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C</a:t>
            </a:r>
            <a:r>
              <a:rPr lang="fr-FR" sz="2000" dirty="0" smtClean="0">
                <a:latin typeface="Times New Roman" panose="02020603050405020304" pitchFamily="18" charset="0"/>
                <a:cs typeface="Times New Roman" panose="02020603050405020304" pitchFamily="18" charset="0"/>
              </a:rPr>
              <a:t>hangement </a:t>
            </a:r>
            <a:r>
              <a:rPr lang="fr-FR" sz="2000" dirty="0">
                <a:latin typeface="Times New Roman" panose="02020603050405020304" pitchFamily="18" charset="0"/>
                <a:cs typeface="Times New Roman" panose="02020603050405020304" pitchFamily="18" charset="0"/>
              </a:rPr>
              <a:t>de couleur des flammes (plus claires, plus vives), </a:t>
            </a:r>
          </a:p>
          <a:p>
            <a:pPr marL="285750" indent="-28575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C</a:t>
            </a:r>
            <a:r>
              <a:rPr lang="fr-FR" sz="2000" dirty="0" smtClean="0">
                <a:latin typeface="Times New Roman" panose="02020603050405020304" pitchFamily="18" charset="0"/>
                <a:cs typeface="Times New Roman" panose="02020603050405020304" pitchFamily="18" charset="0"/>
              </a:rPr>
              <a:t>répitements</a:t>
            </a:r>
            <a:r>
              <a:rPr lang="fr-FR" sz="20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F</a:t>
            </a:r>
            <a:r>
              <a:rPr lang="fr-FR" sz="2000" dirty="0" smtClean="0">
                <a:latin typeface="Times New Roman" panose="02020603050405020304" pitchFamily="18" charset="0"/>
                <a:cs typeface="Times New Roman" panose="02020603050405020304" pitchFamily="18" charset="0"/>
              </a:rPr>
              <a:t>umées </a:t>
            </a:r>
            <a:r>
              <a:rPr lang="fr-FR" sz="2000" dirty="0">
                <a:latin typeface="Times New Roman" panose="02020603050405020304" pitchFamily="18" charset="0"/>
                <a:cs typeface="Times New Roman" panose="02020603050405020304" pitchFamily="18" charset="0"/>
              </a:rPr>
              <a:t>blanches et épaisses, </a:t>
            </a:r>
          </a:p>
          <a:p>
            <a:pPr marL="285750" indent="-28575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E</a:t>
            </a:r>
            <a:r>
              <a:rPr lang="fr-FR" sz="2000" dirty="0" smtClean="0">
                <a:latin typeface="Times New Roman" panose="02020603050405020304" pitchFamily="18" charset="0"/>
                <a:cs typeface="Times New Roman" panose="02020603050405020304" pitchFamily="18" charset="0"/>
              </a:rPr>
              <a:t>lévation </a:t>
            </a:r>
            <a:r>
              <a:rPr lang="fr-FR" sz="2000" dirty="0">
                <a:latin typeface="Times New Roman" panose="02020603050405020304" pitchFamily="18" charset="0"/>
                <a:cs typeface="Times New Roman" panose="02020603050405020304" pitchFamily="18" charset="0"/>
              </a:rPr>
              <a:t>de la température, </a:t>
            </a:r>
          </a:p>
          <a:p>
            <a:pPr marL="285750" indent="-28575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F</a:t>
            </a:r>
            <a:r>
              <a:rPr lang="fr-FR" sz="2000" dirty="0" smtClean="0">
                <a:latin typeface="Times New Roman" panose="02020603050405020304" pitchFamily="18" charset="0"/>
                <a:cs typeface="Times New Roman" panose="02020603050405020304" pitchFamily="18" charset="0"/>
              </a:rPr>
              <a:t>eu </a:t>
            </a:r>
            <a:r>
              <a:rPr lang="fr-FR" sz="2000" dirty="0">
                <a:latin typeface="Times New Roman" panose="02020603050405020304" pitchFamily="18" charset="0"/>
                <a:cs typeface="Times New Roman" panose="02020603050405020304" pitchFamily="18" charset="0"/>
              </a:rPr>
              <a:t>entretenu par un important pouvoir calorifique, </a:t>
            </a:r>
          </a:p>
          <a:p>
            <a:pPr marL="285750" indent="-28575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F</a:t>
            </a:r>
            <a:r>
              <a:rPr lang="fr-FR" sz="2000" dirty="0" smtClean="0">
                <a:latin typeface="Times New Roman" panose="02020603050405020304" pitchFamily="18" charset="0"/>
                <a:cs typeface="Times New Roman" panose="02020603050405020304" pitchFamily="18" charset="0"/>
              </a:rPr>
              <a:t>lux </a:t>
            </a:r>
            <a:r>
              <a:rPr lang="fr-FR" sz="2000" dirty="0">
                <a:latin typeface="Times New Roman" panose="02020603050405020304" pitchFamily="18" charset="0"/>
                <a:cs typeface="Times New Roman" panose="02020603050405020304" pitchFamily="18" charset="0"/>
              </a:rPr>
              <a:t>rayonné important. </a:t>
            </a:r>
          </a:p>
        </p:txBody>
      </p:sp>
      <p:sp>
        <p:nvSpPr>
          <p:cNvPr id="5"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17124260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6" y="1277042"/>
            <a:ext cx="5906125"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Véhicules </a:t>
            </a:r>
            <a:r>
              <a:rPr lang="fr-FR" sz="2000" b="1" u="sng" dirty="0" err="1" smtClean="0">
                <a:latin typeface="Times New Roman" panose="02020603050405020304" pitchFamily="18" charset="0"/>
                <a:cs typeface="Times New Roman" panose="02020603050405020304" pitchFamily="18" charset="0"/>
              </a:rPr>
              <a:t>GPLc</a:t>
            </a:r>
            <a:r>
              <a:rPr lang="fr-FR" sz="2000" b="1" u="sng" dirty="0" smtClean="0">
                <a:latin typeface="Times New Roman" panose="02020603050405020304" pitchFamily="18" charset="0"/>
                <a:cs typeface="Times New Roman" panose="02020603050405020304" pitchFamily="18" charset="0"/>
              </a:rPr>
              <a:t> :</a:t>
            </a:r>
            <a:endParaRPr lang="fr-FR" sz="2000" b="1" u="sng" dirty="0">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2060848"/>
            <a:ext cx="2232248" cy="3348372"/>
          </a:xfrm>
          <a:prstGeom prst="rect">
            <a:avLst/>
          </a:prstGeom>
        </p:spPr>
      </p:pic>
      <p:sp>
        <p:nvSpPr>
          <p:cNvPr id="6"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15986237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53222" y="1780477"/>
            <a:ext cx="4650826" cy="4093428"/>
          </a:xfrm>
          <a:prstGeom prst="rect">
            <a:avLst/>
          </a:prstGeom>
          <a:noFill/>
        </p:spPr>
        <p:txBody>
          <a:bodyPr wrap="square" rtlCol="0">
            <a:spAutoFit/>
          </a:bodyPr>
          <a:lstStyle/>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BUTANE/PROPANE,</a:t>
            </a:r>
          </a:p>
          <a:p>
            <a:pPr marL="285750" indent="-285750">
              <a:buFont typeface="Wingdings" panose="05000000000000000000" pitchFamily="2" charset="2"/>
              <a:buChar char="Ø"/>
            </a:pPr>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ETAT LIQUIDE,</a:t>
            </a:r>
          </a:p>
          <a:p>
            <a:pPr marL="285750" indent="-285750">
              <a:buFont typeface="Wingdings" panose="05000000000000000000" pitchFamily="2" charset="2"/>
              <a:buChar char="Ø"/>
            </a:pPr>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Réservoir dans le coffre,</a:t>
            </a:r>
          </a:p>
          <a:p>
            <a:pPr marL="285750" indent="-285750">
              <a:buFont typeface="Wingdings" panose="05000000000000000000" pitchFamily="2" charset="2"/>
              <a:buChar char="Ø"/>
            </a:pPr>
            <a:endParaRPr lang="fr-FR" sz="2000" b="1" dirty="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SOUPAPE 27 bars,</a:t>
            </a:r>
          </a:p>
          <a:p>
            <a:pPr marL="285750" indent="-285750">
              <a:buFont typeface="Wingdings" panose="05000000000000000000" pitchFamily="2" charset="2"/>
              <a:buChar char="Ø"/>
            </a:pPr>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5 à 8 bars,</a:t>
            </a:r>
          </a:p>
          <a:p>
            <a:pPr marL="285750" indent="-285750">
              <a:buFont typeface="Wingdings" panose="05000000000000000000" pitchFamily="2" charset="2"/>
              <a:buChar char="Ø"/>
            </a:pPr>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Électrovanne, </a:t>
            </a:r>
          </a:p>
          <a:p>
            <a:pPr marL="285750" indent="-285750">
              <a:buFont typeface="Wingdings" panose="05000000000000000000" pitchFamily="2" charset="2"/>
              <a:buChar char="Ø"/>
            </a:pPr>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hlinkClick r:id="" action="ppaction://hlinkfile"/>
              </a:rPr>
              <a:t>Principalement TORCHERE cyclée. </a:t>
            </a:r>
            <a:endParaRPr lang="fr-FR" sz="20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28082" y="1259511"/>
            <a:ext cx="4573945" cy="400110"/>
          </a:xfrm>
          <a:prstGeom prst="rect">
            <a:avLst/>
          </a:prstGeom>
        </p:spPr>
        <p:txBody>
          <a:bodyPr wrap="none">
            <a:spAutoFit/>
          </a:bodyPr>
          <a:lstStyle/>
          <a:p>
            <a:pPr algn="ctr"/>
            <a:r>
              <a:rPr lang="fr-FR" sz="2000" b="1" u="sng" dirty="0">
                <a:latin typeface="Times New Roman" panose="02020603050405020304" pitchFamily="18" charset="0"/>
                <a:cs typeface="Times New Roman" panose="02020603050405020304" pitchFamily="18" charset="0"/>
              </a:rPr>
              <a:t>Les caractéristiques des véhicules </a:t>
            </a:r>
            <a:r>
              <a:rPr lang="fr-FR" sz="2000" b="1" u="sng" dirty="0" smtClean="0">
                <a:latin typeface="Times New Roman" panose="02020603050405020304" pitchFamily="18" charset="0"/>
                <a:cs typeface="Times New Roman" panose="02020603050405020304" pitchFamily="18" charset="0"/>
              </a:rPr>
              <a:t>GPL :</a:t>
            </a:r>
            <a:endParaRPr lang="fr-FR" sz="2000" b="1" u="sng" dirty="0">
              <a:latin typeface="Times New Roman" panose="02020603050405020304" pitchFamily="18" charset="0"/>
              <a:cs typeface="Times New Roman" panose="02020603050405020304" pitchFamily="18" charset="0"/>
            </a:endParaRPr>
          </a:p>
        </p:txBody>
      </p:sp>
      <p:sp>
        <p:nvSpPr>
          <p:cNvPr id="10"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402263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3568" y="1700808"/>
            <a:ext cx="7488832" cy="2862322"/>
          </a:xfrm>
          <a:prstGeom prst="rect">
            <a:avLst/>
          </a:prstGeom>
        </p:spPr>
        <p:txBody>
          <a:bodyPr wrap="square">
            <a:spAutoFit/>
          </a:bodyPr>
          <a:lstStyle/>
          <a:p>
            <a:pPr>
              <a:spcAft>
                <a:spcPts val="1200"/>
              </a:spcAft>
            </a:pP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Ces technologies concernent également :</a:t>
            </a:r>
          </a:p>
          <a:p>
            <a:pPr>
              <a:spcAft>
                <a:spcPts val="1200"/>
              </a:spcAft>
            </a:pPr>
            <a:endParaRPr lang="fr-FR"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800100" lvl="1" indent="-342900" algn="just">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L</a:t>
            </a:r>
            <a:r>
              <a:rPr lang="fr-FR" sz="2000" dirty="0" smtClean="0">
                <a:latin typeface="Times New Roman" panose="02020603050405020304" pitchFamily="18" charset="0"/>
                <a:cs typeface="Times New Roman" panose="02020603050405020304" pitchFamily="18" charset="0"/>
              </a:rPr>
              <a:t>es </a:t>
            </a:r>
            <a:r>
              <a:rPr lang="fr-FR" sz="2000" dirty="0">
                <a:latin typeface="Times New Roman" panose="02020603050405020304" pitchFamily="18" charset="0"/>
                <a:cs typeface="Times New Roman" panose="02020603050405020304" pitchFamily="18" charset="0"/>
              </a:rPr>
              <a:t>poids lourds, </a:t>
            </a:r>
            <a:r>
              <a:rPr lang="fr-FR" sz="2000" dirty="0" smtClean="0">
                <a:latin typeface="Times New Roman" panose="02020603050405020304" pitchFamily="18" charset="0"/>
                <a:cs typeface="Times New Roman" panose="02020603050405020304" pitchFamily="18" charset="0"/>
              </a:rPr>
              <a:t>bus,</a:t>
            </a:r>
          </a:p>
          <a:p>
            <a:pPr marL="800100" lvl="1" indent="-342900" algn="just">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B</a:t>
            </a:r>
            <a:r>
              <a:rPr lang="fr-FR" sz="2000" dirty="0" smtClean="0">
                <a:latin typeface="Times New Roman" panose="02020603050405020304" pitchFamily="18" charset="0"/>
                <a:cs typeface="Times New Roman" panose="02020603050405020304" pitchFamily="18" charset="0"/>
              </a:rPr>
              <a:t>ennes </a:t>
            </a:r>
            <a:r>
              <a:rPr lang="fr-FR" sz="2000" dirty="0">
                <a:latin typeface="Times New Roman" panose="02020603050405020304" pitchFamily="18" charset="0"/>
                <a:cs typeface="Times New Roman" panose="02020603050405020304" pitchFamily="18" charset="0"/>
              </a:rPr>
              <a:t>à ordures,			</a:t>
            </a:r>
          </a:p>
          <a:p>
            <a:pPr marL="800100" lvl="1" indent="-342900" algn="just">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rPr>
              <a:t>Chariots élévateurs,</a:t>
            </a:r>
          </a:p>
          <a:p>
            <a:pPr marL="800100" lvl="1" indent="-342900" algn="just">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rPr>
              <a:t>2 roues,</a:t>
            </a:r>
          </a:p>
          <a:p>
            <a:pPr marL="800100" lvl="1" indent="-342900" algn="just">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B</a:t>
            </a:r>
            <a:r>
              <a:rPr lang="fr-FR" sz="2000" dirty="0" smtClean="0">
                <a:latin typeface="Times New Roman" panose="02020603050405020304" pitchFamily="18" charset="0"/>
                <a:cs typeface="Times New Roman" panose="02020603050405020304" pitchFamily="18" charset="0"/>
              </a:rPr>
              <a:t>ateaux </a:t>
            </a:r>
            <a:r>
              <a:rPr lang="fr-FR" sz="2000" dirty="0">
                <a:latin typeface="Times New Roman" panose="02020603050405020304" pitchFamily="18" charset="0"/>
                <a:cs typeface="Times New Roman" panose="02020603050405020304" pitchFamily="18" charset="0"/>
              </a:rPr>
              <a:t>(Lyon City boat</a:t>
            </a:r>
            <a:r>
              <a:rPr lang="fr-FR" sz="2000" dirty="0" smtClean="0">
                <a:latin typeface="Times New Roman" panose="02020603050405020304" pitchFamily="18" charset="0"/>
                <a:cs typeface="Times New Roman" panose="02020603050405020304" pitchFamily="18" charset="0"/>
              </a:rPr>
              <a:t>), </a:t>
            </a:r>
          </a:p>
          <a:p>
            <a:pPr marL="800100" lvl="1" indent="-342900" algn="just">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rPr>
              <a:t>Locomotives.</a:t>
            </a:r>
            <a:endParaRPr lang="fr-FR" sz="2000" dirty="0">
              <a:latin typeface="Times New Roman" panose="02020603050405020304" pitchFamily="18" charset="0"/>
              <a:cs typeface="Times New Roman" panose="02020603050405020304" pitchFamily="18" charset="0"/>
            </a:endParaRPr>
          </a:p>
        </p:txBody>
      </p:sp>
      <p:sp>
        <p:nvSpPr>
          <p:cNvPr id="4"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22329702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extLst>
              <a:ext uri="{28A0092B-C50C-407E-A947-70E740481C1C}">
                <a14:useLocalDpi xmlns:a14="http://schemas.microsoft.com/office/drawing/2010/main" val="0"/>
              </a:ext>
            </a:extLst>
          </a:blip>
          <a:stretch>
            <a:fillRect/>
          </a:stretch>
        </p:blipFill>
        <p:spPr>
          <a:xfrm>
            <a:off x="1187624" y="1988840"/>
            <a:ext cx="6408712" cy="3960440"/>
          </a:xfrm>
          <a:prstGeom prst="rect">
            <a:avLst/>
          </a:prstGeom>
        </p:spPr>
      </p:pic>
      <p:sp>
        <p:nvSpPr>
          <p:cNvPr id="8" name="Rectangle 7"/>
          <p:cNvSpPr/>
          <p:nvPr/>
        </p:nvSpPr>
        <p:spPr>
          <a:xfrm>
            <a:off x="328082" y="1259511"/>
            <a:ext cx="4573945" cy="400110"/>
          </a:xfrm>
          <a:prstGeom prst="rect">
            <a:avLst/>
          </a:prstGeom>
        </p:spPr>
        <p:txBody>
          <a:bodyPr wrap="none">
            <a:spAutoFit/>
          </a:bodyPr>
          <a:lstStyle/>
          <a:p>
            <a:pPr algn="ctr"/>
            <a:r>
              <a:rPr lang="fr-FR" sz="2000" b="1" u="sng" dirty="0">
                <a:latin typeface="Times New Roman" panose="02020603050405020304" pitchFamily="18" charset="0"/>
                <a:cs typeface="Times New Roman" panose="02020603050405020304" pitchFamily="18" charset="0"/>
              </a:rPr>
              <a:t>Les caractéristiques des véhicules </a:t>
            </a:r>
            <a:r>
              <a:rPr lang="fr-FR" sz="2000" b="1" u="sng" dirty="0" smtClean="0">
                <a:latin typeface="Times New Roman" panose="02020603050405020304" pitchFamily="18" charset="0"/>
                <a:cs typeface="Times New Roman" panose="02020603050405020304" pitchFamily="18" charset="0"/>
              </a:rPr>
              <a:t>GPL :</a:t>
            </a:r>
            <a:endParaRPr lang="fr-FR" sz="2000" b="1" u="sng" dirty="0">
              <a:latin typeface="Times New Roman" panose="02020603050405020304" pitchFamily="18" charset="0"/>
              <a:cs typeface="Times New Roman" panose="02020603050405020304" pitchFamily="18" charset="0"/>
            </a:endParaRPr>
          </a:p>
        </p:txBody>
      </p:sp>
      <p:sp>
        <p:nvSpPr>
          <p:cNvPr id="10"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23077149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52836" y="1340768"/>
            <a:ext cx="5200615"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Les risques des véhicules </a:t>
            </a:r>
            <a:r>
              <a:rPr lang="fr-FR" sz="2000" b="1" u="sng" dirty="0" err="1" smtClean="0">
                <a:latin typeface="Times New Roman" panose="02020603050405020304" pitchFamily="18" charset="0"/>
                <a:cs typeface="Times New Roman" panose="02020603050405020304" pitchFamily="18" charset="0"/>
              </a:rPr>
              <a:t>GPLc</a:t>
            </a:r>
            <a:r>
              <a:rPr lang="fr-FR" sz="2000" b="1" u="sng" dirty="0" smtClean="0">
                <a:latin typeface="Times New Roman" panose="02020603050405020304" pitchFamily="18" charset="0"/>
                <a:cs typeface="Times New Roman" panose="02020603050405020304" pitchFamily="18" charset="0"/>
              </a:rPr>
              <a:t> :</a:t>
            </a:r>
            <a:endParaRPr lang="fr-FR" sz="2000" b="1" u="sng"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395536" y="1867208"/>
            <a:ext cx="8096419" cy="2554545"/>
          </a:xfrm>
          <a:prstGeom prst="rect">
            <a:avLst/>
          </a:prstGeom>
          <a:noFill/>
        </p:spPr>
        <p:txBody>
          <a:bodyPr wrap="square" rtlCol="0">
            <a:spAutoFit/>
          </a:bodyPr>
          <a:lstStyle/>
          <a:p>
            <a:pPr algn="just"/>
            <a:r>
              <a:rPr lang="fr-FR" sz="2000" dirty="0" smtClean="0">
                <a:latin typeface="Times New Roman" panose="02020603050405020304" pitchFamily="18" charset="0"/>
                <a:cs typeface="Times New Roman" panose="02020603050405020304" pitchFamily="18" charset="0"/>
              </a:rPr>
              <a:t>Le déclenchement de la soupape pour un véhicule sur ses roues entrainera une torchère en phase gazeuse cyclée.</a:t>
            </a:r>
          </a:p>
          <a:p>
            <a:pPr algn="just"/>
            <a:endParaRPr lang="fr-FR" sz="2000" dirty="0" smtClean="0">
              <a:latin typeface="Times New Roman" panose="02020603050405020304" pitchFamily="18" charset="0"/>
              <a:cs typeface="Times New Roman" panose="02020603050405020304" pitchFamily="18" charset="0"/>
            </a:endParaRPr>
          </a:p>
          <a:p>
            <a:pPr algn="just"/>
            <a:r>
              <a:rPr lang="fr-FR" sz="2000" dirty="0" smtClean="0">
                <a:latin typeface="Times New Roman" panose="02020603050405020304" pitchFamily="18" charset="0"/>
                <a:cs typeface="Times New Roman" panose="02020603050405020304" pitchFamily="18" charset="0"/>
              </a:rPr>
              <a:t>Le déclenchement de la soupape pour un véhicule sur le toit entrainera une torchère en phase liquide continue (absence de cycles).</a:t>
            </a:r>
          </a:p>
          <a:p>
            <a:pPr algn="just"/>
            <a:endParaRPr lang="fr-FR" sz="2000" dirty="0" smtClean="0">
              <a:latin typeface="Times New Roman" panose="02020603050405020304" pitchFamily="18" charset="0"/>
              <a:cs typeface="Times New Roman" panose="02020603050405020304" pitchFamily="18" charset="0"/>
            </a:endParaRPr>
          </a:p>
          <a:p>
            <a:pPr algn="just"/>
            <a:r>
              <a:rPr lang="fr-FR" sz="2000" dirty="0" smtClean="0">
                <a:latin typeface="Times New Roman" panose="02020603050405020304" pitchFamily="18" charset="0"/>
                <a:cs typeface="Times New Roman" panose="02020603050405020304" pitchFamily="18" charset="0"/>
              </a:rPr>
              <a:t>Le déclenchement du thermo fusible entrainera une torchère continue (absence de cycles) en phase gazeuse.</a:t>
            </a:r>
            <a:endParaRPr lang="fr-FR" sz="2000" dirty="0">
              <a:latin typeface="Times New Roman" panose="02020603050405020304" pitchFamily="18" charset="0"/>
              <a:cs typeface="Times New Roman" panose="02020603050405020304" pitchFamily="18" charset="0"/>
            </a:endParaRPr>
          </a:p>
        </p:txBody>
      </p:sp>
      <p:sp>
        <p:nvSpPr>
          <p:cNvPr id="8"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
        <p:nvSpPr>
          <p:cNvPr id="5" name="Rectangle 4"/>
          <p:cNvSpPr/>
          <p:nvPr/>
        </p:nvSpPr>
        <p:spPr>
          <a:xfrm>
            <a:off x="1923465" y="5074523"/>
            <a:ext cx="5040560"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a:t>
            </a:r>
            <a:r>
              <a:rPr lang="fr-FR" sz="2000" b="1" dirty="0">
                <a:latin typeface="Times New Roman" panose="02020603050405020304" pitchFamily="18" charset="0"/>
                <a:cs typeface="Times New Roman" panose="02020603050405020304" pitchFamily="18" charset="0"/>
              </a:rPr>
              <a:t>risques des véhicules </a:t>
            </a:r>
            <a:r>
              <a:rPr lang="fr-FR" sz="2000" b="1" dirty="0" err="1">
                <a:latin typeface="Times New Roman" panose="02020603050405020304" pitchFamily="18" charset="0"/>
                <a:cs typeface="Times New Roman" panose="02020603050405020304" pitchFamily="18" charset="0"/>
              </a:rPr>
              <a:t>GPLc</a:t>
            </a:r>
            <a:endParaRPr lang="fr-F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05640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ésultat de recherche d'images pour &quot;vehicule gaz naturel&quot;"/>
          <p:cNvPicPr>
            <a:picLocks noChangeAspect="1" noChangeArrowheads="1"/>
          </p:cNvPicPr>
          <p:nvPr/>
        </p:nvPicPr>
        <p:blipFill rotWithShape="1">
          <a:blip r:embed="rId2">
            <a:lum bright="6000"/>
            <a:extLst>
              <a:ext uri="{28A0092B-C50C-407E-A947-70E740481C1C}">
                <a14:useLocalDpi xmlns:a14="http://schemas.microsoft.com/office/drawing/2010/main" val="0"/>
              </a:ext>
            </a:extLst>
          </a:blip>
          <a:srcRect t="23394" b="25139"/>
          <a:stretch/>
        </p:blipFill>
        <p:spPr bwMode="auto">
          <a:xfrm>
            <a:off x="1331640" y="3429000"/>
            <a:ext cx="6887202" cy="237626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699792" y="3837055"/>
            <a:ext cx="4000014" cy="400110"/>
          </a:xfrm>
          <a:prstGeom prst="rect">
            <a:avLst/>
          </a:prstGeom>
          <a:noFill/>
        </p:spPr>
        <p:txBody>
          <a:bodyPr wrap="square" rtlCol="0">
            <a:spAutoFit/>
          </a:bodyPr>
          <a:lstStyle/>
          <a:p>
            <a:pPr algn="ctr"/>
            <a:r>
              <a:rPr lang="fr-FR" sz="2000" dirty="0" smtClean="0">
                <a:latin typeface="Times New Roman" panose="02020603050405020304" pitchFamily="18" charset="0"/>
                <a:cs typeface="Times New Roman" panose="02020603050405020304" pitchFamily="18" charset="0"/>
              </a:rPr>
              <a:t>Véhicules GNV</a:t>
            </a:r>
            <a:endParaRPr lang="fr-FR" sz="2000" dirty="0">
              <a:latin typeface="Times New Roman" panose="02020603050405020304" pitchFamily="18" charset="0"/>
              <a:cs typeface="Times New Roman" panose="02020603050405020304" pitchFamily="18" charset="0"/>
            </a:endParaRPr>
          </a:p>
        </p:txBody>
      </p:sp>
      <p:pic>
        <p:nvPicPr>
          <p:cNvPr id="2054" name="Picture 6" descr="Résultat de recherche d'images pour &quot;panneau je roule au gaz&quot;"/>
          <p:cNvPicPr>
            <a:picLocks noChangeAspect="1" noChangeArrowheads="1"/>
          </p:cNvPicPr>
          <p:nvPr/>
        </p:nvPicPr>
        <p:blipFill>
          <a:blip r:embed="rId3" cstate="print">
            <a:lum bright="9000"/>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790449" y="1478477"/>
            <a:ext cx="3963088" cy="2094539"/>
          </a:xfrm>
          <a:prstGeom prst="rect">
            <a:avLst/>
          </a:prstGeom>
          <a:noFill/>
          <a:effectLst>
            <a:glow rad="1104900">
              <a:schemeClr val="bg1">
                <a:alpha val="69000"/>
              </a:schemeClr>
            </a:glow>
          </a:effectLst>
          <a:extLst>
            <a:ext uri="{909E8E84-426E-40DD-AFC4-6F175D3DCCD1}">
              <a14:hiddenFill xmlns:a14="http://schemas.microsoft.com/office/drawing/2010/main">
                <a:solidFill>
                  <a:srgbClr val="FFFFFF"/>
                </a:solidFill>
              </a14:hiddenFill>
            </a:ext>
          </a:extLst>
        </p:spPr>
      </p:pic>
      <p:sp>
        <p:nvSpPr>
          <p:cNvPr id="6"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1105237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911583" y="1152164"/>
            <a:ext cx="8229600" cy="48665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mj-lt"/>
              <a:buAutoNum type="romanUcPeriod" startAt="2"/>
            </a:pPr>
            <a:endParaRPr lang="fr-FR" sz="2400" dirty="0"/>
          </a:p>
        </p:txBody>
      </p:sp>
      <p:sp>
        <p:nvSpPr>
          <p:cNvPr id="4" name="ZoneTexte 3"/>
          <p:cNvSpPr txBox="1"/>
          <p:nvPr/>
        </p:nvSpPr>
        <p:spPr>
          <a:xfrm>
            <a:off x="343920" y="2135705"/>
            <a:ext cx="7972496" cy="2554545"/>
          </a:xfrm>
          <a:prstGeom prst="rect">
            <a:avLst/>
          </a:prstGeom>
          <a:noFill/>
          <a:scene3d>
            <a:camera prst="orthographicFront"/>
            <a:lightRig rig="threePt" dir="t"/>
          </a:scene3d>
          <a:sp3d>
            <a:bevelT/>
          </a:sp3d>
        </p:spPr>
        <p:txBody>
          <a:bodyPr wrap="square" rtlCol="0">
            <a:spAutoFit/>
          </a:bodyPr>
          <a:lstStyle/>
          <a:p>
            <a:r>
              <a:rPr lang="fr-FR" sz="2000" b="1" dirty="0" smtClean="0">
                <a:solidFill>
                  <a:srgbClr val="FF0000"/>
                </a:solidFill>
                <a:latin typeface="Times New Roman" panose="02020603050405020304" pitchFamily="18" charset="0"/>
                <a:cs typeface="Times New Roman" panose="02020603050405020304" pitchFamily="18" charset="0"/>
              </a:rPr>
              <a:t>Véhicules GNV : </a:t>
            </a:r>
          </a:p>
          <a:p>
            <a:endParaRPr lang="fr-FR" sz="2000" b="1" dirty="0" smtClean="0">
              <a:solidFill>
                <a:srgbClr val="FF0000"/>
              </a:solidFill>
              <a:latin typeface="Times New Roman" panose="02020603050405020304" pitchFamily="18" charset="0"/>
              <a:cs typeface="Times New Roman" panose="02020603050405020304" pitchFamily="18" charset="0"/>
            </a:endParaRPr>
          </a:p>
          <a:p>
            <a:endParaRPr lang="fr-FR" sz="2000" b="1" dirty="0" smtClean="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fr-FR" sz="2000" b="1" dirty="0">
                <a:latin typeface="Times New Roman" panose="02020603050405020304" pitchFamily="18" charset="0"/>
                <a:cs typeface="Times New Roman" panose="02020603050405020304" pitchFamily="18" charset="0"/>
              </a:rPr>
              <a:t>M</a:t>
            </a:r>
            <a:r>
              <a:rPr lang="fr-FR" sz="2000" b="1" dirty="0" smtClean="0">
                <a:latin typeface="Times New Roman" panose="02020603050405020304" pitchFamily="18" charset="0"/>
                <a:cs typeface="Times New Roman" panose="02020603050405020304" pitchFamily="18" charset="0"/>
              </a:rPr>
              <a:t>éthane = carburant d’un moteur thermique,</a:t>
            </a:r>
          </a:p>
          <a:p>
            <a:pPr marL="342900" indent="-342900">
              <a:buFont typeface="Arial" panose="020B0604020202020204" pitchFamily="34" charset="0"/>
              <a:buChar char="•"/>
            </a:pPr>
            <a:endParaRPr lang="fr-FR" sz="2000" b="1" dirty="0" smtClean="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fr-FR" sz="2000" b="1" dirty="0" smtClean="0">
                <a:latin typeface="Times New Roman" panose="02020603050405020304" pitchFamily="18" charset="0"/>
                <a:cs typeface="Times New Roman" panose="02020603050405020304" pitchFamily="18" charset="0"/>
              </a:rPr>
              <a:t>GNC : gaz naturel comprimé,</a:t>
            </a:r>
          </a:p>
          <a:p>
            <a:pPr marL="342900" indent="-342900">
              <a:buFont typeface="Arial" panose="020B0604020202020204" pitchFamily="34" charset="0"/>
              <a:buChar char="•"/>
            </a:pPr>
            <a:endParaRPr lang="fr-FR" sz="2000" b="1" dirty="0" smtClean="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fr-FR" sz="2000" b="1" dirty="0" smtClean="0">
                <a:latin typeface="Times New Roman" panose="02020603050405020304" pitchFamily="18" charset="0"/>
                <a:cs typeface="Times New Roman" panose="02020603050405020304" pitchFamily="18" charset="0"/>
              </a:rPr>
              <a:t>GNL : gaz comprimé liquéfié,</a:t>
            </a:r>
            <a:endParaRPr lang="fr-FR" sz="2000" b="1" dirty="0">
              <a:latin typeface="Times New Roman" panose="02020603050405020304" pitchFamily="18" charset="0"/>
              <a:cs typeface="Times New Roman" panose="02020603050405020304" pitchFamily="18" charset="0"/>
            </a:endParaRPr>
          </a:p>
        </p:txBody>
      </p:sp>
      <p:sp>
        <p:nvSpPr>
          <p:cNvPr id="5" name="Rectangle 4"/>
          <p:cNvSpPr/>
          <p:nvPr/>
        </p:nvSpPr>
        <p:spPr>
          <a:xfrm>
            <a:off x="260305" y="1296832"/>
            <a:ext cx="5905976" cy="400110"/>
          </a:xfrm>
          <a:prstGeom prst="rect">
            <a:avLst/>
          </a:prstGeom>
        </p:spPr>
        <p:txBody>
          <a:bodyPr wrap="none">
            <a:spAutoFit/>
          </a:bodyPr>
          <a:lstStyle/>
          <a:p>
            <a:pPr algn="ctr"/>
            <a:r>
              <a:rPr lang="fr-FR" sz="2000" b="1" u="sng" dirty="0">
                <a:latin typeface="Times New Roman" panose="02020603050405020304" pitchFamily="18" charset="0"/>
                <a:cs typeface="Times New Roman" panose="02020603050405020304" pitchFamily="18" charset="0"/>
              </a:rPr>
              <a:t>Les caractéristiques des véhicules </a:t>
            </a:r>
            <a:r>
              <a:rPr lang="fr-FR" sz="2000" b="1" u="sng" dirty="0" smtClean="0">
                <a:latin typeface="Times New Roman" panose="02020603050405020304" pitchFamily="18" charset="0"/>
                <a:cs typeface="Times New Roman" panose="02020603050405020304" pitchFamily="18" charset="0"/>
              </a:rPr>
              <a:t>GN (gaz naturel) :</a:t>
            </a:r>
            <a:endParaRPr lang="fr-FR" sz="2000" b="1" u="sng" dirty="0">
              <a:latin typeface="Times New Roman" panose="02020603050405020304" pitchFamily="18" charset="0"/>
              <a:cs typeface="Times New Roman" panose="02020603050405020304" pitchFamily="18" charset="0"/>
            </a:endParaRPr>
          </a:p>
        </p:txBody>
      </p:sp>
      <p:sp>
        <p:nvSpPr>
          <p:cNvPr id="7"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3774645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39553" y="1884830"/>
            <a:ext cx="3168352" cy="2247447"/>
          </a:xfrm>
          <a:prstGeom prst="rect">
            <a:avLst/>
          </a:prstGeom>
        </p:spPr>
      </p:pic>
      <p:sp>
        <p:nvSpPr>
          <p:cNvPr id="5" name="ZoneTexte 4"/>
          <p:cNvSpPr txBox="1"/>
          <p:nvPr/>
        </p:nvSpPr>
        <p:spPr>
          <a:xfrm>
            <a:off x="395536" y="1365644"/>
            <a:ext cx="3397084" cy="400110"/>
          </a:xfrm>
          <a:prstGeom prst="rect">
            <a:avLst/>
          </a:prstGeom>
          <a:noFill/>
          <a:scene3d>
            <a:camera prst="orthographicFront"/>
            <a:lightRig rig="threePt" dir="t"/>
          </a:scene3d>
          <a:sp3d>
            <a:bevelT/>
          </a:sp3d>
        </p:spPr>
        <p:txBody>
          <a:bodyPr wrap="none" rtlCol="0">
            <a:spAutoFit/>
          </a:bodyPr>
          <a:lstStyle/>
          <a:p>
            <a:r>
              <a:rPr lang="fr-FR" sz="2000" b="1" u="sng" dirty="0" smtClean="0">
                <a:solidFill>
                  <a:srgbClr val="FF0000"/>
                </a:solidFill>
                <a:latin typeface="Times New Roman" panose="02020603050405020304" pitchFamily="18" charset="0"/>
                <a:cs typeface="Times New Roman" panose="02020603050405020304" pitchFamily="18" charset="0"/>
              </a:rPr>
              <a:t>Véhicules </a:t>
            </a:r>
            <a:r>
              <a:rPr lang="fr-FR" sz="2000" b="1" u="sng" dirty="0" err="1" smtClean="0">
                <a:solidFill>
                  <a:srgbClr val="FF0000"/>
                </a:solidFill>
                <a:latin typeface="Times New Roman" panose="02020603050405020304" pitchFamily="18" charset="0"/>
                <a:cs typeface="Times New Roman" panose="02020603050405020304" pitchFamily="18" charset="0"/>
              </a:rPr>
              <a:t>GNc</a:t>
            </a:r>
            <a:r>
              <a:rPr lang="fr-FR" sz="2000" b="1" u="sng" dirty="0">
                <a:solidFill>
                  <a:srgbClr val="FF0000"/>
                </a:solidFill>
                <a:latin typeface="Times New Roman" panose="02020603050405020304" pitchFamily="18" charset="0"/>
                <a:cs typeface="Times New Roman" panose="02020603050405020304" pitchFamily="18" charset="0"/>
              </a:rPr>
              <a:t> =</a:t>
            </a:r>
            <a:r>
              <a:rPr lang="fr-FR" sz="2000" b="1" u="sng" dirty="0" smtClean="0">
                <a:solidFill>
                  <a:srgbClr val="FF0000"/>
                </a:solidFill>
                <a:latin typeface="Times New Roman" panose="02020603050405020304" pitchFamily="18" charset="0"/>
                <a:cs typeface="Times New Roman" panose="02020603050405020304" pitchFamily="18" charset="0"/>
              </a:rPr>
              <a:t> comprimé : </a:t>
            </a:r>
          </a:p>
        </p:txBody>
      </p:sp>
      <p:sp>
        <p:nvSpPr>
          <p:cNvPr id="6" name="ZoneTexte 5"/>
          <p:cNvSpPr txBox="1"/>
          <p:nvPr/>
        </p:nvSpPr>
        <p:spPr>
          <a:xfrm>
            <a:off x="3275856" y="3933056"/>
            <a:ext cx="3111942" cy="2246769"/>
          </a:xfrm>
          <a:prstGeom prst="rect">
            <a:avLst/>
          </a:prstGeom>
          <a:noFill/>
        </p:spPr>
        <p:txBody>
          <a:bodyPr wrap="none" rtlCol="0">
            <a:spAutoFit/>
          </a:bodyPr>
          <a:lstStyle/>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THERMOFUSIBLE,</a:t>
            </a:r>
          </a:p>
          <a:p>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VANNES,</a:t>
            </a:r>
          </a:p>
          <a:p>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GAZ 200 bars,</a:t>
            </a:r>
          </a:p>
          <a:p>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hlinkClick r:id="rId3" action="ppaction://hlinkfile"/>
              </a:rPr>
              <a:t>TORCHERES &lt; 3 min </a:t>
            </a:r>
            <a:endParaRPr lang="fr-FR" sz="2000" b="1" dirty="0">
              <a:solidFill>
                <a:srgbClr val="FF0000"/>
              </a:solidFill>
              <a:latin typeface="Times New Roman" panose="02020603050405020304" pitchFamily="18" charset="0"/>
              <a:cs typeface="Times New Roman" panose="02020603050405020304" pitchFamily="18" charset="0"/>
            </a:endParaRPr>
          </a:p>
        </p:txBody>
      </p:sp>
      <p:pic>
        <p:nvPicPr>
          <p:cNvPr id="7" name="Image 6"/>
          <p:cNvPicPr>
            <a:picLocks noChangeAspect="1"/>
          </p:cNvPicPr>
          <p:nvPr/>
        </p:nvPicPr>
        <p:blipFill>
          <a:blip r:embed="rId4"/>
          <a:stretch>
            <a:fillRect/>
          </a:stretch>
        </p:blipFill>
        <p:spPr>
          <a:xfrm>
            <a:off x="4077198" y="1289586"/>
            <a:ext cx="2080022" cy="1413607"/>
          </a:xfrm>
          <a:prstGeom prst="rect">
            <a:avLst/>
          </a:prstGeom>
        </p:spPr>
      </p:pic>
      <p:pic>
        <p:nvPicPr>
          <p:cNvPr id="8" name="Image 7"/>
          <p:cNvPicPr>
            <a:picLocks noChangeAspect="1"/>
          </p:cNvPicPr>
          <p:nvPr/>
        </p:nvPicPr>
        <p:blipFill>
          <a:blip r:embed="rId5"/>
          <a:stretch>
            <a:fillRect/>
          </a:stretch>
        </p:blipFill>
        <p:spPr>
          <a:xfrm>
            <a:off x="6221520" y="1365644"/>
            <a:ext cx="2592288" cy="3450031"/>
          </a:xfrm>
          <a:prstGeom prst="rect">
            <a:avLst/>
          </a:prstGeom>
        </p:spPr>
      </p:pic>
      <p:sp>
        <p:nvSpPr>
          <p:cNvPr id="10"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30531679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23528" y="1319201"/>
            <a:ext cx="5407103" cy="400110"/>
          </a:xfrm>
          <a:prstGeom prst="rect">
            <a:avLst/>
          </a:prstGeom>
          <a:noFill/>
        </p:spPr>
        <p:txBody>
          <a:bodyPr wrap="square" rtlCol="0">
            <a:spAutoFit/>
          </a:bodyPr>
          <a:lstStyle/>
          <a:p>
            <a:r>
              <a:rPr lang="fr-FR" sz="2000" b="1" dirty="0" smtClean="0">
                <a:latin typeface="Times New Roman" panose="02020603050405020304" pitchFamily="18" charset="0"/>
                <a:cs typeface="Times New Roman" panose="02020603050405020304" pitchFamily="18" charset="0"/>
              </a:rPr>
              <a:t> </a:t>
            </a:r>
            <a:r>
              <a:rPr lang="fr-FR" sz="2000" b="1" u="sng" dirty="0" smtClean="0">
                <a:latin typeface="Times New Roman" panose="02020603050405020304" pitchFamily="18" charset="0"/>
                <a:cs typeface="Times New Roman" panose="02020603050405020304" pitchFamily="18" charset="0"/>
              </a:rPr>
              <a:t>Risque des véhicules </a:t>
            </a:r>
            <a:r>
              <a:rPr lang="fr-FR" sz="2000" b="1" u="sng" dirty="0" err="1" smtClean="0">
                <a:latin typeface="Times New Roman" panose="02020603050405020304" pitchFamily="18" charset="0"/>
                <a:cs typeface="Times New Roman" panose="02020603050405020304" pitchFamily="18" charset="0"/>
              </a:rPr>
              <a:t>GNc</a:t>
            </a:r>
            <a:r>
              <a:rPr lang="fr-FR" sz="2000" b="1" u="sng" dirty="0" smtClean="0">
                <a:latin typeface="Times New Roman" panose="02020603050405020304" pitchFamily="18" charset="0"/>
                <a:cs typeface="Times New Roman" panose="02020603050405020304" pitchFamily="18" charset="0"/>
              </a:rPr>
              <a:t> :</a:t>
            </a:r>
            <a:endParaRPr lang="fr-FR" sz="2000" b="1" u="sng"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428254" y="1883937"/>
            <a:ext cx="8284634" cy="707886"/>
          </a:xfrm>
          <a:prstGeom prst="rect">
            <a:avLst/>
          </a:prstGeom>
          <a:noFill/>
        </p:spPr>
        <p:txBody>
          <a:bodyPr wrap="square" rtlCol="0">
            <a:spAutoFit/>
          </a:bodyPr>
          <a:lstStyle/>
          <a:p>
            <a:pPr algn="just"/>
            <a:r>
              <a:rPr lang="fr-FR" sz="2000" dirty="0" smtClean="0">
                <a:latin typeface="Times New Roman" panose="02020603050405020304" pitchFamily="18" charset="0"/>
                <a:cs typeface="Times New Roman" panose="02020603050405020304" pitchFamily="18" charset="0"/>
              </a:rPr>
              <a:t>Le déclenchement du thermo fusible entrainera une torchère continue en phase gazeuse.</a:t>
            </a:r>
            <a:endParaRPr lang="fr-FR" sz="2000" dirty="0">
              <a:latin typeface="Times New Roman" panose="02020603050405020304" pitchFamily="18" charset="0"/>
              <a:cs typeface="Times New Roman" panose="02020603050405020304" pitchFamily="18" charset="0"/>
            </a:endParaRPr>
          </a:p>
        </p:txBody>
      </p:sp>
      <p:sp>
        <p:nvSpPr>
          <p:cNvPr id="8"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
        <p:nvSpPr>
          <p:cNvPr id="9" name="Rectangle 8"/>
          <p:cNvSpPr/>
          <p:nvPr/>
        </p:nvSpPr>
        <p:spPr>
          <a:xfrm>
            <a:off x="2195736" y="3061267"/>
            <a:ext cx="5040560"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risque </a:t>
            </a:r>
            <a:r>
              <a:rPr lang="fr-FR" sz="2000" b="1" dirty="0">
                <a:latin typeface="Times New Roman" panose="02020603050405020304" pitchFamily="18" charset="0"/>
                <a:cs typeface="Times New Roman" panose="02020603050405020304" pitchFamily="18" charset="0"/>
              </a:rPr>
              <a:t>des véhicules </a:t>
            </a:r>
            <a:r>
              <a:rPr lang="fr-FR" sz="2000" b="1" dirty="0" err="1">
                <a:latin typeface="Times New Roman" panose="02020603050405020304" pitchFamily="18" charset="0"/>
                <a:cs typeface="Times New Roman" panose="02020603050405020304" pitchFamily="18" charset="0"/>
              </a:rPr>
              <a:t>GNc</a:t>
            </a:r>
            <a:endParaRPr lang="fr-F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55589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67544" y="1386906"/>
            <a:ext cx="3140860" cy="400110"/>
          </a:xfrm>
          <a:prstGeom prst="rect">
            <a:avLst/>
          </a:prstGeom>
          <a:noFill/>
          <a:scene3d>
            <a:camera prst="orthographicFront"/>
            <a:lightRig rig="threePt" dir="t"/>
          </a:scene3d>
          <a:sp3d>
            <a:bevelT/>
          </a:sp3d>
        </p:spPr>
        <p:txBody>
          <a:bodyPr wrap="none" rtlCol="0">
            <a:spAutoFit/>
          </a:bodyPr>
          <a:lstStyle/>
          <a:p>
            <a:r>
              <a:rPr lang="fr-FR" sz="2000" b="1" u="sng" dirty="0" smtClean="0">
                <a:solidFill>
                  <a:srgbClr val="FF0000"/>
                </a:solidFill>
                <a:latin typeface="Times New Roman" panose="02020603050405020304" pitchFamily="18" charset="0"/>
                <a:cs typeface="Times New Roman" panose="02020603050405020304" pitchFamily="18" charset="0"/>
              </a:rPr>
              <a:t>Véhicules GNL </a:t>
            </a:r>
            <a:r>
              <a:rPr lang="fr-FR" sz="2000" b="1" u="sng" dirty="0">
                <a:solidFill>
                  <a:srgbClr val="FF0000"/>
                </a:solidFill>
                <a:latin typeface="Times New Roman" panose="02020603050405020304" pitchFamily="18" charset="0"/>
                <a:cs typeface="Times New Roman" panose="02020603050405020304" pitchFamily="18" charset="0"/>
              </a:rPr>
              <a:t>=</a:t>
            </a:r>
            <a:r>
              <a:rPr lang="fr-FR" sz="2000" b="1" u="sng" dirty="0" smtClean="0">
                <a:solidFill>
                  <a:srgbClr val="FF0000"/>
                </a:solidFill>
                <a:latin typeface="Times New Roman" panose="02020603050405020304" pitchFamily="18" charset="0"/>
                <a:cs typeface="Times New Roman" panose="02020603050405020304" pitchFamily="18" charset="0"/>
              </a:rPr>
              <a:t> liquéfié : </a:t>
            </a:r>
          </a:p>
        </p:txBody>
      </p:sp>
      <p:sp>
        <p:nvSpPr>
          <p:cNvPr id="5" name="ZoneTexte 4"/>
          <p:cNvSpPr txBox="1"/>
          <p:nvPr/>
        </p:nvSpPr>
        <p:spPr>
          <a:xfrm>
            <a:off x="5717647" y="1617718"/>
            <a:ext cx="3140603" cy="4370427"/>
          </a:xfrm>
          <a:prstGeom prst="rect">
            <a:avLst/>
          </a:prstGeom>
          <a:noFill/>
        </p:spPr>
        <p:txBody>
          <a:bodyPr wrap="none" rtlCol="0">
            <a:spAutoFit/>
          </a:bodyPr>
          <a:lstStyle/>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PL BUS,</a:t>
            </a:r>
          </a:p>
          <a:p>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2 THERMOFUSIBLES </a:t>
            </a:r>
          </a:p>
          <a:p>
            <a:r>
              <a:rPr lang="fr-FR" sz="2000" b="1" dirty="0" smtClean="0">
                <a:solidFill>
                  <a:srgbClr val="FF0000"/>
                </a:solidFill>
                <a:latin typeface="Times New Roman" panose="02020603050405020304" pitchFamily="18" charset="0"/>
                <a:cs typeface="Times New Roman" panose="02020603050405020304" pitchFamily="18" charset="0"/>
              </a:rPr>
              <a:t>16 et 24 bars,</a:t>
            </a:r>
          </a:p>
          <a:p>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VANNE MANUELLE,</a:t>
            </a:r>
          </a:p>
          <a:p>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-160°C cryogénique,</a:t>
            </a:r>
          </a:p>
          <a:p>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Inodore,</a:t>
            </a:r>
          </a:p>
          <a:p>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1,5 bars,</a:t>
            </a:r>
          </a:p>
          <a:p>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hlinkClick r:id="rId2" action="ppaction://hlinkfile"/>
              </a:rPr>
              <a:t>TORCHERES &lt; 3 min </a:t>
            </a:r>
            <a:endParaRPr lang="fr-FR" sz="2000" b="1" dirty="0">
              <a:solidFill>
                <a:srgbClr val="FF0000"/>
              </a:solidFill>
              <a:latin typeface="Times New Roman" panose="02020603050405020304" pitchFamily="18" charset="0"/>
              <a:cs typeface="Times New Roman" panose="02020603050405020304" pitchFamily="18" charset="0"/>
            </a:endParaRPr>
          </a:p>
        </p:txBody>
      </p:sp>
      <p:pic>
        <p:nvPicPr>
          <p:cNvPr id="6" name="Image 5"/>
          <p:cNvPicPr>
            <a:picLocks noChangeAspect="1"/>
          </p:cNvPicPr>
          <p:nvPr/>
        </p:nvPicPr>
        <p:blipFill>
          <a:blip r:embed="rId3"/>
          <a:stretch>
            <a:fillRect/>
          </a:stretch>
        </p:blipFill>
        <p:spPr>
          <a:xfrm>
            <a:off x="323528" y="2184218"/>
            <a:ext cx="5184576" cy="2505879"/>
          </a:xfrm>
          <a:prstGeom prst="rect">
            <a:avLst/>
          </a:prstGeom>
        </p:spPr>
      </p:pic>
      <p:sp>
        <p:nvSpPr>
          <p:cNvPr id="7" name="Rectangle 6"/>
          <p:cNvSpPr/>
          <p:nvPr/>
        </p:nvSpPr>
        <p:spPr>
          <a:xfrm>
            <a:off x="444497" y="5087299"/>
            <a:ext cx="5184576" cy="276999"/>
          </a:xfrm>
          <a:prstGeom prst="rect">
            <a:avLst/>
          </a:prstGeom>
        </p:spPr>
        <p:txBody>
          <a:bodyPr wrap="square">
            <a:spAutoFit/>
          </a:bodyPr>
          <a:lstStyle/>
          <a:p>
            <a:pPr>
              <a:spcAft>
                <a:spcPts val="0"/>
              </a:spcAft>
            </a:pPr>
            <a:r>
              <a:rPr lang="fr-FR" sz="1200" u="sng" dirty="0">
                <a:solidFill>
                  <a:srgbClr val="0563C1"/>
                </a:solidFill>
                <a:latin typeface="Calibri" panose="020F0502020204030204" pitchFamily="34" charset="0"/>
                <a:ea typeface="Calibri" panose="020F0502020204030204" pitchFamily="34" charset="0"/>
                <a:hlinkClick r:id="rId4"/>
              </a:rPr>
              <a:t>https://www.youtube.com/watch?v=fRCFT9o5JmY&amp;feature=player_detailpage</a:t>
            </a:r>
            <a:endParaRPr lang="fr-FR" sz="1200" dirty="0">
              <a:effectLst/>
              <a:latin typeface="Calibri" panose="020F0502020204030204" pitchFamily="34" charset="0"/>
              <a:ea typeface="Calibri" panose="020F0502020204030204" pitchFamily="34" charset="0"/>
            </a:endParaRPr>
          </a:p>
        </p:txBody>
      </p:sp>
      <p:sp>
        <p:nvSpPr>
          <p:cNvPr id="9"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40137766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23528" y="1299948"/>
            <a:ext cx="4860694"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Les risques des véhicules GNL :</a:t>
            </a:r>
            <a:endParaRPr lang="fr-FR" sz="2000" b="1" u="sng"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395536" y="1890473"/>
            <a:ext cx="7615767" cy="707886"/>
          </a:xfrm>
          <a:prstGeom prst="rect">
            <a:avLst/>
          </a:prstGeom>
          <a:noFill/>
        </p:spPr>
        <p:txBody>
          <a:bodyPr wrap="square" rtlCol="0">
            <a:spAutoFit/>
          </a:bodyPr>
          <a:lstStyle/>
          <a:p>
            <a:pPr algn="just"/>
            <a:r>
              <a:rPr lang="fr-FR" sz="2000" dirty="0" smtClean="0">
                <a:latin typeface="Times New Roman" panose="02020603050405020304" pitchFamily="18" charset="0"/>
                <a:cs typeface="Times New Roman" panose="02020603050405020304" pitchFamily="18" charset="0"/>
              </a:rPr>
              <a:t>Le déclenchement de la soupape pour un véhicule entrainera une torchère en phase gazeuse cyclée presque invisible.</a:t>
            </a:r>
            <a:endParaRPr lang="fr-FR" sz="2000" dirty="0">
              <a:latin typeface="Times New Roman" panose="02020603050405020304" pitchFamily="18" charset="0"/>
              <a:cs typeface="Times New Roman" panose="02020603050405020304" pitchFamily="18" charset="0"/>
            </a:endParaRPr>
          </a:p>
        </p:txBody>
      </p:sp>
      <p:sp>
        <p:nvSpPr>
          <p:cNvPr id="9" name="ZoneTexte 8"/>
          <p:cNvSpPr txBox="1"/>
          <p:nvPr/>
        </p:nvSpPr>
        <p:spPr>
          <a:xfrm>
            <a:off x="1561412" y="3645024"/>
            <a:ext cx="5112658" cy="400110"/>
          </a:xfrm>
          <a:prstGeom prst="rect">
            <a:avLst/>
          </a:prstGeom>
          <a:noFill/>
        </p:spPr>
        <p:txBody>
          <a:bodyPr wrap="square" rtlCol="0">
            <a:spAutoFit/>
          </a:bodyPr>
          <a:lstStyle/>
          <a:p>
            <a:pPr algn="just"/>
            <a:r>
              <a:rPr lang="fr-FR" sz="2000" dirty="0" smtClean="0">
                <a:latin typeface="Times New Roman" panose="02020603050405020304" pitchFamily="18" charset="0"/>
                <a:cs typeface="Times New Roman" panose="02020603050405020304" pitchFamily="18" charset="0"/>
              </a:rPr>
              <a:t>Risque de BLEVE ou d’éclatement + torchère</a:t>
            </a:r>
            <a:endParaRPr lang="fr-FR" sz="2000" dirty="0">
              <a:latin typeface="Times New Roman" panose="02020603050405020304" pitchFamily="18" charset="0"/>
              <a:cs typeface="Times New Roman" panose="02020603050405020304" pitchFamily="18" charset="0"/>
            </a:endParaRPr>
          </a:p>
        </p:txBody>
      </p:sp>
      <p:sp>
        <p:nvSpPr>
          <p:cNvPr id="10"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
        <p:nvSpPr>
          <p:cNvPr id="8" name="Rectangle 7"/>
          <p:cNvSpPr/>
          <p:nvPr/>
        </p:nvSpPr>
        <p:spPr>
          <a:xfrm>
            <a:off x="1683138" y="3087370"/>
            <a:ext cx="5625165"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risques </a:t>
            </a:r>
            <a:r>
              <a:rPr lang="fr-FR" sz="2000" b="1" dirty="0">
                <a:latin typeface="Times New Roman" panose="02020603050405020304" pitchFamily="18" charset="0"/>
                <a:cs typeface="Times New Roman" panose="02020603050405020304" pitchFamily="18" charset="0"/>
              </a:rPr>
              <a:t>des véhicules </a:t>
            </a:r>
            <a:r>
              <a:rPr lang="fr-FR" sz="2000" b="1" dirty="0" smtClean="0">
                <a:latin typeface="Times New Roman" panose="02020603050405020304" pitchFamily="18" charset="0"/>
                <a:cs typeface="Times New Roman" panose="02020603050405020304" pitchFamily="18" charset="0"/>
              </a:rPr>
              <a:t>GNL </a:t>
            </a:r>
            <a:r>
              <a:rPr lang="fr-FR" sz="2000" b="1" dirty="0">
                <a:latin typeface="Times New Roman" panose="02020603050405020304" pitchFamily="18" charset="0"/>
                <a:cs typeface="Times New Roman" panose="02020603050405020304" pitchFamily="18" charset="0"/>
              </a:rPr>
              <a:t>vidéo </a:t>
            </a:r>
            <a:r>
              <a:rPr lang="fr-FR" sz="2000" b="1" dirty="0" smtClean="0">
                <a:latin typeface="Times New Roman" panose="02020603050405020304" pitchFamily="18" charset="0"/>
                <a:cs typeface="Times New Roman" panose="02020603050405020304" pitchFamily="18" charset="0"/>
              </a:rPr>
              <a:t>1</a:t>
            </a:r>
            <a:endParaRPr lang="fr-FR" sz="20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1683138" y="4691689"/>
            <a:ext cx="5400600"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risques </a:t>
            </a:r>
            <a:r>
              <a:rPr lang="fr-FR" sz="2000" b="1" dirty="0">
                <a:latin typeface="Times New Roman" panose="02020603050405020304" pitchFamily="18" charset="0"/>
                <a:cs typeface="Times New Roman" panose="02020603050405020304" pitchFamily="18" charset="0"/>
              </a:rPr>
              <a:t>des véhicules </a:t>
            </a:r>
            <a:r>
              <a:rPr lang="fr-FR" sz="2000" b="1" dirty="0" smtClean="0">
                <a:latin typeface="Times New Roman" panose="02020603050405020304" pitchFamily="18" charset="0"/>
                <a:cs typeface="Times New Roman" panose="02020603050405020304" pitchFamily="18" charset="0"/>
              </a:rPr>
              <a:t>GNL vidéo 2</a:t>
            </a:r>
            <a:endParaRPr lang="fr-FR" sz="2000" b="1" dirty="0">
              <a:latin typeface="Times New Roman" panose="02020603050405020304" pitchFamily="18" charset="0"/>
              <a:cs typeface="Times New Roman" panose="02020603050405020304" pitchFamily="18" charset="0"/>
            </a:endParaRPr>
          </a:p>
        </p:txBody>
      </p:sp>
      <p:sp>
        <p:nvSpPr>
          <p:cNvPr id="12" name="ZoneTexte 11"/>
          <p:cNvSpPr txBox="1"/>
          <p:nvPr/>
        </p:nvSpPr>
        <p:spPr>
          <a:xfrm>
            <a:off x="2547235" y="5249343"/>
            <a:ext cx="3312368" cy="400110"/>
          </a:xfrm>
          <a:prstGeom prst="rect">
            <a:avLst/>
          </a:prstGeom>
          <a:noFill/>
        </p:spPr>
        <p:txBody>
          <a:bodyPr wrap="square" rtlCol="0">
            <a:spAutoFit/>
          </a:bodyPr>
          <a:lstStyle/>
          <a:p>
            <a:r>
              <a:rPr lang="fr-FR" sz="2000" dirty="0" err="1" smtClean="0">
                <a:latin typeface="Times New Roman" panose="02020603050405020304" pitchFamily="18" charset="0"/>
                <a:cs typeface="Times New Roman" panose="02020603050405020304" pitchFamily="18" charset="0"/>
              </a:rPr>
              <a:t>Feu_bus_GNV_nl</a:t>
            </a:r>
            <a:r>
              <a:rPr lang="fr-FR" sz="2000" dirty="0" smtClean="0">
                <a:latin typeface="Times New Roman" panose="02020603050405020304" pitchFamily="18" charset="0"/>
                <a:cs typeface="Times New Roman" panose="02020603050405020304" pitchFamily="18" charset="0"/>
              </a:rPr>
              <a:t> de gaz </a:t>
            </a:r>
            <a:r>
              <a:rPr lang="fr-FR" sz="2000" dirty="0" err="1" smtClean="0">
                <a:latin typeface="Times New Roman" panose="02020603050405020304" pitchFamily="18" charset="0"/>
                <a:cs typeface="Times New Roman" panose="02020603050405020304" pitchFamily="18" charset="0"/>
              </a:rPr>
              <a:t>hori</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65021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23528" y="1196752"/>
            <a:ext cx="8496944" cy="1477328"/>
          </a:xfrm>
          <a:prstGeom prst="rect">
            <a:avLst/>
          </a:prstGeom>
          <a:noFill/>
          <a:scene3d>
            <a:camera prst="orthographicFront"/>
            <a:lightRig rig="sunset" dir="t"/>
          </a:scene3d>
          <a:sp3d>
            <a:bevelT/>
          </a:sp3d>
        </p:spPr>
        <p:txBody>
          <a:bodyPr wrap="square" rtlCol="0">
            <a:spAutoFit/>
            <a:sp3d extrusionH="57150">
              <a:bevelT w="38100" h="38100"/>
              <a:extrusionClr>
                <a:srgbClr val="FF0000"/>
              </a:extrusionClr>
            </a:sp3d>
          </a:bodyPr>
          <a:lstStyle/>
          <a:p>
            <a:endParaRPr lang="fr-FR" dirty="0" smtClean="0"/>
          </a:p>
          <a:p>
            <a:pPr marL="285750" indent="-285750">
              <a:buFont typeface="Wingdings" panose="05000000000000000000" pitchFamily="2" charset="2"/>
              <a:buChar char="q"/>
            </a:pPr>
            <a:endParaRPr lang="fr-FR" dirty="0" smtClean="0"/>
          </a:p>
          <a:p>
            <a:endParaRPr lang="fr-FR" b="1" dirty="0" smtClean="0"/>
          </a:p>
          <a:p>
            <a:endParaRPr lang="fr-FR" b="1" dirty="0" smtClean="0">
              <a:solidFill>
                <a:srgbClr val="FF0000"/>
              </a:solidFill>
            </a:endParaRPr>
          </a:p>
          <a:p>
            <a:endParaRPr lang="fr-FR" b="1" dirty="0">
              <a:solidFill>
                <a:srgbClr val="FF0000"/>
              </a:solidFill>
            </a:endParaRPr>
          </a:p>
        </p:txBody>
      </p:sp>
      <p:sp>
        <p:nvSpPr>
          <p:cNvPr id="7" name="Rectangle 6"/>
          <p:cNvSpPr/>
          <p:nvPr/>
        </p:nvSpPr>
        <p:spPr>
          <a:xfrm>
            <a:off x="3635896" y="5877272"/>
            <a:ext cx="5184576" cy="276999"/>
          </a:xfrm>
          <a:prstGeom prst="rect">
            <a:avLst/>
          </a:prstGeom>
        </p:spPr>
        <p:txBody>
          <a:bodyPr wrap="square">
            <a:spAutoFit/>
          </a:bodyPr>
          <a:lstStyle/>
          <a:p>
            <a:pPr>
              <a:spcAft>
                <a:spcPts val="0"/>
              </a:spcAft>
            </a:pPr>
            <a:r>
              <a:rPr lang="fr-FR" sz="1200" u="sng" dirty="0">
                <a:solidFill>
                  <a:srgbClr val="0563C1"/>
                </a:solidFill>
                <a:latin typeface="Calibri" panose="020F0502020204030204" pitchFamily="34" charset="0"/>
                <a:ea typeface="Calibri" panose="020F0502020204030204" pitchFamily="34" charset="0"/>
                <a:hlinkClick r:id="rId2"/>
              </a:rPr>
              <a:t>https://www.youtube.com/watch?v=0Ny9LBmOAls&amp;feature=player_detailpage</a:t>
            </a:r>
            <a:endParaRPr lang="fr-FR" sz="1200" dirty="0">
              <a:effectLst/>
              <a:latin typeface="Calibri" panose="020F0502020204030204" pitchFamily="34" charset="0"/>
              <a:ea typeface="Calibri" panose="020F0502020204030204" pitchFamily="34" charset="0"/>
            </a:endParaRPr>
          </a:p>
        </p:txBody>
      </p:sp>
      <p:sp>
        <p:nvSpPr>
          <p:cNvPr id="3" name="ZoneTexte 2"/>
          <p:cNvSpPr txBox="1"/>
          <p:nvPr/>
        </p:nvSpPr>
        <p:spPr>
          <a:xfrm>
            <a:off x="323528" y="1268760"/>
            <a:ext cx="8064896" cy="4401205"/>
          </a:xfrm>
          <a:prstGeom prst="rect">
            <a:avLst/>
          </a:prstGeom>
          <a:noFill/>
        </p:spPr>
        <p:txBody>
          <a:bodyPr wrap="square" rtlCol="0">
            <a:spAutoFit/>
          </a:bodyPr>
          <a:lstStyle/>
          <a:p>
            <a:r>
              <a:rPr lang="fr-FR" sz="2000" b="1" u="sng" dirty="0">
                <a:solidFill>
                  <a:srgbClr val="FF0000"/>
                </a:solidFill>
                <a:latin typeface="Times New Roman" panose="02020603050405020304" pitchFamily="18" charset="0"/>
                <a:cs typeface="Times New Roman" panose="02020603050405020304" pitchFamily="18" charset="0"/>
              </a:rPr>
              <a:t>Puissance thermique de l’incendie :</a:t>
            </a:r>
          </a:p>
          <a:p>
            <a:endParaRPr lang="fr-FR" sz="2000" b="1"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fr-FR" sz="2000" b="1" u="sng" dirty="0">
                <a:latin typeface="Times New Roman" panose="02020603050405020304" pitchFamily="18" charset="0"/>
                <a:cs typeface="Times New Roman" panose="02020603050405020304" pitchFamily="18" charset="0"/>
              </a:rPr>
              <a:t>Pouvoir calorifique et flux rayonné :</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Important lors de l’emballement (de l’ordre de 2 ou 3 fois plus)</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Signes caractéristiques d’un emballement thermique (20 </a:t>
            </a:r>
            <a:r>
              <a:rPr lang="fr-FR" sz="2000" dirty="0" err="1">
                <a:latin typeface="Times New Roman" panose="02020603050405020304" pitchFamily="18" charset="0"/>
                <a:cs typeface="Times New Roman" panose="02020603050405020304" pitchFamily="18" charset="0"/>
              </a:rPr>
              <a:t>mns</a:t>
            </a:r>
            <a:r>
              <a:rPr lang="fr-FR" sz="2000" dirty="0">
                <a:latin typeface="Times New Roman" panose="02020603050405020304" pitchFamily="18" charset="0"/>
                <a:cs typeface="Times New Roman" panose="02020603050405020304" pitchFamily="18" charset="0"/>
              </a:rPr>
              <a:t> en moyenne) : </a:t>
            </a:r>
          </a:p>
          <a:p>
            <a:pPr marL="285750" indent="-285750">
              <a:buFont typeface="Wingdings" panose="05000000000000000000" pitchFamily="2" charset="2"/>
              <a:buChar char="ü"/>
            </a:pPr>
            <a:r>
              <a:rPr lang="fr-FR" sz="2000" dirty="0">
                <a:latin typeface="Times New Roman" panose="02020603050405020304" pitchFamily="18" charset="0"/>
                <a:cs typeface="Times New Roman" panose="02020603050405020304" pitchFamily="18" charset="0"/>
              </a:rPr>
              <a:t>changement de couleur des flammes (plus claires, plus vives), </a:t>
            </a:r>
          </a:p>
          <a:p>
            <a:pPr marL="285750" indent="-285750">
              <a:buFont typeface="Wingdings" panose="05000000000000000000" pitchFamily="2" charset="2"/>
              <a:buChar char="ü"/>
            </a:pPr>
            <a:r>
              <a:rPr lang="fr-FR" sz="2000" dirty="0">
                <a:latin typeface="Times New Roman" panose="02020603050405020304" pitchFamily="18" charset="0"/>
                <a:cs typeface="Times New Roman" panose="02020603050405020304" pitchFamily="18" charset="0"/>
              </a:rPr>
              <a:t>crépitements, </a:t>
            </a:r>
          </a:p>
          <a:p>
            <a:pPr marL="285750" indent="-285750">
              <a:buFont typeface="Wingdings" panose="05000000000000000000" pitchFamily="2" charset="2"/>
              <a:buChar char="ü"/>
            </a:pPr>
            <a:r>
              <a:rPr lang="fr-FR" sz="2000" dirty="0">
                <a:latin typeface="Times New Roman" panose="02020603050405020304" pitchFamily="18" charset="0"/>
                <a:cs typeface="Times New Roman" panose="02020603050405020304" pitchFamily="18" charset="0"/>
              </a:rPr>
              <a:t>fumées blanches et épaisses, </a:t>
            </a:r>
          </a:p>
          <a:p>
            <a:pPr marL="285750" indent="-285750">
              <a:buFont typeface="Wingdings" panose="05000000000000000000" pitchFamily="2" charset="2"/>
              <a:buChar char="ü"/>
            </a:pPr>
            <a:r>
              <a:rPr lang="fr-FR" sz="2000" dirty="0">
                <a:latin typeface="Times New Roman" panose="02020603050405020304" pitchFamily="18" charset="0"/>
                <a:cs typeface="Times New Roman" panose="02020603050405020304" pitchFamily="18" charset="0"/>
              </a:rPr>
              <a:t>élévation de la température, </a:t>
            </a:r>
          </a:p>
          <a:p>
            <a:pPr marL="285750" indent="-285750">
              <a:buFont typeface="Wingdings" panose="05000000000000000000" pitchFamily="2" charset="2"/>
              <a:buChar char="ü"/>
            </a:pPr>
            <a:r>
              <a:rPr lang="fr-FR" sz="2000" dirty="0">
                <a:latin typeface="Times New Roman" panose="02020603050405020304" pitchFamily="18" charset="0"/>
                <a:cs typeface="Times New Roman" panose="02020603050405020304" pitchFamily="18" charset="0"/>
              </a:rPr>
              <a:t>feu entretenu par un important pouvoir calorifique, </a:t>
            </a:r>
          </a:p>
          <a:p>
            <a:pPr marL="285750" indent="-285750">
              <a:buFont typeface="Wingdings" panose="05000000000000000000" pitchFamily="2" charset="2"/>
              <a:buChar char="ü"/>
            </a:pPr>
            <a:r>
              <a:rPr lang="fr-FR" sz="2000" dirty="0">
                <a:latin typeface="Times New Roman" panose="02020603050405020304" pitchFamily="18" charset="0"/>
                <a:cs typeface="Times New Roman" panose="02020603050405020304" pitchFamily="18" charset="0"/>
              </a:rPr>
              <a:t>flux rayonné important. </a:t>
            </a:r>
            <a:endParaRPr lang="fr-FR" sz="20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fr-FR" sz="2000" dirty="0" smtClean="0">
                <a:latin typeface="Times New Roman" panose="02020603050405020304" pitchFamily="18" charset="0"/>
                <a:cs typeface="Times New Roman" panose="02020603050405020304" pitchFamily="18" charset="0"/>
              </a:rPr>
              <a:t>Risque </a:t>
            </a:r>
            <a:r>
              <a:rPr lang="fr-FR" sz="2000" dirty="0">
                <a:latin typeface="Times New Roman" panose="02020603050405020304" pitchFamily="18" charset="0"/>
                <a:cs typeface="Times New Roman" panose="02020603050405020304" pitchFamily="18" charset="0"/>
              </a:rPr>
              <a:t>de brûlure par </a:t>
            </a:r>
            <a:r>
              <a:rPr lang="fr-FR" sz="2000" dirty="0" smtClean="0">
                <a:latin typeface="Times New Roman" panose="02020603050405020304" pitchFamily="18" charset="0"/>
                <a:cs typeface="Times New Roman" panose="02020603050405020304" pitchFamily="18" charset="0"/>
              </a:rPr>
              <a:t>torchère.</a:t>
            </a:r>
            <a:endParaRPr lang="fr-FR" sz="2000" dirty="0">
              <a:latin typeface="Times New Roman" panose="02020603050405020304" pitchFamily="18" charset="0"/>
              <a:cs typeface="Times New Roman" panose="02020603050405020304" pitchFamily="18" charset="0"/>
            </a:endParaRPr>
          </a:p>
        </p:txBody>
      </p:sp>
      <p:sp>
        <p:nvSpPr>
          <p:cNvPr id="8"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723017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23528" y="1196752"/>
            <a:ext cx="8496944" cy="1477328"/>
          </a:xfrm>
          <a:prstGeom prst="rect">
            <a:avLst/>
          </a:prstGeom>
          <a:noFill/>
          <a:scene3d>
            <a:camera prst="orthographicFront"/>
            <a:lightRig rig="sunset" dir="t"/>
          </a:scene3d>
          <a:sp3d>
            <a:bevelT/>
          </a:sp3d>
        </p:spPr>
        <p:txBody>
          <a:bodyPr wrap="square" rtlCol="0">
            <a:spAutoFit/>
            <a:sp3d extrusionH="57150">
              <a:bevelT w="38100" h="38100"/>
              <a:extrusionClr>
                <a:srgbClr val="FF0000"/>
              </a:extrusionClr>
            </a:sp3d>
          </a:bodyPr>
          <a:lstStyle/>
          <a:p>
            <a:endParaRPr lang="fr-FR" dirty="0" smtClean="0"/>
          </a:p>
          <a:p>
            <a:pPr marL="285750" indent="-285750">
              <a:buFont typeface="Wingdings" panose="05000000000000000000" pitchFamily="2" charset="2"/>
              <a:buChar char="q"/>
            </a:pPr>
            <a:endParaRPr lang="fr-FR" dirty="0" smtClean="0"/>
          </a:p>
          <a:p>
            <a:endParaRPr lang="fr-FR" b="1" dirty="0" smtClean="0"/>
          </a:p>
          <a:p>
            <a:endParaRPr lang="fr-FR" b="1" dirty="0" smtClean="0">
              <a:solidFill>
                <a:srgbClr val="FF0000"/>
              </a:solidFill>
            </a:endParaRPr>
          </a:p>
          <a:p>
            <a:endParaRPr lang="fr-FR" b="1" dirty="0">
              <a:solidFill>
                <a:srgbClr val="FF0000"/>
              </a:solidFill>
            </a:endParaRPr>
          </a:p>
        </p:txBody>
      </p:sp>
      <p:sp>
        <p:nvSpPr>
          <p:cNvPr id="3" name="ZoneTexte 2"/>
          <p:cNvSpPr txBox="1"/>
          <p:nvPr/>
        </p:nvSpPr>
        <p:spPr>
          <a:xfrm>
            <a:off x="353778" y="1628800"/>
            <a:ext cx="8106654" cy="3170099"/>
          </a:xfrm>
          <a:prstGeom prst="rect">
            <a:avLst/>
          </a:prstGeom>
          <a:noFill/>
        </p:spPr>
        <p:txBody>
          <a:bodyPr wrap="square" rtlCol="0">
            <a:spAutoFit/>
          </a:bodyPr>
          <a:lstStyle/>
          <a:p>
            <a:r>
              <a:rPr lang="fr-FR" sz="2000" b="1" dirty="0">
                <a:solidFill>
                  <a:srgbClr val="FF0000"/>
                </a:solidFill>
                <a:latin typeface="Times New Roman" panose="02020603050405020304" pitchFamily="18" charset="0"/>
                <a:cs typeface="Times New Roman" panose="02020603050405020304" pitchFamily="18" charset="0"/>
              </a:rPr>
              <a:t>Puissance thermique de l’incendie :</a:t>
            </a:r>
          </a:p>
          <a:p>
            <a:endParaRPr lang="fr-FR" sz="2000" b="1" dirty="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fr-FR" sz="2000" u="sng" dirty="0" smtClean="0">
                <a:latin typeface="Times New Roman" panose="02020603050405020304" pitchFamily="18" charset="0"/>
                <a:cs typeface="Times New Roman" panose="02020603050405020304" pitchFamily="18" charset="0"/>
              </a:rPr>
              <a:t>BLEVE </a:t>
            </a:r>
            <a:r>
              <a:rPr lang="fr-FR" sz="2000" u="sng" dirty="0">
                <a:latin typeface="Times New Roman" panose="02020603050405020304" pitchFamily="18" charset="0"/>
                <a:cs typeface="Times New Roman" panose="02020603050405020304" pitchFamily="18" charset="0"/>
              </a:rPr>
              <a:t>ou explosion et rupture d’enveloppe (gaz sous pression) : </a:t>
            </a:r>
            <a:endParaRPr lang="fr-FR" sz="2000" u="sng" dirty="0" smtClean="0">
              <a:latin typeface="Times New Roman" panose="02020603050405020304" pitchFamily="18" charset="0"/>
              <a:cs typeface="Times New Roman" panose="02020603050405020304" pitchFamily="18" charset="0"/>
            </a:endParaRPr>
          </a:p>
          <a:p>
            <a:endParaRPr lang="fr-FR" sz="2000" u="sng" dirty="0">
              <a:latin typeface="Times New Roman" panose="02020603050405020304" pitchFamily="18" charset="0"/>
              <a:cs typeface="Times New Roman" panose="02020603050405020304" pitchFamily="18" charset="0"/>
            </a:endParaRPr>
          </a:p>
          <a:p>
            <a:endParaRPr lang="fr-FR" sz="2000" u="sng"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E</a:t>
            </a:r>
            <a:r>
              <a:rPr lang="fr-FR" sz="2000" dirty="0" smtClean="0">
                <a:latin typeface="Times New Roman" panose="02020603050405020304" pitchFamily="18" charset="0"/>
                <a:cs typeface="Times New Roman" panose="02020603050405020304" pitchFamily="18" charset="0"/>
              </a:rPr>
              <a:t>ffets </a:t>
            </a:r>
            <a:r>
              <a:rPr lang="fr-FR" sz="2000" dirty="0">
                <a:latin typeface="Times New Roman" panose="02020603050405020304" pitchFamily="18" charset="0"/>
                <a:cs typeface="Times New Roman" panose="02020603050405020304" pitchFamily="18" charset="0"/>
              </a:rPr>
              <a:t>missiles à 100 mètres (zones avant et arrière), </a:t>
            </a:r>
            <a:endParaRPr lang="fr-FR"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fr-FR"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B</a:t>
            </a:r>
            <a:r>
              <a:rPr lang="fr-FR" sz="2000" dirty="0" smtClean="0">
                <a:latin typeface="Times New Roman" panose="02020603050405020304" pitchFamily="18" charset="0"/>
                <a:cs typeface="Times New Roman" panose="02020603050405020304" pitchFamily="18" charset="0"/>
              </a:rPr>
              <a:t>oule </a:t>
            </a:r>
            <a:r>
              <a:rPr lang="fr-FR" sz="2000" dirty="0">
                <a:latin typeface="Times New Roman" panose="02020603050405020304" pitchFamily="18" charset="0"/>
                <a:cs typeface="Times New Roman" panose="02020603050405020304" pitchFamily="18" charset="0"/>
              </a:rPr>
              <a:t>de feu à 3 mètres 3 secondes, </a:t>
            </a:r>
            <a:endParaRPr lang="fr-FR"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fr-FR"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S</a:t>
            </a:r>
            <a:r>
              <a:rPr lang="fr-FR" sz="2000" dirty="0" smtClean="0">
                <a:latin typeface="Times New Roman" panose="02020603050405020304" pitchFamily="18" charset="0"/>
                <a:cs typeface="Times New Roman" panose="02020603050405020304" pitchFamily="18" charset="0"/>
              </a:rPr>
              <a:t>urpression </a:t>
            </a:r>
            <a:r>
              <a:rPr lang="fr-FR" sz="2000" dirty="0">
                <a:latin typeface="Times New Roman" panose="02020603050405020304" pitchFamily="18" charset="0"/>
                <a:cs typeface="Times New Roman" panose="02020603050405020304" pitchFamily="18" charset="0"/>
              </a:rPr>
              <a:t>120 </a:t>
            </a:r>
            <a:r>
              <a:rPr lang="fr-FR" sz="2000" dirty="0" smtClean="0">
                <a:latin typeface="Times New Roman" panose="02020603050405020304" pitchFamily="18" charset="0"/>
                <a:cs typeface="Times New Roman" panose="02020603050405020304" pitchFamily="18" charset="0"/>
              </a:rPr>
              <a:t>mètres.</a:t>
            </a:r>
            <a:endParaRPr lang="fr-FR" sz="2000" dirty="0">
              <a:latin typeface="Times New Roman" panose="02020603050405020304" pitchFamily="18" charset="0"/>
              <a:cs typeface="Times New Roman" panose="02020603050405020304" pitchFamily="18" charset="0"/>
            </a:endParaRPr>
          </a:p>
        </p:txBody>
      </p:sp>
      <p:sp>
        <p:nvSpPr>
          <p:cNvPr id="8"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3887672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1484784"/>
            <a:ext cx="8208912" cy="4136517"/>
          </a:xfrm>
          <a:prstGeom prst="rect">
            <a:avLst/>
          </a:prstGeom>
        </p:spPr>
        <p:txBody>
          <a:bodyPr wrap="square">
            <a:spAutoFit/>
          </a:bodyPr>
          <a:lstStyle/>
          <a:p>
            <a:pPr lvl="0" algn="just">
              <a:lnSpc>
                <a:spcPct val="107000"/>
              </a:lnSpc>
              <a:spcAft>
                <a:spcPts val="1200"/>
              </a:spcAft>
            </a:pPr>
            <a:r>
              <a:rPr lang="fr-FR" sz="2000" b="1" u="sng" dirty="0" smtClean="0">
                <a:latin typeface="Times New Roman" panose="02020603050405020304" pitchFamily="18" charset="0"/>
                <a:cs typeface="Times New Roman" panose="02020603050405020304" pitchFamily="18" charset="0"/>
              </a:rPr>
              <a:t>La </a:t>
            </a:r>
            <a:r>
              <a:rPr lang="fr-FR" sz="2000" b="1" u="sng" dirty="0">
                <a:latin typeface="Times New Roman" panose="02020603050405020304" pitchFamily="18" charset="0"/>
                <a:cs typeface="Times New Roman" panose="02020603050405020304" pitchFamily="18" charset="0"/>
              </a:rPr>
              <a:t>loi de transition énergétique d'août 2015 prévoit </a:t>
            </a:r>
            <a:r>
              <a:rPr lang="fr-FR" sz="2000" b="1" u="sng" dirty="0" smtClean="0">
                <a:latin typeface="Times New Roman" panose="02020603050405020304" pitchFamily="18" charset="0"/>
                <a:cs typeface="Times New Roman" panose="02020603050405020304" pitchFamily="18" charset="0"/>
              </a:rPr>
              <a:t>:</a:t>
            </a:r>
          </a:p>
          <a:p>
            <a:pPr lvl="0" algn="just">
              <a:lnSpc>
                <a:spcPct val="107000"/>
              </a:lnSpc>
              <a:spcAft>
                <a:spcPts val="1200"/>
              </a:spcAft>
            </a:pPr>
            <a:endParaRPr lang="fr-FR" sz="2000" b="1" u="sng" dirty="0">
              <a:latin typeface="Times New Roman" panose="02020603050405020304" pitchFamily="18" charset="0"/>
              <a:cs typeface="Times New Roman" panose="02020603050405020304" pitchFamily="18" charset="0"/>
            </a:endParaRPr>
          </a:p>
          <a:p>
            <a:pPr marL="342900" lvl="0" indent="-342900">
              <a:spcAft>
                <a:spcPts val="600"/>
              </a:spcAft>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rPr>
              <a:t>L'installation </a:t>
            </a:r>
            <a:r>
              <a:rPr lang="fr-FR" sz="2000" dirty="0">
                <a:latin typeface="Times New Roman" panose="02020603050405020304" pitchFamily="18" charset="0"/>
                <a:cs typeface="Times New Roman" panose="02020603050405020304" pitchFamily="18" charset="0"/>
              </a:rPr>
              <a:t>de </a:t>
            </a:r>
            <a:r>
              <a:rPr lang="fr-FR" sz="2000" b="1" dirty="0">
                <a:latin typeface="Times New Roman" panose="02020603050405020304" pitchFamily="18" charset="0"/>
                <a:cs typeface="Times New Roman" panose="02020603050405020304" pitchFamily="18" charset="0"/>
              </a:rPr>
              <a:t>7 millions de bornes de recharge électriques</a:t>
            </a:r>
            <a:r>
              <a:rPr lang="fr-FR" sz="2000" dirty="0">
                <a:latin typeface="Times New Roman" panose="02020603050405020304" pitchFamily="18" charset="0"/>
                <a:cs typeface="Times New Roman" panose="02020603050405020304" pitchFamily="18" charset="0"/>
              </a:rPr>
              <a:t> sur le territoire national d'ici 2030</a:t>
            </a:r>
            <a:r>
              <a:rPr lang="fr-FR" sz="2000" dirty="0" smtClean="0">
                <a:latin typeface="Times New Roman" panose="02020603050405020304" pitchFamily="18" charset="0"/>
                <a:cs typeface="Times New Roman" panose="02020603050405020304" pitchFamily="18" charset="0"/>
              </a:rPr>
              <a:t>,</a:t>
            </a:r>
          </a:p>
          <a:p>
            <a:pPr marL="342900" lvl="0" indent="-342900">
              <a:spcAft>
                <a:spcPts val="600"/>
              </a:spcAft>
              <a:buFont typeface="Arial" panose="020B0604020202020204" pitchFamily="34" charset="0"/>
              <a:buChar char="•"/>
            </a:pPr>
            <a:endParaRPr lang="fr-FR" sz="2000" dirty="0">
              <a:latin typeface="Times New Roman" panose="02020603050405020304" pitchFamily="18" charset="0"/>
              <a:cs typeface="Times New Roman" panose="02020603050405020304" pitchFamily="18" charset="0"/>
            </a:endParaRPr>
          </a:p>
          <a:p>
            <a:pPr marL="342900" lvl="0" indent="-342900">
              <a:spcAft>
                <a:spcPts val="600"/>
              </a:spcAft>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L</a:t>
            </a:r>
            <a:r>
              <a:rPr lang="fr-FR" sz="2000" dirty="0" smtClean="0">
                <a:latin typeface="Times New Roman" panose="02020603050405020304" pitchFamily="18" charset="0"/>
                <a:cs typeface="Times New Roman" panose="02020603050405020304" pitchFamily="18" charset="0"/>
              </a:rPr>
              <a:t>e </a:t>
            </a:r>
            <a:r>
              <a:rPr lang="fr-FR" sz="2000" dirty="0">
                <a:latin typeface="Times New Roman" panose="02020603050405020304" pitchFamily="18" charset="0"/>
                <a:cs typeface="Times New Roman" panose="02020603050405020304" pitchFamily="18" charset="0"/>
              </a:rPr>
              <a:t>remplacement de </a:t>
            </a:r>
            <a:r>
              <a:rPr lang="fr-FR" sz="2000" b="1" dirty="0">
                <a:latin typeface="Times New Roman" panose="02020603050405020304" pitchFamily="18" charset="0"/>
                <a:cs typeface="Times New Roman" panose="02020603050405020304" pitchFamily="18" charset="0"/>
              </a:rPr>
              <a:t>50 % des véhicules de l'État</a:t>
            </a:r>
            <a:r>
              <a:rPr lang="fr-FR" sz="2000" dirty="0">
                <a:latin typeface="Times New Roman" panose="02020603050405020304" pitchFamily="18" charset="0"/>
                <a:cs typeface="Times New Roman" panose="02020603050405020304" pitchFamily="18" charset="0"/>
              </a:rPr>
              <a:t> par des véhicules propres</a:t>
            </a:r>
            <a:r>
              <a:rPr lang="fr-FR" sz="2000" dirty="0" smtClean="0">
                <a:latin typeface="Times New Roman" panose="02020603050405020304" pitchFamily="18" charset="0"/>
                <a:cs typeface="Times New Roman" panose="02020603050405020304" pitchFamily="18" charset="0"/>
              </a:rPr>
              <a:t>,</a:t>
            </a:r>
          </a:p>
          <a:p>
            <a:pPr marL="342900" lvl="0" indent="-342900">
              <a:spcAft>
                <a:spcPts val="600"/>
              </a:spcAft>
              <a:buFont typeface="Arial" panose="020B0604020202020204" pitchFamily="34" charset="0"/>
              <a:buChar char="•"/>
            </a:pPr>
            <a:endParaRPr lang="fr-FR" sz="20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rPr>
              <a:t>Le renouvellement par les </a:t>
            </a:r>
            <a:r>
              <a:rPr lang="fr-FR" sz="2000" dirty="0">
                <a:latin typeface="Times New Roman" panose="02020603050405020304" pitchFamily="18" charset="0"/>
                <a:cs typeface="Times New Roman" panose="02020603050405020304" pitchFamily="18" charset="0"/>
              </a:rPr>
              <a:t>établissements gérant des parcs de plus de 20 autobus </a:t>
            </a:r>
            <a:r>
              <a:rPr lang="fr-FR" sz="2000" dirty="0" smtClean="0">
                <a:latin typeface="Times New Roman" panose="02020603050405020304" pitchFamily="18" charset="0"/>
                <a:cs typeface="Times New Roman" panose="02020603050405020304" pitchFamily="18" charset="0"/>
              </a:rPr>
              <a:t> de </a:t>
            </a:r>
            <a:r>
              <a:rPr lang="fr-FR" sz="2000" b="1" dirty="0" smtClean="0">
                <a:latin typeface="Times New Roman" panose="02020603050405020304" pitchFamily="18" charset="0"/>
                <a:cs typeface="Times New Roman" panose="02020603050405020304" pitchFamily="18" charset="0"/>
              </a:rPr>
              <a:t>50 </a:t>
            </a:r>
            <a:r>
              <a:rPr lang="fr-FR" sz="2000" b="1" dirty="0">
                <a:latin typeface="Times New Roman" panose="02020603050405020304" pitchFamily="18" charset="0"/>
                <a:cs typeface="Times New Roman" panose="02020603050405020304" pitchFamily="18" charset="0"/>
              </a:rPr>
              <a:t>% de leur parc à partir du 1</a:t>
            </a:r>
            <a:r>
              <a:rPr lang="fr-FR" sz="2000" b="1" baseline="30000" dirty="0">
                <a:latin typeface="Times New Roman" panose="02020603050405020304" pitchFamily="18" charset="0"/>
                <a:cs typeface="Times New Roman" panose="02020603050405020304" pitchFamily="18" charset="0"/>
              </a:rPr>
              <a:t>er</a:t>
            </a:r>
            <a:r>
              <a:rPr lang="fr-FR" sz="2000" b="1" dirty="0">
                <a:latin typeface="Times New Roman" panose="02020603050405020304" pitchFamily="18" charset="0"/>
                <a:cs typeface="Times New Roman" panose="02020603050405020304" pitchFamily="18" charset="0"/>
              </a:rPr>
              <a:t> janvier 2020 et 100 % à partir du 1</a:t>
            </a:r>
            <a:r>
              <a:rPr lang="fr-FR" sz="2000" b="1" baseline="30000" dirty="0">
                <a:latin typeface="Times New Roman" panose="02020603050405020304" pitchFamily="18" charset="0"/>
                <a:cs typeface="Times New Roman" panose="02020603050405020304" pitchFamily="18" charset="0"/>
              </a:rPr>
              <a:t>er</a:t>
            </a:r>
            <a:r>
              <a:rPr lang="fr-FR" sz="2000" b="1" dirty="0">
                <a:latin typeface="Times New Roman" panose="02020603050405020304" pitchFamily="18" charset="0"/>
                <a:cs typeface="Times New Roman" panose="02020603050405020304" pitchFamily="18" charset="0"/>
              </a:rPr>
              <a:t> janvier 2025</a:t>
            </a:r>
            <a:r>
              <a:rPr lang="fr-FR" sz="2000" b="1" dirty="0" smtClean="0">
                <a:latin typeface="Times New Roman" panose="02020603050405020304" pitchFamily="18" charset="0"/>
                <a:cs typeface="Times New Roman" panose="02020603050405020304" pitchFamily="18" charset="0"/>
              </a:rPr>
              <a:t>.</a:t>
            </a:r>
            <a:endParaRPr lang="fr-FR" sz="2000" dirty="0">
              <a:latin typeface="Times New Roman" panose="02020603050405020304" pitchFamily="18" charset="0"/>
              <a:cs typeface="Times New Roman" panose="02020603050405020304" pitchFamily="18" charset="0"/>
            </a:endParaRPr>
          </a:p>
        </p:txBody>
      </p:sp>
      <p:sp>
        <p:nvSpPr>
          <p:cNvPr id="5"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19893766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6" y="1241792"/>
            <a:ext cx="2483768"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Véhicules H</a:t>
            </a:r>
            <a:r>
              <a:rPr lang="fr-FR" sz="2000" b="1" u="sng" baseline="-25000" dirty="0" smtClean="0">
                <a:latin typeface="Times New Roman" panose="02020603050405020304" pitchFamily="18" charset="0"/>
                <a:cs typeface="Times New Roman" panose="02020603050405020304" pitchFamily="18" charset="0"/>
              </a:rPr>
              <a:t>2</a:t>
            </a:r>
            <a:r>
              <a:rPr lang="fr-FR" sz="2000" b="1" u="sng" dirty="0" smtClean="0">
                <a:latin typeface="Times New Roman" panose="02020603050405020304" pitchFamily="18" charset="0"/>
                <a:cs typeface="Times New Roman" panose="02020603050405020304" pitchFamily="18" charset="0"/>
              </a:rPr>
              <a:t> :</a:t>
            </a:r>
            <a:endParaRPr lang="fr-FR" sz="2000" b="1" u="sng" dirty="0">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2132856"/>
            <a:ext cx="4320480" cy="3009806"/>
          </a:xfrm>
          <a:prstGeom prst="rect">
            <a:avLst/>
          </a:prstGeom>
        </p:spPr>
      </p:pic>
      <p:sp>
        <p:nvSpPr>
          <p:cNvPr id="6"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19876854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E:\SAUVEGARDE BUREAU\SECOURS ROUTIER\pac.jpg"/>
          <p:cNvPicPr/>
          <p:nvPr/>
        </p:nvPicPr>
        <p:blipFill>
          <a:blip r:embed="rId2">
            <a:extLst>
              <a:ext uri="{28A0092B-C50C-407E-A947-70E740481C1C}">
                <a14:useLocalDpi xmlns:a14="http://schemas.microsoft.com/office/drawing/2010/main" val="0"/>
              </a:ext>
            </a:extLst>
          </a:blip>
          <a:srcRect/>
          <a:stretch>
            <a:fillRect/>
          </a:stretch>
        </p:blipFill>
        <p:spPr bwMode="auto">
          <a:xfrm>
            <a:off x="899592" y="1802730"/>
            <a:ext cx="7056784" cy="4231821"/>
          </a:xfrm>
          <a:prstGeom prst="rect">
            <a:avLst/>
          </a:prstGeom>
          <a:noFill/>
          <a:ln>
            <a:noFill/>
          </a:ln>
        </p:spPr>
      </p:pic>
      <p:sp>
        <p:nvSpPr>
          <p:cNvPr id="14" name="Rectangle 13"/>
          <p:cNvSpPr/>
          <p:nvPr/>
        </p:nvSpPr>
        <p:spPr>
          <a:xfrm>
            <a:off x="279689" y="1308529"/>
            <a:ext cx="5516447" cy="400110"/>
          </a:xfrm>
          <a:prstGeom prst="rect">
            <a:avLst/>
          </a:prstGeom>
        </p:spPr>
        <p:txBody>
          <a:bodyPr wrap="none">
            <a:spAutoFit/>
          </a:bodyPr>
          <a:lstStyle/>
          <a:p>
            <a:r>
              <a:rPr lang="fr-FR" sz="2000" b="1" u="sng" dirty="0">
                <a:latin typeface="Times New Roman" panose="02020603050405020304" pitchFamily="18" charset="0"/>
                <a:cs typeface="Times New Roman" panose="02020603050405020304" pitchFamily="18" charset="0"/>
              </a:rPr>
              <a:t>Les caractéristiques des véhicules </a:t>
            </a:r>
            <a:r>
              <a:rPr lang="fr-FR" sz="2000" b="1" u="sng" dirty="0" smtClean="0">
                <a:latin typeface="Times New Roman" panose="02020603050405020304" pitchFamily="18" charset="0"/>
                <a:cs typeface="Times New Roman" panose="02020603050405020304" pitchFamily="18" charset="0"/>
              </a:rPr>
              <a:t>hydrogène H</a:t>
            </a:r>
            <a:r>
              <a:rPr lang="fr-FR" sz="2000" b="1" u="sng" baseline="-25000" dirty="0" smtClean="0">
                <a:latin typeface="Times New Roman" panose="02020603050405020304" pitchFamily="18" charset="0"/>
                <a:cs typeface="Times New Roman" panose="02020603050405020304" pitchFamily="18" charset="0"/>
              </a:rPr>
              <a:t>2</a:t>
            </a:r>
            <a:endParaRPr lang="fr-FR" sz="2000" b="1" u="sng" baseline="-25000" dirty="0">
              <a:latin typeface="Times New Roman" panose="02020603050405020304" pitchFamily="18" charset="0"/>
              <a:cs typeface="Times New Roman" panose="02020603050405020304" pitchFamily="18" charset="0"/>
            </a:endParaRPr>
          </a:p>
        </p:txBody>
      </p:sp>
      <p:sp>
        <p:nvSpPr>
          <p:cNvPr id="12"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11882035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4088465" y="1837641"/>
            <a:ext cx="3199915" cy="707886"/>
          </a:xfrm>
          <a:prstGeom prst="rect">
            <a:avLst/>
          </a:prstGeom>
          <a:noFill/>
        </p:spPr>
        <p:txBody>
          <a:bodyPr wrap="none" rtlCol="0">
            <a:spAutoFit/>
          </a:bodyPr>
          <a:lstStyle/>
          <a:p>
            <a:r>
              <a:rPr lang="fr-FR" sz="2000" b="1" i="1" dirty="0">
                <a:latin typeface="Times New Roman" panose="02020603050405020304" pitchFamily="18" charset="0"/>
                <a:cs typeface="Times New Roman" panose="02020603050405020304" pitchFamily="18" charset="0"/>
              </a:rPr>
              <a:t>H</a:t>
            </a:r>
            <a:r>
              <a:rPr lang="fr-FR" sz="2000" b="1" i="1" baseline="-25000" dirty="0">
                <a:latin typeface="Times New Roman" panose="02020603050405020304" pitchFamily="18" charset="0"/>
                <a:cs typeface="Times New Roman" panose="02020603050405020304" pitchFamily="18" charset="0"/>
              </a:rPr>
              <a:t>2</a:t>
            </a:r>
            <a:r>
              <a:rPr lang="fr-FR" sz="2000" b="1" i="1" dirty="0">
                <a:latin typeface="Times New Roman" panose="02020603050405020304" pitchFamily="18" charset="0"/>
                <a:cs typeface="Times New Roman" panose="02020603050405020304" pitchFamily="18" charset="0"/>
              </a:rPr>
              <a:t> + O</a:t>
            </a:r>
            <a:r>
              <a:rPr lang="fr-FR" sz="2000" b="1" i="1" baseline="-25000" dirty="0">
                <a:latin typeface="Times New Roman" panose="02020603050405020304" pitchFamily="18" charset="0"/>
                <a:cs typeface="Times New Roman" panose="02020603050405020304" pitchFamily="18" charset="0"/>
              </a:rPr>
              <a:t>2</a:t>
            </a:r>
            <a:r>
              <a:rPr lang="fr-FR" sz="2000" b="1" i="1" dirty="0">
                <a:latin typeface="Times New Roman" panose="02020603050405020304" pitchFamily="18" charset="0"/>
                <a:cs typeface="Times New Roman" panose="02020603050405020304" pitchFamily="18" charset="0"/>
              </a:rPr>
              <a:t> =&gt; H</a:t>
            </a:r>
            <a:r>
              <a:rPr lang="fr-FR" sz="2000" b="1" i="1" baseline="-25000" dirty="0">
                <a:latin typeface="Times New Roman" panose="02020603050405020304" pitchFamily="18" charset="0"/>
                <a:cs typeface="Times New Roman" panose="02020603050405020304" pitchFamily="18" charset="0"/>
              </a:rPr>
              <a:t>2</a:t>
            </a:r>
            <a:r>
              <a:rPr lang="fr-FR" sz="2000" b="1" i="1" dirty="0">
                <a:latin typeface="Times New Roman" panose="02020603050405020304" pitchFamily="18" charset="0"/>
                <a:cs typeface="Times New Roman" panose="02020603050405020304" pitchFamily="18" charset="0"/>
              </a:rPr>
              <a:t>0 + électrons</a:t>
            </a:r>
            <a:r>
              <a:rPr lang="fr-FR" sz="2000" i="1" dirty="0">
                <a:latin typeface="Times New Roman" panose="02020603050405020304" pitchFamily="18" charset="0"/>
                <a:cs typeface="Times New Roman" panose="02020603050405020304" pitchFamily="18" charset="0"/>
              </a:rPr>
              <a:t>.</a:t>
            </a:r>
            <a:r>
              <a:rPr lang="fr-FR" sz="2000" dirty="0">
                <a:latin typeface="Times New Roman" panose="02020603050405020304" pitchFamily="18" charset="0"/>
                <a:cs typeface="Times New Roman" panose="02020603050405020304" pitchFamily="18" charset="0"/>
              </a:rPr>
              <a:t> </a:t>
            </a:r>
          </a:p>
          <a:p>
            <a:endParaRPr lang="fr-FR" sz="2000" dirty="0">
              <a:latin typeface="Times New Roman" panose="02020603050405020304" pitchFamily="18" charset="0"/>
              <a:cs typeface="Times New Roman" panose="02020603050405020304" pitchFamily="18" charset="0"/>
            </a:endParaRPr>
          </a:p>
        </p:txBody>
      </p:sp>
      <p:sp>
        <p:nvSpPr>
          <p:cNvPr id="11" name="ZoneTexte 10"/>
          <p:cNvSpPr txBox="1"/>
          <p:nvPr/>
        </p:nvSpPr>
        <p:spPr>
          <a:xfrm>
            <a:off x="467544" y="1916832"/>
            <a:ext cx="3009157" cy="2246769"/>
          </a:xfrm>
          <a:prstGeom prst="rect">
            <a:avLst/>
          </a:prstGeom>
          <a:noFill/>
        </p:spPr>
        <p:txBody>
          <a:bodyPr wrap="none" rtlCol="0">
            <a:spAutoFit/>
          </a:bodyPr>
          <a:lstStyle/>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THERMOFUSIBLE,</a:t>
            </a:r>
          </a:p>
          <a:p>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ELECTRO-VANNE,</a:t>
            </a:r>
          </a:p>
          <a:p>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GAZ 350 ou 700 bars,</a:t>
            </a:r>
          </a:p>
          <a:p>
            <a:endParaRPr lang="fr-FR" sz="2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sz="2000" b="1" dirty="0" smtClean="0">
                <a:solidFill>
                  <a:srgbClr val="FF0000"/>
                </a:solidFill>
                <a:latin typeface="Times New Roman" panose="02020603050405020304" pitchFamily="18" charset="0"/>
                <a:cs typeface="Times New Roman" panose="02020603050405020304" pitchFamily="18" charset="0"/>
              </a:rPr>
              <a:t>TORCHERE &lt; 3 min </a:t>
            </a:r>
            <a:endParaRPr lang="fr-FR" sz="20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79689" y="1308529"/>
            <a:ext cx="5516447" cy="400110"/>
          </a:xfrm>
          <a:prstGeom prst="rect">
            <a:avLst/>
          </a:prstGeom>
        </p:spPr>
        <p:txBody>
          <a:bodyPr wrap="none">
            <a:spAutoFit/>
          </a:bodyPr>
          <a:lstStyle/>
          <a:p>
            <a:r>
              <a:rPr lang="fr-FR" sz="2000" b="1" u="sng" dirty="0">
                <a:latin typeface="Times New Roman" panose="02020603050405020304" pitchFamily="18" charset="0"/>
                <a:cs typeface="Times New Roman" panose="02020603050405020304" pitchFamily="18" charset="0"/>
              </a:rPr>
              <a:t>Les caractéristiques des véhicules </a:t>
            </a:r>
            <a:r>
              <a:rPr lang="fr-FR" sz="2000" b="1" u="sng" dirty="0" smtClean="0">
                <a:latin typeface="Times New Roman" panose="02020603050405020304" pitchFamily="18" charset="0"/>
                <a:cs typeface="Times New Roman" panose="02020603050405020304" pitchFamily="18" charset="0"/>
              </a:rPr>
              <a:t>hydrogène H</a:t>
            </a:r>
            <a:r>
              <a:rPr lang="fr-FR" sz="2000" b="1" u="sng" baseline="-25000" dirty="0" smtClean="0">
                <a:latin typeface="Times New Roman" panose="02020603050405020304" pitchFamily="18" charset="0"/>
                <a:cs typeface="Times New Roman" panose="02020603050405020304" pitchFamily="18" charset="0"/>
              </a:rPr>
              <a:t>2 </a:t>
            </a:r>
            <a:r>
              <a:rPr lang="fr-FR" sz="2000" b="1" u="sng" dirty="0" smtClean="0">
                <a:latin typeface="Times New Roman" panose="02020603050405020304" pitchFamily="18" charset="0"/>
                <a:cs typeface="Times New Roman" panose="02020603050405020304" pitchFamily="18" charset="0"/>
              </a:rPr>
              <a:t>:</a:t>
            </a:r>
            <a:endParaRPr lang="fr-FR" sz="2000" b="1" u="sng" dirty="0">
              <a:latin typeface="Times New Roman" panose="02020603050405020304" pitchFamily="18" charset="0"/>
              <a:cs typeface="Times New Roman" panose="02020603050405020304" pitchFamily="18" charset="0"/>
            </a:endParaRPr>
          </a:p>
        </p:txBody>
      </p:sp>
      <p:sp>
        <p:nvSpPr>
          <p:cNvPr id="12"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
        <p:nvSpPr>
          <p:cNvPr id="7" name="Rectangle 6"/>
          <p:cNvSpPr/>
          <p:nvPr/>
        </p:nvSpPr>
        <p:spPr>
          <a:xfrm>
            <a:off x="1787988" y="4576832"/>
            <a:ext cx="5400600"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a:t>
            </a:r>
            <a:r>
              <a:rPr lang="fr-FR" sz="2000" b="1" dirty="0">
                <a:latin typeface="Times New Roman" panose="02020603050405020304" pitchFamily="18" charset="0"/>
                <a:cs typeface="Times New Roman" panose="02020603050405020304" pitchFamily="18" charset="0"/>
              </a:rPr>
              <a:t>véhicules </a:t>
            </a:r>
            <a:r>
              <a:rPr lang="fr-FR" sz="2000" b="1" dirty="0" smtClean="0">
                <a:latin typeface="Times New Roman" panose="02020603050405020304" pitchFamily="18" charset="0"/>
                <a:cs typeface="Times New Roman" panose="02020603050405020304" pitchFamily="18" charset="0"/>
              </a:rPr>
              <a:t>hydrogène </a:t>
            </a:r>
            <a:r>
              <a:rPr lang="fr-FR" sz="2000" b="1" dirty="0">
                <a:latin typeface="Times New Roman" panose="02020603050405020304" pitchFamily="18" charset="0"/>
                <a:cs typeface="Times New Roman" panose="02020603050405020304" pitchFamily="18" charset="0"/>
              </a:rPr>
              <a:t>H</a:t>
            </a:r>
            <a:r>
              <a:rPr lang="fr-FR" sz="2000" b="1" baseline="-25000" dirty="0">
                <a:latin typeface="Times New Roman" panose="02020603050405020304" pitchFamily="18" charset="0"/>
                <a:cs typeface="Times New Roman" panose="02020603050405020304" pitchFamily="18" charset="0"/>
              </a:rPr>
              <a:t>2</a:t>
            </a:r>
            <a:r>
              <a:rPr lang="fr-FR" sz="2000" b="1" dirty="0" smtClean="0">
                <a:latin typeface="Times New Roman" panose="02020603050405020304" pitchFamily="18" charset="0"/>
                <a:cs typeface="Times New Roman" panose="02020603050405020304" pitchFamily="18" charset="0"/>
              </a:rPr>
              <a:t> vidéo 1</a:t>
            </a:r>
            <a:endParaRPr lang="fr-FR" sz="20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786041" y="5373216"/>
            <a:ext cx="5400600"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a:t>
            </a:r>
            <a:r>
              <a:rPr lang="fr-FR" sz="2000" b="1" dirty="0">
                <a:latin typeface="Times New Roman" panose="02020603050405020304" pitchFamily="18" charset="0"/>
                <a:cs typeface="Times New Roman" panose="02020603050405020304" pitchFamily="18" charset="0"/>
              </a:rPr>
              <a:t>véhicules </a:t>
            </a:r>
            <a:r>
              <a:rPr lang="fr-FR" sz="2000" b="1" dirty="0" smtClean="0">
                <a:latin typeface="Times New Roman" panose="02020603050405020304" pitchFamily="18" charset="0"/>
                <a:cs typeface="Times New Roman" panose="02020603050405020304" pitchFamily="18" charset="0"/>
              </a:rPr>
              <a:t>hydrogène </a:t>
            </a:r>
            <a:r>
              <a:rPr lang="fr-FR" sz="2000" b="1" dirty="0">
                <a:latin typeface="Times New Roman" panose="02020603050405020304" pitchFamily="18" charset="0"/>
                <a:cs typeface="Times New Roman" panose="02020603050405020304" pitchFamily="18" charset="0"/>
              </a:rPr>
              <a:t>H</a:t>
            </a:r>
            <a:r>
              <a:rPr lang="fr-FR" sz="2000" b="1" baseline="-25000" dirty="0">
                <a:latin typeface="Times New Roman" panose="02020603050405020304" pitchFamily="18" charset="0"/>
                <a:cs typeface="Times New Roman" panose="02020603050405020304" pitchFamily="18" charset="0"/>
              </a:rPr>
              <a:t>2</a:t>
            </a:r>
            <a:r>
              <a:rPr lang="fr-FR" sz="2000" b="1" dirty="0" smtClean="0">
                <a:latin typeface="Times New Roman" panose="02020603050405020304" pitchFamily="18" charset="0"/>
                <a:cs typeface="Times New Roman" panose="02020603050405020304" pitchFamily="18" charset="0"/>
              </a:rPr>
              <a:t> vidéo 2</a:t>
            </a:r>
            <a:endParaRPr lang="fr-F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0250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716016" y="1671764"/>
            <a:ext cx="2520280" cy="1904316"/>
          </a:xfrm>
          <a:prstGeom prst="rect">
            <a:avLst/>
          </a:prstGeom>
        </p:spPr>
      </p:pic>
      <p:pic>
        <p:nvPicPr>
          <p:cNvPr id="5" name="Image 4"/>
          <p:cNvPicPr>
            <a:picLocks noChangeAspect="1"/>
          </p:cNvPicPr>
          <p:nvPr/>
        </p:nvPicPr>
        <p:blipFill>
          <a:blip r:embed="rId3"/>
          <a:stretch>
            <a:fillRect/>
          </a:stretch>
        </p:blipFill>
        <p:spPr>
          <a:xfrm>
            <a:off x="755576" y="3861048"/>
            <a:ext cx="2808312" cy="2119911"/>
          </a:xfrm>
          <a:prstGeom prst="rect">
            <a:avLst/>
          </a:prstGeom>
        </p:spPr>
      </p:pic>
      <p:pic>
        <p:nvPicPr>
          <p:cNvPr id="10" name="Image 9"/>
          <p:cNvPicPr>
            <a:picLocks noChangeAspect="1"/>
          </p:cNvPicPr>
          <p:nvPr/>
        </p:nvPicPr>
        <p:blipFill rotWithShape="1">
          <a:blip r:embed="rId4"/>
          <a:srcRect l="8719" t="55786" r="6655" b="1"/>
          <a:stretch/>
        </p:blipFill>
        <p:spPr>
          <a:xfrm>
            <a:off x="4499992" y="3789040"/>
            <a:ext cx="2591960" cy="1867269"/>
          </a:xfrm>
          <a:prstGeom prst="rect">
            <a:avLst/>
          </a:prstGeom>
        </p:spPr>
      </p:pic>
      <p:sp>
        <p:nvSpPr>
          <p:cNvPr id="8"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pic>
        <p:nvPicPr>
          <p:cNvPr id="6" name="Image 5"/>
          <p:cNvPicPr>
            <a:picLocks noChangeAspect="1"/>
          </p:cNvPicPr>
          <p:nvPr/>
        </p:nvPicPr>
        <p:blipFill rotWithShape="1">
          <a:blip r:embed="rId5"/>
          <a:srcRect t="16843"/>
          <a:stretch/>
        </p:blipFill>
        <p:spPr>
          <a:xfrm>
            <a:off x="755576" y="1781336"/>
            <a:ext cx="1494298" cy="1656829"/>
          </a:xfrm>
          <a:prstGeom prst="rect">
            <a:avLst/>
          </a:prstGeom>
        </p:spPr>
      </p:pic>
      <p:sp>
        <p:nvSpPr>
          <p:cNvPr id="3" name="ZoneTexte 2"/>
          <p:cNvSpPr txBox="1"/>
          <p:nvPr/>
        </p:nvSpPr>
        <p:spPr>
          <a:xfrm>
            <a:off x="251192" y="1256777"/>
            <a:ext cx="6840760" cy="400110"/>
          </a:xfrm>
          <a:prstGeom prst="rect">
            <a:avLst/>
          </a:prstGeom>
          <a:noFill/>
          <a:scene3d>
            <a:camera prst="orthographicFront"/>
            <a:lightRig rig="threePt" dir="t"/>
          </a:scene3d>
          <a:sp3d>
            <a:bevelT/>
          </a:sp3d>
        </p:spPr>
        <p:txBody>
          <a:bodyPr wrap="square" rtlCol="0">
            <a:spAutoFit/>
          </a:bodyPr>
          <a:lstStyle/>
          <a:p>
            <a:r>
              <a:rPr lang="fr-FR" sz="2000" b="1" u="sng" dirty="0" smtClean="0">
                <a:solidFill>
                  <a:srgbClr val="FF0000"/>
                </a:solidFill>
                <a:latin typeface="Times New Roman" panose="02020603050405020304" pitchFamily="18" charset="0"/>
                <a:cs typeface="Times New Roman" panose="02020603050405020304" pitchFamily="18" charset="0"/>
              </a:rPr>
              <a:t>Véhicules électriques à hydrogène : Exemple Kangoo ZE H2</a:t>
            </a:r>
            <a:endParaRPr lang="fr-FR" sz="20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13355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4"/>
          <p:cNvPicPr>
            <a:picLocks noChangeAspect="1"/>
          </p:cNvPicPr>
          <p:nvPr/>
        </p:nvPicPr>
        <p:blipFill>
          <a:blip r:embed="rId2"/>
          <a:stretch>
            <a:fillRect/>
          </a:stretch>
        </p:blipFill>
        <p:spPr>
          <a:xfrm>
            <a:off x="1979712" y="1844824"/>
            <a:ext cx="4392488" cy="3033221"/>
          </a:xfrm>
          <a:prstGeom prst="rect">
            <a:avLst/>
          </a:prstGeom>
        </p:spPr>
      </p:pic>
      <p:sp>
        <p:nvSpPr>
          <p:cNvPr id="4" name="ZoneTexte 3"/>
          <p:cNvSpPr txBox="1"/>
          <p:nvPr/>
        </p:nvSpPr>
        <p:spPr>
          <a:xfrm>
            <a:off x="409932" y="1268760"/>
            <a:ext cx="2338466"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Hydrogène :</a:t>
            </a:r>
            <a:endParaRPr lang="fr-FR" sz="2000" b="1" u="sng" dirty="0">
              <a:latin typeface="Times New Roman" panose="02020603050405020304" pitchFamily="18" charset="0"/>
              <a:cs typeface="Times New Roman" panose="02020603050405020304" pitchFamily="18" charset="0"/>
            </a:endParaRPr>
          </a:p>
        </p:txBody>
      </p:sp>
      <p:sp>
        <p:nvSpPr>
          <p:cNvPr id="6"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
        <p:nvSpPr>
          <p:cNvPr id="5" name="ZoneTexte 4"/>
          <p:cNvSpPr txBox="1"/>
          <p:nvPr/>
        </p:nvSpPr>
        <p:spPr>
          <a:xfrm>
            <a:off x="368505" y="4904740"/>
            <a:ext cx="5150625"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Les risques des véhicules H</a:t>
            </a:r>
            <a:r>
              <a:rPr lang="fr-FR" sz="2000" b="1" u="sng" baseline="-25000" dirty="0" smtClean="0">
                <a:latin typeface="Times New Roman" panose="02020603050405020304" pitchFamily="18" charset="0"/>
                <a:cs typeface="Times New Roman" panose="02020603050405020304" pitchFamily="18" charset="0"/>
              </a:rPr>
              <a:t>2 </a:t>
            </a:r>
            <a:r>
              <a:rPr lang="fr-FR" sz="2000" b="1" u="sng" dirty="0" smtClean="0">
                <a:latin typeface="Times New Roman" panose="02020603050405020304" pitchFamily="18" charset="0"/>
                <a:cs typeface="Times New Roman" panose="02020603050405020304" pitchFamily="18" charset="0"/>
              </a:rPr>
              <a:t>:</a:t>
            </a:r>
            <a:endParaRPr lang="fr-FR" sz="2000" b="1" u="sng"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467544" y="5457418"/>
            <a:ext cx="8208912" cy="707886"/>
          </a:xfrm>
          <a:prstGeom prst="rect">
            <a:avLst/>
          </a:prstGeom>
          <a:noFill/>
        </p:spPr>
        <p:txBody>
          <a:bodyPr wrap="square" rtlCol="0">
            <a:spAutoFit/>
          </a:bodyPr>
          <a:lstStyle/>
          <a:p>
            <a:pPr algn="just"/>
            <a:r>
              <a:rPr lang="fr-FR" sz="2000" dirty="0" smtClean="0">
                <a:latin typeface="Times New Roman" panose="02020603050405020304" pitchFamily="18" charset="0"/>
                <a:cs typeface="Times New Roman" panose="02020603050405020304" pitchFamily="18" charset="0"/>
              </a:rPr>
              <a:t>Le déclenchement du thermo-fusible entraînera une torchère continue bruyante et peu visible.</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02822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17966" y="1374936"/>
            <a:ext cx="8070458" cy="707886"/>
          </a:xfrm>
          <a:prstGeom prst="rect">
            <a:avLst/>
          </a:prstGeom>
          <a:no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Sur un véhicule Hydrogène, la 1</a:t>
            </a:r>
            <a:r>
              <a:rPr lang="fr-FR" sz="2000" baseline="30000" dirty="0" smtClean="0">
                <a:latin typeface="Times New Roman" panose="02020603050405020304" pitchFamily="18" charset="0"/>
                <a:cs typeface="Times New Roman" panose="02020603050405020304" pitchFamily="18" charset="0"/>
              </a:rPr>
              <a:t>ère</a:t>
            </a:r>
            <a:r>
              <a:rPr lang="fr-FR" sz="2000" dirty="0" smtClean="0">
                <a:latin typeface="Times New Roman" panose="02020603050405020304" pitchFamily="18" charset="0"/>
                <a:cs typeface="Times New Roman" panose="02020603050405020304" pitchFamily="18" charset="0"/>
              </a:rPr>
              <a:t> lance devra refroidir le réservoir de gaz (risque majorant).</a:t>
            </a:r>
            <a:endParaRPr lang="fr-FR" sz="2000" dirty="0">
              <a:latin typeface="Times New Roman" panose="02020603050405020304" pitchFamily="18" charset="0"/>
              <a:cs typeface="Times New Roman" panose="02020603050405020304" pitchFamily="18" charset="0"/>
            </a:endParaRPr>
          </a:p>
        </p:txBody>
      </p:sp>
      <p:pic>
        <p:nvPicPr>
          <p:cNvPr id="4" name="Image 3"/>
          <p:cNvPicPr/>
          <p:nvPr/>
        </p:nvPicPr>
        <p:blipFill>
          <a:blip r:embed="rId2">
            <a:extLst>
              <a:ext uri="{28A0092B-C50C-407E-A947-70E740481C1C}">
                <a14:useLocalDpi xmlns:a14="http://schemas.microsoft.com/office/drawing/2010/main" val="0"/>
              </a:ext>
            </a:extLst>
          </a:blip>
          <a:srcRect/>
          <a:stretch>
            <a:fillRect/>
          </a:stretch>
        </p:blipFill>
        <p:spPr bwMode="auto">
          <a:xfrm>
            <a:off x="431937" y="2492896"/>
            <a:ext cx="3347975" cy="2037846"/>
          </a:xfrm>
          <a:prstGeom prst="rect">
            <a:avLst/>
          </a:prstGeom>
          <a:noFill/>
          <a:ln>
            <a:noFill/>
          </a:ln>
        </p:spPr>
      </p:pic>
      <p:sp>
        <p:nvSpPr>
          <p:cNvPr id="7"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pic>
        <p:nvPicPr>
          <p:cNvPr id="5" name="Image 4"/>
          <p:cNvPicPr/>
          <p:nvPr/>
        </p:nvPicPr>
        <p:blipFill rotWithShape="1">
          <a:blip r:embed="rId3">
            <a:extLst>
              <a:ext uri="{28A0092B-C50C-407E-A947-70E740481C1C}">
                <a14:useLocalDpi xmlns:a14="http://schemas.microsoft.com/office/drawing/2010/main" val="0"/>
              </a:ext>
            </a:extLst>
          </a:blip>
          <a:srcRect t="6604" b="3488"/>
          <a:stretch/>
        </p:blipFill>
        <p:spPr bwMode="auto">
          <a:xfrm>
            <a:off x="4427984" y="3933056"/>
            <a:ext cx="4392488" cy="2160240"/>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32354512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23528" y="1309541"/>
            <a:ext cx="6604745"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Réponse opérationnelle pour feu de VL à l’air libre :</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2348880"/>
            <a:ext cx="3744416" cy="2106234"/>
          </a:xfrm>
          <a:prstGeom prst="rect">
            <a:avLst/>
          </a:prstGeom>
        </p:spPr>
      </p:pic>
      <p:sp>
        <p:nvSpPr>
          <p:cNvPr id="4"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smtClean="0">
                <a:solidFill>
                  <a:srgbClr val="984807"/>
                </a:solidFill>
              </a:rPr>
              <a:t>Les feux de Véhicules routiers</a:t>
            </a:r>
            <a:endParaRPr lang="fr-FR" altLang="fr-FR" sz="3200" b="1" dirty="0" smtClean="0">
              <a:solidFill>
                <a:srgbClr val="984807"/>
              </a:solidFill>
            </a:endParaRPr>
          </a:p>
        </p:txBody>
      </p:sp>
    </p:spTree>
    <p:extLst>
      <p:ext uri="{BB962C8B-B14F-4D97-AF65-F5344CB8AC3E}">
        <p14:creationId xmlns:p14="http://schemas.microsoft.com/office/powerpoint/2010/main" val="16109337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95536" y="1472818"/>
            <a:ext cx="7959794" cy="400110"/>
          </a:xfrm>
          <a:prstGeom prst="rect">
            <a:avLst/>
          </a:prstGeom>
          <a:no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La MGO à appliquer est la MGO incendie « traditionnelle » :</a:t>
            </a:r>
            <a:endParaRPr lang="fr-FR" sz="2000" dirty="0">
              <a:latin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rotWithShape="1">
          <a:blip r:embed="rId2"/>
          <a:srcRect t="27744" b="22242"/>
          <a:stretch/>
        </p:blipFill>
        <p:spPr>
          <a:xfrm>
            <a:off x="323528" y="1988840"/>
            <a:ext cx="8424936" cy="1242422"/>
          </a:xfrm>
          <a:prstGeom prst="rect">
            <a:avLst/>
          </a:prstGeom>
        </p:spPr>
      </p:pic>
      <p:sp>
        <p:nvSpPr>
          <p:cNvPr id="7"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smtClean="0">
                <a:solidFill>
                  <a:srgbClr val="984807"/>
                </a:solidFill>
              </a:rPr>
              <a:t>Les feux de Véhicules routiers</a:t>
            </a:r>
            <a:endParaRPr lang="fr-FR" altLang="fr-FR" sz="3200" b="1" dirty="0" smtClean="0">
              <a:solidFill>
                <a:srgbClr val="984807"/>
              </a:solidFill>
            </a:endParaRPr>
          </a:p>
        </p:txBody>
      </p:sp>
      <p:sp>
        <p:nvSpPr>
          <p:cNvPr id="6" name="Rectangle 5"/>
          <p:cNvSpPr/>
          <p:nvPr/>
        </p:nvSpPr>
        <p:spPr>
          <a:xfrm>
            <a:off x="395536" y="3676962"/>
            <a:ext cx="3383234" cy="400110"/>
          </a:xfrm>
          <a:prstGeom prst="rect">
            <a:avLst/>
          </a:prstGeom>
        </p:spPr>
        <p:txBody>
          <a:bodyPr wrap="none">
            <a:spAutoFit/>
          </a:bodyPr>
          <a:lstStyle/>
          <a:p>
            <a:pPr>
              <a:spcAft>
                <a:spcPts val="0"/>
              </a:spcAft>
            </a:pPr>
            <a:r>
              <a:rPr lang="fr-FR" sz="2000" b="1" u="sng" kern="1800" dirty="0" smtClean="0">
                <a:latin typeface="Times New Roman" panose="02020603050405020304" pitchFamily="18" charset="0"/>
                <a:ea typeface="Calibri" panose="020F0502020204030204" pitchFamily="34" charset="0"/>
                <a:cs typeface="Times New Roman" panose="02020603050405020304" pitchFamily="18" charset="0"/>
              </a:rPr>
              <a:t>MGO incendie </a:t>
            </a:r>
            <a:r>
              <a:rPr lang="fr-FR" sz="2000" b="1" u="sng" kern="1800" dirty="0">
                <a:latin typeface="Times New Roman" panose="02020603050405020304" pitchFamily="18" charset="0"/>
                <a:ea typeface="Calibri" panose="020F0502020204030204" pitchFamily="34" charset="0"/>
                <a:cs typeface="Times New Roman" panose="02020603050405020304" pitchFamily="18" charset="0"/>
              </a:rPr>
              <a:t>VEH ET VE</a:t>
            </a:r>
            <a:r>
              <a:rPr lang="fr-FR" sz="2000" b="1" u="sng" dirty="0">
                <a:latin typeface="Times New Roman" panose="02020603050405020304" pitchFamily="18" charset="0"/>
                <a:ea typeface="Calibri" panose="020F0502020204030204" pitchFamily="34" charset="0"/>
                <a:cs typeface="Times New Roman" panose="02020603050405020304" pitchFamily="18" charset="0"/>
              </a:rPr>
              <a:t> </a:t>
            </a:r>
            <a:r>
              <a:rPr lang="fr-FR" sz="2000" b="1" u="sng" dirty="0" smtClean="0">
                <a:latin typeface="Times New Roman" panose="02020603050405020304" pitchFamily="18" charset="0"/>
                <a:ea typeface="Calibri" panose="020F0502020204030204" pitchFamily="34" charset="0"/>
                <a:cs typeface="Times New Roman" panose="02020603050405020304" pitchFamily="18" charset="0"/>
              </a:rPr>
              <a:t>:</a:t>
            </a:r>
            <a:endParaRPr lang="fr-FR" sz="2000" b="1" u="sng"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868139" y="4325034"/>
            <a:ext cx="5400600"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a:t>
            </a:r>
            <a:r>
              <a:rPr lang="fr-FR" sz="2000" b="1" kern="1800" dirty="0">
                <a:latin typeface="Times New Roman" panose="02020603050405020304" pitchFamily="18" charset="0"/>
                <a:ea typeface="Calibri" panose="020F0502020204030204" pitchFamily="34" charset="0"/>
                <a:cs typeface="Times New Roman" panose="02020603050405020304" pitchFamily="18" charset="0"/>
              </a:rPr>
              <a:t>MGO incendie VEH ET VE</a:t>
            </a:r>
            <a:endParaRPr lang="fr-FR" sz="2000" b="1" dirty="0">
              <a:latin typeface="Times New Roman" panose="02020603050405020304" pitchFamily="18" charset="0"/>
              <a:cs typeface="Times New Roman" panose="02020603050405020304" pitchFamily="18" charset="0"/>
            </a:endParaRPr>
          </a:p>
        </p:txBody>
      </p:sp>
      <p:sp>
        <p:nvSpPr>
          <p:cNvPr id="9" name="Rectangle 8"/>
          <p:cNvSpPr/>
          <p:nvPr/>
        </p:nvSpPr>
        <p:spPr>
          <a:xfrm>
            <a:off x="1868139" y="5693186"/>
            <a:ext cx="5400600" cy="400110"/>
          </a:xfrm>
          <a:prstGeom prst="rect">
            <a:avLst/>
          </a:prstGeom>
        </p:spPr>
        <p:txBody>
          <a:bodyPr wrap="square">
            <a:spAutoFit/>
          </a:bodyPr>
          <a:lstStyle/>
          <a:p>
            <a:r>
              <a:rPr lang="fr-FR" sz="2000" b="1" dirty="0" smtClean="0">
                <a:latin typeface="Times New Roman" panose="02020603050405020304" pitchFamily="18" charset="0"/>
                <a:cs typeface="Times New Roman" panose="02020603050405020304" pitchFamily="18" charset="0"/>
              </a:rPr>
              <a:t>Mettre Vidéo </a:t>
            </a:r>
            <a:r>
              <a:rPr lang="fr-FR" sz="2000" b="1" kern="1800" dirty="0">
                <a:latin typeface="Times New Roman" panose="02020603050405020304" pitchFamily="18" charset="0"/>
                <a:ea typeface="Calibri" panose="020F0502020204030204" pitchFamily="34" charset="0"/>
                <a:cs typeface="Times New Roman" panose="02020603050405020304" pitchFamily="18" charset="0"/>
              </a:rPr>
              <a:t>MGO GPL GNV H </a:t>
            </a:r>
            <a:r>
              <a:rPr lang="fr-FR" sz="2000" b="1" kern="1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fr-FR" sz="2000" b="1" kern="1800" dirty="0">
                <a:latin typeface="Times New Roman" panose="02020603050405020304" pitchFamily="18" charset="0"/>
                <a:ea typeface="Calibri" panose="020F0502020204030204" pitchFamily="34" charset="0"/>
                <a:cs typeface="Times New Roman" panose="02020603050405020304" pitchFamily="18" charset="0"/>
              </a:rPr>
              <a:t> </a:t>
            </a:r>
            <a:endParaRPr lang="fr-FR" sz="20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427466" y="5085184"/>
            <a:ext cx="2636106" cy="400110"/>
          </a:xfrm>
          <a:prstGeom prst="rect">
            <a:avLst/>
          </a:prstGeom>
        </p:spPr>
        <p:txBody>
          <a:bodyPr wrap="none">
            <a:spAutoFit/>
          </a:bodyPr>
          <a:lstStyle/>
          <a:p>
            <a:pPr>
              <a:spcAft>
                <a:spcPts val="0"/>
              </a:spcAft>
            </a:pPr>
            <a:r>
              <a:rPr lang="fr-FR" sz="2000" b="1" u="sng" kern="1800" dirty="0" smtClean="0">
                <a:latin typeface="Times New Roman" panose="02020603050405020304" pitchFamily="18" charset="0"/>
                <a:ea typeface="Calibri" panose="020F0502020204030204" pitchFamily="34" charset="0"/>
                <a:cs typeface="Times New Roman" panose="02020603050405020304" pitchFamily="18" charset="0"/>
              </a:rPr>
              <a:t>MGO GPL GNV H </a:t>
            </a:r>
            <a:r>
              <a:rPr lang="fr-FR" sz="2000" b="1" u="sng" kern="1800" baseline="-25000" dirty="0" smtClean="0">
                <a:latin typeface="Times New Roman" panose="02020603050405020304" pitchFamily="18" charset="0"/>
                <a:ea typeface="Calibri" panose="020F0502020204030204" pitchFamily="34" charset="0"/>
                <a:cs typeface="Times New Roman" panose="02020603050405020304" pitchFamily="18" charset="0"/>
              </a:rPr>
              <a:t>2</a:t>
            </a:r>
            <a:r>
              <a:rPr lang="fr-FR" sz="2000" b="1" u="sng" kern="1800" dirty="0" smtClean="0">
                <a:latin typeface="Times New Roman" panose="02020603050405020304" pitchFamily="18" charset="0"/>
                <a:ea typeface="Calibri" panose="020F0502020204030204" pitchFamily="34" charset="0"/>
                <a:cs typeface="Times New Roman" panose="02020603050405020304" pitchFamily="18" charset="0"/>
              </a:rPr>
              <a:t> :</a:t>
            </a:r>
            <a:endParaRPr lang="fr-FR" sz="1400" b="1" u="sng"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10796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23528" y="1253629"/>
            <a:ext cx="7327231"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Réponse opérationnelle pour feu de PL BUS à l’air libre :</a:t>
            </a:r>
          </a:p>
        </p:txBody>
      </p:sp>
      <p:pic>
        <p:nvPicPr>
          <p:cNvPr id="4" name="Image 3"/>
          <p:cNvPicPr>
            <a:picLocks noChangeAspect="1"/>
          </p:cNvPicPr>
          <p:nvPr/>
        </p:nvPicPr>
        <p:blipFill rotWithShape="1">
          <a:blip r:embed="rId2"/>
          <a:srcRect l="18740" t="12395" r="15153" b="33759"/>
          <a:stretch/>
        </p:blipFill>
        <p:spPr>
          <a:xfrm>
            <a:off x="2411760" y="2132856"/>
            <a:ext cx="3816424" cy="2492675"/>
          </a:xfrm>
          <a:prstGeom prst="rect">
            <a:avLst/>
          </a:prstGeom>
        </p:spPr>
      </p:pic>
      <p:sp>
        <p:nvSpPr>
          <p:cNvPr id="5"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smtClean="0">
                <a:solidFill>
                  <a:srgbClr val="984807"/>
                </a:solidFill>
              </a:rPr>
              <a:t>Les feux de Véhicules routiers</a:t>
            </a:r>
            <a:endParaRPr lang="fr-FR" altLang="fr-FR" sz="3200" b="1" dirty="0" smtClean="0">
              <a:solidFill>
                <a:srgbClr val="984807"/>
              </a:solidFill>
            </a:endParaRPr>
          </a:p>
        </p:txBody>
      </p:sp>
    </p:spTree>
    <p:extLst>
      <p:ext uri="{BB962C8B-B14F-4D97-AF65-F5344CB8AC3E}">
        <p14:creationId xmlns:p14="http://schemas.microsoft.com/office/powerpoint/2010/main" val="23694707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95536" y="1224163"/>
            <a:ext cx="6688667"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Cas particulier des feux de poids lourds et bus :</a:t>
            </a:r>
            <a:endParaRPr lang="fr-FR" sz="2000" b="1" u="sng" dirty="0">
              <a:latin typeface="Times New Roman" panose="02020603050405020304" pitchFamily="18" charset="0"/>
              <a:cs typeface="Times New Roman" panose="02020603050405020304" pitchFamily="18" charset="0"/>
            </a:endParaRPr>
          </a:p>
        </p:txBody>
      </p:sp>
      <p:sp>
        <p:nvSpPr>
          <p:cNvPr id="4" name="ZoneTexte 3"/>
          <p:cNvSpPr txBox="1"/>
          <p:nvPr/>
        </p:nvSpPr>
        <p:spPr>
          <a:xfrm>
            <a:off x="251520" y="1916832"/>
            <a:ext cx="8500533" cy="4093428"/>
          </a:xfrm>
          <a:prstGeom prst="rect">
            <a:avLst/>
          </a:prstGeom>
          <a:noFill/>
        </p:spPr>
        <p:txBody>
          <a:bodyPr wrap="square" rtlCol="0">
            <a:spAutoFit/>
          </a:bodyPr>
          <a:lstStyle/>
          <a:p>
            <a:pPr algn="just"/>
            <a:r>
              <a:rPr lang="fr-FR" sz="2000" b="1" dirty="0" smtClean="0">
                <a:latin typeface="Times New Roman" panose="02020603050405020304" pitchFamily="18" charset="0"/>
                <a:cs typeface="Times New Roman" panose="02020603050405020304" pitchFamily="18" charset="0"/>
              </a:rPr>
              <a:t>Différence de stratégie d’attaque entre VL et bus/PL :</a:t>
            </a:r>
          </a:p>
          <a:p>
            <a:pPr algn="just"/>
            <a:endParaRPr lang="fr-FR" sz="2000" dirty="0">
              <a:latin typeface="Times New Roman" panose="02020603050405020304" pitchFamily="18" charset="0"/>
              <a:cs typeface="Times New Roman" panose="02020603050405020304" pitchFamily="18" charset="0"/>
            </a:endParaRPr>
          </a:p>
          <a:p>
            <a:pPr algn="just"/>
            <a:r>
              <a:rPr lang="fr-FR" sz="2000" dirty="0" smtClean="0">
                <a:latin typeface="Times New Roman" panose="02020603050405020304" pitchFamily="18" charset="0"/>
                <a:cs typeface="Times New Roman" panose="02020603050405020304" pitchFamily="18" charset="0"/>
              </a:rPr>
              <a:t>Les bus et PL ayant des réservoirs (GPL, GNL, H</a:t>
            </a:r>
            <a:r>
              <a:rPr lang="fr-FR" sz="2000" baseline="-25000" dirty="0" smtClean="0">
                <a:latin typeface="Times New Roman" panose="02020603050405020304" pitchFamily="18" charset="0"/>
                <a:cs typeface="Times New Roman" panose="02020603050405020304" pitchFamily="18" charset="0"/>
              </a:rPr>
              <a:t>2</a:t>
            </a:r>
            <a:r>
              <a:rPr lang="fr-FR" sz="2000" dirty="0" smtClean="0">
                <a:latin typeface="Times New Roman" panose="02020603050405020304" pitchFamily="18" charset="0"/>
                <a:cs typeface="Times New Roman" panose="02020603050405020304" pitchFamily="18" charset="0"/>
              </a:rPr>
              <a:t>), ou batteries, en nombre important et situés en divers endroits du véhicule, il conviendra d’adapter la tactique employée. Dans les deux cas (PL ou bus), le deux binômes privilégieront, dans un premier temps, le refroidissement des stockages d’énergie, pour ensuite procéder à l’extinction du véhicule en lui-même.   </a:t>
            </a:r>
            <a:r>
              <a:rPr lang="fr-FR" sz="2000" dirty="0" smtClean="0">
                <a:solidFill>
                  <a:schemeClr val="accent1">
                    <a:lumMod val="60000"/>
                    <a:lumOff val="40000"/>
                  </a:schemeClr>
                </a:solidFill>
                <a:latin typeface="Times New Roman" panose="02020603050405020304" pitchFamily="18" charset="0"/>
                <a:cs typeface="Times New Roman" panose="02020603050405020304" pitchFamily="18" charset="0"/>
                <a:hlinkClick r:id="rId2" action="ppaction://hlinkfile"/>
              </a:rPr>
              <a:t>Vidéo bus GNV multi </a:t>
            </a:r>
            <a:r>
              <a:rPr lang="fr-FR" sz="2000" dirty="0" err="1" smtClean="0">
                <a:solidFill>
                  <a:schemeClr val="accent1">
                    <a:lumMod val="60000"/>
                    <a:lumOff val="40000"/>
                  </a:schemeClr>
                </a:solidFill>
                <a:latin typeface="Times New Roman" panose="02020603050405020304" pitchFamily="18" charset="0"/>
                <a:cs typeface="Times New Roman" panose="02020603050405020304" pitchFamily="18" charset="0"/>
                <a:hlinkClick r:id="rId2" action="ppaction://hlinkfile"/>
              </a:rPr>
              <a:t>cam</a:t>
            </a:r>
            <a:endParaRPr lang="fr-FR" sz="2000" dirty="0" smtClean="0">
              <a:solidFill>
                <a:schemeClr val="accent1">
                  <a:lumMod val="60000"/>
                  <a:lumOff val="40000"/>
                </a:schemeClr>
              </a:solidFill>
              <a:latin typeface="Times New Roman" panose="02020603050405020304" pitchFamily="18" charset="0"/>
              <a:cs typeface="Times New Roman" panose="02020603050405020304" pitchFamily="18" charset="0"/>
            </a:endParaRPr>
          </a:p>
          <a:p>
            <a:pPr algn="just"/>
            <a:endParaRPr lang="fr-FR" sz="2000" dirty="0">
              <a:latin typeface="Times New Roman" panose="02020603050405020304" pitchFamily="18" charset="0"/>
              <a:cs typeface="Times New Roman" panose="02020603050405020304" pitchFamily="18" charset="0"/>
            </a:endParaRPr>
          </a:p>
          <a:p>
            <a:pPr algn="just"/>
            <a:r>
              <a:rPr lang="fr-FR" sz="2000" dirty="0" smtClean="0">
                <a:latin typeface="Times New Roman" panose="02020603050405020304" pitchFamily="18" charset="0"/>
                <a:cs typeface="Times New Roman" panose="02020603050405020304" pitchFamily="18" charset="0"/>
              </a:rPr>
              <a:t>En </a:t>
            </a:r>
            <a:r>
              <a:rPr lang="fr-FR" sz="2000" dirty="0">
                <a:latin typeface="Times New Roman" panose="02020603050405020304" pitchFamily="18" charset="0"/>
                <a:cs typeface="Times New Roman" panose="02020603050405020304" pitchFamily="18" charset="0"/>
              </a:rPr>
              <a:t>f</a:t>
            </a:r>
            <a:r>
              <a:rPr lang="fr-FR" sz="2000" dirty="0" smtClean="0">
                <a:latin typeface="Times New Roman" panose="02020603050405020304" pitchFamily="18" charset="0"/>
                <a:cs typeface="Times New Roman" panose="02020603050405020304" pitchFamily="18" charset="0"/>
              </a:rPr>
              <a:t>onction du nombre et de l’emplacement des éléments de stockage de l’énergie (batteries, réservoirs sous pression) et des effets induits éventuels (emballement thermique, torchère), le COS pourra être amené à renforcer ses moyens hydraulique.</a:t>
            </a:r>
            <a:endParaRPr lang="fr-FR" sz="2000" dirty="0">
              <a:latin typeface="Times New Roman" panose="02020603050405020304" pitchFamily="18" charset="0"/>
              <a:cs typeface="Times New Roman" panose="02020603050405020304" pitchFamily="18" charset="0"/>
            </a:endParaRPr>
          </a:p>
        </p:txBody>
      </p:sp>
      <p:sp>
        <p:nvSpPr>
          <p:cNvPr id="7"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smtClean="0">
                <a:solidFill>
                  <a:srgbClr val="984807"/>
                </a:solidFill>
              </a:rPr>
              <a:t>Les feux de Véhicules routiers</a:t>
            </a:r>
            <a:endParaRPr lang="fr-FR" altLang="fr-FR" sz="3200" b="1" dirty="0" smtClean="0">
              <a:solidFill>
                <a:srgbClr val="984807"/>
              </a:solidFill>
            </a:endParaRPr>
          </a:p>
        </p:txBody>
      </p:sp>
    </p:spTree>
    <p:extLst>
      <p:ext uri="{BB962C8B-B14F-4D97-AF65-F5344CB8AC3E}">
        <p14:creationId xmlns:p14="http://schemas.microsoft.com/office/powerpoint/2010/main" val="977130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68760"/>
            <a:ext cx="4824536" cy="309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
        <p:nvSpPr>
          <p:cNvPr id="5" name="Rectangle 4"/>
          <p:cNvSpPr/>
          <p:nvPr/>
        </p:nvSpPr>
        <p:spPr>
          <a:xfrm>
            <a:off x="2987824" y="4725144"/>
            <a:ext cx="3240361" cy="1080296"/>
          </a:xfrm>
          <a:prstGeom prst="rect">
            <a:avLst/>
          </a:prstGeom>
        </p:spPr>
        <p:txBody>
          <a:bodyPr wrap="square">
            <a:spAutoFit/>
          </a:bodyPr>
          <a:lstStyle/>
          <a:p>
            <a:pPr marL="285750" lvl="0" indent="-285750" algn="just">
              <a:lnSpc>
                <a:spcPct val="107000"/>
              </a:lnSpc>
              <a:spcAft>
                <a:spcPts val="800"/>
              </a:spcAft>
              <a:buFont typeface="Arial" panose="020B0604020202020204" pitchFamily="34" charset="0"/>
              <a:buChar char="•"/>
            </a:pPr>
            <a:r>
              <a:rPr lang="fr-FR" sz="2000" b="1" dirty="0" smtClean="0">
                <a:latin typeface="Times New Roman" panose="02020603050405020304" pitchFamily="18" charset="0"/>
                <a:ea typeface="Calibri" panose="020F0502020204030204" pitchFamily="34" charset="0"/>
                <a:cs typeface="Times New Roman" panose="02020603050405020304" pitchFamily="18" charset="0"/>
              </a:rPr>
              <a:t>1 893</a:t>
            </a:r>
            <a:r>
              <a:rPr lang="fr-FR"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000" i="1"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000" dirty="0">
                <a:latin typeface="Times New Roman" panose="02020603050405020304" pitchFamily="18" charset="0"/>
                <a:ea typeface="Calibri" panose="020F0502020204030204" pitchFamily="34" charset="0"/>
                <a:cs typeface="Times New Roman" panose="02020603050405020304" pitchFamily="18" charset="0"/>
              </a:rPr>
              <a:t>feux de transports </a:t>
            </a:r>
            <a:r>
              <a:rPr lang="fr-FR" sz="2000" dirty="0" smtClean="0">
                <a:latin typeface="Times New Roman" panose="02020603050405020304" pitchFamily="18" charset="0"/>
                <a:ea typeface="Calibri" panose="020F0502020204030204" pitchFamily="34" charset="0"/>
                <a:cs typeface="Times New Roman" panose="02020603050405020304" pitchFamily="18" charset="0"/>
              </a:rPr>
              <a:t>routiers traités par le SDMIS en 2015.</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533122"/>
            <a:ext cx="2448272" cy="1632181"/>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4557124"/>
            <a:ext cx="2376264" cy="1584175"/>
          </a:xfrm>
          <a:prstGeom prst="rect">
            <a:avLst/>
          </a:prstGeom>
        </p:spPr>
      </p:pic>
    </p:spTree>
    <p:extLst>
      <p:ext uri="{BB962C8B-B14F-4D97-AF65-F5344CB8AC3E}">
        <p14:creationId xmlns:p14="http://schemas.microsoft.com/office/powerpoint/2010/main" val="1858252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1340768"/>
            <a:ext cx="6688667"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Cas particulier des feux de poids lourds et bus :</a:t>
            </a:r>
            <a:endParaRPr lang="fr-FR" sz="2000" b="1" u="sng" dirty="0">
              <a:latin typeface="Times New Roman" panose="02020603050405020304" pitchFamily="18" charset="0"/>
              <a:cs typeface="Times New Roman" panose="02020603050405020304" pitchFamily="18" charset="0"/>
            </a:endParaRPr>
          </a:p>
        </p:txBody>
      </p:sp>
      <p:pic>
        <p:nvPicPr>
          <p:cNvPr id="6" name="Espace réservé du contenu 3"/>
          <p:cNvPicPr>
            <a:picLocks noChangeAspect="1"/>
          </p:cNvPicPr>
          <p:nvPr/>
        </p:nvPicPr>
        <p:blipFill rotWithShape="1">
          <a:blip r:embed="rId2"/>
          <a:srcRect l="51860" t="41276" r="7347" b="6525"/>
          <a:stretch/>
        </p:blipFill>
        <p:spPr>
          <a:xfrm>
            <a:off x="5148064" y="1988840"/>
            <a:ext cx="3312368" cy="2115749"/>
          </a:xfrm>
          <a:prstGeom prst="rect">
            <a:avLst/>
          </a:prstGeom>
        </p:spPr>
      </p:pic>
      <p:sp>
        <p:nvSpPr>
          <p:cNvPr id="7"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smtClean="0">
                <a:solidFill>
                  <a:srgbClr val="984807"/>
                </a:solidFill>
              </a:rPr>
              <a:t>Les feux de Véhicules routiers</a:t>
            </a:r>
            <a:endParaRPr lang="fr-FR" altLang="fr-FR" sz="3200" b="1" dirty="0" smtClean="0">
              <a:solidFill>
                <a:srgbClr val="984807"/>
              </a:solidFill>
            </a:endParaRPr>
          </a:p>
        </p:txBody>
      </p:sp>
      <p:pic>
        <p:nvPicPr>
          <p:cNvPr id="5" name="Espace réservé du contenu 3"/>
          <p:cNvPicPr>
            <a:picLocks noChangeAspect="1"/>
          </p:cNvPicPr>
          <p:nvPr/>
        </p:nvPicPr>
        <p:blipFill rotWithShape="1">
          <a:blip r:embed="rId2"/>
          <a:srcRect l="7668" t="41276" r="51302" b="4256"/>
          <a:stretch/>
        </p:blipFill>
        <p:spPr>
          <a:xfrm>
            <a:off x="675490" y="1988840"/>
            <a:ext cx="3192814" cy="2115749"/>
          </a:xfrm>
          <a:prstGeom prst="rect">
            <a:avLst/>
          </a:prstGeom>
        </p:spPr>
      </p:pic>
    </p:spTree>
    <p:extLst>
      <p:ext uri="{BB962C8B-B14F-4D97-AF65-F5344CB8AC3E}">
        <p14:creationId xmlns:p14="http://schemas.microsoft.com/office/powerpoint/2010/main" val="3278045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6022" y="2222550"/>
            <a:ext cx="2672228" cy="1566490"/>
          </a:xfrm>
          <a:prstGeom prst="rect">
            <a:avLst/>
          </a:prstGeom>
        </p:spPr>
      </p:pic>
      <p:sp>
        <p:nvSpPr>
          <p:cNvPr id="6"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smtClean="0">
                <a:solidFill>
                  <a:srgbClr val="984807"/>
                </a:solidFill>
              </a:rPr>
              <a:t>Les feux de Véhicules routiers</a:t>
            </a:r>
            <a:endParaRPr lang="fr-FR" altLang="fr-FR" sz="3200" b="1" dirty="0" smtClean="0">
              <a:solidFill>
                <a:srgbClr val="984807"/>
              </a:solidFill>
            </a:endParaRPr>
          </a:p>
        </p:txBody>
      </p:sp>
      <p:sp>
        <p:nvSpPr>
          <p:cNvPr id="7" name="ZoneTexte 6"/>
          <p:cNvSpPr txBox="1"/>
          <p:nvPr/>
        </p:nvSpPr>
        <p:spPr>
          <a:xfrm>
            <a:off x="209358" y="2157824"/>
            <a:ext cx="5976664" cy="1631216"/>
          </a:xfrm>
          <a:prstGeom prst="rect">
            <a:avLst/>
          </a:prstGeom>
          <a:no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Pas de restriction générale de stationnement de véhicules à énergies alternatives en espaces clos ( PSC, tunnel, …)</a:t>
            </a:r>
          </a:p>
          <a:p>
            <a:endParaRPr lang="fr-FR" sz="2000" dirty="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COS doit envisager systématiquement la présence de tels véhicules lors de feu en espaces confinés</a:t>
            </a:r>
          </a:p>
        </p:txBody>
      </p:sp>
      <p:sp>
        <p:nvSpPr>
          <p:cNvPr id="9" name="ZoneTexte 8"/>
          <p:cNvSpPr txBox="1"/>
          <p:nvPr/>
        </p:nvSpPr>
        <p:spPr>
          <a:xfrm>
            <a:off x="467544" y="1340768"/>
            <a:ext cx="7119368"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Réponse opérationnelle pour feu de VL en espace clos :</a:t>
            </a:r>
          </a:p>
        </p:txBody>
      </p:sp>
      <p:sp>
        <p:nvSpPr>
          <p:cNvPr id="10" name="ZoneTexte 9"/>
          <p:cNvSpPr txBox="1"/>
          <p:nvPr/>
        </p:nvSpPr>
        <p:spPr>
          <a:xfrm>
            <a:off x="220137" y="3981544"/>
            <a:ext cx="7658100" cy="1631216"/>
          </a:xfrm>
          <a:prstGeom prst="rect">
            <a:avLst/>
          </a:prstGeom>
          <a:no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Pas de restriction générale de stationnement de véhicules à énergies alternatives en espaces clos ( PSC, tunnel, …)</a:t>
            </a:r>
          </a:p>
          <a:p>
            <a:endParaRPr lang="fr-FR" sz="2000" dirty="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COS doit envisager systématiquement la présence de tels véhicules lors de feu en espaces confinés</a:t>
            </a:r>
          </a:p>
        </p:txBody>
      </p:sp>
    </p:spTree>
    <p:extLst>
      <p:ext uri="{BB962C8B-B14F-4D97-AF65-F5344CB8AC3E}">
        <p14:creationId xmlns:p14="http://schemas.microsoft.com/office/powerpoint/2010/main" val="22303049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752736" y="3269258"/>
            <a:ext cx="3409758" cy="400110"/>
          </a:xfrm>
          <a:prstGeom prst="rect">
            <a:avLst/>
          </a:prstGeom>
          <a:solidFill>
            <a:srgbClr val="8FAADC"/>
          </a:solidFill>
        </p:spPr>
        <p:txBody>
          <a:bodyPr wrap="square" rtlCol="0">
            <a:spAutoFit/>
          </a:bodyPr>
          <a:lstStyle/>
          <a:p>
            <a:pPr algn="ctr"/>
            <a:r>
              <a:rPr lang="fr-FR" sz="2000" dirty="0" smtClean="0">
                <a:latin typeface="Times New Roman" panose="02020603050405020304" pitchFamily="18" charset="0"/>
                <a:cs typeface="Times New Roman" panose="02020603050405020304" pitchFamily="18" charset="0"/>
              </a:rPr>
              <a:t>Rapidité d’intervention :</a:t>
            </a:r>
            <a:endParaRPr lang="fr-FR" sz="2000"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752736" y="4149080"/>
            <a:ext cx="7672518" cy="1323439"/>
          </a:xfrm>
          <a:prstGeom prst="rect">
            <a:avLst/>
          </a:prstGeom>
          <a:noFill/>
        </p:spPr>
        <p:txBody>
          <a:bodyPr wrap="square" rtlCol="0">
            <a:spAutoFit/>
          </a:bodyPr>
          <a:lstStyle/>
          <a:p>
            <a:pPr marL="285750" indent="-285750" algn="just">
              <a:buFont typeface="Arial"/>
              <a:buChar char="•"/>
            </a:pPr>
            <a:r>
              <a:rPr lang="fr-FR" sz="2000" dirty="0" smtClean="0">
                <a:latin typeface="Times New Roman" panose="02020603050405020304" pitchFamily="18" charset="0"/>
                <a:cs typeface="Times New Roman" panose="02020603050405020304" pitchFamily="18" charset="0"/>
              </a:rPr>
              <a:t>Prévenir les phénomènes attendus : augmentation pression réservoirs, emballement thermique batteries HT …</a:t>
            </a:r>
          </a:p>
          <a:p>
            <a:pPr marL="285750" indent="-285750" algn="just">
              <a:buFont typeface="Arial"/>
              <a:buChar char="•"/>
            </a:pPr>
            <a:endParaRPr lang="fr-FR" sz="2000" dirty="0" smtClean="0">
              <a:latin typeface="Times New Roman" panose="02020603050405020304" pitchFamily="18" charset="0"/>
              <a:cs typeface="Times New Roman" panose="02020603050405020304" pitchFamily="18" charset="0"/>
            </a:endParaRPr>
          </a:p>
          <a:p>
            <a:pPr marL="285750" indent="-285750" algn="just">
              <a:buFont typeface="Arial"/>
              <a:buChar char="•"/>
            </a:pPr>
            <a:r>
              <a:rPr lang="fr-FR" sz="2000" dirty="0" smtClean="0">
                <a:latin typeface="Times New Roman" panose="02020603050405020304" pitchFamily="18" charset="0"/>
                <a:cs typeface="Times New Roman" panose="02020603050405020304" pitchFamily="18" charset="0"/>
              </a:rPr>
              <a:t>Limiter les propagations et les dégâts sur les infrastructures. </a:t>
            </a:r>
            <a:endParaRPr lang="fr-FR" sz="2000" dirty="0">
              <a:latin typeface="Times New Roman" panose="02020603050405020304" pitchFamily="18" charset="0"/>
              <a:cs typeface="Times New Roman" panose="02020603050405020304" pitchFamily="18" charset="0"/>
            </a:endParaRPr>
          </a:p>
        </p:txBody>
      </p:sp>
      <p:sp>
        <p:nvSpPr>
          <p:cNvPr id="9" name="ZoneTexte 8"/>
          <p:cNvSpPr txBox="1"/>
          <p:nvPr/>
        </p:nvSpPr>
        <p:spPr>
          <a:xfrm>
            <a:off x="395536" y="1834044"/>
            <a:ext cx="8066691" cy="1015663"/>
          </a:xfrm>
          <a:prstGeom prst="rect">
            <a:avLst/>
          </a:prstGeom>
          <a:noFill/>
        </p:spPr>
        <p:txBody>
          <a:bodyPr wrap="square" rtlCol="0">
            <a:spAutoFit/>
          </a:bodyPr>
          <a:lstStyle/>
          <a:p>
            <a:r>
              <a:rPr lang="fr-FR" sz="2000" dirty="0" smtClean="0">
                <a:latin typeface="Times New Roman" panose="02020603050405020304" pitchFamily="18" charset="0"/>
                <a:cs typeface="Times New Roman" panose="02020603050405020304" pitchFamily="18" charset="0"/>
              </a:rPr>
              <a:t>Le confinement accentuera les phénomènes attendues des feux de véhicules.</a:t>
            </a:r>
          </a:p>
          <a:p>
            <a:endParaRPr lang="fr-FR" sz="2000" dirty="0" smtClean="0">
              <a:latin typeface="Times New Roman" panose="02020603050405020304" pitchFamily="18" charset="0"/>
              <a:cs typeface="Times New Roman" panose="02020603050405020304" pitchFamily="18" charset="0"/>
            </a:endParaRPr>
          </a:p>
          <a:p>
            <a:r>
              <a:rPr lang="fr-FR" sz="2000" b="1" dirty="0" smtClean="0">
                <a:solidFill>
                  <a:srgbClr val="FF0000"/>
                </a:solidFill>
                <a:latin typeface="Times New Roman" panose="02020603050405020304" pitchFamily="18" charset="0"/>
                <a:cs typeface="Times New Roman" panose="02020603050405020304" pitchFamily="18" charset="0"/>
              </a:rPr>
              <a:t>L’engagement opérationnel devra donc répondre à deux impératifs :</a:t>
            </a:r>
            <a:endParaRPr lang="fr-FR" sz="2000" b="1" dirty="0">
              <a:solidFill>
                <a:srgbClr val="FF0000"/>
              </a:solidFill>
              <a:latin typeface="Times New Roman" panose="02020603050405020304" pitchFamily="18" charset="0"/>
              <a:cs typeface="Times New Roman" panose="02020603050405020304" pitchFamily="18" charset="0"/>
            </a:endParaRPr>
          </a:p>
        </p:txBody>
      </p:sp>
      <p:sp>
        <p:nvSpPr>
          <p:cNvPr id="11"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smtClean="0">
                <a:solidFill>
                  <a:srgbClr val="984807"/>
                </a:solidFill>
              </a:rPr>
              <a:t>Les feux de Véhicules routiers</a:t>
            </a:r>
            <a:endParaRPr lang="fr-FR" altLang="fr-FR" sz="3200" b="1" dirty="0" smtClean="0">
              <a:solidFill>
                <a:srgbClr val="984807"/>
              </a:solidFill>
            </a:endParaRPr>
          </a:p>
        </p:txBody>
      </p:sp>
      <p:sp>
        <p:nvSpPr>
          <p:cNvPr id="12" name="ZoneTexte 11"/>
          <p:cNvSpPr txBox="1"/>
          <p:nvPr/>
        </p:nvSpPr>
        <p:spPr>
          <a:xfrm>
            <a:off x="467544" y="1340768"/>
            <a:ext cx="7119368"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Réponse opérationnelle pour feu de VL en espace clos :</a:t>
            </a:r>
          </a:p>
        </p:txBody>
      </p:sp>
    </p:spTree>
    <p:extLst>
      <p:ext uri="{BB962C8B-B14F-4D97-AF65-F5344CB8AC3E}">
        <p14:creationId xmlns:p14="http://schemas.microsoft.com/office/powerpoint/2010/main" val="17471068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83568" y="2453650"/>
            <a:ext cx="3067761" cy="400110"/>
          </a:xfrm>
          <a:prstGeom prst="rect">
            <a:avLst/>
          </a:prstGeom>
          <a:solidFill>
            <a:srgbClr val="8FAADC"/>
          </a:solidFill>
        </p:spPr>
        <p:txBody>
          <a:bodyPr wrap="square" rtlCol="0">
            <a:spAutoFit/>
          </a:bodyPr>
          <a:lstStyle/>
          <a:p>
            <a:pPr algn="ctr"/>
            <a:r>
              <a:rPr lang="fr-FR" sz="2000" dirty="0" smtClean="0">
                <a:latin typeface="Times New Roman" panose="02020603050405020304" pitchFamily="18" charset="0"/>
                <a:cs typeface="Times New Roman" panose="02020603050405020304" pitchFamily="18" charset="0"/>
              </a:rPr>
              <a:t>Sécurité du personnel :</a:t>
            </a:r>
            <a:endParaRPr lang="fr-FR" sz="2000" dirty="0">
              <a:latin typeface="Times New Roman" panose="02020603050405020304" pitchFamily="18" charset="0"/>
              <a:cs typeface="Times New Roman" panose="02020603050405020304" pitchFamily="18" charset="0"/>
            </a:endParaRPr>
          </a:p>
        </p:txBody>
      </p:sp>
      <p:sp>
        <p:nvSpPr>
          <p:cNvPr id="8" name="ZoneTexte 7"/>
          <p:cNvSpPr txBox="1"/>
          <p:nvPr/>
        </p:nvSpPr>
        <p:spPr>
          <a:xfrm>
            <a:off x="467544" y="3068960"/>
            <a:ext cx="8136904" cy="707886"/>
          </a:xfrm>
          <a:prstGeom prst="rect">
            <a:avLst/>
          </a:prstGeom>
          <a:noFill/>
        </p:spPr>
        <p:txBody>
          <a:bodyPr wrap="square" rtlCol="0">
            <a:spAutoFit/>
          </a:bodyPr>
          <a:lstStyle/>
          <a:p>
            <a:pPr marL="171450" indent="-171450" algn="just">
              <a:buFont typeface="Arial"/>
              <a:buChar char="•"/>
            </a:pPr>
            <a:r>
              <a:rPr lang="fr-FR" sz="2000" dirty="0" smtClean="0">
                <a:latin typeface="Times New Roman" panose="02020603050405020304" pitchFamily="18" charset="0"/>
                <a:cs typeface="Times New Roman" panose="02020603050405020304" pitchFamily="18" charset="0"/>
              </a:rPr>
              <a:t>N’engager que le personnel nécessaire à la localisation du foyer et en mesure d’attaquer le plus massivement et le plus rapidement possible le feu.</a:t>
            </a:r>
            <a:endParaRPr lang="fr-FR" sz="2000" dirty="0">
              <a:latin typeface="Times New Roman" panose="02020603050405020304" pitchFamily="18" charset="0"/>
              <a:cs typeface="Times New Roman" panose="02020603050405020304" pitchFamily="18" charset="0"/>
            </a:endParaRPr>
          </a:p>
        </p:txBody>
      </p:sp>
      <p:sp>
        <p:nvSpPr>
          <p:cNvPr id="9" name="ZoneTexte 8"/>
          <p:cNvSpPr txBox="1"/>
          <p:nvPr/>
        </p:nvSpPr>
        <p:spPr>
          <a:xfrm>
            <a:off x="395536" y="1834044"/>
            <a:ext cx="8066691" cy="400110"/>
          </a:xfrm>
          <a:prstGeom prst="rect">
            <a:avLst/>
          </a:prstGeom>
          <a:noFill/>
        </p:spPr>
        <p:txBody>
          <a:bodyPr wrap="square" rtlCol="0">
            <a:spAutoFit/>
          </a:bodyPr>
          <a:lstStyle/>
          <a:p>
            <a:r>
              <a:rPr lang="fr-FR" sz="2000" b="1" dirty="0" smtClean="0">
                <a:solidFill>
                  <a:srgbClr val="FF0000"/>
                </a:solidFill>
                <a:latin typeface="Times New Roman" panose="02020603050405020304" pitchFamily="18" charset="0"/>
                <a:cs typeface="Times New Roman" panose="02020603050405020304" pitchFamily="18" charset="0"/>
              </a:rPr>
              <a:t>L’engagement opérationnel devra donc répondre à deux impératifs :</a:t>
            </a:r>
            <a:endParaRPr lang="fr-FR" sz="2000" b="1" dirty="0">
              <a:solidFill>
                <a:srgbClr val="FF0000"/>
              </a:solidFill>
              <a:latin typeface="Times New Roman" panose="02020603050405020304" pitchFamily="18" charset="0"/>
              <a:cs typeface="Times New Roman" panose="02020603050405020304" pitchFamily="18" charset="0"/>
            </a:endParaRPr>
          </a:p>
        </p:txBody>
      </p:sp>
      <p:pic>
        <p:nvPicPr>
          <p:cNvPr id="10" name="Espace réservé du contenu 3"/>
          <p:cNvPicPr>
            <a:picLocks noChangeAspect="1"/>
          </p:cNvPicPr>
          <p:nvPr/>
        </p:nvPicPr>
        <p:blipFill rotWithShape="1">
          <a:blip r:embed="rId2"/>
          <a:srcRect l="29110" t="50307" r="24501" b="5219"/>
          <a:stretch/>
        </p:blipFill>
        <p:spPr>
          <a:xfrm>
            <a:off x="2411760" y="3933056"/>
            <a:ext cx="3600400" cy="2234589"/>
          </a:xfrm>
          <a:prstGeom prst="rect">
            <a:avLst/>
          </a:prstGeom>
        </p:spPr>
      </p:pic>
      <p:sp>
        <p:nvSpPr>
          <p:cNvPr id="11"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smtClean="0">
                <a:solidFill>
                  <a:srgbClr val="984807"/>
                </a:solidFill>
              </a:rPr>
              <a:t>Les feux de Véhicules routiers</a:t>
            </a:r>
            <a:endParaRPr lang="fr-FR" altLang="fr-FR" sz="3200" b="1" dirty="0" smtClean="0">
              <a:solidFill>
                <a:srgbClr val="984807"/>
              </a:solidFill>
            </a:endParaRPr>
          </a:p>
        </p:txBody>
      </p:sp>
      <p:sp>
        <p:nvSpPr>
          <p:cNvPr id="12" name="ZoneTexte 11"/>
          <p:cNvSpPr txBox="1"/>
          <p:nvPr/>
        </p:nvSpPr>
        <p:spPr>
          <a:xfrm>
            <a:off x="467544" y="1340768"/>
            <a:ext cx="7119368"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Réponse opérationnelle pour feu de VL en espace clos :</a:t>
            </a:r>
          </a:p>
        </p:txBody>
      </p:sp>
    </p:spTree>
    <p:extLst>
      <p:ext uri="{BB962C8B-B14F-4D97-AF65-F5344CB8AC3E}">
        <p14:creationId xmlns:p14="http://schemas.microsoft.com/office/powerpoint/2010/main" val="31063960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04801" y="1507067"/>
            <a:ext cx="8551333" cy="4401205"/>
          </a:xfrm>
          <a:prstGeom prst="rect">
            <a:avLst/>
          </a:prstGeom>
          <a:noFill/>
        </p:spPr>
        <p:txBody>
          <a:bodyPr wrap="square" rtlCol="0">
            <a:spAutoFit/>
          </a:bodyPr>
          <a:lstStyle/>
          <a:p>
            <a:pPr algn="just"/>
            <a:r>
              <a:rPr lang="fr-FR" sz="2000" dirty="0" smtClean="0">
                <a:latin typeface="Times New Roman" panose="02020603050405020304" pitchFamily="18" charset="0"/>
                <a:cs typeface="Times New Roman" panose="02020603050405020304" pitchFamily="18" charset="0"/>
              </a:rPr>
              <a:t>Quelque soit le mode de stationnement rencontré (en épi, en bataille, accès par l’avant ou par l’arrière du véhicule), l’attaque de l’incendie doit être entreprise très rapidement au moyen d’une lance au débit 500 l/min </a:t>
            </a:r>
            <a:r>
              <a:rPr lang="fr-FR" sz="2000" dirty="0" err="1" smtClean="0">
                <a:latin typeface="Times New Roman" panose="02020603050405020304" pitchFamily="18" charset="0"/>
                <a:cs typeface="Times New Roman" panose="02020603050405020304" pitchFamily="18" charset="0"/>
              </a:rPr>
              <a:t>minimun</a:t>
            </a:r>
            <a:r>
              <a:rPr lang="fr-FR" sz="2000" dirty="0" smtClean="0">
                <a:latin typeface="Times New Roman" panose="02020603050405020304" pitchFamily="18" charset="0"/>
                <a:cs typeface="Times New Roman" panose="02020603050405020304" pitchFamily="18" charset="0"/>
              </a:rPr>
              <a:t>) et renforcée dès que possible par une seconde de même nature.</a:t>
            </a:r>
          </a:p>
          <a:p>
            <a:pPr algn="just"/>
            <a:endParaRPr lang="fr-FR" sz="2000" dirty="0">
              <a:latin typeface="Times New Roman" panose="02020603050405020304" pitchFamily="18" charset="0"/>
              <a:cs typeface="Times New Roman" panose="02020603050405020304" pitchFamily="18" charset="0"/>
            </a:endParaRPr>
          </a:p>
          <a:p>
            <a:pPr algn="just"/>
            <a:r>
              <a:rPr lang="fr-FR" sz="2000" dirty="0" smtClean="0">
                <a:latin typeface="Times New Roman" panose="02020603050405020304" pitchFamily="18" charset="0"/>
                <a:cs typeface="Times New Roman" panose="02020603050405020304" pitchFamily="18" charset="0"/>
              </a:rPr>
              <a:t>L’attaque du feu visant à couper le rayonnement calorifique provoquant l’élévation des températures et pressions du réservoirs ou de la batterie de traction sera réalisée dans un premier temps à portée de lance, puis une fois le feu totalement maitrisé, au contact du véhicule en excluant si possible le positionnement des intervenants dans les zones de dangers indiquées précédemment.</a:t>
            </a:r>
          </a:p>
          <a:p>
            <a:pPr algn="just"/>
            <a:endParaRPr lang="fr-FR" sz="2000" dirty="0" smtClean="0">
              <a:latin typeface="Times New Roman" panose="02020603050405020304" pitchFamily="18" charset="0"/>
              <a:cs typeface="Times New Roman" panose="02020603050405020304" pitchFamily="18" charset="0"/>
            </a:endParaRPr>
          </a:p>
          <a:p>
            <a:pPr algn="just"/>
            <a:r>
              <a:rPr lang="fr-FR" sz="2000" dirty="0" smtClean="0">
                <a:latin typeface="Times New Roman" panose="02020603050405020304" pitchFamily="18" charset="0"/>
                <a:cs typeface="Times New Roman" panose="02020603050405020304" pitchFamily="18" charset="0"/>
              </a:rPr>
              <a:t>La première attaque doit s’effectuer autant que possible protégé par des véhicules, éléments d’architecture, voire depuis les portes du sas.</a:t>
            </a:r>
          </a:p>
        </p:txBody>
      </p:sp>
      <p:sp>
        <p:nvSpPr>
          <p:cNvPr id="4"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smtClean="0">
                <a:solidFill>
                  <a:srgbClr val="984807"/>
                </a:solidFill>
              </a:rPr>
              <a:t>Les feux de Véhicules routiers</a:t>
            </a:r>
            <a:endParaRPr lang="fr-FR" altLang="fr-FR" sz="3200" b="1" dirty="0" smtClean="0">
              <a:solidFill>
                <a:srgbClr val="984807"/>
              </a:solidFill>
            </a:endParaRPr>
          </a:p>
        </p:txBody>
      </p:sp>
    </p:spTree>
    <p:extLst>
      <p:ext uri="{BB962C8B-B14F-4D97-AF65-F5344CB8AC3E}">
        <p14:creationId xmlns:p14="http://schemas.microsoft.com/office/powerpoint/2010/main" val="23784289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708920"/>
            <a:ext cx="3816424" cy="163121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kern="0" dirty="0" smtClean="0">
                <a:solidFill>
                  <a:prstClr val="black"/>
                </a:solidFill>
                <a:latin typeface="Times New Roman" panose="02020603050405020304" pitchFamily="18" charset="0"/>
                <a:cs typeface="Times New Roman" panose="02020603050405020304" pitchFamily="18" charset="0"/>
              </a:rPr>
              <a:t>Date de mise à jour : 10 mai 2017</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0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2000" kern="0" dirty="0" smtClean="0">
                <a:solidFill>
                  <a:prstClr val="black"/>
                </a:solidFill>
                <a:latin typeface="Times New Roman" panose="02020603050405020304" pitchFamily="18" charset="0"/>
                <a:cs typeface="Times New Roman" panose="02020603050405020304" pitchFamily="18" charset="0"/>
              </a:rPr>
              <a:t>Bibliographie :</a:t>
            </a:r>
          </a:p>
          <a:p>
            <a:pPr marL="0" marR="0" lvl="0" indent="0" algn="ctr" defTabSz="914400" eaLnBrk="1" fontAlgn="auto" latinLnBrk="0" hangingPunct="1">
              <a:lnSpc>
                <a:spcPct val="100000"/>
              </a:lnSpc>
              <a:spcBef>
                <a:spcPts val="0"/>
              </a:spcBef>
              <a:spcAft>
                <a:spcPts val="0"/>
              </a:spcAft>
              <a:buClrTx/>
              <a:buSzTx/>
              <a:buFontTx/>
              <a:buNone/>
              <a:tabLst/>
              <a:defRPr/>
            </a:pPr>
            <a:endParaRPr lang="fr-FR" sz="2000" kern="0" dirty="0" smtClean="0">
              <a:solidFill>
                <a:prstClr val="black"/>
              </a:solidFill>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2000" kern="0" dirty="0" smtClean="0">
                <a:solidFill>
                  <a:prstClr val="black"/>
                </a:solidFill>
                <a:latin typeface="Times New Roman" panose="02020603050405020304" pitchFamily="18" charset="0"/>
                <a:cs typeface="Times New Roman" panose="02020603050405020304" pitchFamily="18" charset="0"/>
              </a:rPr>
              <a:t>SDIS 86, SDIS 44, BSPP</a:t>
            </a:r>
            <a:endParaRPr kumimoji="0" lang="fr-FR" sz="20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128" y="2981734"/>
            <a:ext cx="4712649" cy="3129797"/>
          </a:xfrm>
          <a:prstGeom prst="rect">
            <a:avLst/>
          </a:prstGeom>
          <a:ln>
            <a:noFill/>
          </a:ln>
          <a:effectLst>
            <a:glow>
              <a:schemeClr val="accent1">
                <a:alpha val="40000"/>
              </a:schemeClr>
            </a:glow>
            <a:softEdge rad="254000"/>
          </a:effectLst>
        </p:spPr>
      </p:pic>
      <p:pic>
        <p:nvPicPr>
          <p:cNvPr id="3" name="Image 2"/>
          <p:cNvPicPr>
            <a:picLocks noChangeAspect="1"/>
          </p:cNvPicPr>
          <p:nvPr/>
        </p:nvPicPr>
        <p:blipFill>
          <a:blip r:embed="rId3"/>
          <a:stretch>
            <a:fillRect/>
          </a:stretch>
        </p:blipFill>
        <p:spPr>
          <a:xfrm>
            <a:off x="5233426" y="1271380"/>
            <a:ext cx="1585386" cy="980637"/>
          </a:xfrm>
          <a:prstGeom prst="rect">
            <a:avLst/>
          </a:prstGeom>
        </p:spPr>
      </p:pic>
      <p:sp>
        <p:nvSpPr>
          <p:cNvPr id="6" name="Rectangle 5"/>
          <p:cNvSpPr/>
          <p:nvPr/>
        </p:nvSpPr>
        <p:spPr>
          <a:xfrm>
            <a:off x="971600" y="1605686"/>
            <a:ext cx="3355551"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Réalisé par le groupe IUV.</a:t>
            </a:r>
          </a:p>
        </p:txBody>
      </p:sp>
      <p:sp>
        <p:nvSpPr>
          <p:cNvPr id="7"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smtClean="0">
                <a:solidFill>
                  <a:srgbClr val="984807"/>
                </a:solidFill>
              </a:rPr>
              <a:t>Les feux de Véhicules routiers</a:t>
            </a:r>
            <a:endParaRPr lang="fr-FR" altLang="fr-FR" sz="3200" b="1" dirty="0" smtClean="0">
              <a:solidFill>
                <a:srgbClr val="984807"/>
              </a:solidFill>
            </a:endParaRPr>
          </a:p>
        </p:txBody>
      </p:sp>
    </p:spTree>
    <p:extLst>
      <p:ext uri="{BB962C8B-B14F-4D97-AF65-F5344CB8AC3E}">
        <p14:creationId xmlns:p14="http://schemas.microsoft.com/office/powerpoint/2010/main" val="33171122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8"/>
          <p:cNvSpPr>
            <a:spLocks noGrp="1"/>
          </p:cNvSpPr>
          <p:nvPr>
            <p:ph type="title" idx="4294967295"/>
          </p:nvPr>
        </p:nvSpPr>
        <p:spPr>
          <a:xfrm>
            <a:off x="1116013" y="274638"/>
            <a:ext cx="7742237" cy="939800"/>
          </a:xfrm>
        </p:spPr>
        <p:txBody>
          <a:bodyPr/>
          <a:lstStyle/>
          <a:p>
            <a:pPr eaLnBrk="1" hangingPunct="1"/>
            <a:r>
              <a:rPr lang="fr-FR" altLang="fr-FR" sz="3200" b="1" smtClean="0">
                <a:solidFill>
                  <a:srgbClr val="984807"/>
                </a:solidFill>
              </a:rPr>
              <a:t>Conclusion</a:t>
            </a:r>
          </a:p>
        </p:txBody>
      </p:sp>
      <p:sp>
        <p:nvSpPr>
          <p:cNvPr id="3075" name="Espace réservé du numéro de diapositive 4"/>
          <p:cNvSpPr txBox="1">
            <a:spLocks noGrp="1"/>
          </p:cNvSpPr>
          <p:nvPr/>
        </p:nvSpPr>
        <p:spPr bwMode="auto">
          <a:xfrm>
            <a:off x="6786563" y="6278563"/>
            <a:ext cx="2133600" cy="365125"/>
          </a:xfrm>
          <a:prstGeom prst="rect">
            <a:avLst/>
          </a:prstGeom>
          <a:noFill/>
          <a:ln>
            <a:miter lim="800000"/>
            <a:headEnd/>
            <a:tailEnd/>
          </a:ln>
        </p:spPr>
        <p:txBody>
          <a:bodyPr anchor="ctr"/>
          <a:lstStyle/>
          <a:p>
            <a:pPr algn="r" eaLnBrk="1" hangingPunct="1">
              <a:defRPr/>
            </a:pPr>
            <a:fld id="{1A87188C-975F-46D6-89FC-5E5EB667BBA2}" type="slidenum">
              <a:rPr lang="fr-FR" sz="2000">
                <a:solidFill>
                  <a:schemeClr val="accent6">
                    <a:lumMod val="50000"/>
                  </a:schemeClr>
                </a:solidFill>
                <a:latin typeface="+mn-lt"/>
              </a:rPr>
              <a:pPr algn="r" eaLnBrk="1" hangingPunct="1">
                <a:defRPr/>
              </a:pPr>
              <a:t>66</a:t>
            </a:fld>
            <a:endParaRPr lang="fr-FR" sz="2000" dirty="0">
              <a:solidFill>
                <a:schemeClr val="accent6">
                  <a:lumMod val="50000"/>
                </a:schemeClr>
              </a:solidFill>
              <a:latin typeface="+mn-lt"/>
            </a:endParaRPr>
          </a:p>
        </p:txBody>
      </p:sp>
      <p:cxnSp>
        <p:nvCxnSpPr>
          <p:cNvPr id="5" name="Connecteur droit 4"/>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4518" name="ZoneTexte 12"/>
          <p:cNvSpPr txBox="1">
            <a:spLocks noChangeArrowheads="1"/>
          </p:cNvSpPr>
          <p:nvPr/>
        </p:nvSpPr>
        <p:spPr bwMode="auto">
          <a:xfrm>
            <a:off x="4711700" y="2133600"/>
            <a:ext cx="403701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Bef>
                <a:spcPct val="0"/>
              </a:spcBef>
              <a:buFontTx/>
              <a:buNone/>
            </a:pPr>
            <a:r>
              <a:rPr lang="fr-FR" altLang="fr-FR" sz="1800" dirty="0">
                <a:latin typeface="Times New Roman" panose="02020603050405020304" pitchFamily="18" charset="0"/>
                <a:cs typeface="Arial" panose="020B0604020202020204" pitchFamily="34" charset="0"/>
              </a:rPr>
              <a:t>Année : </a:t>
            </a:r>
            <a:r>
              <a:rPr lang="fr-FR" altLang="fr-FR" sz="1800" dirty="0" smtClean="0">
                <a:latin typeface="Times New Roman" panose="02020603050405020304" pitchFamily="18" charset="0"/>
                <a:cs typeface="Arial" panose="020B0604020202020204" pitchFamily="34" charset="0"/>
              </a:rPr>
              <a:t>2018</a:t>
            </a:r>
            <a:endParaRPr lang="fr-FR" altLang="fr-FR" sz="1800" dirty="0">
              <a:latin typeface="Times New Roman" panose="02020603050405020304" pitchFamily="18" charset="0"/>
              <a:cs typeface="Arial" panose="020B0604020202020204" pitchFamily="34" charset="0"/>
            </a:endParaRPr>
          </a:p>
          <a:p>
            <a:pPr>
              <a:spcBef>
                <a:spcPct val="0"/>
              </a:spcBef>
              <a:buFontTx/>
              <a:buNone/>
            </a:pPr>
            <a:endParaRPr lang="fr-FR" altLang="fr-FR" sz="1800" dirty="0">
              <a:latin typeface="Times New Roman" panose="02020603050405020304" pitchFamily="18" charset="0"/>
              <a:cs typeface="Arial" panose="020B0604020202020204" pitchFamily="34" charset="0"/>
            </a:endParaRPr>
          </a:p>
          <a:p>
            <a:pPr>
              <a:spcBef>
                <a:spcPct val="0"/>
              </a:spcBef>
              <a:buFontTx/>
              <a:buNone/>
            </a:pPr>
            <a:endParaRPr lang="fr-FR" altLang="fr-FR" sz="1800" dirty="0">
              <a:latin typeface="Times New Roman" panose="02020603050405020304" pitchFamily="18" charset="0"/>
              <a:cs typeface="Arial" panose="020B0604020202020204" pitchFamily="34" charset="0"/>
            </a:endParaRPr>
          </a:p>
          <a:p>
            <a:pPr algn="just">
              <a:spcBef>
                <a:spcPct val="0"/>
              </a:spcBef>
              <a:buFontTx/>
              <a:buNone/>
            </a:pPr>
            <a:r>
              <a:rPr lang="fr-FR" altLang="fr-FR" sz="1800" dirty="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1800" dirty="0">
              <a:latin typeface="Times New Roman" panose="02020603050405020304" pitchFamily="18" charset="0"/>
              <a:cs typeface="Arial" panose="020B0604020202020204" pitchFamily="34" charset="0"/>
            </a:endParaRPr>
          </a:p>
          <a:p>
            <a:pPr algn="ctr">
              <a:spcBef>
                <a:spcPct val="0"/>
              </a:spcBef>
              <a:buFontTx/>
              <a:buNone/>
            </a:pPr>
            <a:r>
              <a:rPr lang="fr-FR" altLang="fr-FR" sz="1800" b="1" dirty="0">
                <a:latin typeface="Times New Roman" panose="02020603050405020304" pitchFamily="18" charset="0"/>
                <a:cs typeface="Arial" panose="020B0604020202020204" pitchFamily="34" charset="0"/>
              </a:rPr>
              <a:t>gfor_jsp@sdmis.fr</a:t>
            </a:r>
            <a:endParaRPr lang="fr-FR" altLang="fr-FR" sz="1800" dirty="0">
              <a:latin typeface="Times New Roman" panose="02020603050405020304" pitchFamily="18" charset="0"/>
              <a:cs typeface="Arial" panose="020B0604020202020204" pitchFamily="34" charset="0"/>
            </a:endParaRPr>
          </a:p>
          <a:p>
            <a:pPr>
              <a:spcBef>
                <a:spcPct val="0"/>
              </a:spcBef>
              <a:buFontTx/>
              <a:buNone/>
            </a:pPr>
            <a:endParaRPr lang="fr-FR" altLang="fr-FR" sz="1800" dirty="0">
              <a:latin typeface="Times New Roman" panose="02020603050405020304" pitchFamily="18" charset="0"/>
              <a:cs typeface="Arial" panose="020B0604020202020204" pitchFamily="34" charset="0"/>
            </a:endParaRPr>
          </a:p>
        </p:txBody>
      </p:sp>
      <p:sp>
        <p:nvSpPr>
          <p:cNvPr id="7" name="ZoneTexte 15"/>
          <p:cNvSpPr txBox="1">
            <a:spLocks noChangeArrowheads="1"/>
          </p:cNvSpPr>
          <p:nvPr/>
        </p:nvSpPr>
        <p:spPr bwMode="auto">
          <a:xfrm>
            <a:off x="611560" y="2764105"/>
            <a:ext cx="374441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Bef>
                <a:spcPct val="0"/>
              </a:spcBef>
              <a:buFontTx/>
              <a:buNone/>
            </a:pPr>
            <a:r>
              <a:rPr lang="fr-FR" altLang="fr-FR" sz="2000" b="1" dirty="0" smtClean="0">
                <a:latin typeface="Times New Roman" panose="02020603050405020304" pitchFamily="18" charset="0"/>
              </a:rPr>
              <a:t>Véhicules nouvelles technologies</a:t>
            </a:r>
          </a:p>
          <a:p>
            <a:pPr>
              <a:spcBef>
                <a:spcPct val="0"/>
              </a:spcBef>
              <a:buFontTx/>
              <a:buNone/>
            </a:pPr>
            <a:endParaRPr lang="fr-FR" altLang="fr-FR" sz="2000" b="1" smtClean="0">
              <a:latin typeface="Times New Roman" panose="02020603050405020304" pitchFamily="18" charset="0"/>
            </a:endParaRPr>
          </a:p>
          <a:p>
            <a:pPr>
              <a:spcBef>
                <a:spcPct val="0"/>
              </a:spcBef>
              <a:buFontTx/>
              <a:buNone/>
            </a:pPr>
            <a:endParaRPr lang="fr-FR" altLang="fr-FR" sz="2000" b="1" dirty="0">
              <a:latin typeface="Times New Roman" panose="02020603050405020304" pitchFamily="18" charset="0"/>
            </a:endParaRPr>
          </a:p>
          <a:p>
            <a:pPr>
              <a:spcBef>
                <a:spcPct val="0"/>
              </a:spcBef>
              <a:buFontTx/>
              <a:buNone/>
            </a:pPr>
            <a:r>
              <a:rPr lang="fr-FR" altLang="fr-FR" sz="2000" b="1" dirty="0" smtClean="0">
                <a:latin typeface="Times New Roman" panose="02020603050405020304" pitchFamily="18" charset="0"/>
              </a:rPr>
              <a:t>Feux de véhicules routiers</a:t>
            </a:r>
            <a:endParaRPr lang="fr-FR" altLang="fr-FR" sz="2000" b="1" dirty="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rot="17230767">
            <a:off x="5700543" y="1943823"/>
            <a:ext cx="2762200" cy="1948009"/>
          </a:xfrm>
          <a:prstGeom prst="rect">
            <a:avLst/>
          </a:prstGeom>
          <a:effectLst>
            <a:outerShdw blurRad="50800" dist="38100" dir="2700000" algn="tl" rotWithShape="0">
              <a:prstClr val="black">
                <a:alpha val="40000"/>
              </a:prstClr>
            </a:outerShdw>
          </a:effectLst>
        </p:spPr>
      </p:pic>
      <p:sp>
        <p:nvSpPr>
          <p:cNvPr id="5" name="Rectangle 4"/>
          <p:cNvSpPr/>
          <p:nvPr/>
        </p:nvSpPr>
        <p:spPr>
          <a:xfrm>
            <a:off x="467544" y="1916832"/>
            <a:ext cx="8083518" cy="3708708"/>
          </a:xfrm>
          <a:prstGeom prst="rect">
            <a:avLst/>
          </a:prstGeom>
        </p:spPr>
        <p:txBody>
          <a:bodyPr wrap="square">
            <a:spAutoFit/>
          </a:bodyPr>
          <a:lstStyle/>
          <a:p>
            <a:pPr>
              <a:spcAft>
                <a:spcPts val="1800"/>
              </a:spcAft>
              <a:buFont typeface="Wingdings" panose="05000000000000000000" pitchFamily="2" charset="2"/>
              <a:buChar char="q"/>
            </a:pPr>
            <a:r>
              <a:rPr lang="fr-FR" sz="2000" b="1" dirty="0" smtClean="0">
                <a:latin typeface="Times New Roman" panose="02020603050405020304" pitchFamily="18" charset="0"/>
                <a:cs typeface="Times New Roman" panose="02020603050405020304" pitchFamily="18" charset="0"/>
              </a:rPr>
              <a:t>           </a:t>
            </a:r>
            <a:r>
              <a:rPr lang="fr-FR" sz="2000" b="1" u="sng" dirty="0" smtClean="0">
                <a:latin typeface="Times New Roman" panose="02020603050405020304" pitchFamily="18" charset="0"/>
                <a:cs typeface="Times New Roman" panose="02020603050405020304" pitchFamily="18" charset="0"/>
              </a:rPr>
              <a:t>Au </a:t>
            </a:r>
            <a:r>
              <a:rPr lang="fr-FR" sz="2000" b="1" u="sng" dirty="0">
                <a:latin typeface="Times New Roman" panose="02020603050405020304" pitchFamily="18" charset="0"/>
                <a:cs typeface="Times New Roman" panose="02020603050405020304" pitchFamily="18" charset="0"/>
              </a:rPr>
              <a:t>niveau </a:t>
            </a:r>
            <a:r>
              <a:rPr lang="fr-FR" sz="2000" b="1" u="sng" dirty="0" smtClean="0">
                <a:latin typeface="Times New Roman" panose="02020603050405020304" pitchFamily="18" charset="0"/>
                <a:cs typeface="Times New Roman" panose="02020603050405020304" pitchFamily="18" charset="0"/>
              </a:rPr>
              <a:t>national :</a:t>
            </a:r>
            <a:endParaRPr lang="fr-FR" sz="2000" u="sng" dirty="0">
              <a:latin typeface="Times New Roman" panose="02020603050405020304" pitchFamily="18" charset="0"/>
              <a:cs typeface="Times New Roman" panose="02020603050405020304" pitchFamily="18" charset="0"/>
            </a:endParaRPr>
          </a:p>
          <a:p>
            <a:pPr lvl="0"/>
            <a:r>
              <a:rPr lang="fr-FR" sz="2000" dirty="0">
                <a:latin typeface="Times New Roman" panose="02020603050405020304" pitchFamily="18" charset="0"/>
                <a:cs typeface="Times New Roman" panose="02020603050405020304" pitchFamily="18" charset="0"/>
              </a:rPr>
              <a:t>Note de doctrine opérationnelle du 1</a:t>
            </a:r>
            <a:r>
              <a:rPr lang="fr-FR" sz="2000" baseline="30000" dirty="0">
                <a:latin typeface="Times New Roman" panose="02020603050405020304" pitchFamily="18" charset="0"/>
                <a:cs typeface="Times New Roman" panose="02020603050405020304" pitchFamily="18" charset="0"/>
              </a:rPr>
              <a:t>er</a:t>
            </a:r>
            <a:r>
              <a:rPr lang="fr-FR" sz="2000" dirty="0">
                <a:latin typeface="Times New Roman" panose="02020603050405020304" pitchFamily="18" charset="0"/>
                <a:cs typeface="Times New Roman" panose="02020603050405020304" pitchFamily="18" charset="0"/>
              </a:rPr>
              <a:t> juin 2016 </a:t>
            </a:r>
            <a:r>
              <a:rPr lang="fr-FR" sz="2000" dirty="0" smtClean="0">
                <a:latin typeface="Times New Roman" panose="02020603050405020304" pitchFamily="18" charset="0"/>
                <a:cs typeface="Times New Roman" panose="02020603050405020304" pitchFamily="18" charset="0"/>
              </a:rPr>
              <a:t>sur </a:t>
            </a:r>
            <a:r>
              <a:rPr lang="fr-FR" sz="2000" dirty="0">
                <a:latin typeface="Times New Roman" panose="02020603050405020304" pitchFamily="18" charset="0"/>
                <a:cs typeface="Times New Roman" panose="02020603050405020304" pitchFamily="18" charset="0"/>
              </a:rPr>
              <a:t>les interventions d'urgence sur les véhicules (incendie et secours routier</a:t>
            </a:r>
            <a:r>
              <a:rPr lang="fr-FR" sz="2000" dirty="0" smtClean="0">
                <a:latin typeface="Times New Roman" panose="02020603050405020304" pitchFamily="18" charset="0"/>
                <a:cs typeface="Times New Roman" panose="02020603050405020304" pitchFamily="18" charset="0"/>
              </a:rPr>
              <a:t>).</a:t>
            </a:r>
          </a:p>
          <a:p>
            <a:pPr lvl="0"/>
            <a:endParaRPr lang="fr-FR" sz="2000" dirty="0">
              <a:latin typeface="Times New Roman" panose="02020603050405020304" pitchFamily="18" charset="0"/>
              <a:cs typeface="Times New Roman" panose="02020603050405020304" pitchFamily="18" charset="0"/>
            </a:endParaRPr>
          </a:p>
          <a:p>
            <a:pPr lvl="0"/>
            <a:r>
              <a:rPr lang="fr-FR" sz="2000" i="1" dirty="0">
                <a:latin typeface="Times New Roman" panose="02020603050405020304" pitchFamily="18" charset="0"/>
                <a:cs typeface="Times New Roman" panose="02020603050405020304" pitchFamily="18" charset="0"/>
              </a:rPr>
              <a:t>Annule</a:t>
            </a:r>
            <a:r>
              <a:rPr lang="fr-FR" sz="2000" dirty="0">
                <a:latin typeface="Times New Roman" panose="02020603050405020304" pitchFamily="18" charset="0"/>
                <a:cs typeface="Times New Roman" panose="02020603050405020304" pitchFamily="18" charset="0"/>
              </a:rPr>
              <a:t> la NIO 99-81 du 5 février 1999 relative aux feux de véhicules</a:t>
            </a:r>
            <a:r>
              <a:rPr lang="fr-FR" sz="2000" dirty="0" smtClean="0">
                <a:latin typeface="Times New Roman" panose="02020603050405020304" pitchFamily="18" charset="0"/>
                <a:cs typeface="Times New Roman" panose="02020603050405020304" pitchFamily="18" charset="0"/>
              </a:rPr>
              <a:t>.</a:t>
            </a:r>
          </a:p>
          <a:p>
            <a:pPr lvl="0"/>
            <a:endParaRPr lang="fr-FR" sz="2000" dirty="0">
              <a:latin typeface="Times New Roman" panose="02020603050405020304" pitchFamily="18" charset="0"/>
              <a:cs typeface="Times New Roman" panose="02020603050405020304" pitchFamily="18" charset="0"/>
            </a:endParaRPr>
          </a:p>
          <a:p>
            <a:pPr lvl="0"/>
            <a:r>
              <a:rPr lang="fr-FR" sz="2000" i="1" dirty="0">
                <a:latin typeface="Times New Roman" panose="02020603050405020304" pitchFamily="18" charset="0"/>
                <a:cs typeface="Times New Roman" panose="02020603050405020304" pitchFamily="18" charset="0"/>
              </a:rPr>
              <a:t>Complète</a:t>
            </a:r>
            <a:r>
              <a:rPr lang="fr-FR" sz="2000" dirty="0">
                <a:latin typeface="Times New Roman" panose="02020603050405020304" pitchFamily="18" charset="0"/>
                <a:cs typeface="Times New Roman" panose="02020603050405020304" pitchFamily="18" charset="0"/>
              </a:rPr>
              <a:t> la NIO 2012-616 du 29 juin 2013 relative aux interventions sur les véhicules électriques et </a:t>
            </a:r>
            <a:r>
              <a:rPr lang="fr-FR" sz="2000" dirty="0" smtClean="0">
                <a:latin typeface="Times New Roman" panose="02020603050405020304" pitchFamily="18" charset="0"/>
                <a:cs typeface="Times New Roman" panose="02020603050405020304" pitchFamily="18" charset="0"/>
              </a:rPr>
              <a:t>hybrides,</a:t>
            </a:r>
          </a:p>
          <a:p>
            <a:pPr lvl="0"/>
            <a:r>
              <a:rPr lang="fr-FR" sz="2000" dirty="0" smtClean="0">
                <a:latin typeface="Times New Roman" panose="02020603050405020304" pitchFamily="18" charset="0"/>
                <a:cs typeface="Times New Roman" panose="02020603050405020304" pitchFamily="18" charset="0"/>
              </a:rPr>
              <a:t> </a:t>
            </a:r>
            <a:endParaRPr lang="fr-FR" sz="2000" dirty="0">
              <a:latin typeface="Times New Roman" panose="02020603050405020304" pitchFamily="18" charset="0"/>
              <a:cs typeface="Times New Roman" panose="02020603050405020304" pitchFamily="18" charset="0"/>
            </a:endParaRPr>
          </a:p>
          <a:p>
            <a:pPr lvl="0"/>
            <a:r>
              <a:rPr lang="fr-FR" sz="2000" i="1" dirty="0">
                <a:latin typeface="Times New Roman" panose="02020603050405020304" pitchFamily="18" charset="0"/>
                <a:cs typeface="Times New Roman" panose="02020603050405020304" pitchFamily="18" charset="0"/>
              </a:rPr>
              <a:t>Complète</a:t>
            </a:r>
            <a:r>
              <a:rPr lang="fr-FR" sz="2000" dirty="0">
                <a:latin typeface="Times New Roman" panose="02020603050405020304" pitchFamily="18" charset="0"/>
                <a:cs typeface="Times New Roman" panose="02020603050405020304" pitchFamily="18" charset="0"/>
              </a:rPr>
              <a:t> </a:t>
            </a:r>
            <a:r>
              <a:rPr lang="fr-FR" sz="2000" dirty="0" smtClean="0">
                <a:latin typeface="Times New Roman" panose="02020603050405020304" pitchFamily="18" charset="0"/>
                <a:cs typeface="Times New Roman" panose="02020603050405020304" pitchFamily="18" charset="0"/>
              </a:rPr>
              <a:t>la </a:t>
            </a:r>
            <a:r>
              <a:rPr lang="fr-FR" sz="2000" dirty="0">
                <a:latin typeface="Times New Roman" panose="02020603050405020304" pitchFamily="18" charset="0"/>
                <a:cs typeface="Times New Roman" panose="02020603050405020304" pitchFamily="18" charset="0"/>
              </a:rPr>
              <a:t>NIO 2013-704 du 8 août 2013 relative aux interventions sur les installations </a:t>
            </a:r>
            <a:r>
              <a:rPr lang="fr-FR" sz="2000" dirty="0" smtClean="0">
                <a:latin typeface="Times New Roman" panose="02020603050405020304" pitchFamily="18" charset="0"/>
                <a:cs typeface="Times New Roman" panose="02020603050405020304" pitchFamily="18" charset="0"/>
              </a:rPr>
              <a:t>d'hydrogènes.</a:t>
            </a:r>
            <a:endParaRPr lang="fr-FR" sz="2000" dirty="0">
              <a:latin typeface="Times New Roman" panose="02020603050405020304" pitchFamily="18" charset="0"/>
              <a:cs typeface="Times New Roman" panose="02020603050405020304" pitchFamily="18" charset="0"/>
            </a:endParaRPr>
          </a:p>
        </p:txBody>
      </p:sp>
      <p:sp>
        <p:nvSpPr>
          <p:cNvPr id="3" name="ZoneTexte 2"/>
          <p:cNvSpPr txBox="1"/>
          <p:nvPr/>
        </p:nvSpPr>
        <p:spPr>
          <a:xfrm>
            <a:off x="323528" y="1226084"/>
            <a:ext cx="7128792"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Réponse opérationnelle </a:t>
            </a:r>
            <a:r>
              <a:rPr lang="fr-FR" sz="2000" b="1" dirty="0" smtClean="0">
                <a:latin typeface="Times New Roman" panose="02020603050405020304" pitchFamily="18" charset="0"/>
                <a:cs typeface="Times New Roman" panose="02020603050405020304" pitchFamily="18" charset="0"/>
              </a:rPr>
              <a:t>:</a:t>
            </a:r>
            <a:endParaRPr lang="fr-FR" sz="2000" b="1" dirty="0">
              <a:latin typeface="Times New Roman" panose="02020603050405020304" pitchFamily="18" charset="0"/>
              <a:cs typeface="Times New Roman" panose="02020603050405020304" pitchFamily="18" charset="0"/>
            </a:endParaRPr>
          </a:p>
        </p:txBody>
      </p:sp>
      <p:sp>
        <p:nvSpPr>
          <p:cNvPr id="8"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2215565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rot="17333787">
            <a:off x="5495333" y="3741500"/>
            <a:ext cx="2866354" cy="2021463"/>
          </a:xfrm>
          <a:prstGeom prst="rect">
            <a:avLst/>
          </a:prstGeom>
          <a:ln>
            <a:noFill/>
          </a:ln>
          <a:effectLst>
            <a:outerShdw blurRad="50800" dist="50800" dir="5400000" algn="ctr" rotWithShape="0">
              <a:srgbClr val="000000"/>
            </a:outerShdw>
          </a:effectLst>
        </p:spPr>
      </p:pic>
      <p:sp>
        <p:nvSpPr>
          <p:cNvPr id="5" name="Rectangle 4"/>
          <p:cNvSpPr/>
          <p:nvPr/>
        </p:nvSpPr>
        <p:spPr>
          <a:xfrm>
            <a:off x="520930" y="1746713"/>
            <a:ext cx="8261131" cy="2708434"/>
          </a:xfrm>
          <a:prstGeom prst="rect">
            <a:avLst/>
          </a:prstGeom>
        </p:spPr>
        <p:txBody>
          <a:bodyPr wrap="square">
            <a:spAutoFit/>
          </a:bodyPr>
          <a:lstStyle/>
          <a:p>
            <a:pPr>
              <a:spcAft>
                <a:spcPts val="1200"/>
              </a:spcAft>
              <a:buFont typeface="Wingdings" panose="05000000000000000000" pitchFamily="2" charset="2"/>
              <a:buChar char="q"/>
            </a:pPr>
            <a:r>
              <a:rPr lang="fr-FR" sz="2000" b="1" dirty="0">
                <a:latin typeface="Times New Roman" panose="02020603050405020304" pitchFamily="18" charset="0"/>
                <a:cs typeface="Times New Roman" panose="02020603050405020304" pitchFamily="18" charset="0"/>
              </a:rPr>
              <a:t>	</a:t>
            </a:r>
            <a:r>
              <a:rPr lang="fr-FR" sz="2000" b="1" u="sng" dirty="0">
                <a:latin typeface="Times New Roman" panose="02020603050405020304" pitchFamily="18" charset="0"/>
                <a:cs typeface="Times New Roman" panose="02020603050405020304" pitchFamily="18" charset="0"/>
              </a:rPr>
              <a:t>Au niveau du </a:t>
            </a:r>
            <a:r>
              <a:rPr lang="fr-FR" sz="2000" b="1" u="sng" dirty="0" smtClean="0">
                <a:latin typeface="Times New Roman" panose="02020603050405020304" pitchFamily="18" charset="0"/>
                <a:cs typeface="Times New Roman" panose="02020603050405020304" pitchFamily="18" charset="0"/>
              </a:rPr>
              <a:t>SDMIS :</a:t>
            </a:r>
            <a:endParaRPr lang="fr-FR" sz="2000" u="sng" dirty="0">
              <a:latin typeface="Times New Roman" panose="02020603050405020304" pitchFamily="18" charset="0"/>
              <a:cs typeface="Times New Roman" panose="02020603050405020304" pitchFamily="18" charset="0"/>
            </a:endParaRPr>
          </a:p>
          <a:p>
            <a:pPr lvl="0"/>
            <a:r>
              <a:rPr lang="fr-FR" sz="2000" b="1" dirty="0" smtClean="0">
                <a:latin typeface="Times New Roman" panose="02020603050405020304" pitchFamily="18" charset="0"/>
                <a:cs typeface="Times New Roman" panose="02020603050405020304" pitchFamily="18" charset="0"/>
              </a:rPr>
              <a:t>Avril 2017 </a:t>
            </a:r>
            <a:r>
              <a:rPr lang="fr-FR" sz="2000" dirty="0" smtClean="0">
                <a:latin typeface="Times New Roman" panose="02020603050405020304" pitchFamily="18" charset="0"/>
                <a:cs typeface="Times New Roman" panose="02020603050405020304" pitchFamily="18" charset="0"/>
              </a:rPr>
              <a:t>: note de doctrine opérationnelle 2.01 </a:t>
            </a:r>
            <a:r>
              <a:rPr lang="fr-FR" sz="2000" dirty="0" smtClean="0">
                <a:solidFill>
                  <a:srgbClr val="C00000"/>
                </a:solidFill>
                <a:latin typeface="Times New Roman" panose="02020603050405020304" pitchFamily="18" charset="0"/>
                <a:cs typeface="Times New Roman" panose="02020603050405020304" pitchFamily="18" charset="0"/>
              </a:rPr>
              <a:t>interventions d’urgence sur véhicules (IUV)</a:t>
            </a:r>
          </a:p>
          <a:p>
            <a:pPr lvl="0"/>
            <a:endParaRPr lang="fr-FR" sz="2000" dirty="0" smtClean="0">
              <a:solidFill>
                <a:srgbClr val="C00000"/>
              </a:solidFill>
              <a:latin typeface="Times New Roman" panose="02020603050405020304" pitchFamily="18" charset="0"/>
              <a:cs typeface="Times New Roman" panose="02020603050405020304" pitchFamily="18" charset="0"/>
            </a:endParaRPr>
          </a:p>
          <a:p>
            <a:pPr lvl="0"/>
            <a:endParaRPr lang="fr-FR" sz="2000" dirty="0" smtClean="0">
              <a:solidFill>
                <a:srgbClr val="C00000"/>
              </a:solidFill>
              <a:latin typeface="Times New Roman" panose="02020603050405020304" pitchFamily="18" charset="0"/>
              <a:cs typeface="Times New Roman" panose="02020603050405020304" pitchFamily="18" charset="0"/>
            </a:endParaRPr>
          </a:p>
          <a:p>
            <a:pPr lvl="0"/>
            <a:r>
              <a:rPr lang="fr-FR" sz="2000" i="1" dirty="0" smtClean="0">
                <a:solidFill>
                  <a:srgbClr val="C00000"/>
                </a:solidFill>
                <a:latin typeface="Times New Roman" panose="02020603050405020304" pitchFamily="18" charset="0"/>
                <a:cs typeface="Times New Roman" panose="02020603050405020304" pitchFamily="18" charset="0"/>
              </a:rPr>
              <a:t>Abroge</a:t>
            </a:r>
            <a:r>
              <a:rPr lang="fr-FR" sz="2000" i="1" dirty="0" smtClean="0">
                <a:latin typeface="Times New Roman" panose="02020603050405020304" pitchFamily="18" charset="0"/>
                <a:cs typeface="Times New Roman" panose="02020603050405020304" pitchFamily="18" charset="0"/>
              </a:rPr>
              <a:t> </a:t>
            </a:r>
            <a:r>
              <a:rPr lang="fr-FR" sz="2000" dirty="0" smtClean="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la DO 2013-19 intervention sur véhicules électriques et </a:t>
            </a:r>
            <a:r>
              <a:rPr lang="fr-FR" sz="2000" dirty="0" smtClean="0">
                <a:latin typeface="Times New Roman" panose="02020603050405020304" pitchFamily="18" charset="0"/>
                <a:cs typeface="Times New Roman" panose="02020603050405020304" pitchFamily="18" charset="0"/>
              </a:rPr>
              <a:t>hybrides. </a:t>
            </a:r>
          </a:p>
          <a:p>
            <a:pPr lvl="0"/>
            <a:endParaRPr lang="fr-FR" sz="2000" dirty="0">
              <a:latin typeface="Times New Roman" panose="02020603050405020304" pitchFamily="18" charset="0"/>
              <a:cs typeface="Times New Roman" panose="02020603050405020304" pitchFamily="18" charset="0"/>
            </a:endParaRPr>
          </a:p>
          <a:p>
            <a:pPr lvl="0"/>
            <a:r>
              <a:rPr lang="fr-FR" sz="2000" i="1" dirty="0" smtClean="0">
                <a:solidFill>
                  <a:srgbClr val="C00000"/>
                </a:solidFill>
                <a:latin typeface="Times New Roman" panose="02020603050405020304" pitchFamily="18" charset="0"/>
                <a:cs typeface="Times New Roman" panose="02020603050405020304" pitchFamily="18" charset="0"/>
              </a:rPr>
              <a:t>Abroge</a:t>
            </a:r>
            <a:r>
              <a:rPr lang="fr-FR" sz="2000" dirty="0" smtClean="0">
                <a:solidFill>
                  <a:srgbClr val="C00000"/>
                </a:solidFill>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la NIO 99-17 feux de </a:t>
            </a:r>
            <a:r>
              <a:rPr lang="fr-FR" sz="2000" dirty="0" smtClean="0">
                <a:latin typeface="Times New Roman" panose="02020603050405020304" pitchFamily="18" charset="0"/>
                <a:cs typeface="Times New Roman" panose="02020603050405020304" pitchFamily="18" charset="0"/>
              </a:rPr>
              <a:t>véhicules. </a:t>
            </a:r>
            <a:endParaRPr lang="fr-FR" sz="2000" dirty="0">
              <a:latin typeface="Times New Roman" panose="02020603050405020304" pitchFamily="18" charset="0"/>
              <a:cs typeface="Times New Roman" panose="02020603050405020304" pitchFamily="18" charset="0"/>
            </a:endParaRPr>
          </a:p>
        </p:txBody>
      </p:sp>
      <p:sp>
        <p:nvSpPr>
          <p:cNvPr id="3" name="ZoneTexte 2"/>
          <p:cNvSpPr txBox="1"/>
          <p:nvPr/>
        </p:nvSpPr>
        <p:spPr>
          <a:xfrm>
            <a:off x="323528" y="1226084"/>
            <a:ext cx="7128792" cy="400110"/>
          </a:xfrm>
          <a:prstGeom prst="rect">
            <a:avLst/>
          </a:prstGeom>
          <a:noFill/>
        </p:spPr>
        <p:txBody>
          <a:bodyPr wrap="square" rtlCol="0">
            <a:spAutoFit/>
          </a:bodyPr>
          <a:lstStyle/>
          <a:p>
            <a:r>
              <a:rPr lang="fr-FR" sz="2000" b="1" u="sng" dirty="0" smtClean="0">
                <a:latin typeface="Times New Roman" panose="02020603050405020304" pitchFamily="18" charset="0"/>
                <a:cs typeface="Times New Roman" panose="02020603050405020304" pitchFamily="18" charset="0"/>
              </a:rPr>
              <a:t>Réponse opérationnelle </a:t>
            </a:r>
            <a:r>
              <a:rPr lang="fr-FR" sz="2000" b="1" dirty="0" smtClean="0">
                <a:latin typeface="Times New Roman" panose="02020603050405020304" pitchFamily="18" charset="0"/>
                <a:cs typeface="Times New Roman" panose="02020603050405020304" pitchFamily="18" charset="0"/>
              </a:rPr>
              <a:t>:</a:t>
            </a:r>
            <a:endParaRPr lang="fr-FR" sz="2000" b="1" dirty="0">
              <a:latin typeface="Times New Roman" panose="02020603050405020304" pitchFamily="18" charset="0"/>
              <a:cs typeface="Times New Roman" panose="02020603050405020304" pitchFamily="18" charset="0"/>
            </a:endParaRPr>
          </a:p>
        </p:txBody>
      </p:sp>
      <p:sp>
        <p:nvSpPr>
          <p:cNvPr id="8"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3233291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2440" y="2060848"/>
            <a:ext cx="8285164" cy="3082895"/>
          </a:xfrm>
          <a:prstGeom prst="rect">
            <a:avLst/>
          </a:prstGeom>
        </p:spPr>
        <p:txBody>
          <a:bodyPr wrap="square">
            <a:spAutoFit/>
          </a:bodyPr>
          <a:lstStyle/>
          <a:p>
            <a:pPr algn="just">
              <a:lnSpc>
                <a:spcPct val="115000"/>
              </a:lnSpc>
              <a:spcAft>
                <a:spcPts val="1000"/>
              </a:spcAft>
            </a:pPr>
            <a:r>
              <a:rPr lang="fr-FR" sz="2000" b="1" dirty="0">
                <a:latin typeface="Times New Roman" panose="02020603050405020304" pitchFamily="18" charset="0"/>
                <a:ea typeface="Times New Roman" panose="02020603050405020304" pitchFamily="18" charset="0"/>
                <a:cs typeface="Times New Roman" panose="02020603050405020304" pitchFamily="18" charset="0"/>
              </a:rPr>
              <a:t>A</a:t>
            </a:r>
            <a:r>
              <a:rPr lang="fr-FR" sz="2000" b="1" dirty="0" smtClean="0">
                <a:latin typeface="Times New Roman" panose="02020603050405020304" pitchFamily="18" charset="0"/>
                <a:ea typeface="Times New Roman" panose="02020603050405020304" pitchFamily="18" charset="0"/>
                <a:cs typeface="Times New Roman" panose="02020603050405020304" pitchFamily="18" charset="0"/>
              </a:rPr>
              <a:t>ction </a:t>
            </a:r>
            <a:r>
              <a:rPr lang="fr-FR" sz="2000" b="1" dirty="0">
                <a:latin typeface="Times New Roman" panose="02020603050405020304" pitchFamily="18" charset="0"/>
                <a:ea typeface="Times New Roman" panose="02020603050405020304" pitchFamily="18" charset="0"/>
                <a:cs typeface="Times New Roman" panose="02020603050405020304" pitchFamily="18" charset="0"/>
              </a:rPr>
              <a:t>offensive précoce =</a:t>
            </a:r>
            <a:r>
              <a:rPr lang="fr-FR"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ea typeface="Times New Roman" panose="02020603050405020304" pitchFamily="18" charset="0"/>
                <a:cs typeface="Times New Roman" panose="02020603050405020304" pitchFamily="18" charset="0"/>
              </a:rPr>
              <a:t>refroidir les points sensibles du véhicule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(réservoir gaz sous pression et/ou batterie de traction</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1000"/>
              </a:spcAft>
            </a:pP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fr-FR" sz="2000" dirty="0">
                <a:latin typeface="Times New Roman" panose="02020603050405020304" pitchFamily="18" charset="0"/>
                <a:ea typeface="Times New Roman" panose="02020603050405020304" pitchFamily="18" charset="0"/>
                <a:cs typeface="Times New Roman" panose="02020603050405020304" pitchFamily="18" charset="0"/>
              </a:rPr>
              <a:t>A</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rrêt de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l’agression thermique des réservoirs de gaz et/ou batteries de </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traction,</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fr-FR" sz="2000" dirty="0">
                <a:latin typeface="Times New Roman" panose="02020603050405020304" pitchFamily="18" charset="0"/>
                <a:ea typeface="Times New Roman" panose="02020603050405020304" pitchFamily="18" charset="0"/>
                <a:cs typeface="Times New Roman" panose="02020603050405020304" pitchFamily="18" charset="0"/>
              </a:rPr>
              <a:t>D</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iminution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de la température et de la pression du gaz,</a:t>
            </a:r>
          </a:p>
          <a:p>
            <a:pPr marL="342900" lvl="0" indent="-342900" algn="just">
              <a:lnSpc>
                <a:spcPct val="115000"/>
              </a:lnSpc>
              <a:spcAft>
                <a:spcPts val="1000"/>
              </a:spcAft>
              <a:buFont typeface="Arial" panose="020B0604020202020204" pitchFamily="34" charset="0"/>
              <a:buChar char="•"/>
            </a:pPr>
            <a:r>
              <a:rPr lang="fr-FR" sz="2000" dirty="0">
                <a:latin typeface="Times New Roman" panose="02020603050405020304" pitchFamily="18" charset="0"/>
                <a:ea typeface="Times New Roman" panose="02020603050405020304" pitchFamily="18" charset="0"/>
                <a:cs typeface="Times New Roman" panose="02020603050405020304" pitchFamily="18" charset="0"/>
              </a:rPr>
              <a:t>E</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xtinction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rapide de l’incendie générateur des effets dominos </a:t>
            </a:r>
            <a:r>
              <a:rPr lang="fr-FR" sz="2000" dirty="0" smtClean="0">
                <a:latin typeface="Times New Roman" panose="02020603050405020304" pitchFamily="18" charset="0"/>
                <a:ea typeface="Times New Roman" panose="02020603050405020304" pitchFamily="18" charset="0"/>
                <a:cs typeface="Times New Roman" panose="02020603050405020304" pitchFamily="18" charset="0"/>
              </a:rPr>
              <a:t>potentiels.</a:t>
            </a:r>
          </a:p>
        </p:txBody>
      </p:sp>
      <p:sp>
        <p:nvSpPr>
          <p:cNvPr id="3" name="Rectangle 2"/>
          <p:cNvSpPr/>
          <p:nvPr/>
        </p:nvSpPr>
        <p:spPr>
          <a:xfrm>
            <a:off x="319284" y="1340768"/>
            <a:ext cx="6228184" cy="400110"/>
          </a:xfrm>
          <a:prstGeom prst="rect">
            <a:avLst/>
          </a:prstGeom>
        </p:spPr>
        <p:txBody>
          <a:bodyPr wrap="square">
            <a:spAutoFit/>
          </a:bodyPr>
          <a:lstStyle/>
          <a:p>
            <a:r>
              <a:rPr lang="fr-FR" sz="2000" b="1" u="sng" dirty="0" smtClean="0">
                <a:latin typeface="Times New Roman" panose="02020603050405020304" pitchFamily="18" charset="0"/>
                <a:cs typeface="Times New Roman" panose="02020603050405020304" pitchFamily="18" charset="0"/>
              </a:rPr>
              <a:t>Grands principes :</a:t>
            </a:r>
            <a:endParaRPr lang="fr-FR" sz="2000" b="1" u="sng" dirty="0">
              <a:latin typeface="Times New Roman" panose="02020603050405020304" pitchFamily="18" charset="0"/>
              <a:cs typeface="Times New Roman" panose="02020603050405020304" pitchFamily="18" charset="0"/>
            </a:endParaRPr>
          </a:p>
        </p:txBody>
      </p:sp>
      <p:sp>
        <p:nvSpPr>
          <p:cNvPr id="5" name="Titre 8"/>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fr-FR" altLang="fr-FR" sz="3200" b="1" dirty="0" smtClean="0">
                <a:solidFill>
                  <a:srgbClr val="984807"/>
                </a:solidFill>
              </a:rPr>
              <a:t>Les véhicules nouvelles technologies</a:t>
            </a:r>
          </a:p>
        </p:txBody>
      </p:sp>
    </p:spTree>
    <p:extLst>
      <p:ext uri="{BB962C8B-B14F-4D97-AF65-F5344CB8AC3E}">
        <p14:creationId xmlns:p14="http://schemas.microsoft.com/office/powerpoint/2010/main" val="1156714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1078</TotalTime>
  <Words>2679</Words>
  <Application>Microsoft Office PowerPoint</Application>
  <PresentationFormat>Affichage à l'écran (4:3)</PresentationFormat>
  <Paragraphs>428</Paragraphs>
  <Slides>66</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66</vt:i4>
      </vt:variant>
    </vt:vector>
  </HeadingPairs>
  <TitlesOfParts>
    <vt:vector size="72" baseType="lpstr">
      <vt:lpstr>Arial</vt:lpstr>
      <vt:lpstr>Calibri</vt:lpstr>
      <vt:lpstr>Myriad Pro</vt:lpstr>
      <vt:lpstr>Times New Roman</vt:lpstr>
      <vt:lpstr>Wingdings</vt:lpstr>
      <vt:lpstr>GCCAR</vt:lpstr>
      <vt:lpstr>Feux de Véhicules routiers</vt:lpstr>
      <vt:lpstr>Les feux de Véhicules routiers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98</cp:revision>
  <cp:lastPrinted>2015-08-06T08:01:37Z</cp:lastPrinted>
  <dcterms:created xsi:type="dcterms:W3CDTF">2015-08-05T10:19:35Z</dcterms:created>
  <dcterms:modified xsi:type="dcterms:W3CDTF">2018-08-06T10:49:16Z</dcterms:modified>
</cp:coreProperties>
</file>