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2"/>
  </p:notesMasterIdLst>
  <p:sldIdLst>
    <p:sldId id="256" r:id="rId2"/>
    <p:sldId id="271" r:id="rId3"/>
    <p:sldId id="270" r:id="rId4"/>
    <p:sldId id="274" r:id="rId5"/>
    <p:sldId id="275" r:id="rId6"/>
    <p:sldId id="276" r:id="rId7"/>
    <p:sldId id="277" r:id="rId8"/>
    <p:sldId id="278" r:id="rId9"/>
    <p:sldId id="279" r:id="rId10"/>
    <p:sldId id="280" r:id="rId11"/>
    <p:sldId id="496" r:id="rId12"/>
    <p:sldId id="495" r:id="rId13"/>
    <p:sldId id="494" r:id="rId14"/>
    <p:sldId id="497" r:id="rId15"/>
    <p:sldId id="281" r:id="rId16"/>
    <p:sldId id="282" r:id="rId17"/>
    <p:sldId id="300" r:id="rId18"/>
    <p:sldId id="498" r:id="rId19"/>
    <p:sldId id="299" r:id="rId20"/>
    <p:sldId id="283" r:id="rId21"/>
    <p:sldId id="284" r:id="rId22"/>
    <p:sldId id="285" r:id="rId23"/>
    <p:sldId id="301" r:id="rId24"/>
    <p:sldId id="302" r:id="rId25"/>
    <p:sldId id="499" r:id="rId26"/>
    <p:sldId id="303" r:id="rId27"/>
    <p:sldId id="304" r:id="rId28"/>
    <p:sldId id="305" r:id="rId29"/>
    <p:sldId id="286" r:id="rId30"/>
    <p:sldId id="307" r:id="rId31"/>
    <p:sldId id="287" r:id="rId32"/>
    <p:sldId id="306" r:id="rId33"/>
    <p:sldId id="308" r:id="rId34"/>
    <p:sldId id="309" r:id="rId35"/>
    <p:sldId id="310" r:id="rId36"/>
    <p:sldId id="336" r:id="rId37"/>
    <p:sldId id="501" r:id="rId38"/>
    <p:sldId id="502" r:id="rId39"/>
    <p:sldId id="503" r:id="rId40"/>
    <p:sldId id="504" r:id="rId41"/>
    <p:sldId id="505" r:id="rId42"/>
    <p:sldId id="506" r:id="rId43"/>
    <p:sldId id="507" r:id="rId44"/>
    <p:sldId id="549" r:id="rId45"/>
    <p:sldId id="550" r:id="rId46"/>
    <p:sldId id="551" r:id="rId47"/>
    <p:sldId id="552" r:id="rId48"/>
    <p:sldId id="508" r:id="rId49"/>
    <p:sldId id="509" r:id="rId50"/>
    <p:sldId id="553" r:id="rId51"/>
    <p:sldId id="554" r:id="rId52"/>
    <p:sldId id="555" r:id="rId53"/>
    <p:sldId id="556" r:id="rId54"/>
    <p:sldId id="557" r:id="rId55"/>
    <p:sldId id="558" r:id="rId56"/>
    <p:sldId id="559" r:id="rId57"/>
    <p:sldId id="560" r:id="rId58"/>
    <p:sldId id="561" r:id="rId59"/>
    <p:sldId id="562" r:id="rId60"/>
    <p:sldId id="563" r:id="rId61"/>
    <p:sldId id="564" r:id="rId62"/>
    <p:sldId id="580" r:id="rId63"/>
    <p:sldId id="581" r:id="rId64"/>
    <p:sldId id="582" r:id="rId65"/>
    <p:sldId id="565" r:id="rId66"/>
    <p:sldId id="583" r:id="rId67"/>
    <p:sldId id="584" r:id="rId68"/>
    <p:sldId id="585" r:id="rId69"/>
    <p:sldId id="586" r:id="rId70"/>
    <p:sldId id="566" r:id="rId71"/>
    <p:sldId id="587" r:id="rId72"/>
    <p:sldId id="588" r:id="rId73"/>
    <p:sldId id="589" r:id="rId74"/>
    <p:sldId id="590" r:id="rId75"/>
    <p:sldId id="591" r:id="rId76"/>
    <p:sldId id="592" r:id="rId77"/>
    <p:sldId id="599" r:id="rId78"/>
    <p:sldId id="593" r:id="rId79"/>
    <p:sldId id="594" r:id="rId80"/>
    <p:sldId id="600" r:id="rId81"/>
    <p:sldId id="610" r:id="rId82"/>
    <p:sldId id="601" r:id="rId83"/>
    <p:sldId id="603" r:id="rId84"/>
    <p:sldId id="604" r:id="rId85"/>
    <p:sldId id="605" r:id="rId86"/>
    <p:sldId id="611" r:id="rId87"/>
    <p:sldId id="612" r:id="rId88"/>
    <p:sldId id="613" r:id="rId89"/>
    <p:sldId id="606" r:id="rId90"/>
    <p:sldId id="607" r:id="rId91"/>
    <p:sldId id="616" r:id="rId92"/>
    <p:sldId id="608" r:id="rId93"/>
    <p:sldId id="614" r:id="rId94"/>
    <p:sldId id="615" r:id="rId95"/>
    <p:sldId id="609" r:id="rId96"/>
    <p:sldId id="617" r:id="rId97"/>
    <p:sldId id="618" r:id="rId98"/>
    <p:sldId id="619" r:id="rId99"/>
    <p:sldId id="620" r:id="rId100"/>
    <p:sldId id="622" r:id="rId101"/>
    <p:sldId id="621" r:id="rId102"/>
    <p:sldId id="623" r:id="rId103"/>
    <p:sldId id="628" r:id="rId104"/>
    <p:sldId id="629" r:id="rId105"/>
    <p:sldId id="630" r:id="rId106"/>
    <p:sldId id="500" r:id="rId107"/>
    <p:sldId id="311" r:id="rId108"/>
    <p:sldId id="631" r:id="rId109"/>
    <p:sldId id="318" r:id="rId110"/>
    <p:sldId id="319" r:id="rId111"/>
    <p:sldId id="320" r:id="rId112"/>
    <p:sldId id="321" r:id="rId113"/>
    <p:sldId id="323" r:id="rId114"/>
    <p:sldId id="324" r:id="rId115"/>
    <p:sldId id="325" r:id="rId116"/>
    <p:sldId id="326" r:id="rId117"/>
    <p:sldId id="327" r:id="rId118"/>
    <p:sldId id="328" r:id="rId119"/>
    <p:sldId id="329" r:id="rId120"/>
    <p:sldId id="330" r:id="rId121"/>
    <p:sldId id="331" r:id="rId122"/>
    <p:sldId id="343" r:id="rId123"/>
    <p:sldId id="700" r:id="rId124"/>
    <p:sldId id="344" r:id="rId125"/>
    <p:sldId id="355" r:id="rId126"/>
    <p:sldId id="356" r:id="rId127"/>
    <p:sldId id="345" r:id="rId128"/>
    <p:sldId id="346" r:id="rId129"/>
    <p:sldId id="347" r:id="rId130"/>
    <p:sldId id="357" r:id="rId131"/>
    <p:sldId id="348" r:id="rId132"/>
    <p:sldId id="658" r:id="rId133"/>
    <p:sldId id="659" r:id="rId134"/>
    <p:sldId id="349" r:id="rId135"/>
    <p:sldId id="350" r:id="rId136"/>
    <p:sldId id="351" r:id="rId137"/>
    <p:sldId id="353" r:id="rId138"/>
    <p:sldId id="354" r:id="rId139"/>
    <p:sldId id="358" r:id="rId140"/>
    <p:sldId id="359" r:id="rId141"/>
    <p:sldId id="642" r:id="rId142"/>
    <p:sldId id="643" r:id="rId143"/>
    <p:sldId id="644" r:id="rId144"/>
    <p:sldId id="645" r:id="rId145"/>
    <p:sldId id="646" r:id="rId146"/>
    <p:sldId id="651" r:id="rId147"/>
    <p:sldId id="649" r:id="rId148"/>
    <p:sldId id="652" r:id="rId149"/>
    <p:sldId id="656" r:id="rId150"/>
    <p:sldId id="653" r:id="rId151"/>
    <p:sldId id="654" r:id="rId152"/>
    <p:sldId id="655" r:id="rId153"/>
    <p:sldId id="657" r:id="rId154"/>
    <p:sldId id="360" r:id="rId155"/>
    <p:sldId id="686" r:id="rId156"/>
    <p:sldId id="685" r:id="rId157"/>
    <p:sldId id="679" r:id="rId158"/>
    <p:sldId id="687" r:id="rId159"/>
    <p:sldId id="681" r:id="rId160"/>
    <p:sldId id="680" r:id="rId161"/>
    <p:sldId id="682" r:id="rId162"/>
    <p:sldId id="370" r:id="rId163"/>
    <p:sldId id="398" r:id="rId164"/>
    <p:sldId id="399" r:id="rId165"/>
    <p:sldId id="486" r:id="rId166"/>
    <p:sldId id="400" r:id="rId167"/>
    <p:sldId id="401" r:id="rId168"/>
    <p:sldId id="402" r:id="rId169"/>
    <p:sldId id="403" r:id="rId170"/>
    <p:sldId id="405" r:id="rId171"/>
    <p:sldId id="371" r:id="rId172"/>
    <p:sldId id="406" r:id="rId173"/>
    <p:sldId id="692" r:id="rId174"/>
    <p:sldId id="695" r:id="rId175"/>
    <p:sldId id="683" r:id="rId176"/>
    <p:sldId id="697" r:id="rId177"/>
    <p:sldId id="696" r:id="rId178"/>
    <p:sldId id="661" r:id="rId179"/>
    <p:sldId id="688" r:id="rId180"/>
    <p:sldId id="689" r:id="rId181"/>
    <p:sldId id="663" r:id="rId182"/>
    <p:sldId id="664" r:id="rId183"/>
    <p:sldId id="666" r:id="rId184"/>
    <p:sldId id="665" r:id="rId185"/>
    <p:sldId id="668" r:id="rId186"/>
    <p:sldId id="667" r:id="rId187"/>
    <p:sldId id="669" r:id="rId188"/>
    <p:sldId id="699" r:id="rId189"/>
    <p:sldId id="671" r:id="rId190"/>
    <p:sldId id="672" r:id="rId191"/>
    <p:sldId id="673" r:id="rId192"/>
    <p:sldId id="675" r:id="rId193"/>
    <p:sldId id="698" r:id="rId194"/>
    <p:sldId id="407" r:id="rId195"/>
    <p:sldId id="487" r:id="rId196"/>
    <p:sldId id="415" r:id="rId197"/>
    <p:sldId id="416" r:id="rId198"/>
    <p:sldId id="417" r:id="rId199"/>
    <p:sldId id="701" r:id="rId200"/>
    <p:sldId id="702" r:id="rId201"/>
    <p:sldId id="372" r:id="rId202"/>
    <p:sldId id="414" r:id="rId203"/>
    <p:sldId id="408" r:id="rId204"/>
    <p:sldId id="488" r:id="rId205"/>
    <p:sldId id="428" r:id="rId206"/>
    <p:sldId id="489" r:id="rId207"/>
    <p:sldId id="429" r:id="rId208"/>
    <p:sldId id="430" r:id="rId209"/>
    <p:sldId id="409" r:id="rId210"/>
    <p:sldId id="440" r:id="rId211"/>
    <p:sldId id="441" r:id="rId212"/>
    <p:sldId id="410" r:id="rId213"/>
    <p:sldId id="490" r:id="rId214"/>
    <p:sldId id="491" r:id="rId215"/>
    <p:sldId id="457" r:id="rId216"/>
    <p:sldId id="458" r:id="rId217"/>
    <p:sldId id="411" r:id="rId218"/>
    <p:sldId id="464" r:id="rId219"/>
    <p:sldId id="465" r:id="rId220"/>
    <p:sldId id="466" r:id="rId221"/>
    <p:sldId id="467" r:id="rId222"/>
    <p:sldId id="468" r:id="rId223"/>
    <p:sldId id="492" r:id="rId224"/>
    <p:sldId id="472" r:id="rId225"/>
    <p:sldId id="473" r:id="rId226"/>
    <p:sldId id="474" r:id="rId227"/>
    <p:sldId id="493" r:id="rId228"/>
    <p:sldId id="475" r:id="rId229"/>
    <p:sldId id="476" r:id="rId230"/>
    <p:sldId id="272" r:id="rId231"/>
  </p:sldIdLst>
  <p:sldSz cx="9144000" cy="6858000" type="screen4x3"/>
  <p:notesSz cx="6797675" cy="9926638"/>
  <p:defaultTex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0000"/>
    <a:srgbClr val="441202"/>
    <a:srgbClr val="0B2C91"/>
    <a:srgbClr val="5BE4FF"/>
    <a:srgbClr val="6F2C91"/>
    <a:srgbClr val="C8B2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53" autoAdjust="0"/>
  </p:normalViewPr>
  <p:slideViewPr>
    <p:cSldViewPr>
      <p:cViewPr varScale="1">
        <p:scale>
          <a:sx n="82" d="100"/>
          <a:sy n="82" d="100"/>
        </p:scale>
        <p:origin x="1459"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66739"/>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27" Type="http://schemas.openxmlformats.org/officeDocument/2006/relationships/slide" Target="slides/slide226.xml"/><Relationship Id="rId201" Type="http://schemas.openxmlformats.org/officeDocument/2006/relationships/slide" Target="slides/slide200.xml"/><Relationship Id="rId222" Type="http://schemas.openxmlformats.org/officeDocument/2006/relationships/slide" Target="slides/slide22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presProps" Target="presProp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theme" Target="theme/theme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tableStyles" Target="tableStyles.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notesMaster" Target="notesMasters/notes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CD5A8A17-176A-73B7-EB36-D99399E7C097}"/>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atin typeface="Arial" charset="0"/>
              </a:defRPr>
            </a:lvl1pPr>
          </a:lstStyle>
          <a:p>
            <a:pPr>
              <a:defRPr/>
            </a:pPr>
            <a:endParaRPr lang="fr-FR"/>
          </a:p>
        </p:txBody>
      </p:sp>
      <p:sp>
        <p:nvSpPr>
          <p:cNvPr id="3" name="Espace réservé de la date 2">
            <a:extLst>
              <a:ext uri="{FF2B5EF4-FFF2-40B4-BE49-F238E27FC236}">
                <a16:creationId xmlns:a16="http://schemas.microsoft.com/office/drawing/2014/main" id="{E40F9816-82E5-186F-A3B9-714B36D401B2}"/>
              </a:ext>
            </a:extLst>
          </p:cNvPr>
          <p:cNvSpPr>
            <a:spLocks noGrp="1"/>
          </p:cNvSpPr>
          <p:nvPr>
            <p:ph type="dt" idx="1"/>
          </p:nvPr>
        </p:nvSpPr>
        <p:spPr>
          <a:xfrm>
            <a:off x="3849688" y="0"/>
            <a:ext cx="2946400" cy="496888"/>
          </a:xfrm>
          <a:prstGeom prst="rect">
            <a:avLst/>
          </a:prstGeom>
        </p:spPr>
        <p:txBody>
          <a:bodyPr vert="horz" lIns="91440" tIns="45720" rIns="91440" bIns="45720" rtlCol="0"/>
          <a:lstStyle>
            <a:lvl1pPr algn="r" eaLnBrk="1" hangingPunct="1">
              <a:defRPr sz="1200">
                <a:latin typeface="Arial" charset="0"/>
              </a:defRPr>
            </a:lvl1pPr>
          </a:lstStyle>
          <a:p>
            <a:pPr>
              <a:defRPr/>
            </a:pPr>
            <a:fld id="{82F93241-0A04-4387-AFF3-1946276D4EE9}" type="datetimeFigureOut">
              <a:rPr lang="fr-FR"/>
              <a:pPr>
                <a:defRPr/>
              </a:pPr>
              <a:t>11/09/2022</a:t>
            </a:fld>
            <a:endParaRPr lang="fr-FR"/>
          </a:p>
        </p:txBody>
      </p:sp>
      <p:sp>
        <p:nvSpPr>
          <p:cNvPr id="4" name="Espace réservé de l'image des diapositives 3">
            <a:extLst>
              <a:ext uri="{FF2B5EF4-FFF2-40B4-BE49-F238E27FC236}">
                <a16:creationId xmlns:a16="http://schemas.microsoft.com/office/drawing/2014/main" id="{12CE1F0B-8635-6C49-926B-44889234B755}"/>
              </a:ext>
            </a:extLst>
          </p:cNvPr>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a:extLst>
              <a:ext uri="{FF2B5EF4-FFF2-40B4-BE49-F238E27FC236}">
                <a16:creationId xmlns:a16="http://schemas.microsoft.com/office/drawing/2014/main" id="{0437ADB3-551A-3BEF-C964-A913464EDF34}"/>
              </a:ext>
            </a:extLst>
          </p:cNvPr>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a:extLst>
              <a:ext uri="{FF2B5EF4-FFF2-40B4-BE49-F238E27FC236}">
                <a16:creationId xmlns:a16="http://schemas.microsoft.com/office/drawing/2014/main" id="{49A4518A-5664-D50E-0D10-242BB672C74E}"/>
              </a:ext>
            </a:extLst>
          </p:cNvPr>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fr-FR"/>
          </a:p>
        </p:txBody>
      </p:sp>
      <p:sp>
        <p:nvSpPr>
          <p:cNvPr id="7" name="Espace réservé du numéro de diapositive 6">
            <a:extLst>
              <a:ext uri="{FF2B5EF4-FFF2-40B4-BE49-F238E27FC236}">
                <a16:creationId xmlns:a16="http://schemas.microsoft.com/office/drawing/2014/main" id="{E7421C9F-175E-8ED0-AB6E-94A3B7696F49}"/>
              </a:ext>
            </a:extLst>
          </p:cNvPr>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BE23F3D6-45D3-417A-876F-C64C49273B3A}"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3B86D8DE-A126-7D13-A374-2158AA8A4462}"/>
              </a:ext>
            </a:extLst>
          </p:cNvPr>
          <p:cNvSpPr>
            <a:spLocks noGrp="1"/>
          </p:cNvSpPr>
          <p:nvPr>
            <p:ph type="dt" sz="half" idx="10"/>
          </p:nvPr>
        </p:nvSpPr>
        <p:spPr/>
        <p:txBody>
          <a:bodyPr/>
          <a:lstStyle>
            <a:lvl1pPr>
              <a:defRPr/>
            </a:lvl1pPr>
          </a:lstStyle>
          <a:p>
            <a:pPr>
              <a:defRPr/>
            </a:pPr>
            <a:fld id="{0C9F7075-1A8A-487D-A53A-A1C0C56BB747}" type="datetime1">
              <a:rPr lang="fr-FR"/>
              <a:pPr>
                <a:defRPr/>
              </a:pPr>
              <a:t>11/09/2022</a:t>
            </a:fld>
            <a:endParaRPr lang="fr-FR"/>
          </a:p>
        </p:txBody>
      </p:sp>
      <p:sp>
        <p:nvSpPr>
          <p:cNvPr id="5" name="Espace réservé du pied de page 4">
            <a:extLst>
              <a:ext uri="{FF2B5EF4-FFF2-40B4-BE49-F238E27FC236}">
                <a16:creationId xmlns:a16="http://schemas.microsoft.com/office/drawing/2014/main" id="{57F033FF-7C28-878B-F8B5-21469FD80309}"/>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7EAF9BF8-105F-8171-9B1A-13FAE1F3272D}"/>
              </a:ext>
            </a:extLst>
          </p:cNvPr>
          <p:cNvSpPr>
            <a:spLocks noGrp="1"/>
          </p:cNvSpPr>
          <p:nvPr>
            <p:ph type="sldNum" sz="quarter" idx="12"/>
          </p:nvPr>
        </p:nvSpPr>
        <p:spPr/>
        <p:txBody>
          <a:bodyPr/>
          <a:lstStyle>
            <a:lvl1pPr>
              <a:defRPr/>
            </a:lvl1pPr>
          </a:lstStyle>
          <a:p>
            <a:pPr>
              <a:defRPr/>
            </a:pPr>
            <a:fld id="{91468E33-F173-4026-B744-7708FF59D60E}" type="slidenum">
              <a:rPr lang="fr-FR" altLang="fr-FR"/>
              <a:pPr>
                <a:defRPr/>
              </a:pPr>
              <a:t>‹N°›</a:t>
            </a:fld>
            <a:endParaRPr lang="fr-FR" altLang="fr-FR"/>
          </a:p>
        </p:txBody>
      </p:sp>
    </p:spTree>
    <p:extLst>
      <p:ext uri="{BB962C8B-B14F-4D97-AF65-F5344CB8AC3E}">
        <p14:creationId xmlns:p14="http://schemas.microsoft.com/office/powerpoint/2010/main" val="292388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86CF8D2-5FC7-D4D0-1CF2-04BB73CF923E}"/>
              </a:ext>
            </a:extLst>
          </p:cNvPr>
          <p:cNvSpPr>
            <a:spLocks noGrp="1"/>
          </p:cNvSpPr>
          <p:nvPr>
            <p:ph type="dt" sz="half" idx="10"/>
          </p:nvPr>
        </p:nvSpPr>
        <p:spPr/>
        <p:txBody>
          <a:bodyPr/>
          <a:lstStyle>
            <a:lvl1pPr>
              <a:defRPr/>
            </a:lvl1pPr>
          </a:lstStyle>
          <a:p>
            <a:pPr>
              <a:defRPr/>
            </a:pPr>
            <a:fld id="{B7D1EA35-54BF-4790-A6D2-8FBCE805AFE7}" type="datetime1">
              <a:rPr lang="fr-FR"/>
              <a:pPr>
                <a:defRPr/>
              </a:pPr>
              <a:t>11/09/2022</a:t>
            </a:fld>
            <a:endParaRPr lang="fr-FR"/>
          </a:p>
        </p:txBody>
      </p:sp>
      <p:sp>
        <p:nvSpPr>
          <p:cNvPr id="5" name="Espace réservé du pied de page 4">
            <a:extLst>
              <a:ext uri="{FF2B5EF4-FFF2-40B4-BE49-F238E27FC236}">
                <a16:creationId xmlns:a16="http://schemas.microsoft.com/office/drawing/2014/main" id="{B5A6DBB9-CD5D-5B59-C32A-A1D88E5F4754}"/>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F87C3CE0-EB64-ACC1-EB52-27578D029752}"/>
              </a:ext>
            </a:extLst>
          </p:cNvPr>
          <p:cNvSpPr>
            <a:spLocks noGrp="1"/>
          </p:cNvSpPr>
          <p:nvPr>
            <p:ph type="sldNum" sz="quarter" idx="12"/>
          </p:nvPr>
        </p:nvSpPr>
        <p:spPr/>
        <p:txBody>
          <a:bodyPr/>
          <a:lstStyle>
            <a:lvl1pPr>
              <a:defRPr/>
            </a:lvl1pPr>
          </a:lstStyle>
          <a:p>
            <a:pPr>
              <a:defRPr/>
            </a:pPr>
            <a:fld id="{952D4879-4C98-40D4-B36C-EAD4C736AB32}" type="slidenum">
              <a:rPr lang="fr-FR" altLang="fr-FR"/>
              <a:pPr>
                <a:defRPr/>
              </a:pPr>
              <a:t>‹N°›</a:t>
            </a:fld>
            <a:endParaRPr lang="fr-FR" altLang="fr-FR"/>
          </a:p>
        </p:txBody>
      </p:sp>
    </p:spTree>
    <p:extLst>
      <p:ext uri="{BB962C8B-B14F-4D97-AF65-F5344CB8AC3E}">
        <p14:creationId xmlns:p14="http://schemas.microsoft.com/office/powerpoint/2010/main" val="3741906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5AB7842-356D-A543-3AD7-C8A8774F1C5B}"/>
              </a:ext>
            </a:extLst>
          </p:cNvPr>
          <p:cNvSpPr>
            <a:spLocks noGrp="1"/>
          </p:cNvSpPr>
          <p:nvPr>
            <p:ph type="dt" sz="half" idx="10"/>
          </p:nvPr>
        </p:nvSpPr>
        <p:spPr/>
        <p:txBody>
          <a:bodyPr/>
          <a:lstStyle>
            <a:lvl1pPr>
              <a:defRPr/>
            </a:lvl1pPr>
          </a:lstStyle>
          <a:p>
            <a:pPr>
              <a:defRPr/>
            </a:pPr>
            <a:fld id="{3DC2A9E6-952E-4FCE-9442-ACF68A025F27}" type="datetime1">
              <a:rPr lang="fr-FR"/>
              <a:pPr>
                <a:defRPr/>
              </a:pPr>
              <a:t>11/09/2022</a:t>
            </a:fld>
            <a:endParaRPr lang="fr-FR"/>
          </a:p>
        </p:txBody>
      </p:sp>
      <p:sp>
        <p:nvSpPr>
          <p:cNvPr id="5" name="Espace réservé du pied de page 4">
            <a:extLst>
              <a:ext uri="{FF2B5EF4-FFF2-40B4-BE49-F238E27FC236}">
                <a16:creationId xmlns:a16="http://schemas.microsoft.com/office/drawing/2014/main" id="{86CB3775-18AC-19A0-A533-A2D790CCA86E}"/>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CF55E8E5-16ED-6B44-AAE4-1117349F6917}"/>
              </a:ext>
            </a:extLst>
          </p:cNvPr>
          <p:cNvSpPr>
            <a:spLocks noGrp="1"/>
          </p:cNvSpPr>
          <p:nvPr>
            <p:ph type="sldNum" sz="quarter" idx="12"/>
          </p:nvPr>
        </p:nvSpPr>
        <p:spPr/>
        <p:txBody>
          <a:bodyPr/>
          <a:lstStyle>
            <a:lvl1pPr>
              <a:defRPr/>
            </a:lvl1pPr>
          </a:lstStyle>
          <a:p>
            <a:pPr>
              <a:defRPr/>
            </a:pPr>
            <a:fld id="{90EDE2C4-3289-4FBB-90B8-AAD3C06FC512}" type="slidenum">
              <a:rPr lang="fr-FR" altLang="fr-FR"/>
              <a:pPr>
                <a:defRPr/>
              </a:pPr>
              <a:t>‹N°›</a:t>
            </a:fld>
            <a:endParaRPr lang="fr-FR" altLang="fr-FR"/>
          </a:p>
        </p:txBody>
      </p:sp>
    </p:spTree>
    <p:extLst>
      <p:ext uri="{BB962C8B-B14F-4D97-AF65-F5344CB8AC3E}">
        <p14:creationId xmlns:p14="http://schemas.microsoft.com/office/powerpoint/2010/main" val="3302124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AC1A927-69A9-7A3E-CE57-CE25015C2371}"/>
              </a:ext>
            </a:extLst>
          </p:cNvPr>
          <p:cNvSpPr>
            <a:spLocks noGrp="1"/>
          </p:cNvSpPr>
          <p:nvPr>
            <p:ph type="dt" sz="half" idx="10"/>
          </p:nvPr>
        </p:nvSpPr>
        <p:spPr/>
        <p:txBody>
          <a:bodyPr/>
          <a:lstStyle>
            <a:lvl1pPr>
              <a:defRPr/>
            </a:lvl1pPr>
          </a:lstStyle>
          <a:p>
            <a:pPr>
              <a:defRPr/>
            </a:pPr>
            <a:fld id="{4832585A-492E-4B93-A81B-57AB97E9923F}" type="datetime1">
              <a:rPr lang="fr-FR"/>
              <a:pPr>
                <a:defRPr/>
              </a:pPr>
              <a:t>11/09/2022</a:t>
            </a:fld>
            <a:endParaRPr lang="fr-FR"/>
          </a:p>
        </p:txBody>
      </p:sp>
      <p:sp>
        <p:nvSpPr>
          <p:cNvPr id="5" name="Espace réservé du pied de page 4">
            <a:extLst>
              <a:ext uri="{FF2B5EF4-FFF2-40B4-BE49-F238E27FC236}">
                <a16:creationId xmlns:a16="http://schemas.microsoft.com/office/drawing/2014/main" id="{63A1987F-6606-8955-3DBF-DBCA4DD135F9}"/>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49F39E6C-AD02-5538-8D60-01910067FC4D}"/>
              </a:ext>
            </a:extLst>
          </p:cNvPr>
          <p:cNvSpPr>
            <a:spLocks noGrp="1"/>
          </p:cNvSpPr>
          <p:nvPr>
            <p:ph type="sldNum" sz="quarter" idx="12"/>
          </p:nvPr>
        </p:nvSpPr>
        <p:spPr/>
        <p:txBody>
          <a:bodyPr/>
          <a:lstStyle>
            <a:lvl1pPr>
              <a:defRPr/>
            </a:lvl1pPr>
          </a:lstStyle>
          <a:p>
            <a:pPr>
              <a:defRPr/>
            </a:pPr>
            <a:fld id="{9012D7F0-3AFD-4F42-9FA8-039041E18E56}" type="slidenum">
              <a:rPr lang="fr-FR" altLang="fr-FR"/>
              <a:pPr>
                <a:defRPr/>
              </a:pPr>
              <a:t>‹N°›</a:t>
            </a:fld>
            <a:endParaRPr lang="fr-FR" altLang="fr-FR"/>
          </a:p>
        </p:txBody>
      </p:sp>
    </p:spTree>
    <p:extLst>
      <p:ext uri="{BB962C8B-B14F-4D97-AF65-F5344CB8AC3E}">
        <p14:creationId xmlns:p14="http://schemas.microsoft.com/office/powerpoint/2010/main" val="3694418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a:extLst>
              <a:ext uri="{FF2B5EF4-FFF2-40B4-BE49-F238E27FC236}">
                <a16:creationId xmlns:a16="http://schemas.microsoft.com/office/drawing/2014/main" id="{89CA5C03-FE09-6C32-0D18-527FA267CED4}"/>
              </a:ext>
            </a:extLst>
          </p:cNvPr>
          <p:cNvSpPr>
            <a:spLocks noGrp="1"/>
          </p:cNvSpPr>
          <p:nvPr>
            <p:ph type="dt" sz="half" idx="10"/>
          </p:nvPr>
        </p:nvSpPr>
        <p:spPr/>
        <p:txBody>
          <a:bodyPr/>
          <a:lstStyle>
            <a:lvl1pPr>
              <a:defRPr/>
            </a:lvl1pPr>
          </a:lstStyle>
          <a:p>
            <a:pPr>
              <a:defRPr/>
            </a:pPr>
            <a:fld id="{ECDB6BA1-472E-4169-8471-DB8E35EE2ADE}" type="datetime1">
              <a:rPr lang="fr-FR"/>
              <a:pPr>
                <a:defRPr/>
              </a:pPr>
              <a:t>11/09/2022</a:t>
            </a:fld>
            <a:endParaRPr lang="fr-FR"/>
          </a:p>
        </p:txBody>
      </p:sp>
      <p:sp>
        <p:nvSpPr>
          <p:cNvPr id="5" name="Espace réservé du pied de page 4">
            <a:extLst>
              <a:ext uri="{FF2B5EF4-FFF2-40B4-BE49-F238E27FC236}">
                <a16:creationId xmlns:a16="http://schemas.microsoft.com/office/drawing/2014/main" id="{199B34F7-1DED-7EAB-F470-2E15AAA1C866}"/>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7665E2C7-9B93-243F-2143-26FC594F3436}"/>
              </a:ext>
            </a:extLst>
          </p:cNvPr>
          <p:cNvSpPr>
            <a:spLocks noGrp="1"/>
          </p:cNvSpPr>
          <p:nvPr>
            <p:ph type="sldNum" sz="quarter" idx="12"/>
          </p:nvPr>
        </p:nvSpPr>
        <p:spPr/>
        <p:txBody>
          <a:bodyPr/>
          <a:lstStyle>
            <a:lvl1pPr>
              <a:defRPr/>
            </a:lvl1pPr>
          </a:lstStyle>
          <a:p>
            <a:pPr>
              <a:defRPr/>
            </a:pPr>
            <a:fld id="{D1C6DF8A-826B-44FF-AD88-32D1A7942205}" type="slidenum">
              <a:rPr lang="fr-FR" altLang="fr-FR"/>
              <a:pPr>
                <a:defRPr/>
              </a:pPr>
              <a:t>‹N°›</a:t>
            </a:fld>
            <a:endParaRPr lang="fr-FR" altLang="fr-FR"/>
          </a:p>
        </p:txBody>
      </p:sp>
    </p:spTree>
    <p:extLst>
      <p:ext uri="{BB962C8B-B14F-4D97-AF65-F5344CB8AC3E}">
        <p14:creationId xmlns:p14="http://schemas.microsoft.com/office/powerpoint/2010/main" val="1158466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a:extLst>
              <a:ext uri="{FF2B5EF4-FFF2-40B4-BE49-F238E27FC236}">
                <a16:creationId xmlns:a16="http://schemas.microsoft.com/office/drawing/2014/main" id="{0052F2B1-9A66-5775-C8E7-725A34F47FC5}"/>
              </a:ext>
            </a:extLst>
          </p:cNvPr>
          <p:cNvSpPr>
            <a:spLocks noGrp="1"/>
          </p:cNvSpPr>
          <p:nvPr>
            <p:ph type="dt" sz="half" idx="10"/>
          </p:nvPr>
        </p:nvSpPr>
        <p:spPr/>
        <p:txBody>
          <a:bodyPr/>
          <a:lstStyle>
            <a:lvl1pPr>
              <a:defRPr/>
            </a:lvl1pPr>
          </a:lstStyle>
          <a:p>
            <a:pPr>
              <a:defRPr/>
            </a:pPr>
            <a:fld id="{5FF641F9-4B2E-4FDD-ABA4-865805B760C5}" type="datetime1">
              <a:rPr lang="fr-FR"/>
              <a:pPr>
                <a:defRPr/>
              </a:pPr>
              <a:t>11/09/2022</a:t>
            </a:fld>
            <a:endParaRPr lang="fr-FR"/>
          </a:p>
        </p:txBody>
      </p:sp>
      <p:sp>
        <p:nvSpPr>
          <p:cNvPr id="6" name="Espace réservé du pied de page 4">
            <a:extLst>
              <a:ext uri="{FF2B5EF4-FFF2-40B4-BE49-F238E27FC236}">
                <a16:creationId xmlns:a16="http://schemas.microsoft.com/office/drawing/2014/main" id="{643F6E35-7E22-3BD7-F06F-57C78F2C13CD}"/>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56BDDB85-F31E-99CA-A037-2FF5840B942D}"/>
              </a:ext>
            </a:extLst>
          </p:cNvPr>
          <p:cNvSpPr>
            <a:spLocks noGrp="1"/>
          </p:cNvSpPr>
          <p:nvPr>
            <p:ph type="sldNum" sz="quarter" idx="12"/>
          </p:nvPr>
        </p:nvSpPr>
        <p:spPr/>
        <p:txBody>
          <a:bodyPr/>
          <a:lstStyle>
            <a:lvl1pPr>
              <a:defRPr/>
            </a:lvl1pPr>
          </a:lstStyle>
          <a:p>
            <a:pPr>
              <a:defRPr/>
            </a:pPr>
            <a:fld id="{8145C42C-1741-40B3-AB67-2C3073D2C279}" type="slidenum">
              <a:rPr lang="fr-FR" altLang="fr-FR"/>
              <a:pPr>
                <a:defRPr/>
              </a:pPr>
              <a:t>‹N°›</a:t>
            </a:fld>
            <a:endParaRPr lang="fr-FR" altLang="fr-FR"/>
          </a:p>
        </p:txBody>
      </p:sp>
    </p:spTree>
    <p:extLst>
      <p:ext uri="{BB962C8B-B14F-4D97-AF65-F5344CB8AC3E}">
        <p14:creationId xmlns:p14="http://schemas.microsoft.com/office/powerpoint/2010/main" val="2710760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a:extLst>
              <a:ext uri="{FF2B5EF4-FFF2-40B4-BE49-F238E27FC236}">
                <a16:creationId xmlns:a16="http://schemas.microsoft.com/office/drawing/2014/main" id="{C6CE8E26-2A04-7471-035A-3E662B75D07C}"/>
              </a:ext>
            </a:extLst>
          </p:cNvPr>
          <p:cNvSpPr>
            <a:spLocks noGrp="1"/>
          </p:cNvSpPr>
          <p:nvPr>
            <p:ph type="dt" sz="half" idx="10"/>
          </p:nvPr>
        </p:nvSpPr>
        <p:spPr/>
        <p:txBody>
          <a:bodyPr/>
          <a:lstStyle>
            <a:lvl1pPr>
              <a:defRPr/>
            </a:lvl1pPr>
          </a:lstStyle>
          <a:p>
            <a:pPr>
              <a:defRPr/>
            </a:pPr>
            <a:fld id="{C766534A-48AB-4EF9-A199-3DA3FE56F29B}" type="datetime1">
              <a:rPr lang="fr-FR"/>
              <a:pPr>
                <a:defRPr/>
              </a:pPr>
              <a:t>11/09/2022</a:t>
            </a:fld>
            <a:endParaRPr lang="fr-FR"/>
          </a:p>
        </p:txBody>
      </p:sp>
      <p:sp>
        <p:nvSpPr>
          <p:cNvPr id="8" name="Espace réservé du pied de page 4">
            <a:extLst>
              <a:ext uri="{FF2B5EF4-FFF2-40B4-BE49-F238E27FC236}">
                <a16:creationId xmlns:a16="http://schemas.microsoft.com/office/drawing/2014/main" id="{04A4083B-5C58-7E47-09A8-74EDD2E392AA}"/>
              </a:ext>
            </a:extLst>
          </p:cNvPr>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a:extLst>
              <a:ext uri="{FF2B5EF4-FFF2-40B4-BE49-F238E27FC236}">
                <a16:creationId xmlns:a16="http://schemas.microsoft.com/office/drawing/2014/main" id="{15E5D028-B263-4D71-615D-8A0D33FFD485}"/>
              </a:ext>
            </a:extLst>
          </p:cNvPr>
          <p:cNvSpPr>
            <a:spLocks noGrp="1"/>
          </p:cNvSpPr>
          <p:nvPr>
            <p:ph type="sldNum" sz="quarter" idx="12"/>
          </p:nvPr>
        </p:nvSpPr>
        <p:spPr/>
        <p:txBody>
          <a:bodyPr/>
          <a:lstStyle>
            <a:lvl1pPr>
              <a:defRPr/>
            </a:lvl1pPr>
          </a:lstStyle>
          <a:p>
            <a:pPr>
              <a:defRPr/>
            </a:pPr>
            <a:fld id="{1B9430B0-3DF4-46E3-A15A-2949476F8F37}" type="slidenum">
              <a:rPr lang="fr-FR" altLang="fr-FR"/>
              <a:pPr>
                <a:defRPr/>
              </a:pPr>
              <a:t>‹N°›</a:t>
            </a:fld>
            <a:endParaRPr lang="fr-FR" altLang="fr-FR"/>
          </a:p>
        </p:txBody>
      </p:sp>
    </p:spTree>
    <p:extLst>
      <p:ext uri="{BB962C8B-B14F-4D97-AF65-F5344CB8AC3E}">
        <p14:creationId xmlns:p14="http://schemas.microsoft.com/office/powerpoint/2010/main" val="786654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3">
            <a:extLst>
              <a:ext uri="{FF2B5EF4-FFF2-40B4-BE49-F238E27FC236}">
                <a16:creationId xmlns:a16="http://schemas.microsoft.com/office/drawing/2014/main" id="{CAFCCAFB-6793-D6CF-9C63-9A980653585C}"/>
              </a:ext>
            </a:extLst>
          </p:cNvPr>
          <p:cNvSpPr>
            <a:spLocks noGrp="1"/>
          </p:cNvSpPr>
          <p:nvPr>
            <p:ph type="dt" sz="half" idx="10"/>
          </p:nvPr>
        </p:nvSpPr>
        <p:spPr/>
        <p:txBody>
          <a:bodyPr/>
          <a:lstStyle>
            <a:lvl1pPr>
              <a:defRPr/>
            </a:lvl1pPr>
          </a:lstStyle>
          <a:p>
            <a:pPr>
              <a:defRPr/>
            </a:pPr>
            <a:fld id="{3FCC8205-84C7-4603-BDE2-B9CB01C99FD6}" type="datetime1">
              <a:rPr lang="fr-FR"/>
              <a:pPr>
                <a:defRPr/>
              </a:pPr>
              <a:t>11/09/2022</a:t>
            </a:fld>
            <a:endParaRPr lang="fr-FR"/>
          </a:p>
        </p:txBody>
      </p:sp>
      <p:sp>
        <p:nvSpPr>
          <p:cNvPr id="4" name="Espace réservé du pied de page 4">
            <a:extLst>
              <a:ext uri="{FF2B5EF4-FFF2-40B4-BE49-F238E27FC236}">
                <a16:creationId xmlns:a16="http://schemas.microsoft.com/office/drawing/2014/main" id="{BE01DA6D-2379-F2D6-F204-BC4F64CE1028}"/>
              </a:ext>
            </a:extLst>
          </p:cNvPr>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a:extLst>
              <a:ext uri="{FF2B5EF4-FFF2-40B4-BE49-F238E27FC236}">
                <a16:creationId xmlns:a16="http://schemas.microsoft.com/office/drawing/2014/main" id="{EDE54A66-20A1-D6DA-F611-0A3A2C81F62B}"/>
              </a:ext>
            </a:extLst>
          </p:cNvPr>
          <p:cNvSpPr>
            <a:spLocks noGrp="1"/>
          </p:cNvSpPr>
          <p:nvPr>
            <p:ph type="sldNum" sz="quarter" idx="12"/>
          </p:nvPr>
        </p:nvSpPr>
        <p:spPr/>
        <p:txBody>
          <a:bodyPr/>
          <a:lstStyle>
            <a:lvl1pPr>
              <a:defRPr/>
            </a:lvl1pPr>
          </a:lstStyle>
          <a:p>
            <a:pPr>
              <a:defRPr/>
            </a:pPr>
            <a:fld id="{C75D837E-F645-4C5A-A2F3-3745E99A1DCD}" type="slidenum">
              <a:rPr lang="fr-FR" altLang="fr-FR"/>
              <a:pPr>
                <a:defRPr/>
              </a:pPr>
              <a:t>‹N°›</a:t>
            </a:fld>
            <a:endParaRPr lang="fr-FR" altLang="fr-FR"/>
          </a:p>
        </p:txBody>
      </p:sp>
    </p:spTree>
    <p:extLst>
      <p:ext uri="{BB962C8B-B14F-4D97-AF65-F5344CB8AC3E}">
        <p14:creationId xmlns:p14="http://schemas.microsoft.com/office/powerpoint/2010/main" val="961210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a:extLst>
              <a:ext uri="{FF2B5EF4-FFF2-40B4-BE49-F238E27FC236}">
                <a16:creationId xmlns:a16="http://schemas.microsoft.com/office/drawing/2014/main" id="{06A3420A-1FCD-F566-33B2-91DBF47F42E1}"/>
              </a:ext>
            </a:extLst>
          </p:cNvPr>
          <p:cNvSpPr>
            <a:spLocks noGrp="1"/>
          </p:cNvSpPr>
          <p:nvPr>
            <p:ph type="dt" sz="half" idx="10"/>
          </p:nvPr>
        </p:nvSpPr>
        <p:spPr/>
        <p:txBody>
          <a:bodyPr/>
          <a:lstStyle>
            <a:lvl1pPr>
              <a:defRPr/>
            </a:lvl1pPr>
          </a:lstStyle>
          <a:p>
            <a:pPr>
              <a:defRPr/>
            </a:pPr>
            <a:fld id="{7AD75F72-AA9E-4F72-86DD-8144761C357D}" type="datetime1">
              <a:rPr lang="fr-FR"/>
              <a:pPr>
                <a:defRPr/>
              </a:pPr>
              <a:t>11/09/2022</a:t>
            </a:fld>
            <a:endParaRPr lang="fr-FR"/>
          </a:p>
        </p:txBody>
      </p:sp>
      <p:sp>
        <p:nvSpPr>
          <p:cNvPr id="3" name="Espace réservé du pied de page 4">
            <a:extLst>
              <a:ext uri="{FF2B5EF4-FFF2-40B4-BE49-F238E27FC236}">
                <a16:creationId xmlns:a16="http://schemas.microsoft.com/office/drawing/2014/main" id="{EBFCCA56-ADBC-18F5-B8FE-7486B7A946B0}"/>
              </a:ext>
            </a:extLst>
          </p:cNvPr>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a:extLst>
              <a:ext uri="{FF2B5EF4-FFF2-40B4-BE49-F238E27FC236}">
                <a16:creationId xmlns:a16="http://schemas.microsoft.com/office/drawing/2014/main" id="{CD7CD08A-A2E7-9314-C0E0-54020E7A005A}"/>
              </a:ext>
            </a:extLst>
          </p:cNvPr>
          <p:cNvSpPr>
            <a:spLocks noGrp="1"/>
          </p:cNvSpPr>
          <p:nvPr>
            <p:ph type="sldNum" sz="quarter" idx="12"/>
          </p:nvPr>
        </p:nvSpPr>
        <p:spPr/>
        <p:txBody>
          <a:bodyPr/>
          <a:lstStyle>
            <a:lvl1pPr>
              <a:defRPr/>
            </a:lvl1pPr>
          </a:lstStyle>
          <a:p>
            <a:pPr>
              <a:defRPr/>
            </a:pPr>
            <a:fld id="{F35E9DD6-6274-483B-A47A-96977A0DD7B9}" type="slidenum">
              <a:rPr lang="fr-FR" altLang="fr-FR"/>
              <a:pPr>
                <a:defRPr/>
              </a:pPr>
              <a:t>‹N°›</a:t>
            </a:fld>
            <a:endParaRPr lang="fr-FR" altLang="fr-FR"/>
          </a:p>
        </p:txBody>
      </p:sp>
    </p:spTree>
    <p:extLst>
      <p:ext uri="{BB962C8B-B14F-4D97-AF65-F5344CB8AC3E}">
        <p14:creationId xmlns:p14="http://schemas.microsoft.com/office/powerpoint/2010/main" val="587609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a:extLst>
              <a:ext uri="{FF2B5EF4-FFF2-40B4-BE49-F238E27FC236}">
                <a16:creationId xmlns:a16="http://schemas.microsoft.com/office/drawing/2014/main" id="{FEA05256-6F19-5655-9376-B552A3F9890D}"/>
              </a:ext>
            </a:extLst>
          </p:cNvPr>
          <p:cNvSpPr>
            <a:spLocks noGrp="1"/>
          </p:cNvSpPr>
          <p:nvPr>
            <p:ph type="dt" sz="half" idx="10"/>
          </p:nvPr>
        </p:nvSpPr>
        <p:spPr/>
        <p:txBody>
          <a:bodyPr/>
          <a:lstStyle>
            <a:lvl1pPr>
              <a:defRPr/>
            </a:lvl1pPr>
          </a:lstStyle>
          <a:p>
            <a:pPr>
              <a:defRPr/>
            </a:pPr>
            <a:fld id="{DC4A3364-01F9-4633-9650-04104269A339}" type="datetime1">
              <a:rPr lang="fr-FR"/>
              <a:pPr>
                <a:defRPr/>
              </a:pPr>
              <a:t>11/09/2022</a:t>
            </a:fld>
            <a:endParaRPr lang="fr-FR"/>
          </a:p>
        </p:txBody>
      </p:sp>
      <p:sp>
        <p:nvSpPr>
          <p:cNvPr id="6" name="Espace réservé du pied de page 4">
            <a:extLst>
              <a:ext uri="{FF2B5EF4-FFF2-40B4-BE49-F238E27FC236}">
                <a16:creationId xmlns:a16="http://schemas.microsoft.com/office/drawing/2014/main" id="{AB3F97A0-5B5C-EE43-CEE7-B99950FBD5FF}"/>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B5A557EB-1EC2-94B0-D869-C2AC29498C79}"/>
              </a:ext>
            </a:extLst>
          </p:cNvPr>
          <p:cNvSpPr>
            <a:spLocks noGrp="1"/>
          </p:cNvSpPr>
          <p:nvPr>
            <p:ph type="sldNum" sz="quarter" idx="12"/>
          </p:nvPr>
        </p:nvSpPr>
        <p:spPr/>
        <p:txBody>
          <a:bodyPr/>
          <a:lstStyle>
            <a:lvl1pPr>
              <a:defRPr/>
            </a:lvl1pPr>
          </a:lstStyle>
          <a:p>
            <a:pPr>
              <a:defRPr/>
            </a:pPr>
            <a:fld id="{9FB327EF-DBF0-415E-ADA2-BC288613719E}" type="slidenum">
              <a:rPr lang="fr-FR" altLang="fr-FR"/>
              <a:pPr>
                <a:defRPr/>
              </a:pPr>
              <a:t>‹N°›</a:t>
            </a:fld>
            <a:endParaRPr lang="fr-FR" altLang="fr-FR"/>
          </a:p>
        </p:txBody>
      </p:sp>
    </p:spTree>
    <p:extLst>
      <p:ext uri="{BB962C8B-B14F-4D97-AF65-F5344CB8AC3E}">
        <p14:creationId xmlns:p14="http://schemas.microsoft.com/office/powerpoint/2010/main" val="3699397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a:extLst>
              <a:ext uri="{FF2B5EF4-FFF2-40B4-BE49-F238E27FC236}">
                <a16:creationId xmlns:a16="http://schemas.microsoft.com/office/drawing/2014/main" id="{4112CDA8-A060-8155-BD2E-EA22CED60D91}"/>
              </a:ext>
            </a:extLst>
          </p:cNvPr>
          <p:cNvSpPr>
            <a:spLocks noGrp="1"/>
          </p:cNvSpPr>
          <p:nvPr>
            <p:ph type="dt" sz="half" idx="10"/>
          </p:nvPr>
        </p:nvSpPr>
        <p:spPr/>
        <p:txBody>
          <a:bodyPr/>
          <a:lstStyle>
            <a:lvl1pPr>
              <a:defRPr/>
            </a:lvl1pPr>
          </a:lstStyle>
          <a:p>
            <a:pPr>
              <a:defRPr/>
            </a:pPr>
            <a:fld id="{1B73186B-32D7-455B-97A7-090BBB66FAD6}" type="datetime1">
              <a:rPr lang="fr-FR"/>
              <a:pPr>
                <a:defRPr/>
              </a:pPr>
              <a:t>11/09/2022</a:t>
            </a:fld>
            <a:endParaRPr lang="fr-FR"/>
          </a:p>
        </p:txBody>
      </p:sp>
      <p:sp>
        <p:nvSpPr>
          <p:cNvPr id="6" name="Espace réservé du pied de page 4">
            <a:extLst>
              <a:ext uri="{FF2B5EF4-FFF2-40B4-BE49-F238E27FC236}">
                <a16:creationId xmlns:a16="http://schemas.microsoft.com/office/drawing/2014/main" id="{838A96A2-5F43-F58E-76A7-4002B5372E39}"/>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06E3195A-F9F5-AD19-C7AB-F6033CE167DD}"/>
              </a:ext>
            </a:extLst>
          </p:cNvPr>
          <p:cNvSpPr>
            <a:spLocks noGrp="1"/>
          </p:cNvSpPr>
          <p:nvPr>
            <p:ph type="sldNum" sz="quarter" idx="12"/>
          </p:nvPr>
        </p:nvSpPr>
        <p:spPr/>
        <p:txBody>
          <a:bodyPr/>
          <a:lstStyle>
            <a:lvl1pPr>
              <a:defRPr/>
            </a:lvl1pPr>
          </a:lstStyle>
          <a:p>
            <a:pPr>
              <a:defRPr/>
            </a:pPr>
            <a:fld id="{21C48762-078C-4E9C-A446-82C29A3B3E28}" type="slidenum">
              <a:rPr lang="fr-FR" altLang="fr-FR"/>
              <a:pPr>
                <a:defRPr/>
              </a:pPr>
              <a:t>‹N°›</a:t>
            </a:fld>
            <a:endParaRPr lang="fr-FR" altLang="fr-FR"/>
          </a:p>
        </p:txBody>
      </p:sp>
    </p:spTree>
    <p:extLst>
      <p:ext uri="{BB962C8B-B14F-4D97-AF65-F5344CB8AC3E}">
        <p14:creationId xmlns:p14="http://schemas.microsoft.com/office/powerpoint/2010/main" val="277524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Espace réservé du titre 1">
            <a:extLst>
              <a:ext uri="{FF2B5EF4-FFF2-40B4-BE49-F238E27FC236}">
                <a16:creationId xmlns:a16="http://schemas.microsoft.com/office/drawing/2014/main" id="{5B1E5139-C972-FB96-3B1C-4F697886DC9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1027" name="Espace réservé du texte 2">
            <a:extLst>
              <a:ext uri="{FF2B5EF4-FFF2-40B4-BE49-F238E27FC236}">
                <a16:creationId xmlns:a16="http://schemas.microsoft.com/office/drawing/2014/main" id="{32A17B01-85E2-8022-4E9F-A85E1C67D21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a:extLst>
              <a:ext uri="{FF2B5EF4-FFF2-40B4-BE49-F238E27FC236}">
                <a16:creationId xmlns:a16="http://schemas.microsoft.com/office/drawing/2014/main" id="{1C917C04-6212-35E5-25E5-534644FDA798}"/>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7A3BABB9-BD15-4CC4-B540-3F331A2BC916}" type="datetime1">
              <a:rPr lang="fr-FR"/>
              <a:pPr>
                <a:defRPr/>
              </a:pPr>
              <a:t>11/09/2022</a:t>
            </a:fld>
            <a:endParaRPr lang="fr-FR"/>
          </a:p>
        </p:txBody>
      </p:sp>
      <p:sp>
        <p:nvSpPr>
          <p:cNvPr id="5" name="Espace réservé du pied de page 4">
            <a:extLst>
              <a:ext uri="{FF2B5EF4-FFF2-40B4-BE49-F238E27FC236}">
                <a16:creationId xmlns:a16="http://schemas.microsoft.com/office/drawing/2014/main" id="{BF05072D-BE8F-139B-4CC8-D96642FD6934}"/>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fr-FR"/>
          </a:p>
        </p:txBody>
      </p:sp>
      <p:sp>
        <p:nvSpPr>
          <p:cNvPr id="6" name="Espace réservé du numéro de diapositive 5">
            <a:extLst>
              <a:ext uri="{FF2B5EF4-FFF2-40B4-BE49-F238E27FC236}">
                <a16:creationId xmlns:a16="http://schemas.microsoft.com/office/drawing/2014/main" id="{7F97B0C7-7F72-7A9E-C8C5-FF66081AFCEA}"/>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Myriad Pro"/>
              </a:defRPr>
            </a:lvl1pPr>
          </a:lstStyle>
          <a:p>
            <a:pPr>
              <a:defRPr/>
            </a:pPr>
            <a:fld id="{FD156EAD-6695-4E8D-B783-B31CA26F85B5}"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0.wmf"/></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www.google.fr/url?sa=i&amp;rct=j&amp;q=&amp;esrc=s&amp;frm=1&amp;source=images&amp;cd=&amp;cad=rja&amp;uact=8&amp;ved=0ahUKEwjGiIiI7JXYAhWJvhQKHfySDGYQjRwIBw&amp;url=http://www.rue89lyon.fr/2013/10/21/logements-tour-panoramique-laduchere/&amp;psig=AOvVaw3dkN70o5Rtv8WVamGE988f&amp;ust=1513764930742680" TargetMode="External"/><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13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http://formation-ssiap.wifeo.com/images/c/clo/cloisonnement-traditionnel.png" TargetMode="External"/><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http://formation-ssiap.wifeo.com/images/c/com/compartimentage.png" TargetMode="External"/><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oleObject" Target="../embeddings/oleObject3.bin"/><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115.wmf"/><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117.wmf"/><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121.wmf"/><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jpeg"/><Relationship Id="rId1" Type="http://schemas.openxmlformats.org/officeDocument/2006/relationships/slideLayout" Target="../slideLayouts/slideLayout7.xml"/><Relationship Id="rId5" Type="http://schemas.openxmlformats.org/officeDocument/2006/relationships/image" Target="../media/image138.png"/><Relationship Id="rId4" Type="http://schemas.openxmlformats.org/officeDocument/2006/relationships/image" Target="../media/image137.jpeg"/></Relationships>
</file>

<file path=ppt/slides/_rels/slide21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BCC3F80C-7CC8-5B07-01FC-A9AA8DBA82D8}"/>
              </a:ext>
            </a:extLst>
          </p:cNvPr>
          <p:cNvSpPr>
            <a:spLocks noGrp="1"/>
          </p:cNvSpPr>
          <p:nvPr>
            <p:ph type="title"/>
          </p:nvPr>
        </p:nvSpPr>
        <p:spPr>
          <a:xfrm>
            <a:off x="1219200" y="228600"/>
            <a:ext cx="7705725" cy="1152525"/>
          </a:xfrm>
        </p:spPr>
        <p:txBody>
          <a:bodyPr/>
          <a:lstStyle/>
          <a:p>
            <a:pPr eaLnBrk="1" hangingPunct="1">
              <a:defRPr/>
            </a:pPr>
            <a:r>
              <a:rPr lang="fr-FR" altLang="fr-FR">
                <a:solidFill>
                  <a:schemeClr val="bg1"/>
                </a:solidFill>
                <a:effectLst>
                  <a:outerShdw blurRad="38100" dist="38100" dir="2700000" algn="tl">
                    <a:srgbClr val="C0C0C0"/>
                  </a:outerShdw>
                </a:effectLst>
              </a:rPr>
              <a:t>Notions de prévention </a:t>
            </a:r>
            <a:br>
              <a:rPr lang="fr-FR" altLang="fr-FR">
                <a:solidFill>
                  <a:schemeClr val="bg1"/>
                </a:solidFill>
                <a:effectLst>
                  <a:outerShdw blurRad="38100" dist="38100" dir="2700000" algn="tl">
                    <a:srgbClr val="C0C0C0"/>
                  </a:outerShdw>
                </a:effectLst>
              </a:rPr>
            </a:br>
            <a:r>
              <a:rPr lang="fr-FR" altLang="fr-FR">
                <a:solidFill>
                  <a:schemeClr val="bg1"/>
                </a:solidFill>
                <a:effectLst>
                  <a:outerShdw blurRad="38100" dist="38100" dir="2700000" algn="tl">
                    <a:srgbClr val="C0C0C0"/>
                  </a:outerShdw>
                </a:effectLst>
              </a:rPr>
              <a:t>appliquée à l'opération.</a:t>
            </a:r>
          </a:p>
        </p:txBody>
      </p:sp>
      <p:sp>
        <p:nvSpPr>
          <p:cNvPr id="3075" name="ZoneTexte 5">
            <a:extLst>
              <a:ext uri="{FF2B5EF4-FFF2-40B4-BE49-F238E27FC236}">
                <a16:creationId xmlns:a16="http://schemas.microsoft.com/office/drawing/2014/main" id="{F6A527DD-5632-48DB-6591-1B88299A8C96}"/>
              </a:ext>
            </a:extLst>
          </p:cNvPr>
          <p:cNvSpPr txBox="1">
            <a:spLocks noChangeArrowheads="1"/>
          </p:cNvSpPr>
          <p:nvPr/>
        </p:nvSpPr>
        <p:spPr bwMode="auto">
          <a:xfrm>
            <a:off x="0" y="6237288"/>
            <a:ext cx="914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1200" b="1">
                <a:solidFill>
                  <a:srgbClr val="441202"/>
                </a:solidFill>
                <a:latin typeface="Times New Roman" panose="02020603050405020304" pitchFamily="18" charset="0"/>
              </a:rPr>
              <a:t>ADMJSP / </a:t>
            </a:r>
            <a:r>
              <a:rPr lang="fr-FR" altLang="fr-FR" sz="1200">
                <a:solidFill>
                  <a:srgbClr val="441202"/>
                </a:solidFill>
                <a:latin typeface="Times New Roman" panose="02020603050405020304" pitchFamily="18" charset="0"/>
              </a:rPr>
              <a:t>Pôle Pédagogie – 2022 – Version 3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re 8">
            <a:extLst>
              <a:ext uri="{FF2B5EF4-FFF2-40B4-BE49-F238E27FC236}">
                <a16:creationId xmlns:a16="http://schemas.microsoft.com/office/drawing/2014/main" id="{55CA36A1-DCF9-C162-543B-EEFDB38D02C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12291" name="Espace réservé du numéro de diapositive 4">
            <a:extLst>
              <a:ext uri="{FF2B5EF4-FFF2-40B4-BE49-F238E27FC236}">
                <a16:creationId xmlns:a16="http://schemas.microsoft.com/office/drawing/2014/main" id="{902DF0EA-5AE7-CBEA-543D-1DEC608543B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B19C517-0C18-4053-8E25-9C9DEEBA1667}" type="slidenum">
              <a:rPr lang="fr-FR" altLang="fr-FR" sz="2000">
                <a:solidFill>
                  <a:srgbClr val="984807"/>
                </a:solidFill>
              </a:rPr>
              <a:pPr algn="r" eaLnBrk="1" hangingPunct="1">
                <a:spcBef>
                  <a:spcPct val="0"/>
                </a:spcBef>
                <a:buFontTx/>
                <a:buNone/>
              </a:pPr>
              <a:t>10</a:t>
            </a:fld>
            <a:endParaRPr lang="fr-FR" altLang="fr-FR" sz="2000">
              <a:solidFill>
                <a:srgbClr val="984807"/>
              </a:solidFill>
            </a:endParaRPr>
          </a:p>
        </p:txBody>
      </p:sp>
      <p:sp>
        <p:nvSpPr>
          <p:cNvPr id="12292" name="Rectangle 1">
            <a:extLst>
              <a:ext uri="{FF2B5EF4-FFF2-40B4-BE49-F238E27FC236}">
                <a16:creationId xmlns:a16="http://schemas.microsoft.com/office/drawing/2014/main" id="{163FC93C-7F12-8E5E-8B93-24BB9153E7FF}"/>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EVACUER LES OCCUPANTS : </a:t>
            </a: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293" name="Rectangle 1">
            <a:extLst>
              <a:ext uri="{FF2B5EF4-FFF2-40B4-BE49-F238E27FC236}">
                <a16:creationId xmlns:a16="http://schemas.microsoft.com/office/drawing/2014/main" id="{45163EEA-169B-D597-E1AF-6534C10233BF}"/>
              </a:ext>
            </a:extLst>
          </p:cNvPr>
          <p:cNvSpPr>
            <a:spLocks noChangeArrowheads="1"/>
          </p:cNvSpPr>
          <p:nvPr/>
        </p:nvSpPr>
        <p:spPr bwMode="auto">
          <a:xfrm>
            <a:off x="457200" y="1981200"/>
            <a:ext cx="8189913"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Les occupants des constructions sont des cibles que le législateur regarde, globalement, selon 2 procédures : </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La première relève de l’habitation </a:t>
            </a:r>
          </a:p>
          <a:p>
            <a:pPr algn="just">
              <a:lnSpc>
                <a:spcPct val="107000"/>
              </a:lnSpc>
              <a:spcBef>
                <a:spcPct val="0"/>
              </a:spcBef>
              <a:buFontTx/>
              <a:buChar char="•"/>
            </a:pPr>
            <a:endPar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La seconde relève du code du travail et des ERP</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re 8">
            <a:extLst>
              <a:ext uri="{FF2B5EF4-FFF2-40B4-BE49-F238E27FC236}">
                <a16:creationId xmlns:a16="http://schemas.microsoft.com/office/drawing/2014/main" id="{D95A86E6-590B-F6F8-8FC7-A5F90BB4E93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104451" name="Espace réservé du numéro de diapositive 4">
            <a:extLst>
              <a:ext uri="{FF2B5EF4-FFF2-40B4-BE49-F238E27FC236}">
                <a16:creationId xmlns:a16="http://schemas.microsoft.com/office/drawing/2014/main" id="{9B76241A-827E-6D6C-9FEE-67839C6487E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E0A2189-F4DD-45BE-BD5C-C0C6A0949E87}" type="slidenum">
              <a:rPr lang="fr-FR" altLang="fr-FR" sz="2000">
                <a:solidFill>
                  <a:srgbClr val="984807"/>
                </a:solidFill>
              </a:rPr>
              <a:pPr algn="r" eaLnBrk="1" hangingPunct="1">
                <a:spcBef>
                  <a:spcPct val="0"/>
                </a:spcBef>
                <a:buFontTx/>
                <a:buNone/>
              </a:pPr>
              <a:t>100</a:t>
            </a:fld>
            <a:endParaRPr lang="fr-FR" altLang="fr-FR" sz="2000">
              <a:solidFill>
                <a:srgbClr val="984807"/>
              </a:solidFill>
            </a:endParaRPr>
          </a:p>
        </p:txBody>
      </p:sp>
      <p:sp>
        <p:nvSpPr>
          <p:cNvPr id="104452" name="Rectangle 1">
            <a:extLst>
              <a:ext uri="{FF2B5EF4-FFF2-40B4-BE49-F238E27FC236}">
                <a16:creationId xmlns:a16="http://schemas.microsoft.com/office/drawing/2014/main" id="{059CF0E2-1C36-0DC1-0F87-6CCCBC5365EC}"/>
              </a:ext>
            </a:extLst>
          </p:cNvPr>
          <p:cNvSpPr>
            <a:spLocks noChangeArrowheads="1"/>
          </p:cNvSpPr>
          <p:nvPr/>
        </p:nvSpPr>
        <p:spPr bwMode="auto">
          <a:xfrm>
            <a:off x="381000" y="1371600"/>
            <a:ext cx="818991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cages d’escaliers : </a:t>
            </a:r>
          </a:p>
        </p:txBody>
      </p:sp>
      <p:sp>
        <p:nvSpPr>
          <p:cNvPr id="104453" name="Rectangle 1">
            <a:extLst>
              <a:ext uri="{FF2B5EF4-FFF2-40B4-BE49-F238E27FC236}">
                <a16:creationId xmlns:a16="http://schemas.microsoft.com/office/drawing/2014/main" id="{1BB59EC2-69C6-A97A-F3FF-FD72C5C5701C}"/>
              </a:ext>
            </a:extLst>
          </p:cNvPr>
          <p:cNvSpPr>
            <a:spLocks noChangeArrowheads="1"/>
          </p:cNvSpPr>
          <p:nvPr/>
        </p:nvSpPr>
        <p:spPr bwMode="auto">
          <a:xfrm>
            <a:off x="457200" y="1981200"/>
            <a:ext cx="3886200"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Escaliers protégés (encloisonnés)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 l’abri des fumées,</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Isolées des appartements et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des circulations horizontales,</a:t>
            </a:r>
          </a:p>
        </p:txBody>
      </p:sp>
      <p:sp>
        <p:nvSpPr>
          <p:cNvPr id="104454" name="Rectangle 7">
            <a:extLst>
              <a:ext uri="{FF2B5EF4-FFF2-40B4-BE49-F238E27FC236}">
                <a16:creationId xmlns:a16="http://schemas.microsoft.com/office/drawing/2014/main" id="{D0940B18-601B-2546-C0F1-5DC973C3F5C0}"/>
              </a:ext>
            </a:extLst>
          </p:cNvPr>
          <p:cNvSpPr>
            <a:spLocks noChangeArrowheads="1"/>
          </p:cNvSpPr>
          <p:nvPr/>
        </p:nvSpPr>
        <p:spPr bwMode="auto">
          <a:xfrm>
            <a:off x="2762250" y="2200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04455" name="Image 1">
            <a:extLst>
              <a:ext uri="{FF2B5EF4-FFF2-40B4-BE49-F238E27FC236}">
                <a16:creationId xmlns:a16="http://schemas.microsoft.com/office/drawing/2014/main" id="{5B2B9AC0-FEB1-5D1B-64AB-232D75054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448"/>
          <a:stretch>
            <a:fillRect/>
          </a:stretch>
        </p:blipFill>
        <p:spPr bwMode="auto">
          <a:xfrm>
            <a:off x="3587750" y="2565400"/>
            <a:ext cx="5289550"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re 8">
            <a:extLst>
              <a:ext uri="{FF2B5EF4-FFF2-40B4-BE49-F238E27FC236}">
                <a16:creationId xmlns:a16="http://schemas.microsoft.com/office/drawing/2014/main" id="{961456F7-34ED-B082-69C1-D486DCFA4009}"/>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105475" name="Espace réservé du numéro de diapositive 4">
            <a:extLst>
              <a:ext uri="{FF2B5EF4-FFF2-40B4-BE49-F238E27FC236}">
                <a16:creationId xmlns:a16="http://schemas.microsoft.com/office/drawing/2014/main" id="{B04FB8F7-2BF1-A10E-0356-36FC5296F02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6096B05-D44B-4E85-958F-A058B23438B2}" type="slidenum">
              <a:rPr lang="fr-FR" altLang="fr-FR" sz="2000">
                <a:solidFill>
                  <a:srgbClr val="984807"/>
                </a:solidFill>
              </a:rPr>
              <a:pPr algn="r" eaLnBrk="1" hangingPunct="1">
                <a:spcBef>
                  <a:spcPct val="0"/>
                </a:spcBef>
                <a:buFontTx/>
                <a:buNone/>
              </a:pPr>
              <a:t>101</a:t>
            </a:fld>
            <a:endParaRPr lang="fr-FR" altLang="fr-FR" sz="2000">
              <a:solidFill>
                <a:srgbClr val="984807"/>
              </a:solidFill>
            </a:endParaRPr>
          </a:p>
        </p:txBody>
      </p:sp>
      <p:sp>
        <p:nvSpPr>
          <p:cNvPr id="105476" name="Rectangle 1">
            <a:extLst>
              <a:ext uri="{FF2B5EF4-FFF2-40B4-BE49-F238E27FC236}">
                <a16:creationId xmlns:a16="http://schemas.microsoft.com/office/drawing/2014/main" id="{99BA8F0A-36CC-C95A-88EF-E75AD300B87F}"/>
              </a:ext>
            </a:extLst>
          </p:cNvPr>
          <p:cNvSpPr>
            <a:spLocks noChangeArrowheads="1"/>
          </p:cNvSpPr>
          <p:nvPr/>
        </p:nvSpPr>
        <p:spPr bwMode="auto">
          <a:xfrm>
            <a:off x="381000" y="1371600"/>
            <a:ext cx="818991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cages d’escaliers :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5477" name="Rectangle 1">
            <a:extLst>
              <a:ext uri="{FF2B5EF4-FFF2-40B4-BE49-F238E27FC236}">
                <a16:creationId xmlns:a16="http://schemas.microsoft.com/office/drawing/2014/main" id="{FD1A3AA2-A28F-B508-31DC-02F6F6B92733}"/>
              </a:ext>
            </a:extLst>
          </p:cNvPr>
          <p:cNvSpPr>
            <a:spLocks noChangeArrowheads="1"/>
          </p:cNvSpPr>
          <p:nvPr/>
        </p:nvSpPr>
        <p:spPr bwMode="auto">
          <a:xfrm>
            <a:off x="457200" y="1981200"/>
            <a:ext cx="8189913"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Dans la région lyonnaise nous trouvons des escaliers ayant une spécificité en cas d’incendie :   </a:t>
            </a: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Escaliers en pierre de Villebois. </a:t>
            </a: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Lors d'un choc thermique ceux-ci cassent et tombent.</a:t>
            </a:r>
          </a:p>
        </p:txBody>
      </p:sp>
      <p:sp>
        <p:nvSpPr>
          <p:cNvPr id="105478" name="Rectangle 7">
            <a:extLst>
              <a:ext uri="{FF2B5EF4-FFF2-40B4-BE49-F238E27FC236}">
                <a16:creationId xmlns:a16="http://schemas.microsoft.com/office/drawing/2014/main" id="{CCA2E85F-F121-240C-1958-4BFEDFD917BB}"/>
              </a:ext>
            </a:extLst>
          </p:cNvPr>
          <p:cNvSpPr>
            <a:spLocks noChangeArrowheads="1"/>
          </p:cNvSpPr>
          <p:nvPr/>
        </p:nvSpPr>
        <p:spPr bwMode="auto">
          <a:xfrm>
            <a:off x="3228975" y="24241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05479" name="Image 5128">
            <a:extLst>
              <a:ext uri="{FF2B5EF4-FFF2-40B4-BE49-F238E27FC236}">
                <a16:creationId xmlns:a16="http://schemas.microsoft.com/office/drawing/2014/main" id="{DBE5AF72-745A-BB65-B79F-2BD6A86892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95"/>
          <a:stretch>
            <a:fillRect/>
          </a:stretch>
        </p:blipFill>
        <p:spPr bwMode="auto">
          <a:xfrm>
            <a:off x="304800" y="3429000"/>
            <a:ext cx="3505200"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0" name="Rectangle 9">
            <a:extLst>
              <a:ext uri="{FF2B5EF4-FFF2-40B4-BE49-F238E27FC236}">
                <a16:creationId xmlns:a16="http://schemas.microsoft.com/office/drawing/2014/main" id="{D43E81C9-CA34-6FEC-4BFD-D91932976C80}"/>
              </a:ext>
            </a:extLst>
          </p:cNvPr>
          <p:cNvSpPr>
            <a:spLocks noChangeArrowheads="1"/>
          </p:cNvSpPr>
          <p:nvPr/>
        </p:nvSpPr>
        <p:spPr bwMode="auto">
          <a:xfrm>
            <a:off x="3119438" y="24336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05481" name="Image 484386">
            <a:extLst>
              <a:ext uri="{FF2B5EF4-FFF2-40B4-BE49-F238E27FC236}">
                <a16:creationId xmlns:a16="http://schemas.microsoft.com/office/drawing/2014/main" id="{30316CEC-A92C-F2CF-34FD-0A8DF7253B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96"/>
          <a:stretch>
            <a:fillRect/>
          </a:stretch>
        </p:blipFill>
        <p:spPr bwMode="auto">
          <a:xfrm>
            <a:off x="4953000" y="3505200"/>
            <a:ext cx="3819525"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2" name="Line 10">
            <a:extLst>
              <a:ext uri="{FF2B5EF4-FFF2-40B4-BE49-F238E27FC236}">
                <a16:creationId xmlns:a16="http://schemas.microsoft.com/office/drawing/2014/main" id="{CC08CD4C-938F-AAE2-59B4-C326D8451CB3}"/>
              </a:ext>
            </a:extLst>
          </p:cNvPr>
          <p:cNvSpPr>
            <a:spLocks noChangeShapeType="1"/>
          </p:cNvSpPr>
          <p:nvPr/>
        </p:nvSpPr>
        <p:spPr bwMode="auto">
          <a:xfrm>
            <a:off x="4686300" y="3352800"/>
            <a:ext cx="1562100" cy="685800"/>
          </a:xfrm>
          <a:prstGeom prst="line">
            <a:avLst/>
          </a:prstGeom>
          <a:noFill/>
          <a:ln w="2540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re 8">
            <a:extLst>
              <a:ext uri="{FF2B5EF4-FFF2-40B4-BE49-F238E27FC236}">
                <a16:creationId xmlns:a16="http://schemas.microsoft.com/office/drawing/2014/main" id="{793EC39F-4439-BB6B-2E73-9674FBCDE6CC}"/>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106499" name="Espace réservé du numéro de diapositive 4">
            <a:extLst>
              <a:ext uri="{FF2B5EF4-FFF2-40B4-BE49-F238E27FC236}">
                <a16:creationId xmlns:a16="http://schemas.microsoft.com/office/drawing/2014/main" id="{74C85D04-CD8F-234C-3AEF-E6389DFBD17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813B14A-C7F5-4B91-8DEF-7EEE542218F9}" type="slidenum">
              <a:rPr lang="fr-FR" altLang="fr-FR" sz="2000">
                <a:solidFill>
                  <a:srgbClr val="984807"/>
                </a:solidFill>
              </a:rPr>
              <a:pPr algn="r" eaLnBrk="1" hangingPunct="1">
                <a:spcBef>
                  <a:spcPct val="0"/>
                </a:spcBef>
                <a:buFontTx/>
                <a:buNone/>
              </a:pPr>
              <a:t>102</a:t>
            </a:fld>
            <a:endParaRPr lang="fr-FR" altLang="fr-FR" sz="2000">
              <a:solidFill>
                <a:srgbClr val="984807"/>
              </a:solidFill>
            </a:endParaRPr>
          </a:p>
        </p:txBody>
      </p:sp>
      <p:sp>
        <p:nvSpPr>
          <p:cNvPr id="106500" name="Rectangle 1">
            <a:extLst>
              <a:ext uri="{FF2B5EF4-FFF2-40B4-BE49-F238E27FC236}">
                <a16:creationId xmlns:a16="http://schemas.microsoft.com/office/drawing/2014/main" id="{63069A4D-FFE5-D169-0702-30B0A9C7DA6B}"/>
              </a:ext>
            </a:extLst>
          </p:cNvPr>
          <p:cNvSpPr>
            <a:spLocks noChangeArrowheads="1"/>
          </p:cNvSpPr>
          <p:nvPr/>
        </p:nvSpPr>
        <p:spPr bwMode="auto">
          <a:xfrm>
            <a:off x="381000" y="1371600"/>
            <a:ext cx="818991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joints de dilatation : </a:t>
            </a:r>
          </a:p>
        </p:txBody>
      </p:sp>
      <p:sp>
        <p:nvSpPr>
          <p:cNvPr id="106501" name="Rectangle 1">
            <a:extLst>
              <a:ext uri="{FF2B5EF4-FFF2-40B4-BE49-F238E27FC236}">
                <a16:creationId xmlns:a16="http://schemas.microsoft.com/office/drawing/2014/main" id="{02495814-7B66-23EE-5CF0-DD77C37C3CBB}"/>
              </a:ext>
            </a:extLst>
          </p:cNvPr>
          <p:cNvSpPr>
            <a:spLocks noChangeArrowheads="1"/>
          </p:cNvSpPr>
          <p:nvPr/>
        </p:nvSpPr>
        <p:spPr bwMode="auto">
          <a:xfrm>
            <a:off x="457200" y="1981200"/>
            <a:ext cx="8189913"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Dans le cadre de construction de grande longueur ou lorsque des constructions neuves sont mitoyennes à des bâtiments plus anciens, il est réalisé un espace de dilatation. </a:t>
            </a: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Cet espace est comblé par un matériau compressible permettant une bonne dilatation des immeubles notamment ceux en béton armé.</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Au fil du temps </a:t>
            </a: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sym typeface="Symbol" panose="05050102010706020507" pitchFamily="18" charset="2"/>
              </a:rPr>
              <a:t></a:t>
            </a: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matériaux ont été utilisés notamment des panneaux de particules en bois, du caoutchouc ou du liège voire de l’isorel mou (fibres de cellulose agglomérées par une colle).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Egalement utilisé dans les années 80 du polystyrène expansé.</a:t>
            </a:r>
            <a:endParaRPr lang="fr-FR" altLang="fr-FR" sz="2000">
              <a:latin typeface="Times New Roman" panose="02020603050405020304" pitchFamily="18" charset="0"/>
              <a:ea typeface="Arial Unicode MS" pitchFamily="34" charset="-128"/>
              <a:cs typeface="Calibri" panose="020F0502020204030204" pitchFamily="34"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re 8">
            <a:extLst>
              <a:ext uri="{FF2B5EF4-FFF2-40B4-BE49-F238E27FC236}">
                <a16:creationId xmlns:a16="http://schemas.microsoft.com/office/drawing/2014/main" id="{24115538-F558-913E-EBD9-1F217BE3FB0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107523" name="Espace réservé du numéro de diapositive 4">
            <a:extLst>
              <a:ext uri="{FF2B5EF4-FFF2-40B4-BE49-F238E27FC236}">
                <a16:creationId xmlns:a16="http://schemas.microsoft.com/office/drawing/2014/main" id="{6E1D6689-3DBF-EC1A-F7B9-96966B5979A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5C249BE-F7DF-4B40-8815-DDC153A4B642}" type="slidenum">
              <a:rPr lang="fr-FR" altLang="fr-FR" sz="2000">
                <a:solidFill>
                  <a:srgbClr val="984807"/>
                </a:solidFill>
              </a:rPr>
              <a:pPr algn="r" eaLnBrk="1" hangingPunct="1">
                <a:spcBef>
                  <a:spcPct val="0"/>
                </a:spcBef>
                <a:buFontTx/>
                <a:buNone/>
              </a:pPr>
              <a:t>103</a:t>
            </a:fld>
            <a:endParaRPr lang="fr-FR" altLang="fr-FR" sz="2000">
              <a:solidFill>
                <a:srgbClr val="984807"/>
              </a:solidFill>
            </a:endParaRPr>
          </a:p>
        </p:txBody>
      </p:sp>
      <p:sp>
        <p:nvSpPr>
          <p:cNvPr id="107524" name="Rectangle 1">
            <a:extLst>
              <a:ext uri="{FF2B5EF4-FFF2-40B4-BE49-F238E27FC236}">
                <a16:creationId xmlns:a16="http://schemas.microsoft.com/office/drawing/2014/main" id="{6D0D98BE-2BFE-58EB-24CE-023350E5DFF1}"/>
              </a:ext>
            </a:extLst>
          </p:cNvPr>
          <p:cNvSpPr>
            <a:spLocks noChangeArrowheads="1"/>
          </p:cNvSpPr>
          <p:nvPr/>
        </p:nvSpPr>
        <p:spPr bwMode="auto">
          <a:xfrm>
            <a:off x="381000" y="1371600"/>
            <a:ext cx="818991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joints de dilatation : </a:t>
            </a:r>
          </a:p>
        </p:txBody>
      </p:sp>
      <p:sp>
        <p:nvSpPr>
          <p:cNvPr id="107525" name="Rectangle 1">
            <a:extLst>
              <a:ext uri="{FF2B5EF4-FFF2-40B4-BE49-F238E27FC236}">
                <a16:creationId xmlns:a16="http://schemas.microsoft.com/office/drawing/2014/main" id="{EC617364-1F50-805F-9BF9-54E3D87006B1}"/>
              </a:ext>
            </a:extLst>
          </p:cNvPr>
          <p:cNvSpPr>
            <a:spLocks noChangeArrowheads="1"/>
          </p:cNvSpPr>
          <p:nvPr/>
        </p:nvSpPr>
        <p:spPr bwMode="auto">
          <a:xfrm>
            <a:off x="457200" y="1981200"/>
            <a:ext cx="8189913"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Principales caractéristiques des feux de joints de dilatation sont :</a:t>
            </a: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Char char="•"/>
            </a:pPr>
            <a:r>
              <a:rPr lang="fr-FR" altLang="fr-FR" sz="2000">
                <a:latin typeface="Times New Roman" panose="02020603050405020304" pitchFamily="18" charset="0"/>
                <a:ea typeface="Arial Unicode MS" pitchFamily="34" charset="-128"/>
                <a:cs typeface="Times New Roman" panose="02020603050405020304" pitchFamily="18" charset="0"/>
              </a:rPr>
              <a:t> Composé de matériaux divers et situés entre 2 structures porteuses, le joint de dilatation permet les mouvements relatifs de ces 2 parties ;</a:t>
            </a:r>
          </a:p>
          <a:p>
            <a:pPr algn="just">
              <a:lnSpc>
                <a:spcPct val="107000"/>
              </a:lnSpc>
              <a:spcBef>
                <a:spcPct val="0"/>
              </a:spcBef>
              <a:buFontTx/>
              <a:buChar char="•"/>
            </a:pPr>
            <a:endParaRPr lang="fr-FR" altLang="fr-FR" sz="20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000">
                <a:latin typeface="Times New Roman" panose="02020603050405020304" pitchFamily="18" charset="0"/>
                <a:ea typeface="Arial Unicode MS" pitchFamily="34" charset="-128"/>
                <a:cs typeface="Times New Roman" panose="02020603050405020304" pitchFamily="18" charset="0"/>
              </a:rPr>
              <a:t> Invisibilité du foyer ;</a:t>
            </a:r>
          </a:p>
          <a:p>
            <a:pPr algn="just">
              <a:lnSpc>
                <a:spcPct val="107000"/>
              </a:lnSpc>
              <a:spcBef>
                <a:spcPct val="0"/>
              </a:spcBef>
              <a:buFontTx/>
              <a:buChar char="•"/>
            </a:pPr>
            <a:endParaRPr lang="fr-FR" altLang="fr-FR" sz="20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000">
                <a:latin typeface="Times New Roman" panose="02020603050405020304" pitchFamily="18" charset="0"/>
                <a:ea typeface="Arial Unicode MS" pitchFamily="34" charset="-128"/>
                <a:cs typeface="Times New Roman" panose="02020603050405020304" pitchFamily="18" charset="0"/>
              </a:rPr>
              <a:t> Inaccessibilité du foyer ;</a:t>
            </a:r>
          </a:p>
          <a:p>
            <a:pPr algn="just">
              <a:lnSpc>
                <a:spcPct val="107000"/>
              </a:lnSpc>
              <a:spcBef>
                <a:spcPct val="0"/>
              </a:spcBef>
              <a:buFontTx/>
              <a:buChar char="•"/>
            </a:pPr>
            <a:endParaRPr lang="fr-FR" altLang="fr-FR" sz="20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000">
                <a:latin typeface="Times New Roman" panose="02020603050405020304" pitchFamily="18" charset="0"/>
                <a:ea typeface="Arial Unicode MS" pitchFamily="34" charset="-128"/>
                <a:cs typeface="Times New Roman" panose="02020603050405020304" pitchFamily="18" charset="0"/>
              </a:rPr>
              <a:t> Combustion génératrice de fumées et de CO s’immisçant dans toutes les parties du bâtiment par les interstices.</a:t>
            </a:r>
            <a:endParaRPr lang="fr-FR" altLang="fr-FR" sz="2000">
              <a:latin typeface="Times New Roman" panose="02020603050405020304" pitchFamily="18" charset="0"/>
              <a:ea typeface="Arial Unicode MS" pitchFamily="34" charset="-128"/>
              <a:cs typeface="Calibri" panose="020F0502020204030204" pitchFamily="34"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re 8">
            <a:extLst>
              <a:ext uri="{FF2B5EF4-FFF2-40B4-BE49-F238E27FC236}">
                <a16:creationId xmlns:a16="http://schemas.microsoft.com/office/drawing/2014/main" id="{9A83AAAF-AF20-35CE-DE47-7E6FE704FB3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108547" name="Espace réservé du numéro de diapositive 4">
            <a:extLst>
              <a:ext uri="{FF2B5EF4-FFF2-40B4-BE49-F238E27FC236}">
                <a16:creationId xmlns:a16="http://schemas.microsoft.com/office/drawing/2014/main" id="{9F7FCAC5-0A04-C9F2-06A0-0F9E7C3C10C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76155CF-43B0-483B-ACF1-0608E95F5217}" type="slidenum">
              <a:rPr lang="fr-FR" altLang="fr-FR" sz="2000">
                <a:solidFill>
                  <a:srgbClr val="984807"/>
                </a:solidFill>
              </a:rPr>
              <a:pPr algn="r" eaLnBrk="1" hangingPunct="1">
                <a:spcBef>
                  <a:spcPct val="0"/>
                </a:spcBef>
                <a:buFontTx/>
                <a:buNone/>
              </a:pPr>
              <a:t>104</a:t>
            </a:fld>
            <a:endParaRPr lang="fr-FR" altLang="fr-FR" sz="2000">
              <a:solidFill>
                <a:srgbClr val="984807"/>
              </a:solidFill>
            </a:endParaRPr>
          </a:p>
        </p:txBody>
      </p:sp>
      <p:sp>
        <p:nvSpPr>
          <p:cNvPr id="108548" name="Rectangle 1">
            <a:extLst>
              <a:ext uri="{FF2B5EF4-FFF2-40B4-BE49-F238E27FC236}">
                <a16:creationId xmlns:a16="http://schemas.microsoft.com/office/drawing/2014/main" id="{E2117484-BDD0-91C2-16AE-60B81D6C0F3D}"/>
              </a:ext>
            </a:extLst>
          </p:cNvPr>
          <p:cNvSpPr>
            <a:spLocks noChangeArrowheads="1"/>
          </p:cNvSpPr>
          <p:nvPr/>
        </p:nvSpPr>
        <p:spPr bwMode="auto">
          <a:xfrm>
            <a:off x="381000" y="1371600"/>
            <a:ext cx="818991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joints de dilatation : </a:t>
            </a:r>
          </a:p>
        </p:txBody>
      </p:sp>
      <p:pic>
        <p:nvPicPr>
          <p:cNvPr id="108549" name="Image 126988">
            <a:extLst>
              <a:ext uri="{FF2B5EF4-FFF2-40B4-BE49-F238E27FC236}">
                <a16:creationId xmlns:a16="http://schemas.microsoft.com/office/drawing/2014/main" id="{FEA055C5-14BA-E4F8-FFDE-3372382311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14"/>
          <a:stretch>
            <a:fillRect/>
          </a:stretch>
        </p:blipFill>
        <p:spPr bwMode="auto">
          <a:xfrm>
            <a:off x="609600" y="1905000"/>
            <a:ext cx="329723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0" name="Rectangle 15">
            <a:extLst>
              <a:ext uri="{FF2B5EF4-FFF2-40B4-BE49-F238E27FC236}">
                <a16:creationId xmlns:a16="http://schemas.microsoft.com/office/drawing/2014/main" id="{C01B9638-4D3E-731E-F7C6-A8AF23649949}"/>
              </a:ext>
            </a:extLst>
          </p:cNvPr>
          <p:cNvSpPr>
            <a:spLocks noChangeArrowheads="1"/>
          </p:cNvSpPr>
          <p:nvPr/>
        </p:nvSpPr>
        <p:spPr bwMode="auto">
          <a:xfrm>
            <a:off x="3338513" y="15763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08551" name="Image 126983">
            <a:extLst>
              <a:ext uri="{FF2B5EF4-FFF2-40B4-BE49-F238E27FC236}">
                <a16:creationId xmlns:a16="http://schemas.microsoft.com/office/drawing/2014/main" id="{F86DE89E-A30E-C721-BDBA-500BD97912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4"/>
          <a:stretch>
            <a:fillRect/>
          </a:stretch>
        </p:blipFill>
        <p:spPr bwMode="auto">
          <a:xfrm>
            <a:off x="5029200" y="1295400"/>
            <a:ext cx="32480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re 8">
            <a:extLst>
              <a:ext uri="{FF2B5EF4-FFF2-40B4-BE49-F238E27FC236}">
                <a16:creationId xmlns:a16="http://schemas.microsoft.com/office/drawing/2014/main" id="{83D75ADB-D621-A088-AF7E-592ECDCB677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109571" name="Espace réservé du numéro de diapositive 4">
            <a:extLst>
              <a:ext uri="{FF2B5EF4-FFF2-40B4-BE49-F238E27FC236}">
                <a16:creationId xmlns:a16="http://schemas.microsoft.com/office/drawing/2014/main" id="{B0CA8CAE-DF79-13B5-9042-528D9632474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EA89D2C-1343-4C5E-9588-EBFF6A14ACCA}" type="slidenum">
              <a:rPr lang="fr-FR" altLang="fr-FR" sz="2000">
                <a:solidFill>
                  <a:srgbClr val="984807"/>
                </a:solidFill>
              </a:rPr>
              <a:pPr algn="r" eaLnBrk="1" hangingPunct="1">
                <a:spcBef>
                  <a:spcPct val="0"/>
                </a:spcBef>
                <a:buFontTx/>
                <a:buNone/>
              </a:pPr>
              <a:t>105</a:t>
            </a:fld>
            <a:endParaRPr lang="fr-FR" altLang="fr-FR" sz="2000">
              <a:solidFill>
                <a:srgbClr val="984807"/>
              </a:solidFill>
            </a:endParaRPr>
          </a:p>
        </p:txBody>
      </p:sp>
      <p:sp>
        <p:nvSpPr>
          <p:cNvPr id="109572" name="Rectangle 1">
            <a:extLst>
              <a:ext uri="{FF2B5EF4-FFF2-40B4-BE49-F238E27FC236}">
                <a16:creationId xmlns:a16="http://schemas.microsoft.com/office/drawing/2014/main" id="{83378DD2-B608-D764-A166-B73CED474532}"/>
              </a:ext>
            </a:extLst>
          </p:cNvPr>
          <p:cNvSpPr>
            <a:spLocks noChangeArrowheads="1"/>
          </p:cNvSpPr>
          <p:nvPr/>
        </p:nvSpPr>
        <p:spPr bwMode="auto">
          <a:xfrm>
            <a:off x="381000" y="1371600"/>
            <a:ext cx="818991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joints de dilatation : </a:t>
            </a:r>
          </a:p>
        </p:txBody>
      </p:sp>
      <p:sp>
        <p:nvSpPr>
          <p:cNvPr id="109573" name="Rectangle 1">
            <a:extLst>
              <a:ext uri="{FF2B5EF4-FFF2-40B4-BE49-F238E27FC236}">
                <a16:creationId xmlns:a16="http://schemas.microsoft.com/office/drawing/2014/main" id="{8EDA7180-B6B4-51B4-DD11-B927F22D078B}"/>
              </a:ext>
            </a:extLst>
          </p:cNvPr>
          <p:cNvSpPr>
            <a:spLocks noChangeArrowheads="1"/>
          </p:cNvSpPr>
          <p:nvPr/>
        </p:nvSpPr>
        <p:spPr bwMode="auto">
          <a:xfrm>
            <a:off x="457200" y="1981200"/>
            <a:ext cx="8189913"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Principaux enjeux des feux de joints de dilatation sont :</a:t>
            </a: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Char char="•"/>
            </a:pPr>
            <a:r>
              <a:rPr lang="fr-FR" altLang="fr-FR" sz="2000">
                <a:latin typeface="Times New Roman" panose="02020603050405020304" pitchFamily="18" charset="0"/>
                <a:ea typeface="Arial Unicode MS" pitchFamily="34" charset="-128"/>
                <a:cs typeface="Times New Roman" panose="02020603050405020304" pitchFamily="18" charset="0"/>
              </a:rPr>
              <a:t> Sauvegarde des occupants ;</a:t>
            </a:r>
          </a:p>
          <a:p>
            <a:pPr algn="just">
              <a:lnSpc>
                <a:spcPct val="107000"/>
              </a:lnSpc>
              <a:spcBef>
                <a:spcPct val="0"/>
              </a:spcBef>
              <a:buFontTx/>
              <a:buChar char="•"/>
            </a:pPr>
            <a:endParaRPr lang="fr-FR" altLang="fr-FR" sz="20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000">
                <a:latin typeface="Times New Roman" panose="02020603050405020304" pitchFamily="18" charset="0"/>
                <a:ea typeface="Arial Unicode MS" pitchFamily="34" charset="-128"/>
                <a:cs typeface="Times New Roman" panose="02020603050405020304" pitchFamily="18" charset="0"/>
              </a:rPr>
              <a:t> Limitation des dégradations de l’habitat.</a:t>
            </a:r>
            <a:endParaRPr lang="fr-FR" altLang="fr-FR" sz="2000">
              <a:latin typeface="Times New Roman" panose="02020603050405020304" pitchFamily="18" charset="0"/>
              <a:ea typeface="Arial Unicode MS" pitchFamily="34" charset="-128"/>
              <a:cs typeface="Calibri" panose="020F0502020204030204" pitchFamily="34" charset="0"/>
            </a:endParaRPr>
          </a:p>
        </p:txBody>
      </p:sp>
      <p:sp>
        <p:nvSpPr>
          <p:cNvPr id="109574" name="Rectangle 7">
            <a:extLst>
              <a:ext uri="{FF2B5EF4-FFF2-40B4-BE49-F238E27FC236}">
                <a16:creationId xmlns:a16="http://schemas.microsoft.com/office/drawing/2014/main" id="{207025BA-0FD9-D9FA-CE85-C3C2EBBD6A74}"/>
              </a:ext>
            </a:extLst>
          </p:cNvPr>
          <p:cNvSpPr>
            <a:spLocks noChangeArrowheads="1"/>
          </p:cNvSpPr>
          <p:nvPr/>
        </p:nvSpPr>
        <p:spPr bwMode="auto">
          <a:xfrm>
            <a:off x="3338513" y="15763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09575" name="Image 50181">
            <a:extLst>
              <a:ext uri="{FF2B5EF4-FFF2-40B4-BE49-F238E27FC236}">
                <a16:creationId xmlns:a16="http://schemas.microsoft.com/office/drawing/2014/main" id="{2B45E18F-8A17-B340-F08A-97358DE9CB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4"/>
          <a:stretch>
            <a:fillRect/>
          </a:stretch>
        </p:blipFill>
        <p:spPr bwMode="auto">
          <a:xfrm>
            <a:off x="5873750" y="2438400"/>
            <a:ext cx="268922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re 8">
            <a:extLst>
              <a:ext uri="{FF2B5EF4-FFF2-40B4-BE49-F238E27FC236}">
                <a16:creationId xmlns:a16="http://schemas.microsoft.com/office/drawing/2014/main" id="{0130B5C0-4E22-CEF5-37CD-A76A04CF1787}"/>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10595" name="Espace réservé du numéro de diapositive 4">
            <a:extLst>
              <a:ext uri="{FF2B5EF4-FFF2-40B4-BE49-F238E27FC236}">
                <a16:creationId xmlns:a16="http://schemas.microsoft.com/office/drawing/2014/main" id="{45651EF7-B5D3-22FF-78F0-DA4B899F39F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6FC42B4-3E8F-4330-9A50-7CB75524EC82}" type="slidenum">
              <a:rPr lang="fr-FR" altLang="fr-FR" sz="2000">
                <a:solidFill>
                  <a:srgbClr val="984807"/>
                </a:solidFill>
              </a:rPr>
              <a:pPr algn="r" eaLnBrk="1" hangingPunct="1">
                <a:spcBef>
                  <a:spcPct val="0"/>
                </a:spcBef>
                <a:buFontTx/>
                <a:buNone/>
              </a:pPr>
              <a:t>106</a:t>
            </a:fld>
            <a:endParaRPr lang="fr-FR" altLang="fr-FR" sz="2000">
              <a:solidFill>
                <a:srgbClr val="984807"/>
              </a:solidFill>
            </a:endParaRPr>
          </a:p>
        </p:txBody>
      </p:sp>
      <p:sp>
        <p:nvSpPr>
          <p:cNvPr id="110596" name="Rectangle 1">
            <a:extLst>
              <a:ext uri="{FF2B5EF4-FFF2-40B4-BE49-F238E27FC236}">
                <a16:creationId xmlns:a16="http://schemas.microsoft.com/office/drawing/2014/main" id="{6FCA5A94-5A18-525D-75D4-110960AB93B9}"/>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Habitations :</a:t>
            </a: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0597" name="Rectangle 1">
            <a:extLst>
              <a:ext uri="{FF2B5EF4-FFF2-40B4-BE49-F238E27FC236}">
                <a16:creationId xmlns:a16="http://schemas.microsoft.com/office/drawing/2014/main" id="{87D8CD8F-2888-455E-2F70-B3B85AD33359}"/>
              </a:ext>
            </a:extLst>
          </p:cNvPr>
          <p:cNvSpPr>
            <a:spLocks noChangeArrowheads="1"/>
          </p:cNvSpPr>
          <p:nvPr/>
        </p:nvSpPr>
        <p:spPr bwMode="auto">
          <a:xfrm>
            <a:off x="457200" y="1981200"/>
            <a:ext cx="8189913"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1</a:t>
            </a:r>
            <a:r>
              <a:rPr lang="fr-FR" altLang="fr-FR" sz="2000" b="1" u="sng" baseline="30000">
                <a:latin typeface="Times New Roman" panose="02020603050405020304" pitchFamily="18" charset="0"/>
                <a:ea typeface="Calibri" panose="020F0502020204030204" pitchFamily="34" charset="0"/>
                <a:cs typeface="Times New Roman" panose="02020603050405020304" pitchFamily="18" charset="0"/>
              </a:rPr>
              <a:t>ère</a:t>
            </a: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 famille :</a:t>
            </a:r>
          </a:p>
          <a:p>
            <a:pPr algn="just">
              <a:lnSpc>
                <a:spcPct val="107000"/>
              </a:lnSpc>
              <a:spcBef>
                <a:spcPct val="0"/>
              </a:spcBef>
              <a:buFontTx/>
              <a:buNone/>
            </a:pP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Habitations individuelles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 un étage sur rez-de-chaussée, isolées, jumelées ou groupées en bande si les structures de chaque habitation sont indépendantes,</a:t>
            </a: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Char char="•"/>
            </a:pPr>
            <a:r>
              <a:rPr lang="fr-FR" altLang="fr-FR" sz="2000">
                <a:latin typeface="Times New Roman" panose="02020603050405020304" pitchFamily="18" charset="0"/>
                <a:ea typeface="Arial Unicode MS" pitchFamily="34" charset="-128"/>
                <a:cs typeface="Calibri" panose="020F0502020204030204" pitchFamily="34" charset="0"/>
              </a:rPr>
              <a:t> A rez-de-chaussée groupées en bande.</a:t>
            </a:r>
            <a:r>
              <a:rPr lang="fr-FR" altLang="fr-FR" sz="2000">
                <a:latin typeface="Times New Roman" panose="02020603050405020304" pitchFamily="18" charset="0"/>
                <a:ea typeface="Arial Unicode MS" pitchFamily="34" charset="-128"/>
                <a:cs typeface="Times New Roman" panose="02020603050405020304" pitchFamily="18" charset="0"/>
              </a:rPr>
              <a:t> </a:t>
            </a:r>
          </a:p>
        </p:txBody>
      </p:sp>
      <p:pic>
        <p:nvPicPr>
          <p:cNvPr id="110598" name="Image 1">
            <a:extLst>
              <a:ext uri="{FF2B5EF4-FFF2-40B4-BE49-F238E27FC236}">
                <a16:creationId xmlns:a16="http://schemas.microsoft.com/office/drawing/2014/main" id="{07179D06-A706-3A63-C547-DB72629DAE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622" t="20715" r="9653" b="15071"/>
          <a:stretch>
            <a:fillRect/>
          </a:stretch>
        </p:blipFill>
        <p:spPr bwMode="auto">
          <a:xfrm>
            <a:off x="5105400" y="4114800"/>
            <a:ext cx="3495675" cy="210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9" name="irc_mi" descr="Résultat de recherche d'images pour &quot;photo maison jumelée 1 étage&quot;">
            <a:extLst>
              <a:ext uri="{FF2B5EF4-FFF2-40B4-BE49-F238E27FC236}">
                <a16:creationId xmlns:a16="http://schemas.microsoft.com/office/drawing/2014/main" id="{5BBE2CCC-964D-557A-4EB1-1ADD67A5E8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9" b="-52"/>
          <a:stretch>
            <a:fillRect/>
          </a:stretch>
        </p:blipFill>
        <p:spPr bwMode="auto">
          <a:xfrm>
            <a:off x="5867400" y="1295400"/>
            <a:ext cx="2922588"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re 8">
            <a:extLst>
              <a:ext uri="{FF2B5EF4-FFF2-40B4-BE49-F238E27FC236}">
                <a16:creationId xmlns:a16="http://schemas.microsoft.com/office/drawing/2014/main" id="{148692D1-84BF-2C24-4D9E-5AAE2A9EEE0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11619" name="Espace réservé du numéro de diapositive 4">
            <a:extLst>
              <a:ext uri="{FF2B5EF4-FFF2-40B4-BE49-F238E27FC236}">
                <a16:creationId xmlns:a16="http://schemas.microsoft.com/office/drawing/2014/main" id="{97A7473C-4D4F-E611-26B7-1F11B20EAF6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589B5C2-D9C1-4F3E-9783-5C39890FE434}" type="slidenum">
              <a:rPr lang="fr-FR" altLang="fr-FR" sz="2000">
                <a:solidFill>
                  <a:srgbClr val="984807"/>
                </a:solidFill>
              </a:rPr>
              <a:pPr algn="r" eaLnBrk="1" hangingPunct="1">
                <a:spcBef>
                  <a:spcPct val="0"/>
                </a:spcBef>
                <a:buFontTx/>
                <a:buNone/>
              </a:pPr>
              <a:t>107</a:t>
            </a:fld>
            <a:endParaRPr lang="fr-FR" altLang="fr-FR" sz="2000">
              <a:solidFill>
                <a:srgbClr val="984807"/>
              </a:solidFill>
            </a:endParaRPr>
          </a:p>
        </p:txBody>
      </p:sp>
      <p:sp>
        <p:nvSpPr>
          <p:cNvPr id="111620" name="Rectangle 1">
            <a:extLst>
              <a:ext uri="{FF2B5EF4-FFF2-40B4-BE49-F238E27FC236}">
                <a16:creationId xmlns:a16="http://schemas.microsoft.com/office/drawing/2014/main" id="{3B196CBD-6D25-0479-059F-8A5988FB510A}"/>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Habitations :</a:t>
            </a: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1621" name="Rectangle 1">
            <a:extLst>
              <a:ext uri="{FF2B5EF4-FFF2-40B4-BE49-F238E27FC236}">
                <a16:creationId xmlns:a16="http://schemas.microsoft.com/office/drawing/2014/main" id="{36FA5A80-70C7-0413-1B10-5C55DFF30989}"/>
              </a:ext>
            </a:extLst>
          </p:cNvPr>
          <p:cNvSpPr>
            <a:spLocks noChangeArrowheads="1"/>
          </p:cNvSpPr>
          <p:nvPr/>
        </p:nvSpPr>
        <p:spPr bwMode="auto">
          <a:xfrm>
            <a:off x="457200" y="1981200"/>
            <a:ext cx="8189913"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2</a:t>
            </a:r>
            <a:r>
              <a:rPr lang="fr-FR" altLang="fr-FR" sz="2000" b="1" u="sng" baseline="30000">
                <a:latin typeface="Times New Roman" panose="02020603050405020304" pitchFamily="18" charset="0"/>
                <a:ea typeface="Calibri" panose="020F0502020204030204" pitchFamily="34" charset="0"/>
                <a:cs typeface="Times New Roman" panose="02020603050405020304" pitchFamily="18" charset="0"/>
              </a:rPr>
              <a:t>ème</a:t>
            </a: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 famille :</a:t>
            </a:r>
          </a:p>
          <a:p>
            <a:pPr algn="just">
              <a:lnSpc>
                <a:spcPct val="107000"/>
              </a:lnSpc>
              <a:spcBef>
                <a:spcPct val="0"/>
              </a:spcBef>
              <a:buFontTx/>
              <a:buNone/>
            </a:pP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Habitations individuelles isolées ou jumelées de plus d'un étage sur rez-de-chaussée ;</a:t>
            </a:r>
          </a:p>
        </p:txBody>
      </p:sp>
      <p:pic>
        <p:nvPicPr>
          <p:cNvPr id="111622" name="irc_mi" descr="Résultat de recherche d'images pour &quot;photo individuelle de trois étages&quot;">
            <a:extLst>
              <a:ext uri="{FF2B5EF4-FFF2-40B4-BE49-F238E27FC236}">
                <a16:creationId xmlns:a16="http://schemas.microsoft.com/office/drawing/2014/main" id="{57AFF7AF-FBB8-9182-6AFD-BBAB6BC015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3200400"/>
            <a:ext cx="3978275"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re 8">
            <a:extLst>
              <a:ext uri="{FF2B5EF4-FFF2-40B4-BE49-F238E27FC236}">
                <a16:creationId xmlns:a16="http://schemas.microsoft.com/office/drawing/2014/main" id="{CB443B4B-D9B8-7F01-70D5-C78D71AC9BA8}"/>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12643" name="Espace réservé du numéro de diapositive 4">
            <a:extLst>
              <a:ext uri="{FF2B5EF4-FFF2-40B4-BE49-F238E27FC236}">
                <a16:creationId xmlns:a16="http://schemas.microsoft.com/office/drawing/2014/main" id="{ED2AFA2A-8C79-DE5D-9F60-367B453AD04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F630767-C144-429B-ABB4-7F0F9132B7D2}" type="slidenum">
              <a:rPr lang="fr-FR" altLang="fr-FR" sz="2000">
                <a:solidFill>
                  <a:srgbClr val="984807"/>
                </a:solidFill>
              </a:rPr>
              <a:pPr algn="r" eaLnBrk="1" hangingPunct="1">
                <a:spcBef>
                  <a:spcPct val="0"/>
                </a:spcBef>
                <a:buFontTx/>
                <a:buNone/>
              </a:pPr>
              <a:t>108</a:t>
            </a:fld>
            <a:endParaRPr lang="fr-FR" altLang="fr-FR" sz="2000">
              <a:solidFill>
                <a:srgbClr val="984807"/>
              </a:solidFill>
            </a:endParaRPr>
          </a:p>
        </p:txBody>
      </p:sp>
      <p:sp>
        <p:nvSpPr>
          <p:cNvPr id="112644" name="Rectangle 1">
            <a:extLst>
              <a:ext uri="{FF2B5EF4-FFF2-40B4-BE49-F238E27FC236}">
                <a16:creationId xmlns:a16="http://schemas.microsoft.com/office/drawing/2014/main" id="{8CCF5BD5-48D0-DBB0-64E6-BE415B9303A3}"/>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Habitations :</a:t>
            </a: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2645" name="Rectangle 1">
            <a:extLst>
              <a:ext uri="{FF2B5EF4-FFF2-40B4-BE49-F238E27FC236}">
                <a16:creationId xmlns:a16="http://schemas.microsoft.com/office/drawing/2014/main" id="{5E4C86FD-465B-7258-311E-7ACADA395782}"/>
              </a:ext>
            </a:extLst>
          </p:cNvPr>
          <p:cNvSpPr>
            <a:spLocks noChangeArrowheads="1"/>
          </p:cNvSpPr>
          <p:nvPr/>
        </p:nvSpPr>
        <p:spPr bwMode="auto">
          <a:xfrm>
            <a:off x="457200" y="1981200"/>
            <a:ext cx="8189913"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2</a:t>
            </a:r>
            <a:r>
              <a:rPr lang="fr-FR" altLang="fr-FR" sz="2000" b="1" u="sng" baseline="30000">
                <a:latin typeface="Times New Roman" panose="02020603050405020304" pitchFamily="18" charset="0"/>
                <a:ea typeface="Calibri" panose="020F0502020204030204" pitchFamily="34" charset="0"/>
                <a:cs typeface="Times New Roman" panose="02020603050405020304" pitchFamily="18" charset="0"/>
              </a:rPr>
              <a:t>ème</a:t>
            </a: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 famille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Habitations individuelles à un étage sur rez-de-chaussée seulement, groupées en bande, lorsque les structures de chaque habitation concourant à la stabilité du bâtiment ne sont pas indépendantes des structures de l’habitation contiguë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Habitations individuelles de plus d'un étage sur rez-de-chaussée groupées en bande ;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re 8">
            <a:extLst>
              <a:ext uri="{FF2B5EF4-FFF2-40B4-BE49-F238E27FC236}">
                <a16:creationId xmlns:a16="http://schemas.microsoft.com/office/drawing/2014/main" id="{CD2C4985-902D-8027-E12F-8A01EBEF197E}"/>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13667" name="Espace réservé du numéro de diapositive 4">
            <a:extLst>
              <a:ext uri="{FF2B5EF4-FFF2-40B4-BE49-F238E27FC236}">
                <a16:creationId xmlns:a16="http://schemas.microsoft.com/office/drawing/2014/main" id="{DC9E16A0-C3B3-922F-D7C9-4151D051D19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90EF932-915B-4379-A7B3-9E78BC54AA40}" type="slidenum">
              <a:rPr lang="fr-FR" altLang="fr-FR" sz="2000">
                <a:solidFill>
                  <a:srgbClr val="984807"/>
                </a:solidFill>
              </a:rPr>
              <a:pPr algn="r" eaLnBrk="1" hangingPunct="1">
                <a:spcBef>
                  <a:spcPct val="0"/>
                </a:spcBef>
                <a:buFontTx/>
                <a:buNone/>
              </a:pPr>
              <a:t>109</a:t>
            </a:fld>
            <a:endParaRPr lang="fr-FR" altLang="fr-FR" sz="2000">
              <a:solidFill>
                <a:srgbClr val="984807"/>
              </a:solidFill>
            </a:endParaRPr>
          </a:p>
        </p:txBody>
      </p:sp>
      <p:sp>
        <p:nvSpPr>
          <p:cNvPr id="113668" name="Rectangle 1">
            <a:extLst>
              <a:ext uri="{FF2B5EF4-FFF2-40B4-BE49-F238E27FC236}">
                <a16:creationId xmlns:a16="http://schemas.microsoft.com/office/drawing/2014/main" id="{24B5747B-D366-5A72-97B4-D214B10A5641}"/>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Habitations :</a:t>
            </a: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3669" name="Rectangle 1">
            <a:extLst>
              <a:ext uri="{FF2B5EF4-FFF2-40B4-BE49-F238E27FC236}">
                <a16:creationId xmlns:a16="http://schemas.microsoft.com/office/drawing/2014/main" id="{A32C3705-B4DC-C290-5EC2-BEDED47F67BF}"/>
              </a:ext>
            </a:extLst>
          </p:cNvPr>
          <p:cNvSpPr>
            <a:spLocks noChangeArrowheads="1"/>
          </p:cNvSpPr>
          <p:nvPr/>
        </p:nvSpPr>
        <p:spPr bwMode="auto">
          <a:xfrm>
            <a:off x="457200" y="1981200"/>
            <a:ext cx="818991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2</a:t>
            </a:r>
            <a:r>
              <a:rPr lang="fr-FR" altLang="fr-FR" sz="2000" b="1" u="sng" baseline="30000">
                <a:latin typeface="Times New Roman" panose="02020603050405020304" pitchFamily="18" charset="0"/>
                <a:ea typeface="Calibri" panose="020F0502020204030204" pitchFamily="34" charset="0"/>
                <a:cs typeface="Times New Roman" panose="02020603050405020304" pitchFamily="18" charset="0"/>
              </a:rPr>
              <a:t>ème</a:t>
            </a: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 famille :</a:t>
            </a:r>
          </a:p>
        </p:txBody>
      </p:sp>
      <p:pic>
        <p:nvPicPr>
          <p:cNvPr id="113670" name="Image 1">
            <a:extLst>
              <a:ext uri="{FF2B5EF4-FFF2-40B4-BE49-F238E27FC236}">
                <a16:creationId xmlns:a16="http://schemas.microsoft.com/office/drawing/2014/main" id="{00964037-99DF-B0E8-28A3-E51B993D52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72" t="16064" r="11653" b="11128"/>
          <a:stretch>
            <a:fillRect/>
          </a:stretch>
        </p:blipFill>
        <p:spPr bwMode="auto">
          <a:xfrm>
            <a:off x="2667000" y="1600200"/>
            <a:ext cx="5867400" cy="439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re 8">
            <a:extLst>
              <a:ext uri="{FF2B5EF4-FFF2-40B4-BE49-F238E27FC236}">
                <a16:creationId xmlns:a16="http://schemas.microsoft.com/office/drawing/2014/main" id="{B7123A0A-A728-7449-C11C-13F6F1E23FBD}"/>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13315" name="Espace réservé du numéro de diapositive 4">
            <a:extLst>
              <a:ext uri="{FF2B5EF4-FFF2-40B4-BE49-F238E27FC236}">
                <a16:creationId xmlns:a16="http://schemas.microsoft.com/office/drawing/2014/main" id="{75061B9E-A8C3-A17B-EF63-E2ED745F877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1E72B38-921D-4749-B028-AE1279FFDB75}" type="slidenum">
              <a:rPr lang="fr-FR" altLang="fr-FR" sz="2000">
                <a:solidFill>
                  <a:srgbClr val="984807"/>
                </a:solidFill>
              </a:rPr>
              <a:pPr algn="r" eaLnBrk="1" hangingPunct="1">
                <a:spcBef>
                  <a:spcPct val="0"/>
                </a:spcBef>
                <a:buFontTx/>
                <a:buNone/>
              </a:pPr>
              <a:t>11</a:t>
            </a:fld>
            <a:endParaRPr lang="fr-FR" altLang="fr-FR" sz="2000">
              <a:solidFill>
                <a:srgbClr val="984807"/>
              </a:solidFill>
            </a:endParaRPr>
          </a:p>
        </p:txBody>
      </p:sp>
      <p:sp>
        <p:nvSpPr>
          <p:cNvPr id="13316" name="Rectangle 1">
            <a:extLst>
              <a:ext uri="{FF2B5EF4-FFF2-40B4-BE49-F238E27FC236}">
                <a16:creationId xmlns:a16="http://schemas.microsoft.com/office/drawing/2014/main" id="{F3288A82-4EC9-3014-DD0C-C5D3A40B6243}"/>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EVACUER LES OCCUPANTS : </a:t>
            </a: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317" name="Rectangle 1">
            <a:extLst>
              <a:ext uri="{FF2B5EF4-FFF2-40B4-BE49-F238E27FC236}">
                <a16:creationId xmlns:a16="http://schemas.microsoft.com/office/drawing/2014/main" id="{38799474-1BC7-0ECF-EB2C-FEA4E65B9F51}"/>
              </a:ext>
            </a:extLst>
          </p:cNvPr>
          <p:cNvSpPr>
            <a:spLocks noChangeArrowheads="1"/>
          </p:cNvSpPr>
          <p:nvPr/>
        </p:nvSpPr>
        <p:spPr bwMode="auto">
          <a:xfrm>
            <a:off x="457200" y="1981200"/>
            <a:ext cx="8189913"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L’habitation :</a:t>
            </a: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Les enjeux de propriété permettent aux occupants de vivre dans l’intimité, en sécurité et en liberté. </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Par principe, le logement est donc « une boite », aussi fermée/isolée que possible, qu’il s’agisse d’habitat individuel ou collectif, dans laquelle la seule contrainte en matière de prévention incendie est l’obligation d’installer un DAAF. </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L’article 6 de l’arrêté du 5 février 2013 précise également l’interdiction d’installer ces DAAF dans les parties communes de l’immeuble. </a:t>
            </a:r>
            <a:endPar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re 8">
            <a:extLst>
              <a:ext uri="{FF2B5EF4-FFF2-40B4-BE49-F238E27FC236}">
                <a16:creationId xmlns:a16="http://schemas.microsoft.com/office/drawing/2014/main" id="{FC9BA192-D1AC-E022-A6DA-5558AE8FF97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14691" name="Espace réservé du numéro de diapositive 4">
            <a:extLst>
              <a:ext uri="{FF2B5EF4-FFF2-40B4-BE49-F238E27FC236}">
                <a16:creationId xmlns:a16="http://schemas.microsoft.com/office/drawing/2014/main" id="{56E5132F-3D63-B5AD-0D97-A3E05F12C6D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B26E7CA-06DA-4230-BC27-89E3F34CF5BB}" type="slidenum">
              <a:rPr lang="fr-FR" altLang="fr-FR" sz="2000">
                <a:solidFill>
                  <a:srgbClr val="984807"/>
                </a:solidFill>
              </a:rPr>
              <a:pPr algn="r" eaLnBrk="1" hangingPunct="1">
                <a:spcBef>
                  <a:spcPct val="0"/>
                </a:spcBef>
                <a:buFontTx/>
                <a:buNone/>
              </a:pPr>
              <a:t>110</a:t>
            </a:fld>
            <a:endParaRPr lang="fr-FR" altLang="fr-FR" sz="2000">
              <a:solidFill>
                <a:srgbClr val="984807"/>
              </a:solidFill>
            </a:endParaRPr>
          </a:p>
        </p:txBody>
      </p:sp>
      <p:sp>
        <p:nvSpPr>
          <p:cNvPr id="114692" name="Rectangle 1">
            <a:extLst>
              <a:ext uri="{FF2B5EF4-FFF2-40B4-BE49-F238E27FC236}">
                <a16:creationId xmlns:a16="http://schemas.microsoft.com/office/drawing/2014/main" id="{B0578D84-5913-7FD6-AC16-9AC5CB3CEB93}"/>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Habitations :</a:t>
            </a: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4693" name="Rectangle 1">
            <a:extLst>
              <a:ext uri="{FF2B5EF4-FFF2-40B4-BE49-F238E27FC236}">
                <a16:creationId xmlns:a16="http://schemas.microsoft.com/office/drawing/2014/main" id="{7093937D-8E92-4A54-B40C-7DE7C61FB722}"/>
              </a:ext>
            </a:extLst>
          </p:cNvPr>
          <p:cNvSpPr>
            <a:spLocks noChangeArrowheads="1"/>
          </p:cNvSpPr>
          <p:nvPr/>
        </p:nvSpPr>
        <p:spPr bwMode="auto">
          <a:xfrm>
            <a:off x="457200" y="1981200"/>
            <a:ext cx="8189913"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2</a:t>
            </a:r>
            <a:r>
              <a:rPr lang="fr-FR" altLang="fr-FR" sz="2000" b="1" u="sng" baseline="30000">
                <a:latin typeface="Times New Roman" panose="02020603050405020304" pitchFamily="18" charset="0"/>
                <a:ea typeface="Calibri" panose="020F0502020204030204" pitchFamily="34" charset="0"/>
                <a:cs typeface="Times New Roman" panose="02020603050405020304" pitchFamily="18" charset="0"/>
              </a:rPr>
              <a:t>ème</a:t>
            </a: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 famille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Habitations collectives comportant au plus 3 étages sur rez-de-chaussée. </a:t>
            </a:r>
          </a:p>
        </p:txBody>
      </p:sp>
      <p:sp>
        <p:nvSpPr>
          <p:cNvPr id="114694" name="Rectangle 1031">
            <a:extLst>
              <a:ext uri="{FF2B5EF4-FFF2-40B4-BE49-F238E27FC236}">
                <a16:creationId xmlns:a16="http://schemas.microsoft.com/office/drawing/2014/main" id="{75A45298-4D69-B1AC-82C1-8E6685449AF9}"/>
              </a:ext>
            </a:extLst>
          </p:cNvPr>
          <p:cNvSpPr>
            <a:spLocks noChangeArrowheads="1"/>
          </p:cNvSpPr>
          <p:nvPr/>
        </p:nvSpPr>
        <p:spPr bwMode="auto">
          <a:xfrm>
            <a:off x="3048000" y="26908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14695" name="Image 1">
            <a:extLst>
              <a:ext uri="{FF2B5EF4-FFF2-40B4-BE49-F238E27FC236}">
                <a16:creationId xmlns:a16="http://schemas.microsoft.com/office/drawing/2014/main" id="{E9271FF5-9E97-4EF1-A3AD-C511BD1A1E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070" t="25514" r="3304" b="14381"/>
          <a:stretch>
            <a:fillRect/>
          </a:stretch>
        </p:blipFill>
        <p:spPr bwMode="auto">
          <a:xfrm>
            <a:off x="533400" y="3200400"/>
            <a:ext cx="5029200"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6" name="Rectangle 1033">
            <a:extLst>
              <a:ext uri="{FF2B5EF4-FFF2-40B4-BE49-F238E27FC236}">
                <a16:creationId xmlns:a16="http://schemas.microsoft.com/office/drawing/2014/main" id="{2CF516B8-CC10-C3F5-A30E-22AB5420D400}"/>
              </a:ext>
            </a:extLst>
          </p:cNvPr>
          <p:cNvSpPr>
            <a:spLocks noChangeArrowheads="1"/>
          </p:cNvSpPr>
          <p:nvPr/>
        </p:nvSpPr>
        <p:spPr bwMode="auto">
          <a:xfrm>
            <a:off x="3600450" y="27003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14697" name="Image 1">
            <a:extLst>
              <a:ext uri="{FF2B5EF4-FFF2-40B4-BE49-F238E27FC236}">
                <a16:creationId xmlns:a16="http://schemas.microsoft.com/office/drawing/2014/main" id="{475C2AC6-722E-A6A0-27EC-54EEBCB4A8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3886200"/>
            <a:ext cx="27813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re 8">
            <a:extLst>
              <a:ext uri="{FF2B5EF4-FFF2-40B4-BE49-F238E27FC236}">
                <a16:creationId xmlns:a16="http://schemas.microsoft.com/office/drawing/2014/main" id="{169C642E-D956-C774-0968-60767292C8D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15715" name="Espace réservé du numéro de diapositive 4">
            <a:extLst>
              <a:ext uri="{FF2B5EF4-FFF2-40B4-BE49-F238E27FC236}">
                <a16:creationId xmlns:a16="http://schemas.microsoft.com/office/drawing/2014/main" id="{8663AE3F-6621-BEDA-3D8C-BECD4B6D85C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9BF6C45-2DC0-4148-947F-937F8DB07E18}" type="slidenum">
              <a:rPr lang="fr-FR" altLang="fr-FR" sz="2000">
                <a:solidFill>
                  <a:srgbClr val="984807"/>
                </a:solidFill>
              </a:rPr>
              <a:pPr algn="r" eaLnBrk="1" hangingPunct="1">
                <a:spcBef>
                  <a:spcPct val="0"/>
                </a:spcBef>
                <a:buFontTx/>
                <a:buNone/>
              </a:pPr>
              <a:t>111</a:t>
            </a:fld>
            <a:endParaRPr lang="fr-FR" altLang="fr-FR" sz="2000">
              <a:solidFill>
                <a:srgbClr val="984807"/>
              </a:solidFill>
            </a:endParaRPr>
          </a:p>
        </p:txBody>
      </p:sp>
      <p:sp>
        <p:nvSpPr>
          <p:cNvPr id="115716" name="Rectangle 1">
            <a:extLst>
              <a:ext uri="{FF2B5EF4-FFF2-40B4-BE49-F238E27FC236}">
                <a16:creationId xmlns:a16="http://schemas.microsoft.com/office/drawing/2014/main" id="{E40523BD-F234-CA24-46B5-90308AB662E4}"/>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Habitations :</a:t>
            </a: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5717" name="Rectangle 1">
            <a:extLst>
              <a:ext uri="{FF2B5EF4-FFF2-40B4-BE49-F238E27FC236}">
                <a16:creationId xmlns:a16="http://schemas.microsoft.com/office/drawing/2014/main" id="{C3FEC923-882F-D7B0-4244-7236ADC9AFF7}"/>
              </a:ext>
            </a:extLst>
          </p:cNvPr>
          <p:cNvSpPr>
            <a:spLocks noChangeArrowheads="1"/>
          </p:cNvSpPr>
          <p:nvPr/>
        </p:nvSpPr>
        <p:spPr bwMode="auto">
          <a:xfrm>
            <a:off x="457200" y="1981200"/>
            <a:ext cx="8189913"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2</a:t>
            </a:r>
            <a:r>
              <a:rPr lang="fr-FR" altLang="fr-FR" sz="2000" b="1" u="sng" baseline="30000">
                <a:latin typeface="Times New Roman" panose="02020603050405020304" pitchFamily="18" charset="0"/>
                <a:ea typeface="Calibri" panose="020F0502020204030204" pitchFamily="34" charset="0"/>
                <a:cs typeface="Times New Roman" panose="02020603050405020304" pitchFamily="18" charset="0"/>
              </a:rPr>
              <a:t>ème</a:t>
            </a: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 famille :    </a:t>
            </a:r>
            <a:r>
              <a:rPr lang="fr-FR" altLang="fr-FR" sz="2000" u="sng">
                <a:solidFill>
                  <a:srgbClr val="000000"/>
                </a:solidFill>
                <a:latin typeface="Times New Roman" panose="02020603050405020304" pitchFamily="18" charset="0"/>
                <a:ea typeface="Arial Unicode MS" pitchFamily="34" charset="-128"/>
                <a:cs typeface="Times New Roman" panose="02020603050405020304" pitchFamily="18" charset="0"/>
              </a:rPr>
              <a:t>Moyens de sécurité : </a:t>
            </a:r>
            <a:endParaRPr lang="fr-FR" altLang="fr-FR" sz="2000">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endParaRPr lang="fr-FR" altLang="fr-FR" sz="2000">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Arial Unicode MS" pitchFamily="34" charset="-128"/>
                <a:cs typeface="Times New Roman" panose="02020603050405020304" pitchFamily="18" charset="0"/>
              </a:rPr>
              <a:t>Inférieur  à 8 m : </a:t>
            </a:r>
            <a:endParaRPr lang="fr-FR" altLang="fr-FR" sz="2000" u="sng">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endParaRPr lang="fr-FR" altLang="fr-FR" sz="2000">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Escalier à l'abri des fumées,</a:t>
            </a:r>
            <a:endParaRPr lang="fr-FR" altLang="fr-FR" sz="2000">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Tous les logements doivent être accessibles par une échelle à coulisses.</a:t>
            </a:r>
            <a:endParaRPr lang="fr-FR" altLang="fr-FR" sz="2000">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endParaRPr lang="fr-FR" altLang="fr-FR" sz="2000">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b="1">
                <a:solidFill>
                  <a:srgbClr val="000000"/>
                </a:solidFill>
                <a:latin typeface="Times New Roman" panose="02020603050405020304" pitchFamily="18" charset="0"/>
                <a:ea typeface="Arial Unicode MS" pitchFamily="34" charset="-128"/>
                <a:cs typeface="Times New Roman" panose="02020603050405020304" pitchFamily="18" charset="0"/>
              </a:rPr>
              <a:t>Supérieure à 8 m :</a:t>
            </a:r>
            <a:endParaRPr lang="fr-FR" altLang="fr-FR" sz="2000">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endParaRPr lang="fr-FR" altLang="fr-FR" sz="2000">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Escalier encloisonné et désenfumé.</a:t>
            </a:r>
            <a:endParaRPr lang="fr-FR" altLang="fr-FR" sz="2000">
              <a:latin typeface="Times New Roman" panose="02020603050405020304" pitchFamily="18" charset="0"/>
              <a:ea typeface="Arial Unicode MS" pitchFamily="34" charset="-128"/>
              <a:cs typeface="Calibri" panose="020F0502020204030204" pitchFamily="34"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re 8">
            <a:extLst>
              <a:ext uri="{FF2B5EF4-FFF2-40B4-BE49-F238E27FC236}">
                <a16:creationId xmlns:a16="http://schemas.microsoft.com/office/drawing/2014/main" id="{E01D0C54-5BEC-5345-6794-3A1A33674B7C}"/>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16739" name="Espace réservé du numéro de diapositive 4">
            <a:extLst>
              <a:ext uri="{FF2B5EF4-FFF2-40B4-BE49-F238E27FC236}">
                <a16:creationId xmlns:a16="http://schemas.microsoft.com/office/drawing/2014/main" id="{BB747BEC-2417-82BB-DEEF-FD51AB82472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A9C5CF4-C61E-423E-8B83-E9A41982D773}" type="slidenum">
              <a:rPr lang="fr-FR" altLang="fr-FR" sz="2000">
                <a:solidFill>
                  <a:srgbClr val="984807"/>
                </a:solidFill>
              </a:rPr>
              <a:pPr algn="r" eaLnBrk="1" hangingPunct="1">
                <a:spcBef>
                  <a:spcPct val="0"/>
                </a:spcBef>
                <a:buFontTx/>
                <a:buNone/>
              </a:pPr>
              <a:t>112</a:t>
            </a:fld>
            <a:endParaRPr lang="fr-FR" altLang="fr-FR" sz="2000">
              <a:solidFill>
                <a:srgbClr val="984807"/>
              </a:solidFill>
            </a:endParaRPr>
          </a:p>
        </p:txBody>
      </p:sp>
      <p:sp>
        <p:nvSpPr>
          <p:cNvPr id="116740" name="Rectangle 1">
            <a:extLst>
              <a:ext uri="{FF2B5EF4-FFF2-40B4-BE49-F238E27FC236}">
                <a16:creationId xmlns:a16="http://schemas.microsoft.com/office/drawing/2014/main" id="{5C8291ED-BB21-D5E4-C295-4B93DEAEF1BD}"/>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Habitations :</a:t>
            </a: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6741" name="Rectangle 1">
            <a:extLst>
              <a:ext uri="{FF2B5EF4-FFF2-40B4-BE49-F238E27FC236}">
                <a16:creationId xmlns:a16="http://schemas.microsoft.com/office/drawing/2014/main" id="{C10AB800-205D-3A25-6997-E2FF0D3E6C7A}"/>
              </a:ext>
            </a:extLst>
          </p:cNvPr>
          <p:cNvSpPr>
            <a:spLocks noChangeArrowheads="1"/>
          </p:cNvSpPr>
          <p:nvPr/>
        </p:nvSpPr>
        <p:spPr bwMode="auto">
          <a:xfrm>
            <a:off x="457200" y="1981200"/>
            <a:ext cx="8189913"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3</a:t>
            </a:r>
            <a:r>
              <a:rPr lang="fr-FR" altLang="fr-FR" sz="2000" b="1" u="sng" baseline="30000">
                <a:latin typeface="Times New Roman" panose="02020603050405020304" pitchFamily="18" charset="0"/>
                <a:ea typeface="Calibri" panose="020F0502020204030204" pitchFamily="34" charset="0"/>
                <a:cs typeface="Times New Roman" panose="02020603050405020304" pitchFamily="18" charset="0"/>
              </a:rPr>
              <a:t>ème</a:t>
            </a: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 famille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Habitations dont le </a:t>
            </a:r>
            <a:r>
              <a:rPr lang="fr-FR" altLang="fr-FR" sz="2000" b="1">
                <a:latin typeface="Times New Roman" panose="02020603050405020304" pitchFamily="18" charset="0"/>
                <a:ea typeface="Calibri" panose="020F0502020204030204" pitchFamily="34" charset="0"/>
                <a:cs typeface="Times New Roman" panose="02020603050405020304" pitchFamily="18" charset="0"/>
              </a:rPr>
              <a:t>plancher bas du logement le plus haut est situé à 28 mètres au plus au-dessus du sol utilement accessible aux engins des services de secours et de lutte contre l'incendie.</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On distingue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re 8">
            <a:extLst>
              <a:ext uri="{FF2B5EF4-FFF2-40B4-BE49-F238E27FC236}">
                <a16:creationId xmlns:a16="http://schemas.microsoft.com/office/drawing/2014/main" id="{0E8373DE-FDFC-E263-A20E-56BBDC4ACFA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17763" name="Espace réservé du numéro de diapositive 4">
            <a:extLst>
              <a:ext uri="{FF2B5EF4-FFF2-40B4-BE49-F238E27FC236}">
                <a16:creationId xmlns:a16="http://schemas.microsoft.com/office/drawing/2014/main" id="{BD9559B4-BBC5-E0FA-0C2E-329188274A6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35CEE1E-0623-4B3A-BD0B-D284AD275434}" type="slidenum">
              <a:rPr lang="fr-FR" altLang="fr-FR" sz="2000">
                <a:solidFill>
                  <a:srgbClr val="984807"/>
                </a:solidFill>
              </a:rPr>
              <a:pPr algn="r" eaLnBrk="1" hangingPunct="1">
                <a:spcBef>
                  <a:spcPct val="0"/>
                </a:spcBef>
                <a:buFontTx/>
                <a:buNone/>
              </a:pPr>
              <a:t>113</a:t>
            </a:fld>
            <a:endParaRPr lang="fr-FR" altLang="fr-FR" sz="2000">
              <a:solidFill>
                <a:srgbClr val="984807"/>
              </a:solidFill>
            </a:endParaRPr>
          </a:p>
        </p:txBody>
      </p:sp>
      <p:sp>
        <p:nvSpPr>
          <p:cNvPr id="117764" name="Rectangle 1">
            <a:extLst>
              <a:ext uri="{FF2B5EF4-FFF2-40B4-BE49-F238E27FC236}">
                <a16:creationId xmlns:a16="http://schemas.microsoft.com/office/drawing/2014/main" id="{55A2BB02-3033-F35C-8C5A-70141A65D6D3}"/>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Habitations :</a:t>
            </a: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7765" name="Rectangle 1">
            <a:extLst>
              <a:ext uri="{FF2B5EF4-FFF2-40B4-BE49-F238E27FC236}">
                <a16:creationId xmlns:a16="http://schemas.microsoft.com/office/drawing/2014/main" id="{5FFC70FD-7F74-8EDB-3FE4-97732A59AAE7}"/>
              </a:ext>
            </a:extLst>
          </p:cNvPr>
          <p:cNvSpPr>
            <a:spLocks noChangeArrowheads="1"/>
          </p:cNvSpPr>
          <p:nvPr/>
        </p:nvSpPr>
        <p:spPr bwMode="auto">
          <a:xfrm>
            <a:off x="457200" y="1981200"/>
            <a:ext cx="81899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3</a:t>
            </a:r>
            <a:r>
              <a:rPr lang="fr-FR" altLang="fr-FR" sz="2000" b="1" u="sng" baseline="30000">
                <a:latin typeface="Times New Roman" panose="02020603050405020304" pitchFamily="18" charset="0"/>
                <a:ea typeface="Calibri" panose="020F0502020204030204" pitchFamily="34" charset="0"/>
                <a:cs typeface="Times New Roman" panose="02020603050405020304" pitchFamily="18" charset="0"/>
              </a:rPr>
              <a:t>ème</a:t>
            </a: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 famille A : habitations répondant à l'ensemble des prescriptions suivantes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7766" name="Rectangle 7">
            <a:extLst>
              <a:ext uri="{FF2B5EF4-FFF2-40B4-BE49-F238E27FC236}">
                <a16:creationId xmlns:a16="http://schemas.microsoft.com/office/drawing/2014/main" id="{DC67673A-2D15-06F7-87ED-3F276DD25C18}"/>
              </a:ext>
            </a:extLst>
          </p:cNvPr>
          <p:cNvSpPr>
            <a:spLocks noChangeArrowheads="1"/>
          </p:cNvSpPr>
          <p:nvPr/>
        </p:nvSpPr>
        <p:spPr bwMode="auto">
          <a:xfrm>
            <a:off x="3200400" y="24526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17767" name="Image 1">
            <a:extLst>
              <a:ext uri="{FF2B5EF4-FFF2-40B4-BE49-F238E27FC236}">
                <a16:creationId xmlns:a16="http://schemas.microsoft.com/office/drawing/2014/main" id="{D0E2F998-144E-459F-9230-56958CBA83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47" t="3741" r="11148" b="13737"/>
          <a:stretch>
            <a:fillRect/>
          </a:stretch>
        </p:blipFill>
        <p:spPr bwMode="auto">
          <a:xfrm>
            <a:off x="533400" y="2819400"/>
            <a:ext cx="4648200"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8" name="Rectangle 9">
            <a:extLst>
              <a:ext uri="{FF2B5EF4-FFF2-40B4-BE49-F238E27FC236}">
                <a16:creationId xmlns:a16="http://schemas.microsoft.com/office/drawing/2014/main" id="{C064673E-7D9F-6E9C-35C5-EFB8B314A45E}"/>
              </a:ext>
            </a:extLst>
          </p:cNvPr>
          <p:cNvSpPr>
            <a:spLocks noChangeArrowheads="1"/>
          </p:cNvSpPr>
          <p:nvPr/>
        </p:nvSpPr>
        <p:spPr bwMode="auto">
          <a:xfrm>
            <a:off x="3448050" y="25860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aphicFrame>
        <p:nvGraphicFramePr>
          <p:cNvPr id="117769" name="Object 1032">
            <a:extLst>
              <a:ext uri="{FF2B5EF4-FFF2-40B4-BE49-F238E27FC236}">
                <a16:creationId xmlns:a16="http://schemas.microsoft.com/office/drawing/2014/main" id="{EF9F9A1E-68C2-F571-BEE8-5CAE079DC747}"/>
              </a:ext>
            </a:extLst>
          </p:cNvPr>
          <p:cNvGraphicFramePr>
            <a:graphicFrameLocks noChangeAspect="1"/>
          </p:cNvGraphicFramePr>
          <p:nvPr/>
        </p:nvGraphicFramePr>
        <p:xfrm>
          <a:off x="5486400" y="2667000"/>
          <a:ext cx="3276600" cy="2573338"/>
        </p:xfrm>
        <a:graphic>
          <a:graphicData uri="http://schemas.openxmlformats.org/presentationml/2006/ole">
            <mc:AlternateContent xmlns:mc="http://schemas.openxmlformats.org/markup-compatibility/2006">
              <mc:Choice xmlns:v="urn:schemas-microsoft-com:vml" Requires="v">
                <p:oleObj r:id="rId3" imgW="2239963" imgH="1679575" progId="PowerPoint.Slide.8">
                  <p:embed/>
                </p:oleObj>
              </mc:Choice>
              <mc:Fallback>
                <p:oleObj r:id="rId3" imgW="2239963" imgH="1679575" progId="PowerPoint.Slide.8">
                  <p:embed/>
                  <p:pic>
                    <p:nvPicPr>
                      <p:cNvPr id="0" name="Object 10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2667000"/>
                        <a:ext cx="3276600" cy="257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re 8">
            <a:extLst>
              <a:ext uri="{FF2B5EF4-FFF2-40B4-BE49-F238E27FC236}">
                <a16:creationId xmlns:a16="http://schemas.microsoft.com/office/drawing/2014/main" id="{3CA8F4B7-712E-1894-7A1B-B4718232762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18787" name="Espace réservé du numéro de diapositive 4">
            <a:extLst>
              <a:ext uri="{FF2B5EF4-FFF2-40B4-BE49-F238E27FC236}">
                <a16:creationId xmlns:a16="http://schemas.microsoft.com/office/drawing/2014/main" id="{4A7E12BC-86D7-75A5-3066-31EBDC7BAF6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CAEEA42-3962-47E1-99E9-4A68433986ED}" type="slidenum">
              <a:rPr lang="fr-FR" altLang="fr-FR" sz="2000">
                <a:solidFill>
                  <a:srgbClr val="984807"/>
                </a:solidFill>
              </a:rPr>
              <a:pPr algn="r" eaLnBrk="1" hangingPunct="1">
                <a:spcBef>
                  <a:spcPct val="0"/>
                </a:spcBef>
                <a:buFontTx/>
                <a:buNone/>
              </a:pPr>
              <a:t>114</a:t>
            </a:fld>
            <a:endParaRPr lang="fr-FR" altLang="fr-FR" sz="2000">
              <a:solidFill>
                <a:srgbClr val="984807"/>
              </a:solidFill>
            </a:endParaRPr>
          </a:p>
        </p:txBody>
      </p:sp>
      <p:sp>
        <p:nvSpPr>
          <p:cNvPr id="118788" name="Rectangle 1">
            <a:extLst>
              <a:ext uri="{FF2B5EF4-FFF2-40B4-BE49-F238E27FC236}">
                <a16:creationId xmlns:a16="http://schemas.microsoft.com/office/drawing/2014/main" id="{176749A5-3358-04E5-044C-CD11CA03781A}"/>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Habitations :</a:t>
            </a: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8789" name="Rectangle 1">
            <a:extLst>
              <a:ext uri="{FF2B5EF4-FFF2-40B4-BE49-F238E27FC236}">
                <a16:creationId xmlns:a16="http://schemas.microsoft.com/office/drawing/2014/main" id="{281AD236-8528-B185-4E82-D30E52C0F972}"/>
              </a:ext>
            </a:extLst>
          </p:cNvPr>
          <p:cNvSpPr>
            <a:spLocks noChangeArrowheads="1"/>
          </p:cNvSpPr>
          <p:nvPr/>
        </p:nvSpPr>
        <p:spPr bwMode="auto">
          <a:xfrm>
            <a:off x="457200" y="1981200"/>
            <a:ext cx="8189913"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3</a:t>
            </a:r>
            <a:r>
              <a:rPr lang="fr-FR" altLang="fr-FR" sz="2000" b="1" u="sng" baseline="30000">
                <a:latin typeface="Times New Roman" panose="02020603050405020304" pitchFamily="18" charset="0"/>
                <a:ea typeface="Calibri" panose="020F0502020204030204" pitchFamily="34" charset="0"/>
                <a:cs typeface="Times New Roman" panose="02020603050405020304" pitchFamily="18" charset="0"/>
              </a:rPr>
              <a:t>ème</a:t>
            </a: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 famille A : habitations répondant à l'ensemble des prescriptions suivantes :</a:t>
            </a:r>
            <a:endParaRPr lang="fr-FR" altLang="fr-FR" sz="2000" u="sng">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000" u="sng">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u="sng">
                <a:solidFill>
                  <a:srgbClr val="000000"/>
                </a:solidFill>
                <a:latin typeface="Times New Roman" panose="02020603050405020304" pitchFamily="18" charset="0"/>
                <a:ea typeface="Arial Unicode MS" pitchFamily="34" charset="-128"/>
                <a:cs typeface="Times New Roman" panose="02020603050405020304" pitchFamily="18" charset="0"/>
              </a:rPr>
              <a:t>Moyens de sécurité : </a:t>
            </a:r>
            <a:endParaRPr lang="fr-FR" altLang="fr-FR" sz="2000">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Escalier encloisonné et désenfumé,</a:t>
            </a:r>
          </a:p>
          <a:p>
            <a:pPr algn="just">
              <a:lnSpc>
                <a:spcPct val="107000"/>
              </a:lnSpc>
              <a:spcBef>
                <a:spcPct val="0"/>
              </a:spcBef>
              <a:buFontTx/>
              <a:buChar char="•"/>
            </a:pPr>
            <a:endParaRPr lang="fr-FR" altLang="fr-FR" sz="2000">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Voie échelle sur une façade au moins.</a:t>
            </a:r>
            <a:endParaRPr lang="fr-FR" altLang="fr-FR" sz="2000">
              <a:latin typeface="Times New Roman" panose="02020603050405020304" pitchFamily="18" charset="0"/>
              <a:ea typeface="Arial Unicode MS" pitchFamily="34" charset="-128"/>
              <a:cs typeface="Calibri" panose="020F0502020204030204" pitchFamily="34"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re 8">
            <a:extLst>
              <a:ext uri="{FF2B5EF4-FFF2-40B4-BE49-F238E27FC236}">
                <a16:creationId xmlns:a16="http://schemas.microsoft.com/office/drawing/2014/main" id="{9FFD3152-E13E-9D9A-F49B-C1B39D2D16E9}"/>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19811" name="Espace réservé du numéro de diapositive 4">
            <a:extLst>
              <a:ext uri="{FF2B5EF4-FFF2-40B4-BE49-F238E27FC236}">
                <a16:creationId xmlns:a16="http://schemas.microsoft.com/office/drawing/2014/main" id="{14323471-261A-92CE-F15D-9A91FEC2D9A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03FBCDE-AD31-4C08-9DB0-FB79D54043E9}" type="slidenum">
              <a:rPr lang="fr-FR" altLang="fr-FR" sz="2000">
                <a:solidFill>
                  <a:srgbClr val="984807"/>
                </a:solidFill>
              </a:rPr>
              <a:pPr algn="r" eaLnBrk="1" hangingPunct="1">
                <a:spcBef>
                  <a:spcPct val="0"/>
                </a:spcBef>
                <a:buFontTx/>
                <a:buNone/>
              </a:pPr>
              <a:t>115</a:t>
            </a:fld>
            <a:endParaRPr lang="fr-FR" altLang="fr-FR" sz="2000">
              <a:solidFill>
                <a:srgbClr val="984807"/>
              </a:solidFill>
            </a:endParaRPr>
          </a:p>
        </p:txBody>
      </p:sp>
      <p:sp>
        <p:nvSpPr>
          <p:cNvPr id="119812" name="Rectangle 1">
            <a:extLst>
              <a:ext uri="{FF2B5EF4-FFF2-40B4-BE49-F238E27FC236}">
                <a16:creationId xmlns:a16="http://schemas.microsoft.com/office/drawing/2014/main" id="{41E9E645-0F27-5094-6F15-A6442AE66E49}"/>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Habitations :</a:t>
            </a: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9813" name="Rectangle 1">
            <a:extLst>
              <a:ext uri="{FF2B5EF4-FFF2-40B4-BE49-F238E27FC236}">
                <a16:creationId xmlns:a16="http://schemas.microsoft.com/office/drawing/2014/main" id="{46150185-D4BB-9AE0-7864-E84DB737CA72}"/>
              </a:ext>
            </a:extLst>
          </p:cNvPr>
          <p:cNvSpPr>
            <a:spLocks noChangeArrowheads="1"/>
          </p:cNvSpPr>
          <p:nvPr/>
        </p:nvSpPr>
        <p:spPr bwMode="auto">
          <a:xfrm>
            <a:off x="457200" y="1981200"/>
            <a:ext cx="81899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3</a:t>
            </a:r>
            <a:r>
              <a:rPr lang="fr-FR" altLang="fr-FR" sz="2000" b="1" u="sng" baseline="30000">
                <a:latin typeface="Times New Roman" panose="02020603050405020304" pitchFamily="18" charset="0"/>
                <a:ea typeface="Calibri" panose="020F0502020204030204" pitchFamily="34" charset="0"/>
                <a:cs typeface="Times New Roman" panose="02020603050405020304" pitchFamily="18" charset="0"/>
              </a:rPr>
              <a:t>ème</a:t>
            </a: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 famille B : habitations ne satisfaisant pas aux conditions précédentes.</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9814" name="Rectangle 1031">
            <a:extLst>
              <a:ext uri="{FF2B5EF4-FFF2-40B4-BE49-F238E27FC236}">
                <a16:creationId xmlns:a16="http://schemas.microsoft.com/office/drawing/2014/main" id="{944B3AD4-1AB5-E185-DE2D-F4503C5FC691}"/>
              </a:ext>
            </a:extLst>
          </p:cNvPr>
          <p:cNvSpPr>
            <a:spLocks noChangeArrowheads="1"/>
          </p:cNvSpPr>
          <p:nvPr/>
        </p:nvSpPr>
        <p:spPr bwMode="auto">
          <a:xfrm>
            <a:off x="3143250" y="24622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19815" name="Image 1">
            <a:extLst>
              <a:ext uri="{FF2B5EF4-FFF2-40B4-BE49-F238E27FC236}">
                <a16:creationId xmlns:a16="http://schemas.microsoft.com/office/drawing/2014/main" id="{7143E132-7D4B-BDC2-B776-9282C9B8F7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47" t="6522" b="5261"/>
          <a:stretch>
            <a:fillRect/>
          </a:stretch>
        </p:blipFill>
        <p:spPr bwMode="auto">
          <a:xfrm>
            <a:off x="304800" y="2743200"/>
            <a:ext cx="4953000" cy="335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6" name="Rectangle 1033">
            <a:extLst>
              <a:ext uri="{FF2B5EF4-FFF2-40B4-BE49-F238E27FC236}">
                <a16:creationId xmlns:a16="http://schemas.microsoft.com/office/drawing/2014/main" id="{D759A3A9-DB78-7C38-DD2F-49D1FB281625}"/>
              </a:ext>
            </a:extLst>
          </p:cNvPr>
          <p:cNvSpPr>
            <a:spLocks noChangeArrowheads="1"/>
          </p:cNvSpPr>
          <p:nvPr/>
        </p:nvSpPr>
        <p:spPr bwMode="auto">
          <a:xfrm>
            <a:off x="3352800" y="24717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19817" name="irc_mi" descr="Résultat de recherche d'images pour &quot;photo immeuble 11 étage&quot;">
            <a:extLst>
              <a:ext uri="{FF2B5EF4-FFF2-40B4-BE49-F238E27FC236}">
                <a16:creationId xmlns:a16="http://schemas.microsoft.com/office/drawing/2014/main" id="{53203014-977F-183E-A077-66C280014E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25" b="-182"/>
          <a:stretch>
            <a:fillRect/>
          </a:stretch>
        </p:blipFill>
        <p:spPr bwMode="auto">
          <a:xfrm>
            <a:off x="5257800" y="2895600"/>
            <a:ext cx="3505200"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re 8">
            <a:extLst>
              <a:ext uri="{FF2B5EF4-FFF2-40B4-BE49-F238E27FC236}">
                <a16:creationId xmlns:a16="http://schemas.microsoft.com/office/drawing/2014/main" id="{3C39F17B-82CA-215A-AC0C-7ED6E13E23B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20835" name="Espace réservé du numéro de diapositive 4">
            <a:extLst>
              <a:ext uri="{FF2B5EF4-FFF2-40B4-BE49-F238E27FC236}">
                <a16:creationId xmlns:a16="http://schemas.microsoft.com/office/drawing/2014/main" id="{8F7B9540-5CB4-736D-EC57-A30CBD6A3CD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BBE06E1-D7B1-4B9B-97DD-E787B8AEFD8E}" type="slidenum">
              <a:rPr lang="fr-FR" altLang="fr-FR" sz="2000">
                <a:solidFill>
                  <a:srgbClr val="984807"/>
                </a:solidFill>
              </a:rPr>
              <a:pPr algn="r" eaLnBrk="1" hangingPunct="1">
                <a:spcBef>
                  <a:spcPct val="0"/>
                </a:spcBef>
                <a:buFontTx/>
                <a:buNone/>
              </a:pPr>
              <a:t>116</a:t>
            </a:fld>
            <a:endParaRPr lang="fr-FR" altLang="fr-FR" sz="2000">
              <a:solidFill>
                <a:srgbClr val="984807"/>
              </a:solidFill>
            </a:endParaRPr>
          </a:p>
        </p:txBody>
      </p:sp>
      <p:sp>
        <p:nvSpPr>
          <p:cNvPr id="120836" name="Rectangle 1">
            <a:extLst>
              <a:ext uri="{FF2B5EF4-FFF2-40B4-BE49-F238E27FC236}">
                <a16:creationId xmlns:a16="http://schemas.microsoft.com/office/drawing/2014/main" id="{67948C1A-D6D4-F2B9-DEAA-48A92B491CCD}"/>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Habitations :</a:t>
            </a: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0837" name="Rectangle 1">
            <a:extLst>
              <a:ext uri="{FF2B5EF4-FFF2-40B4-BE49-F238E27FC236}">
                <a16:creationId xmlns:a16="http://schemas.microsoft.com/office/drawing/2014/main" id="{13E21A4F-F17B-B697-769E-456EFC9C8A6B}"/>
              </a:ext>
            </a:extLst>
          </p:cNvPr>
          <p:cNvSpPr>
            <a:spLocks noChangeArrowheads="1"/>
          </p:cNvSpPr>
          <p:nvPr/>
        </p:nvSpPr>
        <p:spPr bwMode="auto">
          <a:xfrm>
            <a:off x="457200" y="1981200"/>
            <a:ext cx="8189913"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3</a:t>
            </a:r>
            <a:r>
              <a:rPr lang="fr-FR" altLang="fr-FR" sz="2000" b="1" u="sng" baseline="30000">
                <a:latin typeface="Times New Roman" panose="02020603050405020304" pitchFamily="18" charset="0"/>
                <a:ea typeface="Calibri" panose="020F0502020204030204" pitchFamily="34" charset="0"/>
                <a:cs typeface="Times New Roman" panose="02020603050405020304" pitchFamily="18" charset="0"/>
              </a:rPr>
              <a:t>ème</a:t>
            </a: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 famille B : habitations ne satisfaisant pas aux conditions précédentes.</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u="sng">
                <a:solidFill>
                  <a:srgbClr val="000000"/>
                </a:solidFill>
                <a:latin typeface="Times New Roman" panose="02020603050405020304" pitchFamily="18" charset="0"/>
                <a:ea typeface="Arial Unicode MS" pitchFamily="34" charset="-128"/>
                <a:cs typeface="Times New Roman" panose="02020603050405020304" pitchFamily="18" charset="0"/>
              </a:rPr>
              <a:t>Moyens de sécurité : </a:t>
            </a:r>
            <a:endParaRPr lang="fr-FR" altLang="fr-FR" sz="2000">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Escalier encloisonné et désenfumé,</a:t>
            </a:r>
          </a:p>
          <a:p>
            <a:pPr algn="just">
              <a:lnSpc>
                <a:spcPct val="107000"/>
              </a:lnSpc>
              <a:spcBef>
                <a:spcPct val="0"/>
              </a:spcBef>
              <a:buFontTx/>
              <a:buChar char="•"/>
            </a:pPr>
            <a:endParaRPr lang="fr-FR" altLang="fr-FR" sz="2000">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Désenfumage des circulations,</a:t>
            </a:r>
          </a:p>
          <a:p>
            <a:pPr algn="just">
              <a:lnSpc>
                <a:spcPct val="107000"/>
              </a:lnSpc>
              <a:spcBef>
                <a:spcPct val="0"/>
              </a:spcBef>
              <a:buFontTx/>
              <a:buChar char="•"/>
            </a:pPr>
            <a:endParaRPr lang="fr-FR" altLang="fr-FR" sz="2000">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Colonne sèche dans l'escalier,</a:t>
            </a:r>
          </a:p>
          <a:p>
            <a:pPr algn="just">
              <a:lnSpc>
                <a:spcPct val="107000"/>
              </a:lnSpc>
              <a:spcBef>
                <a:spcPct val="0"/>
              </a:spcBef>
              <a:buFontTx/>
              <a:buChar char="•"/>
            </a:pPr>
            <a:endParaRPr lang="fr-FR" altLang="fr-FR" sz="2000">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Accès aux escaliers à moins de 50 mètres d'une voie engin.</a:t>
            </a:r>
            <a:endParaRPr lang="fr-FR" altLang="fr-FR" sz="2000">
              <a:latin typeface="Times New Roman" panose="02020603050405020304" pitchFamily="18" charset="0"/>
              <a:ea typeface="Arial Unicode MS" pitchFamily="34" charset="-128"/>
              <a:cs typeface="Calibri" panose="020F0502020204030204" pitchFamily="34"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re 8">
            <a:extLst>
              <a:ext uri="{FF2B5EF4-FFF2-40B4-BE49-F238E27FC236}">
                <a16:creationId xmlns:a16="http://schemas.microsoft.com/office/drawing/2014/main" id="{B68161D8-FF03-D2B8-E5C4-6FEA3B66A2E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21859" name="Espace réservé du numéro de diapositive 4">
            <a:extLst>
              <a:ext uri="{FF2B5EF4-FFF2-40B4-BE49-F238E27FC236}">
                <a16:creationId xmlns:a16="http://schemas.microsoft.com/office/drawing/2014/main" id="{25D78D48-6FFB-FF3B-2C6F-CDAEE54B9FF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AF7540A-6797-4050-A385-82ABDD6DD08B}" type="slidenum">
              <a:rPr lang="fr-FR" altLang="fr-FR" sz="2000">
                <a:solidFill>
                  <a:srgbClr val="984807"/>
                </a:solidFill>
              </a:rPr>
              <a:pPr algn="r" eaLnBrk="1" hangingPunct="1">
                <a:spcBef>
                  <a:spcPct val="0"/>
                </a:spcBef>
                <a:buFontTx/>
                <a:buNone/>
              </a:pPr>
              <a:t>117</a:t>
            </a:fld>
            <a:endParaRPr lang="fr-FR" altLang="fr-FR" sz="2000">
              <a:solidFill>
                <a:srgbClr val="984807"/>
              </a:solidFill>
            </a:endParaRPr>
          </a:p>
        </p:txBody>
      </p:sp>
      <p:sp>
        <p:nvSpPr>
          <p:cNvPr id="121860" name="Rectangle 1">
            <a:extLst>
              <a:ext uri="{FF2B5EF4-FFF2-40B4-BE49-F238E27FC236}">
                <a16:creationId xmlns:a16="http://schemas.microsoft.com/office/drawing/2014/main" id="{C1162666-1714-30D7-C65D-ADD8D8EA9FE8}"/>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Habitations :</a:t>
            </a: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1861" name="Rectangle 1">
            <a:extLst>
              <a:ext uri="{FF2B5EF4-FFF2-40B4-BE49-F238E27FC236}">
                <a16:creationId xmlns:a16="http://schemas.microsoft.com/office/drawing/2014/main" id="{8B988222-5EDB-0381-72BD-8759C452567B}"/>
              </a:ext>
            </a:extLst>
          </p:cNvPr>
          <p:cNvSpPr>
            <a:spLocks noChangeArrowheads="1"/>
          </p:cNvSpPr>
          <p:nvPr/>
        </p:nvSpPr>
        <p:spPr bwMode="auto">
          <a:xfrm>
            <a:off x="457200" y="1981200"/>
            <a:ext cx="8189913"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3</a:t>
            </a:r>
            <a:r>
              <a:rPr lang="fr-FR" altLang="fr-FR" sz="2000" b="1" u="sng" baseline="30000">
                <a:latin typeface="Times New Roman" panose="02020603050405020304" pitchFamily="18" charset="0"/>
                <a:ea typeface="Calibri" panose="020F0502020204030204" pitchFamily="34" charset="0"/>
                <a:cs typeface="Times New Roman" panose="02020603050405020304" pitchFamily="18" charset="0"/>
              </a:rPr>
              <a:t>ème</a:t>
            </a: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 famille B : habitations ne satisfaisant pas aux conditions précédentes.</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1862" name="Rectangle 7">
            <a:extLst>
              <a:ext uri="{FF2B5EF4-FFF2-40B4-BE49-F238E27FC236}">
                <a16:creationId xmlns:a16="http://schemas.microsoft.com/office/drawing/2014/main" id="{83F14FB5-CD4F-77D8-EAA4-D85B307B66B0}"/>
              </a:ext>
            </a:extLst>
          </p:cNvPr>
          <p:cNvSpPr>
            <a:spLocks noChangeArrowheads="1"/>
          </p:cNvSpPr>
          <p:nvPr/>
        </p:nvSpPr>
        <p:spPr bwMode="auto">
          <a:xfrm>
            <a:off x="2343150" y="20145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21863" name="Image 1">
            <a:extLst>
              <a:ext uri="{FF2B5EF4-FFF2-40B4-BE49-F238E27FC236}">
                <a16:creationId xmlns:a16="http://schemas.microsoft.com/office/drawing/2014/main" id="{592CCDB9-FDBF-258F-B87D-7962E00118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778" t="14861" b="6485"/>
          <a:stretch>
            <a:fillRect/>
          </a:stretch>
        </p:blipFill>
        <p:spPr bwMode="auto">
          <a:xfrm>
            <a:off x="1524000" y="2362200"/>
            <a:ext cx="6019800" cy="382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re 8">
            <a:extLst>
              <a:ext uri="{FF2B5EF4-FFF2-40B4-BE49-F238E27FC236}">
                <a16:creationId xmlns:a16="http://schemas.microsoft.com/office/drawing/2014/main" id="{7E7190A9-A0E8-E35E-5E1D-13BD127D7DA7}"/>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22883" name="Espace réservé du numéro de diapositive 4">
            <a:extLst>
              <a:ext uri="{FF2B5EF4-FFF2-40B4-BE49-F238E27FC236}">
                <a16:creationId xmlns:a16="http://schemas.microsoft.com/office/drawing/2014/main" id="{9EB5008C-52BA-91A9-CB10-B7BA58D9F03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E87AF20-47E1-41A6-9BFC-A577C2F3D77B}" type="slidenum">
              <a:rPr lang="fr-FR" altLang="fr-FR" sz="2000">
                <a:solidFill>
                  <a:srgbClr val="984807"/>
                </a:solidFill>
              </a:rPr>
              <a:pPr algn="r" eaLnBrk="1" hangingPunct="1">
                <a:spcBef>
                  <a:spcPct val="0"/>
                </a:spcBef>
                <a:buFontTx/>
                <a:buNone/>
              </a:pPr>
              <a:t>118</a:t>
            </a:fld>
            <a:endParaRPr lang="fr-FR" altLang="fr-FR" sz="2000">
              <a:solidFill>
                <a:srgbClr val="984807"/>
              </a:solidFill>
            </a:endParaRPr>
          </a:p>
        </p:txBody>
      </p:sp>
      <p:sp>
        <p:nvSpPr>
          <p:cNvPr id="122884" name="Rectangle 1">
            <a:extLst>
              <a:ext uri="{FF2B5EF4-FFF2-40B4-BE49-F238E27FC236}">
                <a16:creationId xmlns:a16="http://schemas.microsoft.com/office/drawing/2014/main" id="{185AEA98-9F8C-CC49-604B-D3EABE7C7503}"/>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Habitations :</a:t>
            </a: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2885" name="Rectangle 1">
            <a:extLst>
              <a:ext uri="{FF2B5EF4-FFF2-40B4-BE49-F238E27FC236}">
                <a16:creationId xmlns:a16="http://schemas.microsoft.com/office/drawing/2014/main" id="{C2EFAFC3-854D-37D2-C5B1-098D6685F1C6}"/>
              </a:ext>
            </a:extLst>
          </p:cNvPr>
          <p:cNvSpPr>
            <a:spLocks noChangeArrowheads="1"/>
          </p:cNvSpPr>
          <p:nvPr/>
        </p:nvSpPr>
        <p:spPr bwMode="auto">
          <a:xfrm>
            <a:off x="457200" y="1981200"/>
            <a:ext cx="8189913" cy="303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4</a:t>
            </a:r>
            <a:r>
              <a:rPr lang="fr-FR" altLang="fr-FR" sz="2000" b="1" u="sng" baseline="30000">
                <a:latin typeface="Times New Roman" panose="02020603050405020304" pitchFamily="18" charset="0"/>
                <a:ea typeface="Calibri" panose="020F0502020204030204" pitchFamily="34" charset="0"/>
                <a:cs typeface="Times New Roman" panose="02020603050405020304" pitchFamily="18" charset="0"/>
              </a:rPr>
              <a:t>ème</a:t>
            </a: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 famille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Habitation dont le plancher bas du logement le plus haut est situé à plus de 28 mètres et à 50 mètres au plus au-dessus du niveau du sol utilement accessible aux engins des services de secours et de lutte contre l'incendie.</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Lorsqu'un immeuble de la 4</a:t>
            </a:r>
            <a:r>
              <a:rPr lang="fr-FR" altLang="fr-FR" sz="2000" baseline="30000">
                <a:latin typeface="Times New Roman" panose="02020603050405020304" pitchFamily="18" charset="0"/>
                <a:ea typeface="Calibri" panose="020F0502020204030204" pitchFamily="34" charset="0"/>
                <a:cs typeface="Times New Roman" panose="02020603050405020304" pitchFamily="18" charset="0"/>
              </a:rPr>
              <a:t>e</a:t>
            </a:r>
            <a:r>
              <a:rPr lang="fr-FR" altLang="fr-FR" sz="2000">
                <a:latin typeface="Times New Roman" panose="02020603050405020304" pitchFamily="18" charset="0"/>
                <a:ea typeface="Calibri" panose="020F0502020204030204" pitchFamily="34" charset="0"/>
                <a:cs typeface="Times New Roman" panose="02020603050405020304" pitchFamily="18" charset="0"/>
              </a:rPr>
              <a:t> famille doit contenir des locaux à usage autre que d'habitation, cet immeuble est susceptible d'être rangé dans la catégorie des IGH.</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re 8">
            <a:extLst>
              <a:ext uri="{FF2B5EF4-FFF2-40B4-BE49-F238E27FC236}">
                <a16:creationId xmlns:a16="http://schemas.microsoft.com/office/drawing/2014/main" id="{7435644E-F501-5751-DFE9-6E49D097EC39}"/>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23907" name="Espace réservé du numéro de diapositive 4">
            <a:extLst>
              <a:ext uri="{FF2B5EF4-FFF2-40B4-BE49-F238E27FC236}">
                <a16:creationId xmlns:a16="http://schemas.microsoft.com/office/drawing/2014/main" id="{6C0E40B8-E8CE-62CC-6E41-4DCF959A692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41FC5D6-FCD9-48BC-8547-4BE946DBCBB3}" type="slidenum">
              <a:rPr lang="fr-FR" altLang="fr-FR" sz="2000">
                <a:solidFill>
                  <a:srgbClr val="984807"/>
                </a:solidFill>
              </a:rPr>
              <a:pPr algn="r" eaLnBrk="1" hangingPunct="1">
                <a:spcBef>
                  <a:spcPct val="0"/>
                </a:spcBef>
                <a:buFontTx/>
                <a:buNone/>
              </a:pPr>
              <a:t>119</a:t>
            </a:fld>
            <a:endParaRPr lang="fr-FR" altLang="fr-FR" sz="2000">
              <a:solidFill>
                <a:srgbClr val="984807"/>
              </a:solidFill>
            </a:endParaRPr>
          </a:p>
        </p:txBody>
      </p:sp>
      <p:sp>
        <p:nvSpPr>
          <p:cNvPr id="123908" name="Rectangle 1">
            <a:extLst>
              <a:ext uri="{FF2B5EF4-FFF2-40B4-BE49-F238E27FC236}">
                <a16:creationId xmlns:a16="http://schemas.microsoft.com/office/drawing/2014/main" id="{5BCBD92B-4F5D-5718-D93B-780C74EC4A28}"/>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Habitations :</a:t>
            </a: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3909" name="Rectangle 1">
            <a:extLst>
              <a:ext uri="{FF2B5EF4-FFF2-40B4-BE49-F238E27FC236}">
                <a16:creationId xmlns:a16="http://schemas.microsoft.com/office/drawing/2014/main" id="{9D1D683A-44A8-98E5-FF38-594FE1988F26}"/>
              </a:ext>
            </a:extLst>
          </p:cNvPr>
          <p:cNvSpPr>
            <a:spLocks noChangeArrowheads="1"/>
          </p:cNvSpPr>
          <p:nvPr/>
        </p:nvSpPr>
        <p:spPr bwMode="auto">
          <a:xfrm>
            <a:off x="457200" y="1981200"/>
            <a:ext cx="818991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4</a:t>
            </a:r>
            <a:r>
              <a:rPr lang="fr-FR" altLang="fr-FR" sz="2000" b="1" u="sng" baseline="30000">
                <a:latin typeface="Times New Roman" panose="02020603050405020304" pitchFamily="18" charset="0"/>
                <a:ea typeface="Calibri" panose="020F0502020204030204" pitchFamily="34" charset="0"/>
                <a:cs typeface="Times New Roman" panose="02020603050405020304" pitchFamily="18" charset="0"/>
              </a:rPr>
              <a:t>ème</a:t>
            </a: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 famille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3910" name="Rectangle 7">
            <a:extLst>
              <a:ext uri="{FF2B5EF4-FFF2-40B4-BE49-F238E27FC236}">
                <a16:creationId xmlns:a16="http://schemas.microsoft.com/office/drawing/2014/main" id="{C6416B04-BD6C-EEB1-6D73-08557D96804E}"/>
              </a:ext>
            </a:extLst>
          </p:cNvPr>
          <p:cNvSpPr>
            <a:spLocks noChangeArrowheads="1"/>
          </p:cNvSpPr>
          <p:nvPr/>
        </p:nvSpPr>
        <p:spPr bwMode="auto">
          <a:xfrm>
            <a:off x="3062288" y="24526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23911" name="Image 1">
            <a:extLst>
              <a:ext uri="{FF2B5EF4-FFF2-40B4-BE49-F238E27FC236}">
                <a16:creationId xmlns:a16="http://schemas.microsoft.com/office/drawing/2014/main" id="{97BCE138-31AF-4CFD-66E9-7BCB84A1C5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541" b="6255"/>
          <a:stretch>
            <a:fillRect/>
          </a:stretch>
        </p:blipFill>
        <p:spPr bwMode="auto">
          <a:xfrm>
            <a:off x="3657600" y="1371600"/>
            <a:ext cx="5076825"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2" name="Rectangle 9">
            <a:extLst>
              <a:ext uri="{FF2B5EF4-FFF2-40B4-BE49-F238E27FC236}">
                <a16:creationId xmlns:a16="http://schemas.microsoft.com/office/drawing/2014/main" id="{394B5CBE-92A2-6306-E458-9128EF3FBF77}"/>
              </a:ext>
            </a:extLst>
          </p:cNvPr>
          <p:cNvSpPr>
            <a:spLocks noChangeArrowheads="1"/>
          </p:cNvSpPr>
          <p:nvPr/>
        </p:nvSpPr>
        <p:spPr bwMode="auto">
          <a:xfrm>
            <a:off x="3314700" y="2495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123913" name="Rectangle 11">
            <a:extLst>
              <a:ext uri="{FF2B5EF4-FFF2-40B4-BE49-F238E27FC236}">
                <a16:creationId xmlns:a16="http://schemas.microsoft.com/office/drawing/2014/main" id="{2DA1AB60-E596-E084-C682-D6123322DAF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23914" name="Picture 10" descr="DOD - Feux de structure_Page_028">
            <a:extLst>
              <a:ext uri="{FF2B5EF4-FFF2-40B4-BE49-F238E27FC236}">
                <a16:creationId xmlns:a16="http://schemas.microsoft.com/office/drawing/2014/main" id="{D6DB9EDA-4BA7-790A-85A8-CE19B9D427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620" t="18109" r="31815" b="70624"/>
          <a:stretch>
            <a:fillRect/>
          </a:stretch>
        </p:blipFill>
        <p:spPr bwMode="auto">
          <a:xfrm>
            <a:off x="323850" y="2957513"/>
            <a:ext cx="3663950"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re 8">
            <a:extLst>
              <a:ext uri="{FF2B5EF4-FFF2-40B4-BE49-F238E27FC236}">
                <a16:creationId xmlns:a16="http://schemas.microsoft.com/office/drawing/2014/main" id="{BE59D755-0939-6669-E056-5B4A7116992C}"/>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14339" name="Espace réservé du numéro de diapositive 4">
            <a:extLst>
              <a:ext uri="{FF2B5EF4-FFF2-40B4-BE49-F238E27FC236}">
                <a16:creationId xmlns:a16="http://schemas.microsoft.com/office/drawing/2014/main" id="{28FB2CFE-ED55-30F6-EC1E-6DF3BDF9ED5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F660098-2FE6-4C07-9182-279510825294}" type="slidenum">
              <a:rPr lang="fr-FR" altLang="fr-FR" sz="2000">
                <a:solidFill>
                  <a:srgbClr val="984807"/>
                </a:solidFill>
              </a:rPr>
              <a:pPr algn="r" eaLnBrk="1" hangingPunct="1">
                <a:spcBef>
                  <a:spcPct val="0"/>
                </a:spcBef>
                <a:buFontTx/>
                <a:buNone/>
              </a:pPr>
              <a:t>12</a:t>
            </a:fld>
            <a:endParaRPr lang="fr-FR" altLang="fr-FR" sz="2000">
              <a:solidFill>
                <a:srgbClr val="984807"/>
              </a:solidFill>
            </a:endParaRPr>
          </a:p>
        </p:txBody>
      </p:sp>
      <p:sp>
        <p:nvSpPr>
          <p:cNvPr id="14340" name="Rectangle 1">
            <a:extLst>
              <a:ext uri="{FF2B5EF4-FFF2-40B4-BE49-F238E27FC236}">
                <a16:creationId xmlns:a16="http://schemas.microsoft.com/office/drawing/2014/main" id="{D5A11F62-8F75-3F76-CD6F-4D5251648305}"/>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EVACUER LES OCCUPANTS : </a:t>
            </a: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341" name="Rectangle 1">
            <a:extLst>
              <a:ext uri="{FF2B5EF4-FFF2-40B4-BE49-F238E27FC236}">
                <a16:creationId xmlns:a16="http://schemas.microsoft.com/office/drawing/2014/main" id="{E837A796-0477-1616-C691-B390BE6FAAE2}"/>
              </a:ext>
            </a:extLst>
          </p:cNvPr>
          <p:cNvSpPr>
            <a:spLocks noChangeArrowheads="1"/>
          </p:cNvSpPr>
          <p:nvPr/>
        </p:nvSpPr>
        <p:spPr bwMode="auto">
          <a:xfrm>
            <a:off x="457200" y="1981200"/>
            <a:ext cx="8189913"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L’habitation :</a:t>
            </a: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Législateur impose une alarme « privative », au sens où elle n’est destinée qu’aux occupants du logement, et prohibe l’alarme générale de l’ensemble du bâtiment. </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La volonté n’est donc pas l’évacuation générale de l’immeuble.</a:t>
            </a: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Pour conclure sur la question de l’évacuation en habitation nous proposons, concernant l’habitat collectif, de retenir le message suivant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ctr">
              <a:lnSpc>
                <a:spcPct val="107000"/>
              </a:lnSpc>
              <a:spcBef>
                <a:spcPct val="0"/>
              </a:spcBef>
              <a:buFontTx/>
              <a:buNone/>
            </a:pPr>
            <a:r>
              <a:rPr lang="fr-FR" altLang="fr-FR" sz="2000" b="1">
                <a:solidFill>
                  <a:srgbClr val="000000"/>
                </a:solidFill>
                <a:latin typeface="Times New Roman" panose="02020603050405020304" pitchFamily="18" charset="0"/>
                <a:ea typeface="Arial Unicode MS" pitchFamily="34" charset="-128"/>
                <a:cs typeface="Times New Roman" panose="02020603050405020304" pitchFamily="18" charset="0"/>
              </a:rPr>
              <a:t>« En habitation, les morts et les blessés sont dans les escaliers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re 8">
            <a:extLst>
              <a:ext uri="{FF2B5EF4-FFF2-40B4-BE49-F238E27FC236}">
                <a16:creationId xmlns:a16="http://schemas.microsoft.com/office/drawing/2014/main" id="{EBD7F486-11C6-B6DB-B857-DB72F82ECAD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24931" name="Espace réservé du numéro de diapositive 4">
            <a:extLst>
              <a:ext uri="{FF2B5EF4-FFF2-40B4-BE49-F238E27FC236}">
                <a16:creationId xmlns:a16="http://schemas.microsoft.com/office/drawing/2014/main" id="{F4741951-BC09-F45B-E80C-704820FC92B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75C0694-B148-4B28-A859-AA674A62F184}" type="slidenum">
              <a:rPr lang="fr-FR" altLang="fr-FR" sz="2000">
                <a:solidFill>
                  <a:srgbClr val="984807"/>
                </a:solidFill>
              </a:rPr>
              <a:pPr algn="r" eaLnBrk="1" hangingPunct="1">
                <a:spcBef>
                  <a:spcPct val="0"/>
                </a:spcBef>
                <a:buFontTx/>
                <a:buNone/>
              </a:pPr>
              <a:t>120</a:t>
            </a:fld>
            <a:endParaRPr lang="fr-FR" altLang="fr-FR" sz="2000">
              <a:solidFill>
                <a:srgbClr val="984807"/>
              </a:solidFill>
            </a:endParaRPr>
          </a:p>
        </p:txBody>
      </p:sp>
      <p:sp>
        <p:nvSpPr>
          <p:cNvPr id="124932" name="Rectangle 1">
            <a:extLst>
              <a:ext uri="{FF2B5EF4-FFF2-40B4-BE49-F238E27FC236}">
                <a16:creationId xmlns:a16="http://schemas.microsoft.com/office/drawing/2014/main" id="{4B94AC4B-E15E-AEB8-F336-FFD68F4A993E}"/>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Habitations :</a:t>
            </a: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4933" name="Rectangle 1">
            <a:extLst>
              <a:ext uri="{FF2B5EF4-FFF2-40B4-BE49-F238E27FC236}">
                <a16:creationId xmlns:a16="http://schemas.microsoft.com/office/drawing/2014/main" id="{A968736D-F6A2-C73C-CB65-A33FB8DC380E}"/>
              </a:ext>
            </a:extLst>
          </p:cNvPr>
          <p:cNvSpPr>
            <a:spLocks noChangeArrowheads="1"/>
          </p:cNvSpPr>
          <p:nvPr/>
        </p:nvSpPr>
        <p:spPr bwMode="auto">
          <a:xfrm>
            <a:off x="457200" y="1981200"/>
            <a:ext cx="8189913"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Les habitations de la 3</a:t>
            </a:r>
            <a:r>
              <a:rPr lang="fr-FR" altLang="fr-FR" sz="2000" baseline="30000">
                <a:latin typeface="Times New Roman" panose="02020603050405020304" pitchFamily="18" charset="0"/>
                <a:ea typeface="Calibri" panose="020F0502020204030204" pitchFamily="34" charset="0"/>
                <a:cs typeface="Times New Roman" panose="02020603050405020304" pitchFamily="18" charset="0"/>
              </a:rPr>
              <a:t>ème </a:t>
            </a:r>
            <a:r>
              <a:rPr lang="fr-FR" altLang="fr-FR" sz="2000">
                <a:latin typeface="Times New Roman" panose="02020603050405020304" pitchFamily="18" charset="0"/>
                <a:ea typeface="Calibri" panose="020F0502020204030204" pitchFamily="34" charset="0"/>
                <a:cs typeface="Times New Roman" panose="02020603050405020304" pitchFamily="18" charset="0"/>
              </a:rPr>
              <a:t>famille B et de la 4</a:t>
            </a:r>
            <a:r>
              <a:rPr lang="fr-FR" altLang="fr-FR" sz="2000" baseline="30000">
                <a:latin typeface="Times New Roman" panose="02020603050405020304" pitchFamily="18" charset="0"/>
                <a:ea typeface="Calibri" panose="020F0502020204030204" pitchFamily="34" charset="0"/>
                <a:cs typeface="Times New Roman" panose="02020603050405020304" pitchFamily="18" charset="0"/>
              </a:rPr>
              <a:t>ème</a:t>
            </a:r>
            <a:r>
              <a:rPr lang="fr-FR" altLang="fr-FR" sz="2000">
                <a:latin typeface="Times New Roman" panose="02020603050405020304" pitchFamily="18" charset="0"/>
                <a:ea typeface="Calibri" panose="020F0502020204030204" pitchFamily="34" charset="0"/>
                <a:cs typeface="Times New Roman" panose="02020603050405020304" pitchFamily="18" charset="0"/>
              </a:rPr>
              <a:t> famille doivent être implantées de telle sorte que les accès aux escaliers protégés (les logements n'étant plus accessibles par les échelles) les circulations horizontales et verticales sont spécialement adaptées pour permettre, en toutes circonstances, aux occupants de gagner les issues en sécurité soient situés à moins de 50 mètres d'une voie ouverte à la circulation.</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re 8">
            <a:extLst>
              <a:ext uri="{FF2B5EF4-FFF2-40B4-BE49-F238E27FC236}">
                <a16:creationId xmlns:a16="http://schemas.microsoft.com/office/drawing/2014/main" id="{891DAA9E-6BC9-5420-5EA5-46441EF49F06}"/>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25955" name="Espace réservé du numéro de diapositive 4">
            <a:extLst>
              <a:ext uri="{FF2B5EF4-FFF2-40B4-BE49-F238E27FC236}">
                <a16:creationId xmlns:a16="http://schemas.microsoft.com/office/drawing/2014/main" id="{882CF73A-DCB6-4ED0-72CE-DBB88B957FD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62FF3C8-672B-447A-8EBD-4DAD63848A42}" type="slidenum">
              <a:rPr lang="fr-FR" altLang="fr-FR" sz="2000">
                <a:solidFill>
                  <a:srgbClr val="984807"/>
                </a:solidFill>
              </a:rPr>
              <a:pPr algn="r" eaLnBrk="1" hangingPunct="1">
                <a:spcBef>
                  <a:spcPct val="0"/>
                </a:spcBef>
                <a:buFontTx/>
                <a:buNone/>
              </a:pPr>
              <a:t>121</a:t>
            </a:fld>
            <a:endParaRPr lang="fr-FR" altLang="fr-FR" sz="2000">
              <a:solidFill>
                <a:srgbClr val="984807"/>
              </a:solidFill>
            </a:endParaRPr>
          </a:p>
        </p:txBody>
      </p:sp>
      <p:sp>
        <p:nvSpPr>
          <p:cNvPr id="125956" name="Rectangle 1">
            <a:extLst>
              <a:ext uri="{FF2B5EF4-FFF2-40B4-BE49-F238E27FC236}">
                <a16:creationId xmlns:a16="http://schemas.microsoft.com/office/drawing/2014/main" id="{47129776-6446-557C-4561-6B8300CE45DE}"/>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FOYERS LOGEMENTS </a:t>
            </a:r>
          </a:p>
        </p:txBody>
      </p:sp>
      <p:sp>
        <p:nvSpPr>
          <p:cNvPr id="125957" name="Rectangle 1">
            <a:extLst>
              <a:ext uri="{FF2B5EF4-FFF2-40B4-BE49-F238E27FC236}">
                <a16:creationId xmlns:a16="http://schemas.microsoft.com/office/drawing/2014/main" id="{8F764AFE-DF88-99F8-B0BD-D0D1B8E4F96D}"/>
              </a:ext>
            </a:extLst>
          </p:cNvPr>
          <p:cNvSpPr>
            <a:spLocks noChangeArrowheads="1"/>
          </p:cNvSpPr>
          <p:nvPr/>
        </p:nvSpPr>
        <p:spPr bwMode="auto">
          <a:xfrm>
            <a:off x="407988" y="1852613"/>
            <a:ext cx="8189912" cy="4351337"/>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algn="just">
              <a:lnSpc>
                <a:spcPct val="107000"/>
              </a:lnSpc>
              <a:spcBef>
                <a:spcPct val="0"/>
              </a:spcBef>
              <a:buFontTx/>
              <a:buNone/>
              <a:defRPr/>
            </a:pPr>
            <a:r>
              <a:rPr lang="fr-FR" altLang="fr-FR" sz="2000" dirty="0">
                <a:solidFill>
                  <a:srgbClr val="000000"/>
                </a:solidFill>
                <a:latin typeface="Times New Roman" panose="02020603050405020304" pitchFamily="18" charset="0"/>
                <a:ea typeface="Arial Unicode MS" pitchFamily="34" charset="-128"/>
                <a:cs typeface="Times New Roman" panose="02020603050405020304" pitchFamily="18" charset="0"/>
              </a:rPr>
              <a:t>Peuvent loger des personnes âgées autonomes, handicapées physiques ou autres (étudiants, etc.). </a:t>
            </a:r>
          </a:p>
          <a:p>
            <a:pPr algn="ctr">
              <a:lnSpc>
                <a:spcPct val="107000"/>
              </a:lnSpc>
              <a:spcBef>
                <a:spcPct val="0"/>
              </a:spcBef>
              <a:buFontTx/>
              <a:buNone/>
              <a:defRPr/>
            </a:pPr>
            <a:r>
              <a:rPr lang="fr-FR" altLang="fr-FR" sz="2000" dirty="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defRPr/>
            </a:pPr>
            <a:r>
              <a:rPr lang="fr-FR" altLang="fr-FR" sz="2000" dirty="0">
                <a:solidFill>
                  <a:srgbClr val="000000"/>
                </a:solidFill>
                <a:latin typeface="Times New Roman" panose="02020603050405020304" pitchFamily="18" charset="0"/>
                <a:ea typeface="Arial Unicode MS" pitchFamily="34" charset="-128"/>
                <a:cs typeface="Times New Roman" panose="02020603050405020304" pitchFamily="18" charset="0"/>
              </a:rPr>
              <a:t>Constitués par :</a:t>
            </a:r>
          </a:p>
          <a:p>
            <a:pPr algn="just">
              <a:lnSpc>
                <a:spcPct val="107000"/>
              </a:lnSpc>
              <a:spcBef>
                <a:spcPct val="0"/>
              </a:spcBef>
              <a:buFontTx/>
              <a:buNone/>
              <a:defRPr/>
            </a:pPr>
            <a:r>
              <a:rPr lang="fr-FR" altLang="fr-FR" sz="2000" dirty="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defRPr/>
            </a:pPr>
            <a:r>
              <a:rPr lang="fr-FR" altLang="fr-FR" sz="2000" dirty="0">
                <a:latin typeface="Times New Roman" panose="02020603050405020304" pitchFamily="18" charset="0"/>
                <a:ea typeface="Arial Unicode MS" pitchFamily="34" charset="-128"/>
                <a:cs typeface="Times New Roman" panose="02020603050405020304" pitchFamily="18" charset="0"/>
              </a:rPr>
              <a:t>Par des locaux assujettis à cette réglementation :</a:t>
            </a:r>
          </a:p>
          <a:p>
            <a:pPr algn="just">
              <a:lnSpc>
                <a:spcPct val="107000"/>
              </a:lnSpc>
              <a:spcBef>
                <a:spcPct val="0"/>
              </a:spcBef>
              <a:buFontTx/>
              <a:buNone/>
              <a:defRPr/>
            </a:pPr>
            <a:endParaRPr lang="fr-FR" altLang="fr-FR" sz="2000" dirty="0">
              <a:latin typeface="Times New Roman" panose="02020603050405020304" pitchFamily="18" charset="0"/>
              <a:ea typeface="Arial Unicode MS" pitchFamily="34" charset="-128"/>
              <a:cs typeface="Calibri" panose="020F0502020204030204" pitchFamily="34" charset="0"/>
            </a:endParaRPr>
          </a:p>
          <a:p>
            <a:pPr marL="342900" indent="-342900" algn="just">
              <a:lnSpc>
                <a:spcPct val="107000"/>
              </a:lnSpc>
              <a:spcBef>
                <a:spcPct val="0"/>
              </a:spcBef>
              <a:buFont typeface="Wingdings" panose="05000000000000000000" pitchFamily="2" charset="2"/>
              <a:buChar char="ü"/>
              <a:defRPr/>
            </a:pPr>
            <a:r>
              <a:rPr lang="fr-FR" altLang="fr-FR" sz="2000" dirty="0">
                <a:latin typeface="Times New Roman" panose="02020603050405020304" pitchFamily="18" charset="0"/>
                <a:ea typeface="Arial Unicode MS" pitchFamily="34" charset="-128"/>
                <a:cs typeface="Times New Roman" panose="02020603050405020304" pitchFamily="18" charset="0"/>
              </a:rPr>
              <a:t> </a:t>
            </a:r>
            <a:r>
              <a:rPr lang="fr-FR" altLang="fr-FR" sz="2000" dirty="0">
                <a:solidFill>
                  <a:srgbClr val="000000"/>
                </a:solidFill>
                <a:latin typeface="Times New Roman" panose="02020603050405020304" pitchFamily="18" charset="0"/>
                <a:ea typeface="Arial Unicode MS" pitchFamily="34" charset="-128"/>
                <a:cs typeface="Times New Roman" panose="02020603050405020304" pitchFamily="18" charset="0"/>
              </a:rPr>
              <a:t>Logements</a:t>
            </a:r>
          </a:p>
          <a:p>
            <a:pPr marL="342900" indent="-342900" algn="just">
              <a:lnSpc>
                <a:spcPct val="107000"/>
              </a:lnSpc>
              <a:spcBef>
                <a:spcPct val="0"/>
              </a:spcBef>
              <a:buFont typeface="Wingdings" panose="05000000000000000000" pitchFamily="2" charset="2"/>
              <a:buChar char="ü"/>
              <a:defRPr/>
            </a:pPr>
            <a:r>
              <a:rPr lang="fr-FR" altLang="fr-FR" sz="2000" dirty="0">
                <a:solidFill>
                  <a:srgbClr val="000000"/>
                </a:solidFill>
                <a:latin typeface="Times New Roman" panose="02020603050405020304" pitchFamily="18" charset="0"/>
                <a:ea typeface="Arial Unicode MS" pitchFamily="34" charset="-128"/>
                <a:cs typeface="Times New Roman" panose="02020603050405020304" pitchFamily="18" charset="0"/>
              </a:rPr>
              <a:t>Unités de vie</a:t>
            </a:r>
          </a:p>
          <a:p>
            <a:pPr marL="342900" indent="-342900" algn="just">
              <a:lnSpc>
                <a:spcPct val="107000"/>
              </a:lnSpc>
              <a:spcBef>
                <a:spcPct val="0"/>
              </a:spcBef>
              <a:buFont typeface="Wingdings" panose="05000000000000000000" pitchFamily="2" charset="2"/>
              <a:buChar char="ü"/>
              <a:defRPr/>
            </a:pPr>
            <a:r>
              <a:rPr lang="fr-FR" altLang="fr-FR" sz="2000" dirty="0">
                <a:solidFill>
                  <a:srgbClr val="000000"/>
                </a:solidFill>
                <a:latin typeface="Times New Roman" panose="02020603050405020304" pitchFamily="18" charset="0"/>
                <a:ea typeface="Arial Unicode MS" pitchFamily="34" charset="-128"/>
                <a:cs typeface="Times New Roman" panose="02020603050405020304" pitchFamily="18" charset="0"/>
              </a:rPr>
              <a:t>Parties communes</a:t>
            </a:r>
          </a:p>
          <a:p>
            <a:pPr marL="342900" indent="-342900" algn="just">
              <a:lnSpc>
                <a:spcPct val="107000"/>
              </a:lnSpc>
              <a:spcBef>
                <a:spcPct val="0"/>
              </a:spcBef>
              <a:buFont typeface="Wingdings" panose="05000000000000000000" pitchFamily="2" charset="2"/>
              <a:buChar char="ü"/>
              <a:defRPr/>
            </a:pPr>
            <a:r>
              <a:rPr lang="fr-FR" altLang="fr-FR" sz="2000" dirty="0">
                <a:solidFill>
                  <a:srgbClr val="000000"/>
                </a:solidFill>
                <a:latin typeface="Times New Roman" panose="02020603050405020304" pitchFamily="18" charset="0"/>
                <a:ea typeface="Arial Unicode MS" pitchFamily="34" charset="-128"/>
                <a:cs typeface="Times New Roman" panose="02020603050405020304" pitchFamily="18" charset="0"/>
              </a:rPr>
              <a:t>Locaux de service</a:t>
            </a:r>
          </a:p>
          <a:p>
            <a:pPr algn="just">
              <a:lnSpc>
                <a:spcPct val="107000"/>
              </a:lnSpc>
              <a:spcBef>
                <a:spcPct val="0"/>
              </a:spcBef>
              <a:buFontTx/>
              <a:buNone/>
              <a:defRPr/>
            </a:pPr>
            <a:r>
              <a:rPr lang="fr-FR" altLang="fr-FR" sz="2000" dirty="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nSpc>
                <a:spcPct val="107000"/>
              </a:lnSpc>
              <a:spcBef>
                <a:spcPct val="0"/>
              </a:spcBef>
              <a:buFontTx/>
              <a:buNone/>
              <a:defRPr/>
            </a:pPr>
            <a:r>
              <a:rPr lang="fr-FR" altLang="fr-FR" sz="2000" dirty="0">
                <a:solidFill>
                  <a:srgbClr val="000000"/>
                </a:solidFill>
                <a:latin typeface="Times New Roman" panose="02020603050405020304" pitchFamily="18" charset="0"/>
                <a:ea typeface="Arial Unicode MS" pitchFamily="34" charset="-128"/>
                <a:cs typeface="Times New Roman" panose="02020603050405020304" pitchFamily="18" charset="0"/>
              </a:rPr>
              <a:t>Par des services collectifs (restaurants, salles de réunion, etc.)</a:t>
            </a:r>
          </a:p>
        </p:txBody>
      </p:sp>
      <p:pic>
        <p:nvPicPr>
          <p:cNvPr id="125958" name="Image 92">
            <a:extLst>
              <a:ext uri="{FF2B5EF4-FFF2-40B4-BE49-F238E27FC236}">
                <a16:creationId xmlns:a16="http://schemas.microsoft.com/office/drawing/2014/main" id="{30D7B3F1-2F55-6880-3983-29A865129B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2450" y="2971800"/>
            <a:ext cx="313055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re 8">
            <a:extLst>
              <a:ext uri="{FF2B5EF4-FFF2-40B4-BE49-F238E27FC236}">
                <a16:creationId xmlns:a16="http://schemas.microsoft.com/office/drawing/2014/main" id="{B7BB9C86-6E35-1637-3664-CF43BFD88EC1}"/>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26979" name="Espace réservé du numéro de diapositive 4">
            <a:extLst>
              <a:ext uri="{FF2B5EF4-FFF2-40B4-BE49-F238E27FC236}">
                <a16:creationId xmlns:a16="http://schemas.microsoft.com/office/drawing/2014/main" id="{6C044232-5877-0384-8D82-93E9A9C2F12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B8CDB20-2686-4AD3-B4FA-1EAE2617E64C}" type="slidenum">
              <a:rPr lang="fr-FR" altLang="fr-FR" sz="2000">
                <a:solidFill>
                  <a:srgbClr val="984807"/>
                </a:solidFill>
              </a:rPr>
              <a:pPr algn="r" eaLnBrk="1" hangingPunct="1">
                <a:spcBef>
                  <a:spcPct val="0"/>
                </a:spcBef>
                <a:buFontTx/>
                <a:buNone/>
              </a:pPr>
              <a:t>122</a:t>
            </a:fld>
            <a:endParaRPr lang="fr-FR" altLang="fr-FR" sz="2000">
              <a:solidFill>
                <a:srgbClr val="984807"/>
              </a:solidFill>
            </a:endParaRPr>
          </a:p>
        </p:txBody>
      </p:sp>
      <p:sp>
        <p:nvSpPr>
          <p:cNvPr id="126980" name="Rectangle 1">
            <a:extLst>
              <a:ext uri="{FF2B5EF4-FFF2-40B4-BE49-F238E27FC236}">
                <a16:creationId xmlns:a16="http://schemas.microsoft.com/office/drawing/2014/main" id="{10B8F81B-AC1E-CDBC-6AF8-42D0AC3F854F}"/>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ERP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126981" name="Image 1">
            <a:extLst>
              <a:ext uri="{FF2B5EF4-FFF2-40B4-BE49-F238E27FC236}">
                <a16:creationId xmlns:a16="http://schemas.microsoft.com/office/drawing/2014/main" id="{319AE3FC-7531-6627-B407-0AC544B596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305" t="35205" r="13042" b="11850"/>
          <a:stretch>
            <a:fillRect/>
          </a:stretch>
        </p:blipFill>
        <p:spPr bwMode="auto">
          <a:xfrm>
            <a:off x="1600200" y="1828800"/>
            <a:ext cx="5867400"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Espace réservé du numéro de diapositive 4">
            <a:extLst>
              <a:ext uri="{FF2B5EF4-FFF2-40B4-BE49-F238E27FC236}">
                <a16:creationId xmlns:a16="http://schemas.microsoft.com/office/drawing/2014/main" id="{6E876222-6C8B-BC46-0BA3-C2F8B06F2E4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E946CDC-1618-4541-8A78-19E3D0AF034E}" type="slidenum">
              <a:rPr lang="fr-FR" altLang="fr-FR" sz="2000">
                <a:solidFill>
                  <a:srgbClr val="984807"/>
                </a:solidFill>
              </a:rPr>
              <a:pPr algn="r" eaLnBrk="1" hangingPunct="1">
                <a:spcBef>
                  <a:spcPct val="0"/>
                </a:spcBef>
                <a:buFontTx/>
                <a:buNone/>
              </a:pPr>
              <a:t>123</a:t>
            </a:fld>
            <a:endParaRPr lang="fr-FR" altLang="fr-FR" sz="2000">
              <a:solidFill>
                <a:srgbClr val="984807"/>
              </a:solidFill>
            </a:endParaRPr>
          </a:p>
        </p:txBody>
      </p:sp>
      <p:sp>
        <p:nvSpPr>
          <p:cNvPr id="128003" name="Rectangle 1">
            <a:extLst>
              <a:ext uri="{FF2B5EF4-FFF2-40B4-BE49-F238E27FC236}">
                <a16:creationId xmlns:a16="http://schemas.microsoft.com/office/drawing/2014/main" id="{0AFF821F-6B06-55F7-7AC2-F8B5CAA06210}"/>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ERP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28004" name="Rectangle 1">
            <a:extLst>
              <a:ext uri="{FF2B5EF4-FFF2-40B4-BE49-F238E27FC236}">
                <a16:creationId xmlns:a16="http://schemas.microsoft.com/office/drawing/2014/main" id="{6DB88F50-1207-6C84-CD53-8E5B53D15D71}"/>
              </a:ext>
            </a:extLst>
          </p:cNvPr>
          <p:cNvSpPr>
            <a:spLocks noChangeArrowheads="1"/>
          </p:cNvSpPr>
          <p:nvPr/>
        </p:nvSpPr>
        <p:spPr bwMode="auto">
          <a:xfrm>
            <a:off x="457200" y="2057400"/>
            <a:ext cx="8189913" cy="303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rPr>
              <a:t>Constituent des ERP, tous bâtiments, locaux et enceintes dans lesquels des personnes sont admises soit librement, soit moyennant une rétribution ou une participation quelconque, ou dans lesquels sont tenues des réunions ouvertes à tout venant ou sur invitations, payantes ou non ».</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Arial Unicode MS" pitchFamily="34" charset="-128"/>
            </a:endParaRPr>
          </a:p>
          <a:p>
            <a:pPr algn="just">
              <a:lnSpc>
                <a:spcPct val="107000"/>
              </a:lnSpc>
              <a:spcBef>
                <a:spcPct val="0"/>
              </a:spcBef>
              <a:buFontTx/>
              <a:buNone/>
            </a:pPr>
            <a:r>
              <a:rPr lang="fr-FR" altLang="fr-FR" sz="2000">
                <a:latin typeface="Times New Roman" panose="02020603050405020304" pitchFamily="18" charset="0"/>
                <a:ea typeface="Arial Unicode MS" pitchFamily="34" charset="-128"/>
                <a:cs typeface="Times New Roman" panose="02020603050405020304" pitchFamily="18" charset="0"/>
              </a:rPr>
              <a:t>Répartis en types et en catégories, sont soumis aux </a:t>
            </a:r>
            <a:r>
              <a:rPr lang="fr-FR" altLang="fr-FR" sz="2000" b="1">
                <a:latin typeface="Times New Roman" panose="02020603050405020304" pitchFamily="18" charset="0"/>
                <a:ea typeface="Arial Unicode MS" pitchFamily="34" charset="-128"/>
                <a:cs typeface="Times New Roman" panose="02020603050405020304" pitchFamily="18" charset="0"/>
              </a:rPr>
              <a:t>dispositions générales communes et aux dispositions particulières</a:t>
            </a:r>
            <a:r>
              <a:rPr lang="fr-FR" altLang="fr-FR" sz="2000">
                <a:latin typeface="Times New Roman" panose="02020603050405020304" pitchFamily="18" charset="0"/>
                <a:ea typeface="Arial Unicode MS" pitchFamily="34" charset="-128"/>
                <a:cs typeface="Times New Roman" panose="02020603050405020304" pitchFamily="18" charset="0"/>
              </a:rPr>
              <a:t> qui leur sont propre</a:t>
            </a:r>
          </a:p>
          <a:p>
            <a:pPr algn="just">
              <a:lnSpc>
                <a:spcPct val="107000"/>
              </a:lnSpc>
              <a:spcBef>
                <a:spcPct val="0"/>
              </a:spcBef>
              <a:buFontTx/>
              <a:buNone/>
            </a:pPr>
            <a:endParaRPr lang="fr-FR" altLang="fr-FR" sz="2000">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Arial Unicode MS" pitchFamily="34" charset="-128"/>
                <a:cs typeface="Times New Roman" panose="02020603050405020304" pitchFamily="18" charset="0"/>
              </a:rPr>
              <a:t>Etablissements sont répartis selon la nature de leur exploitation.</a:t>
            </a: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p:txBody>
      </p:sp>
      <p:sp>
        <p:nvSpPr>
          <p:cNvPr id="128005" name="Titre 8">
            <a:extLst>
              <a:ext uri="{FF2B5EF4-FFF2-40B4-BE49-F238E27FC236}">
                <a16:creationId xmlns:a16="http://schemas.microsoft.com/office/drawing/2014/main" id="{5F826EF2-2431-1C3D-5B95-4665B4ECC733}"/>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re 8">
            <a:extLst>
              <a:ext uri="{FF2B5EF4-FFF2-40B4-BE49-F238E27FC236}">
                <a16:creationId xmlns:a16="http://schemas.microsoft.com/office/drawing/2014/main" id="{AEE66640-B17C-90CE-B4B2-B72A67BA045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29027" name="Espace réservé du numéro de diapositive 4">
            <a:extLst>
              <a:ext uri="{FF2B5EF4-FFF2-40B4-BE49-F238E27FC236}">
                <a16:creationId xmlns:a16="http://schemas.microsoft.com/office/drawing/2014/main" id="{610CA275-8FD4-EEFA-F1E4-49D6F78E536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8516A27-1BE9-45D5-81BE-CA719BFF3230}" type="slidenum">
              <a:rPr lang="fr-FR" altLang="fr-FR" sz="2000">
                <a:solidFill>
                  <a:srgbClr val="984807"/>
                </a:solidFill>
              </a:rPr>
              <a:pPr algn="r" eaLnBrk="1" hangingPunct="1">
                <a:spcBef>
                  <a:spcPct val="0"/>
                </a:spcBef>
                <a:buFontTx/>
                <a:buNone/>
              </a:pPr>
              <a:t>124</a:t>
            </a:fld>
            <a:endParaRPr lang="fr-FR" altLang="fr-FR" sz="2000">
              <a:solidFill>
                <a:srgbClr val="984807"/>
              </a:solidFill>
            </a:endParaRPr>
          </a:p>
        </p:txBody>
      </p:sp>
      <p:sp>
        <p:nvSpPr>
          <p:cNvPr id="129028" name="Rectangle 1">
            <a:extLst>
              <a:ext uri="{FF2B5EF4-FFF2-40B4-BE49-F238E27FC236}">
                <a16:creationId xmlns:a16="http://schemas.microsoft.com/office/drawing/2014/main" id="{5DCB0D1C-C704-F03A-6B36-89B4C1A2268D}"/>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ERP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29029" name="Rectangle 1">
            <a:extLst>
              <a:ext uri="{FF2B5EF4-FFF2-40B4-BE49-F238E27FC236}">
                <a16:creationId xmlns:a16="http://schemas.microsoft.com/office/drawing/2014/main" id="{488163F2-A7A0-236D-D13D-CEF7887D2EA0}"/>
              </a:ext>
            </a:extLst>
          </p:cNvPr>
          <p:cNvSpPr>
            <a:spLocks noChangeArrowheads="1"/>
          </p:cNvSpPr>
          <p:nvPr/>
        </p:nvSpPr>
        <p:spPr bwMode="auto">
          <a:xfrm>
            <a:off x="457200" y="1981200"/>
            <a:ext cx="8189913"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Établissements installés dans un bâtiment :</a:t>
            </a:r>
          </a:p>
          <a:p>
            <a:pPr algn="just">
              <a:lnSpc>
                <a:spcPct val="107000"/>
              </a:lnSpc>
              <a:spcBef>
                <a:spcPct val="0"/>
              </a:spcBef>
              <a:buFontTx/>
              <a:buNone/>
            </a:pP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J - Structures d'accueil pour personnes âgées et personnes handicapées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L - salles d'auditions, de conférences, de réunions, de spectacles ou à usage multiple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M - magasins de vente, centres commerciaux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N - restaurants et débits de boissons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re 8">
            <a:extLst>
              <a:ext uri="{FF2B5EF4-FFF2-40B4-BE49-F238E27FC236}">
                <a16:creationId xmlns:a16="http://schemas.microsoft.com/office/drawing/2014/main" id="{CF1C390A-B4F1-298F-7C62-D2D6737BEA47}"/>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30051" name="Espace réservé du numéro de diapositive 4">
            <a:extLst>
              <a:ext uri="{FF2B5EF4-FFF2-40B4-BE49-F238E27FC236}">
                <a16:creationId xmlns:a16="http://schemas.microsoft.com/office/drawing/2014/main" id="{9B464FAE-DFC6-C978-684B-D15FFF5A7FD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EF2682A-CB2C-449F-834D-D1CB9485B24E}" type="slidenum">
              <a:rPr lang="fr-FR" altLang="fr-FR" sz="2000">
                <a:solidFill>
                  <a:srgbClr val="984807"/>
                </a:solidFill>
              </a:rPr>
              <a:pPr algn="r" eaLnBrk="1" hangingPunct="1">
                <a:spcBef>
                  <a:spcPct val="0"/>
                </a:spcBef>
                <a:buFontTx/>
                <a:buNone/>
              </a:pPr>
              <a:t>125</a:t>
            </a:fld>
            <a:endParaRPr lang="fr-FR" altLang="fr-FR" sz="2000">
              <a:solidFill>
                <a:srgbClr val="984807"/>
              </a:solidFill>
            </a:endParaRPr>
          </a:p>
        </p:txBody>
      </p:sp>
      <p:sp>
        <p:nvSpPr>
          <p:cNvPr id="130052" name="Rectangle 1">
            <a:extLst>
              <a:ext uri="{FF2B5EF4-FFF2-40B4-BE49-F238E27FC236}">
                <a16:creationId xmlns:a16="http://schemas.microsoft.com/office/drawing/2014/main" id="{6ECF9ADC-B925-70FC-0298-11022E2A5457}"/>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ERP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30053" name="Rectangle 1">
            <a:extLst>
              <a:ext uri="{FF2B5EF4-FFF2-40B4-BE49-F238E27FC236}">
                <a16:creationId xmlns:a16="http://schemas.microsoft.com/office/drawing/2014/main" id="{6C6F276E-ED86-E0FD-5231-3642F12C446A}"/>
              </a:ext>
            </a:extLst>
          </p:cNvPr>
          <p:cNvSpPr>
            <a:spLocks noChangeArrowheads="1"/>
          </p:cNvSpPr>
          <p:nvPr/>
        </p:nvSpPr>
        <p:spPr bwMode="auto">
          <a:xfrm>
            <a:off x="446088" y="1835150"/>
            <a:ext cx="8189912"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Établissements installés dans un bâtiment :</a:t>
            </a:r>
          </a:p>
          <a:p>
            <a:pPr algn="just">
              <a:lnSpc>
                <a:spcPct val="107000"/>
              </a:lnSpc>
              <a:spcBef>
                <a:spcPct val="0"/>
              </a:spcBef>
              <a:buFontTx/>
              <a:buNone/>
            </a:pP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O - hôtels et pensions de famille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P - salles de danse et salles de jeux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R - établissements d’éveil, d'enseignement, de formation, centres de vacances, centres de loisirs sans hébergement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S - bibliothèques, centres de documentation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T - salles d'expositions ;</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re 8">
            <a:extLst>
              <a:ext uri="{FF2B5EF4-FFF2-40B4-BE49-F238E27FC236}">
                <a16:creationId xmlns:a16="http://schemas.microsoft.com/office/drawing/2014/main" id="{4946E847-F0B8-B00B-353D-031095CF17B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31075" name="Espace réservé du numéro de diapositive 4">
            <a:extLst>
              <a:ext uri="{FF2B5EF4-FFF2-40B4-BE49-F238E27FC236}">
                <a16:creationId xmlns:a16="http://schemas.microsoft.com/office/drawing/2014/main" id="{B846D40A-91F6-A3F7-4AD8-47F629377FC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3873243-A9FD-41E5-92C9-98FA14E419B5}" type="slidenum">
              <a:rPr lang="fr-FR" altLang="fr-FR" sz="2000">
                <a:solidFill>
                  <a:srgbClr val="984807"/>
                </a:solidFill>
              </a:rPr>
              <a:pPr algn="r" eaLnBrk="1" hangingPunct="1">
                <a:spcBef>
                  <a:spcPct val="0"/>
                </a:spcBef>
                <a:buFontTx/>
                <a:buNone/>
              </a:pPr>
              <a:t>126</a:t>
            </a:fld>
            <a:endParaRPr lang="fr-FR" altLang="fr-FR" sz="2000">
              <a:solidFill>
                <a:srgbClr val="984807"/>
              </a:solidFill>
            </a:endParaRPr>
          </a:p>
        </p:txBody>
      </p:sp>
      <p:sp>
        <p:nvSpPr>
          <p:cNvPr id="131076" name="Rectangle 1">
            <a:extLst>
              <a:ext uri="{FF2B5EF4-FFF2-40B4-BE49-F238E27FC236}">
                <a16:creationId xmlns:a16="http://schemas.microsoft.com/office/drawing/2014/main" id="{10CFC7A9-CDDC-0E9E-A8A3-C91A166FE08A}"/>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ERP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31077" name="Rectangle 1">
            <a:extLst>
              <a:ext uri="{FF2B5EF4-FFF2-40B4-BE49-F238E27FC236}">
                <a16:creationId xmlns:a16="http://schemas.microsoft.com/office/drawing/2014/main" id="{B93F3F0F-86DA-8F4D-1FBB-73AEF36AB2E8}"/>
              </a:ext>
            </a:extLst>
          </p:cNvPr>
          <p:cNvSpPr>
            <a:spLocks noChangeArrowheads="1"/>
          </p:cNvSpPr>
          <p:nvPr/>
        </p:nvSpPr>
        <p:spPr bwMode="auto">
          <a:xfrm>
            <a:off x="457200" y="1981200"/>
            <a:ext cx="8189913"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Établissements installés dans un bâtiment :</a:t>
            </a:r>
          </a:p>
          <a:p>
            <a:pPr algn="just">
              <a:lnSpc>
                <a:spcPct val="107000"/>
              </a:lnSpc>
              <a:spcBef>
                <a:spcPct val="0"/>
              </a:spcBef>
              <a:buFontTx/>
              <a:buNone/>
            </a:pP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U - établissements sanitaires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V - établissements de culte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W - administrations, banques, bureaux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X - établissements sportifs couverts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Y - musées.</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re 8">
            <a:extLst>
              <a:ext uri="{FF2B5EF4-FFF2-40B4-BE49-F238E27FC236}">
                <a16:creationId xmlns:a16="http://schemas.microsoft.com/office/drawing/2014/main" id="{2AFB2D76-F82E-FB31-E13D-A02BC355A39E}"/>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32099" name="Espace réservé du numéro de diapositive 4">
            <a:extLst>
              <a:ext uri="{FF2B5EF4-FFF2-40B4-BE49-F238E27FC236}">
                <a16:creationId xmlns:a16="http://schemas.microsoft.com/office/drawing/2014/main" id="{48A20FF6-B172-1BCB-12CB-80385C9B5BF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0D30E36-56E0-436D-928D-4F04E84AF8CC}" type="slidenum">
              <a:rPr lang="fr-FR" altLang="fr-FR" sz="2000">
                <a:solidFill>
                  <a:srgbClr val="984807"/>
                </a:solidFill>
              </a:rPr>
              <a:pPr algn="r" eaLnBrk="1" hangingPunct="1">
                <a:spcBef>
                  <a:spcPct val="0"/>
                </a:spcBef>
                <a:buFontTx/>
                <a:buNone/>
              </a:pPr>
              <a:t>127</a:t>
            </a:fld>
            <a:endParaRPr lang="fr-FR" altLang="fr-FR" sz="2000">
              <a:solidFill>
                <a:srgbClr val="984807"/>
              </a:solidFill>
            </a:endParaRPr>
          </a:p>
        </p:txBody>
      </p:sp>
      <p:sp>
        <p:nvSpPr>
          <p:cNvPr id="132100" name="Rectangle 1">
            <a:extLst>
              <a:ext uri="{FF2B5EF4-FFF2-40B4-BE49-F238E27FC236}">
                <a16:creationId xmlns:a16="http://schemas.microsoft.com/office/drawing/2014/main" id="{436B1010-2B1A-21C3-02EE-75D3ED1F6EF4}"/>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ERP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32101" name="Rectangle 1">
            <a:extLst>
              <a:ext uri="{FF2B5EF4-FFF2-40B4-BE49-F238E27FC236}">
                <a16:creationId xmlns:a16="http://schemas.microsoft.com/office/drawing/2014/main" id="{2A1A5FFB-C642-2F10-38E6-E5FDFE0C05EB}"/>
              </a:ext>
            </a:extLst>
          </p:cNvPr>
          <p:cNvSpPr>
            <a:spLocks noChangeArrowheads="1"/>
          </p:cNvSpPr>
          <p:nvPr/>
        </p:nvSpPr>
        <p:spPr bwMode="auto">
          <a:xfrm>
            <a:off x="457200" y="1981200"/>
            <a:ext cx="8189913"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Établissements spéciaux</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PA	- Établissements de plein air ;</a:t>
            </a: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CTS	- chapiteaux, tentes et structures itinérants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SG	- structures gonflables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PS	- parcs de stationnement couverts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GA	- gares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OA	- hôtels, restaurants d'altitude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EF	- établissements flottants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REF	- refuges de montage.</a:t>
            </a:r>
            <a:endParaRPr lang="fr-FR" altLang="fr-FR" sz="2000">
              <a:latin typeface="Times New Roman" panose="02020603050405020304" pitchFamily="18" charset="0"/>
              <a:ea typeface="Arial Unicode MS" pitchFamily="34" charset="-128"/>
              <a:cs typeface="Calibri" panose="020F0502020204030204" pitchFamily="34" charset="0"/>
            </a:endParaRPr>
          </a:p>
        </p:txBody>
      </p:sp>
      <p:pic>
        <p:nvPicPr>
          <p:cNvPr id="132102" name="Picture 2" descr="IMG_0188">
            <a:extLst>
              <a:ext uri="{FF2B5EF4-FFF2-40B4-BE49-F238E27FC236}">
                <a16:creationId xmlns:a16="http://schemas.microsoft.com/office/drawing/2014/main" id="{373C8206-A4F7-22BA-82F6-113B58EA38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3886200"/>
            <a:ext cx="291147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re 8">
            <a:extLst>
              <a:ext uri="{FF2B5EF4-FFF2-40B4-BE49-F238E27FC236}">
                <a16:creationId xmlns:a16="http://schemas.microsoft.com/office/drawing/2014/main" id="{0C6F60E6-AE66-E790-42ED-2F650AEAED48}"/>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33123" name="Espace réservé du numéro de diapositive 4">
            <a:extLst>
              <a:ext uri="{FF2B5EF4-FFF2-40B4-BE49-F238E27FC236}">
                <a16:creationId xmlns:a16="http://schemas.microsoft.com/office/drawing/2014/main" id="{9052C023-9D5C-7C17-79A3-823F73A867C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36C1AAE-F038-480D-8F4C-471120D0934E}" type="slidenum">
              <a:rPr lang="fr-FR" altLang="fr-FR" sz="2000">
                <a:solidFill>
                  <a:srgbClr val="984807"/>
                </a:solidFill>
              </a:rPr>
              <a:pPr algn="r" eaLnBrk="1" hangingPunct="1">
                <a:spcBef>
                  <a:spcPct val="0"/>
                </a:spcBef>
                <a:buFontTx/>
                <a:buNone/>
              </a:pPr>
              <a:t>128</a:t>
            </a:fld>
            <a:endParaRPr lang="fr-FR" altLang="fr-FR" sz="2000">
              <a:solidFill>
                <a:srgbClr val="984807"/>
              </a:solidFill>
            </a:endParaRPr>
          </a:p>
        </p:txBody>
      </p:sp>
      <p:sp>
        <p:nvSpPr>
          <p:cNvPr id="133124" name="Rectangle 1">
            <a:extLst>
              <a:ext uri="{FF2B5EF4-FFF2-40B4-BE49-F238E27FC236}">
                <a16:creationId xmlns:a16="http://schemas.microsoft.com/office/drawing/2014/main" id="{557D3668-01C8-9616-2B19-74987ACB6CAB}"/>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ERP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33125" name="Rectangle 1">
            <a:extLst>
              <a:ext uri="{FF2B5EF4-FFF2-40B4-BE49-F238E27FC236}">
                <a16:creationId xmlns:a16="http://schemas.microsoft.com/office/drawing/2014/main" id="{32ED0559-036B-D053-EFD9-37AC25DF3D51}"/>
              </a:ext>
            </a:extLst>
          </p:cNvPr>
          <p:cNvSpPr>
            <a:spLocks noChangeArrowheads="1"/>
          </p:cNvSpPr>
          <p:nvPr/>
        </p:nvSpPr>
        <p:spPr bwMode="auto">
          <a:xfrm>
            <a:off x="457200" y="1981200"/>
            <a:ext cx="8189913"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Sont classés </a:t>
            </a: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en catégories</a:t>
            </a:r>
            <a:r>
              <a:rPr lang="fr-FR" altLang="fr-FR" sz="2000">
                <a:latin typeface="Times New Roman" panose="02020603050405020304" pitchFamily="18" charset="0"/>
                <a:ea typeface="Calibri" panose="020F0502020204030204" pitchFamily="34" charset="0"/>
                <a:cs typeface="Times New Roman" panose="02020603050405020304" pitchFamily="18" charset="0"/>
              </a:rPr>
              <a:t> d'après l'effectif du public et du personnel admis.</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L'effectif du public est déterminé, suivant le cas, par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Nombre de places assises ;</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Surface réservée au public ;</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Déclaration du chef de l'établissement ;</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Ensemble de ces indications.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re 8">
            <a:extLst>
              <a:ext uri="{FF2B5EF4-FFF2-40B4-BE49-F238E27FC236}">
                <a16:creationId xmlns:a16="http://schemas.microsoft.com/office/drawing/2014/main" id="{CD829109-490F-53EA-A873-034F2171EB3C}"/>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34147" name="Espace réservé du numéro de diapositive 4">
            <a:extLst>
              <a:ext uri="{FF2B5EF4-FFF2-40B4-BE49-F238E27FC236}">
                <a16:creationId xmlns:a16="http://schemas.microsoft.com/office/drawing/2014/main" id="{704E4E1C-8720-AADA-0EF1-2023FD8454C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E8166EB-BF98-47DB-A2A8-F416490DC1DA}" type="slidenum">
              <a:rPr lang="fr-FR" altLang="fr-FR" sz="2000">
                <a:solidFill>
                  <a:srgbClr val="984807"/>
                </a:solidFill>
              </a:rPr>
              <a:pPr algn="r" eaLnBrk="1" hangingPunct="1">
                <a:spcBef>
                  <a:spcPct val="0"/>
                </a:spcBef>
                <a:buFontTx/>
                <a:buNone/>
              </a:pPr>
              <a:t>129</a:t>
            </a:fld>
            <a:endParaRPr lang="fr-FR" altLang="fr-FR" sz="2000">
              <a:solidFill>
                <a:srgbClr val="984807"/>
              </a:solidFill>
            </a:endParaRPr>
          </a:p>
        </p:txBody>
      </p:sp>
      <p:sp>
        <p:nvSpPr>
          <p:cNvPr id="134148" name="Rectangle 1">
            <a:extLst>
              <a:ext uri="{FF2B5EF4-FFF2-40B4-BE49-F238E27FC236}">
                <a16:creationId xmlns:a16="http://schemas.microsoft.com/office/drawing/2014/main" id="{C235D05E-FF09-EAE9-01F5-8B36FC9C7A3C}"/>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ERP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34149" name="Rectangle 1">
            <a:extLst>
              <a:ext uri="{FF2B5EF4-FFF2-40B4-BE49-F238E27FC236}">
                <a16:creationId xmlns:a16="http://schemas.microsoft.com/office/drawing/2014/main" id="{621B38D3-9A09-B26E-B3AF-E5AE366CD9AC}"/>
              </a:ext>
            </a:extLst>
          </p:cNvPr>
          <p:cNvSpPr>
            <a:spLocks noChangeArrowheads="1"/>
          </p:cNvSpPr>
          <p:nvPr/>
        </p:nvSpPr>
        <p:spPr bwMode="auto">
          <a:xfrm>
            <a:off x="457200" y="1981200"/>
            <a:ext cx="8189913" cy="336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Catégories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1</a:t>
            </a:r>
            <a:r>
              <a:rPr lang="fr-FR" altLang="fr-FR" sz="2000" baseline="30000">
                <a:latin typeface="Times New Roman" panose="02020603050405020304" pitchFamily="18" charset="0"/>
                <a:ea typeface="Calibri" panose="020F0502020204030204" pitchFamily="34" charset="0"/>
                <a:cs typeface="Times New Roman" panose="02020603050405020304" pitchFamily="18" charset="0"/>
              </a:rPr>
              <a:t>re</a:t>
            </a:r>
            <a:r>
              <a:rPr lang="fr-FR" altLang="fr-FR" sz="2000">
                <a:latin typeface="Times New Roman" panose="02020603050405020304" pitchFamily="18" charset="0"/>
                <a:ea typeface="Calibri" panose="020F0502020204030204" pitchFamily="34" charset="0"/>
                <a:cs typeface="Times New Roman" panose="02020603050405020304" pitchFamily="18" charset="0"/>
              </a:rPr>
              <a:t> catégorie : au-dessus de 1 500 personnes ;</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2</a:t>
            </a:r>
            <a:r>
              <a:rPr lang="fr-FR" altLang="fr-FR" sz="2000" baseline="30000">
                <a:latin typeface="Times New Roman" panose="02020603050405020304" pitchFamily="18" charset="0"/>
                <a:ea typeface="Calibri" panose="020F0502020204030204" pitchFamily="34" charset="0"/>
                <a:cs typeface="Times New Roman" panose="02020603050405020304" pitchFamily="18" charset="0"/>
              </a:rPr>
              <a:t>e</a:t>
            </a:r>
            <a:r>
              <a:rPr lang="fr-FR" altLang="fr-FR" sz="2000">
                <a:latin typeface="Times New Roman" panose="02020603050405020304" pitchFamily="18" charset="0"/>
                <a:ea typeface="Calibri" panose="020F0502020204030204" pitchFamily="34" charset="0"/>
                <a:cs typeface="Times New Roman" panose="02020603050405020304" pitchFamily="18" charset="0"/>
              </a:rPr>
              <a:t> catégorie : de 701 à 1 500 personnes ;</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3</a:t>
            </a:r>
            <a:r>
              <a:rPr lang="fr-FR" altLang="fr-FR" sz="2000" baseline="30000">
                <a:latin typeface="Times New Roman" panose="02020603050405020304" pitchFamily="18" charset="0"/>
                <a:ea typeface="Calibri" panose="020F0502020204030204" pitchFamily="34" charset="0"/>
                <a:cs typeface="Times New Roman" panose="02020603050405020304" pitchFamily="18" charset="0"/>
              </a:rPr>
              <a:t>e</a:t>
            </a:r>
            <a:r>
              <a:rPr lang="fr-FR" altLang="fr-FR" sz="2000">
                <a:latin typeface="Times New Roman" panose="02020603050405020304" pitchFamily="18" charset="0"/>
                <a:ea typeface="Calibri" panose="020F0502020204030204" pitchFamily="34" charset="0"/>
                <a:cs typeface="Times New Roman" panose="02020603050405020304" pitchFamily="18" charset="0"/>
              </a:rPr>
              <a:t> catégorie : de 301 à 700 personnes ;</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4</a:t>
            </a:r>
            <a:r>
              <a:rPr lang="fr-FR" altLang="fr-FR" sz="2000" baseline="30000">
                <a:latin typeface="Times New Roman" panose="02020603050405020304" pitchFamily="18" charset="0"/>
                <a:ea typeface="Calibri" panose="020F0502020204030204" pitchFamily="34" charset="0"/>
                <a:cs typeface="Times New Roman" panose="02020603050405020304" pitchFamily="18" charset="0"/>
              </a:rPr>
              <a:t>e</a:t>
            </a:r>
            <a:r>
              <a:rPr lang="fr-FR" altLang="fr-FR" sz="2000">
                <a:latin typeface="Times New Roman" panose="02020603050405020304" pitchFamily="18" charset="0"/>
                <a:ea typeface="Calibri" panose="020F0502020204030204" pitchFamily="34" charset="0"/>
                <a:cs typeface="Times New Roman" panose="02020603050405020304" pitchFamily="18" charset="0"/>
              </a:rPr>
              <a:t> catégorie : 300 personnes et au-dessous, à l'exception des éts compris dans la 5</a:t>
            </a:r>
            <a:r>
              <a:rPr lang="fr-FR" altLang="fr-FR" sz="2000" baseline="30000">
                <a:latin typeface="Times New Roman" panose="02020603050405020304" pitchFamily="18" charset="0"/>
                <a:ea typeface="Calibri" panose="020F0502020204030204" pitchFamily="34" charset="0"/>
                <a:cs typeface="Times New Roman" panose="02020603050405020304" pitchFamily="18" charset="0"/>
              </a:rPr>
              <a:t>e</a:t>
            </a:r>
            <a:r>
              <a:rPr lang="fr-FR" altLang="fr-FR" sz="2000">
                <a:latin typeface="Times New Roman" panose="02020603050405020304" pitchFamily="18" charset="0"/>
                <a:ea typeface="Calibri" panose="020F0502020204030204" pitchFamily="34" charset="0"/>
                <a:cs typeface="Times New Roman" panose="02020603050405020304" pitchFamily="18" charset="0"/>
              </a:rPr>
              <a:t> catégorie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5</a:t>
            </a:r>
            <a:r>
              <a:rPr lang="fr-FR" altLang="fr-FR" sz="2000" baseline="30000">
                <a:latin typeface="Times New Roman" panose="02020603050405020304" pitchFamily="18" charset="0"/>
                <a:ea typeface="Calibri" panose="020F0502020204030204" pitchFamily="34" charset="0"/>
                <a:cs typeface="Times New Roman" panose="02020603050405020304" pitchFamily="18" charset="0"/>
              </a:rPr>
              <a:t>e</a:t>
            </a:r>
            <a:r>
              <a:rPr lang="fr-FR" altLang="fr-FR" sz="2000">
                <a:latin typeface="Times New Roman" panose="02020603050405020304" pitchFamily="18" charset="0"/>
                <a:ea typeface="Calibri" panose="020F0502020204030204" pitchFamily="34" charset="0"/>
                <a:cs typeface="Times New Roman" panose="02020603050405020304" pitchFamily="18" charset="0"/>
              </a:rPr>
              <a:t> catégorie : éts dans lesquels l'effectif du public n'atteint pas le chiffre minimum fixé par le règlement de sécurité pour chaque type d'exploitation.</a:t>
            </a: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8">
            <a:extLst>
              <a:ext uri="{FF2B5EF4-FFF2-40B4-BE49-F238E27FC236}">
                <a16:creationId xmlns:a16="http://schemas.microsoft.com/office/drawing/2014/main" id="{ED582656-33D8-0666-6293-9D3AE8FD2F7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15363" name="Espace réservé du numéro de diapositive 4">
            <a:extLst>
              <a:ext uri="{FF2B5EF4-FFF2-40B4-BE49-F238E27FC236}">
                <a16:creationId xmlns:a16="http://schemas.microsoft.com/office/drawing/2014/main" id="{1273AC63-4B38-9F0A-A041-8665FBBA282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838B256-1418-49D5-9FFA-F10A26225CE1}" type="slidenum">
              <a:rPr lang="fr-FR" altLang="fr-FR" sz="2000">
                <a:solidFill>
                  <a:srgbClr val="984807"/>
                </a:solidFill>
              </a:rPr>
              <a:pPr algn="r" eaLnBrk="1" hangingPunct="1">
                <a:spcBef>
                  <a:spcPct val="0"/>
                </a:spcBef>
                <a:buFontTx/>
                <a:buNone/>
              </a:pPr>
              <a:t>13</a:t>
            </a:fld>
            <a:endParaRPr lang="fr-FR" altLang="fr-FR" sz="2000">
              <a:solidFill>
                <a:srgbClr val="984807"/>
              </a:solidFill>
            </a:endParaRPr>
          </a:p>
        </p:txBody>
      </p:sp>
      <p:sp>
        <p:nvSpPr>
          <p:cNvPr id="15364" name="Rectangle 1">
            <a:extLst>
              <a:ext uri="{FF2B5EF4-FFF2-40B4-BE49-F238E27FC236}">
                <a16:creationId xmlns:a16="http://schemas.microsoft.com/office/drawing/2014/main" id="{61FD1C3C-BF07-8E50-D370-F2E90FD1A636}"/>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EVACUER LES OCCUPANTS : </a:t>
            </a: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365" name="Rectangle 1">
            <a:extLst>
              <a:ext uri="{FF2B5EF4-FFF2-40B4-BE49-F238E27FC236}">
                <a16:creationId xmlns:a16="http://schemas.microsoft.com/office/drawing/2014/main" id="{A363092C-F974-CF33-3C7C-650DE073E38C}"/>
              </a:ext>
            </a:extLst>
          </p:cNvPr>
          <p:cNvSpPr>
            <a:spLocks noChangeArrowheads="1"/>
          </p:cNvSpPr>
          <p:nvPr/>
        </p:nvSpPr>
        <p:spPr bwMode="auto">
          <a:xfrm>
            <a:off x="457200" y="1981200"/>
            <a:ext cx="8189913"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Code du travail et des ERP</a:t>
            </a: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Exploitants ou Employeurs ont une obligation de sécurité et de moyens vis-à-vis d’occupants, qui, pour faire simple, vivent de manière temporaire dans une même « boite ». </a:t>
            </a: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Législateur a voulu que leur sécurité repose, entre autres, sur leur évacuation en cas de sinistre.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En code du travail et en ERP les bâtiments sont construits de manière à permettre l’évacuation rapide et dans le bon ordre de la totalité des occupants ou leur évacuation différée si celle-ci est rendue nécessaire par la création de zone ou espace d’attente sécurisé.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re 8">
            <a:extLst>
              <a:ext uri="{FF2B5EF4-FFF2-40B4-BE49-F238E27FC236}">
                <a16:creationId xmlns:a16="http://schemas.microsoft.com/office/drawing/2014/main" id="{FE796AEF-FB99-451E-8B75-C046A9B05F5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35171" name="Espace réservé du numéro de diapositive 4">
            <a:extLst>
              <a:ext uri="{FF2B5EF4-FFF2-40B4-BE49-F238E27FC236}">
                <a16:creationId xmlns:a16="http://schemas.microsoft.com/office/drawing/2014/main" id="{CB12715B-2FBF-A8E1-7C0D-464FC6A5419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DC01043-1DC8-4DED-844C-7933353070B3}" type="slidenum">
              <a:rPr lang="fr-FR" altLang="fr-FR" sz="2000">
                <a:solidFill>
                  <a:srgbClr val="984807"/>
                </a:solidFill>
              </a:rPr>
              <a:pPr algn="r" eaLnBrk="1" hangingPunct="1">
                <a:spcBef>
                  <a:spcPct val="0"/>
                </a:spcBef>
                <a:buFontTx/>
                <a:buNone/>
              </a:pPr>
              <a:t>130</a:t>
            </a:fld>
            <a:endParaRPr lang="fr-FR" altLang="fr-FR" sz="2000">
              <a:solidFill>
                <a:srgbClr val="984807"/>
              </a:solidFill>
            </a:endParaRPr>
          </a:p>
        </p:txBody>
      </p:sp>
      <p:sp>
        <p:nvSpPr>
          <p:cNvPr id="135172" name="Rectangle 1">
            <a:extLst>
              <a:ext uri="{FF2B5EF4-FFF2-40B4-BE49-F238E27FC236}">
                <a16:creationId xmlns:a16="http://schemas.microsoft.com/office/drawing/2014/main" id="{8FDF65CA-BC1D-FB14-217E-BEC31F6BED5C}"/>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ERP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35173" name="Rectangle 1">
            <a:extLst>
              <a:ext uri="{FF2B5EF4-FFF2-40B4-BE49-F238E27FC236}">
                <a16:creationId xmlns:a16="http://schemas.microsoft.com/office/drawing/2014/main" id="{1B13815B-DC25-D8E6-AEA5-CC7BC0F4267F}"/>
              </a:ext>
            </a:extLst>
          </p:cNvPr>
          <p:cNvSpPr>
            <a:spLocks noChangeArrowheads="1"/>
          </p:cNvSpPr>
          <p:nvPr/>
        </p:nvSpPr>
        <p:spPr bwMode="auto">
          <a:xfrm>
            <a:off x="457200" y="1981200"/>
            <a:ext cx="8189913"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En outre, pour l'application du règlement de sécurité, les ERP sont classés en 2 groupes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1</a:t>
            </a:r>
            <a:r>
              <a:rPr lang="fr-FR" altLang="fr-FR" sz="2000" baseline="30000">
                <a:latin typeface="Times New Roman" panose="02020603050405020304" pitchFamily="18" charset="0"/>
                <a:ea typeface="Calibri" panose="020F0502020204030204" pitchFamily="34" charset="0"/>
                <a:cs typeface="Times New Roman" panose="02020603050405020304" pitchFamily="18" charset="0"/>
              </a:rPr>
              <a:t>er</a:t>
            </a:r>
            <a:r>
              <a:rPr lang="fr-FR" altLang="fr-FR" sz="2000">
                <a:latin typeface="Times New Roman" panose="02020603050405020304" pitchFamily="18" charset="0"/>
                <a:ea typeface="Calibri" panose="020F0502020204030204" pitchFamily="34" charset="0"/>
                <a:cs typeface="Times New Roman" panose="02020603050405020304" pitchFamily="18" charset="0"/>
              </a:rPr>
              <a:t> groupe comprend les établissements de 1</a:t>
            </a:r>
            <a:r>
              <a:rPr lang="fr-FR" altLang="fr-FR" sz="2000" baseline="30000">
                <a:latin typeface="Times New Roman" panose="02020603050405020304" pitchFamily="18" charset="0"/>
                <a:ea typeface="Calibri" panose="020F0502020204030204" pitchFamily="34" charset="0"/>
                <a:cs typeface="Times New Roman" panose="02020603050405020304" pitchFamily="18" charset="0"/>
              </a:rPr>
              <a:t>re</a:t>
            </a:r>
            <a:r>
              <a:rPr lang="fr-FR" altLang="fr-FR" sz="2000">
                <a:latin typeface="Times New Roman" panose="02020603050405020304" pitchFamily="18" charset="0"/>
                <a:ea typeface="Calibri" panose="020F0502020204030204" pitchFamily="34" charset="0"/>
                <a:cs typeface="Times New Roman" panose="02020603050405020304" pitchFamily="18" charset="0"/>
              </a:rPr>
              <a:t>, 2</a:t>
            </a:r>
            <a:r>
              <a:rPr lang="fr-FR" altLang="fr-FR" sz="2000" baseline="30000">
                <a:latin typeface="Times New Roman" panose="02020603050405020304" pitchFamily="18" charset="0"/>
                <a:ea typeface="Calibri" panose="020F0502020204030204" pitchFamily="34" charset="0"/>
                <a:cs typeface="Times New Roman" panose="02020603050405020304" pitchFamily="18" charset="0"/>
              </a:rPr>
              <a:t>e</a:t>
            </a:r>
            <a:r>
              <a:rPr lang="fr-FR" altLang="fr-FR" sz="2000">
                <a:latin typeface="Times New Roman" panose="02020603050405020304" pitchFamily="18" charset="0"/>
                <a:ea typeface="Calibri" panose="020F0502020204030204" pitchFamily="34" charset="0"/>
                <a:cs typeface="Times New Roman" panose="02020603050405020304" pitchFamily="18" charset="0"/>
              </a:rPr>
              <a:t>, 3</a:t>
            </a:r>
            <a:r>
              <a:rPr lang="fr-FR" altLang="fr-FR" sz="2000" baseline="30000">
                <a:latin typeface="Times New Roman" panose="02020603050405020304" pitchFamily="18" charset="0"/>
                <a:ea typeface="Calibri" panose="020F0502020204030204" pitchFamily="34" charset="0"/>
                <a:cs typeface="Times New Roman" panose="02020603050405020304" pitchFamily="18" charset="0"/>
              </a:rPr>
              <a:t>e</a:t>
            </a:r>
            <a:r>
              <a:rPr lang="fr-FR" altLang="fr-FR" sz="2000">
                <a:latin typeface="Times New Roman" panose="02020603050405020304" pitchFamily="18" charset="0"/>
                <a:ea typeface="Calibri" panose="020F0502020204030204" pitchFamily="34" charset="0"/>
                <a:cs typeface="Times New Roman" panose="02020603050405020304" pitchFamily="18" charset="0"/>
              </a:rPr>
              <a:t> et 4</a:t>
            </a:r>
            <a:r>
              <a:rPr lang="fr-FR" altLang="fr-FR" sz="2000" baseline="30000">
                <a:latin typeface="Times New Roman" panose="02020603050405020304" pitchFamily="18" charset="0"/>
                <a:ea typeface="Calibri" panose="020F0502020204030204" pitchFamily="34" charset="0"/>
                <a:cs typeface="Times New Roman" panose="02020603050405020304" pitchFamily="18" charset="0"/>
              </a:rPr>
              <a:t>e</a:t>
            </a:r>
            <a:r>
              <a:rPr lang="fr-FR" altLang="fr-FR" sz="2000">
                <a:latin typeface="Times New Roman" panose="02020603050405020304" pitchFamily="18" charset="0"/>
                <a:ea typeface="Calibri" panose="020F0502020204030204" pitchFamily="34" charset="0"/>
                <a:cs typeface="Times New Roman" panose="02020603050405020304" pitchFamily="18" charset="0"/>
              </a:rPr>
              <a:t> catégories ;</a:t>
            </a:r>
          </a:p>
          <a:p>
            <a:pPr algn="just">
              <a:lnSpc>
                <a:spcPct val="107000"/>
              </a:lnSpc>
              <a:spcBef>
                <a:spcPct val="0"/>
              </a:spcBef>
              <a:buFontTx/>
              <a:buChar char="•"/>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a:t>
            </a:r>
            <a:r>
              <a:rPr lang="fr-FR" altLang="fr-FR" sz="2000" baseline="30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ème</a:t>
            </a: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groupe comprend les établissements de 5</a:t>
            </a:r>
            <a:r>
              <a:rPr lang="fr-FR" altLang="fr-FR" sz="2000" baseline="30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a:t>
            </a: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catégorie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re 8">
            <a:extLst>
              <a:ext uri="{FF2B5EF4-FFF2-40B4-BE49-F238E27FC236}">
                <a16:creationId xmlns:a16="http://schemas.microsoft.com/office/drawing/2014/main" id="{735C1BAE-38AC-12ED-6D25-D62F0E200CAE}"/>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36195" name="Espace réservé du numéro de diapositive 4">
            <a:extLst>
              <a:ext uri="{FF2B5EF4-FFF2-40B4-BE49-F238E27FC236}">
                <a16:creationId xmlns:a16="http://schemas.microsoft.com/office/drawing/2014/main" id="{D48F9410-9E92-8A8A-3047-8735F3B1893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BD235A0-E574-4BD7-9AB1-D342B28E2929}" type="slidenum">
              <a:rPr lang="fr-FR" altLang="fr-FR" sz="2000">
                <a:solidFill>
                  <a:srgbClr val="984807"/>
                </a:solidFill>
              </a:rPr>
              <a:pPr algn="r" eaLnBrk="1" hangingPunct="1">
                <a:spcBef>
                  <a:spcPct val="0"/>
                </a:spcBef>
                <a:buFontTx/>
                <a:buNone/>
              </a:pPr>
              <a:t>131</a:t>
            </a:fld>
            <a:endParaRPr lang="fr-FR" altLang="fr-FR" sz="2000">
              <a:solidFill>
                <a:srgbClr val="984807"/>
              </a:solidFill>
            </a:endParaRPr>
          </a:p>
        </p:txBody>
      </p:sp>
      <p:sp>
        <p:nvSpPr>
          <p:cNvPr id="136196" name="Rectangle 1">
            <a:extLst>
              <a:ext uri="{FF2B5EF4-FFF2-40B4-BE49-F238E27FC236}">
                <a16:creationId xmlns:a16="http://schemas.microsoft.com/office/drawing/2014/main" id="{2AFB0878-E827-9D72-A5A4-F43A6AB58D27}"/>
              </a:ext>
            </a:extLst>
          </p:cNvPr>
          <p:cNvSpPr>
            <a:spLocks noChangeArrowheads="1"/>
          </p:cNvSpPr>
          <p:nvPr/>
        </p:nvSpPr>
        <p:spPr bwMode="auto">
          <a:xfrm>
            <a:off x="414338" y="1316038"/>
            <a:ext cx="8189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Groupements d’établissement : </a:t>
            </a:r>
          </a:p>
        </p:txBody>
      </p:sp>
      <p:sp>
        <p:nvSpPr>
          <p:cNvPr id="136197" name="Rectangle 1">
            <a:extLst>
              <a:ext uri="{FF2B5EF4-FFF2-40B4-BE49-F238E27FC236}">
                <a16:creationId xmlns:a16="http://schemas.microsoft.com/office/drawing/2014/main" id="{F642DF45-68D1-A7EA-290E-3E25E28B83C6}"/>
              </a:ext>
            </a:extLst>
          </p:cNvPr>
          <p:cNvSpPr>
            <a:spLocks noChangeArrowheads="1"/>
          </p:cNvSpPr>
          <p:nvPr/>
        </p:nvSpPr>
        <p:spPr bwMode="auto">
          <a:xfrm>
            <a:off x="457200" y="1981200"/>
            <a:ext cx="8189913"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000">
                <a:latin typeface="Times New Roman" panose="02020603050405020304" pitchFamily="18" charset="0"/>
                <a:cs typeface="Times New Roman" panose="02020603050405020304" pitchFamily="18" charset="0"/>
              </a:rPr>
              <a:t>Le groupement dans le même bâtiment de plusieurs exploitations de types divers ou de types similaires dont chacune prise isolément, ne répondrait pas aux conditions d'implantation et d'isolement prescrites par le règlement de sécurité, est autorisé, sous réserve que les exploitants soient placés sous une direction unique, responsable auprès </a:t>
            </a:r>
          </a:p>
          <a:p>
            <a:pPr>
              <a:buFont typeface="Arial" panose="020B0604020202020204" pitchFamily="34" charset="0"/>
              <a:buNone/>
            </a:pPr>
            <a:r>
              <a:rPr lang="fr-FR" altLang="fr-FR" sz="2000">
                <a:latin typeface="Times New Roman" panose="02020603050405020304" pitchFamily="18" charset="0"/>
                <a:cs typeface="Times New Roman" panose="02020603050405020304" pitchFamily="18" charset="0"/>
              </a:rPr>
              <a:t>des autorités publiques des demandes </a:t>
            </a:r>
          </a:p>
          <a:p>
            <a:pPr>
              <a:buFont typeface="Arial" panose="020B0604020202020204" pitchFamily="34" charset="0"/>
              <a:buNone/>
            </a:pPr>
            <a:r>
              <a:rPr lang="fr-FR" altLang="fr-FR" sz="2000">
                <a:latin typeface="Times New Roman" panose="02020603050405020304" pitchFamily="18" charset="0"/>
                <a:cs typeface="Times New Roman" panose="02020603050405020304" pitchFamily="18" charset="0"/>
              </a:rPr>
              <a:t>d'autorisation et de l'observation des </a:t>
            </a:r>
          </a:p>
          <a:p>
            <a:pPr>
              <a:buFont typeface="Arial" panose="020B0604020202020204" pitchFamily="34" charset="0"/>
              <a:buNone/>
            </a:pPr>
            <a:r>
              <a:rPr lang="fr-FR" altLang="fr-FR" sz="2000">
                <a:latin typeface="Times New Roman" panose="02020603050405020304" pitchFamily="18" charset="0"/>
                <a:cs typeface="Times New Roman" panose="02020603050405020304" pitchFamily="18" charset="0"/>
              </a:rPr>
              <a:t>conditions de sécurité, tant pour </a:t>
            </a:r>
          </a:p>
          <a:p>
            <a:pPr>
              <a:buFont typeface="Arial" panose="020B0604020202020204" pitchFamily="34" charset="0"/>
              <a:buNone/>
            </a:pPr>
            <a:r>
              <a:rPr lang="fr-FR" altLang="fr-FR" sz="2000">
                <a:latin typeface="Times New Roman" panose="02020603050405020304" pitchFamily="18" charset="0"/>
                <a:cs typeface="Times New Roman" panose="02020603050405020304" pitchFamily="18" charset="0"/>
              </a:rPr>
              <a:t>l'ensemble des exploitations que pour </a:t>
            </a:r>
          </a:p>
          <a:p>
            <a:pPr>
              <a:buFont typeface="Arial" panose="020B0604020202020204" pitchFamily="34" charset="0"/>
              <a:buNone/>
            </a:pPr>
            <a:r>
              <a:rPr lang="fr-FR" altLang="fr-FR" sz="2000">
                <a:latin typeface="Times New Roman" panose="02020603050405020304" pitchFamily="18" charset="0"/>
                <a:cs typeface="Times New Roman" panose="02020603050405020304" pitchFamily="18" charset="0"/>
              </a:rPr>
              <a:t>chacune d'entre elles.</a:t>
            </a:r>
          </a:p>
        </p:txBody>
      </p:sp>
      <p:pic>
        <p:nvPicPr>
          <p:cNvPr id="136198" name="Picture 7" descr="DOD - Feux de structure_Page_030">
            <a:extLst>
              <a:ext uri="{FF2B5EF4-FFF2-40B4-BE49-F238E27FC236}">
                <a16:creationId xmlns:a16="http://schemas.microsoft.com/office/drawing/2014/main" id="{BC679195-1FAB-1EF3-E900-D9278CB9D3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964" t="41011" r="52263" b="39662"/>
          <a:stretch>
            <a:fillRect/>
          </a:stretch>
        </p:blipFill>
        <p:spPr bwMode="auto">
          <a:xfrm>
            <a:off x="4538663" y="3265488"/>
            <a:ext cx="4319587"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re 8">
            <a:extLst>
              <a:ext uri="{FF2B5EF4-FFF2-40B4-BE49-F238E27FC236}">
                <a16:creationId xmlns:a16="http://schemas.microsoft.com/office/drawing/2014/main" id="{38A91115-E2DA-AA7D-AA38-C6EE446EAA14}"/>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37219" name="Espace réservé du numéro de diapositive 4">
            <a:extLst>
              <a:ext uri="{FF2B5EF4-FFF2-40B4-BE49-F238E27FC236}">
                <a16:creationId xmlns:a16="http://schemas.microsoft.com/office/drawing/2014/main" id="{3A6E6E2A-83B6-F394-2C49-7EBB815DBE6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9722B57-6EC9-4720-BF8B-9585B5325597}" type="slidenum">
              <a:rPr lang="fr-FR" altLang="fr-FR" sz="2000">
                <a:solidFill>
                  <a:srgbClr val="984807"/>
                </a:solidFill>
              </a:rPr>
              <a:pPr algn="r" eaLnBrk="1" hangingPunct="1">
                <a:spcBef>
                  <a:spcPct val="0"/>
                </a:spcBef>
                <a:buFontTx/>
                <a:buNone/>
              </a:pPr>
              <a:t>132</a:t>
            </a:fld>
            <a:endParaRPr lang="fr-FR" altLang="fr-FR" sz="2000">
              <a:solidFill>
                <a:srgbClr val="984807"/>
              </a:solidFill>
            </a:endParaRPr>
          </a:p>
        </p:txBody>
      </p:sp>
      <p:sp>
        <p:nvSpPr>
          <p:cNvPr id="137220" name="Rectangle 1">
            <a:extLst>
              <a:ext uri="{FF2B5EF4-FFF2-40B4-BE49-F238E27FC236}">
                <a16:creationId xmlns:a16="http://schemas.microsoft.com/office/drawing/2014/main" id="{EC87F94C-DE94-AE3D-F959-8D03AA06C1BB}"/>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IGH :</a:t>
            </a:r>
          </a:p>
        </p:txBody>
      </p:sp>
      <p:sp>
        <p:nvSpPr>
          <p:cNvPr id="137221" name="Rectangle 6">
            <a:extLst>
              <a:ext uri="{FF2B5EF4-FFF2-40B4-BE49-F238E27FC236}">
                <a16:creationId xmlns:a16="http://schemas.microsoft.com/office/drawing/2014/main" id="{FD5064CC-82C4-2E30-DF4E-BEAE7DE6A04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37222" name="irc_mi" descr="Image associée">
            <a:hlinkClick r:id="rId2"/>
            <a:extLst>
              <a:ext uri="{FF2B5EF4-FFF2-40B4-BE49-F238E27FC236}">
                <a16:creationId xmlns:a16="http://schemas.microsoft.com/office/drawing/2014/main" id="{57135BF8-5E71-3F93-A5DF-EB65DF0326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76"/>
          <a:stretch>
            <a:fillRect/>
          </a:stretch>
        </p:blipFill>
        <p:spPr bwMode="auto">
          <a:xfrm>
            <a:off x="374650" y="2198688"/>
            <a:ext cx="2938463" cy="393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3" name="Rectangle 8">
            <a:extLst>
              <a:ext uri="{FF2B5EF4-FFF2-40B4-BE49-F238E27FC236}">
                <a16:creationId xmlns:a16="http://schemas.microsoft.com/office/drawing/2014/main" id="{32AF093E-1A47-98F6-4F53-E1BA580F51E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37224" name="Picture 7" descr="DOD - Feux de structure_Page_031">
            <a:extLst>
              <a:ext uri="{FF2B5EF4-FFF2-40B4-BE49-F238E27FC236}">
                <a16:creationId xmlns:a16="http://schemas.microsoft.com/office/drawing/2014/main" id="{E5C87C05-9ED0-84F6-F134-2E16A46840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1814" t="60344" r="8546" b="14345"/>
          <a:stretch>
            <a:fillRect/>
          </a:stretch>
        </p:blipFill>
        <p:spPr bwMode="auto">
          <a:xfrm>
            <a:off x="3487738" y="1489075"/>
            <a:ext cx="5246687" cy="377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Image 1">
            <a:extLst>
              <a:ext uri="{FF2B5EF4-FFF2-40B4-BE49-F238E27FC236}">
                <a16:creationId xmlns:a16="http://schemas.microsoft.com/office/drawing/2014/main" id="{0D7BA82C-E3EB-D32E-BE3B-449A1DCCB8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2912"/>
          <a:stretch>
            <a:fillRect/>
          </a:stretch>
        </p:blipFill>
        <p:spPr bwMode="auto">
          <a:xfrm>
            <a:off x="5003800" y="3716338"/>
            <a:ext cx="3811588"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Titre 8">
            <a:extLst>
              <a:ext uri="{FF2B5EF4-FFF2-40B4-BE49-F238E27FC236}">
                <a16:creationId xmlns:a16="http://schemas.microsoft.com/office/drawing/2014/main" id="{2836602E-7744-D02F-3783-1CF5B95194D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38244" name="Espace réservé du numéro de diapositive 4">
            <a:extLst>
              <a:ext uri="{FF2B5EF4-FFF2-40B4-BE49-F238E27FC236}">
                <a16:creationId xmlns:a16="http://schemas.microsoft.com/office/drawing/2014/main" id="{A4F23695-9AE7-7704-07BD-28634FFEFA5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3620530-52A3-476F-819B-09F8BEBE01A6}" type="slidenum">
              <a:rPr lang="fr-FR" altLang="fr-FR" sz="2000">
                <a:solidFill>
                  <a:srgbClr val="984807"/>
                </a:solidFill>
              </a:rPr>
              <a:pPr algn="r" eaLnBrk="1" hangingPunct="1">
                <a:spcBef>
                  <a:spcPct val="0"/>
                </a:spcBef>
                <a:buFontTx/>
                <a:buNone/>
              </a:pPr>
              <a:t>133</a:t>
            </a:fld>
            <a:endParaRPr lang="fr-FR" altLang="fr-FR" sz="2000">
              <a:solidFill>
                <a:srgbClr val="984807"/>
              </a:solidFill>
            </a:endParaRPr>
          </a:p>
        </p:txBody>
      </p:sp>
      <p:sp>
        <p:nvSpPr>
          <p:cNvPr id="138245" name="Rectangle 1">
            <a:extLst>
              <a:ext uri="{FF2B5EF4-FFF2-40B4-BE49-F238E27FC236}">
                <a16:creationId xmlns:a16="http://schemas.microsoft.com/office/drawing/2014/main" id="{82A5BC70-AF1A-FFE5-50BE-E90D2B1E036C}"/>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IGH :</a:t>
            </a:r>
          </a:p>
        </p:txBody>
      </p:sp>
      <p:sp>
        <p:nvSpPr>
          <p:cNvPr id="138246" name="Rectangle 1">
            <a:extLst>
              <a:ext uri="{FF2B5EF4-FFF2-40B4-BE49-F238E27FC236}">
                <a16:creationId xmlns:a16="http://schemas.microsoft.com/office/drawing/2014/main" id="{567018B7-C521-2C6A-35B4-42F89497D06B}"/>
              </a:ext>
            </a:extLst>
          </p:cNvPr>
          <p:cNvSpPr>
            <a:spLocks noChangeArrowheads="1"/>
          </p:cNvSpPr>
          <p:nvPr/>
        </p:nvSpPr>
        <p:spPr bwMode="auto">
          <a:xfrm>
            <a:off x="414338" y="1870075"/>
            <a:ext cx="8189912"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rPr>
              <a:t>Tout corps de bâtiment dont le plancher bas du dernier niveau est situé par rapport au sol le plus haut possible utilisable pour les engins des services publics de secours et de lutte conte l'incendie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Plus de 50 m pour les immeubles d'habitations</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Plus de 28 m pour tous les autres immeubles.</a:t>
            </a:r>
            <a:endParaRPr lang="fr-FR" altLang="fr-FR" sz="2000">
              <a:latin typeface="Times New Roman" panose="02020603050405020304" pitchFamily="18" charset="0"/>
              <a:ea typeface="Arial Unicode MS" pitchFamily="34" charset="-128"/>
              <a:cs typeface="Calibri" panose="020F0502020204030204" pitchFamily="34"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re 8">
            <a:extLst>
              <a:ext uri="{FF2B5EF4-FFF2-40B4-BE49-F238E27FC236}">
                <a16:creationId xmlns:a16="http://schemas.microsoft.com/office/drawing/2014/main" id="{1BDCA432-3317-6964-4938-05466E4EA2A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39267" name="Espace réservé du numéro de diapositive 4">
            <a:extLst>
              <a:ext uri="{FF2B5EF4-FFF2-40B4-BE49-F238E27FC236}">
                <a16:creationId xmlns:a16="http://schemas.microsoft.com/office/drawing/2014/main" id="{E0ADAA3B-00CD-477F-28C8-82A72278046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8149087-5EA1-464E-895A-8672B1E5FD98}" type="slidenum">
              <a:rPr lang="fr-FR" altLang="fr-FR" sz="2000">
                <a:solidFill>
                  <a:srgbClr val="984807"/>
                </a:solidFill>
              </a:rPr>
              <a:pPr algn="r" eaLnBrk="1" hangingPunct="1">
                <a:spcBef>
                  <a:spcPct val="0"/>
                </a:spcBef>
                <a:buFontTx/>
                <a:buNone/>
              </a:pPr>
              <a:t>134</a:t>
            </a:fld>
            <a:endParaRPr lang="fr-FR" altLang="fr-FR" sz="2000">
              <a:solidFill>
                <a:srgbClr val="984807"/>
              </a:solidFill>
            </a:endParaRPr>
          </a:p>
        </p:txBody>
      </p:sp>
      <p:sp>
        <p:nvSpPr>
          <p:cNvPr id="139268" name="Rectangle 1">
            <a:extLst>
              <a:ext uri="{FF2B5EF4-FFF2-40B4-BE49-F238E27FC236}">
                <a16:creationId xmlns:a16="http://schemas.microsoft.com/office/drawing/2014/main" id="{DA080ADF-E61F-B5FD-6604-87771B80C14A}"/>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IGH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39269" name="Rectangle 1">
            <a:extLst>
              <a:ext uri="{FF2B5EF4-FFF2-40B4-BE49-F238E27FC236}">
                <a16:creationId xmlns:a16="http://schemas.microsoft.com/office/drawing/2014/main" id="{E52D01B4-9D11-9950-9809-D1C5B4C20D95}"/>
              </a:ext>
            </a:extLst>
          </p:cNvPr>
          <p:cNvSpPr>
            <a:spLocks noChangeArrowheads="1"/>
          </p:cNvSpPr>
          <p:nvPr/>
        </p:nvSpPr>
        <p:spPr bwMode="auto">
          <a:xfrm>
            <a:off x="457200" y="1981200"/>
            <a:ext cx="8189913"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La législation repose sur 3 grands principes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Vaincre le feu avant qu'il n'ait atteint une dangereuse extension ;</a:t>
            </a:r>
          </a:p>
          <a:p>
            <a:pPr algn="just">
              <a:lnSpc>
                <a:spcPct val="107000"/>
              </a:lnSpc>
              <a:spcBef>
                <a:spcPct val="0"/>
              </a:spcBef>
              <a:buFontTx/>
              <a:buChar char="•"/>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Assurer la mise en sécurité des occupants des compartiments atteints ou menacés ;</a:t>
            </a:r>
          </a:p>
          <a:p>
            <a:pPr algn="just">
              <a:lnSpc>
                <a:spcPct val="107000"/>
              </a:lnSpc>
              <a:spcBef>
                <a:spcPct val="0"/>
              </a:spcBef>
              <a:buFontTx/>
              <a:buChar char="•"/>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Permettre la continuation de la vie normale dans le reste de l'IGH.</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re 8">
            <a:extLst>
              <a:ext uri="{FF2B5EF4-FFF2-40B4-BE49-F238E27FC236}">
                <a16:creationId xmlns:a16="http://schemas.microsoft.com/office/drawing/2014/main" id="{35F76022-717C-6835-532E-CBB4B3EA9BA7}"/>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40291" name="Espace réservé du numéro de diapositive 4">
            <a:extLst>
              <a:ext uri="{FF2B5EF4-FFF2-40B4-BE49-F238E27FC236}">
                <a16:creationId xmlns:a16="http://schemas.microsoft.com/office/drawing/2014/main" id="{FAB2DB5B-F4DF-E03E-DD51-445628FF60B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9C5BE16-089C-4666-A624-2C6508D1EA59}" type="slidenum">
              <a:rPr lang="fr-FR" altLang="fr-FR" sz="2000">
                <a:solidFill>
                  <a:srgbClr val="984807"/>
                </a:solidFill>
              </a:rPr>
              <a:pPr algn="r" eaLnBrk="1" hangingPunct="1">
                <a:spcBef>
                  <a:spcPct val="0"/>
                </a:spcBef>
                <a:buFontTx/>
                <a:buNone/>
              </a:pPr>
              <a:t>135</a:t>
            </a:fld>
            <a:endParaRPr lang="fr-FR" altLang="fr-FR" sz="2000">
              <a:solidFill>
                <a:srgbClr val="984807"/>
              </a:solidFill>
            </a:endParaRPr>
          </a:p>
        </p:txBody>
      </p:sp>
      <p:sp>
        <p:nvSpPr>
          <p:cNvPr id="140292" name="Rectangle 1">
            <a:extLst>
              <a:ext uri="{FF2B5EF4-FFF2-40B4-BE49-F238E27FC236}">
                <a16:creationId xmlns:a16="http://schemas.microsoft.com/office/drawing/2014/main" id="{98CFC4DD-373C-79F2-F9EF-1C50BB3598B6}"/>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IGH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40293" name="Rectangle 1">
            <a:extLst>
              <a:ext uri="{FF2B5EF4-FFF2-40B4-BE49-F238E27FC236}">
                <a16:creationId xmlns:a16="http://schemas.microsoft.com/office/drawing/2014/main" id="{DF807FC2-1C6E-B55A-5544-759E34D9E085}"/>
              </a:ext>
            </a:extLst>
          </p:cNvPr>
          <p:cNvSpPr>
            <a:spLocks noChangeArrowheads="1"/>
          </p:cNvSpPr>
          <p:nvPr/>
        </p:nvSpPr>
        <p:spPr bwMode="auto">
          <a:xfrm>
            <a:off x="457200" y="1981200"/>
            <a:ext cx="8189913"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Ils sont atteints par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Dispositions constructives et d'exploitation ;</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Mesures destinées à favoriser l'évacuation des occupants ;</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Organisation de la lutte contre l'incendie ;</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Moyens mis à la disposition des SP.</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De plus, la construction d'un IGH n'est normalement permise que s'il se situe à moins de 3 km d'un centre de secours.</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re 8">
            <a:extLst>
              <a:ext uri="{FF2B5EF4-FFF2-40B4-BE49-F238E27FC236}">
                <a16:creationId xmlns:a16="http://schemas.microsoft.com/office/drawing/2014/main" id="{79EC9C0C-E7F7-DA29-0187-D0251AF71FD6}"/>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41315" name="Espace réservé du numéro de diapositive 4">
            <a:extLst>
              <a:ext uri="{FF2B5EF4-FFF2-40B4-BE49-F238E27FC236}">
                <a16:creationId xmlns:a16="http://schemas.microsoft.com/office/drawing/2014/main" id="{9F2CEA15-A23D-9CEF-8EB6-4974694A6A0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0048BD0-92A1-485F-A7C1-7498C709CADD}" type="slidenum">
              <a:rPr lang="fr-FR" altLang="fr-FR" sz="2000">
                <a:solidFill>
                  <a:srgbClr val="984807"/>
                </a:solidFill>
              </a:rPr>
              <a:pPr algn="r" eaLnBrk="1" hangingPunct="1">
                <a:spcBef>
                  <a:spcPct val="0"/>
                </a:spcBef>
                <a:buFontTx/>
                <a:buNone/>
              </a:pPr>
              <a:t>136</a:t>
            </a:fld>
            <a:endParaRPr lang="fr-FR" altLang="fr-FR" sz="2000">
              <a:solidFill>
                <a:srgbClr val="984807"/>
              </a:solidFill>
            </a:endParaRPr>
          </a:p>
        </p:txBody>
      </p:sp>
      <p:sp>
        <p:nvSpPr>
          <p:cNvPr id="141316" name="Rectangle 1">
            <a:extLst>
              <a:ext uri="{FF2B5EF4-FFF2-40B4-BE49-F238E27FC236}">
                <a16:creationId xmlns:a16="http://schemas.microsoft.com/office/drawing/2014/main" id="{8C22E055-5E99-942F-76FE-FDE0EE62F14E}"/>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IGH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41317" name="Rectangle 1">
            <a:extLst>
              <a:ext uri="{FF2B5EF4-FFF2-40B4-BE49-F238E27FC236}">
                <a16:creationId xmlns:a16="http://schemas.microsoft.com/office/drawing/2014/main" id="{2AAC3702-0C72-C31D-61E3-9712A114969F}"/>
              </a:ext>
            </a:extLst>
          </p:cNvPr>
          <p:cNvSpPr>
            <a:spLocks noChangeArrowheads="1"/>
          </p:cNvSpPr>
          <p:nvPr/>
        </p:nvSpPr>
        <p:spPr bwMode="auto">
          <a:xfrm>
            <a:off x="457200" y="1752600"/>
            <a:ext cx="818991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Isolement : </a:t>
            </a:r>
            <a:endParaRPr lang="fr-FR" altLang="fr-FR" sz="2000" b="1">
              <a:solidFill>
                <a:srgbClr val="FFFFFF"/>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1318" name="Rectangle 9">
            <a:extLst>
              <a:ext uri="{FF2B5EF4-FFF2-40B4-BE49-F238E27FC236}">
                <a16:creationId xmlns:a16="http://schemas.microsoft.com/office/drawing/2014/main" id="{F9000646-C668-AB73-2218-BF9D2326DB1A}"/>
              </a:ext>
            </a:extLst>
          </p:cNvPr>
          <p:cNvSpPr>
            <a:spLocks noChangeArrowheads="1"/>
          </p:cNvSpPr>
          <p:nvPr/>
        </p:nvSpPr>
        <p:spPr bwMode="auto">
          <a:xfrm>
            <a:off x="2081213" y="22383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aphicFrame>
        <p:nvGraphicFramePr>
          <p:cNvPr id="141319" name="Object 8">
            <a:extLst>
              <a:ext uri="{FF2B5EF4-FFF2-40B4-BE49-F238E27FC236}">
                <a16:creationId xmlns:a16="http://schemas.microsoft.com/office/drawing/2014/main" id="{B7CFEAB6-6646-91C5-87F0-CE13086E7110}"/>
              </a:ext>
            </a:extLst>
          </p:cNvPr>
          <p:cNvGraphicFramePr>
            <a:graphicFrameLocks noChangeAspect="1"/>
          </p:cNvGraphicFramePr>
          <p:nvPr/>
        </p:nvGraphicFramePr>
        <p:xfrm>
          <a:off x="914400" y="2362200"/>
          <a:ext cx="7620000" cy="3641725"/>
        </p:xfrm>
        <a:graphic>
          <a:graphicData uri="http://schemas.openxmlformats.org/presentationml/2006/ole">
            <mc:AlternateContent xmlns:mc="http://schemas.openxmlformats.org/markup-compatibility/2006">
              <mc:Choice xmlns:v="urn:schemas-microsoft-com:vml" Requires="v">
                <p:oleObj r:id="rId2" imgW="4624388" imgH="3468688" progId="PowerPoint.Slide.8">
                  <p:embed/>
                </p:oleObj>
              </mc:Choice>
              <mc:Fallback>
                <p:oleObj r:id="rId2" imgW="4624388" imgH="3468688" progId="PowerPoint.Slide.8">
                  <p:embed/>
                  <p:pic>
                    <p:nvPicPr>
                      <p:cNvPr id="0" name="Object 8"/>
                      <p:cNvPicPr>
                        <a:picLocks noChangeAspect="1" noChangeArrowheads="1"/>
                      </p:cNvPicPr>
                      <p:nvPr/>
                    </p:nvPicPr>
                    <p:blipFill>
                      <a:blip r:embed="rId3">
                        <a:extLst>
                          <a:ext uri="{28A0092B-C50C-407E-A947-70E740481C1C}">
                            <a14:useLocalDpi xmlns:a14="http://schemas.microsoft.com/office/drawing/2010/main" val="0"/>
                          </a:ext>
                        </a:extLst>
                      </a:blip>
                      <a:srcRect t="36253"/>
                      <a:stretch>
                        <a:fillRect/>
                      </a:stretch>
                    </p:blipFill>
                    <p:spPr bwMode="auto">
                      <a:xfrm>
                        <a:off x="914400" y="2362200"/>
                        <a:ext cx="7620000"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re 8">
            <a:extLst>
              <a:ext uri="{FF2B5EF4-FFF2-40B4-BE49-F238E27FC236}">
                <a16:creationId xmlns:a16="http://schemas.microsoft.com/office/drawing/2014/main" id="{9089CCAF-F4BB-5BA1-A5F3-66F7AAB366C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42339" name="Espace réservé du numéro de diapositive 4">
            <a:extLst>
              <a:ext uri="{FF2B5EF4-FFF2-40B4-BE49-F238E27FC236}">
                <a16:creationId xmlns:a16="http://schemas.microsoft.com/office/drawing/2014/main" id="{3D5CBCA3-5CB4-E147-AC5B-B16B7BD1659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536FC28-AE88-4D15-80D2-8991A8FCC6F7}" type="slidenum">
              <a:rPr lang="fr-FR" altLang="fr-FR" sz="2000">
                <a:solidFill>
                  <a:srgbClr val="984807"/>
                </a:solidFill>
              </a:rPr>
              <a:pPr algn="r" eaLnBrk="1" hangingPunct="1">
                <a:spcBef>
                  <a:spcPct val="0"/>
                </a:spcBef>
                <a:buFontTx/>
                <a:buNone/>
              </a:pPr>
              <a:t>137</a:t>
            </a:fld>
            <a:endParaRPr lang="fr-FR" altLang="fr-FR" sz="2000">
              <a:solidFill>
                <a:srgbClr val="984807"/>
              </a:solidFill>
            </a:endParaRPr>
          </a:p>
        </p:txBody>
      </p:sp>
      <p:sp>
        <p:nvSpPr>
          <p:cNvPr id="142340" name="Rectangle 1">
            <a:extLst>
              <a:ext uri="{FF2B5EF4-FFF2-40B4-BE49-F238E27FC236}">
                <a16:creationId xmlns:a16="http://schemas.microsoft.com/office/drawing/2014/main" id="{987418E0-E087-EB59-4C5B-79BE826CA24E}"/>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IGH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42341" name="Rectangle 1">
            <a:extLst>
              <a:ext uri="{FF2B5EF4-FFF2-40B4-BE49-F238E27FC236}">
                <a16:creationId xmlns:a16="http://schemas.microsoft.com/office/drawing/2014/main" id="{DAA9C906-6B48-C3E1-DD52-1D76380E85FA}"/>
              </a:ext>
            </a:extLst>
          </p:cNvPr>
          <p:cNvSpPr>
            <a:spLocks noChangeArrowheads="1"/>
          </p:cNvSpPr>
          <p:nvPr/>
        </p:nvSpPr>
        <p:spPr bwMode="auto">
          <a:xfrm>
            <a:off x="457200" y="1981200"/>
            <a:ext cx="8189913"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Mesures relatives à :</a:t>
            </a: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Implantation du bâtiment.</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Protection par rapport à un feu extérieur.</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Protection des façades.</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Protection des escaliers, ascenseurs et autres gaines.</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Limitation des produits et activités dangereuses.</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Limitation du potentiel calorifique.</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Arial Unicode MS" pitchFamily="34" charset="-128"/>
                <a:cs typeface="Times New Roman" panose="02020603050405020304" pitchFamily="18" charset="0"/>
              </a:rPr>
              <a:t>IGH : Empilement de caissons étanches constituant des </a:t>
            </a:r>
            <a:r>
              <a:rPr lang="fr-FR" altLang="fr-FR" sz="2000" b="1">
                <a:latin typeface="Times New Roman" panose="02020603050405020304" pitchFamily="18" charset="0"/>
                <a:ea typeface="Arial Unicode MS" pitchFamily="34" charset="-128"/>
                <a:cs typeface="Times New Roman" panose="02020603050405020304" pitchFamily="18" charset="0"/>
              </a:rPr>
              <a:t>compartiments </a:t>
            </a:r>
            <a:r>
              <a:rPr lang="fr-FR" altLang="fr-FR" sz="2000">
                <a:latin typeface="Times New Roman" panose="02020603050405020304" pitchFamily="18" charset="0"/>
                <a:ea typeface="Arial Unicode MS" pitchFamily="34" charset="-128"/>
                <a:cs typeface="Times New Roman" panose="02020603050405020304" pitchFamily="18" charset="0"/>
              </a:rPr>
              <a:t>isolés par des parois, planchers et plafonds CF 2 h,</a:t>
            </a: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re 8">
            <a:extLst>
              <a:ext uri="{FF2B5EF4-FFF2-40B4-BE49-F238E27FC236}">
                <a16:creationId xmlns:a16="http://schemas.microsoft.com/office/drawing/2014/main" id="{2AA65166-651B-1C79-077D-E9603EAD2016}"/>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43363" name="Espace réservé du numéro de diapositive 4">
            <a:extLst>
              <a:ext uri="{FF2B5EF4-FFF2-40B4-BE49-F238E27FC236}">
                <a16:creationId xmlns:a16="http://schemas.microsoft.com/office/drawing/2014/main" id="{5EA1F9A1-FE02-2291-5827-113436F0B59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3B096EE-EFD3-4F19-9C27-F7CFF7E572FC}" type="slidenum">
              <a:rPr lang="fr-FR" altLang="fr-FR" sz="2000">
                <a:solidFill>
                  <a:srgbClr val="984807"/>
                </a:solidFill>
              </a:rPr>
              <a:pPr algn="r" eaLnBrk="1" hangingPunct="1">
                <a:spcBef>
                  <a:spcPct val="0"/>
                </a:spcBef>
                <a:buFontTx/>
                <a:buNone/>
              </a:pPr>
              <a:t>138</a:t>
            </a:fld>
            <a:endParaRPr lang="fr-FR" altLang="fr-FR" sz="2000">
              <a:solidFill>
                <a:srgbClr val="984807"/>
              </a:solidFill>
            </a:endParaRPr>
          </a:p>
        </p:txBody>
      </p:sp>
      <p:sp>
        <p:nvSpPr>
          <p:cNvPr id="143364" name="Rectangle 1">
            <a:extLst>
              <a:ext uri="{FF2B5EF4-FFF2-40B4-BE49-F238E27FC236}">
                <a16:creationId xmlns:a16="http://schemas.microsoft.com/office/drawing/2014/main" id="{99D2F293-C2CB-7FC4-3478-011727213EAA}"/>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IGH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43365" name="Rectangle 1">
            <a:extLst>
              <a:ext uri="{FF2B5EF4-FFF2-40B4-BE49-F238E27FC236}">
                <a16:creationId xmlns:a16="http://schemas.microsoft.com/office/drawing/2014/main" id="{795050B2-985A-36ED-6F5D-8AE6E9FD7F00}"/>
              </a:ext>
            </a:extLst>
          </p:cNvPr>
          <p:cNvSpPr>
            <a:spLocks noChangeArrowheads="1"/>
          </p:cNvSpPr>
          <p:nvPr/>
        </p:nvSpPr>
        <p:spPr bwMode="auto">
          <a:xfrm>
            <a:off x="457200" y="1981200"/>
            <a:ext cx="8189913" cy="338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Sont classés comme suit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GH A : immeubles à usage d'habitation ;</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GH O : immeubles à usage d'hôtel ;</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GH R : immeubles à usage d'enseignement ;</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GH S : immeubles à usage de dépôt d'archives ;</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GH U : immeubles à usage sanitaire ;</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GH W1 : immeubles à usage de bureaux (28 m &lt; h </a:t>
            </a:r>
            <a:r>
              <a:rPr lang="fr-FR" altLang="fr-FR" sz="200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fr-FR" altLang="fr-FR" sz="2000">
                <a:latin typeface="Times New Roman" panose="02020603050405020304" pitchFamily="18" charset="0"/>
                <a:ea typeface="Calibri" panose="020F0502020204030204" pitchFamily="34" charset="0"/>
                <a:cs typeface="Times New Roman" panose="02020603050405020304" pitchFamily="18" charset="0"/>
              </a:rPr>
              <a:t> 50 m) ;</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GH W2 : immeubles à usage de bureaux (h &gt; 50 m) ;</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GH Z : immeubles à usage mixte.</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re 8">
            <a:extLst>
              <a:ext uri="{FF2B5EF4-FFF2-40B4-BE49-F238E27FC236}">
                <a16:creationId xmlns:a16="http://schemas.microsoft.com/office/drawing/2014/main" id="{2EBD8704-C29E-60E1-BD60-C99B3BF1B3E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44387" name="Espace réservé du numéro de diapositive 4">
            <a:extLst>
              <a:ext uri="{FF2B5EF4-FFF2-40B4-BE49-F238E27FC236}">
                <a16:creationId xmlns:a16="http://schemas.microsoft.com/office/drawing/2014/main" id="{9C7BCBDE-CDC1-7085-9BF2-DC9EE4B83AB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35D898C-A7FA-4595-BA8C-16EB53EC5FF3}" type="slidenum">
              <a:rPr lang="fr-FR" altLang="fr-FR" sz="2000">
                <a:solidFill>
                  <a:srgbClr val="984807"/>
                </a:solidFill>
              </a:rPr>
              <a:pPr algn="r" eaLnBrk="1" hangingPunct="1">
                <a:spcBef>
                  <a:spcPct val="0"/>
                </a:spcBef>
                <a:buFontTx/>
                <a:buNone/>
              </a:pPr>
              <a:t>139</a:t>
            </a:fld>
            <a:endParaRPr lang="fr-FR" altLang="fr-FR" sz="2000">
              <a:solidFill>
                <a:srgbClr val="984807"/>
              </a:solidFill>
            </a:endParaRPr>
          </a:p>
        </p:txBody>
      </p:sp>
      <p:sp>
        <p:nvSpPr>
          <p:cNvPr id="144388" name="Rectangle 1">
            <a:extLst>
              <a:ext uri="{FF2B5EF4-FFF2-40B4-BE49-F238E27FC236}">
                <a16:creationId xmlns:a16="http://schemas.microsoft.com/office/drawing/2014/main" id="{F610F82F-5E27-0ED2-C165-24B8DE0C4833}"/>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IGH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Evacuation : </a:t>
            </a:r>
          </a:p>
        </p:txBody>
      </p:sp>
      <p:sp>
        <p:nvSpPr>
          <p:cNvPr id="144389" name="Rectangle 1">
            <a:extLst>
              <a:ext uri="{FF2B5EF4-FFF2-40B4-BE49-F238E27FC236}">
                <a16:creationId xmlns:a16="http://schemas.microsoft.com/office/drawing/2014/main" id="{93D1C734-B5EF-47DB-D053-0AC8FFE39D27}"/>
              </a:ext>
            </a:extLst>
          </p:cNvPr>
          <p:cNvSpPr>
            <a:spLocks noChangeArrowheads="1"/>
          </p:cNvSpPr>
          <p:nvPr/>
        </p:nvSpPr>
        <p:spPr bwMode="auto">
          <a:xfrm>
            <a:off x="457200" y="1905000"/>
            <a:ext cx="8189913"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Objectif : évacuation rapide et efficace du niveau concerné puis du niveau N – 1 et N + 1.</a:t>
            </a: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Dispositions visent donc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Nombre et la protection des escaliers.</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Protection des circulations.</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Désenfumage des circulations.</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Alarme et l’alerte.</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Installations électriques.</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Installations de sécurité.</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re 8">
            <a:extLst>
              <a:ext uri="{FF2B5EF4-FFF2-40B4-BE49-F238E27FC236}">
                <a16:creationId xmlns:a16="http://schemas.microsoft.com/office/drawing/2014/main" id="{8FEE58E6-CD09-43F3-B397-C4C96F51B4AE}"/>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16387" name="Espace réservé du numéro de diapositive 4">
            <a:extLst>
              <a:ext uri="{FF2B5EF4-FFF2-40B4-BE49-F238E27FC236}">
                <a16:creationId xmlns:a16="http://schemas.microsoft.com/office/drawing/2014/main" id="{B9D0E19B-78F4-49B2-2110-C0ABA1DA491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8417F1E-A693-4C79-9C83-19CE8FF5430F}" type="slidenum">
              <a:rPr lang="fr-FR" altLang="fr-FR" sz="2000">
                <a:solidFill>
                  <a:srgbClr val="984807"/>
                </a:solidFill>
              </a:rPr>
              <a:pPr algn="r" eaLnBrk="1" hangingPunct="1">
                <a:spcBef>
                  <a:spcPct val="0"/>
                </a:spcBef>
                <a:buFontTx/>
                <a:buNone/>
              </a:pPr>
              <a:t>14</a:t>
            </a:fld>
            <a:endParaRPr lang="fr-FR" altLang="fr-FR" sz="2000">
              <a:solidFill>
                <a:srgbClr val="984807"/>
              </a:solidFill>
            </a:endParaRPr>
          </a:p>
        </p:txBody>
      </p:sp>
      <p:sp>
        <p:nvSpPr>
          <p:cNvPr id="16388" name="Rectangle 1">
            <a:extLst>
              <a:ext uri="{FF2B5EF4-FFF2-40B4-BE49-F238E27FC236}">
                <a16:creationId xmlns:a16="http://schemas.microsoft.com/office/drawing/2014/main" id="{7910D622-2318-9D1F-E996-A76DC529C179}"/>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EVACUER LES OCCUPANTS : </a:t>
            </a: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389" name="Rectangle 1">
            <a:extLst>
              <a:ext uri="{FF2B5EF4-FFF2-40B4-BE49-F238E27FC236}">
                <a16:creationId xmlns:a16="http://schemas.microsoft.com/office/drawing/2014/main" id="{7B4E552D-7D15-00C6-F55D-95D8C5BEB69B}"/>
              </a:ext>
            </a:extLst>
          </p:cNvPr>
          <p:cNvSpPr>
            <a:spLocks noChangeArrowheads="1"/>
          </p:cNvSpPr>
          <p:nvPr/>
        </p:nvSpPr>
        <p:spPr bwMode="auto">
          <a:xfrm>
            <a:off x="457200" y="1981200"/>
            <a:ext cx="8189913"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Code du travail et des ERP</a:t>
            </a: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Calibri" panose="020F0502020204030204" pitchFamily="34" charset="0"/>
              </a:rPr>
              <a:t>Les ascenseurs à l'exception de ceux spécifiques aux handicapés, ne sont jamais considérés comme moyen d'évacuation pour les raisons suivantes :</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Arial Unicode MS" pitchFamily="34" charset="-128"/>
                <a:cs typeface="Calibri" panose="020F0502020204030204" pitchFamily="34" charset="0"/>
              </a:rPr>
              <a:t> Faible capacité, </a:t>
            </a:r>
          </a:p>
          <a:p>
            <a:pPr algn="just">
              <a:lnSpc>
                <a:spcPct val="107000"/>
              </a:lnSpc>
              <a:spcBef>
                <a:spcPct val="0"/>
              </a:spcBef>
              <a:buFontTx/>
              <a:buChar char="•"/>
            </a:pPr>
            <a:endParaRPr lang="fr-FR" altLang="fr-FR" sz="2000">
              <a:solidFill>
                <a:srgbClr val="000000"/>
              </a:solidFill>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Arial Unicode MS" pitchFamily="34" charset="-128"/>
                <a:cs typeface="Calibri" panose="020F0502020204030204" pitchFamily="34" charset="0"/>
              </a:rPr>
              <a:t> Défaut de fonctionnement fréquent au cours des incendies, </a:t>
            </a:r>
          </a:p>
          <a:p>
            <a:pPr algn="just">
              <a:lnSpc>
                <a:spcPct val="107000"/>
              </a:lnSpc>
              <a:spcBef>
                <a:spcPct val="0"/>
              </a:spcBef>
              <a:buFontTx/>
              <a:buChar char="•"/>
            </a:pPr>
            <a:endParaRPr lang="fr-FR" altLang="fr-FR" sz="2000">
              <a:solidFill>
                <a:srgbClr val="000000"/>
              </a:solidFill>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Arial Unicode MS" pitchFamily="34" charset="-128"/>
                <a:cs typeface="Calibri" panose="020F0502020204030204" pitchFamily="34" charset="0"/>
              </a:rPr>
              <a:t> Envahissement rapide par les fumées.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re 8">
            <a:extLst>
              <a:ext uri="{FF2B5EF4-FFF2-40B4-BE49-F238E27FC236}">
                <a16:creationId xmlns:a16="http://schemas.microsoft.com/office/drawing/2014/main" id="{71352F20-B81F-CE3B-6CF7-4ED9A6EA4AD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45411" name="Espace réservé du numéro de diapositive 4">
            <a:extLst>
              <a:ext uri="{FF2B5EF4-FFF2-40B4-BE49-F238E27FC236}">
                <a16:creationId xmlns:a16="http://schemas.microsoft.com/office/drawing/2014/main" id="{E5FF29C0-2380-F23D-84E3-DCF80B17AAE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5586042-74D9-4331-93C7-3CE08E97F5AB}" type="slidenum">
              <a:rPr lang="fr-FR" altLang="fr-FR" sz="2000">
                <a:solidFill>
                  <a:srgbClr val="984807"/>
                </a:solidFill>
              </a:rPr>
              <a:pPr algn="r" eaLnBrk="1" hangingPunct="1">
                <a:spcBef>
                  <a:spcPct val="0"/>
                </a:spcBef>
                <a:buFontTx/>
                <a:buNone/>
              </a:pPr>
              <a:t>140</a:t>
            </a:fld>
            <a:endParaRPr lang="fr-FR" altLang="fr-FR" sz="2000">
              <a:solidFill>
                <a:srgbClr val="984807"/>
              </a:solidFill>
            </a:endParaRPr>
          </a:p>
        </p:txBody>
      </p:sp>
      <p:sp>
        <p:nvSpPr>
          <p:cNvPr id="145412" name="Rectangle 1">
            <a:extLst>
              <a:ext uri="{FF2B5EF4-FFF2-40B4-BE49-F238E27FC236}">
                <a16:creationId xmlns:a16="http://schemas.microsoft.com/office/drawing/2014/main" id="{3593D422-C1C4-3D68-9C12-E54C2E144FF5}"/>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IGH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45413" name="Rectangle 1">
            <a:extLst>
              <a:ext uri="{FF2B5EF4-FFF2-40B4-BE49-F238E27FC236}">
                <a16:creationId xmlns:a16="http://schemas.microsoft.com/office/drawing/2014/main" id="{53E0F814-278A-88D1-4B62-5E6C2EA9C21F}"/>
              </a:ext>
            </a:extLst>
          </p:cNvPr>
          <p:cNvSpPr>
            <a:spLocks noChangeArrowheads="1"/>
          </p:cNvSpPr>
          <p:nvPr/>
        </p:nvSpPr>
        <p:spPr bwMode="auto">
          <a:xfrm>
            <a:off x="457200" y="1981200"/>
            <a:ext cx="8189913"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Outre une implantation proche d’un centre de secours, de nombreuses mesures visant à faciliter l’action des SP ont été élaborées. Elles visent :</a:t>
            </a: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Création d’une </a:t>
            </a:r>
            <a:r>
              <a:rPr lang="fr-FR" altLang="fr-FR" sz="2000" b="1">
                <a:solidFill>
                  <a:srgbClr val="000000"/>
                </a:solidFill>
                <a:latin typeface="Times New Roman" panose="02020603050405020304" pitchFamily="18" charset="0"/>
                <a:ea typeface="Arial Unicode MS" pitchFamily="34" charset="-128"/>
                <a:cs typeface="Times New Roman" panose="02020603050405020304" pitchFamily="18" charset="0"/>
              </a:rPr>
              <a:t>équipe de sécurité</a:t>
            </a: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permanente.</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Mise à disposition des secours, d’</a:t>
            </a:r>
            <a:r>
              <a:rPr lang="fr-FR" altLang="fr-FR" sz="2000" b="1">
                <a:solidFill>
                  <a:srgbClr val="000000"/>
                </a:solidFill>
                <a:latin typeface="Times New Roman" panose="02020603050405020304" pitchFamily="18" charset="0"/>
                <a:ea typeface="Arial Unicode MS" pitchFamily="34" charset="-128"/>
                <a:cs typeface="Times New Roman" panose="02020603050405020304" pitchFamily="18" charset="0"/>
              </a:rPr>
              <a:t>ascenseurs prioritaires</a:t>
            </a: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Implantation des </a:t>
            </a:r>
            <a:r>
              <a:rPr lang="fr-FR" altLang="fr-FR" sz="2000" b="1">
                <a:solidFill>
                  <a:srgbClr val="000000"/>
                </a:solidFill>
                <a:latin typeface="Times New Roman" panose="02020603050405020304" pitchFamily="18" charset="0"/>
                <a:ea typeface="Arial Unicode MS" pitchFamily="34" charset="-128"/>
                <a:cs typeface="Times New Roman" panose="02020603050405020304" pitchFamily="18" charset="0"/>
              </a:rPr>
              <a:t>RIA</a:t>
            </a: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et </a:t>
            </a:r>
            <a:r>
              <a:rPr lang="fr-FR" altLang="fr-FR" sz="2000" b="1">
                <a:solidFill>
                  <a:srgbClr val="000000"/>
                </a:solidFill>
                <a:latin typeface="Times New Roman" panose="02020603050405020304" pitchFamily="18" charset="0"/>
                <a:ea typeface="Arial Unicode MS" pitchFamily="34" charset="-128"/>
                <a:cs typeface="Times New Roman" panose="02020603050405020304" pitchFamily="18" charset="0"/>
              </a:rPr>
              <a:t>extincteurs</a:t>
            </a: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Implantation des </a:t>
            </a:r>
            <a:r>
              <a:rPr lang="fr-FR" altLang="fr-FR" sz="2000" b="1">
                <a:solidFill>
                  <a:srgbClr val="000000"/>
                </a:solidFill>
                <a:latin typeface="Times New Roman" panose="02020603050405020304" pitchFamily="18" charset="0"/>
                <a:ea typeface="Arial Unicode MS" pitchFamily="34" charset="-128"/>
                <a:cs typeface="Times New Roman" panose="02020603050405020304" pitchFamily="18" charset="0"/>
              </a:rPr>
              <a:t>colonnes sèches et humides</a:t>
            </a: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Mise en place de </a:t>
            </a:r>
            <a:r>
              <a:rPr lang="fr-FR" altLang="fr-FR" sz="2000" b="1">
                <a:solidFill>
                  <a:srgbClr val="000000"/>
                </a:solidFill>
                <a:latin typeface="Times New Roman" panose="02020603050405020304" pitchFamily="18" charset="0"/>
                <a:ea typeface="Arial Unicode MS" pitchFamily="34" charset="-128"/>
                <a:cs typeface="Times New Roman" panose="02020603050405020304" pitchFamily="18" charset="0"/>
              </a:rPr>
              <a:t>moyens de communication</a:t>
            </a: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Mise en place d’affichage divers.</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Mise en place de </a:t>
            </a:r>
            <a:r>
              <a:rPr lang="fr-FR" altLang="fr-FR" sz="2000" b="1">
                <a:solidFill>
                  <a:srgbClr val="000000"/>
                </a:solidFill>
                <a:latin typeface="Times New Roman" panose="02020603050405020304" pitchFamily="18" charset="0"/>
                <a:ea typeface="Arial Unicode MS" pitchFamily="34" charset="-128"/>
                <a:cs typeface="Times New Roman" panose="02020603050405020304" pitchFamily="18" charset="0"/>
              </a:rPr>
              <a:t>manœuvres</a:t>
            </a: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sur site.</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re 8">
            <a:extLst>
              <a:ext uri="{FF2B5EF4-FFF2-40B4-BE49-F238E27FC236}">
                <a16:creationId xmlns:a16="http://schemas.microsoft.com/office/drawing/2014/main" id="{9019145F-CDF6-6931-FE77-CC167A282F7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46435" name="Espace réservé du numéro de diapositive 4">
            <a:extLst>
              <a:ext uri="{FF2B5EF4-FFF2-40B4-BE49-F238E27FC236}">
                <a16:creationId xmlns:a16="http://schemas.microsoft.com/office/drawing/2014/main" id="{F32A7A37-5013-9F54-196A-0656064A3AD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8A79D75-6A8C-4047-A818-40F381322D12}" type="slidenum">
              <a:rPr lang="fr-FR" altLang="fr-FR" sz="2000">
                <a:solidFill>
                  <a:srgbClr val="984807"/>
                </a:solidFill>
              </a:rPr>
              <a:pPr algn="r" eaLnBrk="1" hangingPunct="1">
                <a:spcBef>
                  <a:spcPct val="0"/>
                </a:spcBef>
                <a:buFontTx/>
                <a:buNone/>
              </a:pPr>
              <a:t>141</a:t>
            </a:fld>
            <a:endParaRPr lang="fr-FR" altLang="fr-FR" sz="2000">
              <a:solidFill>
                <a:srgbClr val="984807"/>
              </a:solidFill>
            </a:endParaRPr>
          </a:p>
        </p:txBody>
      </p:sp>
      <p:sp>
        <p:nvSpPr>
          <p:cNvPr id="146436" name="Rectangle 1">
            <a:extLst>
              <a:ext uri="{FF2B5EF4-FFF2-40B4-BE49-F238E27FC236}">
                <a16:creationId xmlns:a16="http://schemas.microsoft.com/office/drawing/2014/main" id="{A3066415-DB08-FD70-9AE4-8575F3E2F67C}"/>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Établissements recevant des travailleurs : </a:t>
            </a:r>
          </a:p>
        </p:txBody>
      </p:sp>
      <p:sp>
        <p:nvSpPr>
          <p:cNvPr id="146437" name="Rectangle 1">
            <a:extLst>
              <a:ext uri="{FF2B5EF4-FFF2-40B4-BE49-F238E27FC236}">
                <a16:creationId xmlns:a16="http://schemas.microsoft.com/office/drawing/2014/main" id="{7E95D1CA-35CA-7F0B-A3F0-991706AF0162}"/>
              </a:ext>
            </a:extLst>
          </p:cNvPr>
          <p:cNvSpPr>
            <a:spLocks noChangeArrowheads="1"/>
          </p:cNvSpPr>
          <p:nvPr/>
        </p:nvSpPr>
        <p:spPr bwMode="auto">
          <a:xfrm>
            <a:off x="457200" y="1981200"/>
            <a:ext cx="81899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Relèvent du cadre du travail les bâtiments ou enceintes qui accueillent des travailleurs dans le cadre de leur activité professionnelle. </a:t>
            </a:r>
          </a:p>
        </p:txBody>
      </p:sp>
      <p:pic>
        <p:nvPicPr>
          <p:cNvPr id="146438" name="irc_mi" descr="Résultat de recherche d'images pour &quot;photo établissement recevant des travailleurs&quot;">
            <a:extLst>
              <a:ext uri="{FF2B5EF4-FFF2-40B4-BE49-F238E27FC236}">
                <a16:creationId xmlns:a16="http://schemas.microsoft.com/office/drawing/2014/main" id="{66B5D273-38BB-BBF4-2A60-29244D97DC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819400"/>
            <a:ext cx="3429000"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re 8">
            <a:extLst>
              <a:ext uri="{FF2B5EF4-FFF2-40B4-BE49-F238E27FC236}">
                <a16:creationId xmlns:a16="http://schemas.microsoft.com/office/drawing/2014/main" id="{8D9A7F0C-AEDF-ED62-AFAB-CA53A8A22524}"/>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47459" name="Espace réservé du numéro de diapositive 4">
            <a:extLst>
              <a:ext uri="{FF2B5EF4-FFF2-40B4-BE49-F238E27FC236}">
                <a16:creationId xmlns:a16="http://schemas.microsoft.com/office/drawing/2014/main" id="{43C3A8C1-1971-AFA6-C44D-3AFBE58A6D4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6853542-06C3-41EB-9572-8789341138DD}" type="slidenum">
              <a:rPr lang="fr-FR" altLang="fr-FR" sz="2000">
                <a:solidFill>
                  <a:srgbClr val="984807"/>
                </a:solidFill>
              </a:rPr>
              <a:pPr algn="r" eaLnBrk="1" hangingPunct="1">
                <a:spcBef>
                  <a:spcPct val="0"/>
                </a:spcBef>
                <a:buFontTx/>
                <a:buNone/>
              </a:pPr>
              <a:t>142</a:t>
            </a:fld>
            <a:endParaRPr lang="fr-FR" altLang="fr-FR" sz="2000">
              <a:solidFill>
                <a:srgbClr val="984807"/>
              </a:solidFill>
            </a:endParaRPr>
          </a:p>
        </p:txBody>
      </p:sp>
      <p:sp>
        <p:nvSpPr>
          <p:cNvPr id="147460" name="Rectangle 1">
            <a:extLst>
              <a:ext uri="{FF2B5EF4-FFF2-40B4-BE49-F238E27FC236}">
                <a16:creationId xmlns:a16="http://schemas.microsoft.com/office/drawing/2014/main" id="{92A06349-C5CE-C0EC-69AF-9D2DD77EC073}"/>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Établissements recevant des travailleurs : </a:t>
            </a:r>
          </a:p>
        </p:txBody>
      </p:sp>
      <p:sp>
        <p:nvSpPr>
          <p:cNvPr id="147461" name="Rectangle 1">
            <a:extLst>
              <a:ext uri="{FF2B5EF4-FFF2-40B4-BE49-F238E27FC236}">
                <a16:creationId xmlns:a16="http://schemas.microsoft.com/office/drawing/2014/main" id="{05589FD4-7972-1C1A-5A57-ADCC1B9B06D3}"/>
              </a:ext>
            </a:extLst>
          </p:cNvPr>
          <p:cNvSpPr>
            <a:spLocks noChangeArrowheads="1"/>
          </p:cNvSpPr>
          <p:nvPr/>
        </p:nvSpPr>
        <p:spPr bwMode="auto">
          <a:xfrm>
            <a:off x="457200" y="1828800"/>
            <a:ext cx="8189913"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Décret 92-932 du 31/3/1992 modifié :</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Bâtiments et les Locaux régis par la présente section doivent être conçus et réalisés de manière à permettre en cas de sinistre : </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a) Evacuation rapide de la totalité des occupants dans des conditions de sécurité maximale,</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b) Accès de l'extérieur et l'intervention des services de secours et de lutte contre l'incendie,</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Calibri" panose="020F0502020204030204" pitchFamily="34" charset="0"/>
              </a:rPr>
              <a:t>c) Limitation de la propagation de l'incendie à l'intérieur et à l'extérieur des bâtiments. </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re 8">
            <a:extLst>
              <a:ext uri="{FF2B5EF4-FFF2-40B4-BE49-F238E27FC236}">
                <a16:creationId xmlns:a16="http://schemas.microsoft.com/office/drawing/2014/main" id="{0F2FB070-7C3B-26F5-79C6-E5C40076D204}"/>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48483" name="Espace réservé du numéro de diapositive 4">
            <a:extLst>
              <a:ext uri="{FF2B5EF4-FFF2-40B4-BE49-F238E27FC236}">
                <a16:creationId xmlns:a16="http://schemas.microsoft.com/office/drawing/2014/main" id="{4F18E5EC-71EE-F94D-3614-0B966FE42C2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0C181CD-8CFE-4CD6-A9B2-C3FE3BCDF92F}" type="slidenum">
              <a:rPr lang="fr-FR" altLang="fr-FR" sz="2000">
                <a:solidFill>
                  <a:srgbClr val="984807"/>
                </a:solidFill>
              </a:rPr>
              <a:pPr algn="r" eaLnBrk="1" hangingPunct="1">
                <a:spcBef>
                  <a:spcPct val="0"/>
                </a:spcBef>
                <a:buFontTx/>
                <a:buNone/>
              </a:pPr>
              <a:t>143</a:t>
            </a:fld>
            <a:endParaRPr lang="fr-FR" altLang="fr-FR" sz="2000">
              <a:solidFill>
                <a:srgbClr val="984807"/>
              </a:solidFill>
            </a:endParaRPr>
          </a:p>
        </p:txBody>
      </p:sp>
      <p:sp>
        <p:nvSpPr>
          <p:cNvPr id="148484" name="Rectangle 1">
            <a:extLst>
              <a:ext uri="{FF2B5EF4-FFF2-40B4-BE49-F238E27FC236}">
                <a16:creationId xmlns:a16="http://schemas.microsoft.com/office/drawing/2014/main" id="{17594BB5-3DF1-148D-35AC-32367AB9A1FF}"/>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Établissements recevant des travailleurs : </a:t>
            </a:r>
          </a:p>
        </p:txBody>
      </p:sp>
      <p:sp>
        <p:nvSpPr>
          <p:cNvPr id="148485" name="Rectangle 1">
            <a:extLst>
              <a:ext uri="{FF2B5EF4-FFF2-40B4-BE49-F238E27FC236}">
                <a16:creationId xmlns:a16="http://schemas.microsoft.com/office/drawing/2014/main" id="{8FF581AC-E1A5-D308-6C84-05FD47408FC0}"/>
              </a:ext>
            </a:extLst>
          </p:cNvPr>
          <p:cNvSpPr>
            <a:spLocks noChangeArrowheads="1"/>
          </p:cNvSpPr>
          <p:nvPr/>
        </p:nvSpPr>
        <p:spPr bwMode="auto">
          <a:xfrm>
            <a:off x="457200" y="1981200"/>
            <a:ext cx="81899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lnSpc>
                <a:spcPct val="107000"/>
              </a:lnSpc>
              <a:spcBef>
                <a:spcPct val="0"/>
              </a:spcBef>
              <a:buFontTx/>
              <a:buNone/>
            </a:pPr>
            <a:r>
              <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Pas de stabilité au feu exigée</a:t>
            </a: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ctr">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(Sauf si h &gt; 8 m : SF1h et CF 1 h des planchers)</a:t>
            </a:r>
            <a:r>
              <a:rPr lang="fr-FR" altLang="fr-FR" sz="2000">
                <a:solidFill>
                  <a:srgbClr val="000000"/>
                </a:solidFill>
                <a:latin typeface="Times New Roman" panose="02020603050405020304" pitchFamily="18" charset="0"/>
                <a:ea typeface="Arial Unicode MS" pitchFamily="34" charset="-128"/>
                <a:cs typeface="Calibri" panose="020F0502020204030204" pitchFamily="34" charset="0"/>
              </a:rPr>
              <a:t> </a:t>
            </a:r>
          </a:p>
        </p:txBody>
      </p:sp>
      <p:pic>
        <p:nvPicPr>
          <p:cNvPr id="148486" name="Picture 2" descr="100_0009">
            <a:extLst>
              <a:ext uri="{FF2B5EF4-FFF2-40B4-BE49-F238E27FC236}">
                <a16:creationId xmlns:a16="http://schemas.microsoft.com/office/drawing/2014/main" id="{9F5B98D7-B7D9-9533-EBA8-8054181827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9" b="-72"/>
          <a:stretch>
            <a:fillRect/>
          </a:stretch>
        </p:blipFill>
        <p:spPr bwMode="auto">
          <a:xfrm>
            <a:off x="4724400" y="3048000"/>
            <a:ext cx="3924300" cy="271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7" name="Image 39953">
            <a:extLst>
              <a:ext uri="{FF2B5EF4-FFF2-40B4-BE49-F238E27FC236}">
                <a16:creationId xmlns:a16="http://schemas.microsoft.com/office/drawing/2014/main" id="{E7D6B3A6-4B2C-3147-28F7-2AD8409B32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72"/>
          <a:stretch>
            <a:fillRect/>
          </a:stretch>
        </p:blipFill>
        <p:spPr bwMode="auto">
          <a:xfrm>
            <a:off x="381000" y="3124200"/>
            <a:ext cx="40386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re 8">
            <a:extLst>
              <a:ext uri="{FF2B5EF4-FFF2-40B4-BE49-F238E27FC236}">
                <a16:creationId xmlns:a16="http://schemas.microsoft.com/office/drawing/2014/main" id="{C36920F8-ED6A-F566-2EE8-D00A4AD62DD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49507" name="Espace réservé du numéro de diapositive 4">
            <a:extLst>
              <a:ext uri="{FF2B5EF4-FFF2-40B4-BE49-F238E27FC236}">
                <a16:creationId xmlns:a16="http://schemas.microsoft.com/office/drawing/2014/main" id="{C6633386-B63A-E4B1-E932-0A06D277CF7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D02DCA9-B753-4999-AFA1-AA9BD3487DCA}" type="slidenum">
              <a:rPr lang="fr-FR" altLang="fr-FR" sz="2000">
                <a:solidFill>
                  <a:srgbClr val="984807"/>
                </a:solidFill>
              </a:rPr>
              <a:pPr algn="r" eaLnBrk="1" hangingPunct="1">
                <a:spcBef>
                  <a:spcPct val="0"/>
                </a:spcBef>
                <a:buFontTx/>
                <a:buNone/>
              </a:pPr>
              <a:t>144</a:t>
            </a:fld>
            <a:endParaRPr lang="fr-FR" altLang="fr-FR" sz="2000">
              <a:solidFill>
                <a:srgbClr val="984807"/>
              </a:solidFill>
            </a:endParaRPr>
          </a:p>
        </p:txBody>
      </p:sp>
      <p:sp>
        <p:nvSpPr>
          <p:cNvPr id="149508" name="Rectangle 1">
            <a:extLst>
              <a:ext uri="{FF2B5EF4-FFF2-40B4-BE49-F238E27FC236}">
                <a16:creationId xmlns:a16="http://schemas.microsoft.com/office/drawing/2014/main" id="{78E6AD3C-1832-1756-A635-1AE95A079888}"/>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Établissements recevant des travailleurs : </a:t>
            </a:r>
          </a:p>
        </p:txBody>
      </p:sp>
      <p:sp>
        <p:nvSpPr>
          <p:cNvPr id="149509" name="Rectangle 7">
            <a:extLst>
              <a:ext uri="{FF2B5EF4-FFF2-40B4-BE49-F238E27FC236}">
                <a16:creationId xmlns:a16="http://schemas.microsoft.com/office/drawing/2014/main" id="{DE9924A6-FFBB-0F72-EB00-E85B2B323203}"/>
              </a:ext>
            </a:extLst>
          </p:cNvPr>
          <p:cNvSpPr>
            <a:spLocks noChangeArrowheads="1"/>
          </p:cNvSpPr>
          <p:nvPr/>
        </p:nvSpPr>
        <p:spPr bwMode="auto">
          <a:xfrm>
            <a:off x="2324100" y="15716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49510" name="Image 39963">
            <a:extLst>
              <a:ext uri="{FF2B5EF4-FFF2-40B4-BE49-F238E27FC236}">
                <a16:creationId xmlns:a16="http://schemas.microsoft.com/office/drawing/2014/main" id="{A7936BD6-D7DE-FC00-A373-5104C77B5A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7294" b="-27"/>
          <a:stretch>
            <a:fillRect/>
          </a:stretch>
        </p:blipFill>
        <p:spPr bwMode="auto">
          <a:xfrm>
            <a:off x="1752600" y="1752600"/>
            <a:ext cx="5867400"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re 8">
            <a:extLst>
              <a:ext uri="{FF2B5EF4-FFF2-40B4-BE49-F238E27FC236}">
                <a16:creationId xmlns:a16="http://schemas.microsoft.com/office/drawing/2014/main" id="{000AC362-8ECD-DA43-45F1-7B6F41E16ED9}"/>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50531" name="Espace réservé du numéro de diapositive 4">
            <a:extLst>
              <a:ext uri="{FF2B5EF4-FFF2-40B4-BE49-F238E27FC236}">
                <a16:creationId xmlns:a16="http://schemas.microsoft.com/office/drawing/2014/main" id="{B3D75792-ECCA-D95F-3180-245D176CDF8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2862254-30B1-4248-8C27-4A6CCA76FAA0}" type="slidenum">
              <a:rPr lang="fr-FR" altLang="fr-FR" sz="2000">
                <a:solidFill>
                  <a:srgbClr val="984807"/>
                </a:solidFill>
              </a:rPr>
              <a:pPr algn="r" eaLnBrk="1" hangingPunct="1">
                <a:spcBef>
                  <a:spcPct val="0"/>
                </a:spcBef>
                <a:buFontTx/>
                <a:buNone/>
              </a:pPr>
              <a:t>145</a:t>
            </a:fld>
            <a:endParaRPr lang="fr-FR" altLang="fr-FR" sz="2000">
              <a:solidFill>
                <a:srgbClr val="984807"/>
              </a:solidFill>
            </a:endParaRPr>
          </a:p>
        </p:txBody>
      </p:sp>
      <p:sp>
        <p:nvSpPr>
          <p:cNvPr id="150532" name="Rectangle 1">
            <a:extLst>
              <a:ext uri="{FF2B5EF4-FFF2-40B4-BE49-F238E27FC236}">
                <a16:creationId xmlns:a16="http://schemas.microsoft.com/office/drawing/2014/main" id="{69180108-E8BE-8EAF-3B05-1BFD293B6FB3}"/>
              </a:ext>
            </a:extLst>
          </p:cNvPr>
          <p:cNvSpPr>
            <a:spLocks noChangeArrowheads="1"/>
          </p:cNvSpPr>
          <p:nvPr/>
        </p:nvSpPr>
        <p:spPr bwMode="auto">
          <a:xfrm>
            <a:off x="414338" y="1316038"/>
            <a:ext cx="8189912"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INSTALLATION CLASSEE pour la protection de l'Environnement (ICPE) : </a:t>
            </a:r>
          </a:p>
        </p:txBody>
      </p:sp>
      <p:sp>
        <p:nvSpPr>
          <p:cNvPr id="150533" name="Rectangle 1">
            <a:extLst>
              <a:ext uri="{FF2B5EF4-FFF2-40B4-BE49-F238E27FC236}">
                <a16:creationId xmlns:a16="http://schemas.microsoft.com/office/drawing/2014/main" id="{AFED6E9C-3F05-7D69-4770-BF87E420ADDD}"/>
              </a:ext>
            </a:extLst>
          </p:cNvPr>
          <p:cNvSpPr>
            <a:spLocks noChangeArrowheads="1"/>
          </p:cNvSpPr>
          <p:nvPr/>
        </p:nvSpPr>
        <p:spPr bwMode="auto">
          <a:xfrm>
            <a:off x="457200" y="2362200"/>
            <a:ext cx="8189913"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rPr>
              <a:t>Installation qui présente des risques particuliers pour l’environnement (santé, salubrité public, pollution, risque technologique, incendie, explosion…) au regard de son activité ou des matières qu’elle exploite.</a:t>
            </a:r>
          </a:p>
        </p:txBody>
      </p:sp>
      <p:pic>
        <p:nvPicPr>
          <p:cNvPr id="150534" name="irc_mi" descr="Résultat de recherche d'images pour &quot;photo ICPE LYON&quot;">
            <a:extLst>
              <a:ext uri="{FF2B5EF4-FFF2-40B4-BE49-F238E27FC236}">
                <a16:creationId xmlns:a16="http://schemas.microsoft.com/office/drawing/2014/main" id="{189073CE-A7B2-1992-7393-C792EED652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98"/>
          <a:stretch>
            <a:fillRect/>
          </a:stretch>
        </p:blipFill>
        <p:spPr bwMode="auto">
          <a:xfrm>
            <a:off x="3124200" y="3505200"/>
            <a:ext cx="2692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re 8">
            <a:extLst>
              <a:ext uri="{FF2B5EF4-FFF2-40B4-BE49-F238E27FC236}">
                <a16:creationId xmlns:a16="http://schemas.microsoft.com/office/drawing/2014/main" id="{F447D656-A97F-1AD8-347F-59EFB2F0B6ED}"/>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51555" name="Espace réservé du numéro de diapositive 4">
            <a:extLst>
              <a:ext uri="{FF2B5EF4-FFF2-40B4-BE49-F238E27FC236}">
                <a16:creationId xmlns:a16="http://schemas.microsoft.com/office/drawing/2014/main" id="{FD67C92C-5930-01A3-1F29-8A9B1D11742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8F7CD0D-A3C7-4CD7-8B46-2C4308E8BA9A}" type="slidenum">
              <a:rPr lang="fr-FR" altLang="fr-FR" sz="2000">
                <a:solidFill>
                  <a:srgbClr val="984807"/>
                </a:solidFill>
              </a:rPr>
              <a:pPr algn="r" eaLnBrk="1" hangingPunct="1">
                <a:spcBef>
                  <a:spcPct val="0"/>
                </a:spcBef>
                <a:buFontTx/>
                <a:buNone/>
              </a:pPr>
              <a:t>146</a:t>
            </a:fld>
            <a:endParaRPr lang="fr-FR" altLang="fr-FR" sz="2000">
              <a:solidFill>
                <a:srgbClr val="984807"/>
              </a:solidFill>
            </a:endParaRPr>
          </a:p>
        </p:txBody>
      </p:sp>
      <p:sp>
        <p:nvSpPr>
          <p:cNvPr id="151556" name="Rectangle 1">
            <a:extLst>
              <a:ext uri="{FF2B5EF4-FFF2-40B4-BE49-F238E27FC236}">
                <a16:creationId xmlns:a16="http://schemas.microsoft.com/office/drawing/2014/main" id="{BA5A8136-5BBC-1D91-F03E-F2A81E5D1D83}"/>
              </a:ext>
            </a:extLst>
          </p:cNvPr>
          <p:cNvSpPr>
            <a:spLocks noChangeArrowheads="1"/>
          </p:cNvSpPr>
          <p:nvPr/>
        </p:nvSpPr>
        <p:spPr bwMode="auto">
          <a:xfrm>
            <a:off x="414338" y="1316038"/>
            <a:ext cx="8189912"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INSTALLATION CLASSEE pour la protection de l'Environnement (ICPE) : </a:t>
            </a:r>
          </a:p>
        </p:txBody>
      </p:sp>
      <p:sp>
        <p:nvSpPr>
          <p:cNvPr id="151557" name="Rectangle 1">
            <a:extLst>
              <a:ext uri="{FF2B5EF4-FFF2-40B4-BE49-F238E27FC236}">
                <a16:creationId xmlns:a16="http://schemas.microsoft.com/office/drawing/2014/main" id="{B5EB6922-45E9-9069-C8DB-3257235020E1}"/>
              </a:ext>
            </a:extLst>
          </p:cNvPr>
          <p:cNvSpPr>
            <a:spLocks noChangeArrowheads="1"/>
          </p:cNvSpPr>
          <p:nvPr/>
        </p:nvSpPr>
        <p:spPr bwMode="auto">
          <a:xfrm>
            <a:off x="457200" y="2362200"/>
            <a:ext cx="8189913"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rPr>
              <a:t>Législation vise les usines, ateliers, dépôts, chantiers, carrières et les installations qui peuvent présenter des dangers ou des inconvénients soit pour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Char char="•"/>
            </a:pPr>
            <a:r>
              <a:rPr lang="fr-FR" altLang="fr-FR" sz="2000">
                <a:latin typeface="Times New Roman" panose="02020603050405020304" pitchFamily="18" charset="0"/>
                <a:ea typeface="Arial Unicode MS" pitchFamily="34" charset="-128"/>
                <a:cs typeface="Times New Roman" panose="02020603050405020304" pitchFamily="18" charset="0"/>
              </a:rPr>
              <a:t> Commodité du voisinage, </a:t>
            </a:r>
            <a:endParaRPr lang="fr-FR" altLang="fr-FR" sz="20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000">
                <a:latin typeface="Times New Roman" panose="02020603050405020304" pitchFamily="18" charset="0"/>
                <a:ea typeface="Arial Unicode MS" pitchFamily="34" charset="-128"/>
                <a:cs typeface="Times New Roman" panose="02020603050405020304" pitchFamily="18" charset="0"/>
              </a:rPr>
              <a:t> Santé, la sécurité, la salubrité publique, </a:t>
            </a:r>
            <a:endParaRPr lang="fr-FR" altLang="fr-FR" sz="20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000">
                <a:latin typeface="Times New Roman" panose="02020603050405020304" pitchFamily="18" charset="0"/>
                <a:ea typeface="Arial Unicode MS" pitchFamily="34" charset="-128"/>
                <a:cs typeface="Times New Roman" panose="02020603050405020304" pitchFamily="18" charset="0"/>
              </a:rPr>
              <a:t> Agriculture, </a:t>
            </a:r>
            <a:endParaRPr lang="fr-FR" altLang="fr-FR" sz="20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000">
                <a:latin typeface="Times New Roman" panose="02020603050405020304" pitchFamily="18" charset="0"/>
                <a:ea typeface="Arial Unicode MS" pitchFamily="34" charset="-128"/>
                <a:cs typeface="Times New Roman" panose="02020603050405020304" pitchFamily="18" charset="0"/>
              </a:rPr>
              <a:t> Protection de la nature et de l'environnement, </a:t>
            </a:r>
            <a:endParaRPr lang="fr-FR" altLang="fr-FR" sz="20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Conservation des sites et des monuments,</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re 8">
            <a:extLst>
              <a:ext uri="{FF2B5EF4-FFF2-40B4-BE49-F238E27FC236}">
                <a16:creationId xmlns:a16="http://schemas.microsoft.com/office/drawing/2014/main" id="{23A45361-721D-EC57-D89F-A01EDF5A7F4E}"/>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52579" name="Espace réservé du numéro de diapositive 4">
            <a:extLst>
              <a:ext uri="{FF2B5EF4-FFF2-40B4-BE49-F238E27FC236}">
                <a16:creationId xmlns:a16="http://schemas.microsoft.com/office/drawing/2014/main" id="{638D0AD4-2C8A-17EA-279D-B05E302EB67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46FE1E9-33DC-4BFA-B708-4BBF8B3B20A0}" type="slidenum">
              <a:rPr lang="fr-FR" altLang="fr-FR" sz="2000">
                <a:solidFill>
                  <a:srgbClr val="984807"/>
                </a:solidFill>
              </a:rPr>
              <a:pPr algn="r" eaLnBrk="1" hangingPunct="1">
                <a:spcBef>
                  <a:spcPct val="0"/>
                </a:spcBef>
                <a:buFontTx/>
                <a:buNone/>
              </a:pPr>
              <a:t>147</a:t>
            </a:fld>
            <a:endParaRPr lang="fr-FR" altLang="fr-FR" sz="2000">
              <a:solidFill>
                <a:srgbClr val="984807"/>
              </a:solidFill>
            </a:endParaRPr>
          </a:p>
        </p:txBody>
      </p:sp>
      <p:sp>
        <p:nvSpPr>
          <p:cNvPr id="152580" name="Rectangle 1">
            <a:extLst>
              <a:ext uri="{FF2B5EF4-FFF2-40B4-BE49-F238E27FC236}">
                <a16:creationId xmlns:a16="http://schemas.microsoft.com/office/drawing/2014/main" id="{140B1158-8931-B914-B499-D7FC91C120F6}"/>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Les parcs de stationnement couverts : </a:t>
            </a:r>
          </a:p>
        </p:txBody>
      </p:sp>
      <p:sp>
        <p:nvSpPr>
          <p:cNvPr id="152581" name="Rectangle 1">
            <a:extLst>
              <a:ext uri="{FF2B5EF4-FFF2-40B4-BE49-F238E27FC236}">
                <a16:creationId xmlns:a16="http://schemas.microsoft.com/office/drawing/2014/main" id="{98D6DBF8-C919-5EC0-6084-A1D5F7FBF768}"/>
              </a:ext>
            </a:extLst>
          </p:cNvPr>
          <p:cNvSpPr>
            <a:spLocks noChangeArrowheads="1"/>
          </p:cNvSpPr>
          <p:nvPr/>
        </p:nvSpPr>
        <p:spPr bwMode="auto">
          <a:xfrm>
            <a:off x="457200" y="1905000"/>
            <a:ext cx="8189913"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rPr>
              <a:t>Emplacement qui permet le remisage des véhicules automobiles et de leurs remorques en dehors de la voie publique, à l'exclusion de toute autre activité.</a:t>
            </a: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p:txBody>
      </p:sp>
      <p:pic>
        <p:nvPicPr>
          <p:cNvPr id="152582" name="Picture 15">
            <a:extLst>
              <a:ext uri="{FF2B5EF4-FFF2-40B4-BE49-F238E27FC236}">
                <a16:creationId xmlns:a16="http://schemas.microsoft.com/office/drawing/2014/main" id="{E8F70BCF-8F78-C057-3000-360A23FCE7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8000"/>
            <a:ext cx="48768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3" name="irc_mi" descr="Résultat de recherche d'images pour &quot;photo rampe d'accès parc de stationnement dans habitation LYON&quot;">
            <a:extLst>
              <a:ext uri="{FF2B5EF4-FFF2-40B4-BE49-F238E27FC236}">
                <a16:creationId xmlns:a16="http://schemas.microsoft.com/office/drawing/2014/main" id="{40E57C0D-0396-177D-710C-C4A0407DA3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72" b="-43"/>
          <a:stretch>
            <a:fillRect/>
          </a:stretch>
        </p:blipFill>
        <p:spPr bwMode="auto">
          <a:xfrm>
            <a:off x="5410200" y="3124200"/>
            <a:ext cx="3389313" cy="289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re 8">
            <a:extLst>
              <a:ext uri="{FF2B5EF4-FFF2-40B4-BE49-F238E27FC236}">
                <a16:creationId xmlns:a16="http://schemas.microsoft.com/office/drawing/2014/main" id="{F6255908-A9C1-7C58-EDA7-CECD7FB5B1A7}"/>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53603" name="Espace réservé du numéro de diapositive 4">
            <a:extLst>
              <a:ext uri="{FF2B5EF4-FFF2-40B4-BE49-F238E27FC236}">
                <a16:creationId xmlns:a16="http://schemas.microsoft.com/office/drawing/2014/main" id="{7D96E860-B116-14DA-F709-53760E9105D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B8EB0A7-F9C3-41EE-AA93-F13063E03764}" type="slidenum">
              <a:rPr lang="fr-FR" altLang="fr-FR" sz="2000">
                <a:solidFill>
                  <a:srgbClr val="984807"/>
                </a:solidFill>
              </a:rPr>
              <a:pPr algn="r" eaLnBrk="1" hangingPunct="1">
                <a:spcBef>
                  <a:spcPct val="0"/>
                </a:spcBef>
                <a:buFontTx/>
                <a:buNone/>
              </a:pPr>
              <a:t>148</a:t>
            </a:fld>
            <a:endParaRPr lang="fr-FR" altLang="fr-FR" sz="2000">
              <a:solidFill>
                <a:srgbClr val="984807"/>
              </a:solidFill>
            </a:endParaRPr>
          </a:p>
        </p:txBody>
      </p:sp>
      <p:sp>
        <p:nvSpPr>
          <p:cNvPr id="153604" name="Rectangle 1">
            <a:extLst>
              <a:ext uri="{FF2B5EF4-FFF2-40B4-BE49-F238E27FC236}">
                <a16:creationId xmlns:a16="http://schemas.microsoft.com/office/drawing/2014/main" id="{CB3A7DCD-6466-352F-7A29-F571E087A7B8}"/>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Parc de stationnement largement ventilé : </a:t>
            </a:r>
          </a:p>
        </p:txBody>
      </p:sp>
      <p:sp>
        <p:nvSpPr>
          <p:cNvPr id="153605" name="Rectangle 1">
            <a:extLst>
              <a:ext uri="{FF2B5EF4-FFF2-40B4-BE49-F238E27FC236}">
                <a16:creationId xmlns:a16="http://schemas.microsoft.com/office/drawing/2014/main" id="{D56D9970-DA39-F813-8B5A-E77CBA2ABEAD}"/>
              </a:ext>
            </a:extLst>
          </p:cNvPr>
          <p:cNvSpPr>
            <a:spLocks noChangeArrowheads="1"/>
          </p:cNvSpPr>
          <p:nvPr/>
        </p:nvSpPr>
        <p:spPr bwMode="auto">
          <a:xfrm>
            <a:off x="457200" y="1905000"/>
            <a:ext cx="818991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Parc de stationnement à un ou plusieurs niveaux, ouvert en façades ……</a:t>
            </a: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p:txBody>
      </p:sp>
      <p:pic>
        <p:nvPicPr>
          <p:cNvPr id="153606" name="Image 41198">
            <a:extLst>
              <a:ext uri="{FF2B5EF4-FFF2-40B4-BE49-F238E27FC236}">
                <a16:creationId xmlns:a16="http://schemas.microsoft.com/office/drawing/2014/main" id="{CF360443-F9B3-528C-21ED-FFCB81E340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82"/>
          <a:stretch>
            <a:fillRect/>
          </a:stretch>
        </p:blipFill>
        <p:spPr bwMode="auto">
          <a:xfrm>
            <a:off x="1524000" y="2743200"/>
            <a:ext cx="5715000" cy="301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re 8">
            <a:extLst>
              <a:ext uri="{FF2B5EF4-FFF2-40B4-BE49-F238E27FC236}">
                <a16:creationId xmlns:a16="http://schemas.microsoft.com/office/drawing/2014/main" id="{1AE2A80D-2A0F-DD63-BA3E-B6C6821E7679}"/>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54627" name="Espace réservé du numéro de diapositive 4">
            <a:extLst>
              <a:ext uri="{FF2B5EF4-FFF2-40B4-BE49-F238E27FC236}">
                <a16:creationId xmlns:a16="http://schemas.microsoft.com/office/drawing/2014/main" id="{C84D752E-BA28-4319-A5B3-515BF4B02A6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BA9C98A-9F98-405B-8222-22AF8888277D}" type="slidenum">
              <a:rPr lang="fr-FR" altLang="fr-FR" sz="2000">
                <a:solidFill>
                  <a:srgbClr val="984807"/>
                </a:solidFill>
              </a:rPr>
              <a:pPr algn="r" eaLnBrk="1" hangingPunct="1">
                <a:spcBef>
                  <a:spcPct val="0"/>
                </a:spcBef>
                <a:buFontTx/>
                <a:buNone/>
              </a:pPr>
              <a:t>149</a:t>
            </a:fld>
            <a:endParaRPr lang="fr-FR" altLang="fr-FR" sz="2000">
              <a:solidFill>
                <a:srgbClr val="984807"/>
              </a:solidFill>
            </a:endParaRPr>
          </a:p>
        </p:txBody>
      </p:sp>
      <p:sp>
        <p:nvSpPr>
          <p:cNvPr id="154628" name="Rectangle 1">
            <a:extLst>
              <a:ext uri="{FF2B5EF4-FFF2-40B4-BE49-F238E27FC236}">
                <a16:creationId xmlns:a16="http://schemas.microsoft.com/office/drawing/2014/main" id="{27649F3D-E2D3-F8ED-393B-D814913BB5CD}"/>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Parc de stationnement largement ventilé : </a:t>
            </a:r>
          </a:p>
        </p:txBody>
      </p:sp>
      <p:sp>
        <p:nvSpPr>
          <p:cNvPr id="154629" name="Rectangle 1">
            <a:extLst>
              <a:ext uri="{FF2B5EF4-FFF2-40B4-BE49-F238E27FC236}">
                <a16:creationId xmlns:a16="http://schemas.microsoft.com/office/drawing/2014/main" id="{2055A906-5F21-601A-5050-F81C423511B9}"/>
              </a:ext>
            </a:extLst>
          </p:cNvPr>
          <p:cNvSpPr>
            <a:spLocks noChangeArrowheads="1"/>
          </p:cNvSpPr>
          <p:nvPr/>
        </p:nvSpPr>
        <p:spPr bwMode="auto">
          <a:xfrm>
            <a:off x="457200" y="1905000"/>
            <a:ext cx="8189913"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remplissant simultanément les conditions suivantes :</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A chaque niveau, les surfaces d'ouverture dans les parois sont placées au moins dans 2 façades opposées. Surfaces au moins égales à 50 % de la surface totale de ces façades.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Hauteur prise en compte =  hauteur libre sous plafond</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Distance maximale entre les façades opposées et ouvertes à l'air libre est inférieure à 75 mètres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A chaque niveau, les surfaces d'ouverture dans les parois correspondent au moins à 5 % de la surface de plancher d'un niveau.</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re 8">
            <a:extLst>
              <a:ext uri="{FF2B5EF4-FFF2-40B4-BE49-F238E27FC236}">
                <a16:creationId xmlns:a16="http://schemas.microsoft.com/office/drawing/2014/main" id="{5B684E7F-BEA1-B366-4E53-A89E736E5466}"/>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17411" name="Espace réservé du numéro de diapositive 4">
            <a:extLst>
              <a:ext uri="{FF2B5EF4-FFF2-40B4-BE49-F238E27FC236}">
                <a16:creationId xmlns:a16="http://schemas.microsoft.com/office/drawing/2014/main" id="{51C4FBCB-53F8-9959-8D33-A6D71449058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5BC3705-CBD2-4F71-8F14-EB8EBECAD449}" type="slidenum">
              <a:rPr lang="fr-FR" altLang="fr-FR" sz="2000">
                <a:solidFill>
                  <a:srgbClr val="984807"/>
                </a:solidFill>
              </a:rPr>
              <a:pPr algn="r" eaLnBrk="1" hangingPunct="1">
                <a:spcBef>
                  <a:spcPct val="0"/>
                </a:spcBef>
                <a:buFontTx/>
                <a:buNone/>
              </a:pPr>
              <a:t>15</a:t>
            </a:fld>
            <a:endParaRPr lang="fr-FR" altLang="fr-FR" sz="2000">
              <a:solidFill>
                <a:srgbClr val="984807"/>
              </a:solidFill>
            </a:endParaRPr>
          </a:p>
        </p:txBody>
      </p:sp>
      <p:sp>
        <p:nvSpPr>
          <p:cNvPr id="17412" name="Rectangle 1">
            <a:extLst>
              <a:ext uri="{FF2B5EF4-FFF2-40B4-BE49-F238E27FC236}">
                <a16:creationId xmlns:a16="http://schemas.microsoft.com/office/drawing/2014/main" id="{625F7B65-07C0-3A0F-D59A-102692A158CA}"/>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EVITER LA PROPAGATION DU FEU :</a:t>
            </a:r>
          </a:p>
        </p:txBody>
      </p:sp>
      <p:sp>
        <p:nvSpPr>
          <p:cNvPr id="17413" name="Rectangle 1">
            <a:extLst>
              <a:ext uri="{FF2B5EF4-FFF2-40B4-BE49-F238E27FC236}">
                <a16:creationId xmlns:a16="http://schemas.microsoft.com/office/drawing/2014/main" id="{AFD76FB7-E42B-BF1E-A8D2-F7AC297A67DF}"/>
              </a:ext>
            </a:extLst>
          </p:cNvPr>
          <p:cNvSpPr>
            <a:spLocks noChangeArrowheads="1"/>
          </p:cNvSpPr>
          <p:nvPr/>
        </p:nvSpPr>
        <p:spPr bwMode="auto">
          <a:xfrm>
            <a:off x="457200" y="1981200"/>
            <a:ext cx="8189913" cy="303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Limiter au maximum les effets de l'incendie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Suppose l'application de certaines mesures générales visant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La construction ;</a:t>
            </a:r>
          </a:p>
          <a:p>
            <a:pPr>
              <a:lnSpc>
                <a:spcPct val="107000"/>
              </a:lnSpc>
              <a:spcBef>
                <a:spcPct val="0"/>
              </a:spcBef>
              <a:buFontTx/>
              <a:buChar char="•"/>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Les installations techniques ;</a:t>
            </a:r>
          </a:p>
          <a:p>
            <a:pPr>
              <a:lnSpc>
                <a:spcPct val="107000"/>
              </a:lnSpc>
              <a:spcBef>
                <a:spcPct val="0"/>
              </a:spcBef>
              <a:buFontTx/>
              <a:buChar char="•"/>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Le choix des moyens de secours.</a:t>
            </a:r>
          </a:p>
        </p:txBody>
      </p:sp>
      <p:pic>
        <p:nvPicPr>
          <p:cNvPr id="17414" name="Picture 6">
            <a:extLst>
              <a:ext uri="{FF2B5EF4-FFF2-40B4-BE49-F238E27FC236}">
                <a16:creationId xmlns:a16="http://schemas.microsoft.com/office/drawing/2014/main" id="{5637656D-261D-2F44-7B1A-ACB274DAED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352800"/>
            <a:ext cx="3382963"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re 8">
            <a:extLst>
              <a:ext uri="{FF2B5EF4-FFF2-40B4-BE49-F238E27FC236}">
                <a16:creationId xmlns:a16="http://schemas.microsoft.com/office/drawing/2014/main" id="{5C75D8B4-730F-2794-1932-F494EC38863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55651" name="Espace réservé du numéro de diapositive 4">
            <a:extLst>
              <a:ext uri="{FF2B5EF4-FFF2-40B4-BE49-F238E27FC236}">
                <a16:creationId xmlns:a16="http://schemas.microsoft.com/office/drawing/2014/main" id="{4299F031-4022-9CD2-7642-CDB7E986403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0FF250D-705F-4D14-918A-7B6193B38FFD}" type="slidenum">
              <a:rPr lang="fr-FR" altLang="fr-FR" sz="2000">
                <a:solidFill>
                  <a:srgbClr val="984807"/>
                </a:solidFill>
              </a:rPr>
              <a:pPr algn="r" eaLnBrk="1" hangingPunct="1">
                <a:spcBef>
                  <a:spcPct val="0"/>
                </a:spcBef>
                <a:buFontTx/>
                <a:buNone/>
              </a:pPr>
              <a:t>150</a:t>
            </a:fld>
            <a:endParaRPr lang="fr-FR" altLang="fr-FR" sz="2000">
              <a:solidFill>
                <a:srgbClr val="984807"/>
              </a:solidFill>
            </a:endParaRPr>
          </a:p>
        </p:txBody>
      </p:sp>
      <p:sp>
        <p:nvSpPr>
          <p:cNvPr id="155652" name="Rectangle 1">
            <a:extLst>
              <a:ext uri="{FF2B5EF4-FFF2-40B4-BE49-F238E27FC236}">
                <a16:creationId xmlns:a16="http://schemas.microsoft.com/office/drawing/2014/main" id="{FE86637D-10E2-2B59-22EE-0ADD5037DDB1}"/>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Les parcs de stationnement à rangement automatisé : </a:t>
            </a:r>
          </a:p>
        </p:txBody>
      </p:sp>
      <p:sp>
        <p:nvSpPr>
          <p:cNvPr id="155653" name="Rectangle 1">
            <a:extLst>
              <a:ext uri="{FF2B5EF4-FFF2-40B4-BE49-F238E27FC236}">
                <a16:creationId xmlns:a16="http://schemas.microsoft.com/office/drawing/2014/main" id="{C8E63F69-8849-6E2A-F840-8E848F6D5058}"/>
              </a:ext>
            </a:extLst>
          </p:cNvPr>
          <p:cNvSpPr>
            <a:spLocks noChangeArrowheads="1"/>
          </p:cNvSpPr>
          <p:nvPr/>
        </p:nvSpPr>
        <p:spPr bwMode="auto">
          <a:xfrm>
            <a:off x="457200" y="1905000"/>
            <a:ext cx="8189913"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Permettant le remisage automatisé des véhicules.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Ne reçoit pas de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public en dehors de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la zone d'accueil</a:t>
            </a:r>
          </a:p>
        </p:txBody>
      </p:sp>
      <p:pic>
        <p:nvPicPr>
          <p:cNvPr id="155654" name="Picture 7" descr="DOD - Feux de structure_Page_032">
            <a:extLst>
              <a:ext uri="{FF2B5EF4-FFF2-40B4-BE49-F238E27FC236}">
                <a16:creationId xmlns:a16="http://schemas.microsoft.com/office/drawing/2014/main" id="{C1D9B8F7-65D5-C970-094D-A1B1DAA44B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5715" t="61835" r="8521" b="27386"/>
          <a:stretch>
            <a:fillRect/>
          </a:stretch>
        </p:blipFill>
        <p:spPr bwMode="auto">
          <a:xfrm>
            <a:off x="2686050" y="2214563"/>
            <a:ext cx="6073775"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re 8">
            <a:extLst>
              <a:ext uri="{FF2B5EF4-FFF2-40B4-BE49-F238E27FC236}">
                <a16:creationId xmlns:a16="http://schemas.microsoft.com/office/drawing/2014/main" id="{46DAAB12-23D1-3131-1493-4A63BE23971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56675" name="Espace réservé du numéro de diapositive 4">
            <a:extLst>
              <a:ext uri="{FF2B5EF4-FFF2-40B4-BE49-F238E27FC236}">
                <a16:creationId xmlns:a16="http://schemas.microsoft.com/office/drawing/2014/main" id="{2DF8E3B3-7A5F-BEB7-A577-A579C869A6D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2EFB1E8-9432-4F47-8480-AC137B1BD9AD}" type="slidenum">
              <a:rPr lang="fr-FR" altLang="fr-FR" sz="2000">
                <a:solidFill>
                  <a:srgbClr val="984807"/>
                </a:solidFill>
              </a:rPr>
              <a:pPr algn="r" eaLnBrk="1" hangingPunct="1">
                <a:spcBef>
                  <a:spcPct val="0"/>
                </a:spcBef>
                <a:buFontTx/>
                <a:buNone/>
              </a:pPr>
              <a:t>151</a:t>
            </a:fld>
            <a:endParaRPr lang="fr-FR" altLang="fr-FR" sz="2000">
              <a:solidFill>
                <a:srgbClr val="984807"/>
              </a:solidFill>
            </a:endParaRPr>
          </a:p>
        </p:txBody>
      </p:sp>
      <p:sp>
        <p:nvSpPr>
          <p:cNvPr id="156676" name="Rectangle 1">
            <a:extLst>
              <a:ext uri="{FF2B5EF4-FFF2-40B4-BE49-F238E27FC236}">
                <a16:creationId xmlns:a16="http://schemas.microsoft.com/office/drawing/2014/main" id="{DD8461A4-2F4B-5AAF-BCC8-A892E2D873D3}"/>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Les parcs de stationnement couverts : </a:t>
            </a:r>
          </a:p>
        </p:txBody>
      </p:sp>
      <p:grpSp>
        <p:nvGrpSpPr>
          <p:cNvPr id="156677" name="Group 59">
            <a:extLst>
              <a:ext uri="{FF2B5EF4-FFF2-40B4-BE49-F238E27FC236}">
                <a16:creationId xmlns:a16="http://schemas.microsoft.com/office/drawing/2014/main" id="{E8670B84-B721-13FA-D2D7-A0D3E5BAFCB4}"/>
              </a:ext>
            </a:extLst>
          </p:cNvPr>
          <p:cNvGrpSpPr>
            <a:grpSpLocks/>
          </p:cNvGrpSpPr>
          <p:nvPr/>
        </p:nvGrpSpPr>
        <p:grpSpPr bwMode="auto">
          <a:xfrm>
            <a:off x="457200" y="1738313"/>
            <a:ext cx="8229600" cy="4267200"/>
            <a:chOff x="-3" y="-3"/>
            <a:chExt cx="3802" cy="1619"/>
          </a:xfrm>
        </p:grpSpPr>
        <p:grpSp>
          <p:nvGrpSpPr>
            <p:cNvPr id="156678" name="Group 57">
              <a:extLst>
                <a:ext uri="{FF2B5EF4-FFF2-40B4-BE49-F238E27FC236}">
                  <a16:creationId xmlns:a16="http://schemas.microsoft.com/office/drawing/2014/main" id="{B5CC0B58-F5E3-986B-065A-2D9DF0250DD0}"/>
                </a:ext>
              </a:extLst>
            </p:cNvPr>
            <p:cNvGrpSpPr>
              <a:grpSpLocks/>
            </p:cNvGrpSpPr>
            <p:nvPr/>
          </p:nvGrpSpPr>
          <p:grpSpPr bwMode="auto">
            <a:xfrm>
              <a:off x="0" y="0"/>
              <a:ext cx="3796" cy="1613"/>
              <a:chOff x="0" y="0"/>
              <a:chExt cx="3796" cy="1613"/>
            </a:xfrm>
          </p:grpSpPr>
          <p:grpSp>
            <p:nvGrpSpPr>
              <p:cNvPr id="156680" name="Group 46">
                <a:extLst>
                  <a:ext uri="{FF2B5EF4-FFF2-40B4-BE49-F238E27FC236}">
                    <a16:creationId xmlns:a16="http://schemas.microsoft.com/office/drawing/2014/main" id="{70D93A14-D27E-4EE6-0495-E17009A8F7C6}"/>
                  </a:ext>
                </a:extLst>
              </p:cNvPr>
              <p:cNvGrpSpPr>
                <a:grpSpLocks/>
              </p:cNvGrpSpPr>
              <p:nvPr/>
            </p:nvGrpSpPr>
            <p:grpSpPr bwMode="auto">
              <a:xfrm>
                <a:off x="0" y="0"/>
                <a:ext cx="1558" cy="346"/>
                <a:chOff x="0" y="0"/>
                <a:chExt cx="1558" cy="346"/>
              </a:xfrm>
            </p:grpSpPr>
            <p:sp>
              <p:nvSpPr>
                <p:cNvPr id="156696" name="Rectangle 39">
                  <a:extLst>
                    <a:ext uri="{FF2B5EF4-FFF2-40B4-BE49-F238E27FC236}">
                      <a16:creationId xmlns:a16="http://schemas.microsoft.com/office/drawing/2014/main" id="{D45C843E-60EA-01D0-E1B9-C3A4085DF5B9}"/>
                    </a:ext>
                  </a:extLst>
                </p:cNvPr>
                <p:cNvSpPr>
                  <a:spLocks noChangeArrowheads="1"/>
                </p:cNvSpPr>
                <p:nvPr/>
              </p:nvSpPr>
              <p:spPr bwMode="auto">
                <a:xfrm>
                  <a:off x="43" y="0"/>
                  <a:ext cx="147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On distingue</a:t>
                  </a:r>
                  <a:endParaRPr lang="fr-FR" altLang="fr-FR" sz="2000">
                    <a:latin typeface="Times New Roman" panose="02020603050405020304" pitchFamily="18" charset="0"/>
                  </a:endParaRPr>
                </a:p>
              </p:txBody>
            </p:sp>
            <p:sp>
              <p:nvSpPr>
                <p:cNvPr id="156697" name="Rectangle 45">
                  <a:extLst>
                    <a:ext uri="{FF2B5EF4-FFF2-40B4-BE49-F238E27FC236}">
                      <a16:creationId xmlns:a16="http://schemas.microsoft.com/office/drawing/2014/main" id="{D1E23CEC-F1D6-327C-C0C5-3A79B005163B}"/>
                    </a:ext>
                  </a:extLst>
                </p:cNvPr>
                <p:cNvSpPr>
                  <a:spLocks noChangeArrowheads="1"/>
                </p:cNvSpPr>
                <p:nvPr/>
              </p:nvSpPr>
              <p:spPr bwMode="auto">
                <a:xfrm>
                  <a:off x="0" y="0"/>
                  <a:ext cx="155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156681" name="Group 48">
                <a:extLst>
                  <a:ext uri="{FF2B5EF4-FFF2-40B4-BE49-F238E27FC236}">
                    <a16:creationId xmlns:a16="http://schemas.microsoft.com/office/drawing/2014/main" id="{DFF463E7-E1D5-0B3E-42F8-22225471ADAC}"/>
                  </a:ext>
                </a:extLst>
              </p:cNvPr>
              <p:cNvGrpSpPr>
                <a:grpSpLocks/>
              </p:cNvGrpSpPr>
              <p:nvPr/>
            </p:nvGrpSpPr>
            <p:grpSpPr bwMode="auto">
              <a:xfrm>
                <a:off x="1558" y="0"/>
                <a:ext cx="2238" cy="346"/>
                <a:chOff x="1558" y="0"/>
                <a:chExt cx="2238" cy="346"/>
              </a:xfrm>
            </p:grpSpPr>
            <p:sp>
              <p:nvSpPr>
                <p:cNvPr id="156694" name="Rectangle 40">
                  <a:extLst>
                    <a:ext uri="{FF2B5EF4-FFF2-40B4-BE49-F238E27FC236}">
                      <a16:creationId xmlns:a16="http://schemas.microsoft.com/office/drawing/2014/main" id="{17BDE4AB-2595-39B6-E89F-BBF072907682}"/>
                    </a:ext>
                  </a:extLst>
                </p:cNvPr>
                <p:cNvSpPr>
                  <a:spLocks noChangeArrowheads="1"/>
                </p:cNvSpPr>
                <p:nvPr/>
              </p:nvSpPr>
              <p:spPr bwMode="auto">
                <a:xfrm>
                  <a:off x="1601" y="0"/>
                  <a:ext cx="215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ea typeface="Arial Unicode MS" pitchFamily="34" charset="-128"/>
                    </a:rPr>
                    <a:t> </a:t>
                  </a:r>
                </a:p>
                <a:p>
                  <a:pPr>
                    <a:spcBef>
                      <a:spcPct val="0"/>
                    </a:spcBef>
                    <a:buFontTx/>
                    <a:buNone/>
                  </a:pPr>
                  <a:endParaRPr lang="fr-FR" altLang="fr-FR" sz="2000">
                    <a:latin typeface="Times New Roman" panose="02020603050405020304" pitchFamily="18" charset="0"/>
                  </a:endParaRPr>
                </a:p>
              </p:txBody>
            </p:sp>
            <p:sp>
              <p:nvSpPr>
                <p:cNvPr id="156695" name="Rectangle 47">
                  <a:extLst>
                    <a:ext uri="{FF2B5EF4-FFF2-40B4-BE49-F238E27FC236}">
                      <a16:creationId xmlns:a16="http://schemas.microsoft.com/office/drawing/2014/main" id="{D4097590-9AA0-8F39-5EB3-9126753B39FC}"/>
                    </a:ext>
                  </a:extLst>
                </p:cNvPr>
                <p:cNvSpPr>
                  <a:spLocks noChangeArrowheads="1"/>
                </p:cNvSpPr>
                <p:nvPr/>
              </p:nvSpPr>
              <p:spPr bwMode="auto">
                <a:xfrm>
                  <a:off x="1558" y="0"/>
                  <a:ext cx="223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156682" name="Group 50">
                <a:extLst>
                  <a:ext uri="{FF2B5EF4-FFF2-40B4-BE49-F238E27FC236}">
                    <a16:creationId xmlns:a16="http://schemas.microsoft.com/office/drawing/2014/main" id="{B4D6B76F-6A8C-D957-8199-CDF8B38AAD58}"/>
                  </a:ext>
                </a:extLst>
              </p:cNvPr>
              <p:cNvGrpSpPr>
                <a:grpSpLocks/>
              </p:cNvGrpSpPr>
              <p:nvPr/>
            </p:nvGrpSpPr>
            <p:grpSpPr bwMode="auto">
              <a:xfrm>
                <a:off x="0" y="346"/>
                <a:ext cx="1558" cy="691"/>
                <a:chOff x="0" y="346"/>
                <a:chExt cx="1558" cy="691"/>
              </a:xfrm>
            </p:grpSpPr>
            <p:sp>
              <p:nvSpPr>
                <p:cNvPr id="156692" name="Rectangle 41">
                  <a:extLst>
                    <a:ext uri="{FF2B5EF4-FFF2-40B4-BE49-F238E27FC236}">
                      <a16:creationId xmlns:a16="http://schemas.microsoft.com/office/drawing/2014/main" id="{ABD0E0D9-DA43-C0BD-7C43-B1C886D85B51}"/>
                    </a:ext>
                  </a:extLst>
                </p:cNvPr>
                <p:cNvSpPr>
                  <a:spLocks noChangeArrowheads="1"/>
                </p:cNvSpPr>
                <p:nvPr/>
              </p:nvSpPr>
              <p:spPr bwMode="auto">
                <a:xfrm>
                  <a:off x="43" y="346"/>
                  <a:ext cx="1472" cy="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Parc de stationnement habitation</a:t>
                  </a:r>
                  <a:endParaRPr lang="fr-FR" altLang="fr-FR" sz="2000">
                    <a:latin typeface="Times New Roman" panose="02020603050405020304" pitchFamily="18" charset="0"/>
                  </a:endParaRPr>
                </a:p>
              </p:txBody>
            </p:sp>
            <p:sp>
              <p:nvSpPr>
                <p:cNvPr id="156693" name="Rectangle 49">
                  <a:extLst>
                    <a:ext uri="{FF2B5EF4-FFF2-40B4-BE49-F238E27FC236}">
                      <a16:creationId xmlns:a16="http://schemas.microsoft.com/office/drawing/2014/main" id="{E62E6BD7-4DC2-B70F-8E5F-C84BE19C83CB}"/>
                    </a:ext>
                  </a:extLst>
                </p:cNvPr>
                <p:cNvSpPr>
                  <a:spLocks noChangeArrowheads="1"/>
                </p:cNvSpPr>
                <p:nvPr/>
              </p:nvSpPr>
              <p:spPr bwMode="auto">
                <a:xfrm>
                  <a:off x="0" y="346"/>
                  <a:ext cx="1558" cy="69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156683" name="Group 52">
                <a:extLst>
                  <a:ext uri="{FF2B5EF4-FFF2-40B4-BE49-F238E27FC236}">
                    <a16:creationId xmlns:a16="http://schemas.microsoft.com/office/drawing/2014/main" id="{9A4BAE4D-F5C7-1AC1-AE67-C7BAA7607B34}"/>
                  </a:ext>
                </a:extLst>
              </p:cNvPr>
              <p:cNvGrpSpPr>
                <a:grpSpLocks/>
              </p:cNvGrpSpPr>
              <p:nvPr/>
            </p:nvGrpSpPr>
            <p:grpSpPr bwMode="auto">
              <a:xfrm>
                <a:off x="1558" y="346"/>
                <a:ext cx="2238" cy="691"/>
                <a:chOff x="1558" y="346"/>
                <a:chExt cx="2238" cy="691"/>
              </a:xfrm>
            </p:grpSpPr>
            <p:sp>
              <p:nvSpPr>
                <p:cNvPr id="156690" name="Rectangle 42">
                  <a:extLst>
                    <a:ext uri="{FF2B5EF4-FFF2-40B4-BE49-F238E27FC236}">
                      <a16:creationId xmlns:a16="http://schemas.microsoft.com/office/drawing/2014/main" id="{5D151DDB-D596-22AB-0E3D-4F8887333768}"/>
                    </a:ext>
                  </a:extLst>
                </p:cNvPr>
                <p:cNvSpPr>
                  <a:spLocks noChangeArrowheads="1"/>
                </p:cNvSpPr>
                <p:nvPr/>
              </p:nvSpPr>
              <p:spPr bwMode="auto">
                <a:xfrm>
                  <a:off x="1601" y="346"/>
                  <a:ext cx="2152" cy="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Parc qui dépend d’un bâtiment d’habitation</a:t>
                  </a:r>
                  <a:endParaRPr lang="fr-FR" altLang="fr-FR" sz="2000">
                    <a:solidFill>
                      <a:srgbClr val="000000"/>
                    </a:solidFill>
                    <a:latin typeface="Times New Roman" panose="02020603050405020304" pitchFamily="18" charset="0"/>
                    <a:ea typeface="Arial Unicode MS" pitchFamily="34" charset="-128"/>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Superficie supérieure à 100 m²</a:t>
                  </a:r>
                  <a:endParaRPr lang="fr-FR" altLang="fr-FR" sz="2000">
                    <a:solidFill>
                      <a:srgbClr val="000000"/>
                    </a:solidFill>
                    <a:latin typeface="Times New Roman" panose="02020603050405020304" pitchFamily="18" charset="0"/>
                    <a:ea typeface="Arial Unicode MS" pitchFamily="34" charset="-128"/>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Capacité maximale de 250 véhicules</a:t>
                  </a:r>
                  <a:endParaRPr lang="fr-FR" altLang="fr-FR" sz="2000">
                    <a:latin typeface="Times New Roman" panose="02020603050405020304" pitchFamily="18" charset="0"/>
                  </a:endParaRPr>
                </a:p>
              </p:txBody>
            </p:sp>
            <p:sp>
              <p:nvSpPr>
                <p:cNvPr id="156691" name="Rectangle 51">
                  <a:extLst>
                    <a:ext uri="{FF2B5EF4-FFF2-40B4-BE49-F238E27FC236}">
                      <a16:creationId xmlns:a16="http://schemas.microsoft.com/office/drawing/2014/main" id="{610D2C0B-1FAD-CF98-63FC-6368D979719F}"/>
                    </a:ext>
                  </a:extLst>
                </p:cNvPr>
                <p:cNvSpPr>
                  <a:spLocks noChangeArrowheads="1"/>
                </p:cNvSpPr>
                <p:nvPr/>
              </p:nvSpPr>
              <p:spPr bwMode="auto">
                <a:xfrm>
                  <a:off x="1558" y="346"/>
                  <a:ext cx="2238" cy="69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156684" name="Group 54">
                <a:extLst>
                  <a:ext uri="{FF2B5EF4-FFF2-40B4-BE49-F238E27FC236}">
                    <a16:creationId xmlns:a16="http://schemas.microsoft.com/office/drawing/2014/main" id="{0F6CEA35-B1C6-5E52-46C3-99934464908F}"/>
                  </a:ext>
                </a:extLst>
              </p:cNvPr>
              <p:cNvGrpSpPr>
                <a:grpSpLocks/>
              </p:cNvGrpSpPr>
              <p:nvPr/>
            </p:nvGrpSpPr>
            <p:grpSpPr bwMode="auto">
              <a:xfrm>
                <a:off x="0" y="1037"/>
                <a:ext cx="1558" cy="576"/>
                <a:chOff x="0" y="1037"/>
                <a:chExt cx="1558" cy="576"/>
              </a:xfrm>
            </p:grpSpPr>
            <p:sp>
              <p:nvSpPr>
                <p:cNvPr id="156688" name="Rectangle 43">
                  <a:extLst>
                    <a:ext uri="{FF2B5EF4-FFF2-40B4-BE49-F238E27FC236}">
                      <a16:creationId xmlns:a16="http://schemas.microsoft.com/office/drawing/2014/main" id="{A8A657BB-71BB-D0C8-FC33-9ED055076EB6}"/>
                    </a:ext>
                  </a:extLst>
                </p:cNvPr>
                <p:cNvSpPr>
                  <a:spLocks noChangeArrowheads="1"/>
                </p:cNvSpPr>
                <p:nvPr/>
              </p:nvSpPr>
              <p:spPr bwMode="auto">
                <a:xfrm>
                  <a:off x="43" y="1037"/>
                  <a:ext cx="1472"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Parc de stationnement ERP</a:t>
                  </a:r>
                  <a:endParaRPr lang="fr-FR" altLang="fr-FR" sz="2000">
                    <a:latin typeface="Times New Roman" panose="02020603050405020304" pitchFamily="18" charset="0"/>
                  </a:endParaRPr>
                </a:p>
              </p:txBody>
            </p:sp>
            <p:sp>
              <p:nvSpPr>
                <p:cNvPr id="156689" name="Rectangle 53">
                  <a:extLst>
                    <a:ext uri="{FF2B5EF4-FFF2-40B4-BE49-F238E27FC236}">
                      <a16:creationId xmlns:a16="http://schemas.microsoft.com/office/drawing/2014/main" id="{B721AF3A-DF9C-D600-FE19-F22AFB6BCE69}"/>
                    </a:ext>
                  </a:extLst>
                </p:cNvPr>
                <p:cNvSpPr>
                  <a:spLocks noChangeArrowheads="1"/>
                </p:cNvSpPr>
                <p:nvPr/>
              </p:nvSpPr>
              <p:spPr bwMode="auto">
                <a:xfrm>
                  <a:off x="0" y="1037"/>
                  <a:ext cx="1558" cy="57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156685" name="Group 56">
                <a:extLst>
                  <a:ext uri="{FF2B5EF4-FFF2-40B4-BE49-F238E27FC236}">
                    <a16:creationId xmlns:a16="http://schemas.microsoft.com/office/drawing/2014/main" id="{8A7167CC-7FF0-40C6-556F-C0F6496866C8}"/>
                  </a:ext>
                </a:extLst>
              </p:cNvPr>
              <p:cNvGrpSpPr>
                <a:grpSpLocks/>
              </p:cNvGrpSpPr>
              <p:nvPr/>
            </p:nvGrpSpPr>
            <p:grpSpPr bwMode="auto">
              <a:xfrm>
                <a:off x="1558" y="1037"/>
                <a:ext cx="2238" cy="576"/>
                <a:chOff x="1558" y="1037"/>
                <a:chExt cx="2238" cy="576"/>
              </a:xfrm>
            </p:grpSpPr>
            <p:sp>
              <p:nvSpPr>
                <p:cNvPr id="156686" name="Rectangle 44">
                  <a:extLst>
                    <a:ext uri="{FF2B5EF4-FFF2-40B4-BE49-F238E27FC236}">
                      <a16:creationId xmlns:a16="http://schemas.microsoft.com/office/drawing/2014/main" id="{CA9098AE-B50F-5362-C1FD-B6BE275AF6CB}"/>
                    </a:ext>
                  </a:extLst>
                </p:cNvPr>
                <p:cNvSpPr>
                  <a:spLocks noChangeArrowheads="1"/>
                </p:cNvSpPr>
                <p:nvPr/>
              </p:nvSpPr>
              <p:spPr bwMode="auto">
                <a:xfrm>
                  <a:off x="1601" y="1037"/>
                  <a:ext cx="2152"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Tout autre parc de stationnement dont la capacité est supérieure à 10 véhicules</a:t>
                  </a:r>
                  <a:endParaRPr lang="fr-FR" altLang="fr-FR" sz="2000">
                    <a:latin typeface="Times New Roman" panose="02020603050405020304" pitchFamily="18" charset="0"/>
                  </a:endParaRPr>
                </a:p>
              </p:txBody>
            </p:sp>
            <p:sp>
              <p:nvSpPr>
                <p:cNvPr id="156687" name="Rectangle 55">
                  <a:extLst>
                    <a:ext uri="{FF2B5EF4-FFF2-40B4-BE49-F238E27FC236}">
                      <a16:creationId xmlns:a16="http://schemas.microsoft.com/office/drawing/2014/main" id="{B3FADEEB-2FD2-76FC-081A-93253F26565B}"/>
                    </a:ext>
                  </a:extLst>
                </p:cNvPr>
                <p:cNvSpPr>
                  <a:spLocks noChangeArrowheads="1"/>
                </p:cNvSpPr>
                <p:nvPr/>
              </p:nvSpPr>
              <p:spPr bwMode="auto">
                <a:xfrm>
                  <a:off x="1558" y="1037"/>
                  <a:ext cx="2238" cy="57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sp>
          <p:nvSpPr>
            <p:cNvPr id="156679" name="Rectangle 58">
              <a:extLst>
                <a:ext uri="{FF2B5EF4-FFF2-40B4-BE49-F238E27FC236}">
                  <a16:creationId xmlns:a16="http://schemas.microsoft.com/office/drawing/2014/main" id="{2255BEA4-1A33-A8F4-AD09-8778ACF87BF6}"/>
                </a:ext>
              </a:extLst>
            </p:cNvPr>
            <p:cNvSpPr>
              <a:spLocks noChangeArrowheads="1"/>
            </p:cNvSpPr>
            <p:nvPr/>
          </p:nvSpPr>
          <p:spPr bwMode="auto">
            <a:xfrm>
              <a:off x="-3" y="-3"/>
              <a:ext cx="3802" cy="1619"/>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re 8">
            <a:extLst>
              <a:ext uri="{FF2B5EF4-FFF2-40B4-BE49-F238E27FC236}">
                <a16:creationId xmlns:a16="http://schemas.microsoft.com/office/drawing/2014/main" id="{63055181-5BB4-2C98-B06B-4CBF499D6DD8}"/>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57699" name="Espace réservé du numéro de diapositive 4">
            <a:extLst>
              <a:ext uri="{FF2B5EF4-FFF2-40B4-BE49-F238E27FC236}">
                <a16:creationId xmlns:a16="http://schemas.microsoft.com/office/drawing/2014/main" id="{D5FCE060-6AC5-9EC8-3677-01C1287BFA4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460EFE0-0BFD-4352-ACD4-98332A470596}" type="slidenum">
              <a:rPr lang="fr-FR" altLang="fr-FR" sz="2000">
                <a:solidFill>
                  <a:srgbClr val="984807"/>
                </a:solidFill>
              </a:rPr>
              <a:pPr algn="r" eaLnBrk="1" hangingPunct="1">
                <a:spcBef>
                  <a:spcPct val="0"/>
                </a:spcBef>
                <a:buFontTx/>
                <a:buNone/>
              </a:pPr>
              <a:t>152</a:t>
            </a:fld>
            <a:endParaRPr lang="fr-FR" altLang="fr-FR" sz="2000">
              <a:solidFill>
                <a:srgbClr val="984807"/>
              </a:solidFill>
            </a:endParaRPr>
          </a:p>
        </p:txBody>
      </p:sp>
      <p:sp>
        <p:nvSpPr>
          <p:cNvPr id="157700" name="Rectangle 1">
            <a:extLst>
              <a:ext uri="{FF2B5EF4-FFF2-40B4-BE49-F238E27FC236}">
                <a16:creationId xmlns:a16="http://schemas.microsoft.com/office/drawing/2014/main" id="{B774B370-F5AE-7E54-EB7E-9FA52297E4CE}"/>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Les parcs de stationnement couverts : </a:t>
            </a:r>
          </a:p>
        </p:txBody>
      </p:sp>
      <p:grpSp>
        <p:nvGrpSpPr>
          <p:cNvPr id="157701" name="Group 26">
            <a:extLst>
              <a:ext uri="{FF2B5EF4-FFF2-40B4-BE49-F238E27FC236}">
                <a16:creationId xmlns:a16="http://schemas.microsoft.com/office/drawing/2014/main" id="{DE4B3723-1E69-6B39-28F6-5801C04FE491}"/>
              </a:ext>
            </a:extLst>
          </p:cNvPr>
          <p:cNvGrpSpPr>
            <a:grpSpLocks/>
          </p:cNvGrpSpPr>
          <p:nvPr/>
        </p:nvGrpSpPr>
        <p:grpSpPr bwMode="auto">
          <a:xfrm>
            <a:off x="381000" y="1905000"/>
            <a:ext cx="8305800" cy="4114800"/>
            <a:chOff x="-3" y="-3"/>
            <a:chExt cx="3802" cy="1734"/>
          </a:xfrm>
        </p:grpSpPr>
        <p:grpSp>
          <p:nvGrpSpPr>
            <p:cNvPr id="157702" name="Group 24">
              <a:extLst>
                <a:ext uri="{FF2B5EF4-FFF2-40B4-BE49-F238E27FC236}">
                  <a16:creationId xmlns:a16="http://schemas.microsoft.com/office/drawing/2014/main" id="{4A11E7FD-390B-6155-7146-89B050992E97}"/>
                </a:ext>
              </a:extLst>
            </p:cNvPr>
            <p:cNvGrpSpPr>
              <a:grpSpLocks/>
            </p:cNvGrpSpPr>
            <p:nvPr/>
          </p:nvGrpSpPr>
          <p:grpSpPr bwMode="auto">
            <a:xfrm>
              <a:off x="0" y="0"/>
              <a:ext cx="3796" cy="1728"/>
              <a:chOff x="0" y="0"/>
              <a:chExt cx="3796" cy="1728"/>
            </a:xfrm>
          </p:grpSpPr>
          <p:grpSp>
            <p:nvGrpSpPr>
              <p:cNvPr id="157704" name="Group 13">
                <a:extLst>
                  <a:ext uri="{FF2B5EF4-FFF2-40B4-BE49-F238E27FC236}">
                    <a16:creationId xmlns:a16="http://schemas.microsoft.com/office/drawing/2014/main" id="{AE95A192-8781-EF52-46F7-5032F172D9C2}"/>
                  </a:ext>
                </a:extLst>
              </p:cNvPr>
              <p:cNvGrpSpPr>
                <a:grpSpLocks/>
              </p:cNvGrpSpPr>
              <p:nvPr/>
            </p:nvGrpSpPr>
            <p:grpSpPr bwMode="auto">
              <a:xfrm>
                <a:off x="0" y="0"/>
                <a:ext cx="1558" cy="346"/>
                <a:chOff x="0" y="0"/>
                <a:chExt cx="1558" cy="346"/>
              </a:xfrm>
            </p:grpSpPr>
            <p:sp>
              <p:nvSpPr>
                <p:cNvPr id="157720" name="Rectangle 6">
                  <a:extLst>
                    <a:ext uri="{FF2B5EF4-FFF2-40B4-BE49-F238E27FC236}">
                      <a16:creationId xmlns:a16="http://schemas.microsoft.com/office/drawing/2014/main" id="{271705AC-FCF7-40AF-9FEF-E7DB781A29AE}"/>
                    </a:ext>
                  </a:extLst>
                </p:cNvPr>
                <p:cNvSpPr>
                  <a:spLocks noChangeArrowheads="1"/>
                </p:cNvSpPr>
                <p:nvPr/>
              </p:nvSpPr>
              <p:spPr bwMode="auto">
                <a:xfrm>
                  <a:off x="43" y="0"/>
                  <a:ext cx="147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On distingue</a:t>
                  </a:r>
                  <a:endParaRPr lang="fr-FR" altLang="fr-FR" sz="2000">
                    <a:latin typeface="Times New Roman" panose="02020603050405020304" pitchFamily="18" charset="0"/>
                  </a:endParaRPr>
                </a:p>
              </p:txBody>
            </p:sp>
            <p:sp>
              <p:nvSpPr>
                <p:cNvPr id="157721" name="Rectangle 12">
                  <a:extLst>
                    <a:ext uri="{FF2B5EF4-FFF2-40B4-BE49-F238E27FC236}">
                      <a16:creationId xmlns:a16="http://schemas.microsoft.com/office/drawing/2014/main" id="{66CA3BE3-D53F-72C5-52F4-1817028B3787}"/>
                    </a:ext>
                  </a:extLst>
                </p:cNvPr>
                <p:cNvSpPr>
                  <a:spLocks noChangeArrowheads="1"/>
                </p:cNvSpPr>
                <p:nvPr/>
              </p:nvSpPr>
              <p:spPr bwMode="auto">
                <a:xfrm>
                  <a:off x="0" y="0"/>
                  <a:ext cx="155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157705" name="Group 15">
                <a:extLst>
                  <a:ext uri="{FF2B5EF4-FFF2-40B4-BE49-F238E27FC236}">
                    <a16:creationId xmlns:a16="http://schemas.microsoft.com/office/drawing/2014/main" id="{EB3125E8-51CF-3C91-DA02-93B42E4B408D}"/>
                  </a:ext>
                </a:extLst>
              </p:cNvPr>
              <p:cNvGrpSpPr>
                <a:grpSpLocks/>
              </p:cNvGrpSpPr>
              <p:nvPr/>
            </p:nvGrpSpPr>
            <p:grpSpPr bwMode="auto">
              <a:xfrm>
                <a:off x="1558" y="0"/>
                <a:ext cx="2238" cy="346"/>
                <a:chOff x="1558" y="0"/>
                <a:chExt cx="2238" cy="346"/>
              </a:xfrm>
            </p:grpSpPr>
            <p:sp>
              <p:nvSpPr>
                <p:cNvPr id="157718" name="Rectangle 7">
                  <a:extLst>
                    <a:ext uri="{FF2B5EF4-FFF2-40B4-BE49-F238E27FC236}">
                      <a16:creationId xmlns:a16="http://schemas.microsoft.com/office/drawing/2014/main" id="{332F1F75-095E-DBCD-89C7-09A67D4966B7}"/>
                    </a:ext>
                  </a:extLst>
                </p:cNvPr>
                <p:cNvSpPr>
                  <a:spLocks noChangeArrowheads="1"/>
                </p:cNvSpPr>
                <p:nvPr/>
              </p:nvSpPr>
              <p:spPr bwMode="auto">
                <a:xfrm>
                  <a:off x="1601" y="0"/>
                  <a:ext cx="215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ea typeface="Arial Unicode MS" pitchFamily="34" charset="-128"/>
                    </a:rPr>
                    <a:t> </a:t>
                  </a:r>
                </a:p>
                <a:p>
                  <a:pPr>
                    <a:spcBef>
                      <a:spcPct val="0"/>
                    </a:spcBef>
                    <a:buFontTx/>
                    <a:buNone/>
                  </a:pPr>
                  <a:endParaRPr lang="fr-FR" altLang="fr-FR" sz="2000">
                    <a:latin typeface="Times New Roman" panose="02020603050405020304" pitchFamily="18" charset="0"/>
                  </a:endParaRPr>
                </a:p>
              </p:txBody>
            </p:sp>
            <p:sp>
              <p:nvSpPr>
                <p:cNvPr id="157719" name="Rectangle 14">
                  <a:extLst>
                    <a:ext uri="{FF2B5EF4-FFF2-40B4-BE49-F238E27FC236}">
                      <a16:creationId xmlns:a16="http://schemas.microsoft.com/office/drawing/2014/main" id="{2347D238-0094-80F4-607B-BBC167DC6C12}"/>
                    </a:ext>
                  </a:extLst>
                </p:cNvPr>
                <p:cNvSpPr>
                  <a:spLocks noChangeArrowheads="1"/>
                </p:cNvSpPr>
                <p:nvPr/>
              </p:nvSpPr>
              <p:spPr bwMode="auto">
                <a:xfrm>
                  <a:off x="1558" y="0"/>
                  <a:ext cx="223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157706" name="Group 17">
                <a:extLst>
                  <a:ext uri="{FF2B5EF4-FFF2-40B4-BE49-F238E27FC236}">
                    <a16:creationId xmlns:a16="http://schemas.microsoft.com/office/drawing/2014/main" id="{84B82434-F9E7-5491-8BD6-4AF902C3BC36}"/>
                  </a:ext>
                </a:extLst>
              </p:cNvPr>
              <p:cNvGrpSpPr>
                <a:grpSpLocks/>
              </p:cNvGrpSpPr>
              <p:nvPr/>
            </p:nvGrpSpPr>
            <p:grpSpPr bwMode="auto">
              <a:xfrm>
                <a:off x="0" y="346"/>
                <a:ext cx="1558" cy="921"/>
                <a:chOff x="0" y="346"/>
                <a:chExt cx="1558" cy="921"/>
              </a:xfrm>
            </p:grpSpPr>
            <p:sp>
              <p:nvSpPr>
                <p:cNvPr id="157716" name="Rectangle 8">
                  <a:extLst>
                    <a:ext uri="{FF2B5EF4-FFF2-40B4-BE49-F238E27FC236}">
                      <a16:creationId xmlns:a16="http://schemas.microsoft.com/office/drawing/2014/main" id="{6E2AB1A7-C2F0-26F7-B151-3AD210AB921E}"/>
                    </a:ext>
                  </a:extLst>
                </p:cNvPr>
                <p:cNvSpPr>
                  <a:spLocks noChangeArrowheads="1"/>
                </p:cNvSpPr>
                <p:nvPr/>
              </p:nvSpPr>
              <p:spPr bwMode="auto">
                <a:xfrm>
                  <a:off x="43" y="346"/>
                  <a:ext cx="1472" cy="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Parc de stationnement dans IGH</a:t>
                  </a:r>
                  <a:endParaRPr lang="fr-FR" altLang="fr-FR" sz="2000">
                    <a:latin typeface="Times New Roman" panose="02020603050405020304" pitchFamily="18" charset="0"/>
                  </a:endParaRPr>
                </a:p>
              </p:txBody>
            </p:sp>
            <p:sp>
              <p:nvSpPr>
                <p:cNvPr id="157717" name="Rectangle 16">
                  <a:extLst>
                    <a:ext uri="{FF2B5EF4-FFF2-40B4-BE49-F238E27FC236}">
                      <a16:creationId xmlns:a16="http://schemas.microsoft.com/office/drawing/2014/main" id="{3B137AE1-6A04-2A26-2679-E72AA60394FB}"/>
                    </a:ext>
                  </a:extLst>
                </p:cNvPr>
                <p:cNvSpPr>
                  <a:spLocks noChangeArrowheads="1"/>
                </p:cNvSpPr>
                <p:nvPr/>
              </p:nvSpPr>
              <p:spPr bwMode="auto">
                <a:xfrm>
                  <a:off x="0" y="346"/>
                  <a:ext cx="1558" cy="92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157707" name="Group 19">
                <a:extLst>
                  <a:ext uri="{FF2B5EF4-FFF2-40B4-BE49-F238E27FC236}">
                    <a16:creationId xmlns:a16="http://schemas.microsoft.com/office/drawing/2014/main" id="{311F568A-CE23-C7EB-612C-F9569E8A3920}"/>
                  </a:ext>
                </a:extLst>
              </p:cNvPr>
              <p:cNvGrpSpPr>
                <a:grpSpLocks/>
              </p:cNvGrpSpPr>
              <p:nvPr/>
            </p:nvGrpSpPr>
            <p:grpSpPr bwMode="auto">
              <a:xfrm>
                <a:off x="1558" y="346"/>
                <a:ext cx="2238" cy="921"/>
                <a:chOff x="1558" y="346"/>
                <a:chExt cx="2238" cy="921"/>
              </a:xfrm>
            </p:grpSpPr>
            <p:sp>
              <p:nvSpPr>
                <p:cNvPr id="157714" name="Rectangle 9">
                  <a:extLst>
                    <a:ext uri="{FF2B5EF4-FFF2-40B4-BE49-F238E27FC236}">
                      <a16:creationId xmlns:a16="http://schemas.microsoft.com/office/drawing/2014/main" id="{BF5C3B42-9F20-28F2-CFF4-8E7DF62DD517}"/>
                    </a:ext>
                  </a:extLst>
                </p:cNvPr>
                <p:cNvSpPr>
                  <a:spLocks noChangeArrowheads="1"/>
                </p:cNvSpPr>
                <p:nvPr/>
              </p:nvSpPr>
              <p:spPr bwMode="auto">
                <a:xfrm>
                  <a:off x="1601" y="346"/>
                  <a:ext cx="2152" cy="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solidFill>
                      <a:srgbClr val="000000"/>
                    </a:solidFill>
                    <a:latin typeface="Times New Roman" panose="02020603050405020304" pitchFamily="18" charset="0"/>
                    <a:ea typeface="Arial Unicode MS" pitchFamily="34" charset="-128"/>
                  </a:endParaRP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Parcs intégrés (communication directe avec l’immeuble) isolement CF 2 h</a:t>
                  </a:r>
                </a:p>
                <a:p>
                  <a:pPr>
                    <a:spcBef>
                      <a:spcPct val="0"/>
                    </a:spcBef>
                    <a:buFontTx/>
                    <a:buChar char="•"/>
                  </a:pPr>
                  <a:endParaRPr lang="fr-FR" altLang="fr-FR" sz="2000">
                    <a:solidFill>
                      <a:srgbClr val="000000"/>
                    </a:solidFill>
                    <a:latin typeface="Times New Roman" panose="02020603050405020304" pitchFamily="18" charset="0"/>
                    <a:ea typeface="Arial Unicode MS" pitchFamily="34" charset="-128"/>
                  </a:endParaRP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Parcs isolés (pas de communication directe avec l’immeuble) isolement CF 4 h</a:t>
                  </a:r>
                  <a:endParaRPr lang="fr-FR" altLang="fr-FR" sz="2000">
                    <a:latin typeface="Times New Roman" panose="02020603050405020304" pitchFamily="18" charset="0"/>
                  </a:endParaRPr>
                </a:p>
              </p:txBody>
            </p:sp>
            <p:sp>
              <p:nvSpPr>
                <p:cNvPr id="157715" name="Rectangle 18">
                  <a:extLst>
                    <a:ext uri="{FF2B5EF4-FFF2-40B4-BE49-F238E27FC236}">
                      <a16:creationId xmlns:a16="http://schemas.microsoft.com/office/drawing/2014/main" id="{0DE97E26-D93C-321D-A008-3058C72D9E90}"/>
                    </a:ext>
                  </a:extLst>
                </p:cNvPr>
                <p:cNvSpPr>
                  <a:spLocks noChangeArrowheads="1"/>
                </p:cNvSpPr>
                <p:nvPr/>
              </p:nvSpPr>
              <p:spPr bwMode="auto">
                <a:xfrm>
                  <a:off x="1558" y="346"/>
                  <a:ext cx="2238" cy="92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157708" name="Group 21">
                <a:extLst>
                  <a:ext uri="{FF2B5EF4-FFF2-40B4-BE49-F238E27FC236}">
                    <a16:creationId xmlns:a16="http://schemas.microsoft.com/office/drawing/2014/main" id="{2F04D0CD-8618-0CBC-81D7-1EE64FC14419}"/>
                  </a:ext>
                </a:extLst>
              </p:cNvPr>
              <p:cNvGrpSpPr>
                <a:grpSpLocks/>
              </p:cNvGrpSpPr>
              <p:nvPr/>
            </p:nvGrpSpPr>
            <p:grpSpPr bwMode="auto">
              <a:xfrm>
                <a:off x="0" y="1267"/>
                <a:ext cx="1558" cy="461"/>
                <a:chOff x="0" y="1267"/>
                <a:chExt cx="1558" cy="461"/>
              </a:xfrm>
            </p:grpSpPr>
            <p:sp>
              <p:nvSpPr>
                <p:cNvPr id="157712" name="Rectangle 10">
                  <a:extLst>
                    <a:ext uri="{FF2B5EF4-FFF2-40B4-BE49-F238E27FC236}">
                      <a16:creationId xmlns:a16="http://schemas.microsoft.com/office/drawing/2014/main" id="{BAF96218-0279-FD73-5FDB-AF39D98CCE1F}"/>
                    </a:ext>
                  </a:extLst>
                </p:cNvPr>
                <p:cNvSpPr>
                  <a:spLocks noChangeArrowheads="1"/>
                </p:cNvSpPr>
                <p:nvPr/>
              </p:nvSpPr>
              <p:spPr bwMode="auto">
                <a:xfrm>
                  <a:off x="43" y="1267"/>
                  <a:ext cx="1472"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Parc dans les bâtiments relevant du code du travail</a:t>
                  </a:r>
                  <a:endParaRPr lang="fr-FR" altLang="fr-FR" sz="2000">
                    <a:latin typeface="Times New Roman" panose="02020603050405020304" pitchFamily="18" charset="0"/>
                  </a:endParaRPr>
                </a:p>
              </p:txBody>
            </p:sp>
            <p:sp>
              <p:nvSpPr>
                <p:cNvPr id="157713" name="Rectangle 20">
                  <a:extLst>
                    <a:ext uri="{FF2B5EF4-FFF2-40B4-BE49-F238E27FC236}">
                      <a16:creationId xmlns:a16="http://schemas.microsoft.com/office/drawing/2014/main" id="{5540ACBB-56CC-CBE4-92F9-4DC6434E5B6D}"/>
                    </a:ext>
                  </a:extLst>
                </p:cNvPr>
                <p:cNvSpPr>
                  <a:spLocks noChangeArrowheads="1"/>
                </p:cNvSpPr>
                <p:nvPr/>
              </p:nvSpPr>
              <p:spPr bwMode="auto">
                <a:xfrm>
                  <a:off x="0" y="1267"/>
                  <a:ext cx="1558"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157709" name="Group 23">
                <a:extLst>
                  <a:ext uri="{FF2B5EF4-FFF2-40B4-BE49-F238E27FC236}">
                    <a16:creationId xmlns:a16="http://schemas.microsoft.com/office/drawing/2014/main" id="{2ED69CD5-7CC0-0111-0FC3-74455C3B9DC7}"/>
                  </a:ext>
                </a:extLst>
              </p:cNvPr>
              <p:cNvGrpSpPr>
                <a:grpSpLocks/>
              </p:cNvGrpSpPr>
              <p:nvPr/>
            </p:nvGrpSpPr>
            <p:grpSpPr bwMode="auto">
              <a:xfrm>
                <a:off x="1558" y="1267"/>
                <a:ext cx="2238" cy="461"/>
                <a:chOff x="1558" y="1267"/>
                <a:chExt cx="2238" cy="461"/>
              </a:xfrm>
            </p:grpSpPr>
            <p:sp>
              <p:nvSpPr>
                <p:cNvPr id="157710" name="Rectangle 11">
                  <a:extLst>
                    <a:ext uri="{FF2B5EF4-FFF2-40B4-BE49-F238E27FC236}">
                      <a16:creationId xmlns:a16="http://schemas.microsoft.com/office/drawing/2014/main" id="{A8F1B87B-0FE0-ABC4-F229-2FDB5C008004}"/>
                    </a:ext>
                  </a:extLst>
                </p:cNvPr>
                <p:cNvSpPr>
                  <a:spLocks noChangeArrowheads="1"/>
                </p:cNvSpPr>
                <p:nvPr/>
              </p:nvSpPr>
              <p:spPr bwMode="auto">
                <a:xfrm>
                  <a:off x="1601" y="1267"/>
                  <a:ext cx="2152"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Idem ERP</a:t>
                  </a:r>
                  <a:endParaRPr lang="fr-FR" altLang="fr-FR" sz="2000">
                    <a:latin typeface="Times New Roman" panose="02020603050405020304" pitchFamily="18" charset="0"/>
                  </a:endParaRPr>
                </a:p>
              </p:txBody>
            </p:sp>
            <p:sp>
              <p:nvSpPr>
                <p:cNvPr id="157711" name="Rectangle 22">
                  <a:extLst>
                    <a:ext uri="{FF2B5EF4-FFF2-40B4-BE49-F238E27FC236}">
                      <a16:creationId xmlns:a16="http://schemas.microsoft.com/office/drawing/2014/main" id="{17D0FBE8-BAD1-0D0D-08F7-BBD8CEBAE24D}"/>
                    </a:ext>
                  </a:extLst>
                </p:cNvPr>
                <p:cNvSpPr>
                  <a:spLocks noChangeArrowheads="1"/>
                </p:cNvSpPr>
                <p:nvPr/>
              </p:nvSpPr>
              <p:spPr bwMode="auto">
                <a:xfrm>
                  <a:off x="1558" y="1267"/>
                  <a:ext cx="2238"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sp>
          <p:nvSpPr>
            <p:cNvPr id="157703" name="Rectangle 25">
              <a:extLst>
                <a:ext uri="{FF2B5EF4-FFF2-40B4-BE49-F238E27FC236}">
                  <a16:creationId xmlns:a16="http://schemas.microsoft.com/office/drawing/2014/main" id="{B264D8DD-C8D7-FD14-EFC4-73D9DE4ECCBC}"/>
                </a:ext>
              </a:extLst>
            </p:cNvPr>
            <p:cNvSpPr>
              <a:spLocks noChangeArrowheads="1"/>
            </p:cNvSpPr>
            <p:nvPr/>
          </p:nvSpPr>
          <p:spPr bwMode="auto">
            <a:xfrm>
              <a:off x="-3" y="-3"/>
              <a:ext cx="3802" cy="1734"/>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re 8">
            <a:extLst>
              <a:ext uri="{FF2B5EF4-FFF2-40B4-BE49-F238E27FC236}">
                <a16:creationId xmlns:a16="http://schemas.microsoft.com/office/drawing/2014/main" id="{6728DB90-9B45-A0DE-644F-57194695CB94}"/>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Classement des bâtiments </a:t>
            </a:r>
          </a:p>
        </p:txBody>
      </p:sp>
      <p:sp>
        <p:nvSpPr>
          <p:cNvPr id="158723" name="Espace réservé du numéro de diapositive 4">
            <a:extLst>
              <a:ext uri="{FF2B5EF4-FFF2-40B4-BE49-F238E27FC236}">
                <a16:creationId xmlns:a16="http://schemas.microsoft.com/office/drawing/2014/main" id="{4A9A9373-C533-725D-1A97-823F7F958FC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18A4067-6F67-4DDF-8867-E985C23C6B95}" type="slidenum">
              <a:rPr lang="fr-FR" altLang="fr-FR" sz="2000">
                <a:solidFill>
                  <a:srgbClr val="984807"/>
                </a:solidFill>
              </a:rPr>
              <a:pPr algn="r" eaLnBrk="1" hangingPunct="1">
                <a:spcBef>
                  <a:spcPct val="0"/>
                </a:spcBef>
                <a:buFontTx/>
                <a:buNone/>
              </a:pPr>
              <a:t>153</a:t>
            </a:fld>
            <a:endParaRPr lang="fr-FR" altLang="fr-FR" sz="2000">
              <a:solidFill>
                <a:srgbClr val="984807"/>
              </a:solidFill>
            </a:endParaRPr>
          </a:p>
        </p:txBody>
      </p:sp>
      <p:sp>
        <p:nvSpPr>
          <p:cNvPr id="158724" name="Rectangle 1">
            <a:extLst>
              <a:ext uri="{FF2B5EF4-FFF2-40B4-BE49-F238E27FC236}">
                <a16:creationId xmlns:a16="http://schemas.microsoft.com/office/drawing/2014/main" id="{C26AFB2B-E4F1-92FF-3178-C9E0B01C7281}"/>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Les parcs de stationnement couverts : </a:t>
            </a:r>
          </a:p>
        </p:txBody>
      </p:sp>
      <p:sp>
        <p:nvSpPr>
          <p:cNvPr id="158725" name="Rectangle 59">
            <a:extLst>
              <a:ext uri="{FF2B5EF4-FFF2-40B4-BE49-F238E27FC236}">
                <a16:creationId xmlns:a16="http://schemas.microsoft.com/office/drawing/2014/main" id="{51FB566B-488F-A653-05AB-59621C40A908}"/>
              </a:ext>
            </a:extLst>
          </p:cNvPr>
          <p:cNvSpPr>
            <a:spLocks noChangeArrowheads="1"/>
          </p:cNvSpPr>
          <p:nvPr/>
        </p:nvSpPr>
        <p:spPr bwMode="auto">
          <a:xfrm>
            <a:off x="381000" y="1905000"/>
            <a:ext cx="8229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L’accès est interdit aux véhicules de plus 3.5 tonnes sauf pour les parcs accessibles aux véhicules de transport en commun</a:t>
            </a:r>
            <a:r>
              <a:rPr lang="fr-FR" altLang="fr-FR" sz="2000">
                <a:latin typeface="Times New Roman" panose="02020603050405020304" pitchFamily="18" charset="0"/>
              </a:rPr>
              <a:t> </a:t>
            </a:r>
          </a:p>
        </p:txBody>
      </p:sp>
      <p:pic>
        <p:nvPicPr>
          <p:cNvPr id="158726" name="irc_mi" descr="Résultat de recherche d'images pour &quot;photo  véhicule plus de 3.5 tonnes&quot;">
            <a:extLst>
              <a:ext uri="{FF2B5EF4-FFF2-40B4-BE49-F238E27FC236}">
                <a16:creationId xmlns:a16="http://schemas.microsoft.com/office/drawing/2014/main" id="{0516A7F6-8560-05D3-4372-718AFDB36B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95"/>
          <a:stretch>
            <a:fillRect/>
          </a:stretch>
        </p:blipFill>
        <p:spPr bwMode="auto">
          <a:xfrm>
            <a:off x="2667000" y="3048000"/>
            <a:ext cx="3886200"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7" name="Multiplier 41201">
            <a:extLst>
              <a:ext uri="{FF2B5EF4-FFF2-40B4-BE49-F238E27FC236}">
                <a16:creationId xmlns:a16="http://schemas.microsoft.com/office/drawing/2014/main" id="{82A3342C-B3E9-9838-E475-7AA0BB3D45F4}"/>
              </a:ext>
            </a:extLst>
          </p:cNvPr>
          <p:cNvSpPr>
            <a:spLocks/>
          </p:cNvSpPr>
          <p:nvPr/>
        </p:nvSpPr>
        <p:spPr bwMode="auto">
          <a:xfrm>
            <a:off x="2971800" y="3352800"/>
            <a:ext cx="3352800" cy="1905000"/>
          </a:xfrm>
          <a:custGeom>
            <a:avLst/>
            <a:gdLst>
              <a:gd name="T0" fmla="*/ 22350100 w 1405720"/>
              <a:gd name="T1" fmla="*/ 19453971 h 814885"/>
              <a:gd name="T2" fmla="*/ 29769478 w 1405720"/>
              <a:gd name="T3" fmla="*/ 7876489 h 814885"/>
              <a:gd name="T4" fmla="*/ 54251649 w 1405720"/>
              <a:gd name="T5" fmla="*/ 20714494 h 814885"/>
              <a:gd name="T6" fmla="*/ 78733815 w 1405720"/>
              <a:gd name="T7" fmla="*/ 7876489 h 814885"/>
              <a:gd name="T8" fmla="*/ 86153200 w 1405720"/>
              <a:gd name="T9" fmla="*/ 19453971 h 814885"/>
              <a:gd name="T10" fmla="*/ 69000625 w 1405720"/>
              <a:gd name="T11" fmla="*/ 28448542 h 814885"/>
              <a:gd name="T12" fmla="*/ 86153200 w 1405720"/>
              <a:gd name="T13" fmla="*/ 37443059 h 814885"/>
              <a:gd name="T14" fmla="*/ 78733815 w 1405720"/>
              <a:gd name="T15" fmla="*/ 49020545 h 814885"/>
              <a:gd name="T16" fmla="*/ 54251649 w 1405720"/>
              <a:gd name="T17" fmla="*/ 36182540 h 814885"/>
              <a:gd name="T18" fmla="*/ 29769478 w 1405720"/>
              <a:gd name="T19" fmla="*/ 49020545 h 814885"/>
              <a:gd name="T20" fmla="*/ 22350100 w 1405720"/>
              <a:gd name="T21" fmla="*/ 37443059 h 814885"/>
              <a:gd name="T22" fmla="*/ 39502668 w 1405720"/>
              <a:gd name="T23" fmla="*/ 28448542 h 814885"/>
              <a:gd name="T24" fmla="*/ 22350100 w 1405720"/>
              <a:gd name="T25" fmla="*/ 19453971 h 8148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05720" h="814885">
                <a:moveTo>
                  <a:pt x="289558" y="278622"/>
                </a:moveTo>
                <a:lnTo>
                  <a:pt x="385680" y="112808"/>
                </a:lnTo>
                <a:lnTo>
                  <a:pt x="702860" y="296675"/>
                </a:lnTo>
                <a:lnTo>
                  <a:pt x="1020040" y="112808"/>
                </a:lnTo>
                <a:lnTo>
                  <a:pt x="1116162" y="278622"/>
                </a:lnTo>
                <a:lnTo>
                  <a:pt x="893941" y="407443"/>
                </a:lnTo>
                <a:lnTo>
                  <a:pt x="1116162" y="536263"/>
                </a:lnTo>
                <a:lnTo>
                  <a:pt x="1020040" y="702077"/>
                </a:lnTo>
                <a:lnTo>
                  <a:pt x="702860" y="518210"/>
                </a:lnTo>
                <a:lnTo>
                  <a:pt x="385680" y="702077"/>
                </a:lnTo>
                <a:lnTo>
                  <a:pt x="289558" y="536263"/>
                </a:lnTo>
                <a:lnTo>
                  <a:pt x="511779" y="407443"/>
                </a:lnTo>
                <a:lnTo>
                  <a:pt x="289558" y="278622"/>
                </a:lnTo>
                <a:close/>
              </a:path>
            </a:pathLst>
          </a:custGeom>
          <a:solidFill>
            <a:srgbClr val="FF0000"/>
          </a:solidFill>
          <a:ln w="12700" cap="flat" cmpd="sng" algn="ctr">
            <a:solidFill>
              <a:srgbClr val="41719C"/>
            </a:solidFill>
            <a:prstDash val="solid"/>
            <a:miter lim="800000"/>
            <a:headEnd/>
            <a:tailEnd/>
          </a:ln>
        </p:spPr>
        <p:txBody>
          <a:bodyPr anchor="ctr"/>
          <a:lstStyle/>
          <a:p>
            <a:endParaRPr lang="fr-F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Espace réservé du numéro de diapositive 4">
            <a:extLst>
              <a:ext uri="{FF2B5EF4-FFF2-40B4-BE49-F238E27FC236}">
                <a16:creationId xmlns:a16="http://schemas.microsoft.com/office/drawing/2014/main" id="{1C4E6729-731A-C172-6478-976970F0A02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69A8672-8EE7-46BD-AF9A-51D112E9856B}" type="slidenum">
              <a:rPr lang="fr-FR" altLang="fr-FR" sz="2000">
                <a:solidFill>
                  <a:srgbClr val="984807"/>
                </a:solidFill>
              </a:rPr>
              <a:pPr algn="r" eaLnBrk="1" hangingPunct="1">
                <a:spcBef>
                  <a:spcPct val="0"/>
                </a:spcBef>
                <a:buFontTx/>
                <a:buNone/>
              </a:pPr>
              <a:t>154</a:t>
            </a:fld>
            <a:endParaRPr lang="fr-FR" altLang="fr-FR" sz="2000">
              <a:solidFill>
                <a:srgbClr val="984807"/>
              </a:solidFill>
            </a:endParaRPr>
          </a:p>
        </p:txBody>
      </p:sp>
      <p:sp>
        <p:nvSpPr>
          <p:cNvPr id="3" name="ZoneTexte 2">
            <a:extLst>
              <a:ext uri="{FF2B5EF4-FFF2-40B4-BE49-F238E27FC236}">
                <a16:creationId xmlns:a16="http://schemas.microsoft.com/office/drawing/2014/main" id="{63DB96D4-FA69-74CA-0E81-691C84971527}"/>
              </a:ext>
            </a:extLst>
          </p:cNvPr>
          <p:cNvSpPr txBox="1"/>
          <p:nvPr/>
        </p:nvSpPr>
        <p:spPr>
          <a:xfrm>
            <a:off x="971550" y="2151063"/>
            <a:ext cx="7200900" cy="2555875"/>
          </a:xfrm>
          <a:prstGeom prst="rect">
            <a:avLst/>
          </a:prstGeom>
          <a:noFill/>
        </p:spPr>
        <p:txBody>
          <a:bodyPr>
            <a:spAutoFit/>
          </a:bodyPr>
          <a:lstStyle/>
          <a:p>
            <a:pPr algn="ctr">
              <a:defRPr/>
            </a:pPr>
            <a:r>
              <a:rPr lang="en-US" sz="3200" b="1" u="dbl" cap="all" dirty="0">
                <a:solidFill>
                  <a:srgbClr val="000000"/>
                </a:solidFill>
                <a:latin typeface="Times New Roman" panose="02020603050405020304" pitchFamily="18" charset="0"/>
                <a:ea typeface="Calibri" panose="020F0502020204030204" pitchFamily="34" charset="0"/>
              </a:rPr>
              <a:t>COMMENT LA CONSTRUCTION </a:t>
            </a:r>
          </a:p>
          <a:p>
            <a:pPr algn="ctr">
              <a:defRPr/>
            </a:pPr>
            <a:endParaRPr lang="en-US" sz="3200" b="1" u="dbl" cap="all" dirty="0">
              <a:solidFill>
                <a:srgbClr val="000000"/>
              </a:solidFill>
              <a:latin typeface="Times New Roman" panose="02020603050405020304" pitchFamily="18" charset="0"/>
              <a:ea typeface="Calibri" panose="020F0502020204030204" pitchFamily="34" charset="0"/>
            </a:endParaRPr>
          </a:p>
          <a:p>
            <a:pPr algn="ctr">
              <a:defRPr/>
            </a:pPr>
            <a:r>
              <a:rPr lang="en-US" sz="3200" b="1" u="dbl" cap="all" dirty="0">
                <a:solidFill>
                  <a:srgbClr val="000000"/>
                </a:solidFill>
                <a:latin typeface="Times New Roman" panose="02020603050405020304" pitchFamily="18" charset="0"/>
                <a:ea typeface="Calibri" panose="020F0502020204030204" pitchFamily="34" charset="0"/>
              </a:rPr>
              <a:t>LIMITE LA PROPAGATION </a:t>
            </a:r>
          </a:p>
          <a:p>
            <a:pPr algn="ctr">
              <a:defRPr/>
            </a:pPr>
            <a:endParaRPr lang="en-US" sz="3200" b="1" u="dbl" cap="all" dirty="0">
              <a:solidFill>
                <a:srgbClr val="000000"/>
              </a:solidFill>
              <a:latin typeface="Times New Roman" panose="02020603050405020304" pitchFamily="18" charset="0"/>
              <a:ea typeface="Calibri" panose="020F0502020204030204" pitchFamily="34" charset="0"/>
            </a:endParaRPr>
          </a:p>
          <a:p>
            <a:pPr algn="ctr">
              <a:defRPr/>
            </a:pPr>
            <a:r>
              <a:rPr lang="en-US" sz="3200" b="1" u="dbl" cap="all" dirty="0">
                <a:solidFill>
                  <a:srgbClr val="000000"/>
                </a:solidFill>
                <a:latin typeface="Times New Roman" panose="02020603050405020304" pitchFamily="18" charset="0"/>
                <a:ea typeface="Calibri" panose="020F0502020204030204" pitchFamily="34" charset="0"/>
              </a:rPr>
              <a:t>DU FEU et des fumees </a:t>
            </a:r>
            <a:endParaRPr lang="fr-FR" sz="3200" dirty="0"/>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Image 3">
            <a:extLst>
              <a:ext uri="{FF2B5EF4-FFF2-40B4-BE49-F238E27FC236}">
                <a16:creationId xmlns:a16="http://schemas.microsoft.com/office/drawing/2014/main" id="{A3388C67-B103-04EA-993D-F1B0133B1D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287" t="32597" b="23096"/>
          <a:stretch>
            <a:fillRect/>
          </a:stretch>
        </p:blipFill>
        <p:spPr bwMode="auto">
          <a:xfrm>
            <a:off x="4310063" y="3933825"/>
            <a:ext cx="4559300" cy="211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1" name="Espace réservé du numéro de diapositive 4">
            <a:extLst>
              <a:ext uri="{FF2B5EF4-FFF2-40B4-BE49-F238E27FC236}">
                <a16:creationId xmlns:a16="http://schemas.microsoft.com/office/drawing/2014/main" id="{AE954B7F-E145-F486-5F9A-762043E67FE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B272FEF-776D-4609-9A90-204FCFEA295D}" type="slidenum">
              <a:rPr lang="fr-FR" altLang="fr-FR" sz="2000">
                <a:solidFill>
                  <a:srgbClr val="984807"/>
                </a:solidFill>
              </a:rPr>
              <a:pPr algn="r" eaLnBrk="1" hangingPunct="1">
                <a:spcBef>
                  <a:spcPct val="0"/>
                </a:spcBef>
                <a:buFontTx/>
                <a:buNone/>
              </a:pPr>
              <a:t>155</a:t>
            </a:fld>
            <a:endParaRPr lang="fr-FR" altLang="fr-FR" sz="2000">
              <a:solidFill>
                <a:srgbClr val="984807"/>
              </a:solidFill>
            </a:endParaRPr>
          </a:p>
        </p:txBody>
      </p:sp>
      <p:sp>
        <p:nvSpPr>
          <p:cNvPr id="160772" name="Titre 8">
            <a:extLst>
              <a:ext uri="{FF2B5EF4-FFF2-40B4-BE49-F238E27FC236}">
                <a16:creationId xmlns:a16="http://schemas.microsoft.com/office/drawing/2014/main" id="{A50A5B4B-DCBD-332C-0FEE-29D417F5BAE7}"/>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
        <p:nvSpPr>
          <p:cNvPr id="5" name="ZoneTexte 4">
            <a:extLst>
              <a:ext uri="{FF2B5EF4-FFF2-40B4-BE49-F238E27FC236}">
                <a16:creationId xmlns:a16="http://schemas.microsoft.com/office/drawing/2014/main" id="{7FB62CD3-8AC5-44AA-720D-D6372A76CC71}"/>
              </a:ext>
            </a:extLst>
          </p:cNvPr>
          <p:cNvSpPr txBox="1"/>
          <p:nvPr/>
        </p:nvSpPr>
        <p:spPr>
          <a:xfrm>
            <a:off x="395288" y="1412875"/>
            <a:ext cx="8208962" cy="3422650"/>
          </a:xfrm>
          <a:prstGeom prst="rect">
            <a:avLst/>
          </a:prstGeom>
          <a:noFill/>
        </p:spPr>
        <p:txBody>
          <a:bodyPr>
            <a:spAutoFit/>
          </a:bodyPr>
          <a:lstStyle/>
          <a:p>
            <a:pPr marL="252095" indent="-252095">
              <a:lnSpc>
                <a:spcPct val="107000"/>
              </a:lnSpc>
              <a:spcAft>
                <a:spcPts val="800"/>
              </a:spcAft>
              <a:defRPr/>
            </a:pPr>
            <a:r>
              <a:rPr lang="en-US" sz="2000" b="1" u="dbl" cap="all"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par l’extérieur : </a:t>
            </a:r>
            <a:endParaRPr lang="fr-FR" sz="2000" dirty="0">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07000"/>
              </a:lnSpc>
              <a:spcAft>
                <a:spcPts val="800"/>
              </a:spcAft>
              <a:defRPr/>
            </a:pP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defRPr/>
            </a:pPr>
            <a:r>
              <a:rPr lang="en-US" sz="2000" b="1" u="sng"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Isolement par rapport aux tiers</a:t>
            </a:r>
            <a:endParaRPr lang="fr-FR"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defRPr/>
            </a:pP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defRPr/>
            </a:pP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Est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réalisé</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afin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d’éviter</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qu’un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incendie</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puisse</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se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propager</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defRPr/>
            </a:pP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sz="20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Ø"/>
              <a:defRPr/>
            </a:pP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D’un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bâtiment</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à un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bâtiment</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tiers</a:t>
            </a:r>
          </a:p>
          <a:p>
            <a:pPr>
              <a:lnSpc>
                <a:spcPct val="107000"/>
              </a:lnSpc>
              <a:spcAft>
                <a:spcPts val="800"/>
              </a:spcAft>
              <a:defRPr/>
            </a:pP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contigu</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ou</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vis à vis.</a:t>
            </a:r>
            <a:endParaRPr lang="fr-FR" sz="2000"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Image 3">
            <a:extLst>
              <a:ext uri="{FF2B5EF4-FFF2-40B4-BE49-F238E27FC236}">
                <a16:creationId xmlns:a16="http://schemas.microsoft.com/office/drawing/2014/main" id="{90A3F690-BEA9-C8C6-2868-4B0F520E78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8060" r="73911" b="29198"/>
          <a:stretch>
            <a:fillRect/>
          </a:stretch>
        </p:blipFill>
        <p:spPr bwMode="auto">
          <a:xfrm>
            <a:off x="5745163" y="2030413"/>
            <a:ext cx="2962275" cy="278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Espace réservé du numéro de diapositive 4">
            <a:extLst>
              <a:ext uri="{FF2B5EF4-FFF2-40B4-BE49-F238E27FC236}">
                <a16:creationId xmlns:a16="http://schemas.microsoft.com/office/drawing/2014/main" id="{526A9EB2-75D9-87AA-7308-D82EB9B9307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72417DB-1C76-43D7-9539-39604DDD1F12}" type="slidenum">
              <a:rPr lang="fr-FR" altLang="fr-FR" sz="2000">
                <a:solidFill>
                  <a:srgbClr val="984807"/>
                </a:solidFill>
              </a:rPr>
              <a:pPr algn="r" eaLnBrk="1" hangingPunct="1">
                <a:spcBef>
                  <a:spcPct val="0"/>
                </a:spcBef>
                <a:buFontTx/>
                <a:buNone/>
              </a:pPr>
              <a:t>156</a:t>
            </a:fld>
            <a:endParaRPr lang="fr-FR" altLang="fr-FR" sz="2000">
              <a:solidFill>
                <a:srgbClr val="984807"/>
              </a:solidFill>
            </a:endParaRPr>
          </a:p>
        </p:txBody>
      </p:sp>
      <p:sp>
        <p:nvSpPr>
          <p:cNvPr id="161796" name="Titre 8">
            <a:extLst>
              <a:ext uri="{FF2B5EF4-FFF2-40B4-BE49-F238E27FC236}">
                <a16:creationId xmlns:a16="http://schemas.microsoft.com/office/drawing/2014/main" id="{C56312CB-9BCF-9301-0266-3E96F9B59982}"/>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
        <p:nvSpPr>
          <p:cNvPr id="5" name="ZoneTexte 4">
            <a:extLst>
              <a:ext uri="{FF2B5EF4-FFF2-40B4-BE49-F238E27FC236}">
                <a16:creationId xmlns:a16="http://schemas.microsoft.com/office/drawing/2014/main" id="{E610CDD1-A0B5-088D-003E-3C5F24BB425F}"/>
              </a:ext>
            </a:extLst>
          </p:cNvPr>
          <p:cNvSpPr txBox="1"/>
          <p:nvPr/>
        </p:nvSpPr>
        <p:spPr>
          <a:xfrm>
            <a:off x="468313" y="1268413"/>
            <a:ext cx="5399087" cy="3217862"/>
          </a:xfrm>
          <a:prstGeom prst="rect">
            <a:avLst/>
          </a:prstGeom>
          <a:noFill/>
        </p:spPr>
        <p:txBody>
          <a:bodyPr>
            <a:spAutoFit/>
          </a:bodyPr>
          <a:lstStyle/>
          <a:p>
            <a:pPr marL="252095" indent="-252095">
              <a:lnSpc>
                <a:spcPct val="107000"/>
              </a:lnSpc>
              <a:spcAft>
                <a:spcPts val="800"/>
              </a:spcAft>
              <a:defRPr/>
            </a:pPr>
            <a:r>
              <a:rPr lang="en-US" sz="2000" b="1" u="dbl" cap="all"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par l’extérieur : </a:t>
            </a:r>
            <a:endParaRPr lang="fr-FR" sz="2000" dirty="0">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07000"/>
              </a:lnSpc>
              <a:spcAft>
                <a:spcPts val="800"/>
              </a:spcAft>
              <a:defRPr/>
            </a:pP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sz="20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nSpc>
                <a:spcPct val="107000"/>
              </a:lnSpc>
              <a:spcAft>
                <a:spcPts val="800"/>
              </a:spcAft>
              <a:buFontTx/>
              <a:buAutoNum type="arabicPeriod"/>
              <a:defRPr/>
            </a:pPr>
            <a:r>
              <a:rPr lang="en-US" sz="2000" b="1" u="sng"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Isolement par rapport aux tiers : </a:t>
            </a:r>
          </a:p>
          <a:p>
            <a:pPr marL="457200" indent="-457200">
              <a:lnSpc>
                <a:spcPct val="107000"/>
              </a:lnSpc>
              <a:spcAft>
                <a:spcPts val="800"/>
              </a:spcAft>
              <a:buFontTx/>
              <a:buAutoNum type="arabicPeriod"/>
              <a:defRPr/>
            </a:pPr>
            <a:endParaRPr lang="fr-FR" sz="20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Ø"/>
              <a:defRPr/>
            </a:pP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D’un tiers à un tiers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superposé</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d’un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même</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bâtiment</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par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l’intérieur</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fr-FR" sz="20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Ø"/>
              <a:defRPr/>
            </a:pP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D’un tiers à un tiers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superposé</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d’un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même</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bâtiment</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par les façades.</a:t>
            </a:r>
            <a:endParaRPr lang="fr-FR" sz="2000"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Espace réservé du numéro de diapositive 4">
            <a:extLst>
              <a:ext uri="{FF2B5EF4-FFF2-40B4-BE49-F238E27FC236}">
                <a16:creationId xmlns:a16="http://schemas.microsoft.com/office/drawing/2014/main" id="{EA4DE595-EEDD-595F-20FC-1FE0A295D0B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CDC2B06-E9E1-442C-A100-283566478311}" type="slidenum">
              <a:rPr lang="fr-FR" altLang="fr-FR" sz="2000">
                <a:solidFill>
                  <a:srgbClr val="984807"/>
                </a:solidFill>
              </a:rPr>
              <a:pPr algn="r" eaLnBrk="1" hangingPunct="1">
                <a:spcBef>
                  <a:spcPct val="0"/>
                </a:spcBef>
                <a:buFontTx/>
                <a:buNone/>
              </a:pPr>
              <a:t>157</a:t>
            </a:fld>
            <a:endParaRPr lang="fr-FR" altLang="fr-FR" sz="2000">
              <a:solidFill>
                <a:srgbClr val="984807"/>
              </a:solidFill>
            </a:endParaRPr>
          </a:p>
        </p:txBody>
      </p:sp>
      <p:sp>
        <p:nvSpPr>
          <p:cNvPr id="162819" name="Titre 8">
            <a:extLst>
              <a:ext uri="{FF2B5EF4-FFF2-40B4-BE49-F238E27FC236}">
                <a16:creationId xmlns:a16="http://schemas.microsoft.com/office/drawing/2014/main" id="{481EE22F-94F4-49B7-F935-D908F7A77492}"/>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
        <p:nvSpPr>
          <p:cNvPr id="5" name="ZoneTexte 4">
            <a:extLst>
              <a:ext uri="{FF2B5EF4-FFF2-40B4-BE49-F238E27FC236}">
                <a16:creationId xmlns:a16="http://schemas.microsoft.com/office/drawing/2014/main" id="{59DB261B-3060-94F7-71EA-DCF8EB3706BA}"/>
              </a:ext>
            </a:extLst>
          </p:cNvPr>
          <p:cNvSpPr txBox="1"/>
          <p:nvPr/>
        </p:nvSpPr>
        <p:spPr>
          <a:xfrm>
            <a:off x="468313" y="1327150"/>
            <a:ext cx="8207375" cy="3649663"/>
          </a:xfrm>
          <a:prstGeom prst="rect">
            <a:avLst/>
          </a:prstGeom>
          <a:noFill/>
        </p:spPr>
        <p:txBody>
          <a:bodyPr>
            <a:spAutoFit/>
          </a:bodyPr>
          <a:lstStyle/>
          <a:p>
            <a:pPr marL="252095" indent="-252095">
              <a:lnSpc>
                <a:spcPct val="107000"/>
              </a:lnSpc>
              <a:spcAft>
                <a:spcPts val="800"/>
              </a:spcAft>
              <a:defRPr/>
            </a:pPr>
            <a:r>
              <a:rPr lang="en-US" sz="2000" b="1" u="dbl" cap="all"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par l’extérieur : </a:t>
            </a:r>
            <a:endParaRPr lang="fr-FR" sz="2000" dirty="0">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07000"/>
              </a:lnSpc>
              <a:spcAft>
                <a:spcPts val="800"/>
              </a:spcAft>
              <a:defRPr/>
            </a:pP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defRPr/>
            </a:pPr>
            <a:r>
              <a:rPr lang="en-US" sz="2000" b="1" u="sng"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Isolement par les façades : </a:t>
            </a:r>
            <a:endParaRPr lang="fr-FR"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defRPr/>
            </a:pPr>
            <a:r>
              <a:rPr lang="fr-FR" sz="2000" dirty="0">
                <a:latin typeface="Times New Roman" panose="02020603050405020304" pitchFamily="18" charset="0"/>
                <a:ea typeface="Calibri" panose="020F0502020204030204" pitchFamily="34" charset="0"/>
                <a:cs typeface="Times New Roman" panose="02020603050405020304" pitchFamily="18" charset="0"/>
              </a:rPr>
              <a:t>Doivent être conçues de telle sorte que leur revêtement ou leur conception n’entraîne pas la propagation des incendies aux niveaux supérieurs ou latéralement. </a:t>
            </a:r>
          </a:p>
          <a:p>
            <a:pPr algn="just">
              <a:lnSpc>
                <a:spcPct val="107000"/>
              </a:lnSpc>
              <a:spcAft>
                <a:spcPts val="800"/>
              </a:spcAft>
              <a:defRPr/>
            </a:pPr>
            <a:r>
              <a:rPr lang="fr-FR" sz="2000" dirty="0">
                <a:latin typeface="Times New Roman" panose="02020603050405020304" pitchFamily="18" charset="0"/>
                <a:ea typeface="Calibri" panose="020F0502020204030204" pitchFamily="34" charset="0"/>
                <a:cs typeface="Times New Roman" panose="02020603050405020304" pitchFamily="18" charset="0"/>
              </a:rPr>
              <a:t>Il s’agit d’éviter la propagation du feu :</a:t>
            </a:r>
          </a:p>
          <a:p>
            <a:pPr marL="342900" indent="-342900" algn="just">
              <a:lnSpc>
                <a:spcPct val="107000"/>
              </a:lnSpc>
              <a:spcAft>
                <a:spcPts val="800"/>
              </a:spcAft>
              <a:buFont typeface="Wingdings" panose="05000000000000000000" pitchFamily="2" charset="2"/>
              <a:buChar char="Ø"/>
              <a:defRPr/>
            </a:pPr>
            <a:r>
              <a:rPr lang="fr-FR" sz="2000" dirty="0">
                <a:latin typeface="Times New Roman" panose="02020603050405020304" pitchFamily="18" charset="0"/>
                <a:ea typeface="Calibri" panose="020F0502020204030204" pitchFamily="34" charset="0"/>
                <a:cs typeface="Times New Roman" panose="02020603050405020304" pitchFamily="18" charset="0"/>
              </a:rPr>
              <a:t> D’une façade à une autre par le rayonnement ;</a:t>
            </a:r>
          </a:p>
          <a:p>
            <a:pPr marL="342900" indent="-342900" algn="just">
              <a:lnSpc>
                <a:spcPct val="107000"/>
              </a:lnSpc>
              <a:spcAft>
                <a:spcPts val="800"/>
              </a:spcAft>
              <a:buFont typeface="Wingdings" panose="05000000000000000000" pitchFamily="2" charset="2"/>
              <a:buChar char="Ø"/>
              <a:defRPr/>
            </a:pPr>
            <a:r>
              <a:rPr lang="fr-FR" sz="2000" dirty="0">
                <a:latin typeface="Times New Roman" panose="02020603050405020304" pitchFamily="18" charset="0"/>
                <a:ea typeface="Calibri" panose="020F0502020204030204" pitchFamily="34" charset="0"/>
                <a:cs typeface="Times New Roman" panose="02020603050405020304" pitchFamily="18" charset="0"/>
              </a:rPr>
              <a:t>Aux façades suite à un feu survenant sur la voie publique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Espace réservé du numéro de diapositive 4">
            <a:extLst>
              <a:ext uri="{FF2B5EF4-FFF2-40B4-BE49-F238E27FC236}">
                <a16:creationId xmlns:a16="http://schemas.microsoft.com/office/drawing/2014/main" id="{33229D9F-72D9-1C27-9A2C-CF7F8332254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1CA535E-C077-40F4-B157-B7F25EDFC33C}" type="slidenum">
              <a:rPr lang="fr-FR" altLang="fr-FR" sz="2000">
                <a:solidFill>
                  <a:srgbClr val="984807"/>
                </a:solidFill>
              </a:rPr>
              <a:pPr algn="r" eaLnBrk="1" hangingPunct="1">
                <a:spcBef>
                  <a:spcPct val="0"/>
                </a:spcBef>
                <a:buFontTx/>
                <a:buNone/>
              </a:pPr>
              <a:t>158</a:t>
            </a:fld>
            <a:endParaRPr lang="fr-FR" altLang="fr-FR" sz="2000">
              <a:solidFill>
                <a:srgbClr val="984807"/>
              </a:solidFill>
            </a:endParaRPr>
          </a:p>
        </p:txBody>
      </p:sp>
      <p:sp>
        <p:nvSpPr>
          <p:cNvPr id="163843" name="Titre 8">
            <a:extLst>
              <a:ext uri="{FF2B5EF4-FFF2-40B4-BE49-F238E27FC236}">
                <a16:creationId xmlns:a16="http://schemas.microsoft.com/office/drawing/2014/main" id="{6CBD0DD5-04F2-35DC-9663-1ABB864C59CA}"/>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
        <p:nvSpPr>
          <p:cNvPr id="5" name="ZoneTexte 4">
            <a:extLst>
              <a:ext uri="{FF2B5EF4-FFF2-40B4-BE49-F238E27FC236}">
                <a16:creationId xmlns:a16="http://schemas.microsoft.com/office/drawing/2014/main" id="{2CF870BD-0B86-BF78-8ED8-9C25A3AA5A37}"/>
              </a:ext>
            </a:extLst>
          </p:cNvPr>
          <p:cNvSpPr txBox="1"/>
          <p:nvPr/>
        </p:nvSpPr>
        <p:spPr>
          <a:xfrm>
            <a:off x="468313" y="1327150"/>
            <a:ext cx="5111750" cy="3321050"/>
          </a:xfrm>
          <a:prstGeom prst="rect">
            <a:avLst/>
          </a:prstGeom>
          <a:noFill/>
        </p:spPr>
        <p:txBody>
          <a:bodyPr>
            <a:spAutoFit/>
          </a:bodyPr>
          <a:lstStyle/>
          <a:p>
            <a:pPr marL="252095" indent="-252095">
              <a:lnSpc>
                <a:spcPct val="107000"/>
              </a:lnSpc>
              <a:spcAft>
                <a:spcPts val="800"/>
              </a:spcAft>
              <a:defRPr/>
            </a:pPr>
            <a:r>
              <a:rPr lang="en-US" sz="2000" b="1" u="dbl" cap="all"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par l’extérieur : </a:t>
            </a:r>
            <a:endParaRPr lang="fr-FR" sz="2000" dirty="0">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07000"/>
              </a:lnSpc>
              <a:spcAft>
                <a:spcPts val="800"/>
              </a:spcAft>
              <a:defRPr/>
            </a:pP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defRPr/>
            </a:pPr>
            <a:r>
              <a:rPr lang="en-US" sz="2000" b="1" u="sng"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Isolement par les façades : </a:t>
            </a:r>
          </a:p>
          <a:p>
            <a:pPr>
              <a:lnSpc>
                <a:spcPct val="107000"/>
              </a:lnSpc>
              <a:spcAft>
                <a:spcPts val="800"/>
              </a:spcAft>
              <a:defRPr/>
            </a:pPr>
            <a:endParaRPr lang="fr-FR" sz="20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Ø"/>
              <a:defRPr/>
            </a:pPr>
            <a:r>
              <a:rPr lang="fr-FR" sz="2000" dirty="0">
                <a:latin typeface="Times New Roman" panose="02020603050405020304" pitchFamily="18" charset="0"/>
                <a:ea typeface="Calibri" panose="020F0502020204030204" pitchFamily="34" charset="0"/>
                <a:cs typeface="Times New Roman" panose="02020603050405020304" pitchFamily="18" charset="0"/>
              </a:rPr>
              <a:t>Par l’inflammation de la façade ;</a:t>
            </a:r>
          </a:p>
          <a:p>
            <a:pPr marL="342900" indent="-342900" algn="just">
              <a:lnSpc>
                <a:spcPct val="107000"/>
              </a:lnSpc>
              <a:spcAft>
                <a:spcPts val="800"/>
              </a:spcAft>
              <a:buFont typeface="Wingdings" panose="05000000000000000000" pitchFamily="2" charset="2"/>
              <a:buChar char="Ø"/>
              <a:defRPr/>
            </a:pPr>
            <a:endParaRPr lang="fr-FR" sz="20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Ø"/>
              <a:defRPr/>
            </a:pPr>
            <a:r>
              <a:rPr lang="fr-FR" sz="2000" dirty="0">
                <a:latin typeface="Times New Roman" panose="02020603050405020304" pitchFamily="18" charset="0"/>
                <a:ea typeface="Calibri" panose="020F0502020204030204" pitchFamily="34" charset="0"/>
                <a:cs typeface="Times New Roman" panose="02020603050405020304" pitchFamily="18" charset="0"/>
              </a:rPr>
              <a:t>Par les interstices des façades rideaux (panneaux de façades ou double peau).</a:t>
            </a:r>
          </a:p>
        </p:txBody>
      </p:sp>
      <p:pic>
        <p:nvPicPr>
          <p:cNvPr id="163845" name="Image 1">
            <a:extLst>
              <a:ext uri="{FF2B5EF4-FFF2-40B4-BE49-F238E27FC236}">
                <a16:creationId xmlns:a16="http://schemas.microsoft.com/office/drawing/2014/main" id="{74EEC766-C85A-E209-53F3-14B10BB40F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5963" y="2025650"/>
            <a:ext cx="2986087" cy="348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Espace réservé du numéro de diapositive 4">
            <a:extLst>
              <a:ext uri="{FF2B5EF4-FFF2-40B4-BE49-F238E27FC236}">
                <a16:creationId xmlns:a16="http://schemas.microsoft.com/office/drawing/2014/main" id="{741F813E-6566-2A09-501E-6CD4EC6EE55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36B7F12-1F10-40EB-97F5-1D2F0DBE8173}" type="slidenum">
              <a:rPr lang="fr-FR" altLang="fr-FR" sz="2000">
                <a:solidFill>
                  <a:srgbClr val="984807"/>
                </a:solidFill>
              </a:rPr>
              <a:pPr algn="r" eaLnBrk="1" hangingPunct="1">
                <a:spcBef>
                  <a:spcPct val="0"/>
                </a:spcBef>
                <a:buFontTx/>
                <a:buNone/>
              </a:pPr>
              <a:t>159</a:t>
            </a:fld>
            <a:endParaRPr lang="fr-FR" altLang="fr-FR" sz="2000">
              <a:solidFill>
                <a:srgbClr val="984807"/>
              </a:solidFill>
            </a:endParaRPr>
          </a:p>
        </p:txBody>
      </p:sp>
      <p:sp>
        <p:nvSpPr>
          <p:cNvPr id="164867" name="Titre 8">
            <a:extLst>
              <a:ext uri="{FF2B5EF4-FFF2-40B4-BE49-F238E27FC236}">
                <a16:creationId xmlns:a16="http://schemas.microsoft.com/office/drawing/2014/main" id="{F0F21210-C3E8-E5C5-D688-5F728A68B9E3}"/>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
        <p:nvSpPr>
          <p:cNvPr id="164868" name="ZoneTexte 3">
            <a:extLst>
              <a:ext uri="{FF2B5EF4-FFF2-40B4-BE49-F238E27FC236}">
                <a16:creationId xmlns:a16="http://schemas.microsoft.com/office/drawing/2014/main" id="{0E6706B5-C156-D38F-DEF7-65E01E5FD3AC}"/>
              </a:ext>
            </a:extLst>
          </p:cNvPr>
          <p:cNvSpPr txBox="1">
            <a:spLocks noChangeArrowheads="1"/>
          </p:cNvSpPr>
          <p:nvPr/>
        </p:nvSpPr>
        <p:spPr bwMode="auto">
          <a:xfrm>
            <a:off x="539750" y="1412875"/>
            <a:ext cx="4895850" cy="431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en-US"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Isolement par les façades :</a:t>
            </a:r>
          </a:p>
          <a:p>
            <a:pPr>
              <a:lnSpc>
                <a:spcPct val="107000"/>
              </a:lnSpc>
              <a:spcAft>
                <a:spcPts val="800"/>
              </a:spcAft>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fr-FR" altLang="fr-FR" sz="2000">
                <a:latin typeface="Times New Roman" panose="02020603050405020304" pitchFamily="18" charset="0"/>
                <a:ea typeface="Calibri" panose="020F0502020204030204" pitchFamily="34" charset="0"/>
                <a:cs typeface="Times New Roman" panose="02020603050405020304" pitchFamily="18" charset="0"/>
              </a:rPr>
              <a:t>Lorsque la règle du C + D n’est pas appliquée à l’ensemble de la façade, les éléments apparents de façade doivent être réalisés en matériaux M 2 (moyennement inflammable). </a:t>
            </a:r>
          </a:p>
          <a:p>
            <a:pPr>
              <a:lnSpc>
                <a:spcPct val="107000"/>
              </a:lnSpc>
              <a:spcAft>
                <a:spcPts val="800"/>
              </a:spcAft>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fr-FR" altLang="fr-FR" sz="2000">
                <a:latin typeface="Times New Roman" panose="02020603050405020304" pitchFamily="18" charset="0"/>
                <a:ea typeface="Calibri" panose="020F0502020204030204" pitchFamily="34" charset="0"/>
                <a:cs typeface="Times New Roman" panose="02020603050405020304" pitchFamily="18" charset="0"/>
              </a:rPr>
              <a:t>D’une manière générale, les façades sont classées M 2</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pic>
        <p:nvPicPr>
          <p:cNvPr id="164869" name="Picture 1">
            <a:extLst>
              <a:ext uri="{FF2B5EF4-FFF2-40B4-BE49-F238E27FC236}">
                <a16:creationId xmlns:a16="http://schemas.microsoft.com/office/drawing/2014/main" id="{F81CDADC-1EAC-F97D-B255-5261FD2E9F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4238" y="1538288"/>
            <a:ext cx="2879725"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re 8">
            <a:extLst>
              <a:ext uri="{FF2B5EF4-FFF2-40B4-BE49-F238E27FC236}">
                <a16:creationId xmlns:a16="http://schemas.microsoft.com/office/drawing/2014/main" id="{8428154B-88EE-8A3B-7ECE-7E78C17E842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18435" name="Espace réservé du numéro de diapositive 4">
            <a:extLst>
              <a:ext uri="{FF2B5EF4-FFF2-40B4-BE49-F238E27FC236}">
                <a16:creationId xmlns:a16="http://schemas.microsoft.com/office/drawing/2014/main" id="{5A617937-7142-C67A-9F2D-DF9007DFD6C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3E93854-B836-4003-900A-AD1C2FCA1080}" type="slidenum">
              <a:rPr lang="fr-FR" altLang="fr-FR" sz="2000">
                <a:solidFill>
                  <a:srgbClr val="984807"/>
                </a:solidFill>
              </a:rPr>
              <a:pPr algn="r" eaLnBrk="1" hangingPunct="1">
                <a:spcBef>
                  <a:spcPct val="0"/>
                </a:spcBef>
                <a:buFontTx/>
                <a:buNone/>
              </a:pPr>
              <a:t>16</a:t>
            </a:fld>
            <a:endParaRPr lang="fr-FR" altLang="fr-FR" sz="2000">
              <a:solidFill>
                <a:srgbClr val="984807"/>
              </a:solidFill>
            </a:endParaRPr>
          </a:p>
        </p:txBody>
      </p:sp>
      <p:sp>
        <p:nvSpPr>
          <p:cNvPr id="18436" name="Rectangle 1">
            <a:extLst>
              <a:ext uri="{FF2B5EF4-FFF2-40B4-BE49-F238E27FC236}">
                <a16:creationId xmlns:a16="http://schemas.microsoft.com/office/drawing/2014/main" id="{7A409D3C-A8B3-B6A8-00AA-A2004F7620EA}"/>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EVITER LA PROPAGATION DU FEU :</a:t>
            </a:r>
          </a:p>
        </p:txBody>
      </p:sp>
      <p:sp>
        <p:nvSpPr>
          <p:cNvPr id="18437" name="Rectangle 1">
            <a:extLst>
              <a:ext uri="{FF2B5EF4-FFF2-40B4-BE49-F238E27FC236}">
                <a16:creationId xmlns:a16="http://schemas.microsoft.com/office/drawing/2014/main" id="{2945C901-D61A-C03C-A424-389B99184FCA}"/>
              </a:ext>
            </a:extLst>
          </p:cNvPr>
          <p:cNvSpPr>
            <a:spLocks noChangeArrowheads="1"/>
          </p:cNvSpPr>
          <p:nvPr/>
        </p:nvSpPr>
        <p:spPr bwMode="auto">
          <a:xfrm>
            <a:off x="457200" y="1981200"/>
            <a:ext cx="51054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Lors de la construction, il importe de respecter certains principes généraux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Emploi de matériaux et d'éléments de construction ayant un comportement au feu compatible avec la sécurité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Compartimentage et cloisonnement suffisants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8438" name="Picture 9" descr="Schéma de propagation C">
            <a:extLst>
              <a:ext uri="{FF2B5EF4-FFF2-40B4-BE49-F238E27FC236}">
                <a16:creationId xmlns:a16="http://schemas.microsoft.com/office/drawing/2014/main" id="{405A4DE6-A7EF-3A80-A97C-50187FBE9170}"/>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86400" y="1447800"/>
            <a:ext cx="3313113" cy="468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Espace réservé du numéro de diapositive 4">
            <a:extLst>
              <a:ext uri="{FF2B5EF4-FFF2-40B4-BE49-F238E27FC236}">
                <a16:creationId xmlns:a16="http://schemas.microsoft.com/office/drawing/2014/main" id="{84920494-89DD-8CE1-BF2E-2A9B6328667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64DD63D-B037-4A8A-BA60-E01436EC854A}" type="slidenum">
              <a:rPr lang="fr-FR" altLang="fr-FR" sz="2000">
                <a:solidFill>
                  <a:srgbClr val="984807"/>
                </a:solidFill>
              </a:rPr>
              <a:pPr algn="r" eaLnBrk="1" hangingPunct="1">
                <a:spcBef>
                  <a:spcPct val="0"/>
                </a:spcBef>
                <a:buFontTx/>
                <a:buNone/>
              </a:pPr>
              <a:t>160</a:t>
            </a:fld>
            <a:endParaRPr lang="fr-FR" altLang="fr-FR" sz="2000">
              <a:solidFill>
                <a:srgbClr val="984807"/>
              </a:solidFill>
            </a:endParaRPr>
          </a:p>
        </p:txBody>
      </p:sp>
      <p:sp>
        <p:nvSpPr>
          <p:cNvPr id="165891" name="Titre 8">
            <a:extLst>
              <a:ext uri="{FF2B5EF4-FFF2-40B4-BE49-F238E27FC236}">
                <a16:creationId xmlns:a16="http://schemas.microsoft.com/office/drawing/2014/main" id="{AD65D4EB-EBEA-AB3F-B6B7-84979808920B}"/>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
        <p:nvSpPr>
          <p:cNvPr id="4" name="ZoneTexte 3">
            <a:extLst>
              <a:ext uri="{FF2B5EF4-FFF2-40B4-BE49-F238E27FC236}">
                <a16:creationId xmlns:a16="http://schemas.microsoft.com/office/drawing/2014/main" id="{5A212F40-A467-CF96-6541-CE430EDC346B}"/>
              </a:ext>
            </a:extLst>
          </p:cNvPr>
          <p:cNvSpPr txBox="1"/>
          <p:nvPr/>
        </p:nvSpPr>
        <p:spPr>
          <a:xfrm>
            <a:off x="414338" y="1341438"/>
            <a:ext cx="8505825" cy="3602037"/>
          </a:xfrm>
          <a:prstGeom prst="rect">
            <a:avLst/>
          </a:prstGeom>
          <a:noFill/>
        </p:spPr>
        <p:txBody>
          <a:bodyPr>
            <a:spAutoFit/>
          </a:bodyPr>
          <a:lstStyle/>
          <a:p>
            <a:pPr>
              <a:lnSpc>
                <a:spcPct val="107000"/>
              </a:lnSpc>
              <a:spcAft>
                <a:spcPts val="800"/>
              </a:spcAft>
              <a:defRPr/>
            </a:pPr>
            <a:r>
              <a:rPr lang="en-US" sz="2000" b="1" u="dbl" cap="all"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PAR L' </a:t>
            </a:r>
            <a:r>
              <a:rPr lang="en-US" sz="2000" b="1" u="dbl" cap="all"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intérieur</a:t>
            </a:r>
            <a:r>
              <a:rPr lang="en-US" sz="2000" b="1" u="dbl" cap="all"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endParaRPr lang="fr-FR" sz="2000" dirty="0">
              <a:latin typeface="Calibri" panose="020F0502020204030204" pitchFamily="34" charset="0"/>
              <a:ea typeface="Calibri" panose="020F0502020204030204" pitchFamily="34" charset="0"/>
              <a:cs typeface="Times New Roman" panose="02020603050405020304" pitchFamily="18" charset="0"/>
            </a:endParaRPr>
          </a:p>
          <a:p>
            <a:pPr algn="just" fontAlgn="auto" hangingPunct="1">
              <a:defRPr/>
            </a:pPr>
            <a:endParaRPr lang="fr-FR" sz="2000" dirty="0">
              <a:solidFill>
                <a:srgbClr val="000000"/>
              </a:solidFill>
              <a:latin typeface="Times New Roman" panose="02020603050405020304" pitchFamily="18" charset="0"/>
              <a:ea typeface="Calibri" panose="020F0502020204030204" pitchFamily="34" charset="0"/>
            </a:endParaRPr>
          </a:p>
          <a:p>
            <a:pPr algn="just" fontAlgn="auto" hangingPunct="1">
              <a:defRPr/>
            </a:pPr>
            <a:br>
              <a:rPr lang="fr-FR" sz="2000" dirty="0">
                <a:solidFill>
                  <a:srgbClr val="000000"/>
                </a:solidFill>
                <a:latin typeface="Times New Roman" panose="02020603050405020304" pitchFamily="18" charset="0"/>
                <a:ea typeface="Calibri" panose="020F0502020204030204" pitchFamily="34" charset="0"/>
              </a:rPr>
            </a:br>
            <a:r>
              <a:rPr lang="fr-FR" sz="2000" dirty="0">
                <a:solidFill>
                  <a:srgbClr val="000000"/>
                </a:solidFill>
                <a:latin typeface="Times New Roman" panose="02020603050405020304" pitchFamily="18" charset="0"/>
                <a:ea typeface="Calibri" panose="020F0502020204030204" pitchFamily="34" charset="0"/>
              </a:rPr>
              <a:t>En matière de sécurité incendie, l'aménagement des locaux, la distribution des différentes pièces et éventuellement leur isolement doivent assurer une protection suffisante, compte tenu des risques courus, aussi bien des personnes fréquentant l'établissement que de celles occupant les locaux voisins.</a:t>
            </a:r>
          </a:p>
          <a:p>
            <a:pPr algn="just" fontAlgn="auto" hangingPunct="1">
              <a:defRPr/>
            </a:pPr>
            <a:r>
              <a:rPr lang="fr-FR" sz="2000" dirty="0">
                <a:solidFill>
                  <a:srgbClr val="000000"/>
                </a:solidFill>
                <a:latin typeface="Times New Roman" panose="02020603050405020304" pitchFamily="18" charset="0"/>
                <a:ea typeface="Calibri" panose="020F0502020204030204" pitchFamily="34" charset="0"/>
              </a:rPr>
              <a:t> </a:t>
            </a:r>
          </a:p>
          <a:p>
            <a:pPr algn="just" fontAlgn="auto" hangingPunct="1">
              <a:defRPr/>
            </a:pPr>
            <a:br>
              <a:rPr lang="fr-FR" sz="2000" dirty="0">
                <a:solidFill>
                  <a:srgbClr val="000000"/>
                </a:solidFill>
                <a:latin typeface="Times New Roman" panose="02020603050405020304" pitchFamily="18" charset="0"/>
                <a:ea typeface="Calibri" panose="020F0502020204030204" pitchFamily="34" charset="0"/>
              </a:rPr>
            </a:br>
            <a:r>
              <a:rPr lang="fr-FR" sz="2000" dirty="0">
                <a:solidFill>
                  <a:srgbClr val="000000"/>
                </a:solidFill>
                <a:latin typeface="Times New Roman" panose="02020603050405020304" pitchFamily="18" charset="0"/>
                <a:ea typeface="Calibri" panose="020F0502020204030204" pitchFamily="34" charset="0"/>
              </a:rPr>
              <a:t>Afin de répondre à l'objectif visé ci-dessus, le règlement de sécurité a prévu plusieurs mesures techniques de mise en œuvre.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Espace réservé du numéro de diapositive 4">
            <a:extLst>
              <a:ext uri="{FF2B5EF4-FFF2-40B4-BE49-F238E27FC236}">
                <a16:creationId xmlns:a16="http://schemas.microsoft.com/office/drawing/2014/main" id="{6A651553-82A7-0E5C-38D6-64A734EF015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975D2E8-17E7-4396-A00F-A096D12B2744}" type="slidenum">
              <a:rPr lang="fr-FR" altLang="fr-FR" sz="2000">
                <a:solidFill>
                  <a:srgbClr val="984807"/>
                </a:solidFill>
              </a:rPr>
              <a:pPr algn="r" eaLnBrk="1" hangingPunct="1">
                <a:spcBef>
                  <a:spcPct val="0"/>
                </a:spcBef>
                <a:buFontTx/>
                <a:buNone/>
              </a:pPr>
              <a:t>161</a:t>
            </a:fld>
            <a:endParaRPr lang="fr-FR" altLang="fr-FR" sz="2000">
              <a:solidFill>
                <a:srgbClr val="984807"/>
              </a:solidFill>
            </a:endParaRPr>
          </a:p>
        </p:txBody>
      </p:sp>
      <p:sp>
        <p:nvSpPr>
          <p:cNvPr id="166915" name="Titre 8">
            <a:extLst>
              <a:ext uri="{FF2B5EF4-FFF2-40B4-BE49-F238E27FC236}">
                <a16:creationId xmlns:a16="http://schemas.microsoft.com/office/drawing/2014/main" id="{6F795A46-2391-D21E-0E43-6D9DFC94B2EC}"/>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
        <p:nvSpPr>
          <p:cNvPr id="166916" name="ZoneTexte 3">
            <a:extLst>
              <a:ext uri="{FF2B5EF4-FFF2-40B4-BE49-F238E27FC236}">
                <a16:creationId xmlns:a16="http://schemas.microsoft.com/office/drawing/2014/main" id="{1468FC9E-AD72-D73D-C155-5DDC51B2745E}"/>
              </a:ext>
            </a:extLst>
          </p:cNvPr>
          <p:cNvSpPr txBox="1">
            <a:spLocks noChangeArrowheads="1"/>
          </p:cNvSpPr>
          <p:nvPr/>
        </p:nvSpPr>
        <p:spPr bwMode="auto">
          <a:xfrm>
            <a:off x="414338" y="1341438"/>
            <a:ext cx="4572000"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Cloisonnement : </a:t>
            </a:r>
            <a:endParaRPr lang="fr-FR" altLang="fr-FR">
              <a:latin typeface="Calibri" panose="020F0502020204030204" pitchFamily="34" charset="0"/>
              <a:ea typeface="Calibri" panose="020F0502020204030204" pitchFamily="34" charset="0"/>
              <a:cs typeface="Times New Roman" panose="02020603050405020304" pitchFamily="18" charset="0"/>
            </a:endParaRPr>
          </a:p>
        </p:txBody>
      </p:sp>
      <p:sp>
        <p:nvSpPr>
          <p:cNvPr id="166917" name="ZoneTexte 5">
            <a:extLst>
              <a:ext uri="{FF2B5EF4-FFF2-40B4-BE49-F238E27FC236}">
                <a16:creationId xmlns:a16="http://schemas.microsoft.com/office/drawing/2014/main" id="{45554558-537A-17F1-9B5A-B9244653E9C3}"/>
              </a:ext>
            </a:extLst>
          </p:cNvPr>
          <p:cNvSpPr txBox="1">
            <a:spLocks noChangeArrowheads="1"/>
          </p:cNvSpPr>
          <p:nvPr/>
        </p:nvSpPr>
        <p:spPr bwMode="auto">
          <a:xfrm>
            <a:off x="438150" y="1916113"/>
            <a:ext cx="8166100"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000">
                <a:latin typeface="Times New Roman" panose="02020603050405020304" pitchFamily="18" charset="0"/>
                <a:ea typeface="Calibri" panose="020F0502020204030204" pitchFamily="34" charset="0"/>
                <a:cs typeface="Times New Roman" panose="02020603050405020304" pitchFamily="18" charset="0"/>
              </a:rPr>
              <a:t>Le cloisonnement intérieur dans la plupart des bâtiments est réalisé soit en cloisonnement traditionnel soit en compartiment.</a:t>
            </a:r>
            <a:endParaRPr lang="fr-FR" altLang="fr-FR">
              <a:latin typeface="Calibri" panose="020F0502020204030204" pitchFamily="34" charset="0"/>
              <a:ea typeface="Calibri" panose="020F0502020204030204" pitchFamily="34" charset="0"/>
              <a:cs typeface="Times New Roman" panose="02020603050405020304" pitchFamily="18" charset="0"/>
            </a:endParaRPr>
          </a:p>
        </p:txBody>
      </p:sp>
      <p:sp>
        <p:nvSpPr>
          <p:cNvPr id="166918" name="ZoneTexte 7">
            <a:extLst>
              <a:ext uri="{FF2B5EF4-FFF2-40B4-BE49-F238E27FC236}">
                <a16:creationId xmlns:a16="http://schemas.microsoft.com/office/drawing/2014/main" id="{6BCBADD7-B291-A486-35FC-59E1314EF276}"/>
              </a:ext>
            </a:extLst>
          </p:cNvPr>
          <p:cNvSpPr txBox="1">
            <a:spLocks noChangeArrowheads="1"/>
          </p:cNvSpPr>
          <p:nvPr/>
        </p:nvSpPr>
        <p:spPr bwMode="auto">
          <a:xfrm>
            <a:off x="368300" y="3433763"/>
            <a:ext cx="4572000"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000">
                <a:latin typeface="Times New Roman" panose="02020603050405020304" pitchFamily="18" charset="0"/>
                <a:ea typeface="Calibri" panose="020F0502020204030204" pitchFamily="34" charset="0"/>
                <a:cs typeface="Times New Roman" panose="02020603050405020304" pitchFamily="18" charset="0"/>
              </a:rPr>
              <a:t>Le point faible de ces boites étanches au départ, c’est que dans la plupart du temps les portes et les fenêtres sont restées ouvertes</a:t>
            </a:r>
            <a:endParaRPr lang="fr-FR" altLang="fr-FR">
              <a:latin typeface="Calibri" panose="020F0502020204030204" pitchFamily="34" charset="0"/>
              <a:ea typeface="Calibri" panose="020F0502020204030204" pitchFamily="34" charset="0"/>
              <a:cs typeface="Times New Roman" panose="02020603050405020304" pitchFamily="18" charset="0"/>
            </a:endParaRPr>
          </a:p>
        </p:txBody>
      </p:sp>
      <p:pic>
        <p:nvPicPr>
          <p:cNvPr id="166919" name="Image 1">
            <a:extLst>
              <a:ext uri="{FF2B5EF4-FFF2-40B4-BE49-F238E27FC236}">
                <a16:creationId xmlns:a16="http://schemas.microsoft.com/office/drawing/2014/main" id="{5BBF4584-208E-EB24-FCD3-A538AEA090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493" t="13440" r="5183"/>
          <a:stretch>
            <a:fillRect/>
          </a:stretch>
        </p:blipFill>
        <p:spPr bwMode="auto">
          <a:xfrm>
            <a:off x="5360988" y="2924175"/>
            <a:ext cx="3382962" cy="226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Espace réservé du numéro de diapositive 4">
            <a:extLst>
              <a:ext uri="{FF2B5EF4-FFF2-40B4-BE49-F238E27FC236}">
                <a16:creationId xmlns:a16="http://schemas.microsoft.com/office/drawing/2014/main" id="{6A32D913-E72B-4E3B-E106-9A212350B93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2BBAFD2-EAEC-4A34-B2E3-ACC7441A9C90}" type="slidenum">
              <a:rPr lang="fr-FR" altLang="fr-FR" sz="2000">
                <a:solidFill>
                  <a:srgbClr val="984807"/>
                </a:solidFill>
              </a:rPr>
              <a:pPr algn="r" eaLnBrk="1" hangingPunct="1">
                <a:spcBef>
                  <a:spcPct val="0"/>
                </a:spcBef>
                <a:buFontTx/>
                <a:buNone/>
              </a:pPr>
              <a:t>162</a:t>
            </a:fld>
            <a:endParaRPr lang="fr-FR" altLang="fr-FR" sz="2000">
              <a:solidFill>
                <a:srgbClr val="984807"/>
              </a:solidFill>
            </a:endParaRPr>
          </a:p>
        </p:txBody>
      </p:sp>
      <p:sp>
        <p:nvSpPr>
          <p:cNvPr id="167939" name="Rectangle 1">
            <a:extLst>
              <a:ext uri="{FF2B5EF4-FFF2-40B4-BE49-F238E27FC236}">
                <a16:creationId xmlns:a16="http://schemas.microsoft.com/office/drawing/2014/main" id="{B78438AA-6500-9784-3E70-2F730B917636}"/>
              </a:ext>
            </a:extLst>
          </p:cNvPr>
          <p:cNvSpPr>
            <a:spLocks noChangeArrowheads="1"/>
          </p:cNvSpPr>
          <p:nvPr/>
        </p:nvSpPr>
        <p:spPr bwMode="auto">
          <a:xfrm>
            <a:off x="414338" y="1316038"/>
            <a:ext cx="8189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Cloisonnement traditionnel </a:t>
            </a:r>
          </a:p>
        </p:txBody>
      </p:sp>
      <p:sp>
        <p:nvSpPr>
          <p:cNvPr id="167940" name="Rectangle 1">
            <a:extLst>
              <a:ext uri="{FF2B5EF4-FFF2-40B4-BE49-F238E27FC236}">
                <a16:creationId xmlns:a16="http://schemas.microsoft.com/office/drawing/2014/main" id="{65FD4C7E-AA1F-12F5-3868-43A00C9E6CB5}"/>
              </a:ext>
            </a:extLst>
          </p:cNvPr>
          <p:cNvSpPr>
            <a:spLocks noChangeArrowheads="1"/>
          </p:cNvSpPr>
          <p:nvPr/>
        </p:nvSpPr>
        <p:spPr bwMode="auto">
          <a:xfrm>
            <a:off x="457200" y="1981200"/>
            <a:ext cx="8189913"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Le plus classique.</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b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b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Chaque local dispose de parois et portes d'accès. </a:t>
            </a: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Critères de résistance au feu des parois et des blocs-portes sont tributaires des conditions de stabilité au feu du bâtiment. </a:t>
            </a:r>
          </a:p>
          <a:p>
            <a:pPr algn="just">
              <a:lnSpc>
                <a:spcPct val="107000"/>
              </a:lnSpc>
              <a:spcBef>
                <a:spcPct val="0"/>
              </a:spcBef>
              <a:buFontTx/>
              <a:buNone/>
            </a:pPr>
            <a:br>
              <a:rPr lang="fr-FR" altLang="fr-FR" sz="2000">
                <a:latin typeface="Times New Roman" panose="02020603050405020304" pitchFamily="18" charset="0"/>
                <a:ea typeface="Arial Unicode MS" pitchFamily="34" charset="-128"/>
                <a:cs typeface="Calibri" panose="020F0502020204030204" pitchFamily="34" charset="0"/>
              </a:rPr>
            </a:br>
            <a:r>
              <a:rPr lang="fr-FR" altLang="fr-FR" sz="2000">
                <a:latin typeface="Times New Roman" panose="02020603050405020304" pitchFamily="18" charset="0"/>
                <a:ea typeface="Arial Unicode MS" pitchFamily="34" charset="-128"/>
                <a:cs typeface="Calibri" panose="020F0502020204030204" pitchFamily="34" charset="0"/>
              </a:rPr>
              <a:t>Plus le degré de stabilité au feu des éléments porteurs est important, et plus les critères de résistance au feu des parois et des portes sont augmentés ; il est rappelé que les degrés de stabilité au feu des éléments porteurs dépendent directement de la hauteur du plancher bas du niveau le plus haut.</a:t>
            </a:r>
          </a:p>
        </p:txBody>
      </p:sp>
      <p:sp>
        <p:nvSpPr>
          <p:cNvPr id="167941" name="Titre 8">
            <a:extLst>
              <a:ext uri="{FF2B5EF4-FFF2-40B4-BE49-F238E27FC236}">
                <a16:creationId xmlns:a16="http://schemas.microsoft.com/office/drawing/2014/main" id="{0C56AE9C-3567-38CC-50B1-CE3429F0173F}"/>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Espace réservé du numéro de diapositive 4">
            <a:extLst>
              <a:ext uri="{FF2B5EF4-FFF2-40B4-BE49-F238E27FC236}">
                <a16:creationId xmlns:a16="http://schemas.microsoft.com/office/drawing/2014/main" id="{A5012858-3551-3CC9-F69E-24473C4A39B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F8D35C3-5A7D-44B6-B924-1EB33922CDCA}" type="slidenum">
              <a:rPr lang="fr-FR" altLang="fr-FR" sz="2000">
                <a:solidFill>
                  <a:srgbClr val="984807"/>
                </a:solidFill>
              </a:rPr>
              <a:pPr algn="r" eaLnBrk="1" hangingPunct="1">
                <a:spcBef>
                  <a:spcPct val="0"/>
                </a:spcBef>
                <a:buFontTx/>
                <a:buNone/>
              </a:pPr>
              <a:t>163</a:t>
            </a:fld>
            <a:endParaRPr lang="fr-FR" altLang="fr-FR" sz="2000">
              <a:solidFill>
                <a:srgbClr val="984807"/>
              </a:solidFill>
            </a:endParaRPr>
          </a:p>
        </p:txBody>
      </p:sp>
      <p:sp>
        <p:nvSpPr>
          <p:cNvPr id="168963" name="Rectangle 1">
            <a:extLst>
              <a:ext uri="{FF2B5EF4-FFF2-40B4-BE49-F238E27FC236}">
                <a16:creationId xmlns:a16="http://schemas.microsoft.com/office/drawing/2014/main" id="{7F0213AE-D8E7-121A-63EB-78F2B8D6E2C2}"/>
              </a:ext>
            </a:extLst>
          </p:cNvPr>
          <p:cNvSpPr>
            <a:spLocks noChangeArrowheads="1"/>
          </p:cNvSpPr>
          <p:nvPr/>
        </p:nvSpPr>
        <p:spPr bwMode="auto">
          <a:xfrm>
            <a:off x="414338" y="1316038"/>
            <a:ext cx="8189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Cloisonnement traditionnel </a:t>
            </a:r>
          </a:p>
        </p:txBody>
      </p:sp>
      <p:pic>
        <p:nvPicPr>
          <p:cNvPr id="168964" name="Picture 6" descr="http://formation-ssiap.wifeo.com/images/c/clo/cloisonnement-traditionnel.png">
            <a:extLst>
              <a:ext uri="{FF2B5EF4-FFF2-40B4-BE49-F238E27FC236}">
                <a16:creationId xmlns:a16="http://schemas.microsoft.com/office/drawing/2014/main" id="{250D1712-783A-F124-21C4-74408A1831CC}"/>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438400" y="1905000"/>
            <a:ext cx="419100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Espace réservé du numéro de diapositive 4">
            <a:extLst>
              <a:ext uri="{FF2B5EF4-FFF2-40B4-BE49-F238E27FC236}">
                <a16:creationId xmlns:a16="http://schemas.microsoft.com/office/drawing/2014/main" id="{D9696942-B917-1480-A2DF-6EE0CA3EE77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B8151C3-2F91-4B7C-B456-79723868B399}" type="slidenum">
              <a:rPr lang="fr-FR" altLang="fr-FR" sz="2000">
                <a:solidFill>
                  <a:srgbClr val="984807"/>
                </a:solidFill>
              </a:rPr>
              <a:pPr algn="r" eaLnBrk="1" hangingPunct="1">
                <a:spcBef>
                  <a:spcPct val="0"/>
                </a:spcBef>
                <a:buFontTx/>
                <a:buNone/>
              </a:pPr>
              <a:t>164</a:t>
            </a:fld>
            <a:endParaRPr lang="fr-FR" altLang="fr-FR" sz="2000">
              <a:solidFill>
                <a:srgbClr val="984807"/>
              </a:solidFill>
            </a:endParaRPr>
          </a:p>
        </p:txBody>
      </p:sp>
      <p:sp>
        <p:nvSpPr>
          <p:cNvPr id="169987" name="Rectangle 1">
            <a:extLst>
              <a:ext uri="{FF2B5EF4-FFF2-40B4-BE49-F238E27FC236}">
                <a16:creationId xmlns:a16="http://schemas.microsoft.com/office/drawing/2014/main" id="{34062ACF-670D-3B69-27BB-9019D23541BC}"/>
              </a:ext>
            </a:extLst>
          </p:cNvPr>
          <p:cNvSpPr>
            <a:spLocks noChangeArrowheads="1"/>
          </p:cNvSpPr>
          <p:nvPr/>
        </p:nvSpPr>
        <p:spPr bwMode="auto">
          <a:xfrm>
            <a:off x="414338" y="1316038"/>
            <a:ext cx="8189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Compartimentage  </a:t>
            </a:r>
          </a:p>
        </p:txBody>
      </p:sp>
      <p:sp>
        <p:nvSpPr>
          <p:cNvPr id="169988" name="Rectangle 1">
            <a:extLst>
              <a:ext uri="{FF2B5EF4-FFF2-40B4-BE49-F238E27FC236}">
                <a16:creationId xmlns:a16="http://schemas.microsoft.com/office/drawing/2014/main" id="{40019BCC-0205-609A-B90C-3C8B653CFEB1}"/>
              </a:ext>
            </a:extLst>
          </p:cNvPr>
          <p:cNvSpPr>
            <a:spLocks noChangeArrowheads="1"/>
          </p:cNvSpPr>
          <p:nvPr/>
        </p:nvSpPr>
        <p:spPr bwMode="auto">
          <a:xfrm>
            <a:off x="457200" y="1981200"/>
            <a:ext cx="81534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Le compartiment est un volume libre à l'intérieur duquel les exigences de résistance au feu relatives aux parois verticales ne sont pas imposées.</a:t>
            </a:r>
          </a:p>
        </p:txBody>
      </p:sp>
      <p:pic>
        <p:nvPicPr>
          <p:cNvPr id="169989" name="Image 1">
            <a:extLst>
              <a:ext uri="{FF2B5EF4-FFF2-40B4-BE49-F238E27FC236}">
                <a16:creationId xmlns:a16="http://schemas.microsoft.com/office/drawing/2014/main" id="{07434A0D-369C-3827-C462-0EE1CBBABB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013" y="3333750"/>
            <a:ext cx="4205287"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90" name="Image 1">
            <a:extLst>
              <a:ext uri="{FF2B5EF4-FFF2-40B4-BE49-F238E27FC236}">
                <a16:creationId xmlns:a16="http://schemas.microsoft.com/office/drawing/2014/main" id="{899EE206-CE16-00AE-2D30-6357A6F650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9775" y="2852738"/>
            <a:ext cx="3902075"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91" name="Titre 8">
            <a:extLst>
              <a:ext uri="{FF2B5EF4-FFF2-40B4-BE49-F238E27FC236}">
                <a16:creationId xmlns:a16="http://schemas.microsoft.com/office/drawing/2014/main" id="{63904305-EF48-2857-C51C-5CA9061D9E37}"/>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Espace réservé du numéro de diapositive 4">
            <a:extLst>
              <a:ext uri="{FF2B5EF4-FFF2-40B4-BE49-F238E27FC236}">
                <a16:creationId xmlns:a16="http://schemas.microsoft.com/office/drawing/2014/main" id="{E0E525CC-E8C0-A171-651E-23C3AE15B3E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B6B1B2A-3511-4862-B8D6-32C7CC62FB49}" type="slidenum">
              <a:rPr lang="fr-FR" altLang="fr-FR" sz="2000">
                <a:solidFill>
                  <a:srgbClr val="984807"/>
                </a:solidFill>
              </a:rPr>
              <a:pPr algn="r" eaLnBrk="1" hangingPunct="1">
                <a:spcBef>
                  <a:spcPct val="0"/>
                </a:spcBef>
                <a:buFontTx/>
                <a:buNone/>
              </a:pPr>
              <a:t>165</a:t>
            </a:fld>
            <a:endParaRPr lang="fr-FR" altLang="fr-FR" sz="2000">
              <a:solidFill>
                <a:srgbClr val="984807"/>
              </a:solidFill>
            </a:endParaRPr>
          </a:p>
        </p:txBody>
      </p:sp>
      <p:sp>
        <p:nvSpPr>
          <p:cNvPr id="171011" name="Rectangle 1">
            <a:extLst>
              <a:ext uri="{FF2B5EF4-FFF2-40B4-BE49-F238E27FC236}">
                <a16:creationId xmlns:a16="http://schemas.microsoft.com/office/drawing/2014/main" id="{C05476C6-B319-3CD9-E2D9-F40BFD487C17}"/>
              </a:ext>
            </a:extLst>
          </p:cNvPr>
          <p:cNvSpPr>
            <a:spLocks noChangeArrowheads="1"/>
          </p:cNvSpPr>
          <p:nvPr/>
        </p:nvSpPr>
        <p:spPr bwMode="auto">
          <a:xfrm>
            <a:off x="414338" y="1316038"/>
            <a:ext cx="8189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Compartimentage  </a:t>
            </a:r>
          </a:p>
        </p:txBody>
      </p:sp>
      <p:sp>
        <p:nvSpPr>
          <p:cNvPr id="171012" name="Rectangle 1">
            <a:extLst>
              <a:ext uri="{FF2B5EF4-FFF2-40B4-BE49-F238E27FC236}">
                <a16:creationId xmlns:a16="http://schemas.microsoft.com/office/drawing/2014/main" id="{006AF68F-D91F-2D96-30BE-15650433616E}"/>
              </a:ext>
            </a:extLst>
          </p:cNvPr>
          <p:cNvSpPr>
            <a:spLocks noChangeArrowheads="1"/>
          </p:cNvSpPr>
          <p:nvPr/>
        </p:nvSpPr>
        <p:spPr bwMode="auto">
          <a:xfrm>
            <a:off x="433388" y="1863725"/>
            <a:ext cx="815340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Concept architectural, permet par exemple d'aménager des bureaux paysagers sans cloisonnement bien définis à l'intérieur du compartiment ou la mise en œuvre de cloisons modulaires. </a:t>
            </a:r>
          </a:p>
        </p:txBody>
      </p:sp>
      <p:pic>
        <p:nvPicPr>
          <p:cNvPr id="171013" name="Picture 6" descr="http://formation-ssiap.wifeo.com/images/c/com/compartimentage.png">
            <a:extLst>
              <a:ext uri="{FF2B5EF4-FFF2-40B4-BE49-F238E27FC236}">
                <a16:creationId xmlns:a16="http://schemas.microsoft.com/office/drawing/2014/main" id="{46813802-E53A-E5BF-634D-BEA6DBCD3358}"/>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692275" y="3008313"/>
            <a:ext cx="5400675"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4" name="Titre 8">
            <a:extLst>
              <a:ext uri="{FF2B5EF4-FFF2-40B4-BE49-F238E27FC236}">
                <a16:creationId xmlns:a16="http://schemas.microsoft.com/office/drawing/2014/main" id="{D66035A3-365B-5CA5-FD39-44E4FD977CDC}"/>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Espace réservé du numéro de diapositive 4">
            <a:extLst>
              <a:ext uri="{FF2B5EF4-FFF2-40B4-BE49-F238E27FC236}">
                <a16:creationId xmlns:a16="http://schemas.microsoft.com/office/drawing/2014/main" id="{4496E9D1-A9DA-D465-0164-CE250BAA862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8557B35-1D5F-41B2-86BE-ECE7AC10E6F0}" type="slidenum">
              <a:rPr lang="fr-FR" altLang="fr-FR" sz="2000">
                <a:solidFill>
                  <a:srgbClr val="984807"/>
                </a:solidFill>
              </a:rPr>
              <a:pPr algn="r" eaLnBrk="1" hangingPunct="1">
                <a:spcBef>
                  <a:spcPct val="0"/>
                </a:spcBef>
                <a:buFontTx/>
                <a:buNone/>
              </a:pPr>
              <a:t>166</a:t>
            </a:fld>
            <a:endParaRPr lang="fr-FR" altLang="fr-FR" sz="2000">
              <a:solidFill>
                <a:srgbClr val="984807"/>
              </a:solidFill>
            </a:endParaRPr>
          </a:p>
        </p:txBody>
      </p:sp>
      <p:sp>
        <p:nvSpPr>
          <p:cNvPr id="172035" name="Rectangle 1">
            <a:extLst>
              <a:ext uri="{FF2B5EF4-FFF2-40B4-BE49-F238E27FC236}">
                <a16:creationId xmlns:a16="http://schemas.microsoft.com/office/drawing/2014/main" id="{EA7EE1FD-8B96-DF26-AE0A-B1DCAB16694C}"/>
              </a:ext>
            </a:extLst>
          </p:cNvPr>
          <p:cNvSpPr>
            <a:spLocks noChangeArrowheads="1"/>
          </p:cNvSpPr>
          <p:nvPr/>
        </p:nvSpPr>
        <p:spPr bwMode="auto">
          <a:xfrm>
            <a:off x="414338" y="1316038"/>
            <a:ext cx="8189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Compartimentage  </a:t>
            </a:r>
          </a:p>
        </p:txBody>
      </p:sp>
      <p:sp>
        <p:nvSpPr>
          <p:cNvPr id="172036" name="Rectangle 1">
            <a:extLst>
              <a:ext uri="{FF2B5EF4-FFF2-40B4-BE49-F238E27FC236}">
                <a16:creationId xmlns:a16="http://schemas.microsoft.com/office/drawing/2014/main" id="{64572469-4159-5D2A-2735-C121007D2F94}"/>
              </a:ext>
            </a:extLst>
          </p:cNvPr>
          <p:cNvSpPr>
            <a:spLocks noChangeArrowheads="1"/>
          </p:cNvSpPr>
          <p:nvPr/>
        </p:nvSpPr>
        <p:spPr bwMode="auto">
          <a:xfrm>
            <a:off x="457200" y="1981200"/>
            <a:ext cx="8189913"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Doivent obligatoirement répondre aux exigences suivantes : </a:t>
            </a: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Obligation de 2 compartiments par niveau d’une capacité d’accueil du même ordre de grandeur,</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Possibilité d’extension du compartiment à 2 niveaux,</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Parois périmétriques résistantes au feu,</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Communication entre deux compartiments par un bloc-porte ou un sas,</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Désenfumage obligatoire.</a:t>
            </a:r>
            <a:endParaRPr lang="fr-FR" altLang="fr-FR" sz="2000">
              <a:latin typeface="Times New Roman" panose="02020603050405020304" pitchFamily="18" charset="0"/>
              <a:ea typeface="Arial Unicode MS" pitchFamily="34" charset="-128"/>
              <a:cs typeface="Calibri" panose="020F0502020204030204" pitchFamily="34" charset="0"/>
            </a:endParaRPr>
          </a:p>
        </p:txBody>
      </p:sp>
      <p:sp>
        <p:nvSpPr>
          <p:cNvPr id="172037" name="Titre 8">
            <a:extLst>
              <a:ext uri="{FF2B5EF4-FFF2-40B4-BE49-F238E27FC236}">
                <a16:creationId xmlns:a16="http://schemas.microsoft.com/office/drawing/2014/main" id="{4A72B2DC-E5ED-72A5-C917-C889C3B7D19A}"/>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Espace réservé du numéro de diapositive 4">
            <a:extLst>
              <a:ext uri="{FF2B5EF4-FFF2-40B4-BE49-F238E27FC236}">
                <a16:creationId xmlns:a16="http://schemas.microsoft.com/office/drawing/2014/main" id="{A676699F-8C0D-F735-5179-0839E9A15CA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9878FB0-8536-4CF7-8971-FDABB3995812}" type="slidenum">
              <a:rPr lang="fr-FR" altLang="fr-FR" sz="2000">
                <a:solidFill>
                  <a:srgbClr val="984807"/>
                </a:solidFill>
              </a:rPr>
              <a:pPr algn="r" eaLnBrk="1" hangingPunct="1">
                <a:spcBef>
                  <a:spcPct val="0"/>
                </a:spcBef>
                <a:buFontTx/>
                <a:buNone/>
              </a:pPr>
              <a:t>167</a:t>
            </a:fld>
            <a:endParaRPr lang="fr-FR" altLang="fr-FR" sz="2000">
              <a:solidFill>
                <a:srgbClr val="984807"/>
              </a:solidFill>
            </a:endParaRPr>
          </a:p>
        </p:txBody>
      </p:sp>
      <p:sp>
        <p:nvSpPr>
          <p:cNvPr id="173059" name="Rectangle 7">
            <a:extLst>
              <a:ext uri="{FF2B5EF4-FFF2-40B4-BE49-F238E27FC236}">
                <a16:creationId xmlns:a16="http://schemas.microsoft.com/office/drawing/2014/main" id="{35789E74-1F41-BF29-4FBE-E6B1E391162E}"/>
              </a:ext>
            </a:extLst>
          </p:cNvPr>
          <p:cNvSpPr>
            <a:spLocks noChangeArrowheads="1"/>
          </p:cNvSpPr>
          <p:nvPr/>
        </p:nvSpPr>
        <p:spPr bwMode="auto">
          <a:xfrm>
            <a:off x="1733550" y="16716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73060" name="Picture 6" descr="CT-B58_03">
            <a:extLst>
              <a:ext uri="{FF2B5EF4-FFF2-40B4-BE49-F238E27FC236}">
                <a16:creationId xmlns:a16="http://schemas.microsoft.com/office/drawing/2014/main" id="{A80577C8-0DF1-8BFD-573B-8CC429A81B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965" t="43996" r="8511" b="5992"/>
          <a:stretch>
            <a:fillRect/>
          </a:stretch>
        </p:blipFill>
        <p:spPr bwMode="auto">
          <a:xfrm>
            <a:off x="609600" y="1295400"/>
            <a:ext cx="7848600" cy="485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1" name="Titre 8">
            <a:extLst>
              <a:ext uri="{FF2B5EF4-FFF2-40B4-BE49-F238E27FC236}">
                <a16:creationId xmlns:a16="http://schemas.microsoft.com/office/drawing/2014/main" id="{F21F9B6B-E8E2-EA2C-5FAB-80691317BF04}"/>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Espace réservé du numéro de diapositive 4">
            <a:extLst>
              <a:ext uri="{FF2B5EF4-FFF2-40B4-BE49-F238E27FC236}">
                <a16:creationId xmlns:a16="http://schemas.microsoft.com/office/drawing/2014/main" id="{42ED0802-7B95-C4FA-B789-55F789F3F31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33F01A5-2080-4D75-A08C-BFFB7119051E}" type="slidenum">
              <a:rPr lang="fr-FR" altLang="fr-FR" sz="2000">
                <a:solidFill>
                  <a:srgbClr val="984807"/>
                </a:solidFill>
              </a:rPr>
              <a:pPr algn="r" eaLnBrk="1" hangingPunct="1">
                <a:spcBef>
                  <a:spcPct val="0"/>
                </a:spcBef>
                <a:buFontTx/>
                <a:buNone/>
              </a:pPr>
              <a:t>168</a:t>
            </a:fld>
            <a:endParaRPr lang="fr-FR" altLang="fr-FR" sz="2000">
              <a:solidFill>
                <a:srgbClr val="984807"/>
              </a:solidFill>
            </a:endParaRPr>
          </a:p>
        </p:txBody>
      </p:sp>
      <p:sp>
        <p:nvSpPr>
          <p:cNvPr id="174083" name="Rectangle 1">
            <a:extLst>
              <a:ext uri="{FF2B5EF4-FFF2-40B4-BE49-F238E27FC236}">
                <a16:creationId xmlns:a16="http://schemas.microsoft.com/office/drawing/2014/main" id="{33E9F93B-E916-6BF5-08F8-DEBCB1BD51AA}"/>
              </a:ext>
            </a:extLst>
          </p:cNvPr>
          <p:cNvSpPr>
            <a:spLocks noChangeArrowheads="1"/>
          </p:cNvSpPr>
          <p:nvPr/>
        </p:nvSpPr>
        <p:spPr bwMode="auto">
          <a:xfrm>
            <a:off x="414338" y="1316038"/>
            <a:ext cx="8189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Sectorisation  </a:t>
            </a:r>
          </a:p>
        </p:txBody>
      </p:sp>
      <p:sp>
        <p:nvSpPr>
          <p:cNvPr id="174084" name="Rectangle 1">
            <a:extLst>
              <a:ext uri="{FF2B5EF4-FFF2-40B4-BE49-F238E27FC236}">
                <a16:creationId xmlns:a16="http://schemas.microsoft.com/office/drawing/2014/main" id="{7E420710-9398-FAD6-13FF-2623ABD9996A}"/>
              </a:ext>
            </a:extLst>
          </p:cNvPr>
          <p:cNvSpPr>
            <a:spLocks noChangeArrowheads="1"/>
          </p:cNvSpPr>
          <p:nvPr/>
        </p:nvSpPr>
        <p:spPr bwMode="auto">
          <a:xfrm>
            <a:off x="457200" y="1981200"/>
            <a:ext cx="81899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Constitue un "cloisonnement traditionnel renforcé" complémentaire de ce dernier.</a:t>
            </a:r>
          </a:p>
        </p:txBody>
      </p:sp>
      <p:pic>
        <p:nvPicPr>
          <p:cNvPr id="174085" name="Image 1">
            <a:extLst>
              <a:ext uri="{FF2B5EF4-FFF2-40B4-BE49-F238E27FC236}">
                <a16:creationId xmlns:a16="http://schemas.microsoft.com/office/drawing/2014/main" id="{F9A1F87E-490A-B6E5-75BB-8968F326D3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2852738"/>
            <a:ext cx="5427663"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6" name="Titre 8">
            <a:extLst>
              <a:ext uri="{FF2B5EF4-FFF2-40B4-BE49-F238E27FC236}">
                <a16:creationId xmlns:a16="http://schemas.microsoft.com/office/drawing/2014/main" id="{C3C88EBB-004E-BB81-22B7-FE184E6C14B5}"/>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Espace réservé du numéro de diapositive 4">
            <a:extLst>
              <a:ext uri="{FF2B5EF4-FFF2-40B4-BE49-F238E27FC236}">
                <a16:creationId xmlns:a16="http://schemas.microsoft.com/office/drawing/2014/main" id="{85516125-7120-1BCD-6785-5BB21040DCC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8EA4FD4-6B78-41E2-9E60-A2E7CE2923AB}" type="slidenum">
              <a:rPr lang="fr-FR" altLang="fr-FR" sz="2000">
                <a:solidFill>
                  <a:srgbClr val="984807"/>
                </a:solidFill>
              </a:rPr>
              <a:pPr algn="r" eaLnBrk="1" hangingPunct="1">
                <a:spcBef>
                  <a:spcPct val="0"/>
                </a:spcBef>
                <a:buFontTx/>
                <a:buNone/>
              </a:pPr>
              <a:t>169</a:t>
            </a:fld>
            <a:endParaRPr lang="fr-FR" altLang="fr-FR" sz="2000">
              <a:solidFill>
                <a:srgbClr val="984807"/>
              </a:solidFill>
            </a:endParaRPr>
          </a:p>
        </p:txBody>
      </p:sp>
      <p:sp>
        <p:nvSpPr>
          <p:cNvPr id="175107" name="Rectangle 1">
            <a:extLst>
              <a:ext uri="{FF2B5EF4-FFF2-40B4-BE49-F238E27FC236}">
                <a16:creationId xmlns:a16="http://schemas.microsoft.com/office/drawing/2014/main" id="{86CAD636-1118-17B4-39B0-D2899552D379}"/>
              </a:ext>
            </a:extLst>
          </p:cNvPr>
          <p:cNvSpPr>
            <a:spLocks noChangeArrowheads="1"/>
          </p:cNvSpPr>
          <p:nvPr/>
        </p:nvSpPr>
        <p:spPr bwMode="auto">
          <a:xfrm>
            <a:off x="414338" y="1316038"/>
            <a:ext cx="8189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Cas  particulier des ERP de types J et U :</a:t>
            </a:r>
          </a:p>
        </p:txBody>
      </p:sp>
      <p:sp>
        <p:nvSpPr>
          <p:cNvPr id="175108" name="Rectangle 1">
            <a:extLst>
              <a:ext uri="{FF2B5EF4-FFF2-40B4-BE49-F238E27FC236}">
                <a16:creationId xmlns:a16="http://schemas.microsoft.com/office/drawing/2014/main" id="{802A2CFD-5D0E-73A0-0DE1-D66A4A402514}"/>
              </a:ext>
            </a:extLst>
          </p:cNvPr>
          <p:cNvSpPr>
            <a:spLocks noChangeArrowheads="1"/>
          </p:cNvSpPr>
          <p:nvPr/>
        </p:nvSpPr>
        <p:spPr bwMode="auto">
          <a:xfrm>
            <a:off x="388938" y="1916113"/>
            <a:ext cx="8401050" cy="336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type J 	</a:t>
            </a: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maison de retraite  </a:t>
            </a:r>
          </a:p>
          <a:p>
            <a:pPr>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type U </a:t>
            </a: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éts sanitaire et social (hôpital et éts de soins en général).</a:t>
            </a:r>
            <a:b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b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Bef>
                <a:spcPct val="0"/>
              </a:spcBef>
              <a:buFontTx/>
              <a:buNone/>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En matière de cloisonnement, ces 2 types particuliers d'ERP introduisent la notion de </a:t>
            </a:r>
            <a:r>
              <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zones protégées ».</a:t>
            </a:r>
          </a:p>
          <a:p>
            <a:pPr>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b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b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Zone protégée peut être cloisonnée soit de manière traditionnelle, soit compartimentée.</a:t>
            </a:r>
          </a:p>
        </p:txBody>
      </p:sp>
      <p:sp>
        <p:nvSpPr>
          <p:cNvPr id="175109" name="Titre 8">
            <a:extLst>
              <a:ext uri="{FF2B5EF4-FFF2-40B4-BE49-F238E27FC236}">
                <a16:creationId xmlns:a16="http://schemas.microsoft.com/office/drawing/2014/main" id="{B32079ED-B324-0CAB-3918-7D10B1BFDFF7}"/>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re 8">
            <a:extLst>
              <a:ext uri="{FF2B5EF4-FFF2-40B4-BE49-F238E27FC236}">
                <a16:creationId xmlns:a16="http://schemas.microsoft.com/office/drawing/2014/main" id="{FE48292B-4250-9F51-FC5D-4FA4C49500F9}"/>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19459" name="Espace réservé du numéro de diapositive 4">
            <a:extLst>
              <a:ext uri="{FF2B5EF4-FFF2-40B4-BE49-F238E27FC236}">
                <a16:creationId xmlns:a16="http://schemas.microsoft.com/office/drawing/2014/main" id="{A52B1A49-164B-15BC-E526-C13395B13A7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B8F634A-8B62-4732-A02A-CC1D604C4D5C}" type="slidenum">
              <a:rPr lang="fr-FR" altLang="fr-FR" sz="2000">
                <a:solidFill>
                  <a:srgbClr val="984807"/>
                </a:solidFill>
              </a:rPr>
              <a:pPr algn="r" eaLnBrk="1" hangingPunct="1">
                <a:spcBef>
                  <a:spcPct val="0"/>
                </a:spcBef>
                <a:buFontTx/>
                <a:buNone/>
              </a:pPr>
              <a:t>17</a:t>
            </a:fld>
            <a:endParaRPr lang="fr-FR" altLang="fr-FR" sz="2000">
              <a:solidFill>
                <a:srgbClr val="984807"/>
              </a:solidFill>
            </a:endParaRPr>
          </a:p>
        </p:txBody>
      </p:sp>
      <p:sp>
        <p:nvSpPr>
          <p:cNvPr id="19460" name="Rectangle 1">
            <a:extLst>
              <a:ext uri="{FF2B5EF4-FFF2-40B4-BE49-F238E27FC236}">
                <a16:creationId xmlns:a16="http://schemas.microsoft.com/office/drawing/2014/main" id="{5009EDA3-ACE5-1EBD-DF36-88A0855A4702}"/>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EVITER LA PROPAGATION DU FEU :</a:t>
            </a:r>
          </a:p>
        </p:txBody>
      </p:sp>
      <p:sp>
        <p:nvSpPr>
          <p:cNvPr id="19461" name="Rectangle 1">
            <a:extLst>
              <a:ext uri="{FF2B5EF4-FFF2-40B4-BE49-F238E27FC236}">
                <a16:creationId xmlns:a16="http://schemas.microsoft.com/office/drawing/2014/main" id="{8427A3F0-EC96-6E82-2DEC-F0C193C23D3A}"/>
              </a:ext>
            </a:extLst>
          </p:cNvPr>
          <p:cNvSpPr>
            <a:spLocks noChangeArrowheads="1"/>
          </p:cNvSpPr>
          <p:nvPr/>
        </p:nvSpPr>
        <p:spPr bwMode="auto">
          <a:xfrm>
            <a:off x="457200" y="1981200"/>
            <a:ext cx="8189913" cy="305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Disposition judicieuse des locaux, selon leur destination et les risques qu'ils présentent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Ventilation efficace.</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Arial Unicode MS" pitchFamily="34" charset="-128"/>
                <a:cs typeface="Calibri" panose="020F0502020204030204" pitchFamily="34" charset="0"/>
              </a:rPr>
              <a:t> Installations techniques (électriques, gaz, chauffage, ventilation, climatisation, etc.) doivent être correctement effectuées ; </a:t>
            </a:r>
          </a:p>
          <a:p>
            <a:pPr algn="just">
              <a:lnSpc>
                <a:spcPct val="107000"/>
              </a:lnSpc>
              <a:spcBef>
                <a:spcPct val="0"/>
              </a:spcBef>
              <a:buFont typeface="Arial" panose="020B0604020202020204" pitchFamily="34" charset="0"/>
              <a:buNone/>
            </a:pPr>
            <a:r>
              <a:rPr lang="fr-FR" altLang="fr-FR" sz="2000">
                <a:solidFill>
                  <a:srgbClr val="000000"/>
                </a:solidFill>
                <a:latin typeface="Times New Roman" panose="02020603050405020304" pitchFamily="18" charset="0"/>
                <a:ea typeface="Arial Unicode MS" pitchFamily="34" charset="-128"/>
                <a:cs typeface="Calibri" panose="020F0502020204030204" pitchFamily="34" charset="0"/>
              </a:rPr>
              <a:t>Peuvent être à l'origine des sinistres ; </a:t>
            </a:r>
          </a:p>
          <a:p>
            <a:pPr algn="just">
              <a:lnSpc>
                <a:spcPct val="107000"/>
              </a:lnSpc>
              <a:spcBef>
                <a:spcPct val="0"/>
              </a:spcBef>
              <a:buFont typeface="Arial" panose="020B0604020202020204" pitchFamily="34" charset="0"/>
              <a:buNone/>
            </a:pPr>
            <a:r>
              <a:rPr lang="fr-FR" altLang="fr-FR" sz="2000">
                <a:solidFill>
                  <a:srgbClr val="000000"/>
                </a:solidFill>
                <a:latin typeface="Times New Roman" panose="02020603050405020304" pitchFamily="18" charset="0"/>
                <a:ea typeface="Arial Unicode MS" pitchFamily="34" charset="-128"/>
                <a:cs typeface="Calibri" panose="020F0502020204030204" pitchFamily="34" charset="0"/>
              </a:rPr>
              <a:t>Par ailleurs, mal conçues, elles peuvent en faciliter la propagation.</a:t>
            </a:r>
            <a:r>
              <a:rPr lang="fr-FR" altLang="fr-FR" sz="2000">
                <a:latin typeface="Times New Roman" panose="02020603050405020304" pitchFamily="18" charset="0"/>
                <a:ea typeface="Arial Unicode MS" pitchFamily="34" charset="-128"/>
                <a:cs typeface="Calibri" panose="020F0502020204030204" pitchFamily="34" charset="0"/>
              </a:rPr>
              <a:t>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Espace réservé du numéro de diapositive 4">
            <a:extLst>
              <a:ext uri="{FF2B5EF4-FFF2-40B4-BE49-F238E27FC236}">
                <a16:creationId xmlns:a16="http://schemas.microsoft.com/office/drawing/2014/main" id="{334B84A5-2B2F-CBC9-16F9-804D779EBE4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21AAA01-373A-4218-80BF-2237774587A1}" type="slidenum">
              <a:rPr lang="fr-FR" altLang="fr-FR" sz="2000">
                <a:solidFill>
                  <a:srgbClr val="984807"/>
                </a:solidFill>
              </a:rPr>
              <a:pPr algn="r" eaLnBrk="1" hangingPunct="1">
                <a:spcBef>
                  <a:spcPct val="0"/>
                </a:spcBef>
                <a:buFontTx/>
                <a:buNone/>
              </a:pPr>
              <a:t>170</a:t>
            </a:fld>
            <a:endParaRPr lang="fr-FR" altLang="fr-FR" sz="2000">
              <a:solidFill>
                <a:srgbClr val="984807"/>
              </a:solidFill>
            </a:endParaRPr>
          </a:p>
        </p:txBody>
      </p:sp>
      <p:sp>
        <p:nvSpPr>
          <p:cNvPr id="176131" name="Rectangle 1">
            <a:extLst>
              <a:ext uri="{FF2B5EF4-FFF2-40B4-BE49-F238E27FC236}">
                <a16:creationId xmlns:a16="http://schemas.microsoft.com/office/drawing/2014/main" id="{7749DB0B-9E4D-C7D2-B981-ABF9E5E9E393}"/>
              </a:ext>
            </a:extLst>
          </p:cNvPr>
          <p:cNvSpPr>
            <a:spLocks noChangeArrowheads="1"/>
          </p:cNvSpPr>
          <p:nvPr/>
        </p:nvSpPr>
        <p:spPr bwMode="auto">
          <a:xfrm>
            <a:off x="414338" y="1316038"/>
            <a:ext cx="8189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Cas  particulier des ERP de types J et U :</a:t>
            </a:r>
          </a:p>
        </p:txBody>
      </p:sp>
      <p:sp>
        <p:nvSpPr>
          <p:cNvPr id="176132" name="Rectangle 1">
            <a:extLst>
              <a:ext uri="{FF2B5EF4-FFF2-40B4-BE49-F238E27FC236}">
                <a16:creationId xmlns:a16="http://schemas.microsoft.com/office/drawing/2014/main" id="{D7CFECBC-DD50-0C61-4304-43AFB441C798}"/>
              </a:ext>
            </a:extLst>
          </p:cNvPr>
          <p:cNvSpPr>
            <a:spLocks noChangeArrowheads="1"/>
          </p:cNvSpPr>
          <p:nvPr/>
        </p:nvSpPr>
        <p:spPr bwMode="auto">
          <a:xfrm>
            <a:off x="457200" y="1981200"/>
            <a:ext cx="8189913"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Principes fondamentaux de sécurité reposent sur leurs conditions particulières d'exploitation et sur l'incapacité ou la difficulté d'une partie du public reçu à pouvoir évacuer ou à être évacué rapidement.</a:t>
            </a:r>
          </a:p>
        </p:txBody>
      </p:sp>
      <p:pic>
        <p:nvPicPr>
          <p:cNvPr id="176133" name="Image 1">
            <a:extLst>
              <a:ext uri="{FF2B5EF4-FFF2-40B4-BE49-F238E27FC236}">
                <a16:creationId xmlns:a16="http://schemas.microsoft.com/office/drawing/2014/main" id="{ABE0858E-E909-AA0C-9602-72D3342C36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3200400"/>
            <a:ext cx="4752975"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4" name="Titre 8">
            <a:extLst>
              <a:ext uri="{FF2B5EF4-FFF2-40B4-BE49-F238E27FC236}">
                <a16:creationId xmlns:a16="http://schemas.microsoft.com/office/drawing/2014/main" id="{2483A99C-F7C3-1BED-5B52-F53606D5744C}"/>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Espace réservé du numéro de diapositive 4">
            <a:extLst>
              <a:ext uri="{FF2B5EF4-FFF2-40B4-BE49-F238E27FC236}">
                <a16:creationId xmlns:a16="http://schemas.microsoft.com/office/drawing/2014/main" id="{F24CFB28-2B18-BF71-7371-BE40C6A156B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DE8B631-161B-4467-B859-14344B0C19B0}" type="slidenum">
              <a:rPr lang="fr-FR" altLang="fr-FR" sz="2000">
                <a:solidFill>
                  <a:srgbClr val="984807"/>
                </a:solidFill>
              </a:rPr>
              <a:pPr algn="r" eaLnBrk="1" hangingPunct="1">
                <a:spcBef>
                  <a:spcPct val="0"/>
                </a:spcBef>
                <a:buFontTx/>
                <a:buNone/>
              </a:pPr>
              <a:t>171</a:t>
            </a:fld>
            <a:endParaRPr lang="fr-FR" altLang="fr-FR" sz="2000">
              <a:solidFill>
                <a:srgbClr val="984807"/>
              </a:solidFill>
            </a:endParaRPr>
          </a:p>
        </p:txBody>
      </p:sp>
      <p:sp>
        <p:nvSpPr>
          <p:cNvPr id="177155" name="Rectangle 1">
            <a:extLst>
              <a:ext uri="{FF2B5EF4-FFF2-40B4-BE49-F238E27FC236}">
                <a16:creationId xmlns:a16="http://schemas.microsoft.com/office/drawing/2014/main" id="{60C5307A-424D-D58B-C6EE-765CCD4FF998}"/>
              </a:ext>
            </a:extLst>
          </p:cNvPr>
          <p:cNvSpPr>
            <a:spLocks noChangeArrowheads="1"/>
          </p:cNvSpPr>
          <p:nvPr/>
        </p:nvSpPr>
        <p:spPr bwMode="auto">
          <a:xfrm>
            <a:off x="414338" y="1316038"/>
            <a:ext cx="8189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Cas  particulier des ERP de types J et U :</a:t>
            </a:r>
          </a:p>
        </p:txBody>
      </p:sp>
      <p:sp>
        <p:nvSpPr>
          <p:cNvPr id="177156" name="Rectangle 1">
            <a:extLst>
              <a:ext uri="{FF2B5EF4-FFF2-40B4-BE49-F238E27FC236}">
                <a16:creationId xmlns:a16="http://schemas.microsoft.com/office/drawing/2014/main" id="{9796707D-375C-D7D4-3B39-2D41765A79F2}"/>
              </a:ext>
            </a:extLst>
          </p:cNvPr>
          <p:cNvSpPr>
            <a:spLocks noChangeArrowheads="1"/>
          </p:cNvSpPr>
          <p:nvPr/>
        </p:nvSpPr>
        <p:spPr bwMode="auto">
          <a:xfrm>
            <a:off x="457200" y="1981200"/>
            <a:ext cx="8189913" cy="336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Pour répondre à cet objectif, les principes suivants sont retenus : </a:t>
            </a: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Renforcement des conditions d'isolement,</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Large emploi de la détection automatique d'incendie,</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Désenfumage des couloirs de circulation,</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Sensibilisation et formation du personnel aux tâches de sécurité.</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Il reste bien entendu, que l'évacuation verticale par les escaliers reste la règle pour les personnes pouvant se déplacer par leurs propres moyens.</a:t>
            </a:r>
            <a:endParaRPr lang="fr-FR" altLang="fr-FR" sz="2000">
              <a:latin typeface="Times New Roman" panose="02020603050405020304" pitchFamily="18" charset="0"/>
              <a:ea typeface="Arial Unicode MS" pitchFamily="34" charset="-128"/>
              <a:cs typeface="Calibri" panose="020F0502020204030204" pitchFamily="34" charset="0"/>
            </a:endParaRPr>
          </a:p>
        </p:txBody>
      </p:sp>
      <p:sp>
        <p:nvSpPr>
          <p:cNvPr id="177157" name="Titre 8">
            <a:extLst>
              <a:ext uri="{FF2B5EF4-FFF2-40B4-BE49-F238E27FC236}">
                <a16:creationId xmlns:a16="http://schemas.microsoft.com/office/drawing/2014/main" id="{38A64D7C-5A1C-4BFB-58A9-78A47BBA5DB5}"/>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Espace réservé du numéro de diapositive 4">
            <a:extLst>
              <a:ext uri="{FF2B5EF4-FFF2-40B4-BE49-F238E27FC236}">
                <a16:creationId xmlns:a16="http://schemas.microsoft.com/office/drawing/2014/main" id="{52314C8B-9E63-0520-C67E-CFDFB013F39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DEBBE7D-378A-40B2-B428-EB5B92DEAAF5}" type="slidenum">
              <a:rPr lang="fr-FR" altLang="fr-FR" sz="2000">
                <a:solidFill>
                  <a:srgbClr val="984807"/>
                </a:solidFill>
              </a:rPr>
              <a:pPr algn="r" eaLnBrk="1" hangingPunct="1">
                <a:spcBef>
                  <a:spcPct val="0"/>
                </a:spcBef>
                <a:buFontTx/>
                <a:buNone/>
              </a:pPr>
              <a:t>172</a:t>
            </a:fld>
            <a:endParaRPr lang="fr-FR" altLang="fr-FR" sz="2000">
              <a:solidFill>
                <a:srgbClr val="984807"/>
              </a:solidFill>
            </a:endParaRPr>
          </a:p>
        </p:txBody>
      </p:sp>
      <p:sp>
        <p:nvSpPr>
          <p:cNvPr id="178179" name="Rectangle 1">
            <a:extLst>
              <a:ext uri="{FF2B5EF4-FFF2-40B4-BE49-F238E27FC236}">
                <a16:creationId xmlns:a16="http://schemas.microsoft.com/office/drawing/2014/main" id="{108F23F1-0C14-C6BD-3F17-FDF195C27941}"/>
              </a:ext>
            </a:extLst>
          </p:cNvPr>
          <p:cNvSpPr>
            <a:spLocks noChangeArrowheads="1"/>
          </p:cNvSpPr>
          <p:nvPr/>
        </p:nvSpPr>
        <p:spPr bwMode="auto">
          <a:xfrm>
            <a:off x="414338" y="1316038"/>
            <a:ext cx="8189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Cas  particulier des ERP de types J et U :</a:t>
            </a:r>
          </a:p>
        </p:txBody>
      </p:sp>
      <p:sp>
        <p:nvSpPr>
          <p:cNvPr id="178180" name="Rectangle 1">
            <a:extLst>
              <a:ext uri="{FF2B5EF4-FFF2-40B4-BE49-F238E27FC236}">
                <a16:creationId xmlns:a16="http://schemas.microsoft.com/office/drawing/2014/main" id="{EC37C5E4-7136-964C-52FD-61C992B7C55B}"/>
              </a:ext>
            </a:extLst>
          </p:cNvPr>
          <p:cNvSpPr>
            <a:spLocks noChangeArrowheads="1"/>
          </p:cNvSpPr>
          <p:nvPr/>
        </p:nvSpPr>
        <p:spPr bwMode="auto">
          <a:xfrm>
            <a:off x="457200" y="1981200"/>
            <a:ext cx="8189913"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rPr>
              <a:t>Doivent obligatoirement être recoupés en 2 zones à chaque niveau d'une capacité d'accueil équivalente.</a:t>
            </a:r>
            <a:br>
              <a:rPr lang="fr-FR" altLang="fr-FR" sz="2000">
                <a:solidFill>
                  <a:srgbClr val="000000"/>
                </a:solidFill>
                <a:latin typeface="Times New Roman" panose="02020603050405020304" pitchFamily="18" charset="0"/>
                <a:ea typeface="Arial Unicode MS" pitchFamily="34" charset="-128"/>
              </a:rPr>
            </a:br>
            <a:r>
              <a:rPr lang="fr-FR" altLang="fr-FR" sz="2000">
                <a:solidFill>
                  <a:srgbClr val="000000"/>
                </a:solidFill>
                <a:latin typeface="Times New Roman" panose="02020603050405020304" pitchFamily="18" charset="0"/>
                <a:ea typeface="Arial Unicode MS" pitchFamily="34" charset="-128"/>
              </a:rPr>
              <a:t> </a:t>
            </a:r>
            <a:br>
              <a:rPr lang="fr-FR" altLang="fr-FR" sz="2000">
                <a:solidFill>
                  <a:srgbClr val="000000"/>
                </a:solidFill>
                <a:latin typeface="Times New Roman" panose="02020603050405020304" pitchFamily="18" charset="0"/>
                <a:ea typeface="Arial Unicode MS" pitchFamily="34" charset="-128"/>
              </a:rPr>
            </a:br>
            <a:endParaRPr lang="fr-FR" altLang="fr-FR" sz="2000">
              <a:solidFill>
                <a:srgbClr val="000000"/>
              </a:solidFill>
              <a:latin typeface="Times New Roman" panose="02020603050405020304" pitchFamily="18" charset="0"/>
              <a:ea typeface="Arial Unicode MS" pitchFamily="34" charset="-128"/>
            </a:endParaRPr>
          </a:p>
          <a:p>
            <a:pPr>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rPr>
              <a:t>Cloisonnement traditionnel est le seul type de cloisonnement autorisé dans les zones avec locaux à sommeil avec des capacités d'hébergement limitées à 14 résidents.</a:t>
            </a:r>
            <a:endParaRPr lang="fr-FR" altLang="fr-FR" sz="2000">
              <a:latin typeface="Times New Roman" panose="02020603050405020304" pitchFamily="18" charset="0"/>
              <a:ea typeface="Arial Unicode MS" pitchFamily="34" charset="-128"/>
              <a:cs typeface="Calibri" panose="020F0502020204030204" pitchFamily="34" charset="0"/>
            </a:endParaRPr>
          </a:p>
        </p:txBody>
      </p:sp>
      <p:sp>
        <p:nvSpPr>
          <p:cNvPr id="178181" name="Titre 8">
            <a:extLst>
              <a:ext uri="{FF2B5EF4-FFF2-40B4-BE49-F238E27FC236}">
                <a16:creationId xmlns:a16="http://schemas.microsoft.com/office/drawing/2014/main" id="{690EF35B-0DB8-0E03-2A72-17EC557B3B73}"/>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Espace réservé du numéro de diapositive 4">
            <a:extLst>
              <a:ext uri="{FF2B5EF4-FFF2-40B4-BE49-F238E27FC236}">
                <a16:creationId xmlns:a16="http://schemas.microsoft.com/office/drawing/2014/main" id="{8597776D-BFF9-776B-E33C-DF7D3C0A1DF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707344A-13B7-463A-AB88-BAFA7D641553}" type="slidenum">
              <a:rPr lang="fr-FR" altLang="fr-FR" sz="2000">
                <a:solidFill>
                  <a:srgbClr val="984807"/>
                </a:solidFill>
              </a:rPr>
              <a:pPr algn="r" eaLnBrk="1" hangingPunct="1">
                <a:spcBef>
                  <a:spcPct val="0"/>
                </a:spcBef>
                <a:buFontTx/>
                <a:buNone/>
              </a:pPr>
              <a:t>173</a:t>
            </a:fld>
            <a:endParaRPr lang="fr-FR" altLang="fr-FR" sz="2000">
              <a:solidFill>
                <a:srgbClr val="984807"/>
              </a:solidFill>
            </a:endParaRPr>
          </a:p>
        </p:txBody>
      </p:sp>
      <p:sp>
        <p:nvSpPr>
          <p:cNvPr id="179203" name="Titre 8">
            <a:extLst>
              <a:ext uri="{FF2B5EF4-FFF2-40B4-BE49-F238E27FC236}">
                <a16:creationId xmlns:a16="http://schemas.microsoft.com/office/drawing/2014/main" id="{E8BA9D6A-324A-E91D-019B-66E867A0FB9F}"/>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
        <p:nvSpPr>
          <p:cNvPr id="179204" name="ZoneTexte 3">
            <a:extLst>
              <a:ext uri="{FF2B5EF4-FFF2-40B4-BE49-F238E27FC236}">
                <a16:creationId xmlns:a16="http://schemas.microsoft.com/office/drawing/2014/main" id="{8D93CA4D-E161-2A7E-2C36-A36BE2F1A26B}"/>
              </a:ext>
            </a:extLst>
          </p:cNvPr>
          <p:cNvSpPr txBox="1">
            <a:spLocks noChangeArrowheads="1"/>
          </p:cNvSpPr>
          <p:nvPr/>
        </p:nvSpPr>
        <p:spPr bwMode="auto">
          <a:xfrm>
            <a:off x="409575" y="1341438"/>
            <a:ext cx="4572000"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Isolement des locaux :</a:t>
            </a:r>
            <a:endParaRPr lang="fr-FR" altLang="fr-FR">
              <a:latin typeface="Calibri" panose="020F0502020204030204" pitchFamily="34" charset="0"/>
              <a:ea typeface="Calibri" panose="020F0502020204030204" pitchFamily="34" charset="0"/>
              <a:cs typeface="Times New Roman" panose="02020603050405020304" pitchFamily="18" charset="0"/>
            </a:endParaRPr>
          </a:p>
        </p:txBody>
      </p:sp>
      <p:sp>
        <p:nvSpPr>
          <p:cNvPr id="5" name="ZoneTexte 4">
            <a:extLst>
              <a:ext uri="{FF2B5EF4-FFF2-40B4-BE49-F238E27FC236}">
                <a16:creationId xmlns:a16="http://schemas.microsoft.com/office/drawing/2014/main" id="{9B0E3A2D-BC83-C300-7480-6B9D21658509}"/>
              </a:ext>
            </a:extLst>
          </p:cNvPr>
          <p:cNvSpPr txBox="1"/>
          <p:nvPr/>
        </p:nvSpPr>
        <p:spPr>
          <a:xfrm>
            <a:off x="623888" y="1851025"/>
            <a:ext cx="8267700" cy="2786063"/>
          </a:xfrm>
          <a:prstGeom prst="rect">
            <a:avLst/>
          </a:prstGeom>
          <a:noFill/>
        </p:spPr>
        <p:txBody>
          <a:bodyPr>
            <a:spAutoFit/>
          </a:bodyPr>
          <a:lstStyle/>
          <a:p>
            <a:pPr>
              <a:lnSpc>
                <a:spcPct val="107000"/>
              </a:lnSpc>
              <a:spcAft>
                <a:spcPts val="800"/>
              </a:spcAft>
              <a:defRPr/>
            </a:pPr>
            <a:r>
              <a:rPr lang="fr-FR" sz="2000" dirty="0">
                <a:latin typeface="Times New Roman" panose="02020603050405020304" pitchFamily="18" charset="0"/>
                <a:ea typeface="Calibri" panose="020F0502020204030204" pitchFamily="34" charset="0"/>
                <a:cs typeface="Times New Roman" panose="02020603050405020304" pitchFamily="18" charset="0"/>
              </a:rPr>
              <a:t>Dans tous types de construction on trouve :</a:t>
            </a:r>
          </a:p>
          <a:p>
            <a:pPr>
              <a:lnSpc>
                <a:spcPct val="107000"/>
              </a:lnSpc>
              <a:spcAft>
                <a:spcPts val="800"/>
              </a:spcAft>
              <a:defRPr/>
            </a:pPr>
            <a:r>
              <a:rPr lang="fr-FR" sz="2000" dirty="0">
                <a:latin typeface="Times New Roman" panose="02020603050405020304" pitchFamily="18" charset="0"/>
                <a:ea typeface="Calibri" panose="020F0502020204030204" pitchFamily="34" charset="0"/>
                <a:cs typeface="Times New Roman" panose="02020603050405020304" pitchFamily="18" charset="0"/>
              </a:rPr>
              <a:t> </a:t>
            </a:r>
          </a:p>
          <a:p>
            <a:pPr marL="342900" indent="-342900">
              <a:lnSpc>
                <a:spcPct val="107000"/>
              </a:lnSpc>
              <a:spcAft>
                <a:spcPts val="800"/>
              </a:spcAft>
              <a:buFont typeface="Wingdings" panose="05000000000000000000" pitchFamily="2" charset="2"/>
              <a:buChar char="Ø"/>
              <a:defRPr/>
            </a:pPr>
            <a:r>
              <a:rPr lang="fr-FR" sz="2000" dirty="0">
                <a:latin typeface="Times New Roman" panose="02020603050405020304" pitchFamily="18" charset="0"/>
                <a:ea typeface="Calibri" panose="020F0502020204030204" pitchFamily="34" charset="0"/>
                <a:cs typeface="Times New Roman" panose="02020603050405020304" pitchFamily="18" charset="0"/>
              </a:rPr>
              <a:t>Des locaux à risques moyens (cuisines &gt; à 20 kW, magasins de réserves, locaux lingerie, appareils de production de chaleur, locaux poubelles, etc.)</a:t>
            </a:r>
          </a:p>
          <a:p>
            <a:pPr marL="342900" indent="-342900">
              <a:lnSpc>
                <a:spcPct val="107000"/>
              </a:lnSpc>
              <a:spcAft>
                <a:spcPts val="800"/>
              </a:spcAft>
              <a:buFont typeface="Wingdings" panose="05000000000000000000" pitchFamily="2" charset="2"/>
              <a:buChar char="Ø"/>
              <a:defRPr/>
            </a:pPr>
            <a:endParaRPr lang="fr-FR" sz="20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Ø"/>
              <a:defRPr/>
            </a:pPr>
            <a:r>
              <a:rPr lang="fr-FR" sz="2000" dirty="0">
                <a:latin typeface="Times New Roman" panose="02020603050405020304" pitchFamily="18" charset="0"/>
                <a:ea typeface="Calibri" panose="020F0502020204030204" pitchFamily="34" charset="0"/>
                <a:cs typeface="Times New Roman" panose="02020603050405020304" pitchFamily="18" charset="0"/>
              </a:rPr>
              <a:t>L’enveloppe est coupe-feu de degré 1 heure avec un dispositif de communication coupe-feu de degré ½ heure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Espace réservé du numéro de diapositive 4">
            <a:extLst>
              <a:ext uri="{FF2B5EF4-FFF2-40B4-BE49-F238E27FC236}">
                <a16:creationId xmlns:a16="http://schemas.microsoft.com/office/drawing/2014/main" id="{9EE57633-DD5F-6E85-9763-77003676174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4B9BD32-8E3C-42CA-8314-76B4A3C36415}" type="slidenum">
              <a:rPr lang="fr-FR" altLang="fr-FR" sz="2000">
                <a:solidFill>
                  <a:srgbClr val="984807"/>
                </a:solidFill>
              </a:rPr>
              <a:pPr algn="r" eaLnBrk="1" hangingPunct="1">
                <a:spcBef>
                  <a:spcPct val="0"/>
                </a:spcBef>
                <a:buFontTx/>
                <a:buNone/>
              </a:pPr>
              <a:t>174</a:t>
            </a:fld>
            <a:endParaRPr lang="fr-FR" altLang="fr-FR" sz="2000">
              <a:solidFill>
                <a:srgbClr val="984807"/>
              </a:solidFill>
            </a:endParaRPr>
          </a:p>
        </p:txBody>
      </p:sp>
      <p:sp>
        <p:nvSpPr>
          <p:cNvPr id="180227" name="Titre 8">
            <a:extLst>
              <a:ext uri="{FF2B5EF4-FFF2-40B4-BE49-F238E27FC236}">
                <a16:creationId xmlns:a16="http://schemas.microsoft.com/office/drawing/2014/main" id="{B62ADF71-BE95-512B-6F6C-BE3D35D3EB2A}"/>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
        <p:nvSpPr>
          <p:cNvPr id="180228" name="ZoneTexte 3">
            <a:extLst>
              <a:ext uri="{FF2B5EF4-FFF2-40B4-BE49-F238E27FC236}">
                <a16:creationId xmlns:a16="http://schemas.microsoft.com/office/drawing/2014/main" id="{1FE297E0-1D3A-02B3-BA40-D83EF249D22E}"/>
              </a:ext>
            </a:extLst>
          </p:cNvPr>
          <p:cNvSpPr txBox="1">
            <a:spLocks noChangeArrowheads="1"/>
          </p:cNvSpPr>
          <p:nvPr/>
        </p:nvSpPr>
        <p:spPr bwMode="auto">
          <a:xfrm>
            <a:off x="409575" y="1341438"/>
            <a:ext cx="4572000"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Isolement des locaux :</a:t>
            </a:r>
            <a:endParaRPr lang="fr-FR" altLang="fr-FR">
              <a:latin typeface="Calibri" panose="020F0502020204030204" pitchFamily="34" charset="0"/>
              <a:ea typeface="Calibri" panose="020F0502020204030204" pitchFamily="34" charset="0"/>
              <a:cs typeface="Times New Roman" panose="02020603050405020304" pitchFamily="18" charset="0"/>
            </a:endParaRPr>
          </a:p>
        </p:txBody>
      </p:sp>
      <p:sp>
        <p:nvSpPr>
          <p:cNvPr id="5" name="ZoneTexte 4">
            <a:extLst>
              <a:ext uri="{FF2B5EF4-FFF2-40B4-BE49-F238E27FC236}">
                <a16:creationId xmlns:a16="http://schemas.microsoft.com/office/drawing/2014/main" id="{6321EAF4-35F5-241B-52FF-85AA1BB84A6A}"/>
              </a:ext>
            </a:extLst>
          </p:cNvPr>
          <p:cNvSpPr txBox="1"/>
          <p:nvPr/>
        </p:nvSpPr>
        <p:spPr>
          <a:xfrm>
            <a:off x="409575" y="1851025"/>
            <a:ext cx="8266113" cy="1593850"/>
          </a:xfrm>
          <a:prstGeom prst="rect">
            <a:avLst/>
          </a:prstGeom>
          <a:noFill/>
        </p:spPr>
        <p:txBody>
          <a:bodyPr>
            <a:spAutoFit/>
          </a:bodyPr>
          <a:lstStyle/>
          <a:p>
            <a:pPr>
              <a:lnSpc>
                <a:spcPct val="107000"/>
              </a:lnSpc>
              <a:spcAft>
                <a:spcPts val="800"/>
              </a:spcAft>
              <a:defRPr/>
            </a:pPr>
            <a:r>
              <a:rPr lang="fr-FR" sz="2000" dirty="0">
                <a:latin typeface="Times New Roman" panose="02020603050405020304" pitchFamily="18" charset="0"/>
                <a:ea typeface="Calibri" panose="020F0502020204030204" pitchFamily="34" charset="0"/>
                <a:cs typeface="Times New Roman" panose="02020603050405020304" pitchFamily="18" charset="0"/>
              </a:rPr>
              <a:t>Dans tous types de construction on trouve :</a:t>
            </a:r>
          </a:p>
          <a:p>
            <a:pPr>
              <a:lnSpc>
                <a:spcPct val="107000"/>
              </a:lnSpc>
              <a:spcAft>
                <a:spcPts val="800"/>
              </a:spcAft>
              <a:defRPr/>
            </a:pPr>
            <a:r>
              <a:rPr lang="fr-FR" sz="2000" dirty="0">
                <a:latin typeface="Times New Roman" panose="02020603050405020304" pitchFamily="18" charset="0"/>
                <a:ea typeface="Calibri" panose="020F0502020204030204" pitchFamily="34" charset="0"/>
                <a:cs typeface="Times New Roman" panose="02020603050405020304" pitchFamily="18" charset="0"/>
              </a:rPr>
              <a:t> </a:t>
            </a:r>
          </a:p>
          <a:p>
            <a:pPr marL="342900" indent="-342900">
              <a:lnSpc>
                <a:spcPct val="107000"/>
              </a:lnSpc>
              <a:spcAft>
                <a:spcPts val="800"/>
              </a:spcAft>
              <a:buFont typeface="Wingdings" panose="05000000000000000000" pitchFamily="2" charset="2"/>
              <a:buChar char="Ø"/>
              <a:defRPr/>
            </a:pPr>
            <a:r>
              <a:rPr lang="fr-FR" sz="2000" dirty="0">
                <a:latin typeface="Times New Roman" panose="02020603050405020304" pitchFamily="18" charset="0"/>
                <a:ea typeface="Calibri" panose="020F0502020204030204" pitchFamily="34" charset="0"/>
                <a:cs typeface="Times New Roman" panose="02020603050405020304" pitchFamily="18" charset="0"/>
              </a:rPr>
              <a:t>Le local à risques moyens peut être en communication directe avec les locaux ouverts</a:t>
            </a:r>
          </a:p>
        </p:txBody>
      </p:sp>
      <p:pic>
        <p:nvPicPr>
          <p:cNvPr id="180230" name="Image 1">
            <a:extLst>
              <a:ext uri="{FF2B5EF4-FFF2-40B4-BE49-F238E27FC236}">
                <a16:creationId xmlns:a16="http://schemas.microsoft.com/office/drawing/2014/main" id="{2CF90911-60E8-915D-5973-5926A8BB6A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919" b="7402"/>
          <a:stretch>
            <a:fillRect/>
          </a:stretch>
        </p:blipFill>
        <p:spPr bwMode="auto">
          <a:xfrm>
            <a:off x="2987675" y="3213100"/>
            <a:ext cx="5591175"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Espace réservé du numéro de diapositive 4">
            <a:extLst>
              <a:ext uri="{FF2B5EF4-FFF2-40B4-BE49-F238E27FC236}">
                <a16:creationId xmlns:a16="http://schemas.microsoft.com/office/drawing/2014/main" id="{A8A7806F-D4C8-D097-1F65-43F3C7568B3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2762472-AE19-4934-A16D-9752F91743C7}" type="slidenum">
              <a:rPr lang="fr-FR" altLang="fr-FR" sz="2000">
                <a:solidFill>
                  <a:srgbClr val="984807"/>
                </a:solidFill>
              </a:rPr>
              <a:pPr algn="r" eaLnBrk="1" hangingPunct="1">
                <a:spcBef>
                  <a:spcPct val="0"/>
                </a:spcBef>
                <a:buFontTx/>
                <a:buNone/>
              </a:pPr>
              <a:t>175</a:t>
            </a:fld>
            <a:endParaRPr lang="fr-FR" altLang="fr-FR" sz="2000">
              <a:solidFill>
                <a:srgbClr val="984807"/>
              </a:solidFill>
            </a:endParaRPr>
          </a:p>
        </p:txBody>
      </p:sp>
      <p:sp>
        <p:nvSpPr>
          <p:cNvPr id="181251" name="Titre 8">
            <a:extLst>
              <a:ext uri="{FF2B5EF4-FFF2-40B4-BE49-F238E27FC236}">
                <a16:creationId xmlns:a16="http://schemas.microsoft.com/office/drawing/2014/main" id="{D60F719A-EFCB-EA5B-2D8A-C1D6C57A7DFD}"/>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
        <p:nvSpPr>
          <p:cNvPr id="181252" name="ZoneTexte 3">
            <a:extLst>
              <a:ext uri="{FF2B5EF4-FFF2-40B4-BE49-F238E27FC236}">
                <a16:creationId xmlns:a16="http://schemas.microsoft.com/office/drawing/2014/main" id="{CFEB4FF8-C0BC-2EB0-682D-4EDFDA6E8EB1}"/>
              </a:ext>
            </a:extLst>
          </p:cNvPr>
          <p:cNvSpPr txBox="1">
            <a:spLocks noChangeArrowheads="1"/>
          </p:cNvSpPr>
          <p:nvPr/>
        </p:nvSpPr>
        <p:spPr bwMode="auto">
          <a:xfrm>
            <a:off x="409575" y="1341438"/>
            <a:ext cx="4572000"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2. Isolement des locaux :</a:t>
            </a:r>
            <a:endParaRPr lang="fr-FR" altLang="fr-FR">
              <a:latin typeface="Calibri" panose="020F0502020204030204" pitchFamily="34" charset="0"/>
              <a:ea typeface="Calibri" panose="020F0502020204030204" pitchFamily="34" charset="0"/>
              <a:cs typeface="Times New Roman" panose="02020603050405020304" pitchFamily="18" charset="0"/>
            </a:endParaRPr>
          </a:p>
        </p:txBody>
      </p:sp>
      <p:sp>
        <p:nvSpPr>
          <p:cNvPr id="6" name="ZoneTexte 5">
            <a:extLst>
              <a:ext uri="{FF2B5EF4-FFF2-40B4-BE49-F238E27FC236}">
                <a16:creationId xmlns:a16="http://schemas.microsoft.com/office/drawing/2014/main" id="{727B2C9E-9E02-49AB-5BE9-3DB3099E0C69}"/>
              </a:ext>
            </a:extLst>
          </p:cNvPr>
          <p:cNvSpPr txBox="1"/>
          <p:nvPr/>
        </p:nvSpPr>
        <p:spPr>
          <a:xfrm>
            <a:off x="468313" y="1873250"/>
            <a:ext cx="8135937" cy="3854450"/>
          </a:xfrm>
          <a:prstGeom prst="rect">
            <a:avLst/>
          </a:prstGeom>
          <a:noFill/>
        </p:spPr>
        <p:txBody>
          <a:bodyPr>
            <a:spAutoFit/>
          </a:bodyPr>
          <a:lstStyle/>
          <a:p>
            <a:pPr>
              <a:lnSpc>
                <a:spcPct val="107000"/>
              </a:lnSpc>
              <a:spcAft>
                <a:spcPts val="800"/>
              </a:spcAft>
              <a:defRPr/>
            </a:pPr>
            <a:r>
              <a:rPr lang="fr-FR" sz="2000" dirty="0">
                <a:latin typeface="Times New Roman" panose="02020603050405020304" pitchFamily="18" charset="0"/>
                <a:ea typeface="Calibri" panose="020F0502020204030204" pitchFamily="34" charset="0"/>
                <a:cs typeface="Times New Roman" panose="02020603050405020304" pitchFamily="18" charset="0"/>
              </a:rPr>
              <a:t>Des locaux à risques importants : </a:t>
            </a:r>
          </a:p>
          <a:p>
            <a:pPr>
              <a:lnSpc>
                <a:spcPct val="107000"/>
              </a:lnSpc>
              <a:spcAft>
                <a:spcPts val="800"/>
              </a:spcAft>
              <a:defRPr/>
            </a:pPr>
            <a:endParaRPr lang="fr-FR" sz="20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Ø"/>
              <a:defRPr/>
            </a:pPr>
            <a:r>
              <a:rPr lang="fr-FR" sz="2000" dirty="0">
                <a:latin typeface="Times New Roman" panose="02020603050405020304" pitchFamily="18" charset="0"/>
                <a:ea typeface="Calibri" panose="020F0502020204030204" pitchFamily="34" charset="0"/>
                <a:cs typeface="Times New Roman" panose="02020603050405020304" pitchFamily="18" charset="0"/>
              </a:rPr>
              <a:t>chaufferies &gt; à 70kw, </a:t>
            </a:r>
          </a:p>
          <a:p>
            <a:pPr marL="342900" indent="-342900">
              <a:lnSpc>
                <a:spcPct val="107000"/>
              </a:lnSpc>
              <a:spcAft>
                <a:spcPts val="800"/>
              </a:spcAft>
              <a:buFont typeface="Wingdings" panose="05000000000000000000" pitchFamily="2" charset="2"/>
              <a:buChar char="Ø"/>
              <a:defRPr/>
            </a:pPr>
            <a:r>
              <a:rPr lang="fr-FR" sz="2000" dirty="0">
                <a:latin typeface="Times New Roman" panose="02020603050405020304" pitchFamily="18" charset="0"/>
                <a:ea typeface="Calibri" panose="020F0502020204030204" pitchFamily="34" charset="0"/>
                <a:cs typeface="Times New Roman" panose="02020603050405020304" pitchFamily="18" charset="0"/>
              </a:rPr>
              <a:t>groupes générateurs, </a:t>
            </a:r>
          </a:p>
          <a:p>
            <a:pPr marL="342900" indent="-342900">
              <a:lnSpc>
                <a:spcPct val="107000"/>
              </a:lnSpc>
              <a:spcAft>
                <a:spcPts val="800"/>
              </a:spcAft>
              <a:buFont typeface="Wingdings" panose="05000000000000000000" pitchFamily="2" charset="2"/>
              <a:buChar char="Ø"/>
              <a:defRPr/>
            </a:pPr>
            <a:r>
              <a:rPr lang="fr-FR" sz="2000" dirty="0">
                <a:latin typeface="Times New Roman" panose="02020603050405020304" pitchFamily="18" charset="0"/>
                <a:ea typeface="Calibri" panose="020F0502020204030204" pitchFamily="34" charset="0"/>
                <a:cs typeface="Times New Roman" panose="02020603050405020304" pitchFamily="18" charset="0"/>
              </a:rPr>
              <a:t>postes de transformation, </a:t>
            </a:r>
          </a:p>
          <a:p>
            <a:pPr marL="342900" indent="-342900">
              <a:lnSpc>
                <a:spcPct val="107000"/>
              </a:lnSpc>
              <a:spcAft>
                <a:spcPts val="800"/>
              </a:spcAft>
              <a:buFont typeface="Wingdings" panose="05000000000000000000" pitchFamily="2" charset="2"/>
              <a:buChar char="Ø"/>
              <a:defRPr/>
            </a:pPr>
            <a:r>
              <a:rPr lang="fr-FR" sz="2000" dirty="0">
                <a:latin typeface="Times New Roman" panose="02020603050405020304" pitchFamily="18" charset="0"/>
                <a:ea typeface="Calibri" panose="020F0502020204030204" pitchFamily="34" charset="0"/>
                <a:cs typeface="Times New Roman" panose="02020603050405020304" pitchFamily="18" charset="0"/>
              </a:rPr>
              <a:t>tableaux et armoires haute et basse tension, </a:t>
            </a:r>
          </a:p>
          <a:p>
            <a:pPr marL="342900" indent="-342900">
              <a:lnSpc>
                <a:spcPct val="107000"/>
              </a:lnSpc>
              <a:spcAft>
                <a:spcPts val="800"/>
              </a:spcAft>
              <a:buFont typeface="Wingdings" panose="05000000000000000000" pitchFamily="2" charset="2"/>
              <a:buChar char="Ø"/>
              <a:defRPr/>
            </a:pPr>
            <a:r>
              <a:rPr lang="fr-FR" sz="2000" dirty="0">
                <a:latin typeface="Times New Roman" panose="02020603050405020304" pitchFamily="18" charset="0"/>
                <a:ea typeface="Calibri" panose="020F0502020204030204" pitchFamily="34" charset="0"/>
                <a:cs typeface="Times New Roman" panose="02020603050405020304" pitchFamily="18" charset="0"/>
              </a:rPr>
              <a:t>locaux réceptacles vide-ordures, </a:t>
            </a:r>
          </a:p>
          <a:p>
            <a:pPr marL="342900" indent="-342900">
              <a:lnSpc>
                <a:spcPct val="107000"/>
              </a:lnSpc>
              <a:spcAft>
                <a:spcPts val="800"/>
              </a:spcAft>
              <a:buFont typeface="Wingdings" panose="05000000000000000000" pitchFamily="2" charset="2"/>
              <a:buChar char="Ø"/>
              <a:defRPr/>
            </a:pPr>
            <a:r>
              <a:rPr lang="fr-FR" sz="2000" dirty="0">
                <a:latin typeface="Times New Roman" panose="02020603050405020304" pitchFamily="18" charset="0"/>
                <a:ea typeface="Calibri" panose="020F0502020204030204" pitchFamily="34" charset="0"/>
                <a:cs typeface="Times New Roman" panose="02020603050405020304" pitchFamily="18" charset="0"/>
              </a:rPr>
              <a:t>locaux de stockage des emballages et de déchets, </a:t>
            </a:r>
          </a:p>
          <a:p>
            <a:pPr marL="342900" indent="-342900">
              <a:lnSpc>
                <a:spcPct val="107000"/>
              </a:lnSpc>
              <a:spcAft>
                <a:spcPts val="800"/>
              </a:spcAft>
              <a:buFont typeface="Wingdings" panose="05000000000000000000" pitchFamily="2" charset="2"/>
              <a:buChar char="Ø"/>
              <a:defRPr/>
            </a:pPr>
            <a:r>
              <a:rPr lang="fr-FR" sz="2000" dirty="0">
                <a:latin typeface="Times New Roman" panose="02020603050405020304" pitchFamily="18" charset="0"/>
                <a:ea typeface="Calibri" panose="020F0502020204030204" pitchFamily="34" charset="0"/>
                <a:cs typeface="Times New Roman" panose="02020603050405020304" pitchFamily="18" charset="0"/>
              </a:rPr>
              <a:t>etc.</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Espace réservé du numéro de diapositive 4">
            <a:extLst>
              <a:ext uri="{FF2B5EF4-FFF2-40B4-BE49-F238E27FC236}">
                <a16:creationId xmlns:a16="http://schemas.microsoft.com/office/drawing/2014/main" id="{7137EC7E-AFAA-4B68-423A-495824FD712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4FAFCB8-C60C-4CF2-874D-44DE664D22A7}" type="slidenum">
              <a:rPr lang="fr-FR" altLang="fr-FR" sz="2000">
                <a:solidFill>
                  <a:srgbClr val="984807"/>
                </a:solidFill>
              </a:rPr>
              <a:pPr algn="r" eaLnBrk="1" hangingPunct="1">
                <a:spcBef>
                  <a:spcPct val="0"/>
                </a:spcBef>
                <a:buFontTx/>
                <a:buNone/>
              </a:pPr>
              <a:t>176</a:t>
            </a:fld>
            <a:endParaRPr lang="fr-FR" altLang="fr-FR" sz="2000">
              <a:solidFill>
                <a:srgbClr val="984807"/>
              </a:solidFill>
            </a:endParaRPr>
          </a:p>
        </p:txBody>
      </p:sp>
      <p:sp>
        <p:nvSpPr>
          <p:cNvPr id="182275" name="Titre 8">
            <a:extLst>
              <a:ext uri="{FF2B5EF4-FFF2-40B4-BE49-F238E27FC236}">
                <a16:creationId xmlns:a16="http://schemas.microsoft.com/office/drawing/2014/main" id="{67439281-85EE-5C91-842E-272702D69C24}"/>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
        <p:nvSpPr>
          <p:cNvPr id="182276" name="ZoneTexte 3">
            <a:extLst>
              <a:ext uri="{FF2B5EF4-FFF2-40B4-BE49-F238E27FC236}">
                <a16:creationId xmlns:a16="http://schemas.microsoft.com/office/drawing/2014/main" id="{B420B839-DB5A-10B0-A5ED-5C514DCF9C34}"/>
              </a:ext>
            </a:extLst>
          </p:cNvPr>
          <p:cNvSpPr txBox="1">
            <a:spLocks noChangeArrowheads="1"/>
          </p:cNvSpPr>
          <p:nvPr/>
        </p:nvSpPr>
        <p:spPr bwMode="auto">
          <a:xfrm>
            <a:off x="409575" y="1341438"/>
            <a:ext cx="4572000"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Isolement des locaux :</a:t>
            </a:r>
            <a:endParaRPr lang="fr-FR" altLang="fr-FR">
              <a:latin typeface="Calibri" panose="020F0502020204030204" pitchFamily="34" charset="0"/>
              <a:ea typeface="Calibri" panose="020F0502020204030204" pitchFamily="34" charset="0"/>
              <a:cs typeface="Times New Roman" panose="02020603050405020304" pitchFamily="18" charset="0"/>
            </a:endParaRPr>
          </a:p>
        </p:txBody>
      </p:sp>
      <p:sp>
        <p:nvSpPr>
          <p:cNvPr id="182277" name="ZoneTexte 5">
            <a:extLst>
              <a:ext uri="{FF2B5EF4-FFF2-40B4-BE49-F238E27FC236}">
                <a16:creationId xmlns:a16="http://schemas.microsoft.com/office/drawing/2014/main" id="{C10A6F32-5C09-E655-4689-1E5CCE6C6929}"/>
              </a:ext>
            </a:extLst>
          </p:cNvPr>
          <p:cNvSpPr txBox="1">
            <a:spLocks noChangeArrowheads="1"/>
          </p:cNvSpPr>
          <p:nvPr/>
        </p:nvSpPr>
        <p:spPr bwMode="auto">
          <a:xfrm>
            <a:off x="468313" y="1873250"/>
            <a:ext cx="8135937"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000">
                <a:latin typeface="Times New Roman" panose="02020603050405020304" pitchFamily="18" charset="0"/>
                <a:ea typeface="Calibri" panose="020F0502020204030204" pitchFamily="34" charset="0"/>
                <a:cs typeface="Times New Roman" panose="02020603050405020304" pitchFamily="18" charset="0"/>
              </a:rPr>
              <a:t>Soit le local à risques importants est implanté dans un volume non accessible au public avec lequel il communique au moyen d’une porte coupe-feu de degré 1 heure dont les portes s’ouvrent vers l’extérieur du local à risques importants ;</a:t>
            </a:r>
          </a:p>
        </p:txBody>
      </p:sp>
      <p:pic>
        <p:nvPicPr>
          <p:cNvPr id="182278" name="Image 1">
            <a:extLst>
              <a:ext uri="{FF2B5EF4-FFF2-40B4-BE49-F238E27FC236}">
                <a16:creationId xmlns:a16="http://schemas.microsoft.com/office/drawing/2014/main" id="{ECB3D41B-7B04-22F5-9B8A-67A3E22360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4507" r="50040" b="21527"/>
          <a:stretch>
            <a:fillRect/>
          </a:stretch>
        </p:blipFill>
        <p:spPr bwMode="auto">
          <a:xfrm>
            <a:off x="2705100" y="2924175"/>
            <a:ext cx="4081463"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3" name="Rectangle 2">
            <a:extLst>
              <a:ext uri="{FF2B5EF4-FFF2-40B4-BE49-F238E27FC236}">
                <a16:creationId xmlns:a16="http://schemas.microsoft.com/office/drawing/2014/main" id="{BC42D3A8-9B69-7D13-2E5D-E83F46BD7A30}"/>
              </a:ext>
            </a:extLst>
          </p:cNvPr>
          <p:cNvSpPr/>
          <p:nvPr/>
        </p:nvSpPr>
        <p:spPr>
          <a:xfrm>
            <a:off x="6499225" y="3841750"/>
            <a:ext cx="574675" cy="3587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Image 1">
            <a:extLst>
              <a:ext uri="{FF2B5EF4-FFF2-40B4-BE49-F238E27FC236}">
                <a16:creationId xmlns:a16="http://schemas.microsoft.com/office/drawing/2014/main" id="{6173CB44-862D-87F7-833A-25674C3934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3133" t="24507" b="20769"/>
          <a:stretch>
            <a:fillRect/>
          </a:stretch>
        </p:blipFill>
        <p:spPr bwMode="auto">
          <a:xfrm>
            <a:off x="3779838" y="2852738"/>
            <a:ext cx="4090987" cy="330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299" name="Espace réservé du numéro de diapositive 4">
            <a:extLst>
              <a:ext uri="{FF2B5EF4-FFF2-40B4-BE49-F238E27FC236}">
                <a16:creationId xmlns:a16="http://schemas.microsoft.com/office/drawing/2014/main" id="{45138E0E-2DAE-B589-B58C-8086BA6EE13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0EB21AE-BA3E-43D9-BFF8-6EBB060B3E53}" type="slidenum">
              <a:rPr lang="fr-FR" altLang="fr-FR" sz="2000">
                <a:solidFill>
                  <a:srgbClr val="984807"/>
                </a:solidFill>
              </a:rPr>
              <a:pPr algn="r" eaLnBrk="1" hangingPunct="1">
                <a:spcBef>
                  <a:spcPct val="0"/>
                </a:spcBef>
                <a:buFontTx/>
                <a:buNone/>
              </a:pPr>
              <a:t>177</a:t>
            </a:fld>
            <a:endParaRPr lang="fr-FR" altLang="fr-FR" sz="2000">
              <a:solidFill>
                <a:srgbClr val="984807"/>
              </a:solidFill>
            </a:endParaRPr>
          </a:p>
        </p:txBody>
      </p:sp>
      <p:sp>
        <p:nvSpPr>
          <p:cNvPr id="183300" name="Titre 8">
            <a:extLst>
              <a:ext uri="{FF2B5EF4-FFF2-40B4-BE49-F238E27FC236}">
                <a16:creationId xmlns:a16="http://schemas.microsoft.com/office/drawing/2014/main" id="{9F640A82-45F4-19E3-0156-7EC43100BA24}"/>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
        <p:nvSpPr>
          <p:cNvPr id="183301" name="ZoneTexte 3">
            <a:extLst>
              <a:ext uri="{FF2B5EF4-FFF2-40B4-BE49-F238E27FC236}">
                <a16:creationId xmlns:a16="http://schemas.microsoft.com/office/drawing/2014/main" id="{5AF5F768-7950-0FF0-7C6B-A61472EFEEE3}"/>
              </a:ext>
            </a:extLst>
          </p:cNvPr>
          <p:cNvSpPr txBox="1">
            <a:spLocks noChangeArrowheads="1"/>
          </p:cNvSpPr>
          <p:nvPr/>
        </p:nvSpPr>
        <p:spPr bwMode="auto">
          <a:xfrm>
            <a:off x="409575" y="1341438"/>
            <a:ext cx="4572000"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Isolement des locaux :</a:t>
            </a:r>
            <a:endParaRPr lang="fr-FR" altLang="fr-FR">
              <a:latin typeface="Calibri" panose="020F0502020204030204" pitchFamily="34" charset="0"/>
              <a:ea typeface="Calibri" panose="020F0502020204030204" pitchFamily="34" charset="0"/>
              <a:cs typeface="Times New Roman" panose="02020603050405020304" pitchFamily="18" charset="0"/>
            </a:endParaRPr>
          </a:p>
        </p:txBody>
      </p:sp>
      <p:sp>
        <p:nvSpPr>
          <p:cNvPr id="183302" name="ZoneTexte 5">
            <a:extLst>
              <a:ext uri="{FF2B5EF4-FFF2-40B4-BE49-F238E27FC236}">
                <a16:creationId xmlns:a16="http://schemas.microsoft.com/office/drawing/2014/main" id="{CEF54486-4A40-6BC9-C434-003DD75A9ABB}"/>
              </a:ext>
            </a:extLst>
          </p:cNvPr>
          <p:cNvSpPr txBox="1">
            <a:spLocks noChangeArrowheads="1"/>
          </p:cNvSpPr>
          <p:nvPr/>
        </p:nvSpPr>
        <p:spPr bwMode="auto">
          <a:xfrm>
            <a:off x="468313" y="1873250"/>
            <a:ext cx="8135937"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000">
                <a:latin typeface="Times New Roman" panose="02020603050405020304" pitchFamily="18" charset="0"/>
                <a:ea typeface="Calibri" panose="020F0502020204030204" pitchFamily="34" charset="0"/>
                <a:cs typeface="Times New Roman" panose="02020603050405020304" pitchFamily="18" charset="0"/>
              </a:rPr>
              <a:t>Soit le local à risques importants est attenant au local accessible au public et il faut aménager un sas coupe-feu 1 heure, équipé de portes pare-flammes de degré ½ heure dont les portes s’ouvrent vers l’extérieur du local à risques importants (sas de fuite).</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re 8">
            <a:extLst>
              <a:ext uri="{FF2B5EF4-FFF2-40B4-BE49-F238E27FC236}">
                <a16:creationId xmlns:a16="http://schemas.microsoft.com/office/drawing/2014/main" id="{9162CD1B-354F-C029-3A78-2679074EE336}"/>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Comment la construction……</a:t>
            </a:r>
          </a:p>
        </p:txBody>
      </p:sp>
      <p:sp>
        <p:nvSpPr>
          <p:cNvPr id="184323" name="Espace réservé du numéro de diapositive 4">
            <a:extLst>
              <a:ext uri="{FF2B5EF4-FFF2-40B4-BE49-F238E27FC236}">
                <a16:creationId xmlns:a16="http://schemas.microsoft.com/office/drawing/2014/main" id="{42EBE182-D1BE-4138-0930-E8198AC3766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FBBE777-EF93-4D9A-85F4-CD1B6F715F4D}" type="slidenum">
              <a:rPr lang="fr-FR" altLang="fr-FR" sz="2000">
                <a:solidFill>
                  <a:srgbClr val="984807"/>
                </a:solidFill>
              </a:rPr>
              <a:pPr algn="r" eaLnBrk="1" hangingPunct="1">
                <a:spcBef>
                  <a:spcPct val="0"/>
                </a:spcBef>
                <a:buFontTx/>
                <a:buNone/>
              </a:pPr>
              <a:t>178</a:t>
            </a:fld>
            <a:endParaRPr lang="fr-FR" altLang="fr-FR" sz="2000">
              <a:solidFill>
                <a:srgbClr val="984807"/>
              </a:solidFill>
            </a:endParaRPr>
          </a:p>
        </p:txBody>
      </p:sp>
      <p:sp>
        <p:nvSpPr>
          <p:cNvPr id="184324" name="Rectangle 1">
            <a:extLst>
              <a:ext uri="{FF2B5EF4-FFF2-40B4-BE49-F238E27FC236}">
                <a16:creationId xmlns:a16="http://schemas.microsoft.com/office/drawing/2014/main" id="{8B70A610-2A6F-1CF0-D6BE-EA0C0C9E51AA}"/>
              </a:ext>
            </a:extLst>
          </p:cNvPr>
          <p:cNvSpPr>
            <a:spLocks noChangeArrowheads="1"/>
          </p:cNvSpPr>
          <p:nvPr/>
        </p:nvSpPr>
        <p:spPr bwMode="auto">
          <a:xfrm>
            <a:off x="457200" y="1981200"/>
            <a:ext cx="818991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Les caves sont recoupées suivant le principe suivant : </a:t>
            </a:r>
          </a:p>
        </p:txBody>
      </p:sp>
      <p:sp>
        <p:nvSpPr>
          <p:cNvPr id="184325" name="Rectangle 7">
            <a:extLst>
              <a:ext uri="{FF2B5EF4-FFF2-40B4-BE49-F238E27FC236}">
                <a16:creationId xmlns:a16="http://schemas.microsoft.com/office/drawing/2014/main" id="{3288147B-70B4-0D9F-0916-C7B225FE4270}"/>
              </a:ext>
            </a:extLst>
          </p:cNvPr>
          <p:cNvSpPr>
            <a:spLocks noChangeArrowheads="1"/>
          </p:cNvSpPr>
          <p:nvPr/>
        </p:nvSpPr>
        <p:spPr bwMode="auto">
          <a:xfrm>
            <a:off x="2047875" y="21050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aphicFrame>
        <p:nvGraphicFramePr>
          <p:cNvPr id="184326" name="Object 6">
            <a:extLst>
              <a:ext uri="{FF2B5EF4-FFF2-40B4-BE49-F238E27FC236}">
                <a16:creationId xmlns:a16="http://schemas.microsoft.com/office/drawing/2014/main" id="{A8720C66-8C7E-2931-783F-5F0C16542FDB}"/>
              </a:ext>
            </a:extLst>
          </p:cNvPr>
          <p:cNvGraphicFramePr>
            <a:graphicFrameLocks noChangeAspect="1"/>
          </p:cNvGraphicFramePr>
          <p:nvPr/>
        </p:nvGraphicFramePr>
        <p:xfrm>
          <a:off x="1116013" y="2438400"/>
          <a:ext cx="7321550" cy="3840163"/>
        </p:xfrm>
        <a:graphic>
          <a:graphicData uri="http://schemas.openxmlformats.org/presentationml/2006/ole">
            <mc:AlternateContent xmlns:mc="http://schemas.openxmlformats.org/markup-compatibility/2006">
              <mc:Choice xmlns:v="urn:schemas-microsoft-com:vml" Requires="v">
                <p:oleObj r:id="rId2" imgW="4356100" imgH="3267075" progId="PowerPoint.Slide.8">
                  <p:embed/>
                </p:oleObj>
              </mc:Choice>
              <mc:Fallback>
                <p:oleObj r:id="rId2" imgW="4356100" imgH="3267075" progId="PowerPoint.Slide.8">
                  <p:embed/>
                  <p:pic>
                    <p:nvPicPr>
                      <p:cNvPr id="0" name="Object 6"/>
                      <p:cNvPicPr>
                        <a:picLocks noChangeAspect="1" noChangeArrowheads="1"/>
                      </p:cNvPicPr>
                      <p:nvPr/>
                    </p:nvPicPr>
                    <p:blipFill>
                      <a:blip r:embed="rId3">
                        <a:extLst>
                          <a:ext uri="{28A0092B-C50C-407E-A947-70E740481C1C}">
                            <a14:useLocalDpi xmlns:a14="http://schemas.microsoft.com/office/drawing/2010/main" val="0"/>
                          </a:ext>
                        </a:extLst>
                      </a:blip>
                      <a:srcRect t="24460" b="5534"/>
                      <a:stretch>
                        <a:fillRect/>
                      </a:stretch>
                    </p:blipFill>
                    <p:spPr bwMode="auto">
                      <a:xfrm>
                        <a:off x="1116013" y="2438400"/>
                        <a:ext cx="7321550"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4327" name="ZoneTexte 1">
            <a:extLst>
              <a:ext uri="{FF2B5EF4-FFF2-40B4-BE49-F238E27FC236}">
                <a16:creationId xmlns:a16="http://schemas.microsoft.com/office/drawing/2014/main" id="{C6F5AEA3-B726-9C27-8E0E-CE8DFBA9DDBD}"/>
              </a:ext>
            </a:extLst>
          </p:cNvPr>
          <p:cNvSpPr txBox="1">
            <a:spLocks noChangeArrowheads="1"/>
          </p:cNvSpPr>
          <p:nvPr/>
        </p:nvSpPr>
        <p:spPr bwMode="auto">
          <a:xfrm>
            <a:off x="409575" y="1341438"/>
            <a:ext cx="4572000"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Isolement des locaux :</a:t>
            </a:r>
            <a:endParaRPr lang="fr-FR" altLang="fr-FR">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Espace réservé du numéro de diapositive 4">
            <a:extLst>
              <a:ext uri="{FF2B5EF4-FFF2-40B4-BE49-F238E27FC236}">
                <a16:creationId xmlns:a16="http://schemas.microsoft.com/office/drawing/2014/main" id="{D85E4B07-8368-C39B-B80B-48FEEC37D7E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2C84B44-96CF-4F77-B6DA-1179084BDD5E}" type="slidenum">
              <a:rPr lang="fr-FR" altLang="fr-FR" sz="2000">
                <a:solidFill>
                  <a:srgbClr val="984807"/>
                </a:solidFill>
              </a:rPr>
              <a:pPr algn="r" eaLnBrk="1" hangingPunct="1">
                <a:spcBef>
                  <a:spcPct val="0"/>
                </a:spcBef>
                <a:buFontTx/>
                <a:buNone/>
              </a:pPr>
              <a:t>179</a:t>
            </a:fld>
            <a:endParaRPr lang="fr-FR" altLang="fr-FR" sz="2000">
              <a:solidFill>
                <a:srgbClr val="984807"/>
              </a:solidFill>
            </a:endParaRPr>
          </a:p>
        </p:txBody>
      </p:sp>
      <p:sp>
        <p:nvSpPr>
          <p:cNvPr id="185347" name="Titre 8">
            <a:extLst>
              <a:ext uri="{FF2B5EF4-FFF2-40B4-BE49-F238E27FC236}">
                <a16:creationId xmlns:a16="http://schemas.microsoft.com/office/drawing/2014/main" id="{76BB2775-36AF-D263-5A99-E9CCE054B813}"/>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
        <p:nvSpPr>
          <p:cNvPr id="185348" name="ZoneTexte 3">
            <a:extLst>
              <a:ext uri="{FF2B5EF4-FFF2-40B4-BE49-F238E27FC236}">
                <a16:creationId xmlns:a16="http://schemas.microsoft.com/office/drawing/2014/main" id="{1E5E1931-21B4-663B-59BB-64276BE563F9}"/>
              </a:ext>
            </a:extLst>
          </p:cNvPr>
          <p:cNvSpPr txBox="1">
            <a:spLocks noChangeArrowheads="1"/>
          </p:cNvSpPr>
          <p:nvPr/>
        </p:nvSpPr>
        <p:spPr bwMode="auto">
          <a:xfrm>
            <a:off x="409575" y="1341438"/>
            <a:ext cx="4572000"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Isolement des locaux :</a:t>
            </a:r>
            <a:endParaRPr lang="fr-FR" altLang="fr-FR">
              <a:latin typeface="Calibri" panose="020F0502020204030204" pitchFamily="34" charset="0"/>
              <a:ea typeface="Calibri" panose="020F0502020204030204" pitchFamily="34" charset="0"/>
              <a:cs typeface="Times New Roman" panose="02020603050405020304" pitchFamily="18" charset="0"/>
            </a:endParaRPr>
          </a:p>
        </p:txBody>
      </p:sp>
      <p:sp>
        <p:nvSpPr>
          <p:cNvPr id="5" name="ZoneTexte 4">
            <a:extLst>
              <a:ext uri="{FF2B5EF4-FFF2-40B4-BE49-F238E27FC236}">
                <a16:creationId xmlns:a16="http://schemas.microsoft.com/office/drawing/2014/main" id="{1A16DF83-6C68-28F3-5AA7-9865BA26B456}"/>
              </a:ext>
            </a:extLst>
          </p:cNvPr>
          <p:cNvSpPr txBox="1"/>
          <p:nvPr/>
        </p:nvSpPr>
        <p:spPr>
          <a:xfrm>
            <a:off x="539750" y="1873250"/>
            <a:ext cx="5040313" cy="3341688"/>
          </a:xfrm>
          <a:prstGeom prst="rect">
            <a:avLst/>
          </a:prstGeom>
          <a:noFill/>
        </p:spPr>
        <p:txBody>
          <a:bodyPr>
            <a:spAutoFit/>
          </a:bodyPr>
          <a:lstStyle/>
          <a:p>
            <a:pPr>
              <a:lnSpc>
                <a:spcPct val="107000"/>
              </a:lnSpc>
              <a:spcAft>
                <a:spcPts val="800"/>
              </a:spcAft>
              <a:defRPr/>
            </a:pPr>
            <a:r>
              <a:rPr lang="fr-FR" sz="2000" b="1" u="sng" dirty="0">
                <a:latin typeface="Times New Roman" panose="02020603050405020304" pitchFamily="18" charset="0"/>
                <a:ea typeface="Calibri" panose="020F0502020204030204" pitchFamily="34" charset="0"/>
                <a:cs typeface="Times New Roman" panose="02020603050405020304" pitchFamily="18" charset="0"/>
              </a:rPr>
              <a:t>Cas particuliers :</a:t>
            </a:r>
            <a:endParaRPr lang="fr-FR"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defRPr/>
            </a:pPr>
            <a:r>
              <a:rPr lang="fr-FR" sz="2000" dirty="0">
                <a:latin typeface="Times New Roman" panose="02020603050405020304" pitchFamily="18" charset="0"/>
                <a:ea typeface="Calibri" panose="020F0502020204030204" pitchFamily="34" charset="0"/>
                <a:cs typeface="Times New Roman" panose="02020603050405020304" pitchFamily="18" charset="0"/>
              </a:rPr>
              <a:t>En habitation avant 1986, défaut d’isolement : </a:t>
            </a:r>
          </a:p>
          <a:p>
            <a:pPr>
              <a:lnSpc>
                <a:spcPct val="107000"/>
              </a:lnSpc>
              <a:spcAft>
                <a:spcPts val="800"/>
              </a:spcAft>
              <a:defRPr/>
            </a:pPr>
            <a:endParaRPr lang="fr-FR" sz="2000" dirty="0">
              <a:latin typeface="Times New Roman" panose="02020603050405020304" pitchFamily="18" charset="0"/>
              <a:ea typeface="Calibri" panose="020F0502020204030204" pitchFamily="34" charset="0"/>
              <a:cs typeface="Times New Roman" panose="02020603050405020304" pitchFamily="18" charset="0"/>
            </a:endParaRPr>
          </a:p>
          <a:p>
            <a:pPr marL="571500" indent="-342900">
              <a:lnSpc>
                <a:spcPct val="107000"/>
              </a:lnSpc>
              <a:buFont typeface="Wingdings" panose="05000000000000000000" pitchFamily="2" charset="2"/>
              <a:buChar char="Ø"/>
              <a:defRPr/>
            </a:pPr>
            <a:r>
              <a:rPr lang="fr-FR" sz="2000" dirty="0">
                <a:latin typeface="Times New Roman" panose="02020603050405020304" pitchFamily="18" charset="0"/>
                <a:ea typeface="Calibri" panose="020F0502020204030204" pitchFamily="34" charset="0"/>
                <a:cs typeface="Times New Roman" panose="02020603050405020304" pitchFamily="18" charset="0"/>
              </a:rPr>
              <a:t>Certains conduits débouchent dans les logements, ils servent à évacuer les déchets ménagers par des trappes : risque de propagation, </a:t>
            </a:r>
          </a:p>
          <a:p>
            <a:pPr marL="571500" indent="-342900">
              <a:lnSpc>
                <a:spcPct val="107000"/>
              </a:lnSpc>
              <a:spcAft>
                <a:spcPts val="800"/>
              </a:spcAft>
              <a:buFont typeface="Wingdings" panose="05000000000000000000" pitchFamily="2" charset="2"/>
              <a:buChar char="Ø"/>
              <a:defRPr/>
            </a:pPr>
            <a:r>
              <a:rPr lang="fr-FR" sz="2000" dirty="0">
                <a:latin typeface="Times New Roman" panose="02020603050405020304" pitchFamily="18" charset="0"/>
                <a:ea typeface="Calibri" panose="020F0502020204030204" pitchFamily="34" charset="0"/>
                <a:cs typeface="Times New Roman" panose="02020603050405020304" pitchFamily="18" charset="0"/>
              </a:rPr>
              <a:t>Degré CF des parois et portes des locaux à risques non respectées,</a:t>
            </a:r>
          </a:p>
        </p:txBody>
      </p:sp>
      <p:pic>
        <p:nvPicPr>
          <p:cNvPr id="185350" name="Image 5">
            <a:extLst>
              <a:ext uri="{FF2B5EF4-FFF2-40B4-BE49-F238E27FC236}">
                <a16:creationId xmlns:a16="http://schemas.microsoft.com/office/drawing/2014/main" id="{3710019A-D63C-C811-6CB2-7BEE097FD4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3000" y="2159000"/>
            <a:ext cx="238125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re 8">
            <a:extLst>
              <a:ext uri="{FF2B5EF4-FFF2-40B4-BE49-F238E27FC236}">
                <a16:creationId xmlns:a16="http://schemas.microsoft.com/office/drawing/2014/main" id="{57056DA3-1BEF-53C4-717D-D9A491FDCE8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20483" name="Espace réservé du numéro de diapositive 4">
            <a:extLst>
              <a:ext uri="{FF2B5EF4-FFF2-40B4-BE49-F238E27FC236}">
                <a16:creationId xmlns:a16="http://schemas.microsoft.com/office/drawing/2014/main" id="{11709B45-2A37-BBE6-52E7-2C586E78157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07DF584-3ADE-4151-A6A6-23DF8B839D6B}" type="slidenum">
              <a:rPr lang="fr-FR" altLang="fr-FR" sz="2000">
                <a:solidFill>
                  <a:srgbClr val="984807"/>
                </a:solidFill>
              </a:rPr>
              <a:pPr algn="r" eaLnBrk="1" hangingPunct="1">
                <a:spcBef>
                  <a:spcPct val="0"/>
                </a:spcBef>
                <a:buFontTx/>
                <a:buNone/>
              </a:pPr>
              <a:t>18</a:t>
            </a:fld>
            <a:endParaRPr lang="fr-FR" altLang="fr-FR" sz="2000">
              <a:solidFill>
                <a:srgbClr val="984807"/>
              </a:solidFill>
            </a:endParaRPr>
          </a:p>
        </p:txBody>
      </p:sp>
      <p:sp>
        <p:nvSpPr>
          <p:cNvPr id="20484" name="Rectangle 1">
            <a:extLst>
              <a:ext uri="{FF2B5EF4-FFF2-40B4-BE49-F238E27FC236}">
                <a16:creationId xmlns:a16="http://schemas.microsoft.com/office/drawing/2014/main" id="{E09201DF-5FA3-FCAB-EBC3-1978461C0663}"/>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EVITER LA PROPAGATION DU FEU :</a:t>
            </a:r>
          </a:p>
        </p:txBody>
      </p:sp>
      <p:sp>
        <p:nvSpPr>
          <p:cNvPr id="20485" name="Rectangle 1">
            <a:extLst>
              <a:ext uri="{FF2B5EF4-FFF2-40B4-BE49-F238E27FC236}">
                <a16:creationId xmlns:a16="http://schemas.microsoft.com/office/drawing/2014/main" id="{39F3011E-C2AE-6023-5467-112CAD7BE9BD}"/>
              </a:ext>
            </a:extLst>
          </p:cNvPr>
          <p:cNvSpPr>
            <a:spLocks noChangeArrowheads="1"/>
          </p:cNvSpPr>
          <p:nvPr/>
        </p:nvSpPr>
        <p:spPr bwMode="auto">
          <a:xfrm>
            <a:off x="457200" y="1981200"/>
            <a:ext cx="8189913"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Cas particuliers :</a:t>
            </a:r>
          </a:p>
          <a:p>
            <a:pPr>
              <a:lnSpc>
                <a:spcPct val="107000"/>
              </a:lnSpc>
              <a:spcBef>
                <a:spcPct val="0"/>
              </a:spcBef>
              <a:buFontTx/>
              <a:buNone/>
            </a:pP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En habitation avant 1986, défaut d’isolement : </a:t>
            </a:r>
          </a:p>
          <a:p>
            <a:pPr>
              <a:lnSpc>
                <a:spcPct val="107000"/>
              </a:lnSpc>
              <a:spcBef>
                <a:spcPct val="0"/>
              </a:spcBef>
              <a:buFontTx/>
              <a:buNone/>
            </a:pP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nSpc>
                <a:spcPct val="107000"/>
              </a:lnSpc>
              <a:spcBef>
                <a:spcPct val="0"/>
              </a:spcBef>
              <a:buFontTx/>
              <a:buChar char="•"/>
            </a:pPr>
            <a:r>
              <a:rPr lang="fr-FR" altLang="fr-FR" sz="2000">
                <a:latin typeface="Times New Roman" panose="02020603050405020304" pitchFamily="18" charset="0"/>
                <a:ea typeface="Arial Unicode MS" pitchFamily="34" charset="-128"/>
                <a:cs typeface="Times New Roman" panose="02020603050405020304" pitchFamily="18" charset="0"/>
              </a:rPr>
              <a:t> Certains conduits débouchent dans les logements, ils servent à évacuer les déchets ménagers par des trappes, risque de propagation, </a:t>
            </a:r>
          </a:p>
          <a:p>
            <a:pPr>
              <a:lnSpc>
                <a:spcPct val="107000"/>
              </a:lnSpc>
              <a:spcBef>
                <a:spcPct val="0"/>
              </a:spcBef>
              <a:buFontTx/>
              <a:buChar char="•"/>
            </a:pPr>
            <a:endParaRPr lang="fr-FR" altLang="fr-FR" sz="2000">
              <a:latin typeface="Times New Roman" panose="02020603050405020304" pitchFamily="18" charset="0"/>
              <a:ea typeface="Arial Unicode MS" pitchFamily="34" charset="-128"/>
              <a:cs typeface="Calibri" panose="020F0502020204030204" pitchFamily="34" charset="0"/>
            </a:endParaRPr>
          </a:p>
          <a:p>
            <a:pPr>
              <a:lnSpc>
                <a:spcPct val="107000"/>
              </a:lnSpc>
              <a:spcBef>
                <a:spcPct val="0"/>
              </a:spcBef>
              <a:buFontTx/>
              <a:buChar char="•"/>
            </a:pPr>
            <a:r>
              <a:rPr lang="fr-FR" altLang="fr-FR" sz="2000">
                <a:latin typeface="Times New Roman" panose="02020603050405020304" pitchFamily="18" charset="0"/>
                <a:ea typeface="Arial Unicode MS" pitchFamily="34" charset="-128"/>
                <a:cs typeface="Times New Roman" panose="02020603050405020304" pitchFamily="18" charset="0"/>
              </a:rPr>
              <a:t> Degré CF des parois et portes des locaux à risques non respectées,</a:t>
            </a:r>
            <a:endParaRPr lang="fr-FR" altLang="fr-FR" sz="2000">
              <a:latin typeface="Times New Roman" panose="02020603050405020304" pitchFamily="18" charset="0"/>
              <a:ea typeface="Arial Unicode MS" pitchFamily="34" charset="-128"/>
              <a:cs typeface="Calibri" panose="020F0502020204030204" pitchFamily="34" charset="0"/>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Espace réservé du numéro de diapositive 4">
            <a:extLst>
              <a:ext uri="{FF2B5EF4-FFF2-40B4-BE49-F238E27FC236}">
                <a16:creationId xmlns:a16="http://schemas.microsoft.com/office/drawing/2014/main" id="{209687B1-629E-B2F3-DDB9-76DF401075D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B633FF5-20E9-4B30-A676-6B80E2A617F8}" type="slidenum">
              <a:rPr lang="fr-FR" altLang="fr-FR" sz="2000">
                <a:solidFill>
                  <a:srgbClr val="984807"/>
                </a:solidFill>
              </a:rPr>
              <a:pPr algn="r" eaLnBrk="1" hangingPunct="1">
                <a:spcBef>
                  <a:spcPct val="0"/>
                </a:spcBef>
                <a:buFontTx/>
                <a:buNone/>
              </a:pPr>
              <a:t>180</a:t>
            </a:fld>
            <a:endParaRPr lang="fr-FR" altLang="fr-FR" sz="2000">
              <a:solidFill>
                <a:srgbClr val="984807"/>
              </a:solidFill>
            </a:endParaRPr>
          </a:p>
        </p:txBody>
      </p:sp>
      <p:sp>
        <p:nvSpPr>
          <p:cNvPr id="186371" name="Titre 8">
            <a:extLst>
              <a:ext uri="{FF2B5EF4-FFF2-40B4-BE49-F238E27FC236}">
                <a16:creationId xmlns:a16="http://schemas.microsoft.com/office/drawing/2014/main" id="{06D551C2-F87A-20EE-2D3F-1776C3095603}"/>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
        <p:nvSpPr>
          <p:cNvPr id="186372" name="ZoneTexte 6">
            <a:extLst>
              <a:ext uri="{FF2B5EF4-FFF2-40B4-BE49-F238E27FC236}">
                <a16:creationId xmlns:a16="http://schemas.microsoft.com/office/drawing/2014/main" id="{9CC19AE5-9A3F-B501-D0B5-43E7761692CD}"/>
              </a:ext>
            </a:extLst>
          </p:cNvPr>
          <p:cNvSpPr txBox="1">
            <a:spLocks noChangeArrowheads="1"/>
          </p:cNvSpPr>
          <p:nvPr/>
        </p:nvSpPr>
        <p:spPr bwMode="auto">
          <a:xfrm>
            <a:off x="444500" y="1412875"/>
            <a:ext cx="4991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Compartimentage des gaines techniques :</a:t>
            </a:r>
            <a:endParaRPr lang="fr-FR" altLang="fr-FR">
              <a:latin typeface="Calibri" panose="020F0502020204030204" pitchFamily="34" charset="0"/>
              <a:ea typeface="Calibri" panose="020F0502020204030204" pitchFamily="34" charset="0"/>
              <a:cs typeface="Times New Roman" panose="02020603050405020304" pitchFamily="18" charset="0"/>
            </a:endParaRPr>
          </a:p>
        </p:txBody>
      </p:sp>
      <p:sp>
        <p:nvSpPr>
          <p:cNvPr id="186373" name="ZoneTexte 8">
            <a:extLst>
              <a:ext uri="{FF2B5EF4-FFF2-40B4-BE49-F238E27FC236}">
                <a16:creationId xmlns:a16="http://schemas.microsoft.com/office/drawing/2014/main" id="{6BD59A0A-B919-2B96-C3C8-BE8BEA5C7F6F}"/>
              </a:ext>
            </a:extLst>
          </p:cNvPr>
          <p:cNvSpPr txBox="1">
            <a:spLocks noChangeArrowheads="1"/>
          </p:cNvSpPr>
          <p:nvPr/>
        </p:nvSpPr>
        <p:spPr bwMode="auto">
          <a:xfrm>
            <a:off x="539750" y="2205038"/>
            <a:ext cx="79930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000">
                <a:latin typeface="Times New Roman" panose="02020603050405020304" pitchFamily="18" charset="0"/>
                <a:ea typeface="Calibri" panose="020F0502020204030204" pitchFamily="34" charset="0"/>
                <a:cs typeface="Times New Roman" panose="02020603050405020304" pitchFamily="18" charset="0"/>
              </a:rPr>
              <a:t>Permet de maintenir le degré CF exigé lors du franchissement d’une paroi verticale ou horizontale par des gaines techniques.</a:t>
            </a:r>
            <a:endParaRPr lang="fr-FR" altLang="fr-FR">
              <a:latin typeface="Calibri" panose="020F0502020204030204" pitchFamily="34" charset="0"/>
              <a:ea typeface="Calibri" panose="020F0502020204030204" pitchFamily="34" charset="0"/>
              <a:cs typeface="Times New Roman" panose="02020603050405020304" pitchFamily="18" charset="0"/>
            </a:endParaRPr>
          </a:p>
        </p:txBody>
      </p:sp>
      <p:sp>
        <p:nvSpPr>
          <p:cNvPr id="186374" name="ZoneTexte 10">
            <a:extLst>
              <a:ext uri="{FF2B5EF4-FFF2-40B4-BE49-F238E27FC236}">
                <a16:creationId xmlns:a16="http://schemas.microsoft.com/office/drawing/2014/main" id="{BFD52D5A-D7A4-D8DA-13B9-0AC8DF97B286}"/>
              </a:ext>
            </a:extLst>
          </p:cNvPr>
          <p:cNvSpPr txBox="1">
            <a:spLocks noChangeArrowheads="1"/>
          </p:cNvSpPr>
          <p:nvPr/>
        </p:nvSpPr>
        <p:spPr bwMode="auto">
          <a:xfrm>
            <a:off x="633413" y="3305175"/>
            <a:ext cx="7877175"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clapets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r>
              <a:rPr lang="fr-FR" altLang="fr-FR" sz="2000">
                <a:solidFill>
                  <a:srgbClr val="000000"/>
                </a:solidFill>
                <a:latin typeface="Times New Roman" panose="02020603050405020304" pitchFamily="18" charset="0"/>
                <a:cs typeface="Times New Roman" panose="02020603050405020304" pitchFamily="18" charset="0"/>
              </a:rPr>
              <a:t>Les gaines et conduits, horizontaux ou verticaux (eau, eaux usées, ventilation et climatisation, vide-ordures, monte-charges, descentes de linge) traversent des planchers ou parois pour lequel un degré Coupe-Feu est exigé, alors ces éléments doivent disposer d’un dispositif rétablissant le Coupe-Feu.</a:t>
            </a:r>
            <a:endParaRPr lang="fr-FR" altLang="fr-FR" sz="2000">
              <a:latin typeface="Times New Roman" panose="02020603050405020304" pitchFamily="18" charset="0"/>
              <a:cs typeface="Calibri" panose="020F0502020204030204" pitchFamily="34" charset="0"/>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Espace réservé du numéro de diapositive 4">
            <a:extLst>
              <a:ext uri="{FF2B5EF4-FFF2-40B4-BE49-F238E27FC236}">
                <a16:creationId xmlns:a16="http://schemas.microsoft.com/office/drawing/2014/main" id="{7B3EF0A3-B57D-5891-CF52-494D5D7035D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BBDC652-85D9-4452-AEF5-894AB4BB9287}" type="slidenum">
              <a:rPr lang="fr-FR" altLang="fr-FR" sz="2000">
                <a:solidFill>
                  <a:srgbClr val="984807"/>
                </a:solidFill>
              </a:rPr>
              <a:pPr algn="r" eaLnBrk="1" hangingPunct="1">
                <a:spcBef>
                  <a:spcPct val="0"/>
                </a:spcBef>
                <a:buFontTx/>
                <a:buNone/>
              </a:pPr>
              <a:t>181</a:t>
            </a:fld>
            <a:endParaRPr lang="fr-FR" altLang="fr-FR" sz="2000">
              <a:solidFill>
                <a:srgbClr val="984807"/>
              </a:solidFill>
            </a:endParaRPr>
          </a:p>
        </p:txBody>
      </p:sp>
      <p:sp>
        <p:nvSpPr>
          <p:cNvPr id="187395" name="Rectangle 7">
            <a:extLst>
              <a:ext uri="{FF2B5EF4-FFF2-40B4-BE49-F238E27FC236}">
                <a16:creationId xmlns:a16="http://schemas.microsoft.com/office/drawing/2014/main" id="{B0CB5B9A-CCFC-2759-61F3-828813655BAF}"/>
              </a:ext>
            </a:extLst>
          </p:cNvPr>
          <p:cNvSpPr>
            <a:spLocks noChangeArrowheads="1"/>
          </p:cNvSpPr>
          <p:nvPr/>
        </p:nvSpPr>
        <p:spPr bwMode="auto">
          <a:xfrm>
            <a:off x="4024313" y="29670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87396" name="Image 465945" descr="Gaine technique Placopan® - Placopan® 50 + 1 x Placoflam® BA13 - 2,6m">
            <a:extLst>
              <a:ext uri="{FF2B5EF4-FFF2-40B4-BE49-F238E27FC236}">
                <a16:creationId xmlns:a16="http://schemas.microsoft.com/office/drawing/2014/main" id="{E868BEEC-8216-2A1B-B2A9-3D1FF70F9F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3038" y="2760663"/>
            <a:ext cx="2085975"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7" name="Rectangle 9">
            <a:extLst>
              <a:ext uri="{FF2B5EF4-FFF2-40B4-BE49-F238E27FC236}">
                <a16:creationId xmlns:a16="http://schemas.microsoft.com/office/drawing/2014/main" id="{99620A1C-455D-1C6C-E37C-01A035E1967B}"/>
              </a:ext>
            </a:extLst>
          </p:cNvPr>
          <p:cNvSpPr>
            <a:spLocks noChangeArrowheads="1"/>
          </p:cNvSpPr>
          <p:nvPr/>
        </p:nvSpPr>
        <p:spPr bwMode="auto">
          <a:xfrm>
            <a:off x="4052888" y="2943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87398" name="Image 69675" descr="http://formation-ssiap.wifeo.com/images/c/cla/Clapet-CF.jpg">
            <a:extLst>
              <a:ext uri="{FF2B5EF4-FFF2-40B4-BE49-F238E27FC236}">
                <a16:creationId xmlns:a16="http://schemas.microsoft.com/office/drawing/2014/main" id="{A7B7155F-3ED2-3938-08B4-5FE384EB1F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0" y="2770188"/>
            <a:ext cx="2057400" cy="192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9" name="Zone de texte 41177">
            <a:extLst>
              <a:ext uri="{FF2B5EF4-FFF2-40B4-BE49-F238E27FC236}">
                <a16:creationId xmlns:a16="http://schemas.microsoft.com/office/drawing/2014/main" id="{772AAE04-835A-1455-05C8-955C7D32A4EA}"/>
              </a:ext>
            </a:extLst>
          </p:cNvPr>
          <p:cNvSpPr txBox="1">
            <a:spLocks noChangeArrowheads="1"/>
          </p:cNvSpPr>
          <p:nvPr/>
        </p:nvSpPr>
        <p:spPr bwMode="auto">
          <a:xfrm>
            <a:off x="596900" y="4914900"/>
            <a:ext cx="2438400" cy="381000"/>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rPr>
              <a:t>Clapet Coupe-Feu</a:t>
            </a:r>
          </a:p>
        </p:txBody>
      </p:sp>
      <p:sp>
        <p:nvSpPr>
          <p:cNvPr id="187400" name="Zone de texte 41185">
            <a:extLst>
              <a:ext uri="{FF2B5EF4-FFF2-40B4-BE49-F238E27FC236}">
                <a16:creationId xmlns:a16="http://schemas.microsoft.com/office/drawing/2014/main" id="{5EFD3E65-FF06-2AC4-25A5-326486DFD78F}"/>
              </a:ext>
            </a:extLst>
          </p:cNvPr>
          <p:cNvSpPr txBox="1">
            <a:spLocks noChangeArrowheads="1"/>
          </p:cNvSpPr>
          <p:nvPr/>
        </p:nvSpPr>
        <p:spPr bwMode="auto">
          <a:xfrm>
            <a:off x="3429000" y="4876800"/>
            <a:ext cx="2590800" cy="533400"/>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rPr>
              <a:t>Clapet de traversée</a:t>
            </a:r>
          </a:p>
        </p:txBody>
      </p:sp>
      <p:sp>
        <p:nvSpPr>
          <p:cNvPr id="187401" name="Zone de texte 465950">
            <a:extLst>
              <a:ext uri="{FF2B5EF4-FFF2-40B4-BE49-F238E27FC236}">
                <a16:creationId xmlns:a16="http://schemas.microsoft.com/office/drawing/2014/main" id="{9F4BFEF6-8C14-F603-7D15-51B3C46D0D0D}"/>
              </a:ext>
            </a:extLst>
          </p:cNvPr>
          <p:cNvSpPr txBox="1">
            <a:spLocks noChangeArrowheads="1"/>
          </p:cNvSpPr>
          <p:nvPr/>
        </p:nvSpPr>
        <p:spPr bwMode="auto">
          <a:xfrm>
            <a:off x="6858000" y="5105400"/>
            <a:ext cx="1552575" cy="273050"/>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latin typeface="Times New Roman" panose="02020603050405020304" pitchFamily="18" charset="0"/>
              </a:rPr>
              <a:t>Une gaine et ses conduits</a:t>
            </a:r>
          </a:p>
        </p:txBody>
      </p:sp>
      <p:sp>
        <p:nvSpPr>
          <p:cNvPr id="187402" name="Rectangle 29">
            <a:extLst>
              <a:ext uri="{FF2B5EF4-FFF2-40B4-BE49-F238E27FC236}">
                <a16:creationId xmlns:a16="http://schemas.microsoft.com/office/drawing/2014/main" id="{6716565E-32CD-D91D-8472-4D786A448700}"/>
              </a:ext>
            </a:extLst>
          </p:cNvPr>
          <p:cNvSpPr>
            <a:spLocks noChangeArrowheads="1"/>
          </p:cNvSpPr>
          <p:nvPr/>
        </p:nvSpPr>
        <p:spPr bwMode="auto">
          <a:xfrm>
            <a:off x="4100513" y="29575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87403" name="Image 3" descr="Image associée">
            <a:extLst>
              <a:ext uri="{FF2B5EF4-FFF2-40B4-BE49-F238E27FC236}">
                <a16:creationId xmlns:a16="http://schemas.microsoft.com/office/drawing/2014/main" id="{AFBAA638-6529-56C2-AF74-F521841ED2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2402" b="13179"/>
          <a:stretch>
            <a:fillRect/>
          </a:stretch>
        </p:blipFill>
        <p:spPr bwMode="auto">
          <a:xfrm>
            <a:off x="3630613" y="3127375"/>
            <a:ext cx="184308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404" name="Titre 8">
            <a:extLst>
              <a:ext uri="{FF2B5EF4-FFF2-40B4-BE49-F238E27FC236}">
                <a16:creationId xmlns:a16="http://schemas.microsoft.com/office/drawing/2014/main" id="{033C629F-A29E-8938-6904-02718331FEE4}"/>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
        <p:nvSpPr>
          <p:cNvPr id="187405" name="ZoneTexte 2">
            <a:extLst>
              <a:ext uri="{FF2B5EF4-FFF2-40B4-BE49-F238E27FC236}">
                <a16:creationId xmlns:a16="http://schemas.microsoft.com/office/drawing/2014/main" id="{D7E5BD11-6E2C-8D9F-FC0B-69DAC65324CE}"/>
              </a:ext>
            </a:extLst>
          </p:cNvPr>
          <p:cNvSpPr txBox="1">
            <a:spLocks noChangeArrowheads="1"/>
          </p:cNvSpPr>
          <p:nvPr/>
        </p:nvSpPr>
        <p:spPr bwMode="auto">
          <a:xfrm>
            <a:off x="444500" y="1412875"/>
            <a:ext cx="4991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Compartimentage des gaines techniques :</a:t>
            </a:r>
            <a:endParaRPr lang="fr-FR" altLang="fr-FR">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Espace réservé du numéro de diapositive 4">
            <a:extLst>
              <a:ext uri="{FF2B5EF4-FFF2-40B4-BE49-F238E27FC236}">
                <a16:creationId xmlns:a16="http://schemas.microsoft.com/office/drawing/2014/main" id="{7C33E3C6-8C81-8C0A-60AE-7AC24ABB9B6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6930DDF-0936-4C30-8E8D-38CC815ECFF3}" type="slidenum">
              <a:rPr lang="fr-FR" altLang="fr-FR" sz="2000">
                <a:solidFill>
                  <a:srgbClr val="984807"/>
                </a:solidFill>
              </a:rPr>
              <a:pPr algn="r" eaLnBrk="1" hangingPunct="1">
                <a:spcBef>
                  <a:spcPct val="0"/>
                </a:spcBef>
                <a:buFontTx/>
                <a:buNone/>
              </a:pPr>
              <a:t>182</a:t>
            </a:fld>
            <a:endParaRPr lang="fr-FR" altLang="fr-FR" sz="2000">
              <a:solidFill>
                <a:srgbClr val="984807"/>
              </a:solidFill>
            </a:endParaRPr>
          </a:p>
        </p:txBody>
      </p:sp>
      <p:sp>
        <p:nvSpPr>
          <p:cNvPr id="188419" name="Rectangle 1">
            <a:extLst>
              <a:ext uri="{FF2B5EF4-FFF2-40B4-BE49-F238E27FC236}">
                <a16:creationId xmlns:a16="http://schemas.microsoft.com/office/drawing/2014/main" id="{B5E38357-1E81-0988-8AC8-8D07E4245E66}"/>
              </a:ext>
            </a:extLst>
          </p:cNvPr>
          <p:cNvSpPr>
            <a:spLocks noChangeArrowheads="1"/>
          </p:cNvSpPr>
          <p:nvPr/>
        </p:nvSpPr>
        <p:spPr bwMode="auto">
          <a:xfrm>
            <a:off x="457200" y="1981200"/>
            <a:ext cx="8189913"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Attention dans les bâtiments d'habitations collectives les gaines techniques se trouvent dans les parties communes.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Les conduites en PVC peuvent fondre et laisser le passage aux fumées et gaz chauds. </a:t>
            </a:r>
          </a:p>
        </p:txBody>
      </p:sp>
      <p:sp>
        <p:nvSpPr>
          <p:cNvPr id="188420" name="Rectangle 6">
            <a:extLst>
              <a:ext uri="{FF2B5EF4-FFF2-40B4-BE49-F238E27FC236}">
                <a16:creationId xmlns:a16="http://schemas.microsoft.com/office/drawing/2014/main" id="{351A7BDF-D96B-4103-571F-A01F590E7C48}"/>
              </a:ext>
            </a:extLst>
          </p:cNvPr>
          <p:cNvSpPr>
            <a:spLocks noChangeArrowheads="1"/>
          </p:cNvSpPr>
          <p:nvPr/>
        </p:nvSpPr>
        <p:spPr bwMode="auto">
          <a:xfrm>
            <a:off x="4024313" y="29670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188421" name="Rectangle 7">
            <a:extLst>
              <a:ext uri="{FF2B5EF4-FFF2-40B4-BE49-F238E27FC236}">
                <a16:creationId xmlns:a16="http://schemas.microsoft.com/office/drawing/2014/main" id="{B0DA62AA-1683-ECED-F3E7-D95C75B051BD}"/>
              </a:ext>
            </a:extLst>
          </p:cNvPr>
          <p:cNvSpPr>
            <a:spLocks noChangeArrowheads="1"/>
          </p:cNvSpPr>
          <p:nvPr/>
        </p:nvSpPr>
        <p:spPr bwMode="auto">
          <a:xfrm>
            <a:off x="4052888" y="2943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188422" name="Rectangle 8">
            <a:extLst>
              <a:ext uri="{FF2B5EF4-FFF2-40B4-BE49-F238E27FC236}">
                <a16:creationId xmlns:a16="http://schemas.microsoft.com/office/drawing/2014/main" id="{13D3CE03-3ECF-B3D9-5588-F6475811994E}"/>
              </a:ext>
            </a:extLst>
          </p:cNvPr>
          <p:cNvSpPr>
            <a:spLocks noChangeArrowheads="1"/>
          </p:cNvSpPr>
          <p:nvPr/>
        </p:nvSpPr>
        <p:spPr bwMode="auto">
          <a:xfrm>
            <a:off x="4100513" y="29575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188423" name="Titre 8">
            <a:extLst>
              <a:ext uri="{FF2B5EF4-FFF2-40B4-BE49-F238E27FC236}">
                <a16:creationId xmlns:a16="http://schemas.microsoft.com/office/drawing/2014/main" id="{0A76E31B-C129-D91E-0176-CBFA4B60BDE7}"/>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
        <p:nvSpPr>
          <p:cNvPr id="188424" name="ZoneTexte 2">
            <a:extLst>
              <a:ext uri="{FF2B5EF4-FFF2-40B4-BE49-F238E27FC236}">
                <a16:creationId xmlns:a16="http://schemas.microsoft.com/office/drawing/2014/main" id="{EC48EEA8-98FD-8997-447E-4868C210D8AA}"/>
              </a:ext>
            </a:extLst>
          </p:cNvPr>
          <p:cNvSpPr txBox="1">
            <a:spLocks noChangeArrowheads="1"/>
          </p:cNvSpPr>
          <p:nvPr/>
        </p:nvSpPr>
        <p:spPr bwMode="auto">
          <a:xfrm>
            <a:off x="444500" y="1412875"/>
            <a:ext cx="4991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Compartimentage des gaines techniques :</a:t>
            </a:r>
            <a:endParaRPr lang="fr-FR" altLang="fr-FR">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Espace réservé du numéro de diapositive 4">
            <a:extLst>
              <a:ext uri="{FF2B5EF4-FFF2-40B4-BE49-F238E27FC236}">
                <a16:creationId xmlns:a16="http://schemas.microsoft.com/office/drawing/2014/main" id="{2D8FFA56-A390-1209-B240-68D3C9A30E4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9D78148-52EE-4AA4-9BD0-112DADC8949E}" type="slidenum">
              <a:rPr lang="fr-FR" altLang="fr-FR" sz="2000">
                <a:solidFill>
                  <a:srgbClr val="984807"/>
                </a:solidFill>
              </a:rPr>
              <a:pPr algn="r" eaLnBrk="1" hangingPunct="1">
                <a:spcBef>
                  <a:spcPct val="0"/>
                </a:spcBef>
                <a:buFontTx/>
                <a:buNone/>
              </a:pPr>
              <a:t>183</a:t>
            </a:fld>
            <a:endParaRPr lang="fr-FR" altLang="fr-FR" sz="2000">
              <a:solidFill>
                <a:srgbClr val="984807"/>
              </a:solidFill>
            </a:endParaRPr>
          </a:p>
        </p:txBody>
      </p:sp>
      <p:sp>
        <p:nvSpPr>
          <p:cNvPr id="189443" name="Rectangle 1">
            <a:extLst>
              <a:ext uri="{FF2B5EF4-FFF2-40B4-BE49-F238E27FC236}">
                <a16:creationId xmlns:a16="http://schemas.microsoft.com/office/drawing/2014/main" id="{3C77E4ED-D060-1708-F7EC-574D69571A5E}"/>
              </a:ext>
            </a:extLst>
          </p:cNvPr>
          <p:cNvSpPr>
            <a:spLocks noChangeArrowheads="1"/>
          </p:cNvSpPr>
          <p:nvPr/>
        </p:nvSpPr>
        <p:spPr bwMode="auto">
          <a:xfrm>
            <a:off x="417513" y="1430338"/>
            <a:ext cx="8189912"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Recoupement des vides : </a:t>
            </a:r>
          </a:p>
          <a:p>
            <a:pPr algn="just">
              <a:lnSpc>
                <a:spcPct val="107000"/>
              </a:lnSpc>
              <a:spcBef>
                <a:spcPct val="0"/>
              </a:spcBef>
              <a:buFontTx/>
              <a:buNone/>
            </a:pP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Les combles inaccessibles et les plénums des locaux d’une superficie supérieure à 300 m² doivent être recoupés en cellules de 300 m². Ce recoupement n’est pas exigé  lorsque le plénum est protégé par installation d’extinction automatique (on protège le plénum et non le local).</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Plénum</a:t>
            </a:r>
            <a:r>
              <a:rPr lang="fr-FR" altLang="fr-FR" sz="2000">
                <a:latin typeface="Times New Roman" panose="02020603050405020304" pitchFamily="18" charset="0"/>
                <a:ea typeface="Calibri" panose="020F0502020204030204" pitchFamily="34" charset="0"/>
                <a:cs typeface="Times New Roman" panose="02020603050405020304" pitchFamily="18" charset="0"/>
              </a:rPr>
              <a:t> : espace dans des bâtiments</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industriels ou tertiaires entre la sous-face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de la dalle du niveau supérieur et la face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supérieure du faux-plafond ou bien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faux-plancher.</a:t>
            </a:r>
          </a:p>
        </p:txBody>
      </p:sp>
      <p:sp>
        <p:nvSpPr>
          <p:cNvPr id="189444" name="Rectangle 6">
            <a:extLst>
              <a:ext uri="{FF2B5EF4-FFF2-40B4-BE49-F238E27FC236}">
                <a16:creationId xmlns:a16="http://schemas.microsoft.com/office/drawing/2014/main" id="{37CF2EDC-B0C4-37B5-CC25-A0A707654F70}"/>
              </a:ext>
            </a:extLst>
          </p:cNvPr>
          <p:cNvSpPr>
            <a:spLocks noChangeArrowheads="1"/>
          </p:cNvSpPr>
          <p:nvPr/>
        </p:nvSpPr>
        <p:spPr bwMode="auto">
          <a:xfrm>
            <a:off x="4024313" y="29670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189445" name="Rectangle 7">
            <a:extLst>
              <a:ext uri="{FF2B5EF4-FFF2-40B4-BE49-F238E27FC236}">
                <a16:creationId xmlns:a16="http://schemas.microsoft.com/office/drawing/2014/main" id="{D42E4BCA-EDDE-6CC5-F8EF-8243E6DE705C}"/>
              </a:ext>
            </a:extLst>
          </p:cNvPr>
          <p:cNvSpPr>
            <a:spLocks noChangeArrowheads="1"/>
          </p:cNvSpPr>
          <p:nvPr/>
        </p:nvSpPr>
        <p:spPr bwMode="auto">
          <a:xfrm>
            <a:off x="4052888" y="2943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189446" name="Rectangle 8">
            <a:extLst>
              <a:ext uri="{FF2B5EF4-FFF2-40B4-BE49-F238E27FC236}">
                <a16:creationId xmlns:a16="http://schemas.microsoft.com/office/drawing/2014/main" id="{FCB1F6E9-3ECD-E41C-8816-BDCDCE36F75A}"/>
              </a:ext>
            </a:extLst>
          </p:cNvPr>
          <p:cNvSpPr>
            <a:spLocks noChangeArrowheads="1"/>
          </p:cNvSpPr>
          <p:nvPr/>
        </p:nvSpPr>
        <p:spPr bwMode="auto">
          <a:xfrm>
            <a:off x="4100513" y="29575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89447" name="Picture 14" descr="tp_269945_goet_fire_11">
            <a:extLst>
              <a:ext uri="{FF2B5EF4-FFF2-40B4-BE49-F238E27FC236}">
                <a16:creationId xmlns:a16="http://schemas.microsoft.com/office/drawing/2014/main" id="{D6236B31-38E5-94C8-C621-E2534EE02473}"/>
              </a:ext>
            </a:extLst>
          </p:cNvPr>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3962400"/>
            <a:ext cx="3524250" cy="2217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pic>
      <p:sp>
        <p:nvSpPr>
          <p:cNvPr id="189448" name="Titre 8">
            <a:extLst>
              <a:ext uri="{FF2B5EF4-FFF2-40B4-BE49-F238E27FC236}">
                <a16:creationId xmlns:a16="http://schemas.microsoft.com/office/drawing/2014/main" id="{25EF7FB6-E34F-D619-9C08-CABEDFD0A950}"/>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Espace réservé du numéro de diapositive 4">
            <a:extLst>
              <a:ext uri="{FF2B5EF4-FFF2-40B4-BE49-F238E27FC236}">
                <a16:creationId xmlns:a16="http://schemas.microsoft.com/office/drawing/2014/main" id="{6316241A-A4B1-DB67-BD77-D625BC68DAA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2784CF4-A368-43C9-BA1E-4A41637B9E87}" type="slidenum">
              <a:rPr lang="fr-FR" altLang="fr-FR" sz="2000">
                <a:solidFill>
                  <a:srgbClr val="984807"/>
                </a:solidFill>
              </a:rPr>
              <a:pPr algn="r" eaLnBrk="1" hangingPunct="1">
                <a:spcBef>
                  <a:spcPct val="0"/>
                </a:spcBef>
                <a:buFontTx/>
                <a:buNone/>
              </a:pPr>
              <a:t>184</a:t>
            </a:fld>
            <a:endParaRPr lang="fr-FR" altLang="fr-FR" sz="2000">
              <a:solidFill>
                <a:srgbClr val="984807"/>
              </a:solidFill>
            </a:endParaRPr>
          </a:p>
        </p:txBody>
      </p:sp>
      <p:sp>
        <p:nvSpPr>
          <p:cNvPr id="190467" name="Rectangle 1">
            <a:extLst>
              <a:ext uri="{FF2B5EF4-FFF2-40B4-BE49-F238E27FC236}">
                <a16:creationId xmlns:a16="http://schemas.microsoft.com/office/drawing/2014/main" id="{96EBC23F-4349-60A5-C3FD-3F11B0354437}"/>
              </a:ext>
            </a:extLst>
          </p:cNvPr>
          <p:cNvSpPr>
            <a:spLocks noChangeArrowheads="1"/>
          </p:cNvSpPr>
          <p:nvPr/>
        </p:nvSpPr>
        <p:spPr bwMode="auto">
          <a:xfrm>
            <a:off x="414338" y="1316038"/>
            <a:ext cx="8189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Recoupement des vides : </a:t>
            </a:r>
          </a:p>
        </p:txBody>
      </p:sp>
      <p:sp>
        <p:nvSpPr>
          <p:cNvPr id="190468" name="Rectangle 1">
            <a:extLst>
              <a:ext uri="{FF2B5EF4-FFF2-40B4-BE49-F238E27FC236}">
                <a16:creationId xmlns:a16="http://schemas.microsoft.com/office/drawing/2014/main" id="{E9A13C43-6B7F-E7EE-934D-CB0BDB5D7C2B}"/>
              </a:ext>
            </a:extLst>
          </p:cNvPr>
          <p:cNvSpPr>
            <a:spLocks noChangeArrowheads="1"/>
          </p:cNvSpPr>
          <p:nvPr/>
        </p:nvSpPr>
        <p:spPr bwMode="auto">
          <a:xfrm>
            <a:off x="457200" y="1981200"/>
            <a:ext cx="8189913" cy="336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La réalité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Au droit des parois ou des planchers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du passage des câbles pas de recoupement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ou de rebouchage des vides.</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Les bâtiments d’habitation anciens ont connus de nombreuses transformations et souvent les vides n’ont pas été rebouchés, impliquant de gros risques de propagation.</a:t>
            </a:r>
            <a:endParaRPr lang="fr-FR" altLang="fr-FR" sz="2000">
              <a:latin typeface="Times New Roman" panose="02020603050405020304" pitchFamily="18" charset="0"/>
              <a:ea typeface="Arial Unicode MS" pitchFamily="34" charset="-128"/>
              <a:cs typeface="Calibri" panose="020F0502020204030204" pitchFamily="34" charset="0"/>
            </a:endParaRPr>
          </a:p>
        </p:txBody>
      </p:sp>
      <p:sp>
        <p:nvSpPr>
          <p:cNvPr id="190469" name="Rectangle 6">
            <a:extLst>
              <a:ext uri="{FF2B5EF4-FFF2-40B4-BE49-F238E27FC236}">
                <a16:creationId xmlns:a16="http://schemas.microsoft.com/office/drawing/2014/main" id="{6F1B2FD0-C7A9-7237-EBF9-A34BBAEF153A}"/>
              </a:ext>
            </a:extLst>
          </p:cNvPr>
          <p:cNvSpPr>
            <a:spLocks noChangeArrowheads="1"/>
          </p:cNvSpPr>
          <p:nvPr/>
        </p:nvSpPr>
        <p:spPr bwMode="auto">
          <a:xfrm>
            <a:off x="4024313" y="29670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190470" name="Rectangle 8">
            <a:extLst>
              <a:ext uri="{FF2B5EF4-FFF2-40B4-BE49-F238E27FC236}">
                <a16:creationId xmlns:a16="http://schemas.microsoft.com/office/drawing/2014/main" id="{FBD8F2EC-025D-0283-60DD-E2F36EDBAA66}"/>
              </a:ext>
            </a:extLst>
          </p:cNvPr>
          <p:cNvSpPr>
            <a:spLocks noChangeArrowheads="1"/>
          </p:cNvSpPr>
          <p:nvPr/>
        </p:nvSpPr>
        <p:spPr bwMode="auto">
          <a:xfrm>
            <a:off x="4052888" y="2943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190471" name="Rectangle 13">
            <a:extLst>
              <a:ext uri="{FF2B5EF4-FFF2-40B4-BE49-F238E27FC236}">
                <a16:creationId xmlns:a16="http://schemas.microsoft.com/office/drawing/2014/main" id="{B6A1868F-0C7C-D629-A6EB-E0A5335C92B5}"/>
              </a:ext>
            </a:extLst>
          </p:cNvPr>
          <p:cNvSpPr>
            <a:spLocks noChangeArrowheads="1"/>
          </p:cNvSpPr>
          <p:nvPr/>
        </p:nvSpPr>
        <p:spPr bwMode="auto">
          <a:xfrm>
            <a:off x="4100513" y="29575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90472" name="Picture 10" descr="IMG_4790">
            <a:extLst>
              <a:ext uri="{FF2B5EF4-FFF2-40B4-BE49-F238E27FC236}">
                <a16:creationId xmlns:a16="http://schemas.microsoft.com/office/drawing/2014/main" id="{C9299A7B-6D4B-AFFB-7126-2BFF109B43FA}"/>
              </a:ext>
            </a:extLst>
          </p:cNvPr>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1295400"/>
            <a:ext cx="3759200" cy="2820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pic>
      <p:sp>
        <p:nvSpPr>
          <p:cNvPr id="190473" name="Titre 8">
            <a:extLst>
              <a:ext uri="{FF2B5EF4-FFF2-40B4-BE49-F238E27FC236}">
                <a16:creationId xmlns:a16="http://schemas.microsoft.com/office/drawing/2014/main" id="{148C14AD-C1AE-BEF9-001F-F7AEEF36EDEF}"/>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Espace réservé du numéro de diapositive 4">
            <a:extLst>
              <a:ext uri="{FF2B5EF4-FFF2-40B4-BE49-F238E27FC236}">
                <a16:creationId xmlns:a16="http://schemas.microsoft.com/office/drawing/2014/main" id="{E9CEF0FC-7E98-8CE6-E9E1-3B938CA850C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DD2D77E-B850-4E85-8F6E-2B7FA56A96AC}" type="slidenum">
              <a:rPr lang="fr-FR" altLang="fr-FR" sz="2000">
                <a:solidFill>
                  <a:srgbClr val="984807"/>
                </a:solidFill>
              </a:rPr>
              <a:pPr algn="r" eaLnBrk="1" hangingPunct="1">
                <a:spcBef>
                  <a:spcPct val="0"/>
                </a:spcBef>
                <a:buFontTx/>
                <a:buNone/>
              </a:pPr>
              <a:t>185</a:t>
            </a:fld>
            <a:endParaRPr lang="fr-FR" altLang="fr-FR" sz="2000">
              <a:solidFill>
                <a:srgbClr val="984807"/>
              </a:solidFill>
            </a:endParaRPr>
          </a:p>
        </p:txBody>
      </p:sp>
      <p:sp>
        <p:nvSpPr>
          <p:cNvPr id="191491" name="Rectangle 1">
            <a:extLst>
              <a:ext uri="{FF2B5EF4-FFF2-40B4-BE49-F238E27FC236}">
                <a16:creationId xmlns:a16="http://schemas.microsoft.com/office/drawing/2014/main" id="{3BF556B6-F1C5-E156-0DF2-727FD894EA41}"/>
              </a:ext>
            </a:extLst>
          </p:cNvPr>
          <p:cNvSpPr>
            <a:spLocks noChangeArrowheads="1"/>
          </p:cNvSpPr>
          <p:nvPr/>
        </p:nvSpPr>
        <p:spPr bwMode="auto">
          <a:xfrm>
            <a:off x="395288" y="1484313"/>
            <a:ext cx="81534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Escaliers encloisonnés :</a:t>
            </a:r>
          </a:p>
          <a:p>
            <a:pPr algn="just">
              <a:lnSpc>
                <a:spcPct val="107000"/>
              </a:lnSpc>
              <a:spcBef>
                <a:spcPct val="0"/>
              </a:spcBef>
              <a:buFontTx/>
              <a:buNone/>
            </a:pP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Escalier est encloisonné ou à l’air libre dès que le plancher bas du logement le plus haut est supérieur à 8 m.</a:t>
            </a: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Commande de désenfumage est réalisée par un tirer-lâcher à l’entrée du bâtiment.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Bâtiments d’habitation de 3</a:t>
            </a:r>
            <a:r>
              <a:rPr lang="fr-FR" altLang="fr-FR" sz="2000" baseline="30000">
                <a:solidFill>
                  <a:srgbClr val="000000"/>
                </a:solidFill>
                <a:latin typeface="Times New Roman" panose="02020603050405020304" pitchFamily="18" charset="0"/>
                <a:ea typeface="Arial Unicode MS" pitchFamily="34" charset="-128"/>
                <a:cs typeface="Times New Roman" panose="02020603050405020304" pitchFamily="18" charset="0"/>
              </a:rPr>
              <a:t>ème</a:t>
            </a: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famille A l’ouverture de l’exutoire peut être automatique avec DAD</a:t>
            </a:r>
          </a:p>
        </p:txBody>
      </p:sp>
      <p:sp>
        <p:nvSpPr>
          <p:cNvPr id="191492" name="Titre 8">
            <a:extLst>
              <a:ext uri="{FF2B5EF4-FFF2-40B4-BE49-F238E27FC236}">
                <a16:creationId xmlns:a16="http://schemas.microsoft.com/office/drawing/2014/main" id="{195BDAF3-6FD0-40C1-33DE-E77D51229C8F}"/>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Espace réservé du numéro de diapositive 4">
            <a:extLst>
              <a:ext uri="{FF2B5EF4-FFF2-40B4-BE49-F238E27FC236}">
                <a16:creationId xmlns:a16="http://schemas.microsoft.com/office/drawing/2014/main" id="{8D2183AB-1A7F-FB36-F2BA-BF49DBFA6B1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7308223-FB76-4C3D-B61A-4C35805CAFA5}" type="slidenum">
              <a:rPr lang="fr-FR" altLang="fr-FR" sz="2000">
                <a:solidFill>
                  <a:srgbClr val="984807"/>
                </a:solidFill>
              </a:rPr>
              <a:pPr algn="r" eaLnBrk="1" hangingPunct="1">
                <a:spcBef>
                  <a:spcPct val="0"/>
                </a:spcBef>
                <a:buFontTx/>
                <a:buNone/>
              </a:pPr>
              <a:t>186</a:t>
            </a:fld>
            <a:endParaRPr lang="fr-FR" altLang="fr-FR" sz="2000">
              <a:solidFill>
                <a:srgbClr val="984807"/>
              </a:solidFill>
            </a:endParaRPr>
          </a:p>
        </p:txBody>
      </p:sp>
      <p:sp>
        <p:nvSpPr>
          <p:cNvPr id="192515" name="Rectangle 1">
            <a:extLst>
              <a:ext uri="{FF2B5EF4-FFF2-40B4-BE49-F238E27FC236}">
                <a16:creationId xmlns:a16="http://schemas.microsoft.com/office/drawing/2014/main" id="{9BC93E4B-4977-092F-76BF-BC0705193A03}"/>
              </a:ext>
            </a:extLst>
          </p:cNvPr>
          <p:cNvSpPr>
            <a:spLocks noChangeArrowheads="1"/>
          </p:cNvSpPr>
          <p:nvPr/>
        </p:nvSpPr>
        <p:spPr bwMode="auto">
          <a:xfrm>
            <a:off x="454025" y="1316038"/>
            <a:ext cx="28194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Escaliers encloisonnés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92516" name="Image 1">
            <a:extLst>
              <a:ext uri="{FF2B5EF4-FFF2-40B4-BE49-F238E27FC236}">
                <a16:creationId xmlns:a16="http://schemas.microsoft.com/office/drawing/2014/main" id="{DF0B5DA6-AABA-9CE3-B1DE-A37166E1EB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3923" r="33736"/>
          <a:stretch>
            <a:fillRect/>
          </a:stretch>
        </p:blipFill>
        <p:spPr bwMode="auto">
          <a:xfrm>
            <a:off x="3132138" y="1525588"/>
            <a:ext cx="5538787" cy="451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7" name="Titre 8">
            <a:extLst>
              <a:ext uri="{FF2B5EF4-FFF2-40B4-BE49-F238E27FC236}">
                <a16:creationId xmlns:a16="http://schemas.microsoft.com/office/drawing/2014/main" id="{838C25E1-40DC-07AC-E634-424FC7635C40}"/>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Espace réservé du numéro de diapositive 4">
            <a:extLst>
              <a:ext uri="{FF2B5EF4-FFF2-40B4-BE49-F238E27FC236}">
                <a16:creationId xmlns:a16="http://schemas.microsoft.com/office/drawing/2014/main" id="{85B1ED61-8304-D27E-FD94-EB818DC2F70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CF61973-A295-4AD7-9869-08068A0102A0}" type="slidenum">
              <a:rPr lang="fr-FR" altLang="fr-FR" sz="2000">
                <a:solidFill>
                  <a:srgbClr val="984807"/>
                </a:solidFill>
              </a:rPr>
              <a:pPr algn="r" eaLnBrk="1" hangingPunct="1">
                <a:spcBef>
                  <a:spcPct val="0"/>
                </a:spcBef>
                <a:buFontTx/>
                <a:buNone/>
              </a:pPr>
              <a:t>187</a:t>
            </a:fld>
            <a:endParaRPr lang="fr-FR" altLang="fr-FR" sz="2000">
              <a:solidFill>
                <a:srgbClr val="984807"/>
              </a:solidFill>
            </a:endParaRPr>
          </a:p>
        </p:txBody>
      </p:sp>
      <p:sp>
        <p:nvSpPr>
          <p:cNvPr id="193539" name="Rectangle 1">
            <a:extLst>
              <a:ext uri="{FF2B5EF4-FFF2-40B4-BE49-F238E27FC236}">
                <a16:creationId xmlns:a16="http://schemas.microsoft.com/office/drawing/2014/main" id="{5D7F37A6-0874-2F6D-28F5-22FF5D71F103}"/>
              </a:ext>
            </a:extLst>
          </p:cNvPr>
          <p:cNvSpPr>
            <a:spLocks noChangeArrowheads="1"/>
          </p:cNvSpPr>
          <p:nvPr/>
        </p:nvSpPr>
        <p:spPr bwMode="auto">
          <a:xfrm>
            <a:off x="381000" y="1473200"/>
            <a:ext cx="815340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Escaliers encloisonnés :</a:t>
            </a:r>
          </a:p>
        </p:txBody>
      </p:sp>
      <p:pic>
        <p:nvPicPr>
          <p:cNvPr id="193540" name="Image 39943">
            <a:extLst>
              <a:ext uri="{FF2B5EF4-FFF2-40B4-BE49-F238E27FC236}">
                <a16:creationId xmlns:a16="http://schemas.microsoft.com/office/drawing/2014/main" id="{0518C53B-0B67-4EB9-E2A8-6AD079EFA0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8400" y="1377950"/>
            <a:ext cx="3590925" cy="476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1" name="Titre 8">
            <a:extLst>
              <a:ext uri="{FF2B5EF4-FFF2-40B4-BE49-F238E27FC236}">
                <a16:creationId xmlns:a16="http://schemas.microsoft.com/office/drawing/2014/main" id="{5C84A9D3-DE1E-DDB5-62F7-D7851CB3BFDC}"/>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Espace réservé du numéro de diapositive 4">
            <a:extLst>
              <a:ext uri="{FF2B5EF4-FFF2-40B4-BE49-F238E27FC236}">
                <a16:creationId xmlns:a16="http://schemas.microsoft.com/office/drawing/2014/main" id="{2CAEEAF4-8B83-DCAA-8D8D-CAC8AD1AABF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36D7679-2DE9-49E9-9AAF-5AF1242050B2}" type="slidenum">
              <a:rPr lang="fr-FR" altLang="fr-FR" sz="2000">
                <a:solidFill>
                  <a:srgbClr val="984807"/>
                </a:solidFill>
              </a:rPr>
              <a:pPr algn="r" eaLnBrk="1" hangingPunct="1">
                <a:spcBef>
                  <a:spcPct val="0"/>
                </a:spcBef>
                <a:buFontTx/>
                <a:buNone/>
              </a:pPr>
              <a:t>188</a:t>
            </a:fld>
            <a:endParaRPr lang="fr-FR" altLang="fr-FR" sz="2000">
              <a:solidFill>
                <a:srgbClr val="984807"/>
              </a:solidFill>
            </a:endParaRPr>
          </a:p>
        </p:txBody>
      </p:sp>
      <p:sp>
        <p:nvSpPr>
          <p:cNvPr id="194563" name="Rectangle 1">
            <a:extLst>
              <a:ext uri="{FF2B5EF4-FFF2-40B4-BE49-F238E27FC236}">
                <a16:creationId xmlns:a16="http://schemas.microsoft.com/office/drawing/2014/main" id="{3D5DDF57-5E18-5620-63CE-C2302A518AE5}"/>
              </a:ext>
            </a:extLst>
          </p:cNvPr>
          <p:cNvSpPr>
            <a:spLocks noChangeArrowheads="1"/>
          </p:cNvSpPr>
          <p:nvPr/>
        </p:nvSpPr>
        <p:spPr bwMode="auto">
          <a:xfrm>
            <a:off x="306388" y="1277938"/>
            <a:ext cx="8153400"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Escaliers encloisonnés :</a:t>
            </a:r>
          </a:p>
        </p:txBody>
      </p:sp>
      <p:pic>
        <p:nvPicPr>
          <p:cNvPr id="194564" name="Picture 5" descr="déblai escalier">
            <a:extLst>
              <a:ext uri="{FF2B5EF4-FFF2-40B4-BE49-F238E27FC236}">
                <a16:creationId xmlns:a16="http://schemas.microsoft.com/office/drawing/2014/main" id="{46567032-2513-3157-6AD2-2DF40A9E12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7213" y="2973388"/>
            <a:ext cx="2428875"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5" name="Image 39944">
            <a:extLst>
              <a:ext uri="{FF2B5EF4-FFF2-40B4-BE49-F238E27FC236}">
                <a16:creationId xmlns:a16="http://schemas.microsoft.com/office/drawing/2014/main" id="{DA420312-2CEC-F375-B840-E72FDA7DDF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2874963"/>
            <a:ext cx="2808287" cy="332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6" name="Titre 8">
            <a:extLst>
              <a:ext uri="{FF2B5EF4-FFF2-40B4-BE49-F238E27FC236}">
                <a16:creationId xmlns:a16="http://schemas.microsoft.com/office/drawing/2014/main" id="{530262A8-8E4E-6517-81B6-40DC15603FBA}"/>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
        <p:nvSpPr>
          <p:cNvPr id="194567" name="ZoneTexte 3">
            <a:extLst>
              <a:ext uri="{FF2B5EF4-FFF2-40B4-BE49-F238E27FC236}">
                <a16:creationId xmlns:a16="http://schemas.microsoft.com/office/drawing/2014/main" id="{0E807322-B894-C585-16A3-41AEEE09979F}"/>
              </a:ext>
            </a:extLst>
          </p:cNvPr>
          <p:cNvSpPr txBox="1">
            <a:spLocks noChangeArrowheads="1"/>
          </p:cNvSpPr>
          <p:nvPr/>
        </p:nvSpPr>
        <p:spPr bwMode="auto">
          <a:xfrm>
            <a:off x="366713" y="1851025"/>
            <a:ext cx="8093075"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07000"/>
              </a:lnSpc>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Attention :</a:t>
            </a:r>
            <a:r>
              <a:rPr lang="fr-FR" altLang="fr-FR" sz="2000">
                <a:latin typeface="Times New Roman" panose="02020603050405020304" pitchFamily="18" charset="0"/>
                <a:ea typeface="Calibri" panose="020F0502020204030204" pitchFamily="34" charset="0"/>
                <a:cs typeface="Times New Roman" panose="02020603050405020304" pitchFamily="18" charset="0"/>
              </a:rPr>
              <a:t> Escaliers non encloisonnés dans les bâtiments existant ne répondent pas à la dernière règlementation. Ces escaliers sont non dissociés des volumes mitoyens et souvent en bois ou en pierre (de Villebois).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Espace réservé du numéro de diapositive 4">
            <a:extLst>
              <a:ext uri="{FF2B5EF4-FFF2-40B4-BE49-F238E27FC236}">
                <a16:creationId xmlns:a16="http://schemas.microsoft.com/office/drawing/2014/main" id="{4FC35A51-B4B7-F349-EF06-DE72CDD13E6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9DBA69C-E682-4688-A3A3-9CCA202FB24F}" type="slidenum">
              <a:rPr lang="fr-FR" altLang="fr-FR" sz="2000">
                <a:solidFill>
                  <a:srgbClr val="984807"/>
                </a:solidFill>
              </a:rPr>
              <a:pPr algn="r" eaLnBrk="1" hangingPunct="1">
                <a:spcBef>
                  <a:spcPct val="0"/>
                </a:spcBef>
                <a:buFontTx/>
                <a:buNone/>
              </a:pPr>
              <a:t>189</a:t>
            </a:fld>
            <a:endParaRPr lang="fr-FR" altLang="fr-FR" sz="2000">
              <a:solidFill>
                <a:srgbClr val="984807"/>
              </a:solidFill>
            </a:endParaRPr>
          </a:p>
        </p:txBody>
      </p:sp>
      <p:sp>
        <p:nvSpPr>
          <p:cNvPr id="195587" name="Rectangle 1">
            <a:extLst>
              <a:ext uri="{FF2B5EF4-FFF2-40B4-BE49-F238E27FC236}">
                <a16:creationId xmlns:a16="http://schemas.microsoft.com/office/drawing/2014/main" id="{8504CF6E-10D6-CFBC-E518-E88E5BFBB34C}"/>
              </a:ext>
            </a:extLst>
          </p:cNvPr>
          <p:cNvSpPr>
            <a:spLocks noChangeArrowheads="1"/>
          </p:cNvSpPr>
          <p:nvPr/>
        </p:nvSpPr>
        <p:spPr bwMode="auto">
          <a:xfrm>
            <a:off x="414338" y="1316038"/>
            <a:ext cx="8189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Désenfumage : </a:t>
            </a:r>
          </a:p>
        </p:txBody>
      </p:sp>
      <p:sp>
        <p:nvSpPr>
          <p:cNvPr id="138245" name="Rectangle 1">
            <a:extLst>
              <a:ext uri="{FF2B5EF4-FFF2-40B4-BE49-F238E27FC236}">
                <a16:creationId xmlns:a16="http://schemas.microsoft.com/office/drawing/2014/main" id="{85DC28BB-D94C-A820-1F92-FC3D2C0772C4}"/>
              </a:ext>
            </a:extLst>
          </p:cNvPr>
          <p:cNvSpPr>
            <a:spLocks noChangeArrowheads="1"/>
          </p:cNvSpPr>
          <p:nvPr/>
        </p:nvSpPr>
        <p:spPr bwMode="auto">
          <a:xfrm>
            <a:off x="457200" y="1981200"/>
            <a:ext cx="8189913" cy="3363913"/>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a:lnSpc>
                <a:spcPct val="107000"/>
              </a:lnSpc>
              <a:spcBef>
                <a:spcPct val="0"/>
              </a:spcBef>
              <a:buFontTx/>
              <a:buNone/>
              <a:defRPr/>
            </a:pPr>
            <a:r>
              <a:rPr lang="fr-FR" altLang="fr-FR" sz="2000" b="1" u="sng"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Des escaliers :</a:t>
            </a:r>
            <a:endParaRPr lang="fr-FR" altLang="fr-FR" sz="2000" b="1" u="sng" dirty="0">
              <a:solidFill>
                <a:srgbClr val="FFFFFF"/>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defRPr/>
            </a:pPr>
            <a:endParaRPr lang="fr-FR" altLang="fr-FR" sz="2000" b="1" u="sng"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07000"/>
              </a:lnSpc>
              <a:spcBef>
                <a:spcPct val="0"/>
              </a:spcBef>
              <a:buFont typeface="Wingdings" panose="05000000000000000000" pitchFamily="2" charset="2"/>
              <a:buChar char="Ø"/>
              <a:defRPr/>
            </a:pPr>
            <a:r>
              <a:rPr lang="fr-FR" altLang="fr-FR" sz="2000" dirty="0">
                <a:solidFill>
                  <a:srgbClr val="000000"/>
                </a:solidFill>
                <a:latin typeface="Times New Roman" panose="02020603050405020304" pitchFamily="18" charset="0"/>
                <a:ea typeface="Arial Unicode MS" pitchFamily="34" charset="-128"/>
                <a:cs typeface="Times New Roman" panose="02020603050405020304" pitchFamily="18" charset="0"/>
              </a:rPr>
              <a:t> Tous les escaliers des bâtiments de 2</a:t>
            </a:r>
            <a:r>
              <a:rPr lang="fr-FR" altLang="fr-FR" sz="2000" baseline="30000" dirty="0">
                <a:solidFill>
                  <a:srgbClr val="000000"/>
                </a:solidFill>
                <a:latin typeface="Times New Roman" panose="02020603050405020304" pitchFamily="18" charset="0"/>
                <a:ea typeface="Arial Unicode MS" pitchFamily="34" charset="-128"/>
                <a:cs typeface="Times New Roman" panose="02020603050405020304" pitchFamily="18" charset="0"/>
              </a:rPr>
              <a:t>èmr</a:t>
            </a:r>
            <a:r>
              <a:rPr lang="fr-FR" altLang="fr-FR" sz="2000" dirty="0">
                <a:solidFill>
                  <a:srgbClr val="000000"/>
                </a:solidFill>
                <a:latin typeface="Times New Roman" panose="02020603050405020304" pitchFamily="18" charset="0"/>
                <a:ea typeface="Arial Unicode MS" pitchFamily="34" charset="-128"/>
                <a:cs typeface="Times New Roman" panose="02020603050405020304" pitchFamily="18" charset="0"/>
              </a:rPr>
              <a:t> famille collectifs, de 3</a:t>
            </a:r>
            <a:r>
              <a:rPr lang="fr-FR" altLang="fr-FR" sz="2000" baseline="30000" dirty="0">
                <a:solidFill>
                  <a:srgbClr val="000000"/>
                </a:solidFill>
                <a:latin typeface="Times New Roman" panose="02020603050405020304" pitchFamily="18" charset="0"/>
                <a:ea typeface="Arial Unicode MS" pitchFamily="34" charset="-128"/>
                <a:cs typeface="Times New Roman" panose="02020603050405020304" pitchFamily="18" charset="0"/>
              </a:rPr>
              <a:t>ème</a:t>
            </a:r>
            <a:r>
              <a:rPr lang="fr-FR" altLang="fr-FR" sz="2000" dirty="0">
                <a:solidFill>
                  <a:srgbClr val="000000"/>
                </a:solidFill>
                <a:latin typeface="Times New Roman" panose="02020603050405020304" pitchFamily="18" charset="0"/>
                <a:ea typeface="Arial Unicode MS" pitchFamily="34" charset="-128"/>
                <a:cs typeface="Times New Roman" panose="02020603050405020304" pitchFamily="18" charset="0"/>
              </a:rPr>
              <a:t> famille A , de 3</a:t>
            </a:r>
            <a:r>
              <a:rPr lang="fr-FR" altLang="fr-FR" sz="2000" baseline="30000" dirty="0">
                <a:solidFill>
                  <a:srgbClr val="000000"/>
                </a:solidFill>
                <a:latin typeface="Times New Roman" panose="02020603050405020304" pitchFamily="18" charset="0"/>
                <a:ea typeface="Arial Unicode MS" pitchFamily="34" charset="-128"/>
                <a:cs typeface="Times New Roman" panose="02020603050405020304" pitchFamily="18" charset="0"/>
              </a:rPr>
              <a:t>ème</a:t>
            </a:r>
            <a:r>
              <a:rPr lang="fr-FR" altLang="fr-FR" sz="2000" dirty="0">
                <a:solidFill>
                  <a:srgbClr val="000000"/>
                </a:solidFill>
                <a:latin typeface="Times New Roman" panose="02020603050405020304" pitchFamily="18" charset="0"/>
                <a:ea typeface="Arial Unicode MS" pitchFamily="34" charset="-128"/>
                <a:cs typeface="Times New Roman" panose="02020603050405020304" pitchFamily="18" charset="0"/>
              </a:rPr>
              <a:t> famille B et de 4</a:t>
            </a:r>
            <a:r>
              <a:rPr lang="fr-FR" altLang="fr-FR" sz="2000" baseline="30000" dirty="0">
                <a:solidFill>
                  <a:srgbClr val="000000"/>
                </a:solidFill>
                <a:latin typeface="Times New Roman" panose="02020603050405020304" pitchFamily="18" charset="0"/>
                <a:ea typeface="Arial Unicode MS" pitchFamily="34" charset="-128"/>
                <a:cs typeface="Times New Roman" panose="02020603050405020304" pitchFamily="18" charset="0"/>
              </a:rPr>
              <a:t>ème</a:t>
            </a:r>
            <a:r>
              <a:rPr lang="fr-FR" altLang="fr-FR" sz="2000" dirty="0">
                <a:solidFill>
                  <a:srgbClr val="000000"/>
                </a:solidFill>
                <a:latin typeface="Times New Roman" panose="02020603050405020304" pitchFamily="18" charset="0"/>
                <a:ea typeface="Arial Unicode MS" pitchFamily="34" charset="-128"/>
                <a:cs typeface="Times New Roman" panose="02020603050405020304" pitchFamily="18" charset="0"/>
              </a:rPr>
              <a:t> famille (sauf escaliers à l'air libre) possèdent, en partie haute, une ouverture de 1 m</a:t>
            </a:r>
            <a:r>
              <a:rPr lang="fr-FR" altLang="fr-FR" sz="2000" baseline="30000" dirty="0">
                <a:solidFill>
                  <a:srgbClr val="000000"/>
                </a:solidFill>
                <a:latin typeface="Times New Roman" panose="02020603050405020304" pitchFamily="18" charset="0"/>
                <a:ea typeface="Arial Unicode MS" pitchFamily="34" charset="-128"/>
                <a:cs typeface="Times New Roman" panose="02020603050405020304" pitchFamily="18" charset="0"/>
              </a:rPr>
              <a:t>2</a:t>
            </a:r>
            <a:r>
              <a:rPr lang="fr-FR" altLang="fr-FR" sz="2000" dirty="0">
                <a:solidFill>
                  <a:srgbClr val="000000"/>
                </a:solidFill>
                <a:latin typeface="Times New Roman" panose="02020603050405020304" pitchFamily="18" charset="0"/>
                <a:ea typeface="Arial Unicode MS" pitchFamily="34" charset="-128"/>
                <a:cs typeface="Times New Roman" panose="02020603050405020304" pitchFamily="18" charset="0"/>
              </a:rPr>
              <a:t> au moins de section, fermée en temps normal ;</a:t>
            </a:r>
            <a:endParaRPr lang="fr-FR" altLang="fr-FR" sz="2000" dirty="0">
              <a:latin typeface="Times New Roman" panose="02020603050405020304" pitchFamily="18" charset="0"/>
              <a:ea typeface="Arial Unicode MS" pitchFamily="34" charset="-128"/>
              <a:cs typeface="Times New Roman" panose="02020603050405020304" pitchFamily="18" charset="0"/>
            </a:endParaRPr>
          </a:p>
          <a:p>
            <a:pPr marL="342900" indent="-342900">
              <a:lnSpc>
                <a:spcPct val="107000"/>
              </a:lnSpc>
              <a:spcBef>
                <a:spcPct val="0"/>
              </a:spcBef>
              <a:buFont typeface="Wingdings" panose="05000000000000000000" pitchFamily="2" charset="2"/>
              <a:buChar char="Ø"/>
              <a:defRPr/>
            </a:pPr>
            <a:r>
              <a:rPr lang="fr-FR" altLang="fr-FR" sz="2000" dirty="0">
                <a:solidFill>
                  <a:srgbClr val="000000"/>
                </a:solidFill>
                <a:latin typeface="Times New Roman" panose="02020603050405020304" pitchFamily="18" charset="0"/>
                <a:ea typeface="Arial Unicode MS" pitchFamily="34" charset="-128"/>
                <a:cs typeface="Times New Roman" panose="02020603050405020304" pitchFamily="18" charset="0"/>
              </a:rPr>
              <a:t>Commande d'ouverture est située au rez-de-chaussée, à proximité ou dans l'escalier ;</a:t>
            </a:r>
            <a:endParaRPr lang="fr-FR" altLang="fr-FR" sz="2000" dirty="0">
              <a:latin typeface="Times New Roman" panose="02020603050405020304" pitchFamily="18" charset="0"/>
              <a:ea typeface="Arial Unicode MS" pitchFamily="34" charset="-128"/>
              <a:cs typeface="Times New Roman" panose="02020603050405020304" pitchFamily="18" charset="0"/>
            </a:endParaRPr>
          </a:p>
          <a:p>
            <a:pPr marL="342900" indent="-342900">
              <a:lnSpc>
                <a:spcPct val="107000"/>
              </a:lnSpc>
              <a:spcBef>
                <a:spcPct val="0"/>
              </a:spcBef>
              <a:buFont typeface="Wingdings" panose="05000000000000000000" pitchFamily="2" charset="2"/>
              <a:buChar char="Ø"/>
              <a:defRPr/>
            </a:pPr>
            <a:r>
              <a:rPr lang="fr-FR" altLang="fr-FR" sz="2000" dirty="0">
                <a:solidFill>
                  <a:srgbClr val="000000"/>
                </a:solidFill>
                <a:latin typeface="Times New Roman" panose="02020603050405020304" pitchFamily="18" charset="0"/>
                <a:ea typeface="Arial Unicode MS" pitchFamily="34" charset="-128"/>
                <a:cs typeface="Times New Roman" panose="02020603050405020304" pitchFamily="18" charset="0"/>
              </a:rPr>
              <a:t> Commande est réservée au service de secours (intervention) et aux personnes habilitées (essais – entretiens).</a:t>
            </a:r>
            <a:endParaRPr lang="fr-FR" altLang="fr-FR" sz="2000" dirty="0">
              <a:solidFill>
                <a:srgbClr val="000000"/>
              </a:solidFill>
              <a:latin typeface="Times New Roman" panose="02020603050405020304" pitchFamily="18" charset="0"/>
              <a:ea typeface="Arial Unicode MS" pitchFamily="34" charset="-128"/>
              <a:cs typeface="Calibri" panose="020F0502020204030204" pitchFamily="34" charset="0"/>
            </a:endParaRPr>
          </a:p>
        </p:txBody>
      </p:sp>
      <p:sp>
        <p:nvSpPr>
          <p:cNvPr id="195589" name="Titre 8">
            <a:extLst>
              <a:ext uri="{FF2B5EF4-FFF2-40B4-BE49-F238E27FC236}">
                <a16:creationId xmlns:a16="http://schemas.microsoft.com/office/drawing/2014/main" id="{05DA18A7-6943-7A09-C799-FAA8DAC16E48}"/>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re 8">
            <a:extLst>
              <a:ext uri="{FF2B5EF4-FFF2-40B4-BE49-F238E27FC236}">
                <a16:creationId xmlns:a16="http://schemas.microsoft.com/office/drawing/2014/main" id="{97E4875F-0F87-D4BD-01EC-93E599324C9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21507" name="Espace réservé du numéro de diapositive 4">
            <a:extLst>
              <a:ext uri="{FF2B5EF4-FFF2-40B4-BE49-F238E27FC236}">
                <a16:creationId xmlns:a16="http://schemas.microsoft.com/office/drawing/2014/main" id="{B830818A-0293-4C30-891F-BC2F443674B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DC3637C-C2A6-45E1-A46A-16E3D701DDE5}" type="slidenum">
              <a:rPr lang="fr-FR" altLang="fr-FR" sz="2000">
                <a:solidFill>
                  <a:srgbClr val="984807"/>
                </a:solidFill>
              </a:rPr>
              <a:pPr algn="r" eaLnBrk="1" hangingPunct="1">
                <a:spcBef>
                  <a:spcPct val="0"/>
                </a:spcBef>
                <a:buFontTx/>
                <a:buNone/>
              </a:pPr>
              <a:t>19</a:t>
            </a:fld>
            <a:endParaRPr lang="fr-FR" altLang="fr-FR" sz="2000">
              <a:solidFill>
                <a:srgbClr val="984807"/>
              </a:solidFill>
            </a:endParaRPr>
          </a:p>
        </p:txBody>
      </p:sp>
      <p:sp>
        <p:nvSpPr>
          <p:cNvPr id="21508" name="Rectangle 1">
            <a:extLst>
              <a:ext uri="{FF2B5EF4-FFF2-40B4-BE49-F238E27FC236}">
                <a16:creationId xmlns:a16="http://schemas.microsoft.com/office/drawing/2014/main" id="{A26F79F4-0ED1-F664-DE3C-F544294921E8}"/>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EVITER LA DESTRUCTION PAR LE FEU : </a:t>
            </a:r>
          </a:p>
        </p:txBody>
      </p:sp>
      <p:sp>
        <p:nvSpPr>
          <p:cNvPr id="21509" name="Rectangle 1">
            <a:extLst>
              <a:ext uri="{FF2B5EF4-FFF2-40B4-BE49-F238E27FC236}">
                <a16:creationId xmlns:a16="http://schemas.microsoft.com/office/drawing/2014/main" id="{D1227C3C-8253-A4FA-FE32-26D16A8CA82D}"/>
              </a:ext>
            </a:extLst>
          </p:cNvPr>
          <p:cNvSpPr>
            <a:spLocks noChangeArrowheads="1"/>
          </p:cNvSpPr>
          <p:nvPr/>
        </p:nvSpPr>
        <p:spPr bwMode="auto">
          <a:xfrm>
            <a:off x="457200" y="1981200"/>
            <a:ext cx="8189913"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Prendre un ensemble de mesures propres à limiter ou empêcher les dommages.</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Pertes matérielles visent les destructions ou détériorations des biens immobiliers, soit par l'action immédiate du feu, soit par ses conséquences directes (écroulements des bâtiments).</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Pertes d'exploitation et les dommages indirects sont 3 fois plus élevés que les coûts directs de l'incendie par suite de l'arrêt ou de la diminution de la production, de la perte des marchés et des emplois.</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Espace réservé du numéro de diapositive 4">
            <a:extLst>
              <a:ext uri="{FF2B5EF4-FFF2-40B4-BE49-F238E27FC236}">
                <a16:creationId xmlns:a16="http://schemas.microsoft.com/office/drawing/2014/main" id="{6883B6F1-4BB1-395F-6279-0EB9145F47D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9A0B89A-5AA8-4659-832A-765AC427AC93}" type="slidenum">
              <a:rPr lang="fr-FR" altLang="fr-FR" sz="2000">
                <a:solidFill>
                  <a:srgbClr val="984807"/>
                </a:solidFill>
              </a:rPr>
              <a:pPr algn="r" eaLnBrk="1" hangingPunct="1">
                <a:spcBef>
                  <a:spcPct val="0"/>
                </a:spcBef>
                <a:buFontTx/>
                <a:buNone/>
              </a:pPr>
              <a:t>190</a:t>
            </a:fld>
            <a:endParaRPr lang="fr-FR" altLang="fr-FR" sz="2000">
              <a:solidFill>
                <a:srgbClr val="984807"/>
              </a:solidFill>
            </a:endParaRPr>
          </a:p>
        </p:txBody>
      </p:sp>
      <p:sp>
        <p:nvSpPr>
          <p:cNvPr id="196611" name="Rectangle 1">
            <a:extLst>
              <a:ext uri="{FF2B5EF4-FFF2-40B4-BE49-F238E27FC236}">
                <a16:creationId xmlns:a16="http://schemas.microsoft.com/office/drawing/2014/main" id="{31300BC3-F62D-36B8-C9B0-416CE3E46E1E}"/>
              </a:ext>
            </a:extLst>
          </p:cNvPr>
          <p:cNvSpPr>
            <a:spLocks noChangeArrowheads="1"/>
          </p:cNvSpPr>
          <p:nvPr/>
        </p:nvSpPr>
        <p:spPr bwMode="auto">
          <a:xfrm>
            <a:off x="414338" y="1316038"/>
            <a:ext cx="8189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Désenfumage des escaliers : </a:t>
            </a:r>
          </a:p>
        </p:txBody>
      </p:sp>
      <p:sp>
        <p:nvSpPr>
          <p:cNvPr id="196612" name="Rectangle 1">
            <a:extLst>
              <a:ext uri="{FF2B5EF4-FFF2-40B4-BE49-F238E27FC236}">
                <a16:creationId xmlns:a16="http://schemas.microsoft.com/office/drawing/2014/main" id="{DA4F7A9F-E2E9-44D2-1D7E-D39D8A946F99}"/>
              </a:ext>
            </a:extLst>
          </p:cNvPr>
          <p:cNvSpPr>
            <a:spLocks noChangeArrowheads="1"/>
          </p:cNvSpPr>
          <p:nvPr/>
        </p:nvSpPr>
        <p:spPr bwMode="auto">
          <a:xfrm>
            <a:off x="457200" y="1981200"/>
            <a:ext cx="5194300" cy="336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lang="fr-FR" altLang="fr-FR" sz="2000" b="1" u="sng" baseline="30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ème</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famille collectifs :</a:t>
            </a: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Ouverture peut être assurée par un système à tringlerie (faible hauteur - R + 3 + duplex maxi).</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3</a:t>
            </a:r>
            <a:r>
              <a:rPr lang="fr-FR" altLang="fr-FR" sz="2000" b="1" u="sng" baseline="30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ème</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famille A :</a:t>
            </a: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nSpc>
                <a:spcPct val="107000"/>
              </a:lnSpc>
              <a:spcBef>
                <a:spcPct val="0"/>
              </a:spcBef>
              <a:buFontTx/>
              <a:buChar char="•"/>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Ouverture du dispositif est asservie à un détecteur autonome déclencheur (DAD).</a:t>
            </a:r>
            <a:endParaRPr lang="fr-FR" altLang="fr-FR" sz="2000">
              <a:latin typeface="Times New Roman" panose="02020603050405020304" pitchFamily="18" charset="0"/>
              <a:ea typeface="Arial Unicode MS" pitchFamily="34" charset="-128"/>
              <a:cs typeface="Times New Roman" panose="02020603050405020304" pitchFamily="18" charset="0"/>
            </a:endParaRPr>
          </a:p>
        </p:txBody>
      </p:sp>
      <p:sp>
        <p:nvSpPr>
          <p:cNvPr id="196613" name="Titre 8">
            <a:extLst>
              <a:ext uri="{FF2B5EF4-FFF2-40B4-BE49-F238E27FC236}">
                <a16:creationId xmlns:a16="http://schemas.microsoft.com/office/drawing/2014/main" id="{1527302F-2177-C313-3A1E-3C1D137B81E4}"/>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pic>
        <p:nvPicPr>
          <p:cNvPr id="196614" name="Picture 1">
            <a:extLst>
              <a:ext uri="{FF2B5EF4-FFF2-40B4-BE49-F238E27FC236}">
                <a16:creationId xmlns:a16="http://schemas.microsoft.com/office/drawing/2014/main" id="{6FFA58E3-9D4D-E402-D430-C85DC20E73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507" t="14767" r="12982"/>
          <a:stretch>
            <a:fillRect/>
          </a:stretch>
        </p:blipFill>
        <p:spPr bwMode="auto">
          <a:xfrm>
            <a:off x="5495925" y="1400175"/>
            <a:ext cx="3354388"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Espace réservé du numéro de diapositive 4">
            <a:extLst>
              <a:ext uri="{FF2B5EF4-FFF2-40B4-BE49-F238E27FC236}">
                <a16:creationId xmlns:a16="http://schemas.microsoft.com/office/drawing/2014/main" id="{7B12D38A-0E9D-66F2-8BDC-D8A8A874695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DBCC49C-97A0-4AC0-B58D-BA07D55442CE}" type="slidenum">
              <a:rPr lang="fr-FR" altLang="fr-FR" sz="2000">
                <a:solidFill>
                  <a:srgbClr val="984807"/>
                </a:solidFill>
              </a:rPr>
              <a:pPr algn="r" eaLnBrk="1" hangingPunct="1">
                <a:spcBef>
                  <a:spcPct val="0"/>
                </a:spcBef>
                <a:buFontTx/>
                <a:buNone/>
              </a:pPr>
              <a:t>191</a:t>
            </a:fld>
            <a:endParaRPr lang="fr-FR" altLang="fr-FR" sz="2000">
              <a:solidFill>
                <a:srgbClr val="984807"/>
              </a:solidFill>
            </a:endParaRPr>
          </a:p>
        </p:txBody>
      </p:sp>
      <p:sp>
        <p:nvSpPr>
          <p:cNvPr id="197635" name="Rectangle 1">
            <a:extLst>
              <a:ext uri="{FF2B5EF4-FFF2-40B4-BE49-F238E27FC236}">
                <a16:creationId xmlns:a16="http://schemas.microsoft.com/office/drawing/2014/main" id="{C891610C-762C-EAED-D2F4-211637740808}"/>
              </a:ext>
            </a:extLst>
          </p:cNvPr>
          <p:cNvSpPr>
            <a:spLocks noChangeArrowheads="1"/>
          </p:cNvSpPr>
          <p:nvPr/>
        </p:nvSpPr>
        <p:spPr bwMode="auto">
          <a:xfrm>
            <a:off x="414338" y="1316038"/>
            <a:ext cx="8189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Désenfumage des escaliers : </a:t>
            </a:r>
          </a:p>
        </p:txBody>
      </p:sp>
      <p:sp>
        <p:nvSpPr>
          <p:cNvPr id="197636" name="Rectangle 1">
            <a:extLst>
              <a:ext uri="{FF2B5EF4-FFF2-40B4-BE49-F238E27FC236}">
                <a16:creationId xmlns:a16="http://schemas.microsoft.com/office/drawing/2014/main" id="{1CABC911-B768-558D-0EA1-E05964383645}"/>
              </a:ext>
            </a:extLst>
          </p:cNvPr>
          <p:cNvSpPr>
            <a:spLocks noChangeArrowheads="1"/>
          </p:cNvSpPr>
          <p:nvPr/>
        </p:nvSpPr>
        <p:spPr bwMode="auto">
          <a:xfrm>
            <a:off x="476250" y="2236788"/>
            <a:ext cx="8189913" cy="302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lang="fr-FR" altLang="fr-FR" sz="2000" b="1" u="sng" baseline="30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ème</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famille collectif et 3</a:t>
            </a:r>
            <a:r>
              <a:rPr lang="fr-FR" altLang="fr-FR" sz="2000" b="1" u="sng" baseline="30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ème</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famille A :</a:t>
            </a: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Ouverture peut être réalisée sur une paroi verticale (châssis).</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3</a:t>
            </a:r>
            <a:r>
              <a:rPr lang="fr-FR" altLang="fr-FR" sz="2000" b="1" u="sng" baseline="30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ème</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famille A, 3</a:t>
            </a:r>
            <a:r>
              <a:rPr lang="fr-FR" altLang="fr-FR" sz="2000" b="1" u="sng" baseline="30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ème</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famille B et 4</a:t>
            </a:r>
            <a:r>
              <a:rPr lang="fr-FR" altLang="fr-FR" sz="2000" b="1" u="sng" baseline="30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ème</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famille :</a:t>
            </a: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nSpc>
                <a:spcPct val="107000"/>
              </a:lnSpc>
              <a:spcBef>
                <a:spcPct val="0"/>
              </a:spcBef>
              <a:buFontTx/>
              <a:buChar char="•"/>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Commande actionne un système électrique, pneumatique, hydraulique, électromagnétique ou électro-pneumatique (le plus souvent pneumatique).</a:t>
            </a:r>
          </a:p>
        </p:txBody>
      </p:sp>
      <p:pic>
        <p:nvPicPr>
          <p:cNvPr id="197637" name="Picture 6" descr="I:\Images\Sapeurs-Pompiers\INC\F1 - construction\IMG_0589.jpg">
            <a:extLst>
              <a:ext uri="{FF2B5EF4-FFF2-40B4-BE49-F238E27FC236}">
                <a16:creationId xmlns:a16="http://schemas.microsoft.com/office/drawing/2014/main" id="{BDE0C8AE-5E80-706B-4C9E-7DFB740EA0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1295400"/>
            <a:ext cx="1600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8" name="Titre 8">
            <a:extLst>
              <a:ext uri="{FF2B5EF4-FFF2-40B4-BE49-F238E27FC236}">
                <a16:creationId xmlns:a16="http://schemas.microsoft.com/office/drawing/2014/main" id="{03B3F956-FC63-0CF8-5823-15AF71FA9734}"/>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Espace réservé du numéro de diapositive 4">
            <a:extLst>
              <a:ext uri="{FF2B5EF4-FFF2-40B4-BE49-F238E27FC236}">
                <a16:creationId xmlns:a16="http://schemas.microsoft.com/office/drawing/2014/main" id="{46FC0662-E372-B133-4549-DA7C9CB38C9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217450A-6E13-4511-BED0-A663691A0B18}" type="slidenum">
              <a:rPr lang="fr-FR" altLang="fr-FR" sz="2000">
                <a:solidFill>
                  <a:srgbClr val="984807"/>
                </a:solidFill>
              </a:rPr>
              <a:pPr algn="r" eaLnBrk="1" hangingPunct="1">
                <a:spcBef>
                  <a:spcPct val="0"/>
                </a:spcBef>
                <a:buFontTx/>
                <a:buNone/>
              </a:pPr>
              <a:t>192</a:t>
            </a:fld>
            <a:endParaRPr lang="fr-FR" altLang="fr-FR" sz="2000">
              <a:solidFill>
                <a:srgbClr val="984807"/>
              </a:solidFill>
            </a:endParaRPr>
          </a:p>
        </p:txBody>
      </p:sp>
      <p:sp>
        <p:nvSpPr>
          <p:cNvPr id="198659" name="Rectangle 1">
            <a:extLst>
              <a:ext uri="{FF2B5EF4-FFF2-40B4-BE49-F238E27FC236}">
                <a16:creationId xmlns:a16="http://schemas.microsoft.com/office/drawing/2014/main" id="{E93EAFDA-A32D-2316-2E8C-6FB66D31D43B}"/>
              </a:ext>
            </a:extLst>
          </p:cNvPr>
          <p:cNvSpPr>
            <a:spLocks noChangeArrowheads="1"/>
          </p:cNvSpPr>
          <p:nvPr/>
        </p:nvSpPr>
        <p:spPr bwMode="auto">
          <a:xfrm>
            <a:off x="414338" y="1316038"/>
            <a:ext cx="8189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Désenfumage : </a:t>
            </a:r>
          </a:p>
        </p:txBody>
      </p:sp>
      <p:sp>
        <p:nvSpPr>
          <p:cNvPr id="198660" name="Rectangle 1">
            <a:extLst>
              <a:ext uri="{FF2B5EF4-FFF2-40B4-BE49-F238E27FC236}">
                <a16:creationId xmlns:a16="http://schemas.microsoft.com/office/drawing/2014/main" id="{D13C776C-D791-AEA1-9A67-CB30CCF6DA58}"/>
              </a:ext>
            </a:extLst>
          </p:cNvPr>
          <p:cNvSpPr>
            <a:spLocks noChangeArrowheads="1"/>
          </p:cNvSpPr>
          <p:nvPr/>
        </p:nvSpPr>
        <p:spPr bwMode="auto">
          <a:xfrm>
            <a:off x="457200" y="1828800"/>
            <a:ext cx="8189913"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Circulations horizontales : </a:t>
            </a:r>
            <a:endParaRPr lang="fr-FR" altLang="fr-FR" sz="2000" b="1">
              <a:solidFill>
                <a:srgbClr val="FFFFFF"/>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endPar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Doit être réalisé dans les circulations horizontales à l'abri des fumées, soit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Par tirage naturel ;</a:t>
            </a:r>
          </a:p>
          <a:p>
            <a:pPr>
              <a:lnSpc>
                <a:spcPct val="107000"/>
              </a:lnSpc>
              <a:spcBef>
                <a:spcPct val="0"/>
              </a:spcBef>
              <a:buFontTx/>
              <a:buChar char="•"/>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Par extraction mécanique. </a:t>
            </a:r>
          </a:p>
          <a:p>
            <a:pPr>
              <a:lnSpc>
                <a:spcPct val="107000"/>
              </a:lnSpc>
              <a:spcBef>
                <a:spcPct val="0"/>
              </a:spcBef>
              <a:buFontTx/>
              <a:buNone/>
            </a:pP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Réalisé par des bouches d'amenée d'air et d'évacuation </a:t>
            </a:r>
          </a:p>
          <a:p>
            <a:pPr>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d'une section de 20 dm</a:t>
            </a:r>
            <a:r>
              <a:rPr lang="fr-FR" altLang="fr-FR" sz="2000" baseline="30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chacune.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8661" name="Titre 8">
            <a:extLst>
              <a:ext uri="{FF2B5EF4-FFF2-40B4-BE49-F238E27FC236}">
                <a16:creationId xmlns:a16="http://schemas.microsoft.com/office/drawing/2014/main" id="{FC4F2ACE-5723-7720-D876-80745118BBA9}"/>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Espace réservé du numéro de diapositive 4">
            <a:extLst>
              <a:ext uri="{FF2B5EF4-FFF2-40B4-BE49-F238E27FC236}">
                <a16:creationId xmlns:a16="http://schemas.microsoft.com/office/drawing/2014/main" id="{50D1710D-62DC-A5B5-3DEB-55011F8B3D6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96F2A27-6970-42F0-9B41-B371202E91F7}" type="slidenum">
              <a:rPr lang="fr-FR" altLang="fr-FR" sz="2000">
                <a:solidFill>
                  <a:srgbClr val="984807"/>
                </a:solidFill>
              </a:rPr>
              <a:pPr algn="r" eaLnBrk="1" hangingPunct="1">
                <a:spcBef>
                  <a:spcPct val="0"/>
                </a:spcBef>
                <a:buFontTx/>
                <a:buNone/>
              </a:pPr>
              <a:t>193</a:t>
            </a:fld>
            <a:endParaRPr lang="fr-FR" altLang="fr-FR" sz="2000">
              <a:solidFill>
                <a:srgbClr val="984807"/>
              </a:solidFill>
            </a:endParaRPr>
          </a:p>
        </p:txBody>
      </p:sp>
      <p:sp>
        <p:nvSpPr>
          <p:cNvPr id="199683" name="Titre 8">
            <a:extLst>
              <a:ext uri="{FF2B5EF4-FFF2-40B4-BE49-F238E27FC236}">
                <a16:creationId xmlns:a16="http://schemas.microsoft.com/office/drawing/2014/main" id="{9F745B70-1D84-6231-6544-6E8F0EE49E3C}"/>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
        <p:nvSpPr>
          <p:cNvPr id="199684" name="Rectangle 1">
            <a:extLst>
              <a:ext uri="{FF2B5EF4-FFF2-40B4-BE49-F238E27FC236}">
                <a16:creationId xmlns:a16="http://schemas.microsoft.com/office/drawing/2014/main" id="{5E45C273-3C30-6EA1-E2B1-4DA20E470DC8}"/>
              </a:ext>
            </a:extLst>
          </p:cNvPr>
          <p:cNvSpPr>
            <a:spLocks noChangeArrowheads="1"/>
          </p:cNvSpPr>
          <p:nvPr/>
        </p:nvSpPr>
        <p:spPr bwMode="auto">
          <a:xfrm>
            <a:off x="395288" y="1844675"/>
            <a:ext cx="8189912"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Circulations horizontales :</a:t>
            </a:r>
          </a:p>
          <a:p>
            <a:pPr>
              <a:lnSpc>
                <a:spcPct val="107000"/>
              </a:lnSpc>
              <a:spcBef>
                <a:spcPct val="0"/>
              </a:spcBef>
              <a:buFontTx/>
              <a:buNone/>
            </a:pPr>
            <a:endPar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buFont typeface="Arial" panose="020B0604020202020204" pitchFamily="34" charset="0"/>
              <a:buNone/>
            </a:pPr>
            <a:r>
              <a:rPr lang="fr-FR" altLang="fr-FR" sz="1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Une commande manuelle (bris de glace) renseignée par la mention « DF CIRCULATION » est située à chaque étage, dans l'escalier et dans le hall pour le rez-de-chaussée.</a:t>
            </a:r>
            <a:endParaRPr lang="fr-FR" altLang="fr-FR" sz="1800">
              <a:latin typeface="Times New Roman" panose="02020603050405020304" pitchFamily="18" charset="0"/>
              <a:ea typeface="Calibri" panose="020F0502020204030204" pitchFamily="34" charset="0"/>
              <a:cs typeface="Times New Roman" panose="02020603050405020304" pitchFamily="18" charset="0"/>
            </a:endParaRPr>
          </a:p>
          <a:p>
            <a:pPr>
              <a:buFont typeface="Arial" panose="020B0604020202020204" pitchFamily="34" charset="0"/>
              <a:buNone/>
            </a:pPr>
            <a:endParaRPr lang="fr-FR" altLang="fr-FR" sz="1800">
              <a:latin typeface="Times New Roman" panose="02020603050405020304" pitchFamily="18" charset="0"/>
              <a:ea typeface="Calibri" panose="020F0502020204030204" pitchFamily="34" charset="0"/>
              <a:cs typeface="Times New Roman" panose="02020603050405020304" pitchFamily="18" charset="0"/>
            </a:endParaRPr>
          </a:p>
          <a:p>
            <a:pPr>
              <a:buFont typeface="Arial" panose="020B0604020202020204" pitchFamily="34" charset="0"/>
              <a:buNone/>
            </a:pPr>
            <a:endParaRPr lang="fr-FR" altLang="fr-FR" sz="1800">
              <a:latin typeface="Times New Roman" panose="02020603050405020304" pitchFamily="18" charset="0"/>
              <a:ea typeface="Calibri" panose="020F0502020204030204" pitchFamily="34" charset="0"/>
              <a:cs typeface="Times New Roman" panose="02020603050405020304" pitchFamily="18" charset="0"/>
            </a:endParaRPr>
          </a:p>
          <a:p>
            <a:pPr>
              <a:buFont typeface="Arial" panose="020B0604020202020204" pitchFamily="34" charset="0"/>
              <a:buNone/>
            </a:pPr>
            <a:endParaRPr lang="fr-FR" altLang="fr-FR" sz="18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buFont typeface="Arial" panose="020B0604020202020204" pitchFamily="34" charset="0"/>
              <a:buNone/>
            </a:pPr>
            <a:r>
              <a:rPr lang="fr-FR" altLang="fr-FR" sz="1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Cette commande doit être actionnée sur ordre du COS. </a:t>
            </a:r>
            <a:endParaRPr lang="fr-FR" altLang="fr-FR" sz="1800">
              <a:latin typeface="Calibri" panose="020F0502020204030204" pitchFamily="34" charset="0"/>
              <a:ea typeface="Calibri" panose="020F0502020204030204" pitchFamily="34" charset="0"/>
              <a:cs typeface="Times New Roman" panose="02020603050405020304" pitchFamily="18" charset="0"/>
            </a:endParaRPr>
          </a:p>
        </p:txBody>
      </p:sp>
      <p:sp>
        <p:nvSpPr>
          <p:cNvPr id="199685" name="Rectangle 1">
            <a:extLst>
              <a:ext uri="{FF2B5EF4-FFF2-40B4-BE49-F238E27FC236}">
                <a16:creationId xmlns:a16="http://schemas.microsoft.com/office/drawing/2014/main" id="{F8CC7102-6AAA-9891-9545-580E1547E608}"/>
              </a:ext>
            </a:extLst>
          </p:cNvPr>
          <p:cNvSpPr>
            <a:spLocks noChangeArrowheads="1"/>
          </p:cNvSpPr>
          <p:nvPr/>
        </p:nvSpPr>
        <p:spPr bwMode="auto">
          <a:xfrm>
            <a:off x="414338" y="1316038"/>
            <a:ext cx="8189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Désenfumage : </a:t>
            </a:r>
          </a:p>
        </p:txBody>
      </p:sp>
      <p:pic>
        <p:nvPicPr>
          <p:cNvPr id="199686" name="Picture 3" descr="IMG_0726">
            <a:extLst>
              <a:ext uri="{FF2B5EF4-FFF2-40B4-BE49-F238E27FC236}">
                <a16:creationId xmlns:a16="http://schemas.microsoft.com/office/drawing/2014/main" id="{4A55958C-2C13-A27C-CFB1-693959038D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7375" b="13127"/>
          <a:stretch>
            <a:fillRect/>
          </a:stretch>
        </p:blipFill>
        <p:spPr bwMode="auto">
          <a:xfrm>
            <a:off x="6076950" y="3336925"/>
            <a:ext cx="2671763"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Espace réservé du numéro de diapositive 4">
            <a:extLst>
              <a:ext uri="{FF2B5EF4-FFF2-40B4-BE49-F238E27FC236}">
                <a16:creationId xmlns:a16="http://schemas.microsoft.com/office/drawing/2014/main" id="{CA3470FB-2CF2-177E-6DCD-8E044FCEB33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C6E4175-D55B-4CA3-A41C-1F3EC6319836}" type="slidenum">
              <a:rPr lang="fr-FR" altLang="fr-FR" sz="2000">
                <a:solidFill>
                  <a:srgbClr val="984807"/>
                </a:solidFill>
              </a:rPr>
              <a:pPr algn="r" eaLnBrk="1" hangingPunct="1">
                <a:spcBef>
                  <a:spcPct val="0"/>
                </a:spcBef>
                <a:buFontTx/>
                <a:buNone/>
              </a:pPr>
              <a:t>194</a:t>
            </a:fld>
            <a:endParaRPr lang="fr-FR" altLang="fr-FR" sz="2000">
              <a:solidFill>
                <a:srgbClr val="984807"/>
              </a:solidFill>
            </a:endParaRPr>
          </a:p>
        </p:txBody>
      </p:sp>
      <p:sp>
        <p:nvSpPr>
          <p:cNvPr id="200707" name="Rectangle 1">
            <a:extLst>
              <a:ext uri="{FF2B5EF4-FFF2-40B4-BE49-F238E27FC236}">
                <a16:creationId xmlns:a16="http://schemas.microsoft.com/office/drawing/2014/main" id="{411CA5B2-1091-BBE8-7F71-682DD2B598D0}"/>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Désenfumage  :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00708" name="Rectangle 1">
            <a:extLst>
              <a:ext uri="{FF2B5EF4-FFF2-40B4-BE49-F238E27FC236}">
                <a16:creationId xmlns:a16="http://schemas.microsoft.com/office/drawing/2014/main" id="{0CEA00F5-F502-F118-184D-2290BA44DCAC}"/>
              </a:ext>
            </a:extLst>
          </p:cNvPr>
          <p:cNvSpPr>
            <a:spLocks noChangeArrowheads="1"/>
          </p:cNvSpPr>
          <p:nvPr/>
        </p:nvSpPr>
        <p:spPr bwMode="auto">
          <a:xfrm>
            <a:off x="539750" y="1835150"/>
            <a:ext cx="8189913"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000">
                <a:latin typeface="Times New Roman" panose="02020603050405020304" pitchFamily="18" charset="0"/>
                <a:cs typeface="Times New Roman" panose="02020603050405020304" pitchFamily="18" charset="0"/>
              </a:rPr>
              <a:t>Remplit 2 tâches essentielles :</a:t>
            </a:r>
          </a:p>
          <a:p>
            <a:endParaRPr lang="fr-FR" altLang="fr-FR" sz="2000">
              <a:latin typeface="Times New Roman" panose="02020603050405020304" pitchFamily="18" charset="0"/>
              <a:cs typeface="Times New Roman" panose="02020603050405020304" pitchFamily="18" charset="0"/>
            </a:endParaRPr>
          </a:p>
          <a:p>
            <a:r>
              <a:rPr lang="fr-FR" altLang="fr-FR" sz="2000">
                <a:latin typeface="Times New Roman" panose="02020603050405020304" pitchFamily="18" charset="0"/>
                <a:cs typeface="Times New Roman" panose="02020603050405020304" pitchFamily="18" charset="0"/>
              </a:rPr>
              <a:t> Rendre praticables les locaux en contact avec le local incendié ;</a:t>
            </a:r>
          </a:p>
          <a:p>
            <a:r>
              <a:rPr lang="fr-FR" altLang="fr-FR" sz="2000">
                <a:latin typeface="Times New Roman" panose="02020603050405020304" pitchFamily="18" charset="0"/>
                <a:cs typeface="Times New Roman" panose="02020603050405020304" pitchFamily="18" charset="0"/>
              </a:rPr>
              <a:t> Empêcher la propagation du feu hors du volume sinistré.</a:t>
            </a:r>
          </a:p>
        </p:txBody>
      </p:sp>
      <p:pic>
        <p:nvPicPr>
          <p:cNvPr id="200709" name="Picture 6">
            <a:extLst>
              <a:ext uri="{FF2B5EF4-FFF2-40B4-BE49-F238E27FC236}">
                <a16:creationId xmlns:a16="http://schemas.microsoft.com/office/drawing/2014/main" id="{47981CBF-09F4-2023-699E-B6C729CC81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3414713"/>
            <a:ext cx="3529012" cy="264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10" name="Titre 8">
            <a:extLst>
              <a:ext uri="{FF2B5EF4-FFF2-40B4-BE49-F238E27FC236}">
                <a16:creationId xmlns:a16="http://schemas.microsoft.com/office/drawing/2014/main" id="{3724A857-D64A-8E65-5C7E-41F249BFA26C}"/>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Espace réservé du numéro de diapositive 4">
            <a:extLst>
              <a:ext uri="{FF2B5EF4-FFF2-40B4-BE49-F238E27FC236}">
                <a16:creationId xmlns:a16="http://schemas.microsoft.com/office/drawing/2014/main" id="{E228FB50-4808-E4D2-A528-19973507575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25477DD-B698-4B3B-9E29-D84A83ACD5E9}" type="slidenum">
              <a:rPr lang="fr-FR" altLang="fr-FR" sz="2000">
                <a:solidFill>
                  <a:srgbClr val="984807"/>
                </a:solidFill>
              </a:rPr>
              <a:pPr algn="r" eaLnBrk="1" hangingPunct="1">
                <a:spcBef>
                  <a:spcPct val="0"/>
                </a:spcBef>
                <a:buFontTx/>
                <a:buNone/>
              </a:pPr>
              <a:t>195</a:t>
            </a:fld>
            <a:endParaRPr lang="fr-FR" altLang="fr-FR" sz="2000">
              <a:solidFill>
                <a:srgbClr val="984807"/>
              </a:solidFill>
            </a:endParaRPr>
          </a:p>
        </p:txBody>
      </p:sp>
      <p:sp>
        <p:nvSpPr>
          <p:cNvPr id="201731" name="Rectangle 1">
            <a:extLst>
              <a:ext uri="{FF2B5EF4-FFF2-40B4-BE49-F238E27FC236}">
                <a16:creationId xmlns:a16="http://schemas.microsoft.com/office/drawing/2014/main" id="{50F9CC5B-C273-E6CE-C894-0BB1908882F4}"/>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Désenfumage  :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01732" name="Rectangle 1">
            <a:extLst>
              <a:ext uri="{FF2B5EF4-FFF2-40B4-BE49-F238E27FC236}">
                <a16:creationId xmlns:a16="http://schemas.microsoft.com/office/drawing/2014/main" id="{24DEDF72-BAA9-A61C-C2BD-BA1A5FFC5EC9}"/>
              </a:ext>
            </a:extLst>
          </p:cNvPr>
          <p:cNvSpPr>
            <a:spLocks noChangeArrowheads="1"/>
          </p:cNvSpPr>
          <p:nvPr/>
        </p:nvSpPr>
        <p:spPr bwMode="auto">
          <a:xfrm>
            <a:off x="457200" y="1981200"/>
            <a:ext cx="8189913"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000">
                <a:latin typeface="Times New Roman" panose="02020603050405020304" pitchFamily="18" charset="0"/>
                <a:cs typeface="Times New Roman" panose="02020603050405020304" pitchFamily="18" charset="0"/>
              </a:rPr>
              <a:t>Conserver les conditions de praticabilité implique de limiter à des seuils tolérables les différents facteurs qui menacent les personnes. Pour y parvenir, le désenfumage doit tendre à :</a:t>
            </a:r>
          </a:p>
          <a:p>
            <a:endParaRPr lang="fr-FR" altLang="fr-FR" sz="2000">
              <a:latin typeface="Times New Roman" panose="02020603050405020304" pitchFamily="18" charset="0"/>
              <a:cs typeface="Times New Roman" panose="02020603050405020304" pitchFamily="18" charset="0"/>
            </a:endParaRPr>
          </a:p>
          <a:p>
            <a:r>
              <a:rPr lang="fr-FR" altLang="fr-FR" sz="2000">
                <a:latin typeface="Times New Roman" panose="02020603050405020304" pitchFamily="18" charset="0"/>
                <a:cs typeface="Times New Roman" panose="02020603050405020304" pitchFamily="18" charset="0"/>
              </a:rPr>
              <a:t> Maintenir une visibilité suffisante ;</a:t>
            </a:r>
          </a:p>
          <a:p>
            <a:endParaRPr lang="fr-FR" altLang="fr-FR" sz="2000">
              <a:latin typeface="Times New Roman" panose="02020603050405020304" pitchFamily="18" charset="0"/>
              <a:cs typeface="Times New Roman" panose="02020603050405020304" pitchFamily="18" charset="0"/>
            </a:endParaRPr>
          </a:p>
          <a:p>
            <a:r>
              <a:rPr lang="fr-FR" altLang="fr-FR" sz="2000">
                <a:latin typeface="Times New Roman" panose="02020603050405020304" pitchFamily="18" charset="0"/>
                <a:cs typeface="Times New Roman" panose="02020603050405020304" pitchFamily="18" charset="0"/>
              </a:rPr>
              <a:t> Diminuer la teneur en gaz toxiques ;</a:t>
            </a:r>
          </a:p>
          <a:p>
            <a:endParaRPr lang="fr-FR" altLang="fr-FR" sz="2000">
              <a:latin typeface="Times New Roman" panose="02020603050405020304" pitchFamily="18" charset="0"/>
              <a:cs typeface="Times New Roman" panose="02020603050405020304" pitchFamily="18" charset="0"/>
            </a:endParaRPr>
          </a:p>
          <a:p>
            <a:r>
              <a:rPr lang="fr-FR" altLang="fr-FR" sz="2000">
                <a:latin typeface="Times New Roman" panose="02020603050405020304" pitchFamily="18" charset="0"/>
                <a:cs typeface="Times New Roman" panose="02020603050405020304" pitchFamily="18" charset="0"/>
              </a:rPr>
              <a:t> Conserver un taux d’oxygène acceptable ;</a:t>
            </a:r>
          </a:p>
          <a:p>
            <a:endParaRPr lang="fr-FR" altLang="fr-FR" sz="2000">
              <a:latin typeface="Times New Roman" panose="02020603050405020304" pitchFamily="18" charset="0"/>
              <a:cs typeface="Times New Roman" panose="02020603050405020304" pitchFamily="18" charset="0"/>
            </a:endParaRPr>
          </a:p>
          <a:p>
            <a:r>
              <a:rPr lang="fr-FR" altLang="fr-FR" sz="2000">
                <a:latin typeface="Times New Roman" panose="02020603050405020304" pitchFamily="18" charset="0"/>
                <a:cs typeface="Times New Roman" panose="02020603050405020304" pitchFamily="18" charset="0"/>
              </a:rPr>
              <a:t> Empêcher l’élévation de T°.</a:t>
            </a:r>
          </a:p>
        </p:txBody>
      </p:sp>
      <p:sp>
        <p:nvSpPr>
          <p:cNvPr id="201733" name="Titre 8">
            <a:extLst>
              <a:ext uri="{FF2B5EF4-FFF2-40B4-BE49-F238E27FC236}">
                <a16:creationId xmlns:a16="http://schemas.microsoft.com/office/drawing/2014/main" id="{834E24B4-AFB1-248A-B427-9A3CB61BD231}"/>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Espace réservé du numéro de diapositive 4">
            <a:extLst>
              <a:ext uri="{FF2B5EF4-FFF2-40B4-BE49-F238E27FC236}">
                <a16:creationId xmlns:a16="http://schemas.microsoft.com/office/drawing/2014/main" id="{6CE4762C-3417-2AB5-043A-2A11E7E761C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0C73ED4-FDB2-48C4-9657-96E00BCE8F05}" type="slidenum">
              <a:rPr lang="fr-FR" altLang="fr-FR" sz="2000">
                <a:solidFill>
                  <a:srgbClr val="984807"/>
                </a:solidFill>
              </a:rPr>
              <a:pPr algn="r" eaLnBrk="1" hangingPunct="1">
                <a:spcBef>
                  <a:spcPct val="0"/>
                </a:spcBef>
                <a:buFontTx/>
                <a:buNone/>
              </a:pPr>
              <a:t>196</a:t>
            </a:fld>
            <a:endParaRPr lang="fr-FR" altLang="fr-FR" sz="2000">
              <a:solidFill>
                <a:srgbClr val="984807"/>
              </a:solidFill>
            </a:endParaRPr>
          </a:p>
        </p:txBody>
      </p:sp>
      <p:sp>
        <p:nvSpPr>
          <p:cNvPr id="202755" name="Rectangle 1">
            <a:extLst>
              <a:ext uri="{FF2B5EF4-FFF2-40B4-BE49-F238E27FC236}">
                <a16:creationId xmlns:a16="http://schemas.microsoft.com/office/drawing/2014/main" id="{33455A66-0A61-297C-5CF5-5FCFCE2B8DA7}"/>
              </a:ext>
            </a:extLst>
          </p:cNvPr>
          <p:cNvSpPr>
            <a:spLocks noChangeArrowheads="1"/>
          </p:cNvSpPr>
          <p:nvPr/>
        </p:nvSpPr>
        <p:spPr bwMode="auto">
          <a:xfrm>
            <a:off x="414338" y="1316038"/>
            <a:ext cx="8189912"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 typeface="Arial" panose="020B0604020202020204" pitchFamily="34" charset="0"/>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Désenfumage  : Principes du désenfumage :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65893" name="Rectangle 1">
            <a:extLst>
              <a:ext uri="{FF2B5EF4-FFF2-40B4-BE49-F238E27FC236}">
                <a16:creationId xmlns:a16="http://schemas.microsoft.com/office/drawing/2014/main" id="{F074A51A-EBB0-EFB2-36EB-78DCE4D27F77}"/>
              </a:ext>
            </a:extLst>
          </p:cNvPr>
          <p:cNvSpPr>
            <a:spLocks noChangeArrowheads="1"/>
          </p:cNvSpPr>
          <p:nvPr/>
        </p:nvSpPr>
        <p:spPr bwMode="auto">
          <a:xfrm>
            <a:off x="457200" y="1981200"/>
            <a:ext cx="8189913" cy="372427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algn="just">
              <a:spcAft>
                <a:spcPts val="0"/>
              </a:spcAft>
              <a:buFont typeface="Arial" panose="020B0604020202020204" pitchFamily="34" charset="0"/>
              <a:buNone/>
              <a:defRPr/>
            </a:pPr>
            <a:r>
              <a:rPr lang="fr-FR" sz="2000" dirty="0">
                <a:solidFill>
                  <a:srgbClr val="000000"/>
                </a:solidFill>
                <a:latin typeface="Times New Roman" panose="02020603050405020304" pitchFamily="18" charset="0"/>
                <a:ea typeface="Times New Roman" panose="02020603050405020304" pitchFamily="18" charset="0"/>
              </a:rPr>
              <a:t>2 grands types de contrôle des fumées correspondant aux objectifs précédemment définis.</a:t>
            </a:r>
            <a:endParaRPr lang="fr-FR" sz="2000" dirty="0">
              <a:latin typeface="Times New Roman" panose="02020603050405020304" pitchFamily="18" charset="0"/>
              <a:ea typeface="Times New Roman" panose="02020603050405020304" pitchFamily="18" charset="0"/>
            </a:endParaRPr>
          </a:p>
          <a:p>
            <a:pPr indent="180340" algn="just">
              <a:spcAft>
                <a:spcPts val="0"/>
              </a:spcAft>
              <a:defRPr/>
            </a:pPr>
            <a:endParaRPr lang="fr-FR" sz="2000" dirty="0">
              <a:latin typeface="Times New Roman" panose="02020603050405020304" pitchFamily="18" charset="0"/>
              <a:ea typeface="Times New Roman" panose="02020603050405020304" pitchFamily="18" charset="0"/>
            </a:endParaRPr>
          </a:p>
          <a:p>
            <a:pPr algn="just">
              <a:spcAft>
                <a:spcPts val="0"/>
              </a:spcAft>
              <a:buFont typeface="Arial" panose="020B0604020202020204" pitchFamily="34" charset="0"/>
              <a:buNone/>
              <a:defRPr/>
            </a:pPr>
            <a:r>
              <a:rPr lang="fr-FR" sz="2000" dirty="0">
                <a:solidFill>
                  <a:srgbClr val="000000"/>
                </a:solidFill>
                <a:latin typeface="Times New Roman" panose="02020603050405020304" pitchFamily="18" charset="0"/>
                <a:ea typeface="Times New Roman" panose="02020603050405020304" pitchFamily="18" charset="0"/>
              </a:rPr>
              <a:t>Le 1</a:t>
            </a:r>
            <a:r>
              <a:rPr lang="fr-FR" sz="2000" baseline="30000" dirty="0">
                <a:solidFill>
                  <a:srgbClr val="000000"/>
                </a:solidFill>
                <a:latin typeface="Times New Roman" panose="02020603050405020304" pitchFamily="18" charset="0"/>
                <a:ea typeface="Times New Roman" panose="02020603050405020304" pitchFamily="18" charset="0"/>
              </a:rPr>
              <a:t>er</a:t>
            </a:r>
            <a:r>
              <a:rPr lang="fr-FR" sz="2000" dirty="0">
                <a:solidFill>
                  <a:srgbClr val="000000"/>
                </a:solidFill>
                <a:latin typeface="Times New Roman" panose="02020603050405020304" pitchFamily="18" charset="0"/>
                <a:ea typeface="Times New Roman" panose="02020603050405020304" pitchFamily="18" charset="0"/>
              </a:rPr>
              <a:t> consiste à assurer un balayage de l’espace à protéger par de l’air frais et en extraire les fumées afin que dans la zone d’occupation, la dilution des gaz de combustion soit telle qu’elle réduise au minimum leurs effets nocifs et permette évacuation et intervention.</a:t>
            </a:r>
          </a:p>
          <a:p>
            <a:pPr algn="just">
              <a:spcAft>
                <a:spcPts val="0"/>
              </a:spcAft>
              <a:buFont typeface="Arial" panose="020B0604020202020204" pitchFamily="34" charset="0"/>
              <a:buNone/>
              <a:defRPr/>
            </a:pPr>
            <a:endParaRPr lang="fr-FR" sz="2000" dirty="0">
              <a:solidFill>
                <a:srgbClr val="000000"/>
              </a:solidFill>
              <a:latin typeface="Times New Roman" panose="02020603050405020304" pitchFamily="18" charset="0"/>
              <a:ea typeface="Times New Roman" panose="02020603050405020304" pitchFamily="18" charset="0"/>
            </a:endParaRPr>
          </a:p>
          <a:p>
            <a:pPr algn="just">
              <a:spcAft>
                <a:spcPts val="0"/>
              </a:spcAft>
              <a:buFont typeface="Arial" panose="020B0604020202020204" pitchFamily="34" charset="0"/>
              <a:buNone/>
              <a:defRPr/>
            </a:pPr>
            <a:r>
              <a:rPr lang="fr-FR" sz="2000" dirty="0">
                <a:latin typeface="Times New Roman" panose="02020603050405020304" pitchFamily="18" charset="0"/>
                <a:cs typeface="Times New Roman" panose="02020603050405020304" pitchFamily="18" charset="0"/>
              </a:rPr>
              <a:t>Le 2</a:t>
            </a:r>
            <a:r>
              <a:rPr lang="fr-FR" sz="2000" baseline="30000" dirty="0">
                <a:latin typeface="Times New Roman" panose="02020603050405020304" pitchFamily="18" charset="0"/>
                <a:cs typeface="Times New Roman" panose="02020603050405020304" pitchFamily="18" charset="0"/>
              </a:rPr>
              <a:t>ème</a:t>
            </a:r>
            <a:r>
              <a:rPr lang="fr-FR" sz="2000" dirty="0">
                <a:latin typeface="Times New Roman" panose="02020603050405020304" pitchFamily="18" charset="0"/>
                <a:cs typeface="Times New Roman" panose="02020603050405020304" pitchFamily="18" charset="0"/>
              </a:rPr>
              <a:t> consiste à établir une hiérarchie des pressions entre le local sinistré et les locaux adjacents de manière à réaliser un équilibre s’opposant à la propagation des fumées.</a:t>
            </a:r>
          </a:p>
        </p:txBody>
      </p:sp>
      <p:sp>
        <p:nvSpPr>
          <p:cNvPr id="202757" name="Titre 8">
            <a:extLst>
              <a:ext uri="{FF2B5EF4-FFF2-40B4-BE49-F238E27FC236}">
                <a16:creationId xmlns:a16="http://schemas.microsoft.com/office/drawing/2014/main" id="{E025D83C-8D1F-AD07-0DFF-A3FE70C312EE}"/>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Espace réservé du numéro de diapositive 4">
            <a:extLst>
              <a:ext uri="{FF2B5EF4-FFF2-40B4-BE49-F238E27FC236}">
                <a16:creationId xmlns:a16="http://schemas.microsoft.com/office/drawing/2014/main" id="{2ACB5516-050C-AFBC-3022-D2556F843E9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9780CF7-AE26-4D66-AFDD-9E8B709406FB}" type="slidenum">
              <a:rPr lang="fr-FR" altLang="fr-FR" sz="2000">
                <a:solidFill>
                  <a:srgbClr val="984807"/>
                </a:solidFill>
              </a:rPr>
              <a:pPr algn="r" eaLnBrk="1" hangingPunct="1">
                <a:spcBef>
                  <a:spcPct val="0"/>
                </a:spcBef>
                <a:buFontTx/>
                <a:buNone/>
              </a:pPr>
              <a:t>197</a:t>
            </a:fld>
            <a:endParaRPr lang="fr-FR" altLang="fr-FR" sz="2000">
              <a:solidFill>
                <a:srgbClr val="984807"/>
              </a:solidFill>
            </a:endParaRPr>
          </a:p>
        </p:txBody>
      </p:sp>
      <p:sp>
        <p:nvSpPr>
          <p:cNvPr id="203779" name="Rectangle 1">
            <a:extLst>
              <a:ext uri="{FF2B5EF4-FFF2-40B4-BE49-F238E27FC236}">
                <a16:creationId xmlns:a16="http://schemas.microsoft.com/office/drawing/2014/main" id="{B37571F7-1DA5-D47E-01AD-7A81ED152B85}"/>
              </a:ext>
            </a:extLst>
          </p:cNvPr>
          <p:cNvSpPr>
            <a:spLocks noChangeArrowheads="1"/>
          </p:cNvSpPr>
          <p:nvPr/>
        </p:nvSpPr>
        <p:spPr bwMode="auto">
          <a:xfrm>
            <a:off x="414338" y="1316038"/>
            <a:ext cx="8189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Désenfumage  :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différents exutoires </a:t>
            </a:r>
          </a:p>
        </p:txBody>
      </p:sp>
      <p:sp>
        <p:nvSpPr>
          <p:cNvPr id="203780" name="Rectangle 7">
            <a:extLst>
              <a:ext uri="{FF2B5EF4-FFF2-40B4-BE49-F238E27FC236}">
                <a16:creationId xmlns:a16="http://schemas.microsoft.com/office/drawing/2014/main" id="{5ABCB043-B516-F295-1201-983CB7D186E8}"/>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203781" name="Picture 14" descr="DSCF0101">
            <a:extLst>
              <a:ext uri="{FF2B5EF4-FFF2-40B4-BE49-F238E27FC236}">
                <a16:creationId xmlns:a16="http://schemas.microsoft.com/office/drawing/2014/main" id="{17D3BE5E-8DA9-25B7-E664-7545142C82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839913"/>
            <a:ext cx="2695575" cy="224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2" name="Rectangle 9">
            <a:extLst>
              <a:ext uri="{FF2B5EF4-FFF2-40B4-BE49-F238E27FC236}">
                <a16:creationId xmlns:a16="http://schemas.microsoft.com/office/drawing/2014/main" id="{19AD52B6-6206-6D8A-153C-4526DCC60EB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203783" name="Picture 6" descr="DSCF0123">
            <a:extLst>
              <a:ext uri="{FF2B5EF4-FFF2-40B4-BE49-F238E27FC236}">
                <a16:creationId xmlns:a16="http://schemas.microsoft.com/office/drawing/2014/main" id="{37A3C905-28E4-A62C-5F7C-54C52EA07D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9100" y="3860800"/>
            <a:ext cx="285432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4" name="Rectangle 11">
            <a:extLst>
              <a:ext uri="{FF2B5EF4-FFF2-40B4-BE49-F238E27FC236}">
                <a16:creationId xmlns:a16="http://schemas.microsoft.com/office/drawing/2014/main" id="{0CE8A3BB-B95D-9A68-3C6F-01C4EBA0F1F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203785" name="Picture 6" descr="skydome">
            <a:extLst>
              <a:ext uri="{FF2B5EF4-FFF2-40B4-BE49-F238E27FC236}">
                <a16:creationId xmlns:a16="http://schemas.microsoft.com/office/drawing/2014/main" id="{2E7BD9BA-B849-1DF0-18A9-B74E99F2DA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3425" y="1755775"/>
            <a:ext cx="2682875"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6" name="Titre 8">
            <a:extLst>
              <a:ext uri="{FF2B5EF4-FFF2-40B4-BE49-F238E27FC236}">
                <a16:creationId xmlns:a16="http://schemas.microsoft.com/office/drawing/2014/main" id="{C281807E-F36F-4E0A-2A6E-F62E557BD02E}"/>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Espace réservé du numéro de diapositive 4">
            <a:extLst>
              <a:ext uri="{FF2B5EF4-FFF2-40B4-BE49-F238E27FC236}">
                <a16:creationId xmlns:a16="http://schemas.microsoft.com/office/drawing/2014/main" id="{CF705A76-6558-E223-835D-27DA9B0ED9C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6264AB6-BF9D-45D2-B4B9-5CB9090A38E5}" type="slidenum">
              <a:rPr lang="fr-FR" altLang="fr-FR" sz="2000">
                <a:solidFill>
                  <a:srgbClr val="984807"/>
                </a:solidFill>
              </a:rPr>
              <a:pPr algn="r" eaLnBrk="1" hangingPunct="1">
                <a:spcBef>
                  <a:spcPct val="0"/>
                </a:spcBef>
                <a:buFontTx/>
                <a:buNone/>
              </a:pPr>
              <a:t>198</a:t>
            </a:fld>
            <a:endParaRPr lang="fr-FR" altLang="fr-FR" sz="2000">
              <a:solidFill>
                <a:srgbClr val="984807"/>
              </a:solidFill>
            </a:endParaRPr>
          </a:p>
        </p:txBody>
      </p:sp>
      <p:sp>
        <p:nvSpPr>
          <p:cNvPr id="204803" name="Rectangle 1">
            <a:extLst>
              <a:ext uri="{FF2B5EF4-FFF2-40B4-BE49-F238E27FC236}">
                <a16:creationId xmlns:a16="http://schemas.microsoft.com/office/drawing/2014/main" id="{97398F37-7C55-100D-D71A-011EEC250164}"/>
              </a:ext>
            </a:extLst>
          </p:cNvPr>
          <p:cNvSpPr>
            <a:spLocks noChangeArrowheads="1"/>
          </p:cNvSpPr>
          <p:nvPr/>
        </p:nvSpPr>
        <p:spPr bwMode="auto">
          <a:xfrm>
            <a:off x="414338" y="1316038"/>
            <a:ext cx="8189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Désenfumage  :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96613" name="Rectangle 1">
            <a:extLst>
              <a:ext uri="{FF2B5EF4-FFF2-40B4-BE49-F238E27FC236}">
                <a16:creationId xmlns:a16="http://schemas.microsoft.com/office/drawing/2014/main" id="{1CF41C83-4587-2ACC-023A-47D6BBE7C0C1}"/>
              </a:ext>
            </a:extLst>
          </p:cNvPr>
          <p:cNvSpPr>
            <a:spLocks noChangeArrowheads="1"/>
          </p:cNvSpPr>
          <p:nvPr/>
        </p:nvSpPr>
        <p:spPr bwMode="auto">
          <a:xfrm>
            <a:off x="476250" y="1844675"/>
            <a:ext cx="8189913" cy="3970338"/>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algn="just">
              <a:buFont typeface="Arial" panose="020B0604020202020204" pitchFamily="34" charset="0"/>
              <a:buNone/>
              <a:defRPr/>
            </a:pPr>
            <a:r>
              <a:rPr lang="fr-FR" sz="2000" b="1" u="sng" dirty="0">
                <a:solidFill>
                  <a:srgbClr val="000000"/>
                </a:solidFill>
                <a:latin typeface="Times New Roman" panose="02020603050405020304" pitchFamily="18" charset="0"/>
                <a:ea typeface="Times New Roman" panose="02020603050405020304" pitchFamily="18" charset="0"/>
              </a:rPr>
              <a:t>Types de désenfumage : </a:t>
            </a:r>
            <a:endParaRPr lang="fr-FR" sz="2000" dirty="0">
              <a:latin typeface="Times New Roman" panose="02020603050405020304" pitchFamily="18" charset="0"/>
              <a:ea typeface="Times New Roman" panose="02020603050405020304" pitchFamily="18" charset="0"/>
            </a:endParaRPr>
          </a:p>
          <a:p>
            <a:pPr algn="just">
              <a:buFont typeface="Arial" panose="020B0604020202020204" pitchFamily="34" charset="0"/>
              <a:buNone/>
              <a:defRPr/>
            </a:pPr>
            <a:r>
              <a:rPr lang="fr-FR" sz="2000" dirty="0">
                <a:solidFill>
                  <a:srgbClr val="000000"/>
                </a:solidFill>
                <a:latin typeface="Times New Roman" panose="02020603050405020304" pitchFamily="18" charset="0"/>
                <a:ea typeface="Times New Roman" panose="02020603050405020304" pitchFamily="18" charset="0"/>
              </a:rPr>
              <a:t> </a:t>
            </a:r>
            <a:endParaRPr lang="fr-FR" sz="2000" dirty="0">
              <a:latin typeface="Times New Roman" panose="02020603050405020304" pitchFamily="18" charset="0"/>
              <a:ea typeface="Times New Roman" panose="02020603050405020304" pitchFamily="18" charset="0"/>
            </a:endParaRPr>
          </a:p>
          <a:p>
            <a:pPr algn="just">
              <a:buFont typeface="Arial" panose="020B0604020202020204" pitchFamily="34" charset="0"/>
              <a:buNone/>
              <a:defRPr/>
            </a:pPr>
            <a:r>
              <a:rPr lang="fr-FR" sz="2000" dirty="0">
                <a:solidFill>
                  <a:srgbClr val="000000"/>
                </a:solidFill>
                <a:latin typeface="Times New Roman" panose="02020603050405020304" pitchFamily="18" charset="0"/>
                <a:ea typeface="Times New Roman" panose="02020603050405020304" pitchFamily="18" charset="0"/>
              </a:rPr>
              <a:t>On distingue 3 types de désenfumage :</a:t>
            </a:r>
            <a:endParaRPr lang="fr-FR" sz="2000" dirty="0">
              <a:latin typeface="Times New Roman" panose="02020603050405020304" pitchFamily="18" charset="0"/>
              <a:ea typeface="Times New Roman" panose="02020603050405020304" pitchFamily="18" charset="0"/>
            </a:endParaRPr>
          </a:p>
          <a:p>
            <a:pPr algn="just">
              <a:buFont typeface="Arial" panose="020B0604020202020204" pitchFamily="34" charset="0"/>
              <a:buNone/>
              <a:defRPr/>
            </a:pPr>
            <a:r>
              <a:rPr lang="fr-FR" sz="2000" dirty="0">
                <a:solidFill>
                  <a:srgbClr val="000000"/>
                </a:solidFill>
                <a:latin typeface="Times New Roman" panose="02020603050405020304" pitchFamily="18" charset="0"/>
                <a:ea typeface="Times New Roman" panose="02020603050405020304" pitchFamily="18" charset="0"/>
              </a:rPr>
              <a:t> </a:t>
            </a:r>
            <a:endParaRPr lang="fr-FR" sz="2000" dirty="0">
              <a:latin typeface="Times New Roman" panose="02020603050405020304" pitchFamily="18" charset="0"/>
              <a:ea typeface="Times New Roman" panose="02020603050405020304" pitchFamily="18" charset="0"/>
            </a:endParaRPr>
          </a:p>
          <a:p>
            <a:pPr marL="342900" indent="-342900" algn="just" fontAlgn="auto">
              <a:buFont typeface="Wingdings" panose="05000000000000000000" pitchFamily="2" charset="2"/>
              <a:buChar char="Ø"/>
              <a:defRPr/>
            </a:pPr>
            <a:r>
              <a:rPr lang="fr-FR" sz="2000" dirty="0">
                <a:solidFill>
                  <a:srgbClr val="000000"/>
                </a:solidFill>
                <a:latin typeface="Times New Roman" panose="02020603050405020304" pitchFamily="18" charset="0"/>
                <a:ea typeface="Times New Roman" panose="02020603050405020304" pitchFamily="18" charset="0"/>
              </a:rPr>
              <a:t>Le désenfumage des grands volumes et les locaux de dimensions moyennes ;</a:t>
            </a:r>
            <a:endParaRPr lang="fr-FR" sz="2000" dirty="0">
              <a:latin typeface="Times New Roman" panose="02020603050405020304" pitchFamily="18" charset="0"/>
              <a:ea typeface="Times New Roman" panose="02020603050405020304" pitchFamily="18" charset="0"/>
            </a:endParaRPr>
          </a:p>
          <a:p>
            <a:pPr marL="342900" indent="-342900" algn="just" fontAlgn="auto">
              <a:buFont typeface="Wingdings" panose="05000000000000000000" pitchFamily="2" charset="2"/>
              <a:buChar char="Ø"/>
              <a:defRPr/>
            </a:pPr>
            <a:r>
              <a:rPr lang="fr-FR" sz="2000" dirty="0">
                <a:solidFill>
                  <a:srgbClr val="000000"/>
                </a:solidFill>
                <a:latin typeface="Times New Roman" panose="02020603050405020304" pitchFamily="18" charset="0"/>
                <a:ea typeface="Times New Roman" panose="02020603050405020304" pitchFamily="18" charset="0"/>
              </a:rPr>
              <a:t>Le désenfumage des circulations horizontales ;</a:t>
            </a:r>
            <a:endParaRPr lang="fr-FR" sz="2000" dirty="0">
              <a:latin typeface="Times New Roman" panose="02020603050405020304" pitchFamily="18" charset="0"/>
              <a:ea typeface="Times New Roman" panose="02020603050405020304" pitchFamily="18" charset="0"/>
            </a:endParaRPr>
          </a:p>
          <a:p>
            <a:pPr marL="342900" indent="-342900" algn="just" fontAlgn="auto">
              <a:buFont typeface="Wingdings" panose="05000000000000000000" pitchFamily="2" charset="2"/>
              <a:buChar char="Ø"/>
              <a:defRPr/>
            </a:pPr>
            <a:r>
              <a:rPr lang="fr-FR" sz="2000" dirty="0">
                <a:solidFill>
                  <a:srgbClr val="000000"/>
                </a:solidFill>
                <a:latin typeface="Times New Roman" panose="02020603050405020304" pitchFamily="18" charset="0"/>
                <a:ea typeface="Times New Roman" panose="02020603050405020304" pitchFamily="18" charset="0"/>
              </a:rPr>
              <a:t>Le désenfumage des escaliers.</a:t>
            </a:r>
            <a:endParaRPr lang="fr-FR" sz="2000" dirty="0">
              <a:latin typeface="Times New Roman" panose="02020603050405020304" pitchFamily="18" charset="0"/>
              <a:ea typeface="Times New Roman" panose="02020603050405020304" pitchFamily="18" charset="0"/>
            </a:endParaRPr>
          </a:p>
          <a:p>
            <a:pPr>
              <a:buFont typeface="Arial" panose="020B0604020202020204" pitchFamily="34" charset="0"/>
              <a:buNone/>
              <a:defRPr/>
            </a:pPr>
            <a:r>
              <a:rPr lang="fr-FR" sz="2000" dirty="0">
                <a:solidFill>
                  <a:srgbClr val="000000"/>
                </a:solidFill>
                <a:latin typeface="Times New Roman" panose="02020603050405020304" pitchFamily="18" charset="0"/>
                <a:ea typeface="Times New Roman" panose="02020603050405020304" pitchFamily="18" charset="0"/>
              </a:rPr>
              <a:t> </a:t>
            </a:r>
            <a:endParaRPr lang="fr-FR" sz="2000" dirty="0">
              <a:latin typeface="Times New Roman" panose="02020603050405020304" pitchFamily="18" charset="0"/>
              <a:ea typeface="Times New Roman" panose="02020603050405020304" pitchFamily="18" charset="0"/>
            </a:endParaRPr>
          </a:p>
          <a:p>
            <a:pPr>
              <a:buFont typeface="Arial" panose="020B0604020202020204" pitchFamily="34" charset="0"/>
              <a:buNone/>
              <a:defRPr/>
            </a:pPr>
            <a:r>
              <a:rPr lang="fr-FR" sz="2000" dirty="0">
                <a:solidFill>
                  <a:srgbClr val="000000"/>
                </a:solidFill>
                <a:latin typeface="Times New Roman" panose="02020603050405020304" pitchFamily="18" charset="0"/>
                <a:ea typeface="Times New Roman" panose="02020603050405020304" pitchFamily="18" charset="0"/>
              </a:rPr>
              <a:t>Le but est d’empêcher l’envahissement total du volume protégé par les fumées. </a:t>
            </a:r>
            <a:endParaRPr lang="fr-FR" sz="2000" dirty="0">
              <a:latin typeface="Times New Roman" panose="02020603050405020304" pitchFamily="18" charset="0"/>
              <a:ea typeface="Times New Roman" panose="02020603050405020304" pitchFamily="18" charset="0"/>
            </a:endParaRPr>
          </a:p>
        </p:txBody>
      </p:sp>
      <p:sp>
        <p:nvSpPr>
          <p:cNvPr id="204805" name="Titre 8">
            <a:extLst>
              <a:ext uri="{FF2B5EF4-FFF2-40B4-BE49-F238E27FC236}">
                <a16:creationId xmlns:a16="http://schemas.microsoft.com/office/drawing/2014/main" id="{44783737-FC5B-B29E-3C63-7BEBB6B871D5}"/>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Espace réservé du numéro de diapositive 4">
            <a:extLst>
              <a:ext uri="{FF2B5EF4-FFF2-40B4-BE49-F238E27FC236}">
                <a16:creationId xmlns:a16="http://schemas.microsoft.com/office/drawing/2014/main" id="{FE197EEA-CFB2-CB28-3434-C6EE594AE22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6C3D38C-B55B-4D3D-B069-D1014E1E5632}" type="slidenum">
              <a:rPr lang="fr-FR" altLang="fr-FR" sz="2000">
                <a:solidFill>
                  <a:srgbClr val="984807"/>
                </a:solidFill>
              </a:rPr>
              <a:pPr algn="r" eaLnBrk="1" hangingPunct="1">
                <a:spcBef>
                  <a:spcPct val="0"/>
                </a:spcBef>
                <a:buFontTx/>
                <a:buNone/>
              </a:pPr>
              <a:t>199</a:t>
            </a:fld>
            <a:endParaRPr lang="fr-FR" altLang="fr-FR" sz="2000">
              <a:solidFill>
                <a:srgbClr val="984807"/>
              </a:solidFill>
            </a:endParaRPr>
          </a:p>
        </p:txBody>
      </p:sp>
      <p:sp>
        <p:nvSpPr>
          <p:cNvPr id="205827" name="Rectangle 1">
            <a:extLst>
              <a:ext uri="{FF2B5EF4-FFF2-40B4-BE49-F238E27FC236}">
                <a16:creationId xmlns:a16="http://schemas.microsoft.com/office/drawing/2014/main" id="{0EC99AEE-377D-841F-BFAA-1B9A63614128}"/>
              </a:ext>
            </a:extLst>
          </p:cNvPr>
          <p:cNvSpPr>
            <a:spLocks noChangeArrowheads="1"/>
          </p:cNvSpPr>
          <p:nvPr/>
        </p:nvSpPr>
        <p:spPr bwMode="auto">
          <a:xfrm>
            <a:off x="414338" y="1316038"/>
            <a:ext cx="8189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Désenfumage  :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05828" name="Rectangle 1">
            <a:extLst>
              <a:ext uri="{FF2B5EF4-FFF2-40B4-BE49-F238E27FC236}">
                <a16:creationId xmlns:a16="http://schemas.microsoft.com/office/drawing/2014/main" id="{89C99236-4C7C-9801-03AD-2789DC151A76}"/>
              </a:ext>
            </a:extLst>
          </p:cNvPr>
          <p:cNvSpPr>
            <a:spLocks noChangeArrowheads="1"/>
          </p:cNvSpPr>
          <p:nvPr/>
        </p:nvSpPr>
        <p:spPr bwMode="auto">
          <a:xfrm>
            <a:off x="476250" y="1844675"/>
            <a:ext cx="81899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000">
                <a:solidFill>
                  <a:srgbClr val="000000"/>
                </a:solidFill>
                <a:latin typeface="Times New Roman" panose="02020603050405020304" pitchFamily="18" charset="0"/>
                <a:cs typeface="Times New Roman" panose="02020603050405020304" pitchFamily="18" charset="0"/>
              </a:rPr>
              <a:t>Il est réalisé soit en désenfumage naturel, soit en désenfumage mécanique, soit mixte (mécanique et naturel).</a:t>
            </a:r>
            <a:endParaRPr lang="fr-FR" altLang="fr-FR" sz="2000">
              <a:latin typeface="Times New Roman" panose="02020603050405020304" pitchFamily="18" charset="0"/>
              <a:cs typeface="Times New Roman" panose="02020603050405020304" pitchFamily="18" charset="0"/>
            </a:endParaRPr>
          </a:p>
        </p:txBody>
      </p:sp>
      <p:sp>
        <p:nvSpPr>
          <p:cNvPr id="205829" name="Titre 8">
            <a:extLst>
              <a:ext uri="{FF2B5EF4-FFF2-40B4-BE49-F238E27FC236}">
                <a16:creationId xmlns:a16="http://schemas.microsoft.com/office/drawing/2014/main" id="{FFBA0A58-48EE-3914-BD5B-4EA88B8395B3}"/>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pic>
        <p:nvPicPr>
          <p:cNvPr id="205830" name="Picture 4">
            <a:extLst>
              <a:ext uri="{FF2B5EF4-FFF2-40B4-BE49-F238E27FC236}">
                <a16:creationId xmlns:a16="http://schemas.microsoft.com/office/drawing/2014/main" id="{1D898E1F-6E1A-AB0D-17BB-CA8DCDC051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2794000"/>
            <a:ext cx="3500437"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1" name="Picture 3">
            <a:extLst>
              <a:ext uri="{FF2B5EF4-FFF2-40B4-BE49-F238E27FC236}">
                <a16:creationId xmlns:a16="http://schemas.microsoft.com/office/drawing/2014/main" id="{8B160D37-77C2-FAB2-306D-5CC401A5AA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200" y="2852738"/>
            <a:ext cx="3424238"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2" name="ZoneTexte 3">
            <a:extLst>
              <a:ext uri="{FF2B5EF4-FFF2-40B4-BE49-F238E27FC236}">
                <a16:creationId xmlns:a16="http://schemas.microsoft.com/office/drawing/2014/main" id="{A097E128-C305-EEEB-21D2-7DE7ECC7A8C8}"/>
              </a:ext>
            </a:extLst>
          </p:cNvPr>
          <p:cNvSpPr txBox="1">
            <a:spLocks noChangeArrowheads="1"/>
          </p:cNvSpPr>
          <p:nvPr/>
        </p:nvSpPr>
        <p:spPr bwMode="auto">
          <a:xfrm>
            <a:off x="1116013" y="5524500"/>
            <a:ext cx="7742237"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Baie d'entrée d'air			Système pneumatique de déclenchement</a:t>
            </a:r>
            <a:endParaRPr lang="fr-FR" altLang="fr-FR" sz="40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8">
            <a:extLst>
              <a:ext uri="{FF2B5EF4-FFF2-40B4-BE49-F238E27FC236}">
                <a16:creationId xmlns:a16="http://schemas.microsoft.com/office/drawing/2014/main" id="{DFBCA4F4-1BE7-8BCB-5E15-AB846D81A71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Sommaire</a:t>
            </a:r>
          </a:p>
        </p:txBody>
      </p:sp>
      <p:sp>
        <p:nvSpPr>
          <p:cNvPr id="4099" name="Espace réservé du numéro de diapositive 4">
            <a:extLst>
              <a:ext uri="{FF2B5EF4-FFF2-40B4-BE49-F238E27FC236}">
                <a16:creationId xmlns:a16="http://schemas.microsoft.com/office/drawing/2014/main" id="{1591A480-F153-9568-B89F-DB2777E5CB5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F51979D-C986-4D59-848C-6026605B9C15}" type="slidenum">
              <a:rPr lang="fr-FR" altLang="fr-FR" sz="2000">
                <a:solidFill>
                  <a:srgbClr val="984807"/>
                </a:solidFill>
              </a:rPr>
              <a:pPr algn="r" eaLnBrk="1" hangingPunct="1">
                <a:spcBef>
                  <a:spcPct val="0"/>
                </a:spcBef>
                <a:buFontTx/>
                <a:buNone/>
              </a:pPr>
              <a:t>2</a:t>
            </a:fld>
            <a:endParaRPr lang="fr-FR" altLang="fr-FR" sz="2000">
              <a:solidFill>
                <a:srgbClr val="984807"/>
              </a:solidFill>
            </a:endParaRPr>
          </a:p>
        </p:txBody>
      </p:sp>
      <p:cxnSp>
        <p:nvCxnSpPr>
          <p:cNvPr id="5" name="Connecteur droit 4">
            <a:extLst>
              <a:ext uri="{FF2B5EF4-FFF2-40B4-BE49-F238E27FC236}">
                <a16:creationId xmlns:a16="http://schemas.microsoft.com/office/drawing/2014/main" id="{BC947400-FA05-FA72-5490-3224650D11C5}"/>
              </a:ext>
            </a:extLst>
          </p:cNvPr>
          <p:cNvCxnSpPr/>
          <p:nvPr/>
        </p:nvCxnSpPr>
        <p:spPr>
          <a:xfrm rot="5400000">
            <a:off x="2143125" y="3721100"/>
            <a:ext cx="4859338" cy="1588"/>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101" name="ZoneTexte 16">
            <a:extLst>
              <a:ext uri="{FF2B5EF4-FFF2-40B4-BE49-F238E27FC236}">
                <a16:creationId xmlns:a16="http://schemas.microsoft.com/office/drawing/2014/main" id="{D3293533-F7E4-DEB0-5EBB-7145C4E87B75}"/>
              </a:ext>
            </a:extLst>
          </p:cNvPr>
          <p:cNvSpPr txBox="1">
            <a:spLocks noChangeArrowheads="1"/>
          </p:cNvSpPr>
          <p:nvPr/>
        </p:nvSpPr>
        <p:spPr bwMode="auto">
          <a:xfrm>
            <a:off x="4572000" y="1916113"/>
            <a:ext cx="4300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latin typeface="Times New Roman" panose="02020603050405020304" pitchFamily="18" charset="0"/>
                <a:cs typeface="Arial" panose="020B0604020202020204" pitchFamily="34" charset="0"/>
              </a:rPr>
              <a:t>Objectifs</a:t>
            </a:r>
          </a:p>
        </p:txBody>
      </p:sp>
      <p:sp>
        <p:nvSpPr>
          <p:cNvPr id="4102" name="ZoneTexte 20">
            <a:extLst>
              <a:ext uri="{FF2B5EF4-FFF2-40B4-BE49-F238E27FC236}">
                <a16:creationId xmlns:a16="http://schemas.microsoft.com/office/drawing/2014/main" id="{392169B6-1B0A-E74D-48FF-94F33705BA35}"/>
              </a:ext>
            </a:extLst>
          </p:cNvPr>
          <p:cNvSpPr txBox="1">
            <a:spLocks noChangeArrowheads="1"/>
          </p:cNvSpPr>
          <p:nvPr/>
        </p:nvSpPr>
        <p:spPr bwMode="auto">
          <a:xfrm>
            <a:off x="4811713" y="2632075"/>
            <a:ext cx="3821112"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90000"/>
              </a:lnSpc>
              <a:spcBef>
                <a:spcPct val="0"/>
              </a:spcBef>
              <a:buClr>
                <a:schemeClr val="hlink"/>
              </a:buClr>
              <a:buFontTx/>
              <a:buChar char=" "/>
            </a:pPr>
            <a:r>
              <a:rPr lang="fr-FR" altLang="fr-FR" sz="2000">
                <a:latin typeface="Times New Roman" panose="02020603050405020304" pitchFamily="18" charset="0"/>
                <a:cs typeface="Arial" panose="020B0604020202020204" pitchFamily="34" charset="0"/>
              </a:rPr>
              <a:t>A la fin de cette partie, vous serez capable </a:t>
            </a:r>
            <a:r>
              <a:rPr lang="fr-FR" altLang="fr-FR" sz="2000">
                <a:latin typeface="Times New Roman" panose="02020603050405020304" pitchFamily="18" charset="0"/>
                <a:cs typeface="Times New Roman" panose="02020603050405020304" pitchFamily="18" charset="0"/>
              </a:rPr>
              <a:t>d’identifier et d’utiliser les moyens à disposition afin de les mettre en œuvre lors de son action ou sur ordre du chef d'agrès. </a:t>
            </a:r>
            <a:r>
              <a:rPr lang="fr-FR" altLang="fr-FR" sz="2000">
                <a:latin typeface="Verdana" panose="020B0604030504040204" pitchFamily="34" charset="0"/>
                <a:cs typeface="Times New Roman" panose="02020603050405020304" pitchFamily="18" charset="0"/>
              </a:rPr>
              <a:t> </a:t>
            </a:r>
          </a:p>
        </p:txBody>
      </p:sp>
      <p:sp>
        <p:nvSpPr>
          <p:cNvPr id="4103" name="ZoneTexte 15">
            <a:extLst>
              <a:ext uri="{FF2B5EF4-FFF2-40B4-BE49-F238E27FC236}">
                <a16:creationId xmlns:a16="http://schemas.microsoft.com/office/drawing/2014/main" id="{172A6B82-1F87-AE1E-FBC0-39713B6623AD}"/>
              </a:ext>
            </a:extLst>
          </p:cNvPr>
          <p:cNvSpPr txBox="1">
            <a:spLocks noChangeArrowheads="1"/>
          </p:cNvSpPr>
          <p:nvPr/>
        </p:nvSpPr>
        <p:spPr bwMode="auto">
          <a:xfrm>
            <a:off x="609600" y="1676400"/>
            <a:ext cx="3429000"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latin typeface="Times New Roman" panose="02020603050405020304" pitchFamily="18" charset="0"/>
              </a:rPr>
              <a:t>Généralités</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Réglementation </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Classement des bâtiments</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Définitions</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Secours interne</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Moyens de secours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8">
            <a:extLst>
              <a:ext uri="{FF2B5EF4-FFF2-40B4-BE49-F238E27FC236}">
                <a16:creationId xmlns:a16="http://schemas.microsoft.com/office/drawing/2014/main" id="{BF3608D9-A4F9-8AA5-97F1-3336AE2CD76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22531" name="Espace réservé du numéro de diapositive 4">
            <a:extLst>
              <a:ext uri="{FF2B5EF4-FFF2-40B4-BE49-F238E27FC236}">
                <a16:creationId xmlns:a16="http://schemas.microsoft.com/office/drawing/2014/main" id="{4EAD1E1C-2C46-6129-0BDE-E5998BCC237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0E95D3E-2D69-4CDC-97B8-9B897381D525}" type="slidenum">
              <a:rPr lang="fr-FR" altLang="fr-FR" sz="2000">
                <a:solidFill>
                  <a:srgbClr val="984807"/>
                </a:solidFill>
              </a:rPr>
              <a:pPr algn="r" eaLnBrk="1" hangingPunct="1">
                <a:spcBef>
                  <a:spcPct val="0"/>
                </a:spcBef>
                <a:buFontTx/>
                <a:buNone/>
              </a:pPr>
              <a:t>20</a:t>
            </a:fld>
            <a:endParaRPr lang="fr-FR" altLang="fr-FR" sz="2000">
              <a:solidFill>
                <a:srgbClr val="984807"/>
              </a:solidFill>
            </a:endParaRPr>
          </a:p>
        </p:txBody>
      </p:sp>
      <p:sp>
        <p:nvSpPr>
          <p:cNvPr id="22532" name="Rectangle 1">
            <a:extLst>
              <a:ext uri="{FF2B5EF4-FFF2-40B4-BE49-F238E27FC236}">
                <a16:creationId xmlns:a16="http://schemas.microsoft.com/office/drawing/2014/main" id="{2F7A335D-1670-160D-C713-D107171DAF6F}"/>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FACILITER L'INTERVENTION DES SECOURS : </a:t>
            </a: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533" name="Rectangle 1">
            <a:extLst>
              <a:ext uri="{FF2B5EF4-FFF2-40B4-BE49-F238E27FC236}">
                <a16:creationId xmlns:a16="http://schemas.microsoft.com/office/drawing/2014/main" id="{B9083661-8922-2935-BFE4-4887B76E8335}"/>
              </a:ext>
            </a:extLst>
          </p:cNvPr>
          <p:cNvSpPr>
            <a:spLocks noChangeArrowheads="1"/>
          </p:cNvSpPr>
          <p:nvPr/>
        </p:nvSpPr>
        <p:spPr bwMode="auto">
          <a:xfrm>
            <a:off x="457200" y="1981200"/>
            <a:ext cx="8189913"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Gage de réussite d'une intervention c'est l'assurance que les secours pourront combattre le sinistre « au plus près » en pénétrant à l'intérieur de l’éts dans le but de maîtriser l’incendie au plus vite. </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C’est pourquoi les bâtiments doivent être accessibles aux SP et les structures, posséder un minimum de stabilité au feu.</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2534" name="Picture 8" descr="C:\Documents and Settings\Philippe\Mes documents\JSP SDMIS\Dématérialisation\doc\INC\F1 - construction\Images\imagesEKB10P8L.jpg">
            <a:extLst>
              <a:ext uri="{FF2B5EF4-FFF2-40B4-BE49-F238E27FC236}">
                <a16:creationId xmlns:a16="http://schemas.microsoft.com/office/drawing/2014/main" id="{4B1311F7-AB2D-612B-6181-6CA8E959FE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4038600"/>
            <a:ext cx="314325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Espace réservé du numéro de diapositive 4">
            <a:extLst>
              <a:ext uri="{FF2B5EF4-FFF2-40B4-BE49-F238E27FC236}">
                <a16:creationId xmlns:a16="http://schemas.microsoft.com/office/drawing/2014/main" id="{13FDAC3F-E481-F599-201B-C86749AB47D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7484AD0-DC8F-40E4-A803-60836E5E7ECD}" type="slidenum">
              <a:rPr lang="fr-FR" altLang="fr-FR" sz="2000">
                <a:solidFill>
                  <a:srgbClr val="984807"/>
                </a:solidFill>
              </a:rPr>
              <a:pPr algn="r" eaLnBrk="1" hangingPunct="1">
                <a:spcBef>
                  <a:spcPct val="0"/>
                </a:spcBef>
                <a:buFontTx/>
                <a:buNone/>
              </a:pPr>
              <a:t>200</a:t>
            </a:fld>
            <a:endParaRPr lang="fr-FR" altLang="fr-FR" sz="2000">
              <a:solidFill>
                <a:srgbClr val="984807"/>
              </a:solidFill>
            </a:endParaRPr>
          </a:p>
        </p:txBody>
      </p:sp>
      <p:sp>
        <p:nvSpPr>
          <p:cNvPr id="206851" name="Titre 8">
            <a:extLst>
              <a:ext uri="{FF2B5EF4-FFF2-40B4-BE49-F238E27FC236}">
                <a16:creationId xmlns:a16="http://schemas.microsoft.com/office/drawing/2014/main" id="{CA60B467-74B9-1E1D-3A32-6910545F62DB}"/>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
        <p:nvSpPr>
          <p:cNvPr id="206852" name="Rectangle 1">
            <a:extLst>
              <a:ext uri="{FF2B5EF4-FFF2-40B4-BE49-F238E27FC236}">
                <a16:creationId xmlns:a16="http://schemas.microsoft.com/office/drawing/2014/main" id="{CD4BAC11-F1C6-96A3-2E55-D8FA6676A66E}"/>
              </a:ext>
            </a:extLst>
          </p:cNvPr>
          <p:cNvSpPr>
            <a:spLocks noChangeArrowheads="1"/>
          </p:cNvSpPr>
          <p:nvPr/>
        </p:nvSpPr>
        <p:spPr bwMode="auto">
          <a:xfrm>
            <a:off x="414338" y="1316038"/>
            <a:ext cx="8189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Désenfumage  :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06853" name="ZoneTexte 5">
            <a:extLst>
              <a:ext uri="{FF2B5EF4-FFF2-40B4-BE49-F238E27FC236}">
                <a16:creationId xmlns:a16="http://schemas.microsoft.com/office/drawing/2014/main" id="{2FCFEA60-D2F3-68B1-8794-94E781ABA1A6}"/>
              </a:ext>
            </a:extLst>
          </p:cNvPr>
          <p:cNvSpPr txBox="1">
            <a:spLocks noChangeArrowheads="1"/>
          </p:cNvSpPr>
          <p:nvPr/>
        </p:nvSpPr>
        <p:spPr bwMode="auto">
          <a:xfrm>
            <a:off x="611188" y="1931988"/>
            <a:ext cx="8189912"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Le type de désenfumage est fixé par la réglementation suivant le type, la catégorie et les caractéristiques de l’établissement.</a:t>
            </a:r>
            <a:endParaRPr lang="fr-FR" altLang="fr-FR" sz="4400">
              <a:latin typeface="Calibri" panose="020F0502020204030204" pitchFamily="34" charset="0"/>
              <a:ea typeface="Calibri" panose="020F0502020204030204" pitchFamily="34" charset="0"/>
              <a:cs typeface="Times New Roman" panose="02020603050405020304" pitchFamily="18" charset="0"/>
            </a:endParaRPr>
          </a:p>
        </p:txBody>
      </p:sp>
      <p:pic>
        <p:nvPicPr>
          <p:cNvPr id="206854" name="Picture 2" descr="Système de désenfumage, ce qu'il faut savoir, aplications, DEVIS">
            <a:extLst>
              <a:ext uri="{FF2B5EF4-FFF2-40B4-BE49-F238E27FC236}">
                <a16:creationId xmlns:a16="http://schemas.microsoft.com/office/drawing/2014/main" id="{F1999327-F3FA-C878-7A0C-053728A4BB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7863" y="2997200"/>
            <a:ext cx="5122862" cy="293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Espace réservé du numéro de diapositive 4">
            <a:extLst>
              <a:ext uri="{FF2B5EF4-FFF2-40B4-BE49-F238E27FC236}">
                <a16:creationId xmlns:a16="http://schemas.microsoft.com/office/drawing/2014/main" id="{0469580C-1EC8-FABD-C4E5-4D28F60B01B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BA1F177-33B9-4652-87EB-CFA8ED89C700}" type="slidenum">
              <a:rPr lang="fr-FR" altLang="fr-FR" sz="2000">
                <a:solidFill>
                  <a:srgbClr val="984807"/>
                </a:solidFill>
              </a:rPr>
              <a:pPr algn="r" eaLnBrk="1" hangingPunct="1">
                <a:spcBef>
                  <a:spcPct val="0"/>
                </a:spcBef>
                <a:buFontTx/>
                <a:buNone/>
              </a:pPr>
              <a:t>201</a:t>
            </a:fld>
            <a:endParaRPr lang="fr-FR" altLang="fr-FR" sz="2000">
              <a:solidFill>
                <a:srgbClr val="984807"/>
              </a:solidFill>
            </a:endParaRPr>
          </a:p>
        </p:txBody>
      </p:sp>
      <p:sp>
        <p:nvSpPr>
          <p:cNvPr id="207875" name="Rectangle 1">
            <a:extLst>
              <a:ext uri="{FF2B5EF4-FFF2-40B4-BE49-F238E27FC236}">
                <a16:creationId xmlns:a16="http://schemas.microsoft.com/office/drawing/2014/main" id="{42F9430E-040A-5884-F487-29301421E63E}"/>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Porte coupe-feu :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07876" name="Rectangle 1">
            <a:extLst>
              <a:ext uri="{FF2B5EF4-FFF2-40B4-BE49-F238E27FC236}">
                <a16:creationId xmlns:a16="http://schemas.microsoft.com/office/drawing/2014/main" id="{2AE12A6D-3DF4-D0E0-ADFD-599E003D028B}"/>
              </a:ext>
            </a:extLst>
          </p:cNvPr>
          <p:cNvSpPr>
            <a:spLocks noChangeArrowheads="1"/>
          </p:cNvSpPr>
          <p:nvPr/>
        </p:nvSpPr>
        <p:spPr bwMode="auto">
          <a:xfrm>
            <a:off x="469900" y="1835150"/>
            <a:ext cx="8189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en-US"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Peuvent être coulissantes, à vantail (simple ou double), pivotantes </a:t>
            </a: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7877" name="Picture 5" descr="IMG_0735">
            <a:extLst>
              <a:ext uri="{FF2B5EF4-FFF2-40B4-BE49-F238E27FC236}">
                <a16:creationId xmlns:a16="http://schemas.microsoft.com/office/drawing/2014/main" id="{C90D2CBE-C88D-28C5-45C1-2FCF72B9A7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338" y="2336800"/>
            <a:ext cx="3251200" cy="242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78" name="Picture 8">
            <a:extLst>
              <a:ext uri="{FF2B5EF4-FFF2-40B4-BE49-F238E27FC236}">
                <a16:creationId xmlns:a16="http://schemas.microsoft.com/office/drawing/2014/main" id="{2AB9533A-71AE-B9CF-820D-654DCBDFE7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9794" b="10892"/>
          <a:stretch>
            <a:fillRect/>
          </a:stretch>
        </p:blipFill>
        <p:spPr bwMode="auto">
          <a:xfrm>
            <a:off x="3608388" y="3697288"/>
            <a:ext cx="5249862" cy="23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9" name="Titre 8">
            <a:extLst>
              <a:ext uri="{FF2B5EF4-FFF2-40B4-BE49-F238E27FC236}">
                <a16:creationId xmlns:a16="http://schemas.microsoft.com/office/drawing/2014/main" id="{9DA74146-B88A-8D32-CB1E-0528369511CA}"/>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Espace réservé du numéro de diapositive 4">
            <a:extLst>
              <a:ext uri="{FF2B5EF4-FFF2-40B4-BE49-F238E27FC236}">
                <a16:creationId xmlns:a16="http://schemas.microsoft.com/office/drawing/2014/main" id="{F33E8516-1CCA-383B-D75B-F646AA4C639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DF18581-077D-400E-AB35-830743A038B6}" type="slidenum">
              <a:rPr lang="fr-FR" altLang="fr-FR" sz="2000">
                <a:solidFill>
                  <a:srgbClr val="984807"/>
                </a:solidFill>
              </a:rPr>
              <a:pPr algn="r" eaLnBrk="1" hangingPunct="1">
                <a:spcBef>
                  <a:spcPct val="0"/>
                </a:spcBef>
                <a:buFontTx/>
                <a:buNone/>
              </a:pPr>
              <a:t>202</a:t>
            </a:fld>
            <a:endParaRPr lang="fr-FR" altLang="fr-FR" sz="2000">
              <a:solidFill>
                <a:srgbClr val="984807"/>
              </a:solidFill>
            </a:endParaRPr>
          </a:p>
        </p:txBody>
      </p:sp>
      <p:sp>
        <p:nvSpPr>
          <p:cNvPr id="208899" name="Rectangle 1">
            <a:extLst>
              <a:ext uri="{FF2B5EF4-FFF2-40B4-BE49-F238E27FC236}">
                <a16:creationId xmlns:a16="http://schemas.microsoft.com/office/drawing/2014/main" id="{2D779A47-8EA8-1DF0-295E-62605593EA18}"/>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Porte coupe-feu :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08900" name="Rectangle 1">
            <a:extLst>
              <a:ext uri="{FF2B5EF4-FFF2-40B4-BE49-F238E27FC236}">
                <a16:creationId xmlns:a16="http://schemas.microsoft.com/office/drawing/2014/main" id="{16AEBB77-5F77-CAD3-CE78-33F2F5F7B7BE}"/>
              </a:ext>
            </a:extLst>
          </p:cNvPr>
          <p:cNvSpPr>
            <a:spLocks noChangeArrowheads="1"/>
          </p:cNvSpPr>
          <p:nvPr/>
        </p:nvSpPr>
        <p:spPr bwMode="auto">
          <a:xfrm>
            <a:off x="457200" y="1981200"/>
            <a:ext cx="8189913"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en-US"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et à translation Horizontale (portes montées sur rail incliné).</a:t>
            </a:r>
          </a:p>
          <a:p>
            <a:pPr>
              <a:lnSpc>
                <a:spcPct val="107000"/>
              </a:lnSpc>
              <a:spcBef>
                <a:spcPct val="0"/>
              </a:spcBef>
              <a:buFontTx/>
              <a:buNone/>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Bef>
                <a:spcPct val="0"/>
              </a:spcBef>
              <a:buFontTx/>
              <a:buNone/>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Pour des raisons d'exploitation : Peuvent être maintenues ouvertes par un électroaimant.</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8901" name="Picture 7" descr="..\..\..\doc\INC\F1 - construction\Images\CT-B58_01.jpg">
            <a:extLst>
              <a:ext uri="{FF2B5EF4-FFF2-40B4-BE49-F238E27FC236}">
                <a16:creationId xmlns:a16="http://schemas.microsoft.com/office/drawing/2014/main" id="{7FB30BB6-79E6-1C8D-2981-7201827F87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938" t="68198" r="30307" b="8493"/>
          <a:stretch>
            <a:fillRect/>
          </a:stretch>
        </p:blipFill>
        <p:spPr bwMode="auto">
          <a:xfrm>
            <a:off x="2411413" y="2617788"/>
            <a:ext cx="4248150"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2" name="Titre 8">
            <a:extLst>
              <a:ext uri="{FF2B5EF4-FFF2-40B4-BE49-F238E27FC236}">
                <a16:creationId xmlns:a16="http://schemas.microsoft.com/office/drawing/2014/main" id="{75F63211-EC31-C0A7-5992-D604341B5E12}"/>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Espace réservé du numéro de diapositive 4">
            <a:extLst>
              <a:ext uri="{FF2B5EF4-FFF2-40B4-BE49-F238E27FC236}">
                <a16:creationId xmlns:a16="http://schemas.microsoft.com/office/drawing/2014/main" id="{E6BC43F0-61D3-9785-A87B-71FB8B70153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0856C21-9829-4646-8F5B-BD53422E539E}" type="slidenum">
              <a:rPr lang="fr-FR" altLang="fr-FR" sz="2000">
                <a:solidFill>
                  <a:srgbClr val="984807"/>
                </a:solidFill>
              </a:rPr>
              <a:pPr algn="r" eaLnBrk="1" hangingPunct="1">
                <a:spcBef>
                  <a:spcPct val="0"/>
                </a:spcBef>
                <a:buFontTx/>
                <a:buNone/>
              </a:pPr>
              <a:t>203</a:t>
            </a:fld>
            <a:endParaRPr lang="fr-FR" altLang="fr-FR" sz="2000">
              <a:solidFill>
                <a:srgbClr val="984807"/>
              </a:solidFill>
            </a:endParaRPr>
          </a:p>
        </p:txBody>
      </p:sp>
      <p:sp>
        <p:nvSpPr>
          <p:cNvPr id="209923" name="Rectangle 1">
            <a:extLst>
              <a:ext uri="{FF2B5EF4-FFF2-40B4-BE49-F238E27FC236}">
                <a16:creationId xmlns:a16="http://schemas.microsoft.com/office/drawing/2014/main" id="{9F1DB6CA-FA6A-7E51-85E3-66A465D1B122}"/>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Éclairage :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58725" name="Rectangle 1">
            <a:extLst>
              <a:ext uri="{FF2B5EF4-FFF2-40B4-BE49-F238E27FC236}">
                <a16:creationId xmlns:a16="http://schemas.microsoft.com/office/drawing/2014/main" id="{6727ABE6-490F-3870-5A08-E1086F8EB934}"/>
              </a:ext>
            </a:extLst>
          </p:cNvPr>
          <p:cNvSpPr>
            <a:spLocks noChangeArrowheads="1"/>
          </p:cNvSpPr>
          <p:nvPr/>
        </p:nvSpPr>
        <p:spPr bwMode="auto">
          <a:xfrm>
            <a:off x="468313" y="1865313"/>
            <a:ext cx="8189912" cy="3816350"/>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a:lnSpc>
                <a:spcPct val="107000"/>
              </a:lnSpc>
              <a:spcAft>
                <a:spcPts val="0"/>
              </a:spcAft>
              <a:buFont typeface="Arial" panose="020B0604020202020204" pitchFamily="34" charset="0"/>
              <a:buNone/>
              <a:defRPr/>
            </a:pP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Dans un  ERP ou un IGH nous trouvons :</a:t>
            </a:r>
            <a:endParaRPr lang="fr-FR" sz="4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buFont typeface="Arial" panose="020B0604020202020204" pitchFamily="34" charset="0"/>
              <a:buNone/>
              <a:defRPr/>
            </a:pP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sz="4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0"/>
              </a:spcAft>
              <a:defRPr/>
            </a:pP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L'éclairage normal : éclairage alimenté par la source normale,</a:t>
            </a:r>
          </a:p>
          <a:p>
            <a:pPr marL="342900" indent="-342900">
              <a:lnSpc>
                <a:spcPct val="107000"/>
              </a:lnSpc>
              <a:spcAft>
                <a:spcPts val="0"/>
              </a:spcAft>
              <a:defRPr/>
            </a:pPr>
            <a:endPar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07000"/>
              </a:lnSpc>
              <a:spcAft>
                <a:spcPts val="0"/>
              </a:spcAft>
              <a:defRPr/>
            </a:pP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L'éclairage de sécurité : éclairage alimenté par une source de sécurité en cas de disparition de la source normale.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Cet</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éclairage</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assure les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fonctions</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suivantes</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p>
          <a:p>
            <a:pPr marL="342900" indent="-342900">
              <a:lnSpc>
                <a:spcPct val="107000"/>
              </a:lnSpc>
              <a:spcAft>
                <a:spcPts val="0"/>
              </a:spcAft>
              <a:defRPr/>
            </a:pPr>
            <a:endPar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1028700" indent="-342900">
              <a:lnSpc>
                <a:spcPct val="107000"/>
              </a:lnSpc>
              <a:spcAft>
                <a:spcPts val="0"/>
              </a:spcAft>
              <a:buFont typeface="Wingdings" panose="05000000000000000000" pitchFamily="2" charset="2"/>
              <a:buChar char="Ø"/>
              <a:defRPr/>
            </a:pP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Éclairage</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d'évacuation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sz="4400" dirty="0">
              <a:latin typeface="Calibri" panose="020F0502020204030204" pitchFamily="34" charset="0"/>
              <a:ea typeface="Calibri" panose="020F0502020204030204" pitchFamily="34" charset="0"/>
              <a:cs typeface="Times New Roman" panose="02020603050405020304" pitchFamily="18" charset="0"/>
            </a:endParaRPr>
          </a:p>
          <a:p>
            <a:pPr marL="1028700" indent="-342900">
              <a:lnSpc>
                <a:spcPct val="107000"/>
              </a:lnSpc>
              <a:spcAft>
                <a:spcPts val="0"/>
              </a:spcAft>
              <a:buFont typeface="Wingdings" panose="05000000000000000000" pitchFamily="2" charset="2"/>
              <a:buChar char="Ø"/>
              <a:defRPr/>
            </a:pP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Éclairage</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d'ambiance</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ou</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d'antipanique</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fr-FR" sz="4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09925" name="Titre 8">
            <a:extLst>
              <a:ext uri="{FF2B5EF4-FFF2-40B4-BE49-F238E27FC236}">
                <a16:creationId xmlns:a16="http://schemas.microsoft.com/office/drawing/2014/main" id="{51A47334-FB69-32BB-33CC-D029645B9683}"/>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Espace réservé du numéro de diapositive 4">
            <a:extLst>
              <a:ext uri="{FF2B5EF4-FFF2-40B4-BE49-F238E27FC236}">
                <a16:creationId xmlns:a16="http://schemas.microsoft.com/office/drawing/2014/main" id="{E7132BD6-47F3-0CB6-86A0-0D0A46D719F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995AD84-6B47-42E5-AEAC-D7504286CAFB}" type="slidenum">
              <a:rPr lang="fr-FR" altLang="fr-FR" sz="2000">
                <a:solidFill>
                  <a:srgbClr val="984807"/>
                </a:solidFill>
              </a:rPr>
              <a:pPr algn="r" eaLnBrk="1" hangingPunct="1">
                <a:spcBef>
                  <a:spcPct val="0"/>
                </a:spcBef>
                <a:buFontTx/>
                <a:buNone/>
              </a:pPr>
              <a:t>204</a:t>
            </a:fld>
            <a:endParaRPr lang="fr-FR" altLang="fr-FR" sz="2000">
              <a:solidFill>
                <a:srgbClr val="984807"/>
              </a:solidFill>
            </a:endParaRPr>
          </a:p>
        </p:txBody>
      </p:sp>
      <p:sp>
        <p:nvSpPr>
          <p:cNvPr id="210947" name="Rectangle 1">
            <a:extLst>
              <a:ext uri="{FF2B5EF4-FFF2-40B4-BE49-F238E27FC236}">
                <a16:creationId xmlns:a16="http://schemas.microsoft.com/office/drawing/2014/main" id="{610145A3-38E0-EB35-2437-9B8D8501F245}"/>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Éclairage :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10948" name="Rectangle 1">
            <a:extLst>
              <a:ext uri="{FF2B5EF4-FFF2-40B4-BE49-F238E27FC236}">
                <a16:creationId xmlns:a16="http://schemas.microsoft.com/office/drawing/2014/main" id="{596806AE-00E3-FE6D-07B1-24BA2DBE1CC8}"/>
              </a:ext>
            </a:extLst>
          </p:cNvPr>
          <p:cNvSpPr>
            <a:spLocks noChangeArrowheads="1"/>
          </p:cNvSpPr>
          <p:nvPr/>
        </p:nvSpPr>
        <p:spPr bwMode="auto">
          <a:xfrm>
            <a:off x="468313" y="1865313"/>
            <a:ext cx="8189912"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Éventuellement un éclairage de remplacement : tout ou partie de l'éclairage normale alimenté par la source de remplacement (groupe électrogène par exemple).</a:t>
            </a:r>
            <a:endParaRPr lang="fr-FR" altLang="fr-FR" sz="4400">
              <a:latin typeface="Calibri" panose="020F0502020204030204" pitchFamily="34" charset="0"/>
              <a:ea typeface="Calibri" panose="020F0502020204030204" pitchFamily="34" charset="0"/>
              <a:cs typeface="Times New Roman" panose="02020603050405020304" pitchFamily="18" charset="0"/>
            </a:endParaRPr>
          </a:p>
        </p:txBody>
      </p:sp>
      <p:pic>
        <p:nvPicPr>
          <p:cNvPr id="210949" name="Image 1">
            <a:extLst>
              <a:ext uri="{FF2B5EF4-FFF2-40B4-BE49-F238E27FC236}">
                <a16:creationId xmlns:a16="http://schemas.microsoft.com/office/drawing/2014/main" id="{2859FEFC-09B6-9A97-97EE-55DDA55097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307" t="45937" r="2251" b="16974"/>
          <a:stretch>
            <a:fillRect/>
          </a:stretch>
        </p:blipFill>
        <p:spPr bwMode="auto">
          <a:xfrm>
            <a:off x="787400" y="3257550"/>
            <a:ext cx="8094663" cy="26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50" name="Rectangle 2">
            <a:extLst>
              <a:ext uri="{FF2B5EF4-FFF2-40B4-BE49-F238E27FC236}">
                <a16:creationId xmlns:a16="http://schemas.microsoft.com/office/drawing/2014/main" id="{7D5FDD64-F235-4D94-BA23-2241A10A99C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br>
              <a:rPr lang="fr-FR" altLang="fr-FR" sz="1800">
                <a:latin typeface="Arial" panose="020B0604020202020204" pitchFamily="34" charset="0"/>
              </a:rPr>
            </a:br>
            <a:endParaRPr lang="fr-FR" altLang="fr-FR" sz="1800">
              <a:latin typeface="Arial" panose="020B0604020202020204" pitchFamily="34" charset="0"/>
            </a:endParaRPr>
          </a:p>
        </p:txBody>
      </p:sp>
      <p:sp>
        <p:nvSpPr>
          <p:cNvPr id="210951" name="Titre 8">
            <a:extLst>
              <a:ext uri="{FF2B5EF4-FFF2-40B4-BE49-F238E27FC236}">
                <a16:creationId xmlns:a16="http://schemas.microsoft.com/office/drawing/2014/main" id="{C3EB1068-EB31-3819-D066-5AB3574FEF71}"/>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Espace réservé du numéro de diapositive 4">
            <a:extLst>
              <a:ext uri="{FF2B5EF4-FFF2-40B4-BE49-F238E27FC236}">
                <a16:creationId xmlns:a16="http://schemas.microsoft.com/office/drawing/2014/main" id="{FD01D3C6-5D06-E464-3EBA-91D496A70DD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89C42A5-FAA8-4F6D-BCA4-8678BEC815F8}" type="slidenum">
              <a:rPr lang="fr-FR" altLang="fr-FR" sz="2000">
                <a:solidFill>
                  <a:srgbClr val="984807"/>
                </a:solidFill>
              </a:rPr>
              <a:pPr algn="r" eaLnBrk="1" hangingPunct="1">
                <a:spcBef>
                  <a:spcPct val="0"/>
                </a:spcBef>
                <a:buFontTx/>
                <a:buNone/>
              </a:pPr>
              <a:t>205</a:t>
            </a:fld>
            <a:endParaRPr lang="fr-FR" altLang="fr-FR" sz="2000">
              <a:solidFill>
                <a:srgbClr val="984807"/>
              </a:solidFill>
            </a:endParaRPr>
          </a:p>
        </p:txBody>
      </p:sp>
      <p:sp>
        <p:nvSpPr>
          <p:cNvPr id="211971" name="Rectangle 1">
            <a:extLst>
              <a:ext uri="{FF2B5EF4-FFF2-40B4-BE49-F238E27FC236}">
                <a16:creationId xmlns:a16="http://schemas.microsoft.com/office/drawing/2014/main" id="{2EEE84C4-BB86-3B82-6429-AD9CF72E6563}"/>
              </a:ext>
            </a:extLst>
          </p:cNvPr>
          <p:cNvSpPr>
            <a:spLocks noChangeArrowheads="1"/>
          </p:cNvSpPr>
          <p:nvPr/>
        </p:nvSpPr>
        <p:spPr bwMode="auto">
          <a:xfrm>
            <a:off x="414338" y="1316038"/>
            <a:ext cx="8189912"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Éclairage de sécurité :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11972" name="Rectangle 1">
            <a:extLst>
              <a:ext uri="{FF2B5EF4-FFF2-40B4-BE49-F238E27FC236}">
                <a16:creationId xmlns:a16="http://schemas.microsoft.com/office/drawing/2014/main" id="{ED8A1DD6-1207-0F43-C3B3-57E74DB64C7A}"/>
              </a:ext>
            </a:extLst>
          </p:cNvPr>
          <p:cNvSpPr>
            <a:spLocks noChangeArrowheads="1"/>
          </p:cNvSpPr>
          <p:nvPr/>
        </p:nvSpPr>
        <p:spPr bwMode="auto">
          <a:xfrm>
            <a:off x="457200" y="1981200"/>
            <a:ext cx="8189913"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000">
                <a:latin typeface="Times New Roman" panose="02020603050405020304" pitchFamily="18" charset="0"/>
                <a:cs typeface="Times New Roman" panose="02020603050405020304" pitchFamily="18" charset="0"/>
              </a:rPr>
              <a:t>Doit permettre, lorsque l'éclairage normal est défaillant :</a:t>
            </a:r>
          </a:p>
          <a:p>
            <a:pPr>
              <a:buFont typeface="Arial" panose="020B0604020202020204" pitchFamily="34" charset="0"/>
              <a:buNone/>
            </a:pPr>
            <a:r>
              <a:rPr lang="fr-FR" altLang="fr-FR" sz="2000">
                <a:latin typeface="Times New Roman" panose="02020603050405020304" pitchFamily="18" charset="0"/>
                <a:cs typeface="Times New Roman" panose="02020603050405020304" pitchFamily="18" charset="0"/>
              </a:rPr>
              <a:t> </a:t>
            </a:r>
          </a:p>
          <a:p>
            <a:r>
              <a:rPr lang="en-US" altLang="fr-FR" sz="2000">
                <a:latin typeface="Times New Roman" panose="02020603050405020304" pitchFamily="18" charset="0"/>
                <a:cs typeface="Times New Roman" panose="02020603050405020304" pitchFamily="18" charset="0"/>
              </a:rPr>
              <a:t> D'assurer une circulation facile ;</a:t>
            </a:r>
          </a:p>
          <a:p>
            <a:endParaRPr lang="fr-FR" altLang="fr-FR" sz="2000">
              <a:latin typeface="Times New Roman" panose="02020603050405020304" pitchFamily="18" charset="0"/>
              <a:cs typeface="Times New Roman" panose="02020603050405020304" pitchFamily="18" charset="0"/>
            </a:endParaRPr>
          </a:p>
          <a:p>
            <a:r>
              <a:rPr lang="fr-FR" altLang="fr-FR" sz="2000">
                <a:latin typeface="Times New Roman" panose="02020603050405020304" pitchFamily="18" charset="0"/>
                <a:cs typeface="Times New Roman" panose="02020603050405020304" pitchFamily="18" charset="0"/>
              </a:rPr>
              <a:t> De permettre l'évacuation sûre et facile du public ;</a:t>
            </a:r>
          </a:p>
          <a:p>
            <a:endParaRPr lang="fr-FR" altLang="fr-FR" sz="2000">
              <a:latin typeface="Times New Roman" panose="02020603050405020304" pitchFamily="18" charset="0"/>
              <a:cs typeface="Times New Roman" panose="02020603050405020304" pitchFamily="18" charset="0"/>
            </a:endParaRPr>
          </a:p>
          <a:p>
            <a:r>
              <a:rPr lang="fr-FR" altLang="fr-FR" sz="2000">
                <a:latin typeface="Times New Roman" panose="02020603050405020304" pitchFamily="18" charset="0"/>
                <a:cs typeface="Times New Roman" panose="02020603050405020304" pitchFamily="18" charset="0"/>
              </a:rPr>
              <a:t> D'effectuer les manœuvres intéressant la sécurité.</a:t>
            </a:r>
          </a:p>
        </p:txBody>
      </p:sp>
      <p:sp>
        <p:nvSpPr>
          <p:cNvPr id="211973" name="Titre 8">
            <a:extLst>
              <a:ext uri="{FF2B5EF4-FFF2-40B4-BE49-F238E27FC236}">
                <a16:creationId xmlns:a16="http://schemas.microsoft.com/office/drawing/2014/main" id="{2E5A1BCB-AB14-9134-3F12-B47F5446A8B2}"/>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Espace réservé du numéro de diapositive 4">
            <a:extLst>
              <a:ext uri="{FF2B5EF4-FFF2-40B4-BE49-F238E27FC236}">
                <a16:creationId xmlns:a16="http://schemas.microsoft.com/office/drawing/2014/main" id="{A6E9D23D-A389-F32F-6534-8392669F35F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610285F-38EB-4091-8620-6971DBA0DCBA}" type="slidenum">
              <a:rPr lang="fr-FR" altLang="fr-FR" sz="2000">
                <a:solidFill>
                  <a:srgbClr val="984807"/>
                </a:solidFill>
              </a:rPr>
              <a:pPr algn="r" eaLnBrk="1" hangingPunct="1">
                <a:spcBef>
                  <a:spcPct val="0"/>
                </a:spcBef>
                <a:buFontTx/>
                <a:buNone/>
              </a:pPr>
              <a:t>206</a:t>
            </a:fld>
            <a:endParaRPr lang="fr-FR" altLang="fr-FR" sz="2000">
              <a:solidFill>
                <a:srgbClr val="984807"/>
              </a:solidFill>
            </a:endParaRPr>
          </a:p>
        </p:txBody>
      </p:sp>
      <p:sp>
        <p:nvSpPr>
          <p:cNvPr id="212995" name="Rectangle 1">
            <a:extLst>
              <a:ext uri="{FF2B5EF4-FFF2-40B4-BE49-F238E27FC236}">
                <a16:creationId xmlns:a16="http://schemas.microsoft.com/office/drawing/2014/main" id="{B0359FEF-8348-25DC-5A18-F325C6A76B19}"/>
              </a:ext>
            </a:extLst>
          </p:cNvPr>
          <p:cNvSpPr>
            <a:spLocks noChangeArrowheads="1"/>
          </p:cNvSpPr>
          <p:nvPr/>
        </p:nvSpPr>
        <p:spPr bwMode="auto">
          <a:xfrm>
            <a:off x="414338" y="1316038"/>
            <a:ext cx="8189912"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Éclairage de sécurité :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12996" name="Rectangle 1">
            <a:extLst>
              <a:ext uri="{FF2B5EF4-FFF2-40B4-BE49-F238E27FC236}">
                <a16:creationId xmlns:a16="http://schemas.microsoft.com/office/drawing/2014/main" id="{978532D7-BF64-4C7B-BDCC-47D1EA1BC20A}"/>
              </a:ext>
            </a:extLst>
          </p:cNvPr>
          <p:cNvSpPr>
            <a:spLocks noChangeArrowheads="1"/>
          </p:cNvSpPr>
          <p:nvPr/>
        </p:nvSpPr>
        <p:spPr bwMode="auto">
          <a:xfrm>
            <a:off x="457200" y="1981200"/>
            <a:ext cx="818991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000">
                <a:latin typeface="Times New Roman" panose="02020603050405020304" pitchFamily="18" charset="0"/>
                <a:cs typeface="Times New Roman" panose="02020603050405020304" pitchFamily="18" charset="0"/>
              </a:rPr>
              <a:t>Est en état de veille pendant le fonctionnement de l'éclairage normal ou de remplacement. </a:t>
            </a:r>
          </a:p>
          <a:p>
            <a:pPr>
              <a:buFont typeface="Arial" panose="020B0604020202020204" pitchFamily="34" charset="0"/>
              <a:buNone/>
            </a:pPr>
            <a:endParaRPr lang="fr-FR" altLang="fr-FR" sz="200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fr-FR" altLang="fr-FR" sz="2000">
                <a:latin typeface="Times New Roman" panose="02020603050405020304" pitchFamily="18" charset="0"/>
                <a:cs typeface="Times New Roman" panose="02020603050405020304" pitchFamily="18" charset="0"/>
              </a:rPr>
              <a:t>En cas de défaillance des 2 précédents éclairages, il se met en service. </a:t>
            </a:r>
          </a:p>
          <a:p>
            <a:pPr>
              <a:buFont typeface="Arial" panose="020B0604020202020204" pitchFamily="34" charset="0"/>
              <a:buNone/>
            </a:pPr>
            <a:r>
              <a:rPr lang="en-US" altLang="fr-FR" sz="2000">
                <a:latin typeface="Times New Roman" panose="02020603050405020304" pitchFamily="18" charset="0"/>
                <a:cs typeface="Times New Roman" panose="02020603050405020304" pitchFamily="18" charset="0"/>
              </a:rPr>
              <a:t>Comporte soit : </a:t>
            </a:r>
            <a:endParaRPr lang="fr-FR" altLang="fr-FR" sz="200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en-US" altLang="fr-FR" sz="2000">
                <a:latin typeface="Times New Roman" panose="02020603050405020304" pitchFamily="18" charset="0"/>
                <a:cs typeface="Times New Roman" panose="02020603050405020304" pitchFamily="18" charset="0"/>
              </a:rPr>
              <a:t> </a:t>
            </a:r>
            <a:endParaRPr lang="fr-FR" altLang="fr-FR" sz="2000">
              <a:latin typeface="Times New Roman" panose="02020603050405020304" pitchFamily="18" charset="0"/>
              <a:cs typeface="Times New Roman" panose="02020603050405020304" pitchFamily="18" charset="0"/>
            </a:endParaRPr>
          </a:p>
          <a:p>
            <a:r>
              <a:rPr lang="fr-FR" altLang="fr-FR" sz="2000">
                <a:latin typeface="Times New Roman" panose="02020603050405020304" pitchFamily="18" charset="0"/>
                <a:cs typeface="Times New Roman" panose="02020603050405020304" pitchFamily="18" charset="0"/>
              </a:rPr>
              <a:t> Source centralisée constituée de batterie d'accumulateurs alimentant des luminaires pendant au moins 1 heure ;</a:t>
            </a:r>
          </a:p>
          <a:p>
            <a:pPr>
              <a:buFont typeface="Arial" panose="020B0604020202020204" pitchFamily="34" charset="0"/>
              <a:buNone/>
            </a:pPr>
            <a:endParaRPr lang="fr-FR" altLang="fr-FR" sz="2000">
              <a:latin typeface="Times New Roman" panose="02020603050405020304" pitchFamily="18" charset="0"/>
              <a:cs typeface="Times New Roman" panose="02020603050405020304" pitchFamily="18" charset="0"/>
            </a:endParaRPr>
          </a:p>
          <a:p>
            <a:r>
              <a:rPr lang="fr-FR" altLang="fr-FR" sz="2000">
                <a:latin typeface="Times New Roman" panose="02020603050405020304" pitchFamily="18" charset="0"/>
                <a:cs typeface="Times New Roman" panose="02020603050405020304" pitchFamily="18" charset="0"/>
              </a:rPr>
              <a:t> BAES assurant leur fonction pendant au moins 1 heure.</a:t>
            </a:r>
          </a:p>
        </p:txBody>
      </p:sp>
      <p:sp>
        <p:nvSpPr>
          <p:cNvPr id="212997" name="Titre 8">
            <a:extLst>
              <a:ext uri="{FF2B5EF4-FFF2-40B4-BE49-F238E27FC236}">
                <a16:creationId xmlns:a16="http://schemas.microsoft.com/office/drawing/2014/main" id="{1A464464-6197-D783-B24F-897C65AA1206}"/>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Espace réservé du numéro de diapositive 4">
            <a:extLst>
              <a:ext uri="{FF2B5EF4-FFF2-40B4-BE49-F238E27FC236}">
                <a16:creationId xmlns:a16="http://schemas.microsoft.com/office/drawing/2014/main" id="{7E7FA8E9-90A9-BBE9-847D-2F73B955509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0CE84B8-395F-47E3-8843-2AD29EE6F76A}" type="slidenum">
              <a:rPr lang="fr-FR" altLang="fr-FR" sz="2000">
                <a:solidFill>
                  <a:srgbClr val="984807"/>
                </a:solidFill>
              </a:rPr>
              <a:pPr algn="r" eaLnBrk="1" hangingPunct="1">
                <a:spcBef>
                  <a:spcPct val="0"/>
                </a:spcBef>
                <a:buFontTx/>
                <a:buNone/>
              </a:pPr>
              <a:t>207</a:t>
            </a:fld>
            <a:endParaRPr lang="fr-FR" altLang="fr-FR" sz="2000">
              <a:solidFill>
                <a:srgbClr val="984807"/>
              </a:solidFill>
            </a:endParaRPr>
          </a:p>
        </p:txBody>
      </p:sp>
      <p:sp>
        <p:nvSpPr>
          <p:cNvPr id="214019" name="Rectangle 1">
            <a:extLst>
              <a:ext uri="{FF2B5EF4-FFF2-40B4-BE49-F238E27FC236}">
                <a16:creationId xmlns:a16="http://schemas.microsoft.com/office/drawing/2014/main" id="{0FCBA1B7-885E-5D80-D784-BFB7AE539219}"/>
              </a:ext>
            </a:extLst>
          </p:cNvPr>
          <p:cNvSpPr>
            <a:spLocks noChangeArrowheads="1"/>
          </p:cNvSpPr>
          <p:nvPr/>
        </p:nvSpPr>
        <p:spPr bwMode="auto">
          <a:xfrm>
            <a:off x="414338" y="1316038"/>
            <a:ext cx="8189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Éclairage de sécurité : éclairage d’évacuation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14020" name="Rectangle 1">
            <a:extLst>
              <a:ext uri="{FF2B5EF4-FFF2-40B4-BE49-F238E27FC236}">
                <a16:creationId xmlns:a16="http://schemas.microsoft.com/office/drawing/2014/main" id="{A22DFD16-A8DF-AA99-0A4A-732DB72CA24B}"/>
              </a:ext>
            </a:extLst>
          </p:cNvPr>
          <p:cNvSpPr>
            <a:spLocks noChangeArrowheads="1"/>
          </p:cNvSpPr>
          <p:nvPr/>
        </p:nvSpPr>
        <p:spPr bwMode="auto">
          <a:xfrm>
            <a:off x="457200" y="1981200"/>
            <a:ext cx="8189913"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buFont typeface="Arial" panose="020B0604020202020204" pitchFamily="34" charset="0"/>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Doit permettre à toute personne d'accéder à l'extérieur, en assurant l'éclairage des cheminements, des sorties, des indications de balisage, des obstacles et des changements de direction.</a:t>
            </a:r>
            <a:endParaRPr lang="fr-FR" altLang="fr-FR" sz="4400">
              <a:latin typeface="Calibri" panose="020F0502020204030204" pitchFamily="34" charset="0"/>
              <a:ea typeface="Calibri" panose="020F0502020204030204" pitchFamily="34" charset="0"/>
              <a:cs typeface="Times New Roman" panose="02020603050405020304" pitchFamily="18" charset="0"/>
            </a:endParaRPr>
          </a:p>
        </p:txBody>
      </p:sp>
      <p:pic>
        <p:nvPicPr>
          <p:cNvPr id="214021" name="Image 1">
            <a:extLst>
              <a:ext uri="{FF2B5EF4-FFF2-40B4-BE49-F238E27FC236}">
                <a16:creationId xmlns:a16="http://schemas.microsoft.com/office/drawing/2014/main" id="{CB4AC3E2-A090-C77C-87DF-024C8E330DF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48038" y="2747963"/>
            <a:ext cx="467995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2" name="Titre 8">
            <a:extLst>
              <a:ext uri="{FF2B5EF4-FFF2-40B4-BE49-F238E27FC236}">
                <a16:creationId xmlns:a16="http://schemas.microsoft.com/office/drawing/2014/main" id="{AC50E0CA-55C6-7A34-0AB8-2DB6F83A16CE}"/>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Espace réservé du numéro de diapositive 4">
            <a:extLst>
              <a:ext uri="{FF2B5EF4-FFF2-40B4-BE49-F238E27FC236}">
                <a16:creationId xmlns:a16="http://schemas.microsoft.com/office/drawing/2014/main" id="{B6166F2F-955C-F0EC-DAA9-2A2F98C3FA7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81F8F49-774F-4B12-BF5F-B52EA5803FB4}" type="slidenum">
              <a:rPr lang="fr-FR" altLang="fr-FR" sz="2000">
                <a:solidFill>
                  <a:srgbClr val="984807"/>
                </a:solidFill>
              </a:rPr>
              <a:pPr algn="r" eaLnBrk="1" hangingPunct="1">
                <a:spcBef>
                  <a:spcPct val="0"/>
                </a:spcBef>
                <a:buFontTx/>
                <a:buNone/>
              </a:pPr>
              <a:t>208</a:t>
            </a:fld>
            <a:endParaRPr lang="fr-FR" altLang="fr-FR" sz="2000">
              <a:solidFill>
                <a:srgbClr val="984807"/>
              </a:solidFill>
            </a:endParaRPr>
          </a:p>
        </p:txBody>
      </p:sp>
      <p:sp>
        <p:nvSpPr>
          <p:cNvPr id="215043" name="Rectangle 1">
            <a:extLst>
              <a:ext uri="{FF2B5EF4-FFF2-40B4-BE49-F238E27FC236}">
                <a16:creationId xmlns:a16="http://schemas.microsoft.com/office/drawing/2014/main" id="{7B98DC20-FDDB-21E2-4BCF-D7F2E23680C8}"/>
              </a:ext>
            </a:extLst>
          </p:cNvPr>
          <p:cNvSpPr>
            <a:spLocks noChangeArrowheads="1"/>
          </p:cNvSpPr>
          <p:nvPr/>
        </p:nvSpPr>
        <p:spPr bwMode="auto">
          <a:xfrm>
            <a:off x="414338" y="1316038"/>
            <a:ext cx="8189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Éclairage de sécurité : éclairage d’ambiance ou anti panique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15044" name="Rectangle 1">
            <a:extLst>
              <a:ext uri="{FF2B5EF4-FFF2-40B4-BE49-F238E27FC236}">
                <a16:creationId xmlns:a16="http://schemas.microsoft.com/office/drawing/2014/main" id="{5BDC5AC8-D39E-7D65-6352-1D34ADAFB90F}"/>
              </a:ext>
            </a:extLst>
          </p:cNvPr>
          <p:cNvSpPr>
            <a:spLocks noChangeArrowheads="1"/>
          </p:cNvSpPr>
          <p:nvPr/>
        </p:nvSpPr>
        <p:spPr bwMode="auto">
          <a:xfrm>
            <a:off x="457200" y="1981200"/>
            <a:ext cx="8189913"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buFont typeface="Arial" panose="020B0604020202020204" pitchFamily="34" charset="0"/>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Doit être allumé en cas de disparition de l'éclairage normal  permettant aux occupants du local de ne pas être plongés dans l'obscurité totale.</a:t>
            </a:r>
            <a:endParaRPr lang="fr-FR" altLang="fr-FR" sz="4400">
              <a:latin typeface="Calibri" panose="020F0502020204030204" pitchFamily="34" charset="0"/>
              <a:ea typeface="Calibri" panose="020F0502020204030204" pitchFamily="34" charset="0"/>
              <a:cs typeface="Times New Roman" panose="02020603050405020304" pitchFamily="18" charset="0"/>
            </a:endParaRPr>
          </a:p>
        </p:txBody>
      </p:sp>
      <p:sp>
        <p:nvSpPr>
          <p:cNvPr id="215045" name="Rectangle 7">
            <a:extLst>
              <a:ext uri="{FF2B5EF4-FFF2-40B4-BE49-F238E27FC236}">
                <a16:creationId xmlns:a16="http://schemas.microsoft.com/office/drawing/2014/main" id="{254CE508-1825-509B-30AA-8C8677E7D8A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br>
              <a:rPr lang="fr-FR" altLang="fr-FR" sz="1800">
                <a:latin typeface="Arial" panose="020B0604020202020204" pitchFamily="34" charset="0"/>
              </a:rPr>
            </a:br>
            <a:endParaRPr lang="fr-FR" altLang="fr-FR" sz="1800">
              <a:latin typeface="Arial" panose="020B0604020202020204" pitchFamily="34" charset="0"/>
            </a:endParaRPr>
          </a:p>
        </p:txBody>
      </p:sp>
      <p:pic>
        <p:nvPicPr>
          <p:cNvPr id="215046" name="Image 2">
            <a:extLst>
              <a:ext uri="{FF2B5EF4-FFF2-40B4-BE49-F238E27FC236}">
                <a16:creationId xmlns:a16="http://schemas.microsoft.com/office/drawing/2014/main" id="{4FB162D9-2C3F-BEAE-3C6B-DF8FA66AAC8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3311525"/>
            <a:ext cx="2867025"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7" name="Image 3">
            <a:extLst>
              <a:ext uri="{FF2B5EF4-FFF2-40B4-BE49-F238E27FC236}">
                <a16:creationId xmlns:a16="http://schemas.microsoft.com/office/drawing/2014/main" id="{EDEFF7C9-31AC-88AD-6BC5-DAFDF4ACB8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3233738"/>
            <a:ext cx="3536950" cy="238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8" name="Titre 8">
            <a:extLst>
              <a:ext uri="{FF2B5EF4-FFF2-40B4-BE49-F238E27FC236}">
                <a16:creationId xmlns:a16="http://schemas.microsoft.com/office/drawing/2014/main" id="{12E2BC1A-F9B6-2535-D491-14D2F03E228F}"/>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Espace réservé du numéro de diapositive 4">
            <a:extLst>
              <a:ext uri="{FF2B5EF4-FFF2-40B4-BE49-F238E27FC236}">
                <a16:creationId xmlns:a16="http://schemas.microsoft.com/office/drawing/2014/main" id="{900F66C8-7999-5518-8844-3AB424078AF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CA8DC01-DF2B-411A-888C-7AF5523F8E97}" type="slidenum">
              <a:rPr lang="fr-FR" altLang="fr-FR" sz="2000">
                <a:solidFill>
                  <a:srgbClr val="984807"/>
                </a:solidFill>
              </a:rPr>
              <a:pPr algn="r" eaLnBrk="1" hangingPunct="1">
                <a:spcBef>
                  <a:spcPct val="0"/>
                </a:spcBef>
                <a:buFontTx/>
                <a:buNone/>
              </a:pPr>
              <a:t>209</a:t>
            </a:fld>
            <a:endParaRPr lang="fr-FR" altLang="fr-FR" sz="2000">
              <a:solidFill>
                <a:srgbClr val="984807"/>
              </a:solidFill>
            </a:endParaRPr>
          </a:p>
        </p:txBody>
      </p:sp>
      <p:sp>
        <p:nvSpPr>
          <p:cNvPr id="216067" name="Rectangle 1">
            <a:extLst>
              <a:ext uri="{FF2B5EF4-FFF2-40B4-BE49-F238E27FC236}">
                <a16:creationId xmlns:a16="http://schemas.microsoft.com/office/drawing/2014/main" id="{096FFF7C-AA55-C24B-EABC-245E134370D1}"/>
              </a:ext>
            </a:extLst>
          </p:cNvPr>
          <p:cNvSpPr>
            <a:spLocks noChangeArrowheads="1"/>
          </p:cNvSpPr>
          <p:nvPr/>
        </p:nvSpPr>
        <p:spPr bwMode="auto">
          <a:xfrm>
            <a:off x="414338" y="1316038"/>
            <a:ext cx="8189912"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Détection :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16068" name="Rectangle 1">
            <a:extLst>
              <a:ext uri="{FF2B5EF4-FFF2-40B4-BE49-F238E27FC236}">
                <a16:creationId xmlns:a16="http://schemas.microsoft.com/office/drawing/2014/main" id="{98A1072C-DC5C-6728-6CF4-7CE7BCDD9599}"/>
              </a:ext>
            </a:extLst>
          </p:cNvPr>
          <p:cNvSpPr>
            <a:spLocks noChangeArrowheads="1"/>
          </p:cNvSpPr>
          <p:nvPr/>
        </p:nvSpPr>
        <p:spPr bwMode="auto">
          <a:xfrm>
            <a:off x="457200" y="1981200"/>
            <a:ext cx="818991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000">
                <a:solidFill>
                  <a:srgbClr val="000000"/>
                </a:solidFill>
                <a:latin typeface="Times New Roman" panose="02020603050405020304" pitchFamily="18" charset="0"/>
                <a:cs typeface="Times New Roman" panose="02020603050405020304" pitchFamily="18" charset="0"/>
              </a:rPr>
              <a:t>La plus importante des mesures de PREVENTION car il faut d'abord détecter rapidement un feu pour pouvoir ensuite l'éteindre facilement.</a:t>
            </a:r>
            <a:endParaRPr lang="fr-FR" altLang="fr-FR" sz="2000">
              <a:latin typeface="Times New Roman" panose="02020603050405020304" pitchFamily="18" charset="0"/>
              <a:cs typeface="Times New Roman" panose="02020603050405020304" pitchFamily="18" charset="0"/>
            </a:endParaRPr>
          </a:p>
          <a:p>
            <a:pPr>
              <a:buFont typeface="Arial" panose="020B0604020202020204" pitchFamily="34" charset="0"/>
              <a:buNone/>
            </a:pPr>
            <a:endParaRPr lang="fr-FR" altLang="fr-FR" sz="200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fr-FR" altLang="fr-FR" sz="2000">
                <a:solidFill>
                  <a:srgbClr val="000000"/>
                </a:solidFill>
                <a:latin typeface="Times New Roman" panose="02020603050405020304" pitchFamily="18" charset="0"/>
                <a:cs typeface="Times New Roman" panose="02020603050405020304" pitchFamily="18" charset="0"/>
              </a:rPr>
              <a:t>Détection peut être humaine ou automatique. </a:t>
            </a:r>
            <a:endParaRPr lang="fr-FR" altLang="fr-FR" sz="200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fr-FR" altLang="fr-FR" sz="2000">
                <a:solidFill>
                  <a:srgbClr val="000000"/>
                </a:solidFill>
                <a:latin typeface="Times New Roman" panose="02020603050405020304" pitchFamily="18" charset="0"/>
                <a:cs typeface="Times New Roman" panose="02020603050405020304" pitchFamily="18" charset="0"/>
              </a:rPr>
              <a:t>Installation de détection automatique d'incendie doit avoir 3 qualités fondamentales :</a:t>
            </a:r>
            <a:endParaRPr lang="fr-FR" altLang="fr-FR" sz="2000">
              <a:latin typeface="Times New Roman" panose="02020603050405020304" pitchFamily="18" charset="0"/>
              <a:cs typeface="Times New Roman" panose="02020603050405020304" pitchFamily="18" charset="0"/>
            </a:endParaRPr>
          </a:p>
          <a:p>
            <a:pPr>
              <a:buFont typeface="Arial" panose="020B0604020202020204" pitchFamily="34" charset="0"/>
              <a:buNone/>
            </a:pPr>
            <a:endParaRPr lang="fr-FR" altLang="fr-FR" sz="2000">
              <a:latin typeface="Times New Roman" panose="02020603050405020304" pitchFamily="18" charset="0"/>
              <a:cs typeface="Times New Roman" panose="02020603050405020304" pitchFamily="18" charset="0"/>
            </a:endParaRPr>
          </a:p>
          <a:p>
            <a:r>
              <a:rPr lang="fr-FR" altLang="fr-FR" sz="2000">
                <a:solidFill>
                  <a:srgbClr val="000000"/>
                </a:solidFill>
                <a:latin typeface="Times New Roman" panose="02020603050405020304" pitchFamily="18" charset="0"/>
                <a:cs typeface="Times New Roman" panose="02020603050405020304" pitchFamily="18" charset="0"/>
              </a:rPr>
              <a:t> Rapidité ;</a:t>
            </a:r>
            <a:endParaRPr lang="fr-FR" altLang="fr-FR" sz="2000">
              <a:latin typeface="Times New Roman" panose="02020603050405020304" pitchFamily="18" charset="0"/>
              <a:cs typeface="Times New Roman" panose="02020603050405020304" pitchFamily="18" charset="0"/>
            </a:endParaRPr>
          </a:p>
          <a:p>
            <a:r>
              <a:rPr lang="fr-FR" altLang="fr-FR" sz="2000">
                <a:solidFill>
                  <a:srgbClr val="000000"/>
                </a:solidFill>
                <a:latin typeface="Times New Roman" panose="02020603050405020304" pitchFamily="18" charset="0"/>
                <a:cs typeface="Times New Roman" panose="02020603050405020304" pitchFamily="18" charset="0"/>
              </a:rPr>
              <a:t> Fiabilité ;</a:t>
            </a:r>
            <a:endParaRPr lang="fr-FR" altLang="fr-FR" sz="2000">
              <a:latin typeface="Times New Roman" panose="02020603050405020304" pitchFamily="18" charset="0"/>
              <a:cs typeface="Times New Roman" panose="02020603050405020304" pitchFamily="18" charset="0"/>
            </a:endParaRPr>
          </a:p>
          <a:p>
            <a:r>
              <a:rPr lang="fr-FR" altLang="fr-FR" sz="2000">
                <a:solidFill>
                  <a:srgbClr val="000000"/>
                </a:solidFill>
                <a:latin typeface="Times New Roman" panose="02020603050405020304" pitchFamily="18" charset="0"/>
                <a:cs typeface="Times New Roman" panose="02020603050405020304" pitchFamily="18" charset="0"/>
              </a:rPr>
              <a:t> Crédibilité.</a:t>
            </a:r>
            <a:endParaRPr lang="fr-FR" altLang="fr-FR" sz="2000">
              <a:latin typeface="Times New Roman" panose="02020603050405020304" pitchFamily="18" charset="0"/>
              <a:cs typeface="Times New Roman" panose="02020603050405020304" pitchFamily="18" charset="0"/>
            </a:endParaRPr>
          </a:p>
        </p:txBody>
      </p:sp>
      <p:sp>
        <p:nvSpPr>
          <p:cNvPr id="216069" name="Titre 8">
            <a:extLst>
              <a:ext uri="{FF2B5EF4-FFF2-40B4-BE49-F238E27FC236}">
                <a16:creationId xmlns:a16="http://schemas.microsoft.com/office/drawing/2014/main" id="{38F86030-7F23-8324-8DBE-CDF02E4DB025}"/>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re 8">
            <a:extLst>
              <a:ext uri="{FF2B5EF4-FFF2-40B4-BE49-F238E27FC236}">
                <a16:creationId xmlns:a16="http://schemas.microsoft.com/office/drawing/2014/main" id="{0F8B2C36-7608-3BFE-96B2-048C77091AA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23555" name="Espace réservé du numéro de diapositive 4">
            <a:extLst>
              <a:ext uri="{FF2B5EF4-FFF2-40B4-BE49-F238E27FC236}">
                <a16:creationId xmlns:a16="http://schemas.microsoft.com/office/drawing/2014/main" id="{81AC1060-E686-7DC8-BAA7-972C38C9A9C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2D3A443-5A8A-4B73-96B2-E9935BCE37D7}" type="slidenum">
              <a:rPr lang="fr-FR" altLang="fr-FR" sz="2000">
                <a:solidFill>
                  <a:srgbClr val="984807"/>
                </a:solidFill>
              </a:rPr>
              <a:pPr algn="r" eaLnBrk="1" hangingPunct="1">
                <a:spcBef>
                  <a:spcPct val="0"/>
                </a:spcBef>
                <a:buFontTx/>
                <a:buNone/>
              </a:pPr>
              <a:t>21</a:t>
            </a:fld>
            <a:endParaRPr lang="fr-FR" altLang="fr-FR" sz="2000">
              <a:solidFill>
                <a:srgbClr val="984807"/>
              </a:solidFill>
            </a:endParaRPr>
          </a:p>
        </p:txBody>
      </p:sp>
      <p:sp>
        <p:nvSpPr>
          <p:cNvPr id="23556" name="Rectangle 1">
            <a:extLst>
              <a:ext uri="{FF2B5EF4-FFF2-40B4-BE49-F238E27FC236}">
                <a16:creationId xmlns:a16="http://schemas.microsoft.com/office/drawing/2014/main" id="{64D64E58-5BA8-0E40-AF8B-FED2A6280DFA}"/>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FACILITER L'INTERVENTION DES SECOURS : </a:t>
            </a: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557" name="Rectangle 1">
            <a:extLst>
              <a:ext uri="{FF2B5EF4-FFF2-40B4-BE49-F238E27FC236}">
                <a16:creationId xmlns:a16="http://schemas.microsoft.com/office/drawing/2014/main" id="{2A8F2304-9346-6C1B-C692-2AA205455B75}"/>
              </a:ext>
            </a:extLst>
          </p:cNvPr>
          <p:cNvSpPr>
            <a:spLocks noChangeArrowheads="1"/>
          </p:cNvSpPr>
          <p:nvPr/>
        </p:nvSpPr>
        <p:spPr bwMode="auto">
          <a:xfrm>
            <a:off x="457200" y="1981200"/>
            <a:ext cx="8189913"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Bâtiments doivent être implantés de telle manière que le nombre et la largeur des voies d'accès d'une part, les façades et les baies de pénétration d'autre part, puissent permettre une concentration rapide des moyens de secours et une intervention efficace des SP (extinction et sauvetage).</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23558" name="Picture 7" descr="C:\Documents and Settings\Philippe\Mes documents\JSP SDMIS\Dématérialisation\doc\INC\F1 - construction\Images\vechelle.png">
            <a:extLst>
              <a:ext uri="{FF2B5EF4-FFF2-40B4-BE49-F238E27FC236}">
                <a16:creationId xmlns:a16="http://schemas.microsoft.com/office/drawing/2014/main" id="{D2C6D4F7-2C76-D4D2-4D71-395506DB78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3505200"/>
            <a:ext cx="358140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Espace réservé du numéro de diapositive 4">
            <a:extLst>
              <a:ext uri="{FF2B5EF4-FFF2-40B4-BE49-F238E27FC236}">
                <a16:creationId xmlns:a16="http://schemas.microsoft.com/office/drawing/2014/main" id="{CB573069-82DF-F3B7-76DA-264AD1FB8A9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B65BD59-C130-4688-90AA-F365FEED1100}" type="slidenum">
              <a:rPr lang="fr-FR" altLang="fr-FR" sz="2000">
                <a:solidFill>
                  <a:srgbClr val="984807"/>
                </a:solidFill>
              </a:rPr>
              <a:pPr algn="r" eaLnBrk="1" hangingPunct="1">
                <a:spcBef>
                  <a:spcPct val="0"/>
                </a:spcBef>
                <a:buFontTx/>
                <a:buNone/>
              </a:pPr>
              <a:t>210</a:t>
            </a:fld>
            <a:endParaRPr lang="fr-FR" altLang="fr-FR" sz="2000">
              <a:solidFill>
                <a:srgbClr val="984807"/>
              </a:solidFill>
            </a:endParaRPr>
          </a:p>
        </p:txBody>
      </p:sp>
      <p:sp>
        <p:nvSpPr>
          <p:cNvPr id="217091" name="Rectangle 1">
            <a:extLst>
              <a:ext uri="{FF2B5EF4-FFF2-40B4-BE49-F238E27FC236}">
                <a16:creationId xmlns:a16="http://schemas.microsoft.com/office/drawing/2014/main" id="{E9D49BD6-9285-A2CF-9D84-BC4FCFF52467}"/>
              </a:ext>
            </a:extLst>
          </p:cNvPr>
          <p:cNvSpPr>
            <a:spLocks noChangeArrowheads="1"/>
          </p:cNvSpPr>
          <p:nvPr/>
        </p:nvSpPr>
        <p:spPr bwMode="auto">
          <a:xfrm>
            <a:off x="414338" y="1316038"/>
            <a:ext cx="8189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Détection :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Les détecteurs : </a:t>
            </a: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17092" name="Rectangle 1">
            <a:extLst>
              <a:ext uri="{FF2B5EF4-FFF2-40B4-BE49-F238E27FC236}">
                <a16:creationId xmlns:a16="http://schemas.microsoft.com/office/drawing/2014/main" id="{B5156B9A-662B-9B56-C291-F80ED07D5FD8}"/>
              </a:ext>
            </a:extLst>
          </p:cNvPr>
          <p:cNvSpPr>
            <a:spLocks noChangeArrowheads="1"/>
          </p:cNvSpPr>
          <p:nvPr/>
        </p:nvSpPr>
        <p:spPr bwMode="auto">
          <a:xfrm>
            <a:off x="466725" y="1838325"/>
            <a:ext cx="8291513"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1044575"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1044575"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1044575"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1044575"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1044575"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1044575"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1044575"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1044575"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1044575" algn="l"/>
              </a:tabLst>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000">
                <a:latin typeface="Times New Roman" panose="02020603050405020304" pitchFamily="18" charset="0"/>
                <a:cs typeface="Times New Roman" panose="02020603050405020304" pitchFamily="18" charset="0"/>
              </a:rPr>
              <a:t>Appareils électroniques qui perçoivent comme nos sens les phénomènes du feu en mettant en œuvre différentes propriétés physiques. </a:t>
            </a:r>
          </a:p>
          <a:p>
            <a:pPr>
              <a:buFont typeface="Arial" panose="020B0604020202020204" pitchFamily="34" charset="0"/>
              <a:buNone/>
            </a:pPr>
            <a:endParaRPr lang="fr-FR" altLang="fr-FR" sz="2000">
              <a:solidFill>
                <a:srgbClr val="000000"/>
              </a:solidFill>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fr-FR" altLang="fr-FR" sz="2000">
                <a:solidFill>
                  <a:srgbClr val="000000"/>
                </a:solidFill>
                <a:latin typeface="Times New Roman" panose="02020603050405020304" pitchFamily="18" charset="0"/>
                <a:cs typeface="Times New Roman" panose="02020603050405020304" pitchFamily="18" charset="0"/>
              </a:rPr>
              <a:t>Assurent la surveillance d'un emplacement ou d'une zone bien déterminée et communiquent leurs informations à l’équipement de contrôle et de signalisation qui les traduit en alarme.</a:t>
            </a:r>
            <a:endParaRPr lang="fr-FR" altLang="fr-FR" sz="2000">
              <a:latin typeface="Times New Roman" panose="02020603050405020304" pitchFamily="18" charset="0"/>
              <a:cs typeface="Times New Roman" panose="02020603050405020304" pitchFamily="18" charset="0"/>
            </a:endParaRPr>
          </a:p>
        </p:txBody>
      </p:sp>
      <p:sp>
        <p:nvSpPr>
          <p:cNvPr id="217093" name="Rectangle 8">
            <a:extLst>
              <a:ext uri="{FF2B5EF4-FFF2-40B4-BE49-F238E27FC236}">
                <a16:creationId xmlns:a16="http://schemas.microsoft.com/office/drawing/2014/main" id="{7FE5914F-9F6A-A7CE-DBD9-167DA13DBAA8}"/>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217094" name="Picture 7" descr="Guides_secu_incendie_interactif_01">
            <a:extLst>
              <a:ext uri="{FF2B5EF4-FFF2-40B4-BE49-F238E27FC236}">
                <a16:creationId xmlns:a16="http://schemas.microsoft.com/office/drawing/2014/main" id="{3404A47F-D5E0-6A27-82F5-664250A356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861" t="25555" r="32484" b="53767"/>
          <a:stretch>
            <a:fillRect/>
          </a:stretch>
        </p:blipFill>
        <p:spPr bwMode="auto">
          <a:xfrm>
            <a:off x="668338" y="4308475"/>
            <a:ext cx="2663825"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5" name="Rectangle 10">
            <a:extLst>
              <a:ext uri="{FF2B5EF4-FFF2-40B4-BE49-F238E27FC236}">
                <a16:creationId xmlns:a16="http://schemas.microsoft.com/office/drawing/2014/main" id="{5D8C4575-5AC5-D0D5-57E4-D99AFA9F2377}"/>
              </a:ext>
            </a:extLst>
          </p:cNvPr>
          <p:cNvSpPr>
            <a:spLocks noChangeArrowheads="1"/>
          </p:cNvSpPr>
          <p:nvPr/>
        </p:nvSpPr>
        <p:spPr bwMode="auto">
          <a:xfrm>
            <a:off x="6786563" y="39703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217096" name="Picture 3" descr="11">
            <a:extLst>
              <a:ext uri="{FF2B5EF4-FFF2-40B4-BE49-F238E27FC236}">
                <a16:creationId xmlns:a16="http://schemas.microsoft.com/office/drawing/2014/main" id="{E38B2BA2-9823-8828-E5F4-4CB7B73E07CC}"/>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786563" y="3970338"/>
            <a:ext cx="1381125"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7" name="Rectangle 12">
            <a:extLst>
              <a:ext uri="{FF2B5EF4-FFF2-40B4-BE49-F238E27FC236}">
                <a16:creationId xmlns:a16="http://schemas.microsoft.com/office/drawing/2014/main" id="{700293D4-F21D-C115-CB7A-AD9695841962}"/>
              </a:ext>
            </a:extLst>
          </p:cNvPr>
          <p:cNvSpPr>
            <a:spLocks noChangeArrowheads="1"/>
          </p:cNvSpPr>
          <p:nvPr/>
        </p:nvSpPr>
        <p:spPr bwMode="auto">
          <a:xfrm>
            <a:off x="6786563" y="39703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217098" name="Picture 7" descr="DSCF0193">
            <a:extLst>
              <a:ext uri="{FF2B5EF4-FFF2-40B4-BE49-F238E27FC236}">
                <a16:creationId xmlns:a16="http://schemas.microsoft.com/office/drawing/2014/main" id="{3DB54F33-E4C7-FE98-E6A7-14DAC629EA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4938" y="3951288"/>
            <a:ext cx="1984375"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9" name="Rectangle 14">
            <a:extLst>
              <a:ext uri="{FF2B5EF4-FFF2-40B4-BE49-F238E27FC236}">
                <a16:creationId xmlns:a16="http://schemas.microsoft.com/office/drawing/2014/main" id="{5ABCDD59-58C7-131D-4C2A-71E71B34541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217100" name="Picture 3" descr="11">
            <a:extLst>
              <a:ext uri="{FF2B5EF4-FFF2-40B4-BE49-F238E27FC236}">
                <a16:creationId xmlns:a16="http://schemas.microsoft.com/office/drawing/2014/main" id="{EF49B3AF-46D7-0A8D-3509-8C5EF65A563D}"/>
              </a:ext>
            </a:extLst>
          </p:cNvPr>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3779838" y="4387850"/>
            <a:ext cx="1897062"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101" name="Titre 8">
            <a:extLst>
              <a:ext uri="{FF2B5EF4-FFF2-40B4-BE49-F238E27FC236}">
                <a16:creationId xmlns:a16="http://schemas.microsoft.com/office/drawing/2014/main" id="{796C04B4-4D36-09F5-6451-8137551FB1AB}"/>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Espace réservé du numéro de diapositive 4">
            <a:extLst>
              <a:ext uri="{FF2B5EF4-FFF2-40B4-BE49-F238E27FC236}">
                <a16:creationId xmlns:a16="http://schemas.microsoft.com/office/drawing/2014/main" id="{5E641C33-BFEA-030B-F946-CE976E5A433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2A6C9C5-E407-4D0C-973D-0E7A6CA6BAEB}" type="slidenum">
              <a:rPr lang="fr-FR" altLang="fr-FR" sz="2000">
                <a:solidFill>
                  <a:srgbClr val="984807"/>
                </a:solidFill>
              </a:rPr>
              <a:pPr algn="r" eaLnBrk="1" hangingPunct="1">
                <a:spcBef>
                  <a:spcPct val="0"/>
                </a:spcBef>
                <a:buFontTx/>
                <a:buNone/>
              </a:pPr>
              <a:t>211</a:t>
            </a:fld>
            <a:endParaRPr lang="fr-FR" altLang="fr-FR" sz="2000">
              <a:solidFill>
                <a:srgbClr val="984807"/>
              </a:solidFill>
            </a:endParaRPr>
          </a:p>
        </p:txBody>
      </p:sp>
      <p:sp>
        <p:nvSpPr>
          <p:cNvPr id="218115" name="Rectangle 1">
            <a:extLst>
              <a:ext uri="{FF2B5EF4-FFF2-40B4-BE49-F238E27FC236}">
                <a16:creationId xmlns:a16="http://schemas.microsoft.com/office/drawing/2014/main" id="{6E8F4059-BD82-0234-0BFC-B60B7493B500}"/>
              </a:ext>
            </a:extLst>
          </p:cNvPr>
          <p:cNvSpPr>
            <a:spLocks noChangeArrowheads="1"/>
          </p:cNvSpPr>
          <p:nvPr/>
        </p:nvSpPr>
        <p:spPr bwMode="auto">
          <a:xfrm>
            <a:off x="414338" y="1316038"/>
            <a:ext cx="8189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Détection :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Les détecteurs :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18116" name="Picture 6" descr="di">
            <a:extLst>
              <a:ext uri="{FF2B5EF4-FFF2-40B4-BE49-F238E27FC236}">
                <a16:creationId xmlns:a16="http://schemas.microsoft.com/office/drawing/2014/main" id="{D6811ACD-D962-CC78-42D1-899653FCE1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801813"/>
            <a:ext cx="7704137" cy="44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7" name="Titre 8">
            <a:extLst>
              <a:ext uri="{FF2B5EF4-FFF2-40B4-BE49-F238E27FC236}">
                <a16:creationId xmlns:a16="http://schemas.microsoft.com/office/drawing/2014/main" id="{00B64836-6086-EE89-7187-F3ADC7F9E011}"/>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Comment la construction……</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itre 8">
            <a:extLst>
              <a:ext uri="{FF2B5EF4-FFF2-40B4-BE49-F238E27FC236}">
                <a16:creationId xmlns:a16="http://schemas.microsoft.com/office/drawing/2014/main" id="{CC878D6B-BFBD-41F5-B54B-787B818F387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Secours interne  </a:t>
            </a:r>
          </a:p>
        </p:txBody>
      </p:sp>
      <p:sp>
        <p:nvSpPr>
          <p:cNvPr id="219139" name="Espace réservé du numéro de diapositive 4">
            <a:extLst>
              <a:ext uri="{FF2B5EF4-FFF2-40B4-BE49-F238E27FC236}">
                <a16:creationId xmlns:a16="http://schemas.microsoft.com/office/drawing/2014/main" id="{1C607DDC-4A25-3C5C-7D7B-7F31F973E13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27FF556-77DB-454A-A006-C5CCA3CE209B}" type="slidenum">
              <a:rPr lang="fr-FR" altLang="fr-FR" sz="2000">
                <a:solidFill>
                  <a:srgbClr val="984807"/>
                </a:solidFill>
              </a:rPr>
              <a:pPr algn="r" eaLnBrk="1" hangingPunct="1">
                <a:spcBef>
                  <a:spcPct val="0"/>
                </a:spcBef>
                <a:buFontTx/>
                <a:buNone/>
              </a:pPr>
              <a:t>212</a:t>
            </a:fld>
            <a:endParaRPr lang="fr-FR" altLang="fr-FR" sz="2000">
              <a:solidFill>
                <a:srgbClr val="984807"/>
              </a:solidFill>
            </a:endParaRPr>
          </a:p>
        </p:txBody>
      </p:sp>
      <p:sp>
        <p:nvSpPr>
          <p:cNvPr id="219140" name="Rectangle 1">
            <a:extLst>
              <a:ext uri="{FF2B5EF4-FFF2-40B4-BE49-F238E27FC236}">
                <a16:creationId xmlns:a16="http://schemas.microsoft.com/office/drawing/2014/main" id="{F23EED10-9410-9B78-EA7D-57A039E518F9}"/>
              </a:ext>
            </a:extLst>
          </p:cNvPr>
          <p:cNvSpPr>
            <a:spLocks noChangeArrowheads="1"/>
          </p:cNvSpPr>
          <p:nvPr/>
        </p:nvSpPr>
        <p:spPr bwMode="auto">
          <a:xfrm>
            <a:off x="414338" y="1316038"/>
            <a:ext cx="8189912"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Agents de sécurité incendie :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19141" name="Rectangle 1">
            <a:extLst>
              <a:ext uri="{FF2B5EF4-FFF2-40B4-BE49-F238E27FC236}">
                <a16:creationId xmlns:a16="http://schemas.microsoft.com/office/drawing/2014/main" id="{A9A512F1-88C2-74E3-5112-60B5DEE7F2FE}"/>
              </a:ext>
            </a:extLst>
          </p:cNvPr>
          <p:cNvSpPr>
            <a:spLocks noChangeArrowheads="1"/>
          </p:cNvSpPr>
          <p:nvPr/>
        </p:nvSpPr>
        <p:spPr bwMode="auto">
          <a:xfrm>
            <a:off x="457200" y="1981200"/>
            <a:ext cx="8189913"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000">
                <a:latin typeface="Times New Roman" panose="02020603050405020304" pitchFamily="18" charset="0"/>
                <a:cs typeface="Times New Roman" panose="02020603050405020304" pitchFamily="18" charset="0"/>
              </a:rPr>
              <a:t>Service assuré par des agents de sécurité incendie. </a:t>
            </a:r>
          </a:p>
          <a:p>
            <a:pPr>
              <a:buFont typeface="Arial" panose="020B0604020202020204" pitchFamily="34" charset="0"/>
              <a:buNone/>
            </a:pPr>
            <a:r>
              <a:rPr lang="fr-FR" altLang="fr-FR" sz="2000">
                <a:latin typeface="Times New Roman" panose="02020603050405020304" pitchFamily="18" charset="0"/>
                <a:cs typeface="Times New Roman" panose="02020603050405020304" pitchFamily="18" charset="0"/>
              </a:rPr>
              <a:t>Effectif doit être de 3 personnes au moins présentes simultanément, dont un CE. Cet effectif doit être adapté à l’importance de l’éts.</a:t>
            </a:r>
          </a:p>
          <a:p>
            <a:endParaRPr lang="fr-FR" altLang="fr-FR" sz="200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fr-FR" altLang="fr-FR" sz="2000" b="1" u="sng">
                <a:latin typeface="Times New Roman" panose="02020603050405020304" pitchFamily="18" charset="0"/>
                <a:cs typeface="Times New Roman" panose="02020603050405020304" pitchFamily="18" charset="0"/>
              </a:rPr>
              <a:t>Rôles et missions :</a:t>
            </a:r>
            <a:endParaRPr lang="fr-FR" altLang="fr-FR" sz="2000" b="1">
              <a:latin typeface="Times New Roman" panose="02020603050405020304" pitchFamily="18" charset="0"/>
              <a:cs typeface="Times New Roman" panose="02020603050405020304" pitchFamily="18" charset="0"/>
            </a:endParaRPr>
          </a:p>
          <a:p>
            <a:endParaRPr lang="fr-FR" altLang="fr-FR" sz="200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fr-FR" altLang="fr-FR" sz="2000">
                <a:latin typeface="Times New Roman" panose="02020603050405020304" pitchFamily="18" charset="0"/>
                <a:cs typeface="Times New Roman" panose="02020603050405020304" pitchFamily="18" charset="0"/>
              </a:rPr>
              <a:t>Est chargé de l’organisation </a:t>
            </a:r>
          </a:p>
          <a:p>
            <a:pPr>
              <a:buFont typeface="Arial" panose="020B0604020202020204" pitchFamily="34" charset="0"/>
              <a:buNone/>
            </a:pPr>
            <a:r>
              <a:rPr lang="fr-FR" altLang="fr-FR" sz="2000">
                <a:latin typeface="Times New Roman" panose="02020603050405020304" pitchFamily="18" charset="0"/>
                <a:cs typeface="Times New Roman" panose="02020603050405020304" pitchFamily="18" charset="0"/>
              </a:rPr>
              <a:t>générale de la sécurité dans l’éts.</a:t>
            </a:r>
          </a:p>
        </p:txBody>
      </p:sp>
      <p:pic>
        <p:nvPicPr>
          <p:cNvPr id="219142" name="Picture 228" descr="ps">
            <a:extLst>
              <a:ext uri="{FF2B5EF4-FFF2-40B4-BE49-F238E27FC236}">
                <a16:creationId xmlns:a16="http://schemas.microsoft.com/office/drawing/2014/main" id="{BE25108D-1612-E8C2-D486-D7CBD7A218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3090863"/>
            <a:ext cx="4056062" cy="285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itre 8">
            <a:extLst>
              <a:ext uri="{FF2B5EF4-FFF2-40B4-BE49-F238E27FC236}">
                <a16:creationId xmlns:a16="http://schemas.microsoft.com/office/drawing/2014/main" id="{B63F2087-6F6A-F5F1-DA36-CE07B0C99118}"/>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Secours interne  </a:t>
            </a:r>
          </a:p>
        </p:txBody>
      </p:sp>
      <p:sp>
        <p:nvSpPr>
          <p:cNvPr id="220163" name="Espace réservé du numéro de diapositive 4">
            <a:extLst>
              <a:ext uri="{FF2B5EF4-FFF2-40B4-BE49-F238E27FC236}">
                <a16:creationId xmlns:a16="http://schemas.microsoft.com/office/drawing/2014/main" id="{1B6FE64B-E01B-0828-EFB0-8DAD99482D5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F362C7A-7E89-4B16-9C02-43A2A92ACE08}" type="slidenum">
              <a:rPr lang="fr-FR" altLang="fr-FR" sz="2000">
                <a:solidFill>
                  <a:srgbClr val="984807"/>
                </a:solidFill>
              </a:rPr>
              <a:pPr algn="r" eaLnBrk="1" hangingPunct="1">
                <a:spcBef>
                  <a:spcPct val="0"/>
                </a:spcBef>
                <a:buFontTx/>
                <a:buNone/>
              </a:pPr>
              <a:t>213</a:t>
            </a:fld>
            <a:endParaRPr lang="fr-FR" altLang="fr-FR" sz="2000">
              <a:solidFill>
                <a:srgbClr val="984807"/>
              </a:solidFill>
            </a:endParaRPr>
          </a:p>
        </p:txBody>
      </p:sp>
      <p:sp>
        <p:nvSpPr>
          <p:cNvPr id="220164" name="Rectangle 1">
            <a:extLst>
              <a:ext uri="{FF2B5EF4-FFF2-40B4-BE49-F238E27FC236}">
                <a16:creationId xmlns:a16="http://schemas.microsoft.com/office/drawing/2014/main" id="{5E0441CF-2984-E8C8-CE57-47EC9CFCDFE7}"/>
              </a:ext>
            </a:extLst>
          </p:cNvPr>
          <p:cNvSpPr>
            <a:spLocks noChangeArrowheads="1"/>
          </p:cNvSpPr>
          <p:nvPr/>
        </p:nvSpPr>
        <p:spPr bwMode="auto">
          <a:xfrm>
            <a:off x="414338" y="1316038"/>
            <a:ext cx="8189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Agents de sécurité incendie :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20165" name="Rectangle 1">
            <a:extLst>
              <a:ext uri="{FF2B5EF4-FFF2-40B4-BE49-F238E27FC236}">
                <a16:creationId xmlns:a16="http://schemas.microsoft.com/office/drawing/2014/main" id="{7805F9C5-C015-E33F-06A2-6BF72D5F28CF}"/>
              </a:ext>
            </a:extLst>
          </p:cNvPr>
          <p:cNvSpPr>
            <a:spLocks noChangeArrowheads="1"/>
          </p:cNvSpPr>
          <p:nvPr/>
        </p:nvSpPr>
        <p:spPr bwMode="auto">
          <a:xfrm>
            <a:off x="457200" y="1981200"/>
            <a:ext cx="8189913"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000">
                <a:latin typeface="Times New Roman" panose="02020603050405020304" pitchFamily="18" charset="0"/>
                <a:cs typeface="Times New Roman" panose="02020603050405020304" pitchFamily="18" charset="0"/>
              </a:rPr>
              <a:t>Il a pour mission :</a:t>
            </a:r>
          </a:p>
          <a:p>
            <a:endParaRPr lang="fr-FR" altLang="fr-FR" sz="2000">
              <a:latin typeface="Times New Roman" panose="02020603050405020304" pitchFamily="18" charset="0"/>
              <a:cs typeface="Times New Roman" panose="02020603050405020304" pitchFamily="18" charset="0"/>
            </a:endParaRPr>
          </a:p>
          <a:p>
            <a:r>
              <a:rPr lang="fr-FR" altLang="fr-FR" sz="2000">
                <a:latin typeface="Times New Roman" panose="02020603050405020304" pitchFamily="18" charset="0"/>
                <a:cs typeface="Times New Roman" panose="02020603050405020304" pitchFamily="18" charset="0"/>
              </a:rPr>
              <a:t> Assurer la vacuité et la permanence des chemins d’évacuation jusqu’à la VP ;</a:t>
            </a:r>
          </a:p>
          <a:p>
            <a:r>
              <a:rPr lang="fr-FR" altLang="fr-FR" sz="2000">
                <a:latin typeface="Times New Roman" panose="02020603050405020304" pitchFamily="18" charset="0"/>
                <a:cs typeface="Times New Roman" panose="02020603050405020304" pitchFamily="18" charset="0"/>
              </a:rPr>
              <a:t> Assurer aux membres de la commission de sécurité l’accès à tous les locaux communs ;</a:t>
            </a:r>
          </a:p>
          <a:p>
            <a:r>
              <a:rPr lang="fr-FR" altLang="fr-FR" sz="2000">
                <a:latin typeface="Times New Roman" panose="02020603050405020304" pitchFamily="18" charset="0"/>
                <a:cs typeface="Times New Roman" panose="02020603050405020304" pitchFamily="18" charset="0"/>
              </a:rPr>
              <a:t> Organiser des rondes ;</a:t>
            </a:r>
          </a:p>
          <a:p>
            <a:r>
              <a:rPr lang="fr-FR" altLang="fr-FR" sz="2000">
                <a:latin typeface="Times New Roman" panose="02020603050405020304" pitchFamily="18" charset="0"/>
                <a:cs typeface="Times New Roman" panose="02020603050405020304" pitchFamily="18" charset="0"/>
              </a:rPr>
              <a:t> Prévenir et détecter les risques d’incendie (y compris dans les locaux non occupés)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Titre 8">
            <a:extLst>
              <a:ext uri="{FF2B5EF4-FFF2-40B4-BE49-F238E27FC236}">
                <a16:creationId xmlns:a16="http://schemas.microsoft.com/office/drawing/2014/main" id="{F7C746CE-C226-5DCF-C1B3-BA8CAD8508F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Secours interne  </a:t>
            </a:r>
          </a:p>
        </p:txBody>
      </p:sp>
      <p:sp>
        <p:nvSpPr>
          <p:cNvPr id="221187" name="Espace réservé du numéro de diapositive 4">
            <a:extLst>
              <a:ext uri="{FF2B5EF4-FFF2-40B4-BE49-F238E27FC236}">
                <a16:creationId xmlns:a16="http://schemas.microsoft.com/office/drawing/2014/main" id="{C0C88A7B-C5CC-441C-4198-FD6A36EBE4D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35CCC91-BCC0-40C8-B09C-58A665FC964B}" type="slidenum">
              <a:rPr lang="fr-FR" altLang="fr-FR" sz="2000">
                <a:solidFill>
                  <a:srgbClr val="984807"/>
                </a:solidFill>
              </a:rPr>
              <a:pPr algn="r" eaLnBrk="1" hangingPunct="1">
                <a:spcBef>
                  <a:spcPct val="0"/>
                </a:spcBef>
                <a:buFontTx/>
                <a:buNone/>
              </a:pPr>
              <a:t>214</a:t>
            </a:fld>
            <a:endParaRPr lang="fr-FR" altLang="fr-FR" sz="2000">
              <a:solidFill>
                <a:srgbClr val="984807"/>
              </a:solidFill>
            </a:endParaRPr>
          </a:p>
        </p:txBody>
      </p:sp>
      <p:sp>
        <p:nvSpPr>
          <p:cNvPr id="221188" name="Rectangle 1">
            <a:extLst>
              <a:ext uri="{FF2B5EF4-FFF2-40B4-BE49-F238E27FC236}">
                <a16:creationId xmlns:a16="http://schemas.microsoft.com/office/drawing/2014/main" id="{1A0788D1-7910-5134-B071-432C1AB18B0F}"/>
              </a:ext>
            </a:extLst>
          </p:cNvPr>
          <p:cNvSpPr>
            <a:spLocks noChangeArrowheads="1"/>
          </p:cNvSpPr>
          <p:nvPr/>
        </p:nvSpPr>
        <p:spPr bwMode="auto">
          <a:xfrm>
            <a:off x="414338" y="1316038"/>
            <a:ext cx="8189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Agents de sécurité incendie :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60773" name="Rectangle 1">
            <a:extLst>
              <a:ext uri="{FF2B5EF4-FFF2-40B4-BE49-F238E27FC236}">
                <a16:creationId xmlns:a16="http://schemas.microsoft.com/office/drawing/2014/main" id="{FA6EB7E2-ABF0-FCB3-C93D-F1EFC1212A2F}"/>
              </a:ext>
            </a:extLst>
          </p:cNvPr>
          <p:cNvSpPr>
            <a:spLocks noChangeArrowheads="1"/>
          </p:cNvSpPr>
          <p:nvPr/>
        </p:nvSpPr>
        <p:spPr bwMode="auto">
          <a:xfrm>
            <a:off x="457200" y="1981200"/>
            <a:ext cx="8189913" cy="3662363"/>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marL="342900" indent="-342900">
              <a:defRPr/>
            </a:pPr>
            <a:r>
              <a:rPr lang="fr-FR" sz="2000" dirty="0">
                <a:latin typeface="Times New Roman" panose="02020603050405020304" pitchFamily="18" charset="0"/>
                <a:cs typeface="Times New Roman" panose="02020603050405020304" pitchFamily="18" charset="0"/>
              </a:rPr>
              <a:t>Faire appliquer les consignes en cas d’incendie ;</a:t>
            </a:r>
          </a:p>
          <a:p>
            <a:pPr marL="342900" indent="-342900">
              <a:defRPr/>
            </a:pPr>
            <a:endParaRPr lang="fr-FR" sz="2000" dirty="0">
              <a:latin typeface="Times New Roman" panose="02020603050405020304" pitchFamily="18" charset="0"/>
              <a:cs typeface="Times New Roman" panose="02020603050405020304" pitchFamily="18" charset="0"/>
            </a:endParaRPr>
          </a:p>
          <a:p>
            <a:pPr>
              <a:defRPr/>
            </a:pPr>
            <a:r>
              <a:rPr lang="fr-FR" sz="2000" dirty="0">
                <a:latin typeface="Times New Roman" panose="02020603050405020304" pitchFamily="18" charset="0"/>
                <a:cs typeface="Times New Roman" panose="02020603050405020304" pitchFamily="18" charset="0"/>
              </a:rPr>
              <a:t> Diriger les secours avant l’arrivée des SP ;</a:t>
            </a:r>
          </a:p>
          <a:p>
            <a:pPr>
              <a:defRPr/>
            </a:pPr>
            <a:endParaRPr lang="fr-FR" sz="2000" dirty="0">
              <a:latin typeface="Times New Roman" panose="02020603050405020304" pitchFamily="18" charset="0"/>
              <a:cs typeface="Times New Roman" panose="02020603050405020304" pitchFamily="18" charset="0"/>
            </a:endParaRPr>
          </a:p>
          <a:p>
            <a:pPr>
              <a:defRPr/>
            </a:pPr>
            <a:r>
              <a:rPr lang="fr-FR" sz="2000" dirty="0">
                <a:latin typeface="Times New Roman" panose="02020603050405020304" pitchFamily="18" charset="0"/>
                <a:cs typeface="Times New Roman" panose="02020603050405020304" pitchFamily="18" charset="0"/>
              </a:rPr>
              <a:t> Veiller au bon fonctionnement de tout le matériel de protection contre l’incendie ;</a:t>
            </a:r>
          </a:p>
          <a:p>
            <a:pPr>
              <a:defRPr/>
            </a:pPr>
            <a:endParaRPr lang="fr-FR" sz="2000" dirty="0">
              <a:latin typeface="Times New Roman" panose="02020603050405020304" pitchFamily="18" charset="0"/>
              <a:cs typeface="Times New Roman" panose="02020603050405020304" pitchFamily="18" charset="0"/>
            </a:endParaRPr>
          </a:p>
          <a:p>
            <a:pPr>
              <a:defRPr/>
            </a:pPr>
            <a:r>
              <a:rPr lang="fr-FR" sz="2000" dirty="0">
                <a:latin typeface="Times New Roman" panose="02020603050405020304" pitchFamily="18" charset="0"/>
                <a:cs typeface="Times New Roman" panose="02020603050405020304" pitchFamily="18" charset="0"/>
              </a:rPr>
              <a:t> Effectuer ou de faire effectuer l’entretien du matériel de sécurité ;</a:t>
            </a:r>
          </a:p>
          <a:p>
            <a:pPr>
              <a:defRPr/>
            </a:pPr>
            <a:endParaRPr lang="fr-FR" sz="2000" dirty="0">
              <a:latin typeface="Times New Roman" panose="02020603050405020304" pitchFamily="18" charset="0"/>
              <a:cs typeface="Times New Roman" panose="02020603050405020304" pitchFamily="18" charset="0"/>
            </a:endParaRPr>
          </a:p>
          <a:p>
            <a:pPr>
              <a:defRPr/>
            </a:pPr>
            <a:r>
              <a:rPr lang="fr-FR" sz="2000" dirty="0">
                <a:latin typeface="Times New Roman" panose="02020603050405020304" pitchFamily="18" charset="0"/>
                <a:cs typeface="Times New Roman" panose="02020603050405020304" pitchFamily="18" charset="0"/>
              </a:rPr>
              <a:t> Tenir à jour le registre de sécurité.</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Titre 8">
            <a:extLst>
              <a:ext uri="{FF2B5EF4-FFF2-40B4-BE49-F238E27FC236}">
                <a16:creationId xmlns:a16="http://schemas.microsoft.com/office/drawing/2014/main" id="{7D411108-B1B2-3DF4-2B3B-D019AF3FEE7C}"/>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Secours interne  </a:t>
            </a:r>
          </a:p>
        </p:txBody>
      </p:sp>
      <p:sp>
        <p:nvSpPr>
          <p:cNvPr id="222211" name="Espace réservé du numéro de diapositive 4">
            <a:extLst>
              <a:ext uri="{FF2B5EF4-FFF2-40B4-BE49-F238E27FC236}">
                <a16:creationId xmlns:a16="http://schemas.microsoft.com/office/drawing/2014/main" id="{CF74DD77-C8E1-8E7B-CBD6-E0BEDE6C0A9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9BB1093-FF21-49CD-953B-813BAC50D90C}" type="slidenum">
              <a:rPr lang="fr-FR" altLang="fr-FR" sz="2000">
                <a:solidFill>
                  <a:srgbClr val="984807"/>
                </a:solidFill>
              </a:rPr>
              <a:pPr algn="r" eaLnBrk="1" hangingPunct="1">
                <a:spcBef>
                  <a:spcPct val="0"/>
                </a:spcBef>
                <a:buFontTx/>
                <a:buNone/>
              </a:pPr>
              <a:t>215</a:t>
            </a:fld>
            <a:endParaRPr lang="fr-FR" altLang="fr-FR" sz="2000">
              <a:solidFill>
                <a:srgbClr val="984807"/>
              </a:solidFill>
            </a:endParaRPr>
          </a:p>
        </p:txBody>
      </p:sp>
      <p:sp>
        <p:nvSpPr>
          <p:cNvPr id="222212" name="Rectangle 1">
            <a:extLst>
              <a:ext uri="{FF2B5EF4-FFF2-40B4-BE49-F238E27FC236}">
                <a16:creationId xmlns:a16="http://schemas.microsoft.com/office/drawing/2014/main" id="{DEB40345-35E3-B1E3-3B23-B51F0E7E0CDC}"/>
              </a:ext>
            </a:extLst>
          </p:cNvPr>
          <p:cNvSpPr>
            <a:spLocks noChangeArrowheads="1"/>
          </p:cNvSpPr>
          <p:nvPr/>
        </p:nvSpPr>
        <p:spPr bwMode="auto">
          <a:xfrm>
            <a:off x="414338" y="1316038"/>
            <a:ext cx="8189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Personnels désignés par le chef d’éts :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08901" name="Rectangle 1">
            <a:extLst>
              <a:ext uri="{FF2B5EF4-FFF2-40B4-BE49-F238E27FC236}">
                <a16:creationId xmlns:a16="http://schemas.microsoft.com/office/drawing/2014/main" id="{446D1EA9-6293-45BE-043B-031B4D898750}"/>
              </a:ext>
            </a:extLst>
          </p:cNvPr>
          <p:cNvSpPr>
            <a:spLocks noChangeArrowheads="1"/>
          </p:cNvSpPr>
          <p:nvPr/>
        </p:nvSpPr>
        <p:spPr bwMode="auto">
          <a:xfrm>
            <a:off x="425450" y="1874838"/>
            <a:ext cx="8189913" cy="329247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a:spcAft>
                <a:spcPts val="0"/>
              </a:spcAft>
              <a:buFont typeface="Arial" panose="020B0604020202020204" pitchFamily="34" charset="0"/>
              <a:buNone/>
              <a:defRPr/>
            </a:pPr>
            <a:r>
              <a:rPr lang="fr-FR"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Rôle des </a:t>
            </a:r>
            <a:r>
              <a:rPr lang="fr-FR" sz="2000" cap="all"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équipes de 1</a:t>
            </a:r>
            <a:r>
              <a:rPr lang="fr-FR" sz="2000" cap="all" baseline="30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ère</a:t>
            </a:r>
            <a:r>
              <a:rPr lang="fr-FR" sz="2000" cap="all"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et 2</a:t>
            </a:r>
            <a:r>
              <a:rPr lang="fr-FR" sz="2000" cap="all" baseline="30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ème</a:t>
            </a:r>
            <a:r>
              <a:rPr lang="fr-FR" sz="2000" cap="all"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intervention</a:t>
            </a:r>
            <a:r>
              <a:rPr lang="fr-FR"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est prépondérant en cas de sinistre. </a:t>
            </a:r>
            <a:endParaRPr lang="fr-FR" sz="2000" dirty="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buFont typeface="Arial" panose="020B0604020202020204" pitchFamily="34" charset="0"/>
              <a:buNone/>
              <a:defRPr/>
            </a:pPr>
            <a:r>
              <a:rPr lang="fr-FR"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fr-FR" sz="2000" dirty="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buFont typeface="Arial" panose="020B0604020202020204" pitchFamily="34" charset="0"/>
              <a:buNone/>
              <a:defRPr/>
            </a:pPr>
            <a:r>
              <a:rPr lang="fr-FR"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Agissent dans les domaines suivants :</a:t>
            </a:r>
            <a:endParaRPr lang="fr-FR" sz="2000" dirty="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buFont typeface="Arial" panose="020B0604020202020204" pitchFamily="34" charset="0"/>
              <a:buNone/>
              <a:defRPr/>
            </a:pPr>
            <a:r>
              <a:rPr lang="fr-FR"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fr-FR"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spcAft>
                <a:spcPts val="0"/>
              </a:spcAft>
              <a:defRPr/>
            </a:pPr>
            <a:r>
              <a:rPr lang="fr-FR"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Alerte des secours et intervention rapide sur le début du sinistre ;</a:t>
            </a:r>
            <a:endParaRPr lang="fr-FR"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spcAft>
                <a:spcPts val="0"/>
              </a:spcAft>
              <a:defRPr/>
            </a:pPr>
            <a:r>
              <a:rPr lang="fr-FR"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Evacuation du public et du personnel ;</a:t>
            </a:r>
            <a:endParaRPr lang="fr-FR"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spcAft>
                <a:spcPts val="0"/>
              </a:spcAft>
              <a:defRPr/>
            </a:pPr>
            <a:r>
              <a:rPr lang="fr-FR"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Sécurisation des personnes ;</a:t>
            </a:r>
            <a:endParaRPr lang="fr-FR"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spcAft>
                <a:spcPts val="0"/>
              </a:spcAft>
              <a:defRPr/>
            </a:pPr>
            <a:r>
              <a:rPr lang="fr-FR"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Accueil des secours.</a:t>
            </a:r>
            <a:endParaRPr lang="fr-FR" sz="20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re 8">
            <a:extLst>
              <a:ext uri="{FF2B5EF4-FFF2-40B4-BE49-F238E27FC236}">
                <a16:creationId xmlns:a16="http://schemas.microsoft.com/office/drawing/2014/main" id="{345DE91C-AE83-B495-CD0A-776604241E5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Secours interne  </a:t>
            </a:r>
          </a:p>
        </p:txBody>
      </p:sp>
      <p:sp>
        <p:nvSpPr>
          <p:cNvPr id="223235" name="Espace réservé du numéro de diapositive 4">
            <a:extLst>
              <a:ext uri="{FF2B5EF4-FFF2-40B4-BE49-F238E27FC236}">
                <a16:creationId xmlns:a16="http://schemas.microsoft.com/office/drawing/2014/main" id="{6AB31E04-4292-5F7A-DC5B-DA3FBAE49CA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EE9A5C7-7917-4A2B-8402-8EFD3660990F}" type="slidenum">
              <a:rPr lang="fr-FR" altLang="fr-FR" sz="2000">
                <a:solidFill>
                  <a:srgbClr val="984807"/>
                </a:solidFill>
              </a:rPr>
              <a:pPr algn="r" eaLnBrk="1" hangingPunct="1">
                <a:spcBef>
                  <a:spcPct val="0"/>
                </a:spcBef>
                <a:buFontTx/>
                <a:buNone/>
              </a:pPr>
              <a:t>216</a:t>
            </a:fld>
            <a:endParaRPr lang="fr-FR" altLang="fr-FR" sz="2000">
              <a:solidFill>
                <a:srgbClr val="984807"/>
              </a:solidFill>
            </a:endParaRPr>
          </a:p>
        </p:txBody>
      </p:sp>
      <p:sp>
        <p:nvSpPr>
          <p:cNvPr id="209925" name="Rectangle 1">
            <a:extLst>
              <a:ext uri="{FF2B5EF4-FFF2-40B4-BE49-F238E27FC236}">
                <a16:creationId xmlns:a16="http://schemas.microsoft.com/office/drawing/2014/main" id="{873EB908-987E-08E1-2FDB-FEC816504E40}"/>
              </a:ext>
            </a:extLst>
          </p:cNvPr>
          <p:cNvSpPr>
            <a:spLocks noChangeArrowheads="1"/>
          </p:cNvSpPr>
          <p:nvPr/>
        </p:nvSpPr>
        <p:spPr bwMode="auto">
          <a:xfrm>
            <a:off x="457200" y="1981200"/>
            <a:ext cx="8189913" cy="3319463"/>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a:spcAft>
                <a:spcPts val="0"/>
              </a:spcAft>
              <a:buFont typeface="Arial" panose="020B0604020202020204" pitchFamily="34" charset="0"/>
              <a:buNone/>
              <a:defRPr/>
            </a:pPr>
            <a:r>
              <a:rPr lang="fr-FR" sz="2000" dirty="0">
                <a:solidFill>
                  <a:srgbClr val="000000"/>
                </a:solidFill>
                <a:latin typeface="Times New Roman" panose="02020603050405020304" pitchFamily="18" charset="0"/>
                <a:ea typeface="Times New Roman" panose="02020603050405020304" pitchFamily="18" charset="0"/>
              </a:rPr>
              <a:t>Elément essentiel de la sécurité, elle doit entreprendre toutes actions pour : </a:t>
            </a:r>
          </a:p>
          <a:p>
            <a:pPr>
              <a:spcAft>
                <a:spcPts val="0"/>
              </a:spcAft>
              <a:buFont typeface="Arial" panose="020B0604020202020204" pitchFamily="34" charset="0"/>
              <a:buNone/>
              <a:defRPr/>
            </a:pPr>
            <a:endParaRPr lang="fr-FR" sz="2000" cap="all" dirty="0">
              <a:solidFill>
                <a:srgbClr val="000000"/>
              </a:solidFill>
              <a:latin typeface="Times New Roman" panose="02020603050405020304" pitchFamily="18" charset="0"/>
              <a:ea typeface="Times New Roman" panose="02020603050405020304" pitchFamily="18" charset="0"/>
            </a:endParaRPr>
          </a:p>
          <a:p>
            <a:pPr marL="342900" indent="-342900">
              <a:spcAft>
                <a:spcPts val="0"/>
              </a:spcAft>
              <a:buFont typeface="Wingdings" panose="05000000000000000000" pitchFamily="2" charset="2"/>
              <a:buChar char="ü"/>
              <a:defRPr/>
            </a:pPr>
            <a:r>
              <a:rPr lang="fr-FR" sz="2000" cap="all" dirty="0">
                <a:solidFill>
                  <a:srgbClr val="000000"/>
                </a:solidFill>
                <a:latin typeface="Times New Roman" panose="02020603050405020304" pitchFamily="18" charset="0"/>
                <a:ea typeface="Times New Roman" panose="02020603050405020304" pitchFamily="18" charset="0"/>
              </a:rPr>
              <a:t>prévenir</a:t>
            </a:r>
            <a:r>
              <a:rPr lang="fr-FR" sz="2000" dirty="0">
                <a:solidFill>
                  <a:srgbClr val="000000"/>
                </a:solidFill>
                <a:latin typeface="Times New Roman" panose="02020603050405020304" pitchFamily="18" charset="0"/>
                <a:ea typeface="Times New Roman" panose="02020603050405020304" pitchFamily="18" charset="0"/>
              </a:rPr>
              <a:t> et </a:t>
            </a:r>
            <a:r>
              <a:rPr lang="fr-FR" sz="2000" cap="all" dirty="0">
                <a:solidFill>
                  <a:srgbClr val="000000"/>
                </a:solidFill>
                <a:latin typeface="Times New Roman" panose="02020603050405020304" pitchFamily="18" charset="0"/>
                <a:ea typeface="Times New Roman" panose="02020603050405020304" pitchFamily="18" charset="0"/>
              </a:rPr>
              <a:t>limiter</a:t>
            </a:r>
            <a:r>
              <a:rPr lang="fr-FR" sz="2000" dirty="0">
                <a:solidFill>
                  <a:srgbClr val="000000"/>
                </a:solidFill>
                <a:latin typeface="Times New Roman" panose="02020603050405020304" pitchFamily="18" charset="0"/>
                <a:ea typeface="Times New Roman" panose="02020603050405020304" pitchFamily="18" charset="0"/>
              </a:rPr>
              <a:t> le risque, </a:t>
            </a:r>
          </a:p>
          <a:p>
            <a:pPr marL="342900" indent="-342900">
              <a:spcAft>
                <a:spcPts val="0"/>
              </a:spcAft>
              <a:buFont typeface="Wingdings" panose="05000000000000000000" pitchFamily="2" charset="2"/>
              <a:buChar char="ü"/>
              <a:defRPr/>
            </a:pPr>
            <a:r>
              <a:rPr lang="fr-FR" sz="2000" cap="all" dirty="0">
                <a:solidFill>
                  <a:srgbClr val="000000"/>
                </a:solidFill>
                <a:latin typeface="Times New Roman" panose="02020603050405020304" pitchFamily="18" charset="0"/>
                <a:ea typeface="Times New Roman" panose="02020603050405020304" pitchFamily="18" charset="0"/>
              </a:rPr>
              <a:t>déceler</a:t>
            </a:r>
            <a:r>
              <a:rPr lang="fr-FR" sz="2000" dirty="0">
                <a:solidFill>
                  <a:srgbClr val="000000"/>
                </a:solidFill>
                <a:latin typeface="Times New Roman" panose="02020603050405020304" pitchFamily="18" charset="0"/>
                <a:ea typeface="Times New Roman" panose="02020603050405020304" pitchFamily="18" charset="0"/>
              </a:rPr>
              <a:t> toute anomalie </a:t>
            </a:r>
          </a:p>
          <a:p>
            <a:pPr marL="342900" indent="-342900">
              <a:spcAft>
                <a:spcPts val="0"/>
              </a:spcAft>
              <a:buFont typeface="Wingdings" panose="05000000000000000000" pitchFamily="2" charset="2"/>
              <a:buChar char="ü"/>
              <a:defRPr/>
            </a:pPr>
            <a:r>
              <a:rPr lang="fr-FR" sz="2000" cap="all" dirty="0">
                <a:solidFill>
                  <a:srgbClr val="000000"/>
                </a:solidFill>
                <a:latin typeface="Times New Roman" panose="02020603050405020304" pitchFamily="18" charset="0"/>
                <a:ea typeface="Times New Roman" panose="02020603050405020304" pitchFamily="18" charset="0"/>
              </a:rPr>
              <a:t>réagir immédiatement</a:t>
            </a:r>
            <a:r>
              <a:rPr lang="fr-FR" sz="2000" dirty="0">
                <a:solidFill>
                  <a:srgbClr val="000000"/>
                </a:solidFill>
                <a:latin typeface="Times New Roman" panose="02020603050405020304" pitchFamily="18" charset="0"/>
                <a:ea typeface="Times New Roman" panose="02020603050405020304" pitchFamily="18" charset="0"/>
              </a:rPr>
              <a:t> en alertant les services concernés.</a:t>
            </a:r>
          </a:p>
          <a:p>
            <a:pPr indent="180340">
              <a:spcAft>
                <a:spcPts val="0"/>
              </a:spcAft>
              <a:defRPr/>
            </a:pPr>
            <a:endParaRPr lang="fr-FR" sz="2000" dirty="0">
              <a:solidFill>
                <a:srgbClr val="000000"/>
              </a:solidFill>
              <a:latin typeface="Times New Roman" panose="02020603050405020304" pitchFamily="18" charset="0"/>
              <a:ea typeface="Times New Roman" panose="02020603050405020304" pitchFamily="18" charset="0"/>
            </a:endParaRPr>
          </a:p>
          <a:p>
            <a:pPr indent="180340">
              <a:spcAft>
                <a:spcPts val="0"/>
              </a:spcAft>
              <a:defRPr/>
            </a:pPr>
            <a:endParaRPr lang="fr-FR" sz="2000" dirty="0">
              <a:solidFill>
                <a:srgbClr val="000000"/>
              </a:solidFill>
              <a:latin typeface="Times New Roman" panose="02020603050405020304" pitchFamily="18" charset="0"/>
              <a:ea typeface="Times New Roman" panose="02020603050405020304" pitchFamily="18" charset="0"/>
            </a:endParaRPr>
          </a:p>
          <a:p>
            <a:pPr>
              <a:lnSpc>
                <a:spcPct val="107000"/>
              </a:lnSpc>
              <a:spcAft>
                <a:spcPts val="0"/>
              </a:spcAft>
              <a:buFont typeface="Arial" panose="020B0604020202020204" pitchFamily="34" charset="0"/>
              <a:buNone/>
              <a:defRPr/>
            </a:pPr>
            <a:r>
              <a:rPr lang="fr-FR"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Seule une formation permanente de ses membres leur permettra d’agir efficacement.</a:t>
            </a:r>
            <a:endParaRPr lang="fr-FR"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23237" name="Rectangle 1">
            <a:extLst>
              <a:ext uri="{FF2B5EF4-FFF2-40B4-BE49-F238E27FC236}">
                <a16:creationId xmlns:a16="http://schemas.microsoft.com/office/drawing/2014/main" id="{D305BB07-2D2A-B677-906A-3CE8661CA29F}"/>
              </a:ext>
            </a:extLst>
          </p:cNvPr>
          <p:cNvSpPr>
            <a:spLocks noChangeArrowheads="1"/>
          </p:cNvSpPr>
          <p:nvPr/>
        </p:nvSpPr>
        <p:spPr bwMode="auto">
          <a:xfrm>
            <a:off x="414338" y="1316038"/>
            <a:ext cx="8189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Personnels désignés par le chef d’éts :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itre 8">
            <a:extLst>
              <a:ext uri="{FF2B5EF4-FFF2-40B4-BE49-F238E27FC236}">
                <a16:creationId xmlns:a16="http://schemas.microsoft.com/office/drawing/2014/main" id="{A114D4F2-C282-D937-6CC8-7059F7D32E0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Moyens de secours  </a:t>
            </a:r>
          </a:p>
        </p:txBody>
      </p:sp>
      <p:sp>
        <p:nvSpPr>
          <p:cNvPr id="224259" name="Espace réservé du numéro de diapositive 4">
            <a:extLst>
              <a:ext uri="{FF2B5EF4-FFF2-40B4-BE49-F238E27FC236}">
                <a16:creationId xmlns:a16="http://schemas.microsoft.com/office/drawing/2014/main" id="{CE2553ED-4E0A-1317-EA4A-B584EDD5BD8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0BB9C2E-5902-4ADC-BA22-923FC34AB4C4}" type="slidenum">
              <a:rPr lang="fr-FR" altLang="fr-FR" sz="2000">
                <a:solidFill>
                  <a:srgbClr val="984807"/>
                </a:solidFill>
              </a:rPr>
              <a:pPr algn="r" eaLnBrk="1" hangingPunct="1">
                <a:spcBef>
                  <a:spcPct val="0"/>
                </a:spcBef>
                <a:buFontTx/>
                <a:buNone/>
              </a:pPr>
              <a:t>217</a:t>
            </a:fld>
            <a:endParaRPr lang="fr-FR" altLang="fr-FR" sz="2000">
              <a:solidFill>
                <a:srgbClr val="984807"/>
              </a:solidFill>
            </a:endParaRPr>
          </a:p>
        </p:txBody>
      </p:sp>
      <p:sp>
        <p:nvSpPr>
          <p:cNvPr id="224260" name="Rectangle 1">
            <a:extLst>
              <a:ext uri="{FF2B5EF4-FFF2-40B4-BE49-F238E27FC236}">
                <a16:creationId xmlns:a16="http://schemas.microsoft.com/office/drawing/2014/main" id="{CF0EC3BB-F133-ECF1-B475-76FE4A916E92}"/>
              </a:ext>
            </a:extLst>
          </p:cNvPr>
          <p:cNvSpPr>
            <a:spLocks noChangeArrowheads="1"/>
          </p:cNvSpPr>
          <p:nvPr/>
        </p:nvSpPr>
        <p:spPr bwMode="auto">
          <a:xfrm>
            <a:off x="468313" y="1700213"/>
            <a:ext cx="8189912"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000">
                <a:latin typeface="Times New Roman" panose="02020603050405020304" pitchFamily="18" charset="0"/>
                <a:cs typeface="Times New Roman" panose="02020603050405020304" pitchFamily="18" charset="0"/>
              </a:rPr>
              <a:t>Peuvent comporter :</a:t>
            </a:r>
          </a:p>
          <a:p>
            <a:endParaRPr lang="fr-FR" altLang="fr-FR" sz="2000">
              <a:latin typeface="Times New Roman" panose="02020603050405020304" pitchFamily="18" charset="0"/>
              <a:cs typeface="Times New Roman" panose="02020603050405020304" pitchFamily="18" charset="0"/>
            </a:endParaRPr>
          </a:p>
          <a:p>
            <a:endParaRPr lang="fr-FR" altLang="fr-FR" sz="2000">
              <a:latin typeface="Times New Roman" panose="02020603050405020304" pitchFamily="18" charset="0"/>
              <a:cs typeface="Times New Roman" panose="02020603050405020304" pitchFamily="18" charset="0"/>
            </a:endParaRPr>
          </a:p>
          <a:p>
            <a:r>
              <a:rPr lang="fr-FR" altLang="fr-FR" sz="2000">
                <a:latin typeface="Times New Roman" panose="02020603050405020304" pitchFamily="18" charset="0"/>
                <a:cs typeface="Times New Roman" panose="02020603050405020304" pitchFamily="18" charset="0"/>
              </a:rPr>
              <a:t> Moyens d'extinction ;</a:t>
            </a:r>
          </a:p>
          <a:p>
            <a:r>
              <a:rPr lang="fr-FR" altLang="fr-FR" sz="2000">
                <a:latin typeface="Times New Roman" panose="02020603050405020304" pitchFamily="18" charset="0"/>
                <a:cs typeface="Times New Roman" panose="02020603050405020304" pitchFamily="18" charset="0"/>
              </a:rPr>
              <a:t> Dispositions visant à faciliter l'action des SP ;</a:t>
            </a:r>
          </a:p>
          <a:p>
            <a:r>
              <a:rPr lang="fr-FR" altLang="fr-FR" sz="2000">
                <a:latin typeface="Times New Roman" panose="02020603050405020304" pitchFamily="18" charset="0"/>
                <a:cs typeface="Times New Roman" panose="02020603050405020304" pitchFamily="18" charset="0"/>
              </a:rPr>
              <a:t> Service de sécurité incendie ;</a:t>
            </a:r>
          </a:p>
          <a:p>
            <a:r>
              <a:rPr lang="fr-FR" altLang="fr-FR" sz="2000">
                <a:latin typeface="Times New Roman" panose="02020603050405020304" pitchFamily="18" charset="0"/>
                <a:cs typeface="Times New Roman" panose="02020603050405020304" pitchFamily="18" charset="0"/>
              </a:rPr>
              <a:t> Système de sécurité incendie (S.S.I.).</a:t>
            </a:r>
          </a:p>
          <a:p>
            <a:endParaRPr lang="fr-FR" altLang="fr-FR" sz="200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fr-FR" altLang="fr-FR" sz="2000">
                <a:latin typeface="Times New Roman" panose="02020603050405020304" pitchFamily="18" charset="0"/>
                <a:cs typeface="Times New Roman" panose="02020603050405020304" pitchFamily="18" charset="0"/>
              </a:rPr>
              <a:t>Pour chacun des types d'éts les dispositions particulières précisent les moyens de secours à installer.</a:t>
            </a:r>
          </a:p>
        </p:txBody>
      </p:sp>
      <p:pic>
        <p:nvPicPr>
          <p:cNvPr id="224261" name="Picture 60">
            <a:extLst>
              <a:ext uri="{FF2B5EF4-FFF2-40B4-BE49-F238E27FC236}">
                <a16:creationId xmlns:a16="http://schemas.microsoft.com/office/drawing/2014/main" id="{A58D75C1-302C-AE48-21D4-D6752C5177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2163" y="1341438"/>
            <a:ext cx="284797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Titre 8">
            <a:extLst>
              <a:ext uri="{FF2B5EF4-FFF2-40B4-BE49-F238E27FC236}">
                <a16:creationId xmlns:a16="http://schemas.microsoft.com/office/drawing/2014/main" id="{B409368F-4F00-3C31-AC7B-D99CAAF67F2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Moyens de secours  </a:t>
            </a:r>
          </a:p>
        </p:txBody>
      </p:sp>
      <p:sp>
        <p:nvSpPr>
          <p:cNvPr id="225283" name="Espace réservé du numéro de diapositive 4">
            <a:extLst>
              <a:ext uri="{FF2B5EF4-FFF2-40B4-BE49-F238E27FC236}">
                <a16:creationId xmlns:a16="http://schemas.microsoft.com/office/drawing/2014/main" id="{A2DD04BC-E4F2-EDB6-54C2-CD6350CFECB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BF50BDE-9F75-4E45-99DC-35BD0A86FA25}" type="slidenum">
              <a:rPr lang="fr-FR" altLang="fr-FR" sz="2000">
                <a:solidFill>
                  <a:srgbClr val="984807"/>
                </a:solidFill>
              </a:rPr>
              <a:pPr algn="r" eaLnBrk="1" hangingPunct="1">
                <a:spcBef>
                  <a:spcPct val="0"/>
                </a:spcBef>
                <a:buFontTx/>
                <a:buNone/>
              </a:pPr>
              <a:t>218</a:t>
            </a:fld>
            <a:endParaRPr lang="fr-FR" altLang="fr-FR" sz="2000">
              <a:solidFill>
                <a:srgbClr val="984807"/>
              </a:solidFill>
            </a:endParaRPr>
          </a:p>
        </p:txBody>
      </p:sp>
      <p:sp>
        <p:nvSpPr>
          <p:cNvPr id="225284" name="Rectangle 1">
            <a:extLst>
              <a:ext uri="{FF2B5EF4-FFF2-40B4-BE49-F238E27FC236}">
                <a16:creationId xmlns:a16="http://schemas.microsoft.com/office/drawing/2014/main" id="{4D977F83-0300-E842-BFA2-820DD8C1D3A1}"/>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Moyens d'extinction :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25285" name="Rectangle 1">
            <a:extLst>
              <a:ext uri="{FF2B5EF4-FFF2-40B4-BE49-F238E27FC236}">
                <a16:creationId xmlns:a16="http://schemas.microsoft.com/office/drawing/2014/main" id="{E540B65D-2118-9A6F-D1CE-CD90EC7E45F9}"/>
              </a:ext>
            </a:extLst>
          </p:cNvPr>
          <p:cNvSpPr>
            <a:spLocks noChangeArrowheads="1"/>
          </p:cNvSpPr>
          <p:nvPr/>
        </p:nvSpPr>
        <p:spPr bwMode="auto">
          <a:xfrm>
            <a:off x="425450" y="1804988"/>
            <a:ext cx="8189913"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000">
                <a:solidFill>
                  <a:srgbClr val="000000"/>
                </a:solidFill>
                <a:latin typeface="Times New Roman" panose="02020603050405020304" pitchFamily="18" charset="0"/>
                <a:cs typeface="Times New Roman" panose="02020603050405020304" pitchFamily="18" charset="0"/>
              </a:rPr>
              <a:t>Comprennent :</a:t>
            </a:r>
            <a:endParaRPr lang="fr-FR" altLang="fr-FR" sz="2000">
              <a:latin typeface="Times New Roman" panose="02020603050405020304" pitchFamily="18" charset="0"/>
              <a:cs typeface="Times New Roman" panose="02020603050405020304" pitchFamily="18" charset="0"/>
            </a:endParaRPr>
          </a:p>
          <a:p>
            <a:endParaRPr lang="fr-FR" altLang="fr-FR" sz="2000">
              <a:latin typeface="Times New Roman" panose="02020603050405020304" pitchFamily="18" charset="0"/>
              <a:cs typeface="Times New Roman" panose="02020603050405020304" pitchFamily="18" charset="0"/>
            </a:endParaRPr>
          </a:p>
          <a:p>
            <a:r>
              <a:rPr lang="fr-FR" altLang="fr-FR" sz="2000">
                <a:solidFill>
                  <a:srgbClr val="000000"/>
                </a:solidFill>
                <a:latin typeface="Times New Roman" panose="02020603050405020304" pitchFamily="18" charset="0"/>
                <a:cs typeface="Times New Roman" panose="02020603050405020304" pitchFamily="18" charset="0"/>
              </a:rPr>
              <a:t> Points d'eau ;</a:t>
            </a:r>
            <a:endParaRPr lang="fr-FR" altLang="fr-FR" sz="2000">
              <a:latin typeface="Times New Roman" panose="02020603050405020304" pitchFamily="18" charset="0"/>
              <a:cs typeface="Times New Roman" panose="02020603050405020304" pitchFamily="18" charset="0"/>
            </a:endParaRPr>
          </a:p>
          <a:p>
            <a:r>
              <a:rPr lang="fr-FR" altLang="fr-FR" sz="2000">
                <a:solidFill>
                  <a:srgbClr val="000000"/>
                </a:solidFill>
                <a:latin typeface="Times New Roman" panose="02020603050405020304" pitchFamily="18" charset="0"/>
                <a:cs typeface="Times New Roman" panose="02020603050405020304" pitchFamily="18" charset="0"/>
              </a:rPr>
              <a:t> PI - BI ;</a:t>
            </a:r>
            <a:r>
              <a:rPr lang="fr-FR" altLang="fr-FR" sz="1800">
                <a:latin typeface="Calibri" panose="020F0502020204030204" pitchFamily="34" charset="0"/>
                <a:cs typeface="Times New Roman" panose="02020603050405020304" pitchFamily="18" charset="0"/>
              </a:rPr>
              <a:t> </a:t>
            </a:r>
            <a:endParaRPr lang="fr-FR" altLang="fr-FR" sz="2000">
              <a:latin typeface="Times New Roman" panose="02020603050405020304" pitchFamily="18" charset="0"/>
              <a:cs typeface="Times New Roman" panose="02020603050405020304" pitchFamily="18" charset="0"/>
            </a:endParaRPr>
          </a:p>
          <a:p>
            <a:r>
              <a:rPr lang="fr-FR" altLang="fr-FR" sz="2000">
                <a:solidFill>
                  <a:srgbClr val="000000"/>
                </a:solidFill>
                <a:latin typeface="Times New Roman" panose="02020603050405020304" pitchFamily="18" charset="0"/>
                <a:cs typeface="Times New Roman" panose="02020603050405020304" pitchFamily="18" charset="0"/>
              </a:rPr>
              <a:t> RIA ;</a:t>
            </a:r>
            <a:endParaRPr lang="fr-FR" altLang="fr-FR" sz="2000">
              <a:latin typeface="Times New Roman" panose="02020603050405020304" pitchFamily="18" charset="0"/>
              <a:cs typeface="Times New Roman" panose="02020603050405020304" pitchFamily="18" charset="0"/>
            </a:endParaRPr>
          </a:p>
          <a:p>
            <a:r>
              <a:rPr lang="fr-FR" altLang="fr-FR" sz="2000">
                <a:solidFill>
                  <a:srgbClr val="000000"/>
                </a:solidFill>
                <a:latin typeface="Times New Roman" panose="02020603050405020304" pitchFamily="18" charset="0"/>
                <a:cs typeface="Times New Roman" panose="02020603050405020304" pitchFamily="18" charset="0"/>
              </a:rPr>
              <a:t> Colonnes sèches et colonnes en charge ;</a:t>
            </a:r>
            <a:endParaRPr lang="fr-FR" altLang="fr-FR" sz="2000">
              <a:latin typeface="Times New Roman" panose="02020603050405020304" pitchFamily="18" charset="0"/>
              <a:cs typeface="Times New Roman" panose="02020603050405020304" pitchFamily="18" charset="0"/>
            </a:endParaRPr>
          </a:p>
          <a:p>
            <a:r>
              <a:rPr lang="fr-FR" altLang="fr-FR" sz="2000">
                <a:solidFill>
                  <a:srgbClr val="000000"/>
                </a:solidFill>
                <a:latin typeface="Times New Roman" panose="02020603050405020304" pitchFamily="18" charset="0"/>
                <a:cs typeface="Times New Roman" panose="02020603050405020304" pitchFamily="18" charset="0"/>
              </a:rPr>
              <a:t> Déversoirs ponctuels ;</a:t>
            </a:r>
            <a:endParaRPr lang="fr-FR" altLang="fr-FR" sz="2000">
              <a:latin typeface="Times New Roman" panose="02020603050405020304" pitchFamily="18" charset="0"/>
              <a:cs typeface="Times New Roman" panose="02020603050405020304" pitchFamily="18" charset="0"/>
            </a:endParaRPr>
          </a:p>
          <a:p>
            <a:r>
              <a:rPr lang="fr-FR" altLang="fr-FR" sz="2000">
                <a:solidFill>
                  <a:srgbClr val="000000"/>
                </a:solidFill>
                <a:latin typeface="Times New Roman" panose="02020603050405020304" pitchFamily="18" charset="0"/>
                <a:cs typeface="Times New Roman" panose="02020603050405020304" pitchFamily="18" charset="0"/>
              </a:rPr>
              <a:t> Installations d'extinction automatique ;</a:t>
            </a:r>
            <a:endParaRPr lang="fr-FR" altLang="fr-FR" sz="2000">
              <a:latin typeface="Times New Roman" panose="02020603050405020304" pitchFamily="18" charset="0"/>
              <a:cs typeface="Times New Roman" panose="02020603050405020304" pitchFamily="18" charset="0"/>
            </a:endParaRPr>
          </a:p>
          <a:p>
            <a:r>
              <a:rPr lang="fr-FR" altLang="fr-FR" sz="2000">
                <a:solidFill>
                  <a:srgbClr val="000000"/>
                </a:solidFill>
                <a:latin typeface="Times New Roman" panose="02020603050405020304" pitchFamily="18" charset="0"/>
                <a:cs typeface="Times New Roman" panose="02020603050405020304" pitchFamily="18" charset="0"/>
              </a:rPr>
              <a:t> Moyens divers (réserve de sable, couvertures, etc.).</a:t>
            </a:r>
            <a:endParaRPr lang="fr-FR" altLang="fr-FR" sz="2000">
              <a:latin typeface="Times New Roman" panose="02020603050405020304" pitchFamily="18" charset="0"/>
              <a:cs typeface="Times New Roman" panose="02020603050405020304" pitchFamily="18" charset="0"/>
            </a:endParaRPr>
          </a:p>
          <a:p>
            <a:endParaRPr lang="fr-FR" altLang="fr-FR" sz="200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fr-FR" altLang="fr-FR" sz="2000">
                <a:solidFill>
                  <a:srgbClr val="000000"/>
                </a:solidFill>
                <a:latin typeface="Times New Roman" panose="02020603050405020304" pitchFamily="18" charset="0"/>
                <a:cs typeface="Times New Roman" panose="02020603050405020304" pitchFamily="18" charset="0"/>
              </a:rPr>
              <a:t>Dans ce chapitre nous n’aborderons que les installations d’extinction automatique car les autres moyens de secours ont été vus en JSP 1 et JSP 2.</a:t>
            </a:r>
            <a:endParaRPr lang="fr-FR" altLang="fr-FR" sz="2000">
              <a:latin typeface="Times New Roman" panose="02020603050405020304" pitchFamily="18" charset="0"/>
              <a:cs typeface="Times New Roman" panose="02020603050405020304" pitchFamily="18" charset="0"/>
            </a:endParaRPr>
          </a:p>
        </p:txBody>
      </p:sp>
      <p:grpSp>
        <p:nvGrpSpPr>
          <p:cNvPr id="225286" name="Group 70">
            <a:extLst>
              <a:ext uri="{FF2B5EF4-FFF2-40B4-BE49-F238E27FC236}">
                <a16:creationId xmlns:a16="http://schemas.microsoft.com/office/drawing/2014/main" id="{1A115720-222A-37FA-1F65-6DB69DF6C921}"/>
              </a:ext>
            </a:extLst>
          </p:cNvPr>
          <p:cNvGrpSpPr>
            <a:grpSpLocks/>
          </p:cNvGrpSpPr>
          <p:nvPr/>
        </p:nvGrpSpPr>
        <p:grpSpPr bwMode="auto">
          <a:xfrm>
            <a:off x="7080250" y="4081463"/>
            <a:ext cx="1389063" cy="1190625"/>
            <a:chOff x="0" y="0"/>
            <a:chExt cx="1152" cy="1626"/>
          </a:xfrm>
        </p:grpSpPr>
        <p:sp>
          <p:nvSpPr>
            <p:cNvPr id="225305" name="AutoShape 19">
              <a:extLst>
                <a:ext uri="{FF2B5EF4-FFF2-40B4-BE49-F238E27FC236}">
                  <a16:creationId xmlns:a16="http://schemas.microsoft.com/office/drawing/2014/main" id="{610B7C5F-F88A-291D-75B0-4351D49142A5}"/>
                </a:ext>
              </a:extLst>
            </p:cNvPr>
            <p:cNvSpPr>
              <a:spLocks noChangeArrowheads="1"/>
            </p:cNvSpPr>
            <p:nvPr/>
          </p:nvSpPr>
          <p:spPr bwMode="auto">
            <a:xfrm>
              <a:off x="0" y="1002"/>
              <a:ext cx="1152" cy="624"/>
            </a:xfrm>
            <a:prstGeom prst="cube">
              <a:avLst>
                <a:gd name="adj" fmla="val 33815"/>
              </a:avLst>
            </a:prstGeom>
            <a:solidFill>
              <a:srgbClr val="FFFFFF"/>
            </a:solidFill>
            <a:ln w="9525">
              <a:solidFill>
                <a:srgbClr val="000000"/>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225306" name="Freeform 20">
              <a:extLst>
                <a:ext uri="{FF2B5EF4-FFF2-40B4-BE49-F238E27FC236}">
                  <a16:creationId xmlns:a16="http://schemas.microsoft.com/office/drawing/2014/main" id="{F47BDE48-C533-B5A7-C3FF-91AA5ED77656}"/>
                </a:ext>
              </a:extLst>
            </p:cNvPr>
            <p:cNvSpPr>
              <a:spLocks/>
            </p:cNvSpPr>
            <p:nvPr/>
          </p:nvSpPr>
          <p:spPr bwMode="auto">
            <a:xfrm>
              <a:off x="4" y="922"/>
              <a:ext cx="1115" cy="351"/>
            </a:xfrm>
            <a:custGeom>
              <a:avLst/>
              <a:gdLst>
                <a:gd name="T0" fmla="*/ 16 w 1114"/>
                <a:gd name="T1" fmla="*/ 296 h 351"/>
                <a:gd name="T2" fmla="*/ 372 w 1114"/>
                <a:gd name="T3" fmla="*/ 307 h 351"/>
                <a:gd name="T4" fmla="*/ 967 w 1114"/>
                <a:gd name="T5" fmla="*/ 263 h 351"/>
                <a:gd name="T6" fmla="*/ 1067 w 1114"/>
                <a:gd name="T7" fmla="*/ 174 h 351"/>
                <a:gd name="T8" fmla="*/ 1111 w 1114"/>
                <a:gd name="T9" fmla="*/ 107 h 351"/>
                <a:gd name="T10" fmla="*/ 1033 w 1114"/>
                <a:gd name="T11" fmla="*/ 74 h 351"/>
                <a:gd name="T12" fmla="*/ 867 w 1114"/>
                <a:gd name="T13" fmla="*/ 18 h 351"/>
                <a:gd name="T14" fmla="*/ 711 w 1114"/>
                <a:gd name="T15" fmla="*/ 7 h 351"/>
                <a:gd name="T16" fmla="*/ 483 w 1114"/>
                <a:gd name="T17" fmla="*/ 18 h 351"/>
                <a:gd name="T18" fmla="*/ 305 w 1114"/>
                <a:gd name="T19" fmla="*/ 52 h 351"/>
                <a:gd name="T20" fmla="*/ 249 w 1114"/>
                <a:gd name="T21" fmla="*/ 85 h 351"/>
                <a:gd name="T22" fmla="*/ 183 w 1114"/>
                <a:gd name="T23" fmla="*/ 118 h 351"/>
                <a:gd name="T24" fmla="*/ 161 w 1114"/>
                <a:gd name="T25" fmla="*/ 141 h 351"/>
                <a:gd name="T26" fmla="*/ 94 w 1114"/>
                <a:gd name="T27" fmla="*/ 163 h 351"/>
                <a:gd name="T28" fmla="*/ 72 w 1114"/>
                <a:gd name="T29" fmla="*/ 196 h 351"/>
                <a:gd name="T30" fmla="*/ 49 w 1114"/>
                <a:gd name="T31" fmla="*/ 218 h 351"/>
                <a:gd name="T32" fmla="*/ 38 w 1114"/>
                <a:gd name="T33" fmla="*/ 285 h 351"/>
                <a:gd name="T34" fmla="*/ 5 w 1114"/>
                <a:gd name="T35" fmla="*/ 307 h 351"/>
                <a:gd name="T36" fmla="*/ 16 w 1114"/>
                <a:gd name="T37" fmla="*/ 296 h 3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14" h="351">
                  <a:moveTo>
                    <a:pt x="16" y="296"/>
                  </a:moveTo>
                  <a:cubicBezTo>
                    <a:pt x="143" y="288"/>
                    <a:pt x="248" y="283"/>
                    <a:pt x="372" y="307"/>
                  </a:cubicBezTo>
                  <a:cubicBezTo>
                    <a:pt x="545" y="294"/>
                    <a:pt x="869" y="351"/>
                    <a:pt x="961" y="263"/>
                  </a:cubicBezTo>
                  <a:cubicBezTo>
                    <a:pt x="978" y="211"/>
                    <a:pt x="1009" y="191"/>
                    <a:pt x="1061" y="174"/>
                  </a:cubicBezTo>
                  <a:cubicBezTo>
                    <a:pt x="1070" y="165"/>
                    <a:pt x="1114" y="131"/>
                    <a:pt x="1105" y="107"/>
                  </a:cubicBezTo>
                  <a:cubicBezTo>
                    <a:pt x="1096" y="85"/>
                    <a:pt x="1041" y="78"/>
                    <a:pt x="1027" y="74"/>
                  </a:cubicBezTo>
                  <a:cubicBezTo>
                    <a:pt x="971" y="57"/>
                    <a:pt x="916" y="38"/>
                    <a:pt x="861" y="18"/>
                  </a:cubicBezTo>
                  <a:cubicBezTo>
                    <a:pt x="812" y="0"/>
                    <a:pt x="757" y="11"/>
                    <a:pt x="705" y="7"/>
                  </a:cubicBezTo>
                  <a:cubicBezTo>
                    <a:pt x="631" y="11"/>
                    <a:pt x="557" y="12"/>
                    <a:pt x="483" y="18"/>
                  </a:cubicBezTo>
                  <a:cubicBezTo>
                    <a:pt x="425" y="23"/>
                    <a:pt x="363" y="46"/>
                    <a:pt x="305" y="52"/>
                  </a:cubicBezTo>
                  <a:cubicBezTo>
                    <a:pt x="213" y="83"/>
                    <a:pt x="325" y="40"/>
                    <a:pt x="249" y="85"/>
                  </a:cubicBezTo>
                  <a:cubicBezTo>
                    <a:pt x="177" y="127"/>
                    <a:pt x="255" y="59"/>
                    <a:pt x="183" y="118"/>
                  </a:cubicBezTo>
                  <a:cubicBezTo>
                    <a:pt x="175" y="125"/>
                    <a:pt x="170" y="136"/>
                    <a:pt x="161" y="141"/>
                  </a:cubicBezTo>
                  <a:cubicBezTo>
                    <a:pt x="140" y="152"/>
                    <a:pt x="94" y="163"/>
                    <a:pt x="94" y="163"/>
                  </a:cubicBezTo>
                  <a:cubicBezTo>
                    <a:pt x="87" y="174"/>
                    <a:pt x="80" y="186"/>
                    <a:pt x="72" y="196"/>
                  </a:cubicBezTo>
                  <a:cubicBezTo>
                    <a:pt x="65" y="204"/>
                    <a:pt x="53" y="208"/>
                    <a:pt x="49" y="218"/>
                  </a:cubicBezTo>
                  <a:cubicBezTo>
                    <a:pt x="41" y="239"/>
                    <a:pt x="48" y="265"/>
                    <a:pt x="38" y="285"/>
                  </a:cubicBezTo>
                  <a:cubicBezTo>
                    <a:pt x="32" y="297"/>
                    <a:pt x="17" y="301"/>
                    <a:pt x="5" y="307"/>
                  </a:cubicBezTo>
                  <a:cubicBezTo>
                    <a:pt x="0" y="309"/>
                    <a:pt x="12" y="300"/>
                    <a:pt x="16" y="296"/>
                  </a:cubicBezTo>
                  <a:close/>
                </a:path>
              </a:pathLst>
            </a:cu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fr-FR"/>
            </a:p>
          </p:txBody>
        </p:sp>
        <p:grpSp>
          <p:nvGrpSpPr>
            <p:cNvPr id="225307" name="Group 69">
              <a:extLst>
                <a:ext uri="{FF2B5EF4-FFF2-40B4-BE49-F238E27FC236}">
                  <a16:creationId xmlns:a16="http://schemas.microsoft.com/office/drawing/2014/main" id="{EE1C7409-60BD-0432-9806-C4835B702E44}"/>
                </a:ext>
              </a:extLst>
            </p:cNvPr>
            <p:cNvGrpSpPr>
              <a:grpSpLocks/>
            </p:cNvGrpSpPr>
            <p:nvPr/>
          </p:nvGrpSpPr>
          <p:grpSpPr bwMode="auto">
            <a:xfrm>
              <a:off x="251" y="0"/>
              <a:ext cx="346" cy="1188"/>
              <a:chOff x="251" y="0"/>
              <a:chExt cx="346" cy="1188"/>
            </a:xfrm>
          </p:grpSpPr>
          <p:sp>
            <p:nvSpPr>
              <p:cNvPr id="225309" name="AutoShape 25">
                <a:extLst>
                  <a:ext uri="{FF2B5EF4-FFF2-40B4-BE49-F238E27FC236}">
                    <a16:creationId xmlns:a16="http://schemas.microsoft.com/office/drawing/2014/main" id="{150201FB-912E-B112-7C08-0D51CB214EF7}"/>
                  </a:ext>
                </a:extLst>
              </p:cNvPr>
              <p:cNvSpPr>
                <a:spLocks noChangeArrowheads="1"/>
              </p:cNvSpPr>
              <p:nvPr/>
            </p:nvSpPr>
            <p:spPr bwMode="auto">
              <a:xfrm rot="4848177">
                <a:off x="203" y="48"/>
                <a:ext cx="144" cy="48"/>
              </a:xfrm>
              <a:prstGeom prst="flowChartMagneticDrum">
                <a:avLst/>
              </a:prstGeom>
              <a:solidFill>
                <a:srgbClr val="9933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225310" name="AutoShape 21">
                <a:extLst>
                  <a:ext uri="{FF2B5EF4-FFF2-40B4-BE49-F238E27FC236}">
                    <a16:creationId xmlns:a16="http://schemas.microsoft.com/office/drawing/2014/main" id="{862B7A24-7EE2-7F8F-5AEF-A215578C09AD}"/>
                  </a:ext>
                </a:extLst>
              </p:cNvPr>
              <p:cNvSpPr>
                <a:spLocks noChangeArrowheads="1"/>
              </p:cNvSpPr>
              <p:nvPr/>
            </p:nvSpPr>
            <p:spPr bwMode="auto">
              <a:xfrm rot="4848177">
                <a:off x="261" y="852"/>
                <a:ext cx="336" cy="336"/>
              </a:xfrm>
              <a:prstGeom prst="flowChartDisplay">
                <a:avLst/>
              </a:prstGeom>
              <a:gradFill rotWithShape="0">
                <a:gsLst>
                  <a:gs pos="0">
                    <a:srgbClr val="C0C0C0"/>
                  </a:gs>
                  <a:gs pos="50000">
                    <a:srgbClr val="595959"/>
                  </a:gs>
                  <a:gs pos="100000">
                    <a:srgbClr val="C0C0C0"/>
                  </a:gs>
                </a:gsLst>
                <a:lin ang="0" scaled="1"/>
              </a:gradFill>
              <a:ln w="9525">
                <a:solidFill>
                  <a:srgbClr val="000000"/>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225311" name="Line 23">
                <a:extLst>
                  <a:ext uri="{FF2B5EF4-FFF2-40B4-BE49-F238E27FC236}">
                    <a16:creationId xmlns:a16="http://schemas.microsoft.com/office/drawing/2014/main" id="{A9B33ED8-57A5-BBA8-E0DF-9BF8062E8CB0}"/>
                  </a:ext>
                </a:extLst>
              </p:cNvPr>
              <p:cNvSpPr>
                <a:spLocks noChangeShapeType="1"/>
              </p:cNvSpPr>
              <p:nvPr/>
            </p:nvSpPr>
            <p:spPr bwMode="auto">
              <a:xfrm rot="4848177" flipH="1">
                <a:off x="-74" y="431"/>
                <a:ext cx="76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nchor="ctr"/>
              <a:lstStyle/>
              <a:p>
                <a:endParaRPr lang="fr-FR"/>
              </a:p>
            </p:txBody>
          </p:sp>
          <p:sp>
            <p:nvSpPr>
              <p:cNvPr id="225312" name="Line 24">
                <a:extLst>
                  <a:ext uri="{FF2B5EF4-FFF2-40B4-BE49-F238E27FC236}">
                    <a16:creationId xmlns:a16="http://schemas.microsoft.com/office/drawing/2014/main" id="{33CEAFE7-C7BB-956C-6D9E-580EC5795129}"/>
                  </a:ext>
                </a:extLst>
              </p:cNvPr>
              <p:cNvSpPr>
                <a:spLocks noChangeShapeType="1"/>
              </p:cNvSpPr>
              <p:nvPr/>
            </p:nvSpPr>
            <p:spPr bwMode="auto">
              <a:xfrm rot="4848177" flipH="1">
                <a:off x="-28" y="424"/>
                <a:ext cx="76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nchor="ctr"/>
              <a:lstStyle/>
              <a:p>
                <a:endParaRPr lang="fr-FR"/>
              </a:p>
            </p:txBody>
          </p:sp>
          <p:sp>
            <p:nvSpPr>
              <p:cNvPr id="225313" name="AutoShape 26">
                <a:extLst>
                  <a:ext uri="{FF2B5EF4-FFF2-40B4-BE49-F238E27FC236}">
                    <a16:creationId xmlns:a16="http://schemas.microsoft.com/office/drawing/2014/main" id="{7CA05388-BDCA-53E5-0048-C1C0144C4147}"/>
                  </a:ext>
                </a:extLst>
              </p:cNvPr>
              <p:cNvSpPr>
                <a:spLocks noChangeArrowheads="1"/>
              </p:cNvSpPr>
              <p:nvPr/>
            </p:nvSpPr>
            <p:spPr bwMode="auto">
              <a:xfrm rot="4848177">
                <a:off x="218" y="143"/>
                <a:ext cx="144" cy="48"/>
              </a:xfrm>
              <a:prstGeom prst="flowChartMagneticDrum">
                <a:avLst/>
              </a:prstGeom>
              <a:solidFill>
                <a:srgbClr val="9933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225314" name="AutoShape 27">
                <a:extLst>
                  <a:ext uri="{FF2B5EF4-FFF2-40B4-BE49-F238E27FC236}">
                    <a16:creationId xmlns:a16="http://schemas.microsoft.com/office/drawing/2014/main" id="{81AE5669-D9FA-5DBC-F36F-2625943DFC79}"/>
                  </a:ext>
                </a:extLst>
              </p:cNvPr>
              <p:cNvSpPr>
                <a:spLocks noChangeArrowheads="1"/>
              </p:cNvSpPr>
              <p:nvPr/>
            </p:nvSpPr>
            <p:spPr bwMode="auto">
              <a:xfrm rot="4848177">
                <a:off x="234" y="238"/>
                <a:ext cx="144" cy="48"/>
              </a:xfrm>
              <a:prstGeom prst="flowChartMagneticDrum">
                <a:avLst/>
              </a:prstGeom>
              <a:solidFill>
                <a:srgbClr val="9933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225315" name="AutoShape 28">
                <a:extLst>
                  <a:ext uri="{FF2B5EF4-FFF2-40B4-BE49-F238E27FC236}">
                    <a16:creationId xmlns:a16="http://schemas.microsoft.com/office/drawing/2014/main" id="{4FD13F50-B436-8AC6-0C74-ACDC4FC3A690}"/>
                  </a:ext>
                </a:extLst>
              </p:cNvPr>
              <p:cNvSpPr>
                <a:spLocks noChangeArrowheads="1"/>
              </p:cNvSpPr>
              <p:nvPr/>
            </p:nvSpPr>
            <p:spPr bwMode="auto">
              <a:xfrm rot="4848177">
                <a:off x="249" y="333"/>
                <a:ext cx="144" cy="48"/>
              </a:xfrm>
              <a:prstGeom prst="flowChartMagneticDrum">
                <a:avLst/>
              </a:prstGeom>
              <a:solidFill>
                <a:srgbClr val="9933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225316" name="AutoShape 29">
                <a:extLst>
                  <a:ext uri="{FF2B5EF4-FFF2-40B4-BE49-F238E27FC236}">
                    <a16:creationId xmlns:a16="http://schemas.microsoft.com/office/drawing/2014/main" id="{75D4C75C-99F3-8006-462B-13614CF60444}"/>
                  </a:ext>
                </a:extLst>
              </p:cNvPr>
              <p:cNvSpPr>
                <a:spLocks noChangeArrowheads="1"/>
              </p:cNvSpPr>
              <p:nvPr/>
            </p:nvSpPr>
            <p:spPr bwMode="auto">
              <a:xfrm rot="4848177">
                <a:off x="264" y="427"/>
                <a:ext cx="144" cy="48"/>
              </a:xfrm>
              <a:prstGeom prst="flowChartMagneticDrum">
                <a:avLst/>
              </a:prstGeom>
              <a:solidFill>
                <a:srgbClr val="9933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225317" name="AutoShape 30">
                <a:extLst>
                  <a:ext uri="{FF2B5EF4-FFF2-40B4-BE49-F238E27FC236}">
                    <a16:creationId xmlns:a16="http://schemas.microsoft.com/office/drawing/2014/main" id="{A657B6EC-B1FC-795D-56F6-403EDF687FB3}"/>
                  </a:ext>
                </a:extLst>
              </p:cNvPr>
              <p:cNvSpPr>
                <a:spLocks noChangeArrowheads="1"/>
              </p:cNvSpPr>
              <p:nvPr/>
            </p:nvSpPr>
            <p:spPr bwMode="auto">
              <a:xfrm rot="4848177">
                <a:off x="281" y="522"/>
                <a:ext cx="144" cy="48"/>
              </a:xfrm>
              <a:prstGeom prst="flowChartMagneticDrum">
                <a:avLst/>
              </a:prstGeom>
              <a:solidFill>
                <a:srgbClr val="9933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225318" name="AutoShape 31">
                <a:extLst>
                  <a:ext uri="{FF2B5EF4-FFF2-40B4-BE49-F238E27FC236}">
                    <a16:creationId xmlns:a16="http://schemas.microsoft.com/office/drawing/2014/main" id="{79861648-E6EF-26BF-D40D-7B78FAE0A702}"/>
                  </a:ext>
                </a:extLst>
              </p:cNvPr>
              <p:cNvSpPr>
                <a:spLocks noChangeArrowheads="1"/>
              </p:cNvSpPr>
              <p:nvPr/>
            </p:nvSpPr>
            <p:spPr bwMode="auto">
              <a:xfrm rot="4848177">
                <a:off x="296" y="617"/>
                <a:ext cx="144" cy="48"/>
              </a:xfrm>
              <a:prstGeom prst="flowChartMagneticDrum">
                <a:avLst/>
              </a:prstGeom>
              <a:solidFill>
                <a:srgbClr val="9933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225319" name="AutoShape 32">
                <a:extLst>
                  <a:ext uri="{FF2B5EF4-FFF2-40B4-BE49-F238E27FC236}">
                    <a16:creationId xmlns:a16="http://schemas.microsoft.com/office/drawing/2014/main" id="{6639CFE8-E4B5-A948-F608-D6B254B5E01B}"/>
                  </a:ext>
                </a:extLst>
              </p:cNvPr>
              <p:cNvSpPr>
                <a:spLocks noChangeArrowheads="1"/>
              </p:cNvSpPr>
              <p:nvPr/>
            </p:nvSpPr>
            <p:spPr bwMode="auto">
              <a:xfrm rot="4848177">
                <a:off x="311" y="712"/>
                <a:ext cx="144" cy="48"/>
              </a:xfrm>
              <a:prstGeom prst="flowChartMagneticDrum">
                <a:avLst/>
              </a:prstGeom>
              <a:solidFill>
                <a:srgbClr val="9933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225320" name="AutoShape 22">
                <a:extLst>
                  <a:ext uri="{FF2B5EF4-FFF2-40B4-BE49-F238E27FC236}">
                    <a16:creationId xmlns:a16="http://schemas.microsoft.com/office/drawing/2014/main" id="{F11A560C-F95F-CAA9-0912-48482A0DE237}"/>
                  </a:ext>
                </a:extLst>
              </p:cNvPr>
              <p:cNvSpPr>
                <a:spLocks noChangeArrowheads="1"/>
              </p:cNvSpPr>
              <p:nvPr/>
            </p:nvSpPr>
            <p:spPr bwMode="auto">
              <a:xfrm rot="4848177">
                <a:off x="326" y="806"/>
                <a:ext cx="144" cy="48"/>
              </a:xfrm>
              <a:prstGeom prst="flowChartMagneticDrum">
                <a:avLst/>
              </a:prstGeom>
              <a:solidFill>
                <a:srgbClr val="C0C0C0"/>
              </a:solidFill>
              <a:ln w="9525">
                <a:solidFill>
                  <a:srgbClr val="000000"/>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sp>
          <p:nvSpPr>
            <p:cNvPr id="225308" name="Freeform 34">
              <a:extLst>
                <a:ext uri="{FF2B5EF4-FFF2-40B4-BE49-F238E27FC236}">
                  <a16:creationId xmlns:a16="http://schemas.microsoft.com/office/drawing/2014/main" id="{8E2E6DF7-86D3-031E-40CB-CAD8FC4F4DD0}"/>
                </a:ext>
              </a:extLst>
            </p:cNvPr>
            <p:cNvSpPr>
              <a:spLocks/>
            </p:cNvSpPr>
            <p:nvPr/>
          </p:nvSpPr>
          <p:spPr bwMode="auto">
            <a:xfrm>
              <a:off x="187" y="1065"/>
              <a:ext cx="533" cy="177"/>
            </a:xfrm>
            <a:custGeom>
              <a:avLst/>
              <a:gdLst>
                <a:gd name="T0" fmla="*/ 0 w 533"/>
                <a:gd name="T1" fmla="*/ 77 h 177"/>
                <a:gd name="T2" fmla="*/ 311 w 533"/>
                <a:gd name="T3" fmla="*/ 22 h 177"/>
                <a:gd name="T4" fmla="*/ 489 w 533"/>
                <a:gd name="T5" fmla="*/ 10 h 177"/>
                <a:gd name="T6" fmla="*/ 522 w 533"/>
                <a:gd name="T7" fmla="*/ 33 h 177"/>
                <a:gd name="T8" fmla="*/ 533 w 533"/>
                <a:gd name="T9" fmla="*/ 66 h 177"/>
                <a:gd name="T10" fmla="*/ 378 w 533"/>
                <a:gd name="T11" fmla="*/ 177 h 177"/>
                <a:gd name="T12" fmla="*/ 22 w 533"/>
                <a:gd name="T13" fmla="*/ 144 h 177"/>
                <a:gd name="T14" fmla="*/ 0 w 533"/>
                <a:gd name="T15" fmla="*/ 77 h 1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33" h="177">
                  <a:moveTo>
                    <a:pt x="0" y="77"/>
                  </a:moveTo>
                  <a:cubicBezTo>
                    <a:pt x="102" y="43"/>
                    <a:pt x="204" y="32"/>
                    <a:pt x="311" y="22"/>
                  </a:cubicBezTo>
                  <a:cubicBezTo>
                    <a:pt x="383" y="2"/>
                    <a:pt x="409" y="0"/>
                    <a:pt x="489" y="10"/>
                  </a:cubicBezTo>
                  <a:cubicBezTo>
                    <a:pt x="500" y="18"/>
                    <a:pt x="514" y="22"/>
                    <a:pt x="522" y="33"/>
                  </a:cubicBezTo>
                  <a:cubicBezTo>
                    <a:pt x="529" y="42"/>
                    <a:pt x="533" y="54"/>
                    <a:pt x="533" y="66"/>
                  </a:cubicBezTo>
                  <a:cubicBezTo>
                    <a:pt x="533" y="157"/>
                    <a:pt x="445" y="155"/>
                    <a:pt x="378" y="177"/>
                  </a:cubicBezTo>
                  <a:cubicBezTo>
                    <a:pt x="243" y="160"/>
                    <a:pt x="180" y="151"/>
                    <a:pt x="22" y="144"/>
                  </a:cubicBezTo>
                  <a:cubicBezTo>
                    <a:pt x="7" y="99"/>
                    <a:pt x="15" y="121"/>
                    <a:pt x="0" y="77"/>
                  </a:cubicBezTo>
                  <a:close/>
                </a:path>
              </a:pathLst>
            </a:cu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fr-FR"/>
            </a:p>
          </p:txBody>
        </p:sp>
      </p:grpSp>
      <p:grpSp>
        <p:nvGrpSpPr>
          <p:cNvPr id="225287" name="Group 6">
            <a:extLst>
              <a:ext uri="{FF2B5EF4-FFF2-40B4-BE49-F238E27FC236}">
                <a16:creationId xmlns:a16="http://schemas.microsoft.com/office/drawing/2014/main" id="{66D59FD7-D4F2-FE23-0ADD-626D659222AF}"/>
              </a:ext>
            </a:extLst>
          </p:cNvPr>
          <p:cNvGrpSpPr>
            <a:grpSpLocks/>
          </p:cNvGrpSpPr>
          <p:nvPr/>
        </p:nvGrpSpPr>
        <p:grpSpPr bwMode="auto">
          <a:xfrm>
            <a:off x="6875463" y="1652588"/>
            <a:ext cx="1311275" cy="1358900"/>
            <a:chOff x="0" y="0"/>
            <a:chExt cx="816" cy="864"/>
          </a:xfrm>
        </p:grpSpPr>
        <p:sp>
          <p:nvSpPr>
            <p:cNvPr id="225300" name="Line 7">
              <a:extLst>
                <a:ext uri="{FF2B5EF4-FFF2-40B4-BE49-F238E27FC236}">
                  <a16:creationId xmlns:a16="http://schemas.microsoft.com/office/drawing/2014/main" id="{AE8D32DB-CEA2-9BF8-ABB0-1E7107147ABF}"/>
                </a:ext>
              </a:extLst>
            </p:cNvPr>
            <p:cNvSpPr>
              <a:spLocks noChangeShapeType="1"/>
            </p:cNvSpPr>
            <p:nvPr/>
          </p:nvSpPr>
          <p:spPr bwMode="auto">
            <a:xfrm flipH="1">
              <a:off x="0" y="288"/>
              <a:ext cx="480" cy="0"/>
            </a:xfrm>
            <a:prstGeom prst="line">
              <a:avLst/>
            </a:prstGeom>
            <a:noFill/>
            <a:ln w="76200">
              <a:solidFill>
                <a:srgbClr val="000000"/>
              </a:solidFill>
              <a:round/>
              <a:headEnd/>
              <a:tailEnd/>
            </a:ln>
            <a:scene3d>
              <a:camera prst="legacyObliqueTopRight"/>
              <a:lightRig rig="legacyFlat3" dir="b"/>
            </a:scene3d>
            <a:sp3d extrusionH="430200" prstMaterial="legacyMatte">
              <a:bevelT w="13500" h="13500" prst="angle"/>
              <a:bevelB w="13500" h="13500" prst="angle"/>
              <a:extrusionClr>
                <a:srgbClr val="000000"/>
              </a:extrusionClr>
              <a:contourClr>
                <a:srgbClr val="000000"/>
              </a:contourClr>
            </a:sp3d>
            <a:extLst>
              <a:ext uri="{909E8E84-426E-40DD-AFC4-6F175D3DCCD1}">
                <a14:hiddenFill xmlns:a14="http://schemas.microsoft.com/office/drawing/2010/main">
                  <a:noFill/>
                </a14:hiddenFill>
              </a:ext>
            </a:extLst>
          </p:spPr>
          <p:txBody>
            <a:bodyPr anchor="ctr">
              <a:flatTx/>
            </a:bodyPr>
            <a:lstStyle/>
            <a:p>
              <a:endParaRPr lang="fr-FR"/>
            </a:p>
          </p:txBody>
        </p:sp>
        <p:sp>
          <p:nvSpPr>
            <p:cNvPr id="225301" name="Line 8">
              <a:extLst>
                <a:ext uri="{FF2B5EF4-FFF2-40B4-BE49-F238E27FC236}">
                  <a16:creationId xmlns:a16="http://schemas.microsoft.com/office/drawing/2014/main" id="{E6DEDCAC-3D1A-F5CC-18A2-7755F7DF4DCF}"/>
                </a:ext>
              </a:extLst>
            </p:cNvPr>
            <p:cNvSpPr>
              <a:spLocks noChangeShapeType="1"/>
            </p:cNvSpPr>
            <p:nvPr/>
          </p:nvSpPr>
          <p:spPr bwMode="auto">
            <a:xfrm>
              <a:off x="768" y="288"/>
              <a:ext cx="0" cy="38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nchor="ctr"/>
            <a:lstStyle/>
            <a:p>
              <a:endParaRPr lang="fr-FR"/>
            </a:p>
          </p:txBody>
        </p:sp>
        <p:sp>
          <p:nvSpPr>
            <p:cNvPr id="225302" name="Line 9">
              <a:extLst>
                <a:ext uri="{FF2B5EF4-FFF2-40B4-BE49-F238E27FC236}">
                  <a16:creationId xmlns:a16="http://schemas.microsoft.com/office/drawing/2014/main" id="{336D363A-7762-F5B5-7582-EED34416055F}"/>
                </a:ext>
              </a:extLst>
            </p:cNvPr>
            <p:cNvSpPr>
              <a:spLocks noChangeShapeType="1"/>
            </p:cNvSpPr>
            <p:nvPr/>
          </p:nvSpPr>
          <p:spPr bwMode="auto">
            <a:xfrm>
              <a:off x="768" y="672"/>
              <a:ext cx="0" cy="19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nchor="ctr"/>
            <a:lstStyle/>
            <a:p>
              <a:endParaRPr lang="fr-FR"/>
            </a:p>
          </p:txBody>
        </p:sp>
        <p:sp>
          <p:nvSpPr>
            <p:cNvPr id="225303" name="Line 10">
              <a:extLst>
                <a:ext uri="{FF2B5EF4-FFF2-40B4-BE49-F238E27FC236}">
                  <a16:creationId xmlns:a16="http://schemas.microsoft.com/office/drawing/2014/main" id="{CDD0FF2D-15E1-5F36-F7EB-A1D4D0134DBC}"/>
                </a:ext>
              </a:extLst>
            </p:cNvPr>
            <p:cNvSpPr>
              <a:spLocks noChangeShapeType="1"/>
            </p:cNvSpPr>
            <p:nvPr/>
          </p:nvSpPr>
          <p:spPr bwMode="auto">
            <a:xfrm flipV="1">
              <a:off x="768" y="768"/>
              <a:ext cx="48" cy="4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nchor="ctr"/>
            <a:lstStyle/>
            <a:p>
              <a:endParaRPr lang="fr-FR"/>
            </a:p>
          </p:txBody>
        </p:sp>
        <p:sp>
          <p:nvSpPr>
            <p:cNvPr id="225304" name="Oval 11">
              <a:extLst>
                <a:ext uri="{FF2B5EF4-FFF2-40B4-BE49-F238E27FC236}">
                  <a16:creationId xmlns:a16="http://schemas.microsoft.com/office/drawing/2014/main" id="{4956A312-721F-6EE9-12DE-852472790F7E}"/>
                </a:ext>
              </a:extLst>
            </p:cNvPr>
            <p:cNvSpPr>
              <a:spLocks noChangeArrowheads="1"/>
            </p:cNvSpPr>
            <p:nvPr/>
          </p:nvSpPr>
          <p:spPr bwMode="auto">
            <a:xfrm>
              <a:off x="144" y="0"/>
              <a:ext cx="624" cy="576"/>
            </a:xfrm>
            <a:prstGeom prst="ellipse">
              <a:avLst/>
            </a:prstGeom>
            <a:solidFill>
              <a:srgbClr val="FF0000"/>
            </a:solidFill>
            <a:ln w="9525">
              <a:round/>
              <a:headEnd/>
              <a:tailEnd/>
            </a:ln>
            <a:scene3d>
              <a:camera prst="legacyObliqueTopRight"/>
              <a:lightRig rig="legacyFlat3" dir="b"/>
            </a:scene3d>
            <a:sp3d extrusionH="430200" prstMaterial="legacyMatte">
              <a:bevelT w="13500" h="13500" prst="angle"/>
              <a:bevelB w="13500" h="13500" prst="angle"/>
              <a:extrusionClr>
                <a:srgbClr val="FF0000"/>
              </a:extrusionClr>
              <a:contourClr>
                <a:srgbClr val="FF0000"/>
              </a:contourClr>
            </a:sp3d>
          </p:spPr>
          <p:txBody>
            <a:bodyPr anchor="ctr">
              <a:flatTx/>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pic>
        <p:nvPicPr>
          <p:cNvPr id="225288" name="Picture 13" descr="extng004">
            <a:extLst>
              <a:ext uri="{FF2B5EF4-FFF2-40B4-BE49-F238E27FC236}">
                <a16:creationId xmlns:a16="http://schemas.microsoft.com/office/drawing/2014/main" id="{F251BD87-7D4D-8384-3000-935BBCCD68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825" y="1627188"/>
            <a:ext cx="77628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289" name="Group 48">
            <a:extLst>
              <a:ext uri="{FF2B5EF4-FFF2-40B4-BE49-F238E27FC236}">
                <a16:creationId xmlns:a16="http://schemas.microsoft.com/office/drawing/2014/main" id="{318A05F6-1DE4-1D26-A4A5-79B897AD4D82}"/>
              </a:ext>
            </a:extLst>
          </p:cNvPr>
          <p:cNvGrpSpPr>
            <a:grpSpLocks/>
          </p:cNvGrpSpPr>
          <p:nvPr/>
        </p:nvGrpSpPr>
        <p:grpSpPr bwMode="auto">
          <a:xfrm>
            <a:off x="5724525" y="3270250"/>
            <a:ext cx="865188" cy="1231900"/>
            <a:chOff x="0" y="0"/>
            <a:chExt cx="1200" cy="1595"/>
          </a:xfrm>
        </p:grpSpPr>
        <p:sp>
          <p:nvSpPr>
            <p:cNvPr id="225290" name="Oval 47">
              <a:extLst>
                <a:ext uri="{FF2B5EF4-FFF2-40B4-BE49-F238E27FC236}">
                  <a16:creationId xmlns:a16="http://schemas.microsoft.com/office/drawing/2014/main" id="{83183C42-35F3-B92D-EE28-C0BEEA312C10}"/>
                </a:ext>
              </a:extLst>
            </p:cNvPr>
            <p:cNvSpPr>
              <a:spLocks noChangeArrowheads="1"/>
            </p:cNvSpPr>
            <p:nvPr/>
          </p:nvSpPr>
          <p:spPr bwMode="auto">
            <a:xfrm>
              <a:off x="96" y="491"/>
              <a:ext cx="1056" cy="192"/>
            </a:xfrm>
            <a:prstGeom prst="ellipse">
              <a:avLst/>
            </a:prstGeom>
            <a:solidFill>
              <a:srgbClr val="99CC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225291" name="Arc 35">
              <a:extLst>
                <a:ext uri="{FF2B5EF4-FFF2-40B4-BE49-F238E27FC236}">
                  <a16:creationId xmlns:a16="http://schemas.microsoft.com/office/drawing/2014/main" id="{13BE0089-9E93-A7E3-0162-5FED1B9D1974}"/>
                </a:ext>
              </a:extLst>
            </p:cNvPr>
            <p:cNvSpPr>
              <a:spLocks/>
            </p:cNvSpPr>
            <p:nvPr/>
          </p:nvSpPr>
          <p:spPr bwMode="auto">
            <a:xfrm>
              <a:off x="146" y="1312"/>
              <a:ext cx="866" cy="139"/>
            </a:xfrm>
            <a:custGeom>
              <a:avLst/>
              <a:gdLst>
                <a:gd name="T0" fmla="*/ 0 w 43200"/>
                <a:gd name="T1" fmla="*/ 0 h 24128"/>
                <a:gd name="T2" fmla="*/ 0 w 43200"/>
                <a:gd name="T3" fmla="*/ 0 h 24128"/>
                <a:gd name="T4" fmla="*/ 0 w 43200"/>
                <a:gd name="T5" fmla="*/ 0 h 24128"/>
                <a:gd name="T6" fmla="*/ 0 60000 65536"/>
                <a:gd name="T7" fmla="*/ 0 60000 65536"/>
                <a:gd name="T8" fmla="*/ 0 60000 65536"/>
              </a:gdLst>
              <a:ahLst/>
              <a:cxnLst>
                <a:cxn ang="T6">
                  <a:pos x="T0" y="T1"/>
                </a:cxn>
                <a:cxn ang="T7">
                  <a:pos x="T2" y="T3"/>
                </a:cxn>
                <a:cxn ang="T8">
                  <a:pos x="T4" y="T5"/>
                </a:cxn>
              </a:cxnLst>
              <a:rect l="0" t="0" r="r" b="b"/>
              <a:pathLst>
                <a:path w="43200" h="24128" fill="none" extrusionOk="0">
                  <a:moveTo>
                    <a:pt x="43196" y="2134"/>
                  </a:moveTo>
                  <a:cubicBezTo>
                    <a:pt x="43198" y="2265"/>
                    <a:pt x="43200" y="2396"/>
                    <a:pt x="43200" y="2528"/>
                  </a:cubicBezTo>
                  <a:cubicBezTo>
                    <a:pt x="43200" y="14457"/>
                    <a:pt x="33529" y="24128"/>
                    <a:pt x="21600" y="24128"/>
                  </a:cubicBezTo>
                  <a:cubicBezTo>
                    <a:pt x="9670" y="24128"/>
                    <a:pt x="0" y="14457"/>
                    <a:pt x="0" y="2528"/>
                  </a:cubicBezTo>
                  <a:cubicBezTo>
                    <a:pt x="-1" y="1683"/>
                    <a:pt x="49" y="839"/>
                    <a:pt x="148" y="0"/>
                  </a:cubicBezTo>
                </a:path>
                <a:path w="43200" h="24128" stroke="0" extrusionOk="0">
                  <a:moveTo>
                    <a:pt x="43196" y="2134"/>
                  </a:moveTo>
                  <a:cubicBezTo>
                    <a:pt x="43198" y="2265"/>
                    <a:pt x="43200" y="2396"/>
                    <a:pt x="43200" y="2528"/>
                  </a:cubicBezTo>
                  <a:cubicBezTo>
                    <a:pt x="43200" y="14457"/>
                    <a:pt x="33529" y="24128"/>
                    <a:pt x="21600" y="24128"/>
                  </a:cubicBezTo>
                  <a:cubicBezTo>
                    <a:pt x="9670" y="24128"/>
                    <a:pt x="0" y="14457"/>
                    <a:pt x="0" y="2528"/>
                  </a:cubicBezTo>
                  <a:cubicBezTo>
                    <a:pt x="-1" y="1683"/>
                    <a:pt x="49" y="839"/>
                    <a:pt x="148" y="0"/>
                  </a:cubicBezTo>
                  <a:lnTo>
                    <a:pt x="21600" y="2528"/>
                  </a:lnTo>
                  <a:lnTo>
                    <a:pt x="43196" y="2134"/>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fr-FR"/>
            </a:p>
          </p:txBody>
        </p:sp>
        <p:sp>
          <p:nvSpPr>
            <p:cNvPr id="225292" name="Arc 36">
              <a:extLst>
                <a:ext uri="{FF2B5EF4-FFF2-40B4-BE49-F238E27FC236}">
                  <a16:creationId xmlns:a16="http://schemas.microsoft.com/office/drawing/2014/main" id="{053CF82C-08BF-1F96-6492-4F4E93EC5C48}"/>
                </a:ext>
              </a:extLst>
            </p:cNvPr>
            <p:cNvSpPr>
              <a:spLocks/>
            </p:cNvSpPr>
            <p:nvPr/>
          </p:nvSpPr>
          <p:spPr bwMode="auto">
            <a:xfrm>
              <a:off x="144" y="1456"/>
              <a:ext cx="866" cy="139"/>
            </a:xfrm>
            <a:custGeom>
              <a:avLst/>
              <a:gdLst>
                <a:gd name="T0" fmla="*/ 0 w 43200"/>
                <a:gd name="T1" fmla="*/ 0 h 24128"/>
                <a:gd name="T2" fmla="*/ 0 w 43200"/>
                <a:gd name="T3" fmla="*/ 0 h 24128"/>
                <a:gd name="T4" fmla="*/ 0 w 43200"/>
                <a:gd name="T5" fmla="*/ 0 h 24128"/>
                <a:gd name="T6" fmla="*/ 0 60000 65536"/>
                <a:gd name="T7" fmla="*/ 0 60000 65536"/>
                <a:gd name="T8" fmla="*/ 0 60000 65536"/>
              </a:gdLst>
              <a:ahLst/>
              <a:cxnLst>
                <a:cxn ang="T6">
                  <a:pos x="T0" y="T1"/>
                </a:cxn>
                <a:cxn ang="T7">
                  <a:pos x="T2" y="T3"/>
                </a:cxn>
                <a:cxn ang="T8">
                  <a:pos x="T4" y="T5"/>
                </a:cxn>
              </a:cxnLst>
              <a:rect l="0" t="0" r="r" b="b"/>
              <a:pathLst>
                <a:path w="43200" h="24128" fill="none" extrusionOk="0">
                  <a:moveTo>
                    <a:pt x="43196" y="2134"/>
                  </a:moveTo>
                  <a:cubicBezTo>
                    <a:pt x="43198" y="2265"/>
                    <a:pt x="43200" y="2396"/>
                    <a:pt x="43200" y="2528"/>
                  </a:cubicBezTo>
                  <a:cubicBezTo>
                    <a:pt x="43200" y="14457"/>
                    <a:pt x="33529" y="24128"/>
                    <a:pt x="21600" y="24128"/>
                  </a:cubicBezTo>
                  <a:cubicBezTo>
                    <a:pt x="9670" y="24128"/>
                    <a:pt x="0" y="14457"/>
                    <a:pt x="0" y="2528"/>
                  </a:cubicBezTo>
                  <a:cubicBezTo>
                    <a:pt x="-1" y="1683"/>
                    <a:pt x="49" y="839"/>
                    <a:pt x="148" y="0"/>
                  </a:cubicBezTo>
                </a:path>
                <a:path w="43200" h="24128" stroke="0" extrusionOk="0">
                  <a:moveTo>
                    <a:pt x="43196" y="2134"/>
                  </a:moveTo>
                  <a:cubicBezTo>
                    <a:pt x="43198" y="2265"/>
                    <a:pt x="43200" y="2396"/>
                    <a:pt x="43200" y="2528"/>
                  </a:cubicBezTo>
                  <a:cubicBezTo>
                    <a:pt x="43200" y="14457"/>
                    <a:pt x="33529" y="24128"/>
                    <a:pt x="21600" y="24128"/>
                  </a:cubicBezTo>
                  <a:cubicBezTo>
                    <a:pt x="9670" y="24128"/>
                    <a:pt x="0" y="14457"/>
                    <a:pt x="0" y="2528"/>
                  </a:cubicBezTo>
                  <a:cubicBezTo>
                    <a:pt x="-1" y="1683"/>
                    <a:pt x="49" y="839"/>
                    <a:pt x="148" y="0"/>
                  </a:cubicBezTo>
                  <a:lnTo>
                    <a:pt x="21600" y="2528"/>
                  </a:lnTo>
                  <a:lnTo>
                    <a:pt x="43196" y="2134"/>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fr-FR"/>
            </a:p>
          </p:txBody>
        </p:sp>
        <p:sp>
          <p:nvSpPr>
            <p:cNvPr id="225293" name="Line 37">
              <a:extLst>
                <a:ext uri="{FF2B5EF4-FFF2-40B4-BE49-F238E27FC236}">
                  <a16:creationId xmlns:a16="http://schemas.microsoft.com/office/drawing/2014/main" id="{8AEDFDA6-0B30-FE9E-F3D0-9AD107649D9A}"/>
                </a:ext>
              </a:extLst>
            </p:cNvPr>
            <p:cNvSpPr>
              <a:spLocks noChangeShapeType="1"/>
            </p:cNvSpPr>
            <p:nvPr/>
          </p:nvSpPr>
          <p:spPr bwMode="auto">
            <a:xfrm flipV="1">
              <a:off x="144" y="1307"/>
              <a:ext cx="0" cy="14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nchor="ctr"/>
            <a:lstStyle/>
            <a:p>
              <a:endParaRPr lang="fr-FR"/>
            </a:p>
          </p:txBody>
        </p:sp>
        <p:sp>
          <p:nvSpPr>
            <p:cNvPr id="225294" name="Line 38">
              <a:extLst>
                <a:ext uri="{FF2B5EF4-FFF2-40B4-BE49-F238E27FC236}">
                  <a16:creationId xmlns:a16="http://schemas.microsoft.com/office/drawing/2014/main" id="{955D626C-0620-32B1-EB1A-5EACF071B0A7}"/>
                </a:ext>
              </a:extLst>
            </p:cNvPr>
            <p:cNvSpPr>
              <a:spLocks noChangeShapeType="1"/>
            </p:cNvSpPr>
            <p:nvPr/>
          </p:nvSpPr>
          <p:spPr bwMode="auto">
            <a:xfrm flipV="1">
              <a:off x="1008" y="1355"/>
              <a:ext cx="0" cy="14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nchor="ctr"/>
            <a:lstStyle/>
            <a:p>
              <a:endParaRPr lang="fr-FR"/>
            </a:p>
          </p:txBody>
        </p:sp>
        <p:sp>
          <p:nvSpPr>
            <p:cNvPr id="225295" name="Line 39">
              <a:extLst>
                <a:ext uri="{FF2B5EF4-FFF2-40B4-BE49-F238E27FC236}">
                  <a16:creationId xmlns:a16="http://schemas.microsoft.com/office/drawing/2014/main" id="{02E3150D-891B-D13B-9CAA-CBA0C911A36B}"/>
                </a:ext>
              </a:extLst>
            </p:cNvPr>
            <p:cNvSpPr>
              <a:spLocks noChangeShapeType="1"/>
            </p:cNvSpPr>
            <p:nvPr/>
          </p:nvSpPr>
          <p:spPr bwMode="auto">
            <a:xfrm flipH="1" flipV="1">
              <a:off x="0" y="539"/>
              <a:ext cx="144" cy="76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nchor="ctr"/>
            <a:lstStyle/>
            <a:p>
              <a:endParaRPr lang="fr-FR"/>
            </a:p>
          </p:txBody>
        </p:sp>
        <p:sp>
          <p:nvSpPr>
            <p:cNvPr id="225296" name="Line 40">
              <a:extLst>
                <a:ext uri="{FF2B5EF4-FFF2-40B4-BE49-F238E27FC236}">
                  <a16:creationId xmlns:a16="http://schemas.microsoft.com/office/drawing/2014/main" id="{97042104-AAF8-F762-5C27-44A40B36B14B}"/>
                </a:ext>
              </a:extLst>
            </p:cNvPr>
            <p:cNvSpPr>
              <a:spLocks noChangeShapeType="1"/>
            </p:cNvSpPr>
            <p:nvPr/>
          </p:nvSpPr>
          <p:spPr bwMode="auto">
            <a:xfrm flipV="1">
              <a:off x="1008" y="539"/>
              <a:ext cx="192" cy="81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nchor="ctr"/>
            <a:lstStyle/>
            <a:p>
              <a:endParaRPr lang="fr-FR"/>
            </a:p>
          </p:txBody>
        </p:sp>
        <p:sp>
          <p:nvSpPr>
            <p:cNvPr id="225297" name="Arc 41">
              <a:extLst>
                <a:ext uri="{FF2B5EF4-FFF2-40B4-BE49-F238E27FC236}">
                  <a16:creationId xmlns:a16="http://schemas.microsoft.com/office/drawing/2014/main" id="{336DFB0B-B2EB-3B31-2BFD-A3359C1C63D6}"/>
                </a:ext>
              </a:extLst>
            </p:cNvPr>
            <p:cNvSpPr>
              <a:spLocks/>
            </p:cNvSpPr>
            <p:nvPr/>
          </p:nvSpPr>
          <p:spPr bwMode="auto">
            <a:xfrm>
              <a:off x="0" y="340"/>
              <a:ext cx="1200" cy="344"/>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824" y="15687"/>
                  </a:moveTo>
                  <a:cubicBezTo>
                    <a:pt x="3466" y="6404"/>
                    <a:pt x="11947" y="-1"/>
                    <a:pt x="21600" y="0"/>
                  </a:cubicBezTo>
                  <a:cubicBezTo>
                    <a:pt x="33529" y="0"/>
                    <a:pt x="43200" y="9670"/>
                    <a:pt x="43200" y="21600"/>
                  </a:cubicBezTo>
                  <a:cubicBezTo>
                    <a:pt x="43200" y="33529"/>
                    <a:pt x="33529" y="43200"/>
                    <a:pt x="21600" y="43200"/>
                  </a:cubicBezTo>
                  <a:cubicBezTo>
                    <a:pt x="9670" y="43200"/>
                    <a:pt x="0" y="33529"/>
                    <a:pt x="0" y="21600"/>
                  </a:cubicBezTo>
                  <a:cubicBezTo>
                    <a:pt x="-1" y="20755"/>
                    <a:pt x="49" y="19911"/>
                    <a:pt x="148" y="19072"/>
                  </a:cubicBezTo>
                </a:path>
                <a:path w="43200" h="43200" stroke="0" extrusionOk="0">
                  <a:moveTo>
                    <a:pt x="824" y="15687"/>
                  </a:moveTo>
                  <a:cubicBezTo>
                    <a:pt x="3466" y="6404"/>
                    <a:pt x="11947" y="-1"/>
                    <a:pt x="21600" y="0"/>
                  </a:cubicBezTo>
                  <a:cubicBezTo>
                    <a:pt x="33529" y="0"/>
                    <a:pt x="43200" y="9670"/>
                    <a:pt x="43200" y="21600"/>
                  </a:cubicBezTo>
                  <a:cubicBezTo>
                    <a:pt x="43200" y="33529"/>
                    <a:pt x="33529" y="43200"/>
                    <a:pt x="21600" y="43200"/>
                  </a:cubicBezTo>
                  <a:cubicBezTo>
                    <a:pt x="9670" y="43200"/>
                    <a:pt x="0" y="33529"/>
                    <a:pt x="0" y="21600"/>
                  </a:cubicBezTo>
                  <a:cubicBezTo>
                    <a:pt x="-1" y="20755"/>
                    <a:pt x="49" y="19911"/>
                    <a:pt x="148" y="19072"/>
                  </a:cubicBezTo>
                  <a:lnTo>
                    <a:pt x="21600" y="21600"/>
                  </a:lnTo>
                  <a:lnTo>
                    <a:pt x="824" y="15687"/>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fr-FR"/>
            </a:p>
          </p:txBody>
        </p:sp>
        <p:sp>
          <p:nvSpPr>
            <p:cNvPr id="225298" name="AutoShape 43">
              <a:extLst>
                <a:ext uri="{FF2B5EF4-FFF2-40B4-BE49-F238E27FC236}">
                  <a16:creationId xmlns:a16="http://schemas.microsoft.com/office/drawing/2014/main" id="{E6B26AAB-3A43-657A-4EFF-417975204A2A}"/>
                </a:ext>
              </a:extLst>
            </p:cNvPr>
            <p:cNvSpPr>
              <a:spLocks noChangeArrowheads="1"/>
            </p:cNvSpPr>
            <p:nvPr/>
          </p:nvSpPr>
          <p:spPr bwMode="auto">
            <a:xfrm rot="847529">
              <a:off x="1056" y="635"/>
              <a:ext cx="96" cy="144"/>
            </a:xfrm>
            <a:prstGeom prst="flowChartMagneticDrum">
              <a:avLst/>
            </a:prstGeom>
            <a:solidFill>
              <a:srgbClr val="FFFFFF"/>
            </a:solidFill>
            <a:ln w="9525">
              <a:solidFill>
                <a:srgbClr val="000000"/>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225299" name="Arc 42">
              <a:extLst>
                <a:ext uri="{FF2B5EF4-FFF2-40B4-BE49-F238E27FC236}">
                  <a16:creationId xmlns:a16="http://schemas.microsoft.com/office/drawing/2014/main" id="{12F693A4-1AB9-F6ED-653C-74A05346F639}"/>
                </a:ext>
              </a:extLst>
            </p:cNvPr>
            <p:cNvSpPr>
              <a:spLocks/>
            </p:cNvSpPr>
            <p:nvPr/>
          </p:nvSpPr>
          <p:spPr bwMode="auto">
            <a:xfrm>
              <a:off x="0" y="0"/>
              <a:ext cx="1129" cy="731"/>
            </a:xfrm>
            <a:custGeom>
              <a:avLst/>
              <a:gdLst>
                <a:gd name="T0" fmla="*/ 0 w 42375"/>
                <a:gd name="T1" fmla="*/ 0 h 24403"/>
                <a:gd name="T2" fmla="*/ 0 w 42375"/>
                <a:gd name="T3" fmla="*/ 0 h 24403"/>
                <a:gd name="T4" fmla="*/ 0 w 42375"/>
                <a:gd name="T5" fmla="*/ 0 h 24403"/>
                <a:gd name="T6" fmla="*/ 0 60000 65536"/>
                <a:gd name="T7" fmla="*/ 0 60000 65536"/>
                <a:gd name="T8" fmla="*/ 0 60000 65536"/>
              </a:gdLst>
              <a:ahLst/>
              <a:cxnLst>
                <a:cxn ang="T6">
                  <a:pos x="T0" y="T1"/>
                </a:cxn>
                <a:cxn ang="T7">
                  <a:pos x="T2" y="T3"/>
                </a:cxn>
                <a:cxn ang="T8">
                  <a:pos x="T4" y="T5"/>
                </a:cxn>
              </a:cxnLst>
              <a:rect l="0" t="0" r="r" b="b"/>
              <a:pathLst>
                <a:path w="42375" h="24403" fill="none" extrusionOk="0">
                  <a:moveTo>
                    <a:pt x="-1" y="15687"/>
                  </a:moveTo>
                  <a:cubicBezTo>
                    <a:pt x="2641" y="6404"/>
                    <a:pt x="11122" y="-1"/>
                    <a:pt x="20775" y="0"/>
                  </a:cubicBezTo>
                  <a:cubicBezTo>
                    <a:pt x="32704" y="0"/>
                    <a:pt x="42375" y="9670"/>
                    <a:pt x="42375" y="21600"/>
                  </a:cubicBezTo>
                  <a:cubicBezTo>
                    <a:pt x="42375" y="22537"/>
                    <a:pt x="42313" y="23473"/>
                    <a:pt x="42192" y="24403"/>
                  </a:cubicBezTo>
                </a:path>
                <a:path w="42375" h="24403" stroke="0" extrusionOk="0">
                  <a:moveTo>
                    <a:pt x="-1" y="15687"/>
                  </a:moveTo>
                  <a:cubicBezTo>
                    <a:pt x="2641" y="6404"/>
                    <a:pt x="11122" y="-1"/>
                    <a:pt x="20775" y="0"/>
                  </a:cubicBezTo>
                  <a:cubicBezTo>
                    <a:pt x="32704" y="0"/>
                    <a:pt x="42375" y="9670"/>
                    <a:pt x="42375" y="21600"/>
                  </a:cubicBezTo>
                  <a:cubicBezTo>
                    <a:pt x="42375" y="22537"/>
                    <a:pt x="42313" y="23473"/>
                    <a:pt x="42192" y="24403"/>
                  </a:cubicBezTo>
                  <a:lnTo>
                    <a:pt x="20775" y="21600"/>
                  </a:lnTo>
                  <a:lnTo>
                    <a:pt x="-1" y="15687"/>
                  </a:lnTo>
                  <a:close/>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fr-FR"/>
            </a:p>
          </p:txBody>
        </p:sp>
      </p:gr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Titre 8">
            <a:extLst>
              <a:ext uri="{FF2B5EF4-FFF2-40B4-BE49-F238E27FC236}">
                <a16:creationId xmlns:a16="http://schemas.microsoft.com/office/drawing/2014/main" id="{C09728B0-32CE-D475-BCAA-467358D2FB51}"/>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Moyens de secours  </a:t>
            </a:r>
          </a:p>
        </p:txBody>
      </p:sp>
      <p:sp>
        <p:nvSpPr>
          <p:cNvPr id="226307" name="Espace réservé du numéro de diapositive 4">
            <a:extLst>
              <a:ext uri="{FF2B5EF4-FFF2-40B4-BE49-F238E27FC236}">
                <a16:creationId xmlns:a16="http://schemas.microsoft.com/office/drawing/2014/main" id="{0C72CB93-0B73-7A51-CE81-E273FBAC910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D9A1C6C-20C8-4CA8-9B19-E09CCBD002BD}" type="slidenum">
              <a:rPr lang="fr-FR" altLang="fr-FR" sz="2000">
                <a:solidFill>
                  <a:srgbClr val="984807"/>
                </a:solidFill>
              </a:rPr>
              <a:pPr algn="r" eaLnBrk="1" hangingPunct="1">
                <a:spcBef>
                  <a:spcPct val="0"/>
                </a:spcBef>
                <a:buFontTx/>
                <a:buNone/>
              </a:pPr>
              <a:t>219</a:t>
            </a:fld>
            <a:endParaRPr lang="fr-FR" altLang="fr-FR" sz="2000">
              <a:solidFill>
                <a:srgbClr val="984807"/>
              </a:solidFill>
            </a:endParaRPr>
          </a:p>
        </p:txBody>
      </p:sp>
      <p:sp>
        <p:nvSpPr>
          <p:cNvPr id="226308" name="Rectangle 1">
            <a:extLst>
              <a:ext uri="{FF2B5EF4-FFF2-40B4-BE49-F238E27FC236}">
                <a16:creationId xmlns:a16="http://schemas.microsoft.com/office/drawing/2014/main" id="{7F41B298-B0D4-6E7C-E7B1-F322A7B08725}"/>
              </a:ext>
            </a:extLst>
          </p:cNvPr>
          <p:cNvSpPr>
            <a:spLocks noChangeArrowheads="1"/>
          </p:cNvSpPr>
          <p:nvPr/>
        </p:nvSpPr>
        <p:spPr bwMode="auto">
          <a:xfrm>
            <a:off x="414338" y="1316038"/>
            <a:ext cx="8189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Moyens d'extinction : système d’extinction automatique à eau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26309" name="Rectangle 1">
            <a:extLst>
              <a:ext uri="{FF2B5EF4-FFF2-40B4-BE49-F238E27FC236}">
                <a16:creationId xmlns:a16="http://schemas.microsoft.com/office/drawing/2014/main" id="{A679504A-7472-A789-2837-1EE1011B8488}"/>
              </a:ext>
            </a:extLst>
          </p:cNvPr>
          <p:cNvSpPr>
            <a:spLocks noChangeArrowheads="1"/>
          </p:cNvSpPr>
          <p:nvPr/>
        </p:nvSpPr>
        <p:spPr bwMode="auto">
          <a:xfrm>
            <a:off x="457200" y="1981200"/>
            <a:ext cx="81899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000">
                <a:solidFill>
                  <a:srgbClr val="000000"/>
                </a:solidFill>
                <a:latin typeface="Times New Roman" panose="02020603050405020304" pitchFamily="18" charset="0"/>
                <a:cs typeface="Times New Roman" panose="02020603050405020304" pitchFamily="18" charset="0"/>
              </a:rPr>
              <a:t>Ensemble hydraulique permettant de déceler un foyer d'incendie, de donner une alarme et de l'éteindre à ses débuts ou de le contenir de façon que l'extinction puisse être menée à bien par les moyens de l’éts ou par les SP.</a:t>
            </a:r>
            <a:endParaRPr lang="fr-FR" altLang="fr-FR" sz="2000">
              <a:latin typeface="Times New Roman" panose="02020603050405020304" pitchFamily="18" charset="0"/>
              <a:cs typeface="Times New Roman" panose="02020603050405020304" pitchFamily="18" charset="0"/>
            </a:endParaRPr>
          </a:p>
        </p:txBody>
      </p:sp>
      <p:pic>
        <p:nvPicPr>
          <p:cNvPr id="226310" name="Picture 229" descr="DSCF0136">
            <a:extLst>
              <a:ext uri="{FF2B5EF4-FFF2-40B4-BE49-F238E27FC236}">
                <a16:creationId xmlns:a16="http://schemas.microsoft.com/office/drawing/2014/main" id="{56224419-AD13-B018-FD75-79E4645A2F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675" y="3429000"/>
            <a:ext cx="3657600"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re 8">
            <a:extLst>
              <a:ext uri="{FF2B5EF4-FFF2-40B4-BE49-F238E27FC236}">
                <a16:creationId xmlns:a16="http://schemas.microsoft.com/office/drawing/2014/main" id="{17AFED0A-79CB-4282-80B6-AFC9865BA277}"/>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24579" name="Espace réservé du numéro de diapositive 4">
            <a:extLst>
              <a:ext uri="{FF2B5EF4-FFF2-40B4-BE49-F238E27FC236}">
                <a16:creationId xmlns:a16="http://schemas.microsoft.com/office/drawing/2014/main" id="{E8C66D07-B4B5-941E-633E-667CC8CF7D7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CB1CE90-3D3B-413D-AC5D-83ED8C972DED}" type="slidenum">
              <a:rPr lang="fr-FR" altLang="fr-FR" sz="2000">
                <a:solidFill>
                  <a:srgbClr val="984807"/>
                </a:solidFill>
              </a:rPr>
              <a:pPr algn="r" eaLnBrk="1" hangingPunct="1">
                <a:spcBef>
                  <a:spcPct val="0"/>
                </a:spcBef>
                <a:buFontTx/>
                <a:buNone/>
              </a:pPr>
              <a:t>22</a:t>
            </a:fld>
            <a:endParaRPr lang="fr-FR" altLang="fr-FR" sz="2000">
              <a:solidFill>
                <a:srgbClr val="984807"/>
              </a:solidFill>
            </a:endParaRPr>
          </a:p>
        </p:txBody>
      </p:sp>
      <p:sp>
        <p:nvSpPr>
          <p:cNvPr id="24580" name="Rectangle 1">
            <a:extLst>
              <a:ext uri="{FF2B5EF4-FFF2-40B4-BE49-F238E27FC236}">
                <a16:creationId xmlns:a16="http://schemas.microsoft.com/office/drawing/2014/main" id="{AC263609-229F-B49E-AA59-8450396A4A3A}"/>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FACILITER L'INTERVENTION DES SECOURS : </a:t>
            </a:r>
          </a:p>
        </p:txBody>
      </p:sp>
      <p:sp>
        <p:nvSpPr>
          <p:cNvPr id="24581" name="Rectangle 1">
            <a:extLst>
              <a:ext uri="{FF2B5EF4-FFF2-40B4-BE49-F238E27FC236}">
                <a16:creationId xmlns:a16="http://schemas.microsoft.com/office/drawing/2014/main" id="{9CEDD9F8-A10C-1F87-C998-2416537182CB}"/>
              </a:ext>
            </a:extLst>
          </p:cNvPr>
          <p:cNvSpPr>
            <a:spLocks noChangeArrowheads="1"/>
          </p:cNvSpPr>
          <p:nvPr/>
        </p:nvSpPr>
        <p:spPr bwMode="auto">
          <a:xfrm>
            <a:off x="457200" y="1981200"/>
            <a:ext cx="8189913"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La détection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Humaine : Personnel de surveillance pendant et/ou après les heures de travail </a:t>
            </a:r>
          </a:p>
          <a:p>
            <a:pPr algn="just">
              <a:lnSpc>
                <a:spcPct val="107000"/>
              </a:lnSpc>
              <a:spcBef>
                <a:spcPct val="0"/>
              </a:spcBef>
              <a:buFontTx/>
              <a:buChar char="•"/>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Technique : Détecteurs, surveillant une zone avec des systèmes adaptés aux locaux ou aux marchandises entreposées (sensibles aux gaz de combustion, ioniques, thermo-vélocimétriques, optiques, etc.).</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24582" name="Image 1">
            <a:extLst>
              <a:ext uri="{FF2B5EF4-FFF2-40B4-BE49-F238E27FC236}">
                <a16:creationId xmlns:a16="http://schemas.microsoft.com/office/drawing/2014/main" id="{456F137B-99D9-1A06-D501-6FFC3DAF18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4495800"/>
            <a:ext cx="208121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Image 1">
            <a:extLst>
              <a:ext uri="{FF2B5EF4-FFF2-40B4-BE49-F238E27FC236}">
                <a16:creationId xmlns:a16="http://schemas.microsoft.com/office/drawing/2014/main" id="{D332CEE7-DD0B-CF67-D9D7-20359DABD2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5278" r="5000" b="17500"/>
          <a:stretch>
            <a:fillRect/>
          </a:stretch>
        </p:blipFill>
        <p:spPr bwMode="auto">
          <a:xfrm>
            <a:off x="3387725" y="3779838"/>
            <a:ext cx="5461000" cy="24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1" name="Titre 8">
            <a:extLst>
              <a:ext uri="{FF2B5EF4-FFF2-40B4-BE49-F238E27FC236}">
                <a16:creationId xmlns:a16="http://schemas.microsoft.com/office/drawing/2014/main" id="{B6E9688E-017F-B09E-9F44-7145455A8249}"/>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Moyens de secours  </a:t>
            </a:r>
          </a:p>
        </p:txBody>
      </p:sp>
      <p:sp>
        <p:nvSpPr>
          <p:cNvPr id="227332" name="Espace réservé du numéro de diapositive 4">
            <a:extLst>
              <a:ext uri="{FF2B5EF4-FFF2-40B4-BE49-F238E27FC236}">
                <a16:creationId xmlns:a16="http://schemas.microsoft.com/office/drawing/2014/main" id="{B35FF52F-26B8-4E50-1887-04833C0BBBE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3B375A2-52F7-4D19-AE30-25858D42C304}" type="slidenum">
              <a:rPr lang="fr-FR" altLang="fr-FR" sz="2000">
                <a:solidFill>
                  <a:srgbClr val="984807"/>
                </a:solidFill>
              </a:rPr>
              <a:pPr algn="r" eaLnBrk="1" hangingPunct="1">
                <a:spcBef>
                  <a:spcPct val="0"/>
                </a:spcBef>
                <a:buFontTx/>
                <a:buNone/>
              </a:pPr>
              <a:t>220</a:t>
            </a:fld>
            <a:endParaRPr lang="fr-FR" altLang="fr-FR" sz="2000">
              <a:solidFill>
                <a:srgbClr val="984807"/>
              </a:solidFill>
            </a:endParaRPr>
          </a:p>
        </p:txBody>
      </p:sp>
      <p:sp>
        <p:nvSpPr>
          <p:cNvPr id="227333" name="Rectangle 1">
            <a:extLst>
              <a:ext uri="{FF2B5EF4-FFF2-40B4-BE49-F238E27FC236}">
                <a16:creationId xmlns:a16="http://schemas.microsoft.com/office/drawing/2014/main" id="{60E09FD3-EDAB-7D65-BBA7-5F6DE6F4DBB9}"/>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Moyens d'extinction :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18117" name="Rectangle 1">
            <a:extLst>
              <a:ext uri="{FF2B5EF4-FFF2-40B4-BE49-F238E27FC236}">
                <a16:creationId xmlns:a16="http://schemas.microsoft.com/office/drawing/2014/main" id="{3CDD2ED7-6819-0BF2-F68B-FBF89F45FEC7}"/>
              </a:ext>
            </a:extLst>
          </p:cNvPr>
          <p:cNvSpPr>
            <a:spLocks noChangeArrowheads="1"/>
          </p:cNvSpPr>
          <p:nvPr/>
        </p:nvSpPr>
        <p:spPr bwMode="auto">
          <a:xfrm>
            <a:off x="457200" y="1981200"/>
            <a:ext cx="8189913" cy="2554288"/>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a:spcAft>
                <a:spcPts val="0"/>
              </a:spcAft>
              <a:buFont typeface="Arial" panose="020B0604020202020204" pitchFamily="34" charset="0"/>
              <a:buNone/>
              <a:defRPr/>
            </a:pPr>
            <a:r>
              <a:rPr lang="fr-FR" sz="2000" dirty="0">
                <a:solidFill>
                  <a:srgbClr val="000000"/>
                </a:solidFill>
                <a:latin typeface="Times New Roman" panose="02020603050405020304" pitchFamily="18" charset="0"/>
                <a:ea typeface="Times New Roman" panose="02020603050405020304" pitchFamily="18" charset="0"/>
              </a:rPr>
              <a:t>Installation fixe d'extinction automatique à eau de type sprinkler est composée des organes suivants : </a:t>
            </a:r>
            <a:endParaRPr lang="fr-FR" sz="2000" dirty="0">
              <a:latin typeface="Times New Roman" panose="02020603050405020304" pitchFamily="18" charset="0"/>
              <a:ea typeface="Times New Roman" panose="02020603050405020304" pitchFamily="18" charset="0"/>
            </a:endParaRPr>
          </a:p>
          <a:p>
            <a:pPr>
              <a:spcAft>
                <a:spcPts val="0"/>
              </a:spcAft>
              <a:buFont typeface="Arial" panose="020B0604020202020204" pitchFamily="34" charset="0"/>
              <a:buNone/>
              <a:defRPr/>
            </a:pPr>
            <a:r>
              <a:rPr lang="fr-FR" sz="2000" dirty="0">
                <a:solidFill>
                  <a:srgbClr val="000000"/>
                </a:solidFill>
                <a:latin typeface="Times New Roman" panose="02020603050405020304" pitchFamily="18" charset="0"/>
                <a:ea typeface="Times New Roman" panose="02020603050405020304" pitchFamily="18" charset="0"/>
              </a:rPr>
              <a:t> </a:t>
            </a:r>
            <a:endParaRPr lang="fr-FR" sz="2000" dirty="0">
              <a:latin typeface="Times New Roman" panose="02020603050405020304" pitchFamily="18" charset="0"/>
              <a:ea typeface="Times New Roman" panose="02020603050405020304" pitchFamily="18" charset="0"/>
            </a:endParaRPr>
          </a:p>
          <a:p>
            <a:pPr indent="180340">
              <a:spcAft>
                <a:spcPts val="0"/>
              </a:spcAft>
              <a:defRPr/>
            </a:pPr>
            <a:r>
              <a:rPr lang="fr-FR" sz="2000" dirty="0">
                <a:solidFill>
                  <a:srgbClr val="000000"/>
                </a:solidFill>
                <a:latin typeface="Times New Roman" panose="02020603050405020304" pitchFamily="18" charset="0"/>
                <a:ea typeface="Times New Roman" panose="02020603050405020304" pitchFamily="18" charset="0"/>
              </a:rPr>
              <a:t>Têtes de sprinklers ;</a:t>
            </a:r>
            <a:endParaRPr lang="fr-FR" sz="2000" dirty="0">
              <a:latin typeface="Times New Roman" panose="02020603050405020304" pitchFamily="18" charset="0"/>
              <a:ea typeface="Times New Roman" panose="02020603050405020304" pitchFamily="18" charset="0"/>
            </a:endParaRPr>
          </a:p>
          <a:p>
            <a:pPr indent="180340">
              <a:spcAft>
                <a:spcPts val="0"/>
              </a:spcAft>
              <a:defRPr/>
            </a:pPr>
            <a:r>
              <a:rPr lang="fr-FR" sz="2000" dirty="0">
                <a:solidFill>
                  <a:srgbClr val="000000"/>
                </a:solidFill>
                <a:latin typeface="Times New Roman" panose="02020603050405020304" pitchFamily="18" charset="0"/>
                <a:ea typeface="Times New Roman" panose="02020603050405020304" pitchFamily="18" charset="0"/>
              </a:rPr>
              <a:t>Poste de contrôle ;</a:t>
            </a:r>
            <a:endParaRPr lang="fr-FR" sz="2000" dirty="0">
              <a:latin typeface="Times New Roman" panose="02020603050405020304" pitchFamily="18" charset="0"/>
              <a:ea typeface="Times New Roman" panose="02020603050405020304" pitchFamily="18" charset="0"/>
            </a:endParaRPr>
          </a:p>
          <a:p>
            <a:pPr indent="180340">
              <a:spcAft>
                <a:spcPts val="0"/>
              </a:spcAft>
              <a:defRPr/>
            </a:pPr>
            <a:r>
              <a:rPr lang="fr-FR" sz="2000" dirty="0">
                <a:solidFill>
                  <a:srgbClr val="000000"/>
                </a:solidFill>
                <a:latin typeface="Times New Roman" panose="02020603050405020304" pitchFamily="18" charset="0"/>
                <a:ea typeface="Times New Roman" panose="02020603050405020304" pitchFamily="18" charset="0"/>
              </a:rPr>
              <a:t>Sources d'eau ;</a:t>
            </a:r>
            <a:endParaRPr lang="fr-FR" sz="2000" dirty="0">
              <a:latin typeface="Times New Roman" panose="02020603050405020304" pitchFamily="18" charset="0"/>
              <a:ea typeface="Times New Roman" panose="02020603050405020304" pitchFamily="18" charset="0"/>
            </a:endParaRPr>
          </a:p>
          <a:p>
            <a:pPr indent="180340">
              <a:spcAft>
                <a:spcPts val="0"/>
              </a:spcAft>
              <a:defRPr/>
            </a:pPr>
            <a:r>
              <a:rPr lang="fr-FR" sz="2000" dirty="0">
                <a:solidFill>
                  <a:srgbClr val="000000"/>
                </a:solidFill>
                <a:latin typeface="Times New Roman" panose="02020603050405020304" pitchFamily="18" charset="0"/>
                <a:ea typeface="Times New Roman" panose="02020603050405020304" pitchFamily="18" charset="0"/>
              </a:rPr>
              <a:t>Canalisations de distribution.</a:t>
            </a:r>
            <a:endParaRPr lang="fr-FR" sz="2000" dirty="0">
              <a:latin typeface="Times New Roman" panose="02020603050405020304" pitchFamily="18" charset="0"/>
              <a:ea typeface="Times New Roman" panose="02020603050405020304" pitchFamily="18" charset="0"/>
            </a:endParaRP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Titre 8">
            <a:extLst>
              <a:ext uri="{FF2B5EF4-FFF2-40B4-BE49-F238E27FC236}">
                <a16:creationId xmlns:a16="http://schemas.microsoft.com/office/drawing/2014/main" id="{35C2B3B2-B023-E8F6-646D-9D149E5547E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Moyens de secours  </a:t>
            </a:r>
          </a:p>
        </p:txBody>
      </p:sp>
      <p:sp>
        <p:nvSpPr>
          <p:cNvPr id="228355" name="Espace réservé du numéro de diapositive 4">
            <a:extLst>
              <a:ext uri="{FF2B5EF4-FFF2-40B4-BE49-F238E27FC236}">
                <a16:creationId xmlns:a16="http://schemas.microsoft.com/office/drawing/2014/main" id="{8E518FDA-E4B5-D01B-190E-0EAE7422AE7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3E854A6-8D0C-4138-B18C-BE3F52FE8DA8}" type="slidenum">
              <a:rPr lang="fr-FR" altLang="fr-FR" sz="2000">
                <a:solidFill>
                  <a:srgbClr val="984807"/>
                </a:solidFill>
              </a:rPr>
              <a:pPr algn="r" eaLnBrk="1" hangingPunct="1">
                <a:spcBef>
                  <a:spcPct val="0"/>
                </a:spcBef>
                <a:buFontTx/>
                <a:buNone/>
              </a:pPr>
              <a:t>221</a:t>
            </a:fld>
            <a:endParaRPr lang="fr-FR" altLang="fr-FR" sz="2000">
              <a:solidFill>
                <a:srgbClr val="984807"/>
              </a:solidFill>
            </a:endParaRPr>
          </a:p>
        </p:txBody>
      </p:sp>
      <p:sp>
        <p:nvSpPr>
          <p:cNvPr id="228356" name="Rectangle 1">
            <a:extLst>
              <a:ext uri="{FF2B5EF4-FFF2-40B4-BE49-F238E27FC236}">
                <a16:creationId xmlns:a16="http://schemas.microsoft.com/office/drawing/2014/main" id="{6BD000DA-C9BE-8A49-CCCA-B33DDEDC85FA}"/>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Moyens d'extinction :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28357" name="Rectangle 1">
            <a:extLst>
              <a:ext uri="{FF2B5EF4-FFF2-40B4-BE49-F238E27FC236}">
                <a16:creationId xmlns:a16="http://schemas.microsoft.com/office/drawing/2014/main" id="{E2C55785-6B62-C2C1-D803-807A1F4B5A2C}"/>
              </a:ext>
            </a:extLst>
          </p:cNvPr>
          <p:cNvSpPr>
            <a:spLocks noChangeArrowheads="1"/>
          </p:cNvSpPr>
          <p:nvPr/>
        </p:nvSpPr>
        <p:spPr bwMode="auto">
          <a:xfrm>
            <a:off x="457200" y="1981200"/>
            <a:ext cx="8189913"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000" b="1" u="sng">
                <a:solidFill>
                  <a:srgbClr val="000000"/>
                </a:solidFill>
                <a:latin typeface="Times New Roman" panose="02020603050405020304" pitchFamily="18" charset="0"/>
              </a:rPr>
              <a:t>Têtes de sprinklers : </a:t>
            </a:r>
            <a:endParaRPr lang="fr-FR" altLang="fr-FR" sz="2400" b="1">
              <a:solidFill>
                <a:srgbClr val="FFFFFF"/>
              </a:solidFill>
              <a:latin typeface="Times New Roman" panose="02020603050405020304" pitchFamily="18" charset="0"/>
            </a:endParaRPr>
          </a:p>
          <a:p>
            <a:pPr>
              <a:lnSpc>
                <a:spcPct val="107000"/>
              </a:lnSpc>
              <a:buFont typeface="Arial" panose="020B0604020202020204" pitchFamily="34" charset="0"/>
              <a:buNone/>
            </a:pPr>
            <a:r>
              <a:rPr lang="fr-FR" altLang="fr-FR" sz="1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1800">
              <a:latin typeface="Calibri" panose="020F0502020204030204" pitchFamily="34" charset="0"/>
              <a:ea typeface="Calibri" panose="020F0502020204030204" pitchFamily="34" charset="0"/>
              <a:cs typeface="Times New Roman" panose="02020603050405020304" pitchFamily="18" charset="0"/>
            </a:endParaRPr>
          </a:p>
          <a:p>
            <a:pPr>
              <a:buFont typeface="Arial" panose="020B0604020202020204" pitchFamily="34" charset="0"/>
              <a:buNone/>
            </a:pPr>
            <a:r>
              <a:rPr lang="fr-FR" altLang="fr-FR" sz="2000">
                <a:solidFill>
                  <a:srgbClr val="000000"/>
                </a:solidFill>
                <a:latin typeface="Times New Roman" panose="02020603050405020304" pitchFamily="18" charset="0"/>
                <a:cs typeface="Times New Roman" panose="02020603050405020304" pitchFamily="18" charset="0"/>
              </a:rPr>
              <a:t>Dispositifs sensibles à la chaleur, conçus pour réagir à une T° prédéterminée en libérant automatiquement un flux d'eau se répartissant uniformément au niveau du sol.</a:t>
            </a:r>
            <a:endParaRPr lang="fr-FR" altLang="fr-FR" sz="200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fr-FR" altLang="fr-FR" sz="2000">
                <a:solidFill>
                  <a:srgbClr val="000000"/>
                </a:solidFill>
                <a:latin typeface="Times New Roman" panose="02020603050405020304" pitchFamily="18" charset="0"/>
                <a:cs typeface="Times New Roman" panose="02020603050405020304" pitchFamily="18" charset="0"/>
              </a:rPr>
              <a:t>Constitués d'un élément détecteur (fusible métallique ou ampoule de verre) et d'un déflecteur assurant la diffusion de l'eau.</a:t>
            </a:r>
            <a:endParaRPr lang="fr-FR" altLang="fr-FR" sz="2000">
              <a:latin typeface="Times New Roman" panose="02020603050405020304" pitchFamily="18" charset="0"/>
              <a:cs typeface="Times New Roman" panose="02020603050405020304" pitchFamily="18" charset="0"/>
            </a:endParaRPr>
          </a:p>
          <a:p>
            <a:pPr>
              <a:buFont typeface="Arial" panose="020B0604020202020204" pitchFamily="34" charset="0"/>
              <a:buNone/>
            </a:pPr>
            <a:endParaRPr lang="fr-FR" altLang="fr-FR" sz="2000">
              <a:solidFill>
                <a:srgbClr val="000000"/>
              </a:solidFill>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fr-FR" altLang="fr-FR" sz="2000">
                <a:solidFill>
                  <a:srgbClr val="000000"/>
                </a:solidFill>
                <a:latin typeface="Times New Roman" panose="02020603050405020304" pitchFamily="18" charset="0"/>
                <a:cs typeface="Times New Roman" panose="02020603050405020304" pitchFamily="18" charset="0"/>
              </a:rPr>
              <a:t>Surface maximum arrosée par une tête de sprinkler varie entre 9 m</a:t>
            </a:r>
            <a:r>
              <a:rPr lang="fr-FR" altLang="fr-FR" sz="2000" baseline="30000">
                <a:solidFill>
                  <a:srgbClr val="000000"/>
                </a:solidFill>
                <a:latin typeface="Times New Roman" panose="02020603050405020304" pitchFamily="18" charset="0"/>
                <a:cs typeface="Times New Roman" panose="02020603050405020304" pitchFamily="18" charset="0"/>
              </a:rPr>
              <a:t>2</a:t>
            </a:r>
            <a:r>
              <a:rPr lang="fr-FR" altLang="fr-FR" sz="2000">
                <a:solidFill>
                  <a:srgbClr val="000000"/>
                </a:solidFill>
                <a:latin typeface="Times New Roman" panose="02020603050405020304" pitchFamily="18" charset="0"/>
                <a:cs typeface="Times New Roman" panose="02020603050405020304" pitchFamily="18" charset="0"/>
              </a:rPr>
              <a:t> et 16 m</a:t>
            </a:r>
            <a:r>
              <a:rPr lang="fr-FR" altLang="fr-FR" sz="2000" baseline="30000">
                <a:solidFill>
                  <a:srgbClr val="000000"/>
                </a:solidFill>
                <a:latin typeface="Times New Roman" panose="02020603050405020304" pitchFamily="18" charset="0"/>
                <a:cs typeface="Times New Roman" panose="02020603050405020304" pitchFamily="18" charset="0"/>
              </a:rPr>
              <a:t>2</a:t>
            </a:r>
            <a:r>
              <a:rPr lang="fr-FR" altLang="fr-FR" sz="2000">
                <a:solidFill>
                  <a:srgbClr val="000000"/>
                </a:solidFill>
                <a:latin typeface="Times New Roman" panose="02020603050405020304" pitchFamily="18" charset="0"/>
                <a:cs typeface="Times New Roman" panose="02020603050405020304" pitchFamily="18" charset="0"/>
              </a:rPr>
              <a:t> au sol selon la catégorie du risque.</a:t>
            </a:r>
            <a:endParaRPr lang="fr-FR" altLang="fr-FR" sz="2000">
              <a:latin typeface="Times New Roman" panose="02020603050405020304" pitchFamily="18" charset="0"/>
              <a:cs typeface="Times New Roman" panose="02020603050405020304" pitchFamily="18" charset="0"/>
            </a:endParaRPr>
          </a:p>
        </p:txBody>
      </p:sp>
      <p:pic>
        <p:nvPicPr>
          <p:cNvPr id="228358" name="Picture 59" descr="sprink">
            <a:extLst>
              <a:ext uri="{FF2B5EF4-FFF2-40B4-BE49-F238E27FC236}">
                <a16:creationId xmlns:a16="http://schemas.microsoft.com/office/drawing/2014/main" id="{D72DE8AC-2EA9-5A43-8067-E15DF6B057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125" y="1287463"/>
            <a:ext cx="2168525" cy="14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Titre 8">
            <a:extLst>
              <a:ext uri="{FF2B5EF4-FFF2-40B4-BE49-F238E27FC236}">
                <a16:creationId xmlns:a16="http://schemas.microsoft.com/office/drawing/2014/main" id="{F0D5CE51-0C8B-4842-38D6-05F53F10F9DD}"/>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Moyens de secours  </a:t>
            </a:r>
          </a:p>
        </p:txBody>
      </p:sp>
      <p:sp>
        <p:nvSpPr>
          <p:cNvPr id="229379" name="Espace réservé du numéro de diapositive 4">
            <a:extLst>
              <a:ext uri="{FF2B5EF4-FFF2-40B4-BE49-F238E27FC236}">
                <a16:creationId xmlns:a16="http://schemas.microsoft.com/office/drawing/2014/main" id="{FCA5127D-20A0-8211-D47C-7D0DF428891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D95DFC7-9937-4534-8A88-3FA49F842319}" type="slidenum">
              <a:rPr lang="fr-FR" altLang="fr-FR" sz="2000">
                <a:solidFill>
                  <a:srgbClr val="984807"/>
                </a:solidFill>
              </a:rPr>
              <a:pPr algn="r" eaLnBrk="1" hangingPunct="1">
                <a:spcBef>
                  <a:spcPct val="0"/>
                </a:spcBef>
                <a:buFontTx/>
                <a:buNone/>
              </a:pPr>
              <a:t>222</a:t>
            </a:fld>
            <a:endParaRPr lang="fr-FR" altLang="fr-FR" sz="2000">
              <a:solidFill>
                <a:srgbClr val="984807"/>
              </a:solidFill>
            </a:endParaRPr>
          </a:p>
        </p:txBody>
      </p:sp>
      <p:sp>
        <p:nvSpPr>
          <p:cNvPr id="229380" name="Rectangle 1">
            <a:extLst>
              <a:ext uri="{FF2B5EF4-FFF2-40B4-BE49-F238E27FC236}">
                <a16:creationId xmlns:a16="http://schemas.microsoft.com/office/drawing/2014/main" id="{1B836F0A-8780-C777-5329-1D9D182C1F93}"/>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Moyens d'extinction :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29381" name="Rectangle 1">
            <a:extLst>
              <a:ext uri="{FF2B5EF4-FFF2-40B4-BE49-F238E27FC236}">
                <a16:creationId xmlns:a16="http://schemas.microsoft.com/office/drawing/2014/main" id="{4CF908BD-2FCE-774A-C1A9-97B9CA4719B9}"/>
              </a:ext>
            </a:extLst>
          </p:cNvPr>
          <p:cNvSpPr>
            <a:spLocks noChangeArrowheads="1"/>
          </p:cNvSpPr>
          <p:nvPr/>
        </p:nvSpPr>
        <p:spPr bwMode="auto">
          <a:xfrm>
            <a:off x="457200" y="1981200"/>
            <a:ext cx="8189913"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000">
                <a:solidFill>
                  <a:srgbClr val="000000"/>
                </a:solidFill>
                <a:latin typeface="Times New Roman" panose="02020603050405020304" pitchFamily="18" charset="0"/>
                <a:cs typeface="Times New Roman" panose="02020603050405020304" pitchFamily="18" charset="0"/>
              </a:rPr>
              <a:t>En temps normal :</a:t>
            </a:r>
          </a:p>
          <a:p>
            <a:pPr>
              <a:buFont typeface="Arial" panose="020B0604020202020204" pitchFamily="34" charset="0"/>
              <a:buNone/>
            </a:pPr>
            <a:r>
              <a:rPr lang="fr-FR" altLang="fr-FR" sz="2000">
                <a:solidFill>
                  <a:srgbClr val="000000"/>
                </a:solidFill>
                <a:latin typeface="Times New Roman" panose="02020603050405020304" pitchFamily="18" charset="0"/>
                <a:cs typeface="Times New Roman" panose="02020603050405020304" pitchFamily="18" charset="0"/>
              </a:rPr>
              <a:t> </a:t>
            </a:r>
          </a:p>
          <a:p>
            <a:r>
              <a:rPr lang="fr-FR" altLang="fr-FR" sz="2000">
                <a:solidFill>
                  <a:srgbClr val="000000"/>
                </a:solidFill>
                <a:latin typeface="Times New Roman" panose="02020603050405020304" pitchFamily="18" charset="0"/>
                <a:cs typeface="Times New Roman" panose="02020603050405020304" pitchFamily="18" charset="0"/>
              </a:rPr>
              <a:t> Veille permanente 24 h/24 h ;</a:t>
            </a:r>
          </a:p>
          <a:p>
            <a:r>
              <a:rPr lang="fr-FR" altLang="fr-FR" sz="2000">
                <a:solidFill>
                  <a:srgbClr val="000000"/>
                </a:solidFill>
                <a:latin typeface="Times New Roman" panose="02020603050405020304" pitchFamily="18" charset="0"/>
                <a:cs typeface="Times New Roman" panose="02020603050405020304" pitchFamily="18" charset="0"/>
              </a:rPr>
              <a:t> Surveillance en tous points.</a:t>
            </a:r>
          </a:p>
          <a:p>
            <a:pPr>
              <a:buFont typeface="Arial" panose="020B0604020202020204" pitchFamily="34" charset="0"/>
              <a:buNone/>
            </a:pPr>
            <a:r>
              <a:rPr lang="fr-FR" altLang="fr-FR" sz="2000">
                <a:solidFill>
                  <a:srgbClr val="000000"/>
                </a:solidFill>
                <a:latin typeface="Times New Roman" panose="02020603050405020304" pitchFamily="18" charset="0"/>
                <a:ea typeface="Arial Unicode MS" pitchFamily="34" charset="-128"/>
              </a:rPr>
              <a:t>  </a:t>
            </a:r>
            <a:endParaRPr lang="fr-FR" altLang="fr-FR" sz="2000">
              <a:solidFill>
                <a:srgbClr val="000000"/>
              </a:solidFill>
              <a:latin typeface="Arial Unicode MS" pitchFamily="34" charset="-128"/>
              <a:ea typeface="Arial Unicode MS" pitchFamily="34" charset="-128"/>
            </a:endParaRPr>
          </a:p>
          <a:p>
            <a:pPr>
              <a:buFont typeface="Arial" panose="020B0604020202020204" pitchFamily="34" charset="0"/>
              <a:buNone/>
            </a:pPr>
            <a:r>
              <a:rPr lang="fr-FR" altLang="fr-FR" sz="2000">
                <a:solidFill>
                  <a:srgbClr val="000000"/>
                </a:solidFill>
                <a:latin typeface="Times New Roman" panose="02020603050405020304" pitchFamily="18" charset="0"/>
                <a:cs typeface="Times New Roman" panose="02020603050405020304" pitchFamily="18" charset="0"/>
              </a:rPr>
              <a:t>Lors d'un foyer naissant :</a:t>
            </a:r>
          </a:p>
          <a:p>
            <a:pPr>
              <a:buFont typeface="Arial" panose="020B0604020202020204" pitchFamily="34" charset="0"/>
              <a:buNone/>
            </a:pPr>
            <a:r>
              <a:rPr lang="fr-FR" altLang="fr-FR" sz="2000">
                <a:solidFill>
                  <a:srgbClr val="000000"/>
                </a:solidFill>
                <a:latin typeface="Times New Roman" panose="02020603050405020304" pitchFamily="18" charset="0"/>
                <a:cs typeface="Times New Roman" panose="02020603050405020304" pitchFamily="18" charset="0"/>
              </a:rPr>
              <a:t> </a:t>
            </a:r>
          </a:p>
          <a:p>
            <a:r>
              <a:rPr lang="fr-FR" altLang="fr-FR" sz="2000">
                <a:solidFill>
                  <a:srgbClr val="000000"/>
                </a:solidFill>
                <a:latin typeface="Times New Roman" panose="02020603050405020304" pitchFamily="18" charset="0"/>
                <a:cs typeface="Times New Roman" panose="02020603050405020304" pitchFamily="18" charset="0"/>
              </a:rPr>
              <a:t> Déclenchement d'une alarme permettant un appel des secours ;</a:t>
            </a:r>
          </a:p>
          <a:p>
            <a:r>
              <a:rPr lang="fr-FR" altLang="fr-FR" sz="2000">
                <a:solidFill>
                  <a:srgbClr val="000000"/>
                </a:solidFill>
                <a:latin typeface="Times New Roman" panose="02020603050405020304" pitchFamily="18" charset="0"/>
                <a:cs typeface="Times New Roman" panose="02020603050405020304" pitchFamily="18" charset="0"/>
              </a:rPr>
              <a:t> Attaque immédiate et concentrée sur le foyer ;</a:t>
            </a:r>
          </a:p>
          <a:p>
            <a:r>
              <a:rPr lang="fr-FR" altLang="fr-FR" sz="2000">
                <a:solidFill>
                  <a:srgbClr val="000000"/>
                </a:solidFill>
                <a:latin typeface="Times New Roman" panose="02020603050405020304" pitchFamily="18" charset="0"/>
                <a:cs typeface="Times New Roman" panose="02020603050405020304" pitchFamily="18" charset="0"/>
              </a:rPr>
              <a:t> Refroidissement de l'ambiance et protection des structures.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Titre 8">
            <a:extLst>
              <a:ext uri="{FF2B5EF4-FFF2-40B4-BE49-F238E27FC236}">
                <a16:creationId xmlns:a16="http://schemas.microsoft.com/office/drawing/2014/main" id="{AFFA30D4-B1D4-D36E-936C-43AE0C5E7FC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Moyens de secours  </a:t>
            </a:r>
          </a:p>
        </p:txBody>
      </p:sp>
      <p:sp>
        <p:nvSpPr>
          <p:cNvPr id="230403" name="Espace réservé du numéro de diapositive 4">
            <a:extLst>
              <a:ext uri="{FF2B5EF4-FFF2-40B4-BE49-F238E27FC236}">
                <a16:creationId xmlns:a16="http://schemas.microsoft.com/office/drawing/2014/main" id="{53DC3240-3BAA-B78E-8FDD-E92055450FA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8BED547-B908-4DD0-9F04-93EC99A9CE47}" type="slidenum">
              <a:rPr lang="fr-FR" altLang="fr-FR" sz="2000">
                <a:solidFill>
                  <a:srgbClr val="984807"/>
                </a:solidFill>
              </a:rPr>
              <a:pPr algn="r" eaLnBrk="1" hangingPunct="1">
                <a:spcBef>
                  <a:spcPct val="0"/>
                </a:spcBef>
                <a:buFontTx/>
                <a:buNone/>
              </a:pPr>
              <a:t>223</a:t>
            </a:fld>
            <a:endParaRPr lang="fr-FR" altLang="fr-FR" sz="2000">
              <a:solidFill>
                <a:srgbClr val="984807"/>
              </a:solidFill>
            </a:endParaRPr>
          </a:p>
        </p:txBody>
      </p:sp>
      <p:sp>
        <p:nvSpPr>
          <p:cNvPr id="230404" name="Rectangle 1">
            <a:extLst>
              <a:ext uri="{FF2B5EF4-FFF2-40B4-BE49-F238E27FC236}">
                <a16:creationId xmlns:a16="http://schemas.microsoft.com/office/drawing/2014/main" id="{B1CE0C84-A739-7819-BA42-738E9857F62A}"/>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Moyens d'extinction :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30405" name="Rectangle 1">
            <a:extLst>
              <a:ext uri="{FF2B5EF4-FFF2-40B4-BE49-F238E27FC236}">
                <a16:creationId xmlns:a16="http://schemas.microsoft.com/office/drawing/2014/main" id="{F5A4FDDA-C85F-ABD2-76D9-99EEA2DA504D}"/>
              </a:ext>
            </a:extLst>
          </p:cNvPr>
          <p:cNvSpPr>
            <a:spLocks noChangeArrowheads="1"/>
          </p:cNvSpPr>
          <p:nvPr/>
        </p:nvSpPr>
        <p:spPr bwMode="auto">
          <a:xfrm>
            <a:off x="457200" y="1981200"/>
            <a:ext cx="8189913"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000">
                <a:solidFill>
                  <a:srgbClr val="000000"/>
                </a:solidFill>
                <a:latin typeface="Times New Roman" panose="02020603050405020304" pitchFamily="18" charset="0"/>
                <a:cs typeface="Times New Roman" panose="02020603050405020304" pitchFamily="18" charset="0"/>
              </a:rPr>
              <a:t>En cas d'extension du feu :</a:t>
            </a:r>
          </a:p>
          <a:p>
            <a:pPr>
              <a:buFont typeface="Arial" panose="020B0604020202020204" pitchFamily="34" charset="0"/>
              <a:buNone/>
            </a:pPr>
            <a:r>
              <a:rPr lang="fr-FR" altLang="fr-FR" sz="2000">
                <a:solidFill>
                  <a:srgbClr val="000000"/>
                </a:solidFill>
                <a:latin typeface="Times New Roman" panose="02020603050405020304" pitchFamily="18" charset="0"/>
                <a:cs typeface="Times New Roman" panose="02020603050405020304" pitchFamily="18" charset="0"/>
              </a:rPr>
              <a:t> </a:t>
            </a:r>
          </a:p>
          <a:p>
            <a:r>
              <a:rPr lang="fr-FR" altLang="fr-FR" sz="2000">
                <a:solidFill>
                  <a:srgbClr val="000000"/>
                </a:solidFill>
                <a:latin typeface="Times New Roman" panose="02020603050405020304" pitchFamily="18" charset="0"/>
                <a:cs typeface="Times New Roman" panose="02020603050405020304" pitchFamily="18" charset="0"/>
              </a:rPr>
              <a:t> Ouverture de nouvelles têtes.</a:t>
            </a:r>
          </a:p>
          <a:p>
            <a:pPr>
              <a:buFont typeface="Arial" panose="020B0604020202020204" pitchFamily="34" charset="0"/>
              <a:buNone/>
            </a:pPr>
            <a:endParaRPr lang="fr-FR" altLang="fr-FR" sz="2000">
              <a:solidFill>
                <a:srgbClr val="000000"/>
              </a:solidFill>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fr-FR" altLang="fr-FR" sz="2000">
                <a:solidFill>
                  <a:srgbClr val="000000"/>
                </a:solidFill>
                <a:latin typeface="Times New Roman" panose="02020603050405020304" pitchFamily="18" charset="0"/>
                <a:cs typeface="Times New Roman" panose="02020603050405020304" pitchFamily="18" charset="0"/>
              </a:rPr>
              <a:t>Résultats :</a:t>
            </a:r>
            <a:endParaRPr lang="fr-FR" altLang="fr-FR" sz="200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latin typeface="Times New Roman" panose="02020603050405020304" pitchFamily="18" charset="0"/>
              <a:cs typeface="Times New Roman" panose="02020603050405020304" pitchFamily="18" charset="0"/>
            </a:endParaRPr>
          </a:p>
          <a:p>
            <a:r>
              <a:rPr lang="fr-FR" altLang="fr-FR" sz="2000">
                <a:solidFill>
                  <a:srgbClr val="000000"/>
                </a:solidFill>
                <a:latin typeface="Times New Roman" panose="02020603050405020304" pitchFamily="18" charset="0"/>
                <a:cs typeface="Times New Roman" panose="02020603050405020304" pitchFamily="18" charset="0"/>
              </a:rPr>
              <a:t> Limitation et le plus souvent, maîtrise du sinistre avant l'arrivée sur les lieux des secours ;</a:t>
            </a:r>
            <a:endParaRPr lang="fr-FR" altLang="fr-FR" sz="2000">
              <a:latin typeface="Times New Roman" panose="02020603050405020304" pitchFamily="18" charset="0"/>
              <a:cs typeface="Times New Roman" panose="02020603050405020304" pitchFamily="18" charset="0"/>
            </a:endParaRPr>
          </a:p>
          <a:p>
            <a:r>
              <a:rPr lang="fr-FR" altLang="fr-FR" sz="2000">
                <a:solidFill>
                  <a:srgbClr val="000000"/>
                </a:solidFill>
                <a:latin typeface="Times New Roman" panose="02020603050405020304" pitchFamily="18" charset="0"/>
                <a:cs typeface="Times New Roman" panose="02020603050405020304" pitchFamily="18" charset="0"/>
              </a:rPr>
              <a:t> Sauvegarde de la construction, dégâts des eaux réduits, le déversement se limitant aux abords du foyer.</a:t>
            </a:r>
            <a:endParaRPr lang="fr-FR" altLang="fr-FR" sz="2000">
              <a:latin typeface="Times New Roman" panose="02020603050405020304" pitchFamily="18" charset="0"/>
              <a:cs typeface="Times New Roman" panose="02020603050405020304" pitchFamily="18" charset="0"/>
            </a:endParaRP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Titre 8">
            <a:extLst>
              <a:ext uri="{FF2B5EF4-FFF2-40B4-BE49-F238E27FC236}">
                <a16:creationId xmlns:a16="http://schemas.microsoft.com/office/drawing/2014/main" id="{74CCE053-CDD9-291A-508D-FF6C1408DF9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Moyens de secours  </a:t>
            </a:r>
          </a:p>
        </p:txBody>
      </p:sp>
      <p:sp>
        <p:nvSpPr>
          <p:cNvPr id="231427" name="Espace réservé du numéro de diapositive 4">
            <a:extLst>
              <a:ext uri="{FF2B5EF4-FFF2-40B4-BE49-F238E27FC236}">
                <a16:creationId xmlns:a16="http://schemas.microsoft.com/office/drawing/2014/main" id="{BE5372C7-B8D5-756E-C9C9-40C0E1F34B2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184C54D-555A-4A02-8B30-30427083844D}" type="slidenum">
              <a:rPr lang="fr-FR" altLang="fr-FR" sz="2000">
                <a:solidFill>
                  <a:srgbClr val="984807"/>
                </a:solidFill>
              </a:rPr>
              <a:pPr algn="r" eaLnBrk="1" hangingPunct="1">
                <a:spcBef>
                  <a:spcPct val="0"/>
                </a:spcBef>
                <a:buFontTx/>
                <a:buNone/>
              </a:pPr>
              <a:t>224</a:t>
            </a:fld>
            <a:endParaRPr lang="fr-FR" altLang="fr-FR" sz="2000">
              <a:solidFill>
                <a:srgbClr val="984807"/>
              </a:solidFill>
            </a:endParaRPr>
          </a:p>
        </p:txBody>
      </p:sp>
      <p:sp>
        <p:nvSpPr>
          <p:cNvPr id="231428" name="Rectangle 1">
            <a:extLst>
              <a:ext uri="{FF2B5EF4-FFF2-40B4-BE49-F238E27FC236}">
                <a16:creationId xmlns:a16="http://schemas.microsoft.com/office/drawing/2014/main" id="{B877F54A-9BE5-D5E0-6505-DBF6394DE220}"/>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S.S.I. :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31429" name="Rectangle 1">
            <a:extLst>
              <a:ext uri="{FF2B5EF4-FFF2-40B4-BE49-F238E27FC236}">
                <a16:creationId xmlns:a16="http://schemas.microsoft.com/office/drawing/2014/main" id="{1568A30E-B044-31CC-A0BA-A02E573446D5}"/>
              </a:ext>
            </a:extLst>
          </p:cNvPr>
          <p:cNvSpPr>
            <a:spLocks noChangeArrowheads="1"/>
          </p:cNvSpPr>
          <p:nvPr/>
        </p:nvSpPr>
        <p:spPr bwMode="auto">
          <a:xfrm>
            <a:off x="457200" y="1981200"/>
            <a:ext cx="8189913"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000">
                <a:solidFill>
                  <a:srgbClr val="000000"/>
                </a:solidFill>
                <a:latin typeface="Times New Roman" panose="02020603050405020304" pitchFamily="18" charset="0"/>
                <a:cs typeface="Times New Roman" panose="02020603050405020304" pitchFamily="18" charset="0"/>
              </a:rPr>
              <a:t>Constitué de l'ensemble des matériels servant à collecter toutes les informations ou ordres liés à la seule sécurité incendie, à les traiter et à effectuer les fonctions nécessaires à la mise en sécurité de l'établissement.</a:t>
            </a:r>
            <a:endParaRPr lang="fr-FR" altLang="fr-FR" sz="200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fr-FR" altLang="fr-FR" sz="2000">
                <a:solidFill>
                  <a:srgbClr val="000000"/>
                </a:solidFill>
                <a:latin typeface="Times New Roman" panose="02020603050405020304" pitchFamily="18" charset="0"/>
                <a:cs typeface="Times New Roman" panose="02020603050405020304" pitchFamily="18" charset="0"/>
              </a:rPr>
              <a:t>Classés en 5 catégories par ordre de sévérité décroissante : A, B, C, D et E.</a:t>
            </a:r>
            <a:endParaRPr lang="fr-FR" altLang="fr-FR" sz="200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fr-FR" altLang="fr-FR" sz="2000">
                <a:solidFill>
                  <a:srgbClr val="000000"/>
                </a:solidFill>
                <a:latin typeface="Times New Roman" panose="02020603050405020304" pitchFamily="18" charset="0"/>
                <a:cs typeface="Times New Roman" panose="02020603050405020304" pitchFamily="18" charset="0"/>
              </a:rPr>
              <a:t>Surveillance assurée par le service de sécurité incendie peut être complétée ou localement remplacée par des installations généralisées ou partielles de détection incendie conformes aux normes en vigueur.</a:t>
            </a:r>
            <a:endParaRPr lang="fr-FR" altLang="fr-FR" sz="2000">
              <a:latin typeface="Times New Roman" panose="02020603050405020304" pitchFamily="18" charset="0"/>
              <a:cs typeface="Times New Roman" panose="02020603050405020304" pitchFamily="18" charset="0"/>
            </a:endParaRP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Titre 8">
            <a:extLst>
              <a:ext uri="{FF2B5EF4-FFF2-40B4-BE49-F238E27FC236}">
                <a16:creationId xmlns:a16="http://schemas.microsoft.com/office/drawing/2014/main" id="{CB7740E2-851B-4738-B00D-81F21B87414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Moyens de secours  </a:t>
            </a:r>
          </a:p>
        </p:txBody>
      </p:sp>
      <p:sp>
        <p:nvSpPr>
          <p:cNvPr id="232451" name="Espace réservé du numéro de diapositive 4">
            <a:extLst>
              <a:ext uri="{FF2B5EF4-FFF2-40B4-BE49-F238E27FC236}">
                <a16:creationId xmlns:a16="http://schemas.microsoft.com/office/drawing/2014/main" id="{D7B06DA3-9790-504F-D869-76805B98258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C783E11-70FF-469A-AEE4-D7283F4660BA}" type="slidenum">
              <a:rPr lang="fr-FR" altLang="fr-FR" sz="2000">
                <a:solidFill>
                  <a:srgbClr val="984807"/>
                </a:solidFill>
              </a:rPr>
              <a:pPr algn="r" eaLnBrk="1" hangingPunct="1">
                <a:spcBef>
                  <a:spcPct val="0"/>
                </a:spcBef>
                <a:buFontTx/>
                <a:buNone/>
              </a:pPr>
              <a:t>225</a:t>
            </a:fld>
            <a:endParaRPr lang="fr-FR" altLang="fr-FR" sz="2000">
              <a:solidFill>
                <a:srgbClr val="984807"/>
              </a:solidFill>
            </a:endParaRPr>
          </a:p>
        </p:txBody>
      </p:sp>
      <p:sp>
        <p:nvSpPr>
          <p:cNvPr id="232452" name="Rectangle 1">
            <a:extLst>
              <a:ext uri="{FF2B5EF4-FFF2-40B4-BE49-F238E27FC236}">
                <a16:creationId xmlns:a16="http://schemas.microsoft.com/office/drawing/2014/main" id="{554168F5-FE3A-4B42-C058-057937662F4D}"/>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S.S.I. :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232453" name="Picture 3" descr="P1010054">
            <a:extLst>
              <a:ext uri="{FF2B5EF4-FFF2-40B4-BE49-F238E27FC236}">
                <a16:creationId xmlns:a16="http://schemas.microsoft.com/office/drawing/2014/main" id="{F34C145A-82A3-722B-1B0D-7250A3EED9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6113" y="1835150"/>
            <a:ext cx="3897312" cy="303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454" name="Picture 15" descr="UTI">
            <a:extLst>
              <a:ext uri="{FF2B5EF4-FFF2-40B4-BE49-F238E27FC236}">
                <a16:creationId xmlns:a16="http://schemas.microsoft.com/office/drawing/2014/main" id="{6F758436-6A9B-EA76-0703-B5BBD88F1A6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4225" t="23225" r="28398" b="20648"/>
          <a:stretch>
            <a:fillRect/>
          </a:stretch>
        </p:blipFill>
        <p:spPr bwMode="auto">
          <a:xfrm>
            <a:off x="755650" y="2205038"/>
            <a:ext cx="306705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Titre 8">
            <a:extLst>
              <a:ext uri="{FF2B5EF4-FFF2-40B4-BE49-F238E27FC236}">
                <a16:creationId xmlns:a16="http://schemas.microsoft.com/office/drawing/2014/main" id="{FD2BE31D-F8D8-1F83-1DD1-6FDBD32777D9}"/>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Moyens de secours  </a:t>
            </a:r>
          </a:p>
        </p:txBody>
      </p:sp>
      <p:sp>
        <p:nvSpPr>
          <p:cNvPr id="233475" name="Espace réservé du numéro de diapositive 4">
            <a:extLst>
              <a:ext uri="{FF2B5EF4-FFF2-40B4-BE49-F238E27FC236}">
                <a16:creationId xmlns:a16="http://schemas.microsoft.com/office/drawing/2014/main" id="{7A3FDB67-A905-0697-16EF-62E80598694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2DAE09B-D505-40DF-B0CE-B0D9723E5FFB}" type="slidenum">
              <a:rPr lang="fr-FR" altLang="fr-FR" sz="2000">
                <a:solidFill>
                  <a:srgbClr val="984807"/>
                </a:solidFill>
              </a:rPr>
              <a:pPr algn="r" eaLnBrk="1" hangingPunct="1">
                <a:spcBef>
                  <a:spcPct val="0"/>
                </a:spcBef>
                <a:buFontTx/>
                <a:buNone/>
              </a:pPr>
              <a:t>226</a:t>
            </a:fld>
            <a:endParaRPr lang="fr-FR" altLang="fr-FR" sz="2000">
              <a:solidFill>
                <a:srgbClr val="984807"/>
              </a:solidFill>
            </a:endParaRPr>
          </a:p>
        </p:txBody>
      </p:sp>
      <p:sp>
        <p:nvSpPr>
          <p:cNvPr id="233476" name="Rectangle 1">
            <a:extLst>
              <a:ext uri="{FF2B5EF4-FFF2-40B4-BE49-F238E27FC236}">
                <a16:creationId xmlns:a16="http://schemas.microsoft.com/office/drawing/2014/main" id="{D6B42C9A-EB1E-B40B-0686-205EA78D1602}"/>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S.S.I. :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33477" name="Rectangle 1">
            <a:extLst>
              <a:ext uri="{FF2B5EF4-FFF2-40B4-BE49-F238E27FC236}">
                <a16:creationId xmlns:a16="http://schemas.microsoft.com/office/drawing/2014/main" id="{B5583A6E-D938-7D48-0C48-7BED73B54710}"/>
              </a:ext>
            </a:extLst>
          </p:cNvPr>
          <p:cNvSpPr>
            <a:spLocks noChangeArrowheads="1"/>
          </p:cNvSpPr>
          <p:nvPr/>
        </p:nvSpPr>
        <p:spPr bwMode="auto">
          <a:xfrm>
            <a:off x="457200" y="1981200"/>
            <a:ext cx="8189913"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000">
                <a:solidFill>
                  <a:srgbClr val="000000"/>
                </a:solidFill>
                <a:latin typeface="Times New Roman" panose="02020603050405020304" pitchFamily="18" charset="0"/>
                <a:cs typeface="Times New Roman" panose="02020603050405020304" pitchFamily="18" charset="0"/>
              </a:rPr>
              <a:t>Installation de détection incendie doit déceler et signaler tout début d'incendie dans les meilleurs délais et mettre en œuvre les éventuels équipements de sécurité qui lui sont asservis.</a:t>
            </a:r>
            <a:endParaRPr lang="fr-FR" altLang="fr-FR" sz="200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fr-FR" altLang="fr-FR" sz="2000">
                <a:solidFill>
                  <a:srgbClr val="000000"/>
                </a:solidFill>
                <a:latin typeface="Times New Roman" panose="02020603050405020304" pitchFamily="18" charset="0"/>
                <a:cs typeface="Times New Roman" panose="02020603050405020304" pitchFamily="18" charset="0"/>
              </a:rPr>
              <a:t>Pendant la présence du public, les installations de détection incendie impliquent l'existence dans les éts concernés d'un personnel permanent, qualifié, susceptible d'alerter les SP et de mettre en œuvre les moyens de lutte contre l'incendie</a:t>
            </a:r>
            <a:endParaRPr lang="fr-FR" altLang="fr-FR" sz="2000">
              <a:latin typeface="Times New Roman" panose="02020603050405020304" pitchFamily="18" charset="0"/>
              <a:cs typeface="Times New Roman" panose="02020603050405020304" pitchFamily="18" charset="0"/>
            </a:endParaRP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Titre 8">
            <a:extLst>
              <a:ext uri="{FF2B5EF4-FFF2-40B4-BE49-F238E27FC236}">
                <a16:creationId xmlns:a16="http://schemas.microsoft.com/office/drawing/2014/main" id="{138B4E9B-4986-C11A-E1AC-1A143E4EFAF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Moyens de secours  </a:t>
            </a:r>
          </a:p>
        </p:txBody>
      </p:sp>
      <p:sp>
        <p:nvSpPr>
          <p:cNvPr id="234499" name="Espace réservé du numéro de diapositive 4">
            <a:extLst>
              <a:ext uri="{FF2B5EF4-FFF2-40B4-BE49-F238E27FC236}">
                <a16:creationId xmlns:a16="http://schemas.microsoft.com/office/drawing/2014/main" id="{6D52F034-E243-ACB0-7A50-76DB3022440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F9B8747-10D1-4A02-B525-535EDACB03A6}" type="slidenum">
              <a:rPr lang="fr-FR" altLang="fr-FR" sz="2000">
                <a:solidFill>
                  <a:srgbClr val="984807"/>
                </a:solidFill>
              </a:rPr>
              <a:pPr algn="r" eaLnBrk="1" hangingPunct="1">
                <a:spcBef>
                  <a:spcPct val="0"/>
                </a:spcBef>
                <a:buFontTx/>
                <a:buNone/>
              </a:pPr>
              <a:t>227</a:t>
            </a:fld>
            <a:endParaRPr lang="fr-FR" altLang="fr-FR" sz="2000">
              <a:solidFill>
                <a:srgbClr val="984807"/>
              </a:solidFill>
            </a:endParaRPr>
          </a:p>
        </p:txBody>
      </p:sp>
      <p:sp>
        <p:nvSpPr>
          <p:cNvPr id="234500" name="Rectangle 1">
            <a:extLst>
              <a:ext uri="{FF2B5EF4-FFF2-40B4-BE49-F238E27FC236}">
                <a16:creationId xmlns:a16="http://schemas.microsoft.com/office/drawing/2014/main" id="{AEA24AC3-EB1E-D6EA-F4F9-9A42EE7C7987}"/>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S.S.I. :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26309" name="Rectangle 1">
            <a:extLst>
              <a:ext uri="{FF2B5EF4-FFF2-40B4-BE49-F238E27FC236}">
                <a16:creationId xmlns:a16="http://schemas.microsoft.com/office/drawing/2014/main" id="{A02A5A67-83BF-FC4C-9A65-FA7A59EF357F}"/>
              </a:ext>
            </a:extLst>
          </p:cNvPr>
          <p:cNvSpPr>
            <a:spLocks noChangeArrowheads="1"/>
          </p:cNvSpPr>
          <p:nvPr/>
        </p:nvSpPr>
        <p:spPr bwMode="auto">
          <a:xfrm>
            <a:off x="457200" y="1981200"/>
            <a:ext cx="8189913" cy="2800350"/>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a:spcAft>
                <a:spcPts val="0"/>
              </a:spcAft>
              <a:buFont typeface="Arial" panose="020B0604020202020204" pitchFamily="34" charset="0"/>
              <a:buNone/>
              <a:defRPr/>
            </a:pPr>
            <a:r>
              <a:rPr lang="fr-FR" sz="2000" dirty="0">
                <a:solidFill>
                  <a:srgbClr val="000000"/>
                </a:solidFill>
                <a:latin typeface="Times New Roman" panose="02020603050405020304" pitchFamily="18" charset="0"/>
                <a:ea typeface="Times New Roman" panose="02020603050405020304" pitchFamily="18" charset="0"/>
              </a:rPr>
              <a:t>Système de mise en sécurité incendie (SMSI) est constitué de l'ensemble des équipements qui assurent les fonctions nécessaires à la mise en sécurité d'un établissement en cas d'incendie :</a:t>
            </a:r>
          </a:p>
          <a:p>
            <a:pPr>
              <a:spcAft>
                <a:spcPts val="0"/>
              </a:spcAft>
              <a:buFont typeface="Arial" panose="020B0604020202020204" pitchFamily="34" charset="0"/>
              <a:buNone/>
              <a:defRPr/>
            </a:pPr>
            <a:endParaRPr lang="fr-FR" sz="2000" dirty="0">
              <a:solidFill>
                <a:srgbClr val="000000"/>
              </a:solidFill>
              <a:latin typeface="Times New Roman" panose="02020603050405020304" pitchFamily="18" charset="0"/>
              <a:ea typeface="Times New Roman" panose="02020603050405020304" pitchFamily="18" charset="0"/>
            </a:endParaRPr>
          </a:p>
          <a:p>
            <a:pPr marL="342900" indent="-342900">
              <a:spcAft>
                <a:spcPts val="0"/>
              </a:spcAft>
              <a:defRPr/>
            </a:pPr>
            <a:r>
              <a:rPr lang="fr-FR" sz="2000" dirty="0">
                <a:solidFill>
                  <a:srgbClr val="000000"/>
                </a:solidFill>
                <a:latin typeface="Times New Roman" panose="02020603050405020304" pitchFamily="18" charset="0"/>
                <a:ea typeface="Times New Roman" panose="02020603050405020304" pitchFamily="18" charset="0"/>
              </a:rPr>
              <a:t>soit à partir des informations transmises par le système de détection incendie (lorsque celui-ci existe), </a:t>
            </a:r>
          </a:p>
          <a:p>
            <a:pPr marL="342900" indent="-342900">
              <a:spcAft>
                <a:spcPts val="0"/>
              </a:spcAft>
              <a:defRPr/>
            </a:pPr>
            <a:endParaRPr lang="fr-FR" sz="2000" dirty="0">
              <a:solidFill>
                <a:srgbClr val="000000"/>
              </a:solidFill>
              <a:latin typeface="Times New Roman" panose="02020603050405020304" pitchFamily="18" charset="0"/>
              <a:ea typeface="Times New Roman" panose="02020603050405020304" pitchFamily="18" charset="0"/>
            </a:endParaRPr>
          </a:p>
          <a:p>
            <a:pPr marL="342900" indent="-342900">
              <a:spcAft>
                <a:spcPts val="0"/>
              </a:spcAft>
              <a:defRPr/>
            </a:pPr>
            <a:r>
              <a:rPr lang="fr-FR" sz="2000" dirty="0">
                <a:solidFill>
                  <a:srgbClr val="000000"/>
                </a:solidFill>
                <a:latin typeface="Times New Roman" panose="02020603050405020304" pitchFamily="18" charset="0"/>
                <a:ea typeface="Times New Roman" panose="02020603050405020304" pitchFamily="18" charset="0"/>
              </a:rPr>
              <a:t>soit à partir d'ordres en provenance de commandes manuelles.</a:t>
            </a:r>
            <a:endParaRPr lang="fr-FR" sz="2000" dirty="0">
              <a:latin typeface="Times New Roman" panose="02020603050405020304" pitchFamily="18" charset="0"/>
              <a:ea typeface="Times New Roman" panose="02020603050405020304" pitchFamily="18" charset="0"/>
            </a:endParaRP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Titre 8">
            <a:extLst>
              <a:ext uri="{FF2B5EF4-FFF2-40B4-BE49-F238E27FC236}">
                <a16:creationId xmlns:a16="http://schemas.microsoft.com/office/drawing/2014/main" id="{D5B4D57C-1AB3-326B-8286-83377DBA2B36}"/>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Moyens de secours  </a:t>
            </a:r>
          </a:p>
        </p:txBody>
      </p:sp>
      <p:sp>
        <p:nvSpPr>
          <p:cNvPr id="235523" name="Espace réservé du numéro de diapositive 4">
            <a:extLst>
              <a:ext uri="{FF2B5EF4-FFF2-40B4-BE49-F238E27FC236}">
                <a16:creationId xmlns:a16="http://schemas.microsoft.com/office/drawing/2014/main" id="{A926AD5F-6F2E-0E88-FBA7-6261CD6404D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916295B-ED29-43E5-BF5D-28594B20D45A}" type="slidenum">
              <a:rPr lang="fr-FR" altLang="fr-FR" sz="2000">
                <a:solidFill>
                  <a:srgbClr val="984807"/>
                </a:solidFill>
              </a:rPr>
              <a:pPr algn="r" eaLnBrk="1" hangingPunct="1">
                <a:spcBef>
                  <a:spcPct val="0"/>
                </a:spcBef>
                <a:buFontTx/>
                <a:buNone/>
              </a:pPr>
              <a:t>228</a:t>
            </a:fld>
            <a:endParaRPr lang="fr-FR" altLang="fr-FR" sz="2000">
              <a:solidFill>
                <a:srgbClr val="984807"/>
              </a:solidFill>
            </a:endParaRPr>
          </a:p>
        </p:txBody>
      </p:sp>
      <p:sp>
        <p:nvSpPr>
          <p:cNvPr id="235524" name="Rectangle 1">
            <a:extLst>
              <a:ext uri="{FF2B5EF4-FFF2-40B4-BE49-F238E27FC236}">
                <a16:creationId xmlns:a16="http://schemas.microsoft.com/office/drawing/2014/main" id="{05C6CC77-3A17-403B-5013-58143EB614EF}"/>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S.S.I. :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35525" name="Rectangle 1">
            <a:extLst>
              <a:ext uri="{FF2B5EF4-FFF2-40B4-BE49-F238E27FC236}">
                <a16:creationId xmlns:a16="http://schemas.microsoft.com/office/drawing/2014/main" id="{74943E79-17AD-3E63-BD03-9C2866D0E307}"/>
              </a:ext>
            </a:extLst>
          </p:cNvPr>
          <p:cNvSpPr>
            <a:spLocks noChangeArrowheads="1"/>
          </p:cNvSpPr>
          <p:nvPr/>
        </p:nvSpPr>
        <p:spPr bwMode="auto">
          <a:xfrm>
            <a:off x="457200" y="1981200"/>
            <a:ext cx="8189913"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000">
                <a:solidFill>
                  <a:srgbClr val="000000"/>
                </a:solidFill>
                <a:latin typeface="Times New Roman" panose="02020603050405020304" pitchFamily="18" charset="0"/>
                <a:cs typeface="Times New Roman" panose="02020603050405020304" pitchFamily="18" charset="0"/>
              </a:rPr>
              <a:t>Il comprend :</a:t>
            </a:r>
            <a:endParaRPr lang="fr-FR" altLang="fr-FR" sz="200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latin typeface="Times New Roman" panose="02020603050405020304" pitchFamily="18" charset="0"/>
              <a:cs typeface="Times New Roman" panose="02020603050405020304" pitchFamily="18" charset="0"/>
            </a:endParaRPr>
          </a:p>
          <a:p>
            <a:r>
              <a:rPr lang="fr-FR" altLang="fr-FR" sz="2000">
                <a:solidFill>
                  <a:srgbClr val="000000"/>
                </a:solidFill>
                <a:latin typeface="Times New Roman" panose="02020603050405020304" pitchFamily="18" charset="0"/>
                <a:cs typeface="Times New Roman" panose="02020603050405020304" pitchFamily="18" charset="0"/>
              </a:rPr>
              <a:t> Dispositifs actionnés de sécurité, répartis éventuellement par zones de mise en sécurité ;</a:t>
            </a:r>
            <a:endParaRPr lang="fr-FR" altLang="fr-FR" sz="2000">
              <a:latin typeface="Times New Roman" panose="02020603050405020304" pitchFamily="18" charset="0"/>
              <a:cs typeface="Times New Roman" panose="02020603050405020304" pitchFamily="18" charset="0"/>
            </a:endParaRPr>
          </a:p>
          <a:p>
            <a:r>
              <a:rPr lang="fr-FR" altLang="fr-FR" sz="2000">
                <a:solidFill>
                  <a:srgbClr val="000000"/>
                </a:solidFill>
                <a:latin typeface="Times New Roman" panose="02020603050405020304" pitchFamily="18" charset="0"/>
                <a:cs typeface="Times New Roman" panose="02020603050405020304" pitchFamily="18" charset="0"/>
              </a:rPr>
              <a:t> Equipements nécessaires pour assurer la commande des dispositifs actionnés de sécurité.</a:t>
            </a:r>
            <a:endParaRPr lang="fr-FR" altLang="fr-FR" sz="200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fr-FR" altLang="fr-FR" sz="2000">
                <a:solidFill>
                  <a:srgbClr val="000000"/>
                </a:solidFill>
                <a:latin typeface="Times New Roman" panose="02020603050405020304" pitchFamily="18" charset="0"/>
                <a:cs typeface="Times New Roman" panose="02020603050405020304" pitchFamily="18" charset="0"/>
              </a:rPr>
              <a:t>Systèmes d'alarme sont classés en 4 types d'équipements d'alarme par ordre de sévérité décroissante : 1, 2a ou 2b, 3 et 4.</a:t>
            </a:r>
            <a:endParaRPr lang="fr-FR" altLang="fr-FR" sz="2000">
              <a:latin typeface="Times New Roman" panose="02020603050405020304" pitchFamily="18" charset="0"/>
              <a:cs typeface="Times New Roman" panose="02020603050405020304" pitchFamily="18" charset="0"/>
            </a:endParaRP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itre 8">
            <a:extLst>
              <a:ext uri="{FF2B5EF4-FFF2-40B4-BE49-F238E27FC236}">
                <a16:creationId xmlns:a16="http://schemas.microsoft.com/office/drawing/2014/main" id="{50ACA9B7-BC23-459C-E7D4-2B6677E9DC17}"/>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Moyens de secours  </a:t>
            </a:r>
          </a:p>
        </p:txBody>
      </p:sp>
      <p:sp>
        <p:nvSpPr>
          <p:cNvPr id="236547" name="Espace réservé du numéro de diapositive 4">
            <a:extLst>
              <a:ext uri="{FF2B5EF4-FFF2-40B4-BE49-F238E27FC236}">
                <a16:creationId xmlns:a16="http://schemas.microsoft.com/office/drawing/2014/main" id="{7606070F-138C-B25A-7E32-0422BEA4F65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122B3CA-5736-4A59-B8C9-1DDD38F5FE93}" type="slidenum">
              <a:rPr lang="fr-FR" altLang="fr-FR" sz="2000">
                <a:solidFill>
                  <a:srgbClr val="984807"/>
                </a:solidFill>
              </a:rPr>
              <a:pPr algn="r" eaLnBrk="1" hangingPunct="1">
                <a:spcBef>
                  <a:spcPct val="0"/>
                </a:spcBef>
                <a:buFontTx/>
                <a:buNone/>
              </a:pPr>
              <a:t>229</a:t>
            </a:fld>
            <a:endParaRPr lang="fr-FR" altLang="fr-FR" sz="2000">
              <a:solidFill>
                <a:srgbClr val="984807"/>
              </a:solidFill>
            </a:endParaRPr>
          </a:p>
        </p:txBody>
      </p:sp>
      <p:sp>
        <p:nvSpPr>
          <p:cNvPr id="236548" name="Rectangle 1">
            <a:extLst>
              <a:ext uri="{FF2B5EF4-FFF2-40B4-BE49-F238E27FC236}">
                <a16:creationId xmlns:a16="http://schemas.microsoft.com/office/drawing/2014/main" id="{8E9EF478-A544-5F37-539D-B23157B0FE74}"/>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S.S.I. :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236549" name="Image 4" descr="shema_ssi.jpg">
            <a:extLst>
              <a:ext uri="{FF2B5EF4-FFF2-40B4-BE49-F238E27FC236}">
                <a16:creationId xmlns:a16="http://schemas.microsoft.com/office/drawing/2014/main" id="{670DB3E2-130D-3492-47EC-9244B94BCA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3338" y="1417638"/>
            <a:ext cx="7424737"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re 8">
            <a:extLst>
              <a:ext uri="{FF2B5EF4-FFF2-40B4-BE49-F238E27FC236}">
                <a16:creationId xmlns:a16="http://schemas.microsoft.com/office/drawing/2014/main" id="{BBCD6163-E785-54D7-FA7A-F15B3FB3594E}"/>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25603" name="Espace réservé du numéro de diapositive 4">
            <a:extLst>
              <a:ext uri="{FF2B5EF4-FFF2-40B4-BE49-F238E27FC236}">
                <a16:creationId xmlns:a16="http://schemas.microsoft.com/office/drawing/2014/main" id="{B77C4125-0C91-A724-C2C9-ED91A47B5CB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2DCAB3F-81E2-4DD3-BC7C-16D10F14BF23}" type="slidenum">
              <a:rPr lang="fr-FR" altLang="fr-FR" sz="2000">
                <a:solidFill>
                  <a:srgbClr val="984807"/>
                </a:solidFill>
              </a:rPr>
              <a:pPr algn="r" eaLnBrk="1" hangingPunct="1">
                <a:spcBef>
                  <a:spcPct val="0"/>
                </a:spcBef>
                <a:buFontTx/>
                <a:buNone/>
              </a:pPr>
              <a:t>23</a:t>
            </a:fld>
            <a:endParaRPr lang="fr-FR" altLang="fr-FR" sz="2000">
              <a:solidFill>
                <a:srgbClr val="984807"/>
              </a:solidFill>
            </a:endParaRPr>
          </a:p>
        </p:txBody>
      </p:sp>
      <p:sp>
        <p:nvSpPr>
          <p:cNvPr id="25604" name="Rectangle 1">
            <a:extLst>
              <a:ext uri="{FF2B5EF4-FFF2-40B4-BE49-F238E27FC236}">
                <a16:creationId xmlns:a16="http://schemas.microsoft.com/office/drawing/2014/main" id="{9FCA3A7B-1E8C-0652-7C84-308BFEF15C35}"/>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FACILITER L'INTERVENTION DES SECOURS : </a:t>
            </a:r>
          </a:p>
        </p:txBody>
      </p:sp>
      <p:sp>
        <p:nvSpPr>
          <p:cNvPr id="25605" name="Rectangle 1">
            <a:extLst>
              <a:ext uri="{FF2B5EF4-FFF2-40B4-BE49-F238E27FC236}">
                <a16:creationId xmlns:a16="http://schemas.microsoft.com/office/drawing/2014/main" id="{004650DB-B08A-C5C9-70E3-0331113CD37A}"/>
              </a:ext>
            </a:extLst>
          </p:cNvPr>
          <p:cNvSpPr>
            <a:spLocks noChangeArrowheads="1"/>
          </p:cNvSpPr>
          <p:nvPr/>
        </p:nvSpPr>
        <p:spPr bwMode="auto">
          <a:xfrm>
            <a:off x="457200" y="1981200"/>
            <a:ext cx="8189913"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2. L'alarme :</a:t>
            </a:r>
          </a:p>
          <a:p>
            <a:pPr algn="just">
              <a:lnSpc>
                <a:spcPct val="107000"/>
              </a:lnSpc>
              <a:spcBef>
                <a:spcPct val="0"/>
              </a:spcBef>
              <a:buFontTx/>
              <a:buNone/>
            </a:pP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Avertissement donné à l'intérieur de l’éts par toute personne découvrant un sinistre. Un signal doit pouvoir reprendre l'information et la transmettre à l'ensemble de l'établissement afin que le personnel se conforme aux consignes établies : rassemblement des équipes de sécurité, ouverture des portes, coupure de courant, évacuation, etc.</a:t>
            </a:r>
            <a:r>
              <a:rPr lang="fr-FR" altLang="fr-FR" sz="2000">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L'alarme peut-être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5606" name="Image 2" descr="10_DS-12L_Sirene_d_alarme_electronique.jpg">
            <a:extLst>
              <a:ext uri="{FF2B5EF4-FFF2-40B4-BE49-F238E27FC236}">
                <a16:creationId xmlns:a16="http://schemas.microsoft.com/office/drawing/2014/main" id="{9A01C986-8878-8B26-4A2C-515FE4246F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4419600"/>
            <a:ext cx="2055813" cy="168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Titre 8">
            <a:extLst>
              <a:ext uri="{FF2B5EF4-FFF2-40B4-BE49-F238E27FC236}">
                <a16:creationId xmlns:a16="http://schemas.microsoft.com/office/drawing/2014/main" id="{BC92D3EC-1A2F-C98C-136A-B278455A70D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Conclusion</a:t>
            </a:r>
          </a:p>
        </p:txBody>
      </p:sp>
      <p:sp>
        <p:nvSpPr>
          <p:cNvPr id="237571" name="Espace réservé du numéro de diapositive 4">
            <a:extLst>
              <a:ext uri="{FF2B5EF4-FFF2-40B4-BE49-F238E27FC236}">
                <a16:creationId xmlns:a16="http://schemas.microsoft.com/office/drawing/2014/main" id="{1ED39752-5A16-5CDA-93A7-6D23A7B0B77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EA71602-9CEA-435B-9947-FE09AF610499}" type="slidenum">
              <a:rPr lang="fr-FR" altLang="fr-FR" sz="2000">
                <a:solidFill>
                  <a:srgbClr val="984807"/>
                </a:solidFill>
              </a:rPr>
              <a:pPr algn="r" eaLnBrk="1" hangingPunct="1">
                <a:spcBef>
                  <a:spcPct val="0"/>
                </a:spcBef>
                <a:buFontTx/>
                <a:buNone/>
              </a:pPr>
              <a:t>230</a:t>
            </a:fld>
            <a:endParaRPr lang="fr-FR" altLang="fr-FR" sz="2000">
              <a:solidFill>
                <a:srgbClr val="984807"/>
              </a:solidFill>
            </a:endParaRPr>
          </a:p>
        </p:txBody>
      </p:sp>
      <p:cxnSp>
        <p:nvCxnSpPr>
          <p:cNvPr id="5" name="Connecteur droit 4">
            <a:extLst>
              <a:ext uri="{FF2B5EF4-FFF2-40B4-BE49-F238E27FC236}">
                <a16:creationId xmlns:a16="http://schemas.microsoft.com/office/drawing/2014/main" id="{4CD74FBE-AF4F-926B-7C3F-BEBCE9823A4D}"/>
              </a:ext>
            </a:extLst>
          </p:cNvPr>
          <p:cNvCxnSpPr/>
          <p:nvPr/>
        </p:nvCxnSpPr>
        <p:spPr>
          <a:xfrm rot="5400000">
            <a:off x="2143125" y="3721100"/>
            <a:ext cx="4859338" cy="1588"/>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37573" name="ZoneTexte 12">
            <a:extLst>
              <a:ext uri="{FF2B5EF4-FFF2-40B4-BE49-F238E27FC236}">
                <a16:creationId xmlns:a16="http://schemas.microsoft.com/office/drawing/2014/main" id="{108D400E-0C66-29BD-6B1B-A2A0128E29A0}"/>
              </a:ext>
            </a:extLst>
          </p:cNvPr>
          <p:cNvSpPr txBox="1">
            <a:spLocks noChangeArrowheads="1"/>
          </p:cNvSpPr>
          <p:nvPr/>
        </p:nvSpPr>
        <p:spPr bwMode="auto">
          <a:xfrm>
            <a:off x="4711700" y="2133600"/>
            <a:ext cx="4037013"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1800">
                <a:latin typeface="Times New Roman" panose="02020603050405020304" pitchFamily="18" charset="0"/>
                <a:cs typeface="Arial" panose="020B0604020202020204" pitchFamily="34" charset="0"/>
              </a:rPr>
              <a:t>Année : 2022</a:t>
            </a:r>
          </a:p>
          <a:p>
            <a:pPr>
              <a:spcBef>
                <a:spcPct val="0"/>
              </a:spcBef>
              <a:buFontTx/>
              <a:buNone/>
            </a:pPr>
            <a:endParaRPr lang="fr-FR" altLang="fr-FR" sz="1800">
              <a:latin typeface="Times New Roman" panose="02020603050405020304" pitchFamily="18" charset="0"/>
              <a:cs typeface="Arial" panose="020B0604020202020204" pitchFamily="34" charset="0"/>
            </a:endParaRPr>
          </a:p>
          <a:p>
            <a:pPr>
              <a:spcBef>
                <a:spcPct val="0"/>
              </a:spcBef>
              <a:buFontTx/>
              <a:buNone/>
            </a:pPr>
            <a:endParaRPr lang="fr-FR" altLang="fr-FR" sz="1800">
              <a:latin typeface="Times New Roman" panose="02020603050405020304" pitchFamily="18" charset="0"/>
              <a:cs typeface="Arial" panose="020B0604020202020204" pitchFamily="34" charset="0"/>
            </a:endParaRPr>
          </a:p>
          <a:p>
            <a:pPr algn="just">
              <a:spcBef>
                <a:spcPct val="0"/>
              </a:spcBef>
              <a:buFontTx/>
              <a:buNone/>
            </a:pPr>
            <a:r>
              <a:rPr lang="fr-FR" altLang="fr-FR" sz="1800">
                <a:latin typeface="Times New Roman" panose="02020603050405020304" pitchFamily="18" charset="0"/>
                <a:cs typeface="Arial" panose="020B0604020202020204" pitchFamily="34" charset="0"/>
              </a:rPr>
              <a:t>Contact : pour toute remarque concernant ce document, merci d’envoyer un mail sur l’adresse suivante :</a:t>
            </a:r>
          </a:p>
          <a:p>
            <a:pPr algn="just">
              <a:spcBef>
                <a:spcPct val="0"/>
              </a:spcBef>
              <a:buFontTx/>
              <a:buNone/>
            </a:pPr>
            <a:endParaRPr lang="fr-FR" altLang="fr-FR" sz="1800">
              <a:latin typeface="Times New Roman" panose="02020603050405020304" pitchFamily="18" charset="0"/>
              <a:cs typeface="Arial" panose="020B0604020202020204" pitchFamily="34" charset="0"/>
            </a:endParaRPr>
          </a:p>
          <a:p>
            <a:pPr algn="ctr">
              <a:spcBef>
                <a:spcPct val="0"/>
              </a:spcBef>
              <a:buFontTx/>
              <a:buNone/>
            </a:pPr>
            <a:r>
              <a:rPr lang="fr-FR" altLang="fr-FR" sz="1800" b="1">
                <a:latin typeface="Times New Roman" panose="02020603050405020304" pitchFamily="18" charset="0"/>
                <a:cs typeface="Arial" panose="020B0604020202020204" pitchFamily="34" charset="0"/>
              </a:rPr>
              <a:t>gfor_jsp@sdmis.fr</a:t>
            </a:r>
            <a:endParaRPr lang="fr-FR" altLang="fr-FR" sz="1800">
              <a:latin typeface="Times New Roman" panose="02020603050405020304" pitchFamily="18" charset="0"/>
              <a:cs typeface="Arial" panose="020B0604020202020204" pitchFamily="34" charset="0"/>
            </a:endParaRPr>
          </a:p>
          <a:p>
            <a:pPr>
              <a:spcBef>
                <a:spcPct val="0"/>
              </a:spcBef>
              <a:buFontTx/>
              <a:buNone/>
            </a:pPr>
            <a:endParaRPr lang="fr-FR" altLang="fr-FR" sz="1800">
              <a:latin typeface="Times New Roman" panose="02020603050405020304" pitchFamily="18" charset="0"/>
              <a:cs typeface="Arial" panose="020B0604020202020204" pitchFamily="34" charset="0"/>
            </a:endParaRPr>
          </a:p>
        </p:txBody>
      </p:sp>
      <p:sp>
        <p:nvSpPr>
          <p:cNvPr id="237574" name="ZoneTexte 15">
            <a:extLst>
              <a:ext uri="{FF2B5EF4-FFF2-40B4-BE49-F238E27FC236}">
                <a16:creationId xmlns:a16="http://schemas.microsoft.com/office/drawing/2014/main" id="{A96940CF-21DD-1DE9-675E-0CBF84782B7F}"/>
              </a:ext>
            </a:extLst>
          </p:cNvPr>
          <p:cNvSpPr txBox="1">
            <a:spLocks noChangeArrowheads="1"/>
          </p:cNvSpPr>
          <p:nvPr/>
        </p:nvSpPr>
        <p:spPr bwMode="auto">
          <a:xfrm>
            <a:off x="609600" y="1676400"/>
            <a:ext cx="3429000"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latin typeface="Times New Roman" panose="02020603050405020304" pitchFamily="18" charset="0"/>
              </a:rPr>
              <a:t>Généralités</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Réglementation </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Classement des bâtiments</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Définitions</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Secours interne</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Moyens de secours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re 8">
            <a:extLst>
              <a:ext uri="{FF2B5EF4-FFF2-40B4-BE49-F238E27FC236}">
                <a16:creationId xmlns:a16="http://schemas.microsoft.com/office/drawing/2014/main" id="{13397731-519C-0994-49BC-5FDFDF685F56}"/>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26627" name="Espace réservé du numéro de diapositive 4">
            <a:extLst>
              <a:ext uri="{FF2B5EF4-FFF2-40B4-BE49-F238E27FC236}">
                <a16:creationId xmlns:a16="http://schemas.microsoft.com/office/drawing/2014/main" id="{7AF969B4-8B0C-DE7A-3C24-FD3451DE7FA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2D875EF-03BD-4B51-8B38-FA4737171C26}" type="slidenum">
              <a:rPr lang="fr-FR" altLang="fr-FR" sz="2000">
                <a:solidFill>
                  <a:srgbClr val="984807"/>
                </a:solidFill>
              </a:rPr>
              <a:pPr algn="r" eaLnBrk="1" hangingPunct="1">
                <a:spcBef>
                  <a:spcPct val="0"/>
                </a:spcBef>
                <a:buFontTx/>
                <a:buNone/>
              </a:pPr>
              <a:t>24</a:t>
            </a:fld>
            <a:endParaRPr lang="fr-FR" altLang="fr-FR" sz="2000">
              <a:solidFill>
                <a:srgbClr val="984807"/>
              </a:solidFill>
            </a:endParaRPr>
          </a:p>
        </p:txBody>
      </p:sp>
      <p:sp>
        <p:nvSpPr>
          <p:cNvPr id="26628" name="Rectangle 1">
            <a:extLst>
              <a:ext uri="{FF2B5EF4-FFF2-40B4-BE49-F238E27FC236}">
                <a16:creationId xmlns:a16="http://schemas.microsoft.com/office/drawing/2014/main" id="{FEE3BE48-379B-09A0-C8F9-FC2BE3902B9E}"/>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FACILITER L'INTERVENTION DES SECOURS : </a:t>
            </a:r>
          </a:p>
        </p:txBody>
      </p:sp>
      <p:sp>
        <p:nvSpPr>
          <p:cNvPr id="26629" name="Rectangle 1">
            <a:extLst>
              <a:ext uri="{FF2B5EF4-FFF2-40B4-BE49-F238E27FC236}">
                <a16:creationId xmlns:a16="http://schemas.microsoft.com/office/drawing/2014/main" id="{318AEC7A-44BF-8EAE-D9F5-724D65785874}"/>
              </a:ext>
            </a:extLst>
          </p:cNvPr>
          <p:cNvSpPr>
            <a:spLocks noChangeArrowheads="1"/>
          </p:cNvSpPr>
          <p:nvPr/>
        </p:nvSpPr>
        <p:spPr bwMode="auto">
          <a:xfrm>
            <a:off x="457200" y="1981200"/>
            <a:ext cx="8189913"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2. L'alarme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Générale </a:t>
            </a:r>
            <a:r>
              <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signal sonore ayant pour but de prévenir les occupants d'avoir à évacuer les lieux. </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Ce signal sonore peut être complété, dans certains cas, par un signal visuel. </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L'alarme générale peut être immédiate ou temporisée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re 8">
            <a:extLst>
              <a:ext uri="{FF2B5EF4-FFF2-40B4-BE49-F238E27FC236}">
                <a16:creationId xmlns:a16="http://schemas.microsoft.com/office/drawing/2014/main" id="{C23FDFF0-7FED-EED6-56D0-AC8CA64530D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27651" name="Espace réservé du numéro de diapositive 4">
            <a:extLst>
              <a:ext uri="{FF2B5EF4-FFF2-40B4-BE49-F238E27FC236}">
                <a16:creationId xmlns:a16="http://schemas.microsoft.com/office/drawing/2014/main" id="{009773AD-7C08-F1C6-C970-D4133CE0779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F876650-4B09-4A21-8B87-FB81C501688D}" type="slidenum">
              <a:rPr lang="fr-FR" altLang="fr-FR" sz="2000">
                <a:solidFill>
                  <a:srgbClr val="984807"/>
                </a:solidFill>
              </a:rPr>
              <a:pPr algn="r" eaLnBrk="1" hangingPunct="1">
                <a:spcBef>
                  <a:spcPct val="0"/>
                </a:spcBef>
                <a:buFontTx/>
                <a:buNone/>
              </a:pPr>
              <a:t>25</a:t>
            </a:fld>
            <a:endParaRPr lang="fr-FR" altLang="fr-FR" sz="2000">
              <a:solidFill>
                <a:srgbClr val="984807"/>
              </a:solidFill>
            </a:endParaRPr>
          </a:p>
        </p:txBody>
      </p:sp>
      <p:sp>
        <p:nvSpPr>
          <p:cNvPr id="27652" name="Rectangle 1">
            <a:extLst>
              <a:ext uri="{FF2B5EF4-FFF2-40B4-BE49-F238E27FC236}">
                <a16:creationId xmlns:a16="http://schemas.microsoft.com/office/drawing/2014/main" id="{39603B08-CC46-4B99-FDFC-2F0674A7C3BB}"/>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FACILITER L'INTERVENTION DES SECOURS : </a:t>
            </a:r>
          </a:p>
        </p:txBody>
      </p:sp>
      <p:sp>
        <p:nvSpPr>
          <p:cNvPr id="27653" name="Rectangle 1">
            <a:extLst>
              <a:ext uri="{FF2B5EF4-FFF2-40B4-BE49-F238E27FC236}">
                <a16:creationId xmlns:a16="http://schemas.microsoft.com/office/drawing/2014/main" id="{91FF912E-0400-C5A6-6D24-4A82E588A285}"/>
              </a:ext>
            </a:extLst>
          </p:cNvPr>
          <p:cNvSpPr>
            <a:spLocks noChangeArrowheads="1"/>
          </p:cNvSpPr>
          <p:nvPr/>
        </p:nvSpPr>
        <p:spPr bwMode="auto">
          <a:xfrm>
            <a:off x="457200" y="1981200"/>
            <a:ext cx="8189913" cy="303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2. L'alarme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Générale </a:t>
            </a:r>
            <a:r>
              <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Audible en tout point du bâtiment.</a:t>
            </a: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endParaRPr lang="fr-FR" altLang="fr-FR" sz="2000">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En foyer logement où l’alarme n’est donnée que pour le niveau.</a:t>
            </a:r>
          </a:p>
          <a:p>
            <a:pPr algn="just">
              <a:lnSpc>
                <a:spcPct val="107000"/>
              </a:lnSpc>
              <a:spcBef>
                <a:spcPct val="0"/>
              </a:spcBef>
              <a:buFontTx/>
              <a:buChar char="•"/>
            </a:pP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Char char="•"/>
            </a:pP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En IGH où l’alarme n’est donnée que pour le niveau.</a:t>
            </a:r>
            <a:endParaRPr lang="fr-FR" altLang="fr-FR" sz="2000">
              <a:latin typeface="Times New Roman" panose="02020603050405020304" pitchFamily="18" charset="0"/>
              <a:ea typeface="Arial Unicode MS" pitchFamily="34" charset="-128"/>
              <a:cs typeface="Calibri" panose="020F050202020403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re 8">
            <a:extLst>
              <a:ext uri="{FF2B5EF4-FFF2-40B4-BE49-F238E27FC236}">
                <a16:creationId xmlns:a16="http://schemas.microsoft.com/office/drawing/2014/main" id="{5558B207-26A9-68FE-3E36-336624CC01FD}"/>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28675" name="Espace réservé du numéro de diapositive 4">
            <a:extLst>
              <a:ext uri="{FF2B5EF4-FFF2-40B4-BE49-F238E27FC236}">
                <a16:creationId xmlns:a16="http://schemas.microsoft.com/office/drawing/2014/main" id="{64E69E3B-C0B2-18E5-50D2-EF4B8876E9D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E1A07B6-70F1-43AF-9435-9EBCFF61F0FE}" type="slidenum">
              <a:rPr lang="fr-FR" altLang="fr-FR" sz="2000">
                <a:solidFill>
                  <a:srgbClr val="984807"/>
                </a:solidFill>
              </a:rPr>
              <a:pPr algn="r" eaLnBrk="1" hangingPunct="1">
                <a:spcBef>
                  <a:spcPct val="0"/>
                </a:spcBef>
                <a:buFontTx/>
                <a:buNone/>
              </a:pPr>
              <a:t>26</a:t>
            </a:fld>
            <a:endParaRPr lang="fr-FR" altLang="fr-FR" sz="2000">
              <a:solidFill>
                <a:srgbClr val="984807"/>
              </a:solidFill>
            </a:endParaRPr>
          </a:p>
        </p:txBody>
      </p:sp>
      <p:sp>
        <p:nvSpPr>
          <p:cNvPr id="28676" name="Rectangle 1">
            <a:extLst>
              <a:ext uri="{FF2B5EF4-FFF2-40B4-BE49-F238E27FC236}">
                <a16:creationId xmlns:a16="http://schemas.microsoft.com/office/drawing/2014/main" id="{CA2A283B-DD9B-159E-8659-D877155220AB}"/>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FACILITER L'INTERVENTION DES SECOURS : </a:t>
            </a:r>
          </a:p>
        </p:txBody>
      </p:sp>
      <p:sp>
        <p:nvSpPr>
          <p:cNvPr id="28677" name="Rectangle 1">
            <a:extLst>
              <a:ext uri="{FF2B5EF4-FFF2-40B4-BE49-F238E27FC236}">
                <a16:creationId xmlns:a16="http://schemas.microsoft.com/office/drawing/2014/main" id="{79E83EDD-7829-DBF9-9266-E51821E9A93F}"/>
              </a:ext>
            </a:extLst>
          </p:cNvPr>
          <p:cNvSpPr>
            <a:spLocks noChangeArrowheads="1"/>
          </p:cNvSpPr>
          <p:nvPr/>
        </p:nvSpPr>
        <p:spPr bwMode="auto">
          <a:xfrm>
            <a:off x="457200" y="1981200"/>
            <a:ext cx="8189913" cy="336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2. L'alarme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Générale sélective :</a:t>
            </a:r>
            <a:r>
              <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alarme générale limitée à l'information de certaines catégories de personnel, selon les dispositions prévues par le règlement pour certains établissements ;</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En ERP de type U ou J dans lesquels l’alarme est générale MAIS sélective, ne s’adressant qu’au personnel qui procèdent au transfert horizontal des occupants d’une zone sinistrée vers une zone protégée.</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re 8">
            <a:extLst>
              <a:ext uri="{FF2B5EF4-FFF2-40B4-BE49-F238E27FC236}">
                <a16:creationId xmlns:a16="http://schemas.microsoft.com/office/drawing/2014/main" id="{481DF3EC-2363-14F5-1B2E-E1E01F6B2267}"/>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29699" name="Espace réservé du numéro de diapositive 4">
            <a:extLst>
              <a:ext uri="{FF2B5EF4-FFF2-40B4-BE49-F238E27FC236}">
                <a16:creationId xmlns:a16="http://schemas.microsoft.com/office/drawing/2014/main" id="{D308417D-FBB1-191C-4078-B9F82923272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3AA4EA9-C55B-4D78-9AFB-EA6482FAF926}" type="slidenum">
              <a:rPr lang="fr-FR" altLang="fr-FR" sz="2000">
                <a:solidFill>
                  <a:srgbClr val="984807"/>
                </a:solidFill>
              </a:rPr>
              <a:pPr algn="r" eaLnBrk="1" hangingPunct="1">
                <a:spcBef>
                  <a:spcPct val="0"/>
                </a:spcBef>
                <a:buFontTx/>
                <a:buNone/>
              </a:pPr>
              <a:t>27</a:t>
            </a:fld>
            <a:endParaRPr lang="fr-FR" altLang="fr-FR" sz="2000">
              <a:solidFill>
                <a:srgbClr val="984807"/>
              </a:solidFill>
            </a:endParaRPr>
          </a:p>
        </p:txBody>
      </p:sp>
      <p:sp>
        <p:nvSpPr>
          <p:cNvPr id="29700" name="Rectangle 1">
            <a:extLst>
              <a:ext uri="{FF2B5EF4-FFF2-40B4-BE49-F238E27FC236}">
                <a16:creationId xmlns:a16="http://schemas.microsoft.com/office/drawing/2014/main" id="{CF10CFD8-6D2B-1D50-5691-B9BAD4F07EAF}"/>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FACILITER L'INTERVENTION DES SECOURS : </a:t>
            </a:r>
          </a:p>
        </p:txBody>
      </p:sp>
      <p:sp>
        <p:nvSpPr>
          <p:cNvPr id="29701" name="Rectangle 1">
            <a:extLst>
              <a:ext uri="{FF2B5EF4-FFF2-40B4-BE49-F238E27FC236}">
                <a16:creationId xmlns:a16="http://schemas.microsoft.com/office/drawing/2014/main" id="{5A9CD7CF-B451-6BA0-2FC8-CCA04B19C1F3}"/>
              </a:ext>
            </a:extLst>
          </p:cNvPr>
          <p:cNvSpPr>
            <a:spLocks noChangeArrowheads="1"/>
          </p:cNvSpPr>
          <p:nvPr/>
        </p:nvSpPr>
        <p:spPr bwMode="auto">
          <a:xfrm>
            <a:off x="457200" y="1981200"/>
            <a:ext cx="8189913"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2. L'alarme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Restreinte </a:t>
            </a:r>
            <a:r>
              <a:rPr lang="fr-FR" altLang="fr-FR" sz="2000"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signal sonore et visuel distinct du signal d'alarme générale ayant pour but d'avertir soit :</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Poste de sécurité incendie de l'établissement, </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Direction ou le gardien, </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Personnel désigné à cet effet,</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re 8">
            <a:extLst>
              <a:ext uri="{FF2B5EF4-FFF2-40B4-BE49-F238E27FC236}">
                <a16:creationId xmlns:a16="http://schemas.microsoft.com/office/drawing/2014/main" id="{A1DB4ABF-425D-5246-EC97-370210F842D6}"/>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30723" name="Espace réservé du numéro de diapositive 4">
            <a:extLst>
              <a:ext uri="{FF2B5EF4-FFF2-40B4-BE49-F238E27FC236}">
                <a16:creationId xmlns:a16="http://schemas.microsoft.com/office/drawing/2014/main" id="{04CE7199-D89D-33E2-F11B-E559BB8E8BC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0AD28D0-F32B-40CC-983E-700A27F52515}" type="slidenum">
              <a:rPr lang="fr-FR" altLang="fr-FR" sz="2000">
                <a:solidFill>
                  <a:srgbClr val="984807"/>
                </a:solidFill>
              </a:rPr>
              <a:pPr algn="r" eaLnBrk="1" hangingPunct="1">
                <a:spcBef>
                  <a:spcPct val="0"/>
                </a:spcBef>
                <a:buFontTx/>
                <a:buNone/>
              </a:pPr>
              <a:t>28</a:t>
            </a:fld>
            <a:endParaRPr lang="fr-FR" altLang="fr-FR" sz="2000">
              <a:solidFill>
                <a:srgbClr val="984807"/>
              </a:solidFill>
            </a:endParaRPr>
          </a:p>
        </p:txBody>
      </p:sp>
      <p:sp>
        <p:nvSpPr>
          <p:cNvPr id="30724" name="Rectangle 1">
            <a:extLst>
              <a:ext uri="{FF2B5EF4-FFF2-40B4-BE49-F238E27FC236}">
                <a16:creationId xmlns:a16="http://schemas.microsoft.com/office/drawing/2014/main" id="{8705B7B7-554E-D9ED-6FEE-AD6890E1479F}"/>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FACILITER L'INTERVENTION DES SECOURS : </a:t>
            </a:r>
          </a:p>
        </p:txBody>
      </p:sp>
      <p:sp>
        <p:nvSpPr>
          <p:cNvPr id="30725" name="Rectangle 1">
            <a:extLst>
              <a:ext uri="{FF2B5EF4-FFF2-40B4-BE49-F238E27FC236}">
                <a16:creationId xmlns:a16="http://schemas.microsoft.com/office/drawing/2014/main" id="{9ED10943-25E5-A84C-54AE-C267F5B157E2}"/>
              </a:ext>
            </a:extLst>
          </p:cNvPr>
          <p:cNvSpPr>
            <a:spLocks noChangeArrowheads="1"/>
          </p:cNvSpPr>
          <p:nvPr/>
        </p:nvSpPr>
        <p:spPr bwMode="auto">
          <a:xfrm>
            <a:off x="457200" y="1981200"/>
            <a:ext cx="8189913"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3. L'alerte :</a:t>
            </a:r>
          </a:p>
          <a:p>
            <a:pPr>
              <a:lnSpc>
                <a:spcPct val="107000"/>
              </a:lnSpc>
              <a:spcBef>
                <a:spcPct val="0"/>
              </a:spcBef>
              <a:buFontTx/>
              <a:buNone/>
            </a:pPr>
            <a:endPar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Retransmission de l'alarme vers le 18 - 112</a:t>
            </a:r>
          </a:p>
          <a:p>
            <a:pPr>
              <a:lnSpc>
                <a:spcPct val="107000"/>
              </a:lnSpc>
              <a:spcBef>
                <a:spcPct val="0"/>
              </a:spcBef>
              <a:buFontTx/>
              <a:buNone/>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Transmise soit par </a:t>
            </a:r>
          </a:p>
          <a:p>
            <a:pPr>
              <a:lnSpc>
                <a:spcPct val="107000"/>
              </a:lnSpc>
              <a:spcBef>
                <a:spcPct val="0"/>
              </a:spcBef>
              <a:buFontTx/>
              <a:buNone/>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 typeface="Arial" panose="020B0604020202020204" pitchFamily="34" charset="0"/>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Téléphone urbain, </a:t>
            </a:r>
          </a:p>
          <a:p>
            <a:pPr>
              <a:lnSpc>
                <a:spcPct val="107000"/>
              </a:lnSpc>
              <a:spcBef>
                <a:spcPct val="0"/>
              </a:spcBef>
              <a:buFont typeface="Arial" panose="020B0604020202020204" pitchFamily="34" charset="0"/>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Lignes directes.</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 service de sécurité : l'alarme doit transiter par ledit poste </a:t>
            </a: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SP.</a:t>
            </a:r>
          </a:p>
        </p:txBody>
      </p:sp>
      <p:grpSp>
        <p:nvGrpSpPr>
          <p:cNvPr id="30726" name="Group 124">
            <a:extLst>
              <a:ext uri="{FF2B5EF4-FFF2-40B4-BE49-F238E27FC236}">
                <a16:creationId xmlns:a16="http://schemas.microsoft.com/office/drawing/2014/main" id="{D1DC405D-02C0-2560-46D6-158406181FEC}"/>
              </a:ext>
            </a:extLst>
          </p:cNvPr>
          <p:cNvGrpSpPr>
            <a:grpSpLocks noChangeAspect="1"/>
          </p:cNvGrpSpPr>
          <p:nvPr/>
        </p:nvGrpSpPr>
        <p:grpSpPr bwMode="auto">
          <a:xfrm>
            <a:off x="6983413" y="1447800"/>
            <a:ext cx="1627187" cy="2362200"/>
            <a:chOff x="0" y="0"/>
            <a:chExt cx="1085" cy="1362"/>
          </a:xfrm>
        </p:grpSpPr>
        <p:grpSp>
          <p:nvGrpSpPr>
            <p:cNvPr id="30727" name="Group 125">
              <a:extLst>
                <a:ext uri="{FF2B5EF4-FFF2-40B4-BE49-F238E27FC236}">
                  <a16:creationId xmlns:a16="http://schemas.microsoft.com/office/drawing/2014/main" id="{EA06983A-39E2-BF60-4E6B-4E1FDE2A4332}"/>
                </a:ext>
              </a:extLst>
            </p:cNvPr>
            <p:cNvGrpSpPr>
              <a:grpSpLocks noChangeAspect="1"/>
            </p:cNvGrpSpPr>
            <p:nvPr/>
          </p:nvGrpSpPr>
          <p:grpSpPr bwMode="auto">
            <a:xfrm>
              <a:off x="505" y="1128"/>
              <a:ext cx="502" cy="234"/>
              <a:chOff x="505" y="1128"/>
              <a:chExt cx="502" cy="234"/>
            </a:xfrm>
          </p:grpSpPr>
          <p:sp>
            <p:nvSpPr>
              <p:cNvPr id="30802" name="Freeform 126">
                <a:extLst>
                  <a:ext uri="{FF2B5EF4-FFF2-40B4-BE49-F238E27FC236}">
                    <a16:creationId xmlns:a16="http://schemas.microsoft.com/office/drawing/2014/main" id="{B3798B31-3E18-DAB8-A9D3-0BD37D7D09BA}"/>
                  </a:ext>
                </a:extLst>
              </p:cNvPr>
              <p:cNvSpPr>
                <a:spLocks noChangeAspect="1"/>
              </p:cNvSpPr>
              <p:nvPr/>
            </p:nvSpPr>
            <p:spPr bwMode="auto">
              <a:xfrm>
                <a:off x="505" y="1128"/>
                <a:ext cx="502" cy="234"/>
              </a:xfrm>
              <a:custGeom>
                <a:avLst/>
                <a:gdLst>
                  <a:gd name="T0" fmla="*/ 20 w 502"/>
                  <a:gd name="T1" fmla="*/ 0 h 234"/>
                  <a:gd name="T2" fmla="*/ 483 w 502"/>
                  <a:gd name="T3" fmla="*/ 0 h 234"/>
                  <a:gd name="T4" fmla="*/ 501 w 502"/>
                  <a:gd name="T5" fmla="*/ 233 h 234"/>
                  <a:gd name="T6" fmla="*/ 0 w 502"/>
                  <a:gd name="T7" fmla="*/ 233 h 234"/>
                  <a:gd name="T8" fmla="*/ 20 w 502"/>
                  <a:gd name="T9" fmla="*/ 0 h 234"/>
                  <a:gd name="T10" fmla="*/ 0 60000 65536"/>
                  <a:gd name="T11" fmla="*/ 0 60000 65536"/>
                  <a:gd name="T12" fmla="*/ 0 60000 65536"/>
                  <a:gd name="T13" fmla="*/ 0 60000 65536"/>
                  <a:gd name="T14" fmla="*/ 0 60000 65536"/>
                  <a:gd name="T15" fmla="*/ 0 w 502"/>
                  <a:gd name="T16" fmla="*/ 0 h 234"/>
                  <a:gd name="T17" fmla="*/ 502 w 502"/>
                  <a:gd name="T18" fmla="*/ 234 h 234"/>
                </a:gdLst>
                <a:ahLst/>
                <a:cxnLst>
                  <a:cxn ang="T10">
                    <a:pos x="T0" y="T1"/>
                  </a:cxn>
                  <a:cxn ang="T11">
                    <a:pos x="T2" y="T3"/>
                  </a:cxn>
                  <a:cxn ang="T12">
                    <a:pos x="T4" y="T5"/>
                  </a:cxn>
                  <a:cxn ang="T13">
                    <a:pos x="T6" y="T7"/>
                  </a:cxn>
                  <a:cxn ang="T14">
                    <a:pos x="T8" y="T9"/>
                  </a:cxn>
                </a:cxnLst>
                <a:rect l="T15" t="T16" r="T17" b="T18"/>
                <a:pathLst>
                  <a:path w="502" h="234">
                    <a:moveTo>
                      <a:pt x="20" y="0"/>
                    </a:moveTo>
                    <a:lnTo>
                      <a:pt x="483" y="0"/>
                    </a:lnTo>
                    <a:lnTo>
                      <a:pt x="501" y="233"/>
                    </a:lnTo>
                    <a:lnTo>
                      <a:pt x="0" y="233"/>
                    </a:lnTo>
                    <a:lnTo>
                      <a:pt x="20" y="0"/>
                    </a:lnTo>
                  </a:path>
                </a:pathLst>
              </a:custGeom>
              <a:solidFill>
                <a:srgbClr val="081D58"/>
              </a:solidFill>
              <a:ln w="12700" cap="rnd">
                <a:solidFill>
                  <a:srgbClr val="000000"/>
                </a:solidFill>
                <a:round/>
                <a:headEnd/>
                <a:tailEnd/>
              </a:ln>
            </p:spPr>
            <p:txBody>
              <a:bodyPr/>
              <a:lstStyle/>
              <a:p>
                <a:endParaRPr lang="fr-FR"/>
              </a:p>
            </p:txBody>
          </p:sp>
          <p:sp>
            <p:nvSpPr>
              <p:cNvPr id="30803" name="Freeform 127">
                <a:extLst>
                  <a:ext uri="{FF2B5EF4-FFF2-40B4-BE49-F238E27FC236}">
                    <a16:creationId xmlns:a16="http://schemas.microsoft.com/office/drawing/2014/main" id="{F199EA2A-29FD-C706-BBD5-DAFD9F6D5C4A}"/>
                  </a:ext>
                </a:extLst>
              </p:cNvPr>
              <p:cNvSpPr>
                <a:spLocks noChangeAspect="1"/>
              </p:cNvSpPr>
              <p:nvPr/>
            </p:nvSpPr>
            <p:spPr bwMode="auto">
              <a:xfrm>
                <a:off x="520" y="1132"/>
                <a:ext cx="475" cy="218"/>
              </a:xfrm>
              <a:custGeom>
                <a:avLst/>
                <a:gdLst>
                  <a:gd name="T0" fmla="*/ 9 w 475"/>
                  <a:gd name="T1" fmla="*/ 35 h 218"/>
                  <a:gd name="T2" fmla="*/ 51 w 475"/>
                  <a:gd name="T3" fmla="*/ 42 h 218"/>
                  <a:gd name="T4" fmla="*/ 49 w 475"/>
                  <a:gd name="T5" fmla="*/ 0 h 218"/>
                  <a:gd name="T6" fmla="*/ 74 w 475"/>
                  <a:gd name="T7" fmla="*/ 2 h 218"/>
                  <a:gd name="T8" fmla="*/ 72 w 475"/>
                  <a:gd name="T9" fmla="*/ 42 h 218"/>
                  <a:gd name="T10" fmla="*/ 119 w 475"/>
                  <a:gd name="T11" fmla="*/ 42 h 218"/>
                  <a:gd name="T12" fmla="*/ 147 w 475"/>
                  <a:gd name="T13" fmla="*/ 78 h 218"/>
                  <a:gd name="T14" fmla="*/ 183 w 475"/>
                  <a:gd name="T15" fmla="*/ 38 h 218"/>
                  <a:gd name="T16" fmla="*/ 226 w 475"/>
                  <a:gd name="T17" fmla="*/ 38 h 218"/>
                  <a:gd name="T18" fmla="*/ 228 w 475"/>
                  <a:gd name="T19" fmla="*/ 2 h 218"/>
                  <a:gd name="T20" fmla="*/ 244 w 475"/>
                  <a:gd name="T21" fmla="*/ 2 h 218"/>
                  <a:gd name="T22" fmla="*/ 241 w 475"/>
                  <a:gd name="T23" fmla="*/ 38 h 218"/>
                  <a:gd name="T24" fmla="*/ 380 w 475"/>
                  <a:gd name="T25" fmla="*/ 38 h 218"/>
                  <a:gd name="T26" fmla="*/ 382 w 475"/>
                  <a:gd name="T27" fmla="*/ 2 h 218"/>
                  <a:gd name="T28" fmla="*/ 405 w 475"/>
                  <a:gd name="T29" fmla="*/ 5 h 218"/>
                  <a:gd name="T30" fmla="*/ 398 w 475"/>
                  <a:gd name="T31" fmla="*/ 40 h 218"/>
                  <a:gd name="T32" fmla="*/ 456 w 475"/>
                  <a:gd name="T33" fmla="*/ 40 h 218"/>
                  <a:gd name="T34" fmla="*/ 474 w 475"/>
                  <a:gd name="T35" fmla="*/ 210 h 218"/>
                  <a:gd name="T36" fmla="*/ 458 w 475"/>
                  <a:gd name="T37" fmla="*/ 198 h 218"/>
                  <a:gd name="T38" fmla="*/ 391 w 475"/>
                  <a:gd name="T39" fmla="*/ 73 h 218"/>
                  <a:gd name="T40" fmla="*/ 387 w 475"/>
                  <a:gd name="T41" fmla="*/ 80 h 218"/>
                  <a:gd name="T42" fmla="*/ 456 w 475"/>
                  <a:gd name="T43" fmla="*/ 215 h 218"/>
                  <a:gd name="T44" fmla="*/ 147 w 475"/>
                  <a:gd name="T45" fmla="*/ 217 h 218"/>
                  <a:gd name="T46" fmla="*/ 132 w 475"/>
                  <a:gd name="T47" fmla="*/ 130 h 218"/>
                  <a:gd name="T48" fmla="*/ 132 w 475"/>
                  <a:gd name="T49" fmla="*/ 90 h 218"/>
                  <a:gd name="T50" fmla="*/ 123 w 475"/>
                  <a:gd name="T51" fmla="*/ 142 h 218"/>
                  <a:gd name="T52" fmla="*/ 141 w 475"/>
                  <a:gd name="T53" fmla="*/ 217 h 218"/>
                  <a:gd name="T54" fmla="*/ 0 w 475"/>
                  <a:gd name="T55" fmla="*/ 217 h 218"/>
                  <a:gd name="T56" fmla="*/ 0 w 475"/>
                  <a:gd name="T57" fmla="*/ 130 h 218"/>
                  <a:gd name="T58" fmla="*/ 38 w 475"/>
                  <a:gd name="T59" fmla="*/ 78 h 218"/>
                  <a:gd name="T60" fmla="*/ 2 w 475"/>
                  <a:gd name="T61" fmla="*/ 111 h 218"/>
                  <a:gd name="T62" fmla="*/ 9 w 475"/>
                  <a:gd name="T63" fmla="*/ 35 h 2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5"/>
                  <a:gd name="T97" fmla="*/ 0 h 218"/>
                  <a:gd name="T98" fmla="*/ 475 w 475"/>
                  <a:gd name="T99" fmla="*/ 218 h 21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5" h="218">
                    <a:moveTo>
                      <a:pt x="9" y="35"/>
                    </a:moveTo>
                    <a:lnTo>
                      <a:pt x="51" y="42"/>
                    </a:lnTo>
                    <a:lnTo>
                      <a:pt x="49" y="0"/>
                    </a:lnTo>
                    <a:lnTo>
                      <a:pt x="74" y="2"/>
                    </a:lnTo>
                    <a:lnTo>
                      <a:pt x="72" y="42"/>
                    </a:lnTo>
                    <a:lnTo>
                      <a:pt x="119" y="42"/>
                    </a:lnTo>
                    <a:lnTo>
                      <a:pt x="147" y="78"/>
                    </a:lnTo>
                    <a:lnTo>
                      <a:pt x="183" y="38"/>
                    </a:lnTo>
                    <a:lnTo>
                      <a:pt x="226" y="38"/>
                    </a:lnTo>
                    <a:lnTo>
                      <a:pt x="228" y="2"/>
                    </a:lnTo>
                    <a:lnTo>
                      <a:pt x="244" y="2"/>
                    </a:lnTo>
                    <a:lnTo>
                      <a:pt x="241" y="38"/>
                    </a:lnTo>
                    <a:lnTo>
                      <a:pt x="380" y="38"/>
                    </a:lnTo>
                    <a:lnTo>
                      <a:pt x="382" y="2"/>
                    </a:lnTo>
                    <a:lnTo>
                      <a:pt x="405" y="5"/>
                    </a:lnTo>
                    <a:lnTo>
                      <a:pt x="398" y="40"/>
                    </a:lnTo>
                    <a:lnTo>
                      <a:pt x="456" y="40"/>
                    </a:lnTo>
                    <a:lnTo>
                      <a:pt x="474" y="210"/>
                    </a:lnTo>
                    <a:lnTo>
                      <a:pt x="458" y="198"/>
                    </a:lnTo>
                    <a:lnTo>
                      <a:pt x="391" y="73"/>
                    </a:lnTo>
                    <a:lnTo>
                      <a:pt x="387" y="80"/>
                    </a:lnTo>
                    <a:lnTo>
                      <a:pt x="456" y="215"/>
                    </a:lnTo>
                    <a:lnTo>
                      <a:pt x="147" y="217"/>
                    </a:lnTo>
                    <a:lnTo>
                      <a:pt x="132" y="130"/>
                    </a:lnTo>
                    <a:lnTo>
                      <a:pt x="132" y="90"/>
                    </a:lnTo>
                    <a:lnTo>
                      <a:pt x="123" y="142"/>
                    </a:lnTo>
                    <a:lnTo>
                      <a:pt x="141" y="217"/>
                    </a:lnTo>
                    <a:lnTo>
                      <a:pt x="0" y="217"/>
                    </a:lnTo>
                    <a:lnTo>
                      <a:pt x="0" y="130"/>
                    </a:lnTo>
                    <a:lnTo>
                      <a:pt x="38" y="78"/>
                    </a:lnTo>
                    <a:lnTo>
                      <a:pt x="2" y="111"/>
                    </a:lnTo>
                    <a:lnTo>
                      <a:pt x="9" y="35"/>
                    </a:lnTo>
                  </a:path>
                </a:pathLst>
              </a:custGeom>
              <a:solidFill>
                <a:srgbClr val="081D58"/>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grpSp>
        <p:sp>
          <p:nvSpPr>
            <p:cNvPr id="30728" name="Freeform 128">
              <a:extLst>
                <a:ext uri="{FF2B5EF4-FFF2-40B4-BE49-F238E27FC236}">
                  <a16:creationId xmlns:a16="http://schemas.microsoft.com/office/drawing/2014/main" id="{563FF50B-B971-387A-1994-EF4E61350CA5}"/>
                </a:ext>
              </a:extLst>
            </p:cNvPr>
            <p:cNvSpPr>
              <a:spLocks noChangeAspect="1"/>
            </p:cNvSpPr>
            <p:nvPr/>
          </p:nvSpPr>
          <p:spPr bwMode="auto">
            <a:xfrm>
              <a:off x="90" y="368"/>
              <a:ext cx="995" cy="840"/>
            </a:xfrm>
            <a:custGeom>
              <a:avLst/>
              <a:gdLst>
                <a:gd name="T0" fmla="*/ 498 w 995"/>
                <a:gd name="T1" fmla="*/ 52 h 840"/>
                <a:gd name="T2" fmla="*/ 415 w 995"/>
                <a:gd name="T3" fmla="*/ 65 h 840"/>
                <a:gd name="T4" fmla="*/ 344 w 995"/>
                <a:gd name="T5" fmla="*/ 77 h 840"/>
                <a:gd name="T6" fmla="*/ 286 w 995"/>
                <a:gd name="T7" fmla="*/ 137 h 840"/>
                <a:gd name="T8" fmla="*/ 233 w 995"/>
                <a:gd name="T9" fmla="*/ 194 h 840"/>
                <a:gd name="T10" fmla="*/ 188 w 995"/>
                <a:gd name="T11" fmla="*/ 242 h 840"/>
                <a:gd name="T12" fmla="*/ 109 w 995"/>
                <a:gd name="T13" fmla="*/ 281 h 840"/>
                <a:gd name="T14" fmla="*/ 75 w 995"/>
                <a:gd name="T15" fmla="*/ 325 h 840"/>
                <a:gd name="T16" fmla="*/ 27 w 995"/>
                <a:gd name="T17" fmla="*/ 379 h 840"/>
                <a:gd name="T18" fmla="*/ 6 w 995"/>
                <a:gd name="T19" fmla="*/ 432 h 840"/>
                <a:gd name="T20" fmla="*/ 0 w 995"/>
                <a:gd name="T21" fmla="*/ 497 h 840"/>
                <a:gd name="T22" fmla="*/ 30 w 995"/>
                <a:gd name="T23" fmla="*/ 477 h 840"/>
                <a:gd name="T24" fmla="*/ 73 w 995"/>
                <a:gd name="T25" fmla="*/ 487 h 840"/>
                <a:gd name="T26" fmla="*/ 104 w 995"/>
                <a:gd name="T27" fmla="*/ 500 h 840"/>
                <a:gd name="T28" fmla="*/ 163 w 995"/>
                <a:gd name="T29" fmla="*/ 493 h 840"/>
                <a:gd name="T30" fmla="*/ 203 w 995"/>
                <a:gd name="T31" fmla="*/ 464 h 840"/>
                <a:gd name="T32" fmla="*/ 230 w 995"/>
                <a:gd name="T33" fmla="*/ 418 h 840"/>
                <a:gd name="T34" fmla="*/ 336 w 995"/>
                <a:gd name="T35" fmla="*/ 371 h 840"/>
                <a:gd name="T36" fmla="*/ 385 w 995"/>
                <a:gd name="T37" fmla="*/ 423 h 840"/>
                <a:gd name="T38" fmla="*/ 410 w 995"/>
                <a:gd name="T39" fmla="*/ 583 h 840"/>
                <a:gd name="T40" fmla="*/ 428 w 995"/>
                <a:gd name="T41" fmla="*/ 746 h 840"/>
                <a:gd name="T42" fmla="*/ 433 w 995"/>
                <a:gd name="T43" fmla="*/ 839 h 840"/>
                <a:gd name="T44" fmla="*/ 909 w 995"/>
                <a:gd name="T45" fmla="*/ 757 h 840"/>
                <a:gd name="T46" fmla="*/ 919 w 995"/>
                <a:gd name="T47" fmla="*/ 624 h 840"/>
                <a:gd name="T48" fmla="*/ 929 w 995"/>
                <a:gd name="T49" fmla="*/ 494 h 840"/>
                <a:gd name="T50" fmla="*/ 951 w 995"/>
                <a:gd name="T51" fmla="*/ 444 h 840"/>
                <a:gd name="T52" fmla="*/ 985 w 995"/>
                <a:gd name="T53" fmla="*/ 413 h 840"/>
                <a:gd name="T54" fmla="*/ 985 w 995"/>
                <a:gd name="T55" fmla="*/ 354 h 840"/>
                <a:gd name="T56" fmla="*/ 990 w 995"/>
                <a:gd name="T57" fmla="*/ 274 h 840"/>
                <a:gd name="T58" fmla="*/ 958 w 995"/>
                <a:gd name="T59" fmla="*/ 217 h 840"/>
                <a:gd name="T60" fmla="*/ 958 w 995"/>
                <a:gd name="T61" fmla="*/ 156 h 840"/>
                <a:gd name="T62" fmla="*/ 924 w 995"/>
                <a:gd name="T63" fmla="*/ 90 h 840"/>
                <a:gd name="T64" fmla="*/ 865 w 995"/>
                <a:gd name="T65" fmla="*/ 67 h 840"/>
                <a:gd name="T66" fmla="*/ 746 w 995"/>
                <a:gd name="T67" fmla="*/ 46 h 840"/>
                <a:gd name="T68" fmla="*/ 525 w 995"/>
                <a:gd name="T69" fmla="*/ 34 h 84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95"/>
                <a:gd name="T106" fmla="*/ 0 h 840"/>
                <a:gd name="T107" fmla="*/ 995 w 995"/>
                <a:gd name="T108" fmla="*/ 840 h 84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95" h="840">
                  <a:moveTo>
                    <a:pt x="525" y="34"/>
                  </a:moveTo>
                  <a:lnTo>
                    <a:pt x="498" y="52"/>
                  </a:lnTo>
                  <a:lnTo>
                    <a:pt x="457" y="59"/>
                  </a:lnTo>
                  <a:lnTo>
                    <a:pt x="415" y="65"/>
                  </a:lnTo>
                  <a:lnTo>
                    <a:pt x="382" y="65"/>
                  </a:lnTo>
                  <a:lnTo>
                    <a:pt x="344" y="77"/>
                  </a:lnTo>
                  <a:lnTo>
                    <a:pt x="317" y="101"/>
                  </a:lnTo>
                  <a:lnTo>
                    <a:pt x="286" y="137"/>
                  </a:lnTo>
                  <a:lnTo>
                    <a:pt x="266" y="176"/>
                  </a:lnTo>
                  <a:lnTo>
                    <a:pt x="233" y="194"/>
                  </a:lnTo>
                  <a:lnTo>
                    <a:pt x="212" y="225"/>
                  </a:lnTo>
                  <a:lnTo>
                    <a:pt x="188" y="242"/>
                  </a:lnTo>
                  <a:lnTo>
                    <a:pt x="163" y="268"/>
                  </a:lnTo>
                  <a:lnTo>
                    <a:pt x="109" y="281"/>
                  </a:lnTo>
                  <a:lnTo>
                    <a:pt x="87" y="302"/>
                  </a:lnTo>
                  <a:lnTo>
                    <a:pt x="75" y="325"/>
                  </a:lnTo>
                  <a:lnTo>
                    <a:pt x="46" y="354"/>
                  </a:lnTo>
                  <a:lnTo>
                    <a:pt x="27" y="379"/>
                  </a:lnTo>
                  <a:lnTo>
                    <a:pt x="21" y="408"/>
                  </a:lnTo>
                  <a:lnTo>
                    <a:pt x="6" y="432"/>
                  </a:lnTo>
                  <a:lnTo>
                    <a:pt x="9" y="456"/>
                  </a:lnTo>
                  <a:lnTo>
                    <a:pt x="0" y="497"/>
                  </a:lnTo>
                  <a:lnTo>
                    <a:pt x="8" y="485"/>
                  </a:lnTo>
                  <a:lnTo>
                    <a:pt x="30" y="477"/>
                  </a:lnTo>
                  <a:lnTo>
                    <a:pt x="53" y="477"/>
                  </a:lnTo>
                  <a:lnTo>
                    <a:pt x="73" y="487"/>
                  </a:lnTo>
                  <a:lnTo>
                    <a:pt x="87" y="524"/>
                  </a:lnTo>
                  <a:lnTo>
                    <a:pt x="104" y="500"/>
                  </a:lnTo>
                  <a:lnTo>
                    <a:pt x="138" y="503"/>
                  </a:lnTo>
                  <a:lnTo>
                    <a:pt x="163" y="493"/>
                  </a:lnTo>
                  <a:lnTo>
                    <a:pt x="179" y="472"/>
                  </a:lnTo>
                  <a:lnTo>
                    <a:pt x="203" y="464"/>
                  </a:lnTo>
                  <a:lnTo>
                    <a:pt x="221" y="449"/>
                  </a:lnTo>
                  <a:lnTo>
                    <a:pt x="230" y="418"/>
                  </a:lnTo>
                  <a:lnTo>
                    <a:pt x="260" y="406"/>
                  </a:lnTo>
                  <a:lnTo>
                    <a:pt x="336" y="371"/>
                  </a:lnTo>
                  <a:lnTo>
                    <a:pt x="367" y="388"/>
                  </a:lnTo>
                  <a:lnTo>
                    <a:pt x="385" y="423"/>
                  </a:lnTo>
                  <a:lnTo>
                    <a:pt x="403" y="495"/>
                  </a:lnTo>
                  <a:lnTo>
                    <a:pt x="410" y="583"/>
                  </a:lnTo>
                  <a:lnTo>
                    <a:pt x="421" y="684"/>
                  </a:lnTo>
                  <a:lnTo>
                    <a:pt x="428" y="746"/>
                  </a:lnTo>
                  <a:lnTo>
                    <a:pt x="435" y="788"/>
                  </a:lnTo>
                  <a:lnTo>
                    <a:pt x="433" y="839"/>
                  </a:lnTo>
                  <a:lnTo>
                    <a:pt x="893" y="838"/>
                  </a:lnTo>
                  <a:lnTo>
                    <a:pt x="909" y="757"/>
                  </a:lnTo>
                  <a:lnTo>
                    <a:pt x="912" y="686"/>
                  </a:lnTo>
                  <a:lnTo>
                    <a:pt x="919" y="624"/>
                  </a:lnTo>
                  <a:lnTo>
                    <a:pt x="926" y="552"/>
                  </a:lnTo>
                  <a:lnTo>
                    <a:pt x="929" y="494"/>
                  </a:lnTo>
                  <a:lnTo>
                    <a:pt x="929" y="462"/>
                  </a:lnTo>
                  <a:lnTo>
                    <a:pt x="951" y="444"/>
                  </a:lnTo>
                  <a:lnTo>
                    <a:pt x="967" y="426"/>
                  </a:lnTo>
                  <a:lnTo>
                    <a:pt x="985" y="413"/>
                  </a:lnTo>
                  <a:lnTo>
                    <a:pt x="987" y="390"/>
                  </a:lnTo>
                  <a:lnTo>
                    <a:pt x="985" y="354"/>
                  </a:lnTo>
                  <a:lnTo>
                    <a:pt x="994" y="315"/>
                  </a:lnTo>
                  <a:lnTo>
                    <a:pt x="990" y="274"/>
                  </a:lnTo>
                  <a:lnTo>
                    <a:pt x="981" y="241"/>
                  </a:lnTo>
                  <a:lnTo>
                    <a:pt x="958" y="217"/>
                  </a:lnTo>
                  <a:lnTo>
                    <a:pt x="951" y="194"/>
                  </a:lnTo>
                  <a:lnTo>
                    <a:pt x="958" y="156"/>
                  </a:lnTo>
                  <a:lnTo>
                    <a:pt x="948" y="124"/>
                  </a:lnTo>
                  <a:lnTo>
                    <a:pt x="924" y="90"/>
                  </a:lnTo>
                  <a:lnTo>
                    <a:pt x="899" y="70"/>
                  </a:lnTo>
                  <a:lnTo>
                    <a:pt x="865" y="67"/>
                  </a:lnTo>
                  <a:lnTo>
                    <a:pt x="801" y="60"/>
                  </a:lnTo>
                  <a:lnTo>
                    <a:pt x="746" y="46"/>
                  </a:lnTo>
                  <a:lnTo>
                    <a:pt x="712" y="0"/>
                  </a:lnTo>
                  <a:lnTo>
                    <a:pt x="525" y="34"/>
                  </a:lnTo>
                </a:path>
              </a:pathLst>
            </a:custGeom>
            <a:solidFill>
              <a:srgbClr val="081D58"/>
            </a:solidFill>
            <a:ln w="12700" cap="rnd">
              <a:solidFill>
                <a:srgbClr val="000000"/>
              </a:solidFill>
              <a:round/>
              <a:headEnd/>
              <a:tailEnd/>
            </a:ln>
          </p:spPr>
          <p:txBody>
            <a:bodyPr/>
            <a:lstStyle/>
            <a:p>
              <a:endParaRPr lang="fr-FR"/>
            </a:p>
          </p:txBody>
        </p:sp>
        <p:grpSp>
          <p:nvGrpSpPr>
            <p:cNvPr id="30729" name="Group 129">
              <a:extLst>
                <a:ext uri="{FF2B5EF4-FFF2-40B4-BE49-F238E27FC236}">
                  <a16:creationId xmlns:a16="http://schemas.microsoft.com/office/drawing/2014/main" id="{AB028826-F374-EE96-9183-094299C97C6A}"/>
                </a:ext>
              </a:extLst>
            </p:cNvPr>
            <p:cNvGrpSpPr>
              <a:grpSpLocks noChangeAspect="1"/>
            </p:cNvGrpSpPr>
            <p:nvPr/>
          </p:nvGrpSpPr>
          <p:grpSpPr bwMode="auto">
            <a:xfrm>
              <a:off x="543" y="0"/>
              <a:ext cx="290" cy="444"/>
              <a:chOff x="543" y="0"/>
              <a:chExt cx="290" cy="444"/>
            </a:xfrm>
          </p:grpSpPr>
          <p:sp>
            <p:nvSpPr>
              <p:cNvPr id="30784" name="Freeform 130">
                <a:extLst>
                  <a:ext uri="{FF2B5EF4-FFF2-40B4-BE49-F238E27FC236}">
                    <a16:creationId xmlns:a16="http://schemas.microsoft.com/office/drawing/2014/main" id="{9CA8E018-0367-9E14-A1FC-02E8A04AEA04}"/>
                  </a:ext>
                </a:extLst>
              </p:cNvPr>
              <p:cNvSpPr>
                <a:spLocks noChangeAspect="1"/>
              </p:cNvSpPr>
              <p:nvPr/>
            </p:nvSpPr>
            <p:spPr bwMode="auto">
              <a:xfrm>
                <a:off x="629" y="301"/>
                <a:ext cx="158" cy="143"/>
              </a:xfrm>
              <a:custGeom>
                <a:avLst/>
                <a:gdLst>
                  <a:gd name="T0" fmla="*/ 0 w 158"/>
                  <a:gd name="T1" fmla="*/ 94 h 143"/>
                  <a:gd name="T2" fmla="*/ 27 w 158"/>
                  <a:gd name="T3" fmla="*/ 142 h 143"/>
                  <a:gd name="T4" fmla="*/ 48 w 158"/>
                  <a:gd name="T5" fmla="*/ 132 h 143"/>
                  <a:gd name="T6" fmla="*/ 79 w 158"/>
                  <a:gd name="T7" fmla="*/ 125 h 143"/>
                  <a:gd name="T8" fmla="*/ 107 w 158"/>
                  <a:gd name="T9" fmla="*/ 118 h 143"/>
                  <a:gd name="T10" fmla="*/ 138 w 158"/>
                  <a:gd name="T11" fmla="*/ 95 h 143"/>
                  <a:gd name="T12" fmla="*/ 157 w 158"/>
                  <a:gd name="T13" fmla="*/ 78 h 143"/>
                  <a:gd name="T14" fmla="*/ 141 w 158"/>
                  <a:gd name="T15" fmla="*/ 48 h 143"/>
                  <a:gd name="T16" fmla="*/ 132 w 158"/>
                  <a:gd name="T17" fmla="*/ 0 h 143"/>
                  <a:gd name="T18" fmla="*/ 13 w 158"/>
                  <a:gd name="T19" fmla="*/ 44 h 143"/>
                  <a:gd name="T20" fmla="*/ 0 w 158"/>
                  <a:gd name="T21" fmla="*/ 94 h 1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8"/>
                  <a:gd name="T34" fmla="*/ 0 h 143"/>
                  <a:gd name="T35" fmla="*/ 158 w 158"/>
                  <a:gd name="T36" fmla="*/ 143 h 1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8" h="143">
                    <a:moveTo>
                      <a:pt x="0" y="94"/>
                    </a:moveTo>
                    <a:lnTo>
                      <a:pt x="27" y="142"/>
                    </a:lnTo>
                    <a:lnTo>
                      <a:pt x="48" y="132"/>
                    </a:lnTo>
                    <a:lnTo>
                      <a:pt x="79" y="125"/>
                    </a:lnTo>
                    <a:lnTo>
                      <a:pt x="107" y="118"/>
                    </a:lnTo>
                    <a:lnTo>
                      <a:pt x="138" y="95"/>
                    </a:lnTo>
                    <a:lnTo>
                      <a:pt x="157" y="78"/>
                    </a:lnTo>
                    <a:lnTo>
                      <a:pt x="141" y="48"/>
                    </a:lnTo>
                    <a:lnTo>
                      <a:pt x="132" y="0"/>
                    </a:lnTo>
                    <a:lnTo>
                      <a:pt x="13" y="44"/>
                    </a:lnTo>
                    <a:lnTo>
                      <a:pt x="0" y="94"/>
                    </a:lnTo>
                  </a:path>
                </a:pathLst>
              </a:custGeom>
              <a:solidFill>
                <a:srgbClr val="FFC080"/>
              </a:solidFill>
              <a:ln w="12700" cap="rnd">
                <a:solidFill>
                  <a:srgbClr val="402000"/>
                </a:solidFill>
                <a:round/>
                <a:headEnd/>
                <a:tailEnd/>
              </a:ln>
            </p:spPr>
            <p:txBody>
              <a:bodyPr/>
              <a:lstStyle/>
              <a:p>
                <a:endParaRPr lang="fr-FR"/>
              </a:p>
            </p:txBody>
          </p:sp>
          <p:sp>
            <p:nvSpPr>
              <p:cNvPr id="30785" name="Freeform 131">
                <a:extLst>
                  <a:ext uri="{FF2B5EF4-FFF2-40B4-BE49-F238E27FC236}">
                    <a16:creationId xmlns:a16="http://schemas.microsoft.com/office/drawing/2014/main" id="{BA439F8E-9391-4B66-4816-1CFD33B131E0}"/>
                  </a:ext>
                </a:extLst>
              </p:cNvPr>
              <p:cNvSpPr>
                <a:spLocks noChangeAspect="1"/>
              </p:cNvSpPr>
              <p:nvPr/>
            </p:nvSpPr>
            <p:spPr bwMode="auto">
              <a:xfrm>
                <a:off x="543" y="19"/>
                <a:ext cx="281" cy="396"/>
              </a:xfrm>
              <a:custGeom>
                <a:avLst/>
                <a:gdLst>
                  <a:gd name="T0" fmla="*/ 28 w 281"/>
                  <a:gd name="T1" fmla="*/ 84 h 396"/>
                  <a:gd name="T2" fmla="*/ 19 w 281"/>
                  <a:gd name="T3" fmla="*/ 113 h 396"/>
                  <a:gd name="T4" fmla="*/ 10 w 281"/>
                  <a:gd name="T5" fmla="*/ 132 h 396"/>
                  <a:gd name="T6" fmla="*/ 6 w 281"/>
                  <a:gd name="T7" fmla="*/ 147 h 396"/>
                  <a:gd name="T8" fmla="*/ 10 w 281"/>
                  <a:gd name="T9" fmla="*/ 170 h 396"/>
                  <a:gd name="T10" fmla="*/ 5 w 281"/>
                  <a:gd name="T11" fmla="*/ 196 h 396"/>
                  <a:gd name="T12" fmla="*/ 0 w 281"/>
                  <a:gd name="T13" fmla="*/ 225 h 396"/>
                  <a:gd name="T14" fmla="*/ 5 w 281"/>
                  <a:gd name="T15" fmla="*/ 262 h 396"/>
                  <a:gd name="T16" fmla="*/ 10 w 281"/>
                  <a:gd name="T17" fmla="*/ 292 h 396"/>
                  <a:gd name="T18" fmla="*/ 15 w 281"/>
                  <a:gd name="T19" fmla="*/ 327 h 396"/>
                  <a:gd name="T20" fmla="*/ 23 w 281"/>
                  <a:gd name="T21" fmla="*/ 351 h 396"/>
                  <a:gd name="T22" fmla="*/ 23 w 281"/>
                  <a:gd name="T23" fmla="*/ 373 h 396"/>
                  <a:gd name="T24" fmla="*/ 32 w 281"/>
                  <a:gd name="T25" fmla="*/ 390 h 396"/>
                  <a:gd name="T26" fmla="*/ 54 w 281"/>
                  <a:gd name="T27" fmla="*/ 395 h 396"/>
                  <a:gd name="T28" fmla="*/ 78 w 281"/>
                  <a:gd name="T29" fmla="*/ 395 h 396"/>
                  <a:gd name="T30" fmla="*/ 110 w 281"/>
                  <a:gd name="T31" fmla="*/ 382 h 396"/>
                  <a:gd name="T32" fmla="*/ 150 w 281"/>
                  <a:gd name="T33" fmla="*/ 366 h 396"/>
                  <a:gd name="T34" fmla="*/ 177 w 281"/>
                  <a:gd name="T35" fmla="*/ 353 h 396"/>
                  <a:gd name="T36" fmla="*/ 200 w 281"/>
                  <a:gd name="T37" fmla="*/ 337 h 396"/>
                  <a:gd name="T38" fmla="*/ 217 w 281"/>
                  <a:gd name="T39" fmla="*/ 324 h 396"/>
                  <a:gd name="T40" fmla="*/ 228 w 281"/>
                  <a:gd name="T41" fmla="*/ 306 h 396"/>
                  <a:gd name="T42" fmla="*/ 232 w 281"/>
                  <a:gd name="T43" fmla="*/ 267 h 396"/>
                  <a:gd name="T44" fmla="*/ 247 w 281"/>
                  <a:gd name="T45" fmla="*/ 259 h 396"/>
                  <a:gd name="T46" fmla="*/ 255 w 281"/>
                  <a:gd name="T47" fmla="*/ 245 h 396"/>
                  <a:gd name="T48" fmla="*/ 280 w 281"/>
                  <a:gd name="T49" fmla="*/ 162 h 396"/>
                  <a:gd name="T50" fmla="*/ 277 w 281"/>
                  <a:gd name="T51" fmla="*/ 113 h 396"/>
                  <a:gd name="T52" fmla="*/ 271 w 281"/>
                  <a:gd name="T53" fmla="*/ 81 h 396"/>
                  <a:gd name="T54" fmla="*/ 251 w 281"/>
                  <a:gd name="T55" fmla="*/ 22 h 396"/>
                  <a:gd name="T56" fmla="*/ 152 w 281"/>
                  <a:gd name="T57" fmla="*/ 0 h 396"/>
                  <a:gd name="T58" fmla="*/ 48 w 281"/>
                  <a:gd name="T59" fmla="*/ 13 h 396"/>
                  <a:gd name="T60" fmla="*/ 33 w 281"/>
                  <a:gd name="T61" fmla="*/ 29 h 396"/>
                  <a:gd name="T62" fmla="*/ 21 w 281"/>
                  <a:gd name="T63" fmla="*/ 56 h 396"/>
                  <a:gd name="T64" fmla="*/ 28 w 281"/>
                  <a:gd name="T65" fmla="*/ 84 h 39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1"/>
                  <a:gd name="T100" fmla="*/ 0 h 396"/>
                  <a:gd name="T101" fmla="*/ 281 w 281"/>
                  <a:gd name="T102" fmla="*/ 396 h 39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1" h="396">
                    <a:moveTo>
                      <a:pt x="28" y="84"/>
                    </a:moveTo>
                    <a:lnTo>
                      <a:pt x="19" y="113"/>
                    </a:lnTo>
                    <a:lnTo>
                      <a:pt x="10" y="132"/>
                    </a:lnTo>
                    <a:lnTo>
                      <a:pt x="6" y="147"/>
                    </a:lnTo>
                    <a:lnTo>
                      <a:pt x="10" y="170"/>
                    </a:lnTo>
                    <a:lnTo>
                      <a:pt x="5" y="196"/>
                    </a:lnTo>
                    <a:lnTo>
                      <a:pt x="0" y="225"/>
                    </a:lnTo>
                    <a:lnTo>
                      <a:pt x="5" y="262"/>
                    </a:lnTo>
                    <a:lnTo>
                      <a:pt x="10" y="292"/>
                    </a:lnTo>
                    <a:lnTo>
                      <a:pt x="15" y="327"/>
                    </a:lnTo>
                    <a:lnTo>
                      <a:pt x="23" y="351"/>
                    </a:lnTo>
                    <a:lnTo>
                      <a:pt x="23" y="373"/>
                    </a:lnTo>
                    <a:lnTo>
                      <a:pt x="32" y="390"/>
                    </a:lnTo>
                    <a:lnTo>
                      <a:pt x="54" y="395"/>
                    </a:lnTo>
                    <a:lnTo>
                      <a:pt x="78" y="395"/>
                    </a:lnTo>
                    <a:lnTo>
                      <a:pt x="110" y="382"/>
                    </a:lnTo>
                    <a:lnTo>
                      <a:pt x="150" y="366"/>
                    </a:lnTo>
                    <a:lnTo>
                      <a:pt x="177" y="353"/>
                    </a:lnTo>
                    <a:lnTo>
                      <a:pt x="200" y="337"/>
                    </a:lnTo>
                    <a:lnTo>
                      <a:pt x="217" y="324"/>
                    </a:lnTo>
                    <a:lnTo>
                      <a:pt x="228" y="306"/>
                    </a:lnTo>
                    <a:lnTo>
                      <a:pt x="232" y="267"/>
                    </a:lnTo>
                    <a:lnTo>
                      <a:pt x="247" y="259"/>
                    </a:lnTo>
                    <a:lnTo>
                      <a:pt x="255" y="245"/>
                    </a:lnTo>
                    <a:lnTo>
                      <a:pt x="280" y="162"/>
                    </a:lnTo>
                    <a:lnTo>
                      <a:pt x="277" y="113"/>
                    </a:lnTo>
                    <a:lnTo>
                      <a:pt x="271" y="81"/>
                    </a:lnTo>
                    <a:lnTo>
                      <a:pt x="251" y="22"/>
                    </a:lnTo>
                    <a:lnTo>
                      <a:pt x="152" y="0"/>
                    </a:lnTo>
                    <a:lnTo>
                      <a:pt x="48" y="13"/>
                    </a:lnTo>
                    <a:lnTo>
                      <a:pt x="33" y="29"/>
                    </a:lnTo>
                    <a:lnTo>
                      <a:pt x="21" y="56"/>
                    </a:lnTo>
                    <a:lnTo>
                      <a:pt x="28" y="84"/>
                    </a:lnTo>
                  </a:path>
                </a:pathLst>
              </a:custGeom>
              <a:solidFill>
                <a:srgbClr val="FFC080"/>
              </a:solidFill>
              <a:ln w="12700" cap="rnd">
                <a:solidFill>
                  <a:srgbClr val="402000"/>
                </a:solidFill>
                <a:round/>
                <a:headEnd/>
                <a:tailEnd/>
              </a:ln>
            </p:spPr>
            <p:txBody>
              <a:bodyPr/>
              <a:lstStyle/>
              <a:p>
                <a:endParaRPr lang="fr-FR"/>
              </a:p>
            </p:txBody>
          </p:sp>
          <p:sp>
            <p:nvSpPr>
              <p:cNvPr id="30786" name="Freeform 132">
                <a:extLst>
                  <a:ext uri="{FF2B5EF4-FFF2-40B4-BE49-F238E27FC236}">
                    <a16:creationId xmlns:a16="http://schemas.microsoft.com/office/drawing/2014/main" id="{30D4B617-09DC-2BEB-B003-1C273205091E}"/>
                  </a:ext>
                </a:extLst>
              </p:cNvPr>
              <p:cNvSpPr>
                <a:spLocks noChangeAspect="1"/>
              </p:cNvSpPr>
              <p:nvPr/>
            </p:nvSpPr>
            <p:spPr bwMode="auto">
              <a:xfrm>
                <a:off x="552" y="160"/>
                <a:ext cx="56" cy="120"/>
              </a:xfrm>
              <a:custGeom>
                <a:avLst/>
                <a:gdLst>
                  <a:gd name="T0" fmla="*/ 0 w 56"/>
                  <a:gd name="T1" fmla="*/ 3 h 120"/>
                  <a:gd name="T2" fmla="*/ 12 w 56"/>
                  <a:gd name="T3" fmla="*/ 1 h 120"/>
                  <a:gd name="T4" fmla="*/ 23 w 56"/>
                  <a:gd name="T5" fmla="*/ 0 h 120"/>
                  <a:gd name="T6" fmla="*/ 30 w 56"/>
                  <a:gd name="T7" fmla="*/ 0 h 120"/>
                  <a:gd name="T8" fmla="*/ 43 w 56"/>
                  <a:gd name="T9" fmla="*/ 5 h 120"/>
                  <a:gd name="T10" fmla="*/ 41 w 56"/>
                  <a:gd name="T11" fmla="*/ 9 h 120"/>
                  <a:gd name="T12" fmla="*/ 41 w 56"/>
                  <a:gd name="T13" fmla="*/ 20 h 120"/>
                  <a:gd name="T14" fmla="*/ 9 w 56"/>
                  <a:gd name="T15" fmla="*/ 76 h 120"/>
                  <a:gd name="T16" fmla="*/ 5 w 56"/>
                  <a:gd name="T17" fmla="*/ 90 h 120"/>
                  <a:gd name="T18" fmla="*/ 7 w 56"/>
                  <a:gd name="T19" fmla="*/ 96 h 120"/>
                  <a:gd name="T20" fmla="*/ 11 w 56"/>
                  <a:gd name="T21" fmla="*/ 102 h 120"/>
                  <a:gd name="T22" fmla="*/ 16 w 56"/>
                  <a:gd name="T23" fmla="*/ 105 h 120"/>
                  <a:gd name="T24" fmla="*/ 22 w 56"/>
                  <a:gd name="T25" fmla="*/ 105 h 120"/>
                  <a:gd name="T26" fmla="*/ 33 w 56"/>
                  <a:gd name="T27" fmla="*/ 102 h 120"/>
                  <a:gd name="T28" fmla="*/ 38 w 56"/>
                  <a:gd name="T29" fmla="*/ 105 h 120"/>
                  <a:gd name="T30" fmla="*/ 44 w 56"/>
                  <a:gd name="T31" fmla="*/ 106 h 120"/>
                  <a:gd name="T32" fmla="*/ 55 w 56"/>
                  <a:gd name="T33" fmla="*/ 105 h 120"/>
                  <a:gd name="T34" fmla="*/ 46 w 56"/>
                  <a:gd name="T35" fmla="*/ 112 h 120"/>
                  <a:gd name="T36" fmla="*/ 39 w 56"/>
                  <a:gd name="T37" fmla="*/ 114 h 120"/>
                  <a:gd name="T38" fmla="*/ 34 w 56"/>
                  <a:gd name="T39" fmla="*/ 112 h 120"/>
                  <a:gd name="T40" fmla="*/ 29 w 56"/>
                  <a:gd name="T41" fmla="*/ 115 h 120"/>
                  <a:gd name="T42" fmla="*/ 22 w 56"/>
                  <a:gd name="T43" fmla="*/ 118 h 120"/>
                  <a:gd name="T44" fmla="*/ 16 w 56"/>
                  <a:gd name="T45" fmla="*/ 119 h 120"/>
                  <a:gd name="T46" fmla="*/ 10 w 56"/>
                  <a:gd name="T47" fmla="*/ 117 h 120"/>
                  <a:gd name="T48" fmla="*/ 7 w 56"/>
                  <a:gd name="T49" fmla="*/ 111 h 120"/>
                  <a:gd name="T50" fmla="*/ 5 w 56"/>
                  <a:gd name="T51" fmla="*/ 103 h 120"/>
                  <a:gd name="T52" fmla="*/ 4 w 56"/>
                  <a:gd name="T53" fmla="*/ 96 h 120"/>
                  <a:gd name="T54" fmla="*/ 5 w 56"/>
                  <a:gd name="T55" fmla="*/ 86 h 120"/>
                  <a:gd name="T56" fmla="*/ 13 w 56"/>
                  <a:gd name="T57" fmla="*/ 65 h 120"/>
                  <a:gd name="T58" fmla="*/ 27 w 56"/>
                  <a:gd name="T59" fmla="*/ 38 h 120"/>
                  <a:gd name="T60" fmla="*/ 34 w 56"/>
                  <a:gd name="T61" fmla="*/ 19 h 120"/>
                  <a:gd name="T62" fmla="*/ 28 w 56"/>
                  <a:gd name="T63" fmla="*/ 14 h 120"/>
                  <a:gd name="T64" fmla="*/ 22 w 56"/>
                  <a:gd name="T65" fmla="*/ 8 h 120"/>
                  <a:gd name="T66" fmla="*/ 9 w 56"/>
                  <a:gd name="T67" fmla="*/ 6 h 120"/>
                  <a:gd name="T68" fmla="*/ 0 w 56"/>
                  <a:gd name="T69" fmla="*/ 3 h 12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6"/>
                  <a:gd name="T106" fmla="*/ 0 h 120"/>
                  <a:gd name="T107" fmla="*/ 56 w 56"/>
                  <a:gd name="T108" fmla="*/ 120 h 12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6" h="120">
                    <a:moveTo>
                      <a:pt x="0" y="3"/>
                    </a:moveTo>
                    <a:lnTo>
                      <a:pt x="12" y="1"/>
                    </a:lnTo>
                    <a:lnTo>
                      <a:pt x="23" y="0"/>
                    </a:lnTo>
                    <a:lnTo>
                      <a:pt x="30" y="0"/>
                    </a:lnTo>
                    <a:lnTo>
                      <a:pt x="43" y="5"/>
                    </a:lnTo>
                    <a:lnTo>
                      <a:pt x="41" y="9"/>
                    </a:lnTo>
                    <a:lnTo>
                      <a:pt x="41" y="20"/>
                    </a:lnTo>
                    <a:lnTo>
                      <a:pt x="9" y="76"/>
                    </a:lnTo>
                    <a:lnTo>
                      <a:pt x="5" y="90"/>
                    </a:lnTo>
                    <a:lnTo>
                      <a:pt x="7" y="96"/>
                    </a:lnTo>
                    <a:lnTo>
                      <a:pt x="11" y="102"/>
                    </a:lnTo>
                    <a:lnTo>
                      <a:pt x="16" y="105"/>
                    </a:lnTo>
                    <a:lnTo>
                      <a:pt x="22" y="105"/>
                    </a:lnTo>
                    <a:lnTo>
                      <a:pt x="33" y="102"/>
                    </a:lnTo>
                    <a:lnTo>
                      <a:pt x="38" y="105"/>
                    </a:lnTo>
                    <a:lnTo>
                      <a:pt x="44" y="106"/>
                    </a:lnTo>
                    <a:lnTo>
                      <a:pt x="55" y="105"/>
                    </a:lnTo>
                    <a:lnTo>
                      <a:pt x="46" y="112"/>
                    </a:lnTo>
                    <a:lnTo>
                      <a:pt x="39" y="114"/>
                    </a:lnTo>
                    <a:lnTo>
                      <a:pt x="34" y="112"/>
                    </a:lnTo>
                    <a:lnTo>
                      <a:pt x="29" y="115"/>
                    </a:lnTo>
                    <a:lnTo>
                      <a:pt x="22" y="118"/>
                    </a:lnTo>
                    <a:lnTo>
                      <a:pt x="16" y="119"/>
                    </a:lnTo>
                    <a:lnTo>
                      <a:pt x="10" y="117"/>
                    </a:lnTo>
                    <a:lnTo>
                      <a:pt x="7" y="111"/>
                    </a:lnTo>
                    <a:lnTo>
                      <a:pt x="5" y="103"/>
                    </a:lnTo>
                    <a:lnTo>
                      <a:pt x="4" y="96"/>
                    </a:lnTo>
                    <a:lnTo>
                      <a:pt x="5" y="86"/>
                    </a:lnTo>
                    <a:lnTo>
                      <a:pt x="13" y="65"/>
                    </a:lnTo>
                    <a:lnTo>
                      <a:pt x="27" y="38"/>
                    </a:lnTo>
                    <a:lnTo>
                      <a:pt x="34" y="19"/>
                    </a:lnTo>
                    <a:lnTo>
                      <a:pt x="28" y="14"/>
                    </a:lnTo>
                    <a:lnTo>
                      <a:pt x="22" y="8"/>
                    </a:lnTo>
                    <a:lnTo>
                      <a:pt x="9" y="6"/>
                    </a:lnTo>
                    <a:lnTo>
                      <a:pt x="0" y="3"/>
                    </a:lnTo>
                  </a:path>
                </a:pathLst>
              </a:custGeom>
              <a:solidFill>
                <a:srgbClr val="402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30787" name="Freeform 133">
                <a:extLst>
                  <a:ext uri="{FF2B5EF4-FFF2-40B4-BE49-F238E27FC236}">
                    <a16:creationId xmlns:a16="http://schemas.microsoft.com/office/drawing/2014/main" id="{493C8603-EDDD-78E6-265E-AE32C1CF4813}"/>
                  </a:ext>
                </a:extLst>
              </p:cNvPr>
              <p:cNvSpPr>
                <a:spLocks noChangeAspect="1"/>
              </p:cNvSpPr>
              <p:nvPr/>
            </p:nvSpPr>
            <p:spPr bwMode="auto">
              <a:xfrm>
                <a:off x="564" y="311"/>
                <a:ext cx="69" cy="19"/>
              </a:xfrm>
              <a:custGeom>
                <a:avLst/>
                <a:gdLst>
                  <a:gd name="T0" fmla="*/ 4 w 69"/>
                  <a:gd name="T1" fmla="*/ 5 h 19"/>
                  <a:gd name="T2" fmla="*/ 11 w 69"/>
                  <a:gd name="T3" fmla="*/ 0 h 19"/>
                  <a:gd name="T4" fmla="*/ 17 w 69"/>
                  <a:gd name="T5" fmla="*/ 2 h 19"/>
                  <a:gd name="T6" fmla="*/ 28 w 69"/>
                  <a:gd name="T7" fmla="*/ 0 h 19"/>
                  <a:gd name="T8" fmla="*/ 37 w 69"/>
                  <a:gd name="T9" fmla="*/ 3 h 19"/>
                  <a:gd name="T10" fmla="*/ 49 w 69"/>
                  <a:gd name="T11" fmla="*/ 9 h 19"/>
                  <a:gd name="T12" fmla="*/ 58 w 69"/>
                  <a:gd name="T13" fmla="*/ 14 h 19"/>
                  <a:gd name="T14" fmla="*/ 68 w 69"/>
                  <a:gd name="T15" fmla="*/ 16 h 19"/>
                  <a:gd name="T16" fmla="*/ 58 w 69"/>
                  <a:gd name="T17" fmla="*/ 18 h 19"/>
                  <a:gd name="T18" fmla="*/ 42 w 69"/>
                  <a:gd name="T19" fmla="*/ 15 h 19"/>
                  <a:gd name="T20" fmla="*/ 30 w 69"/>
                  <a:gd name="T21" fmla="*/ 12 h 19"/>
                  <a:gd name="T22" fmla="*/ 18 w 69"/>
                  <a:gd name="T23" fmla="*/ 13 h 19"/>
                  <a:gd name="T24" fmla="*/ 12 w 69"/>
                  <a:gd name="T25" fmla="*/ 11 h 19"/>
                  <a:gd name="T26" fmla="*/ 2 w 69"/>
                  <a:gd name="T27" fmla="*/ 15 h 19"/>
                  <a:gd name="T28" fmla="*/ 0 w 69"/>
                  <a:gd name="T29" fmla="*/ 11 h 19"/>
                  <a:gd name="T30" fmla="*/ 4 w 69"/>
                  <a:gd name="T31" fmla="*/ 5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9"/>
                  <a:gd name="T49" fmla="*/ 0 h 19"/>
                  <a:gd name="T50" fmla="*/ 69 w 69"/>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9" h="19">
                    <a:moveTo>
                      <a:pt x="4" y="5"/>
                    </a:moveTo>
                    <a:lnTo>
                      <a:pt x="11" y="0"/>
                    </a:lnTo>
                    <a:lnTo>
                      <a:pt x="17" y="2"/>
                    </a:lnTo>
                    <a:lnTo>
                      <a:pt x="28" y="0"/>
                    </a:lnTo>
                    <a:lnTo>
                      <a:pt x="37" y="3"/>
                    </a:lnTo>
                    <a:lnTo>
                      <a:pt x="49" y="9"/>
                    </a:lnTo>
                    <a:lnTo>
                      <a:pt x="58" y="14"/>
                    </a:lnTo>
                    <a:lnTo>
                      <a:pt x="68" y="16"/>
                    </a:lnTo>
                    <a:lnTo>
                      <a:pt x="58" y="18"/>
                    </a:lnTo>
                    <a:lnTo>
                      <a:pt x="42" y="15"/>
                    </a:lnTo>
                    <a:lnTo>
                      <a:pt x="30" y="12"/>
                    </a:lnTo>
                    <a:lnTo>
                      <a:pt x="18" y="13"/>
                    </a:lnTo>
                    <a:lnTo>
                      <a:pt x="12" y="11"/>
                    </a:lnTo>
                    <a:lnTo>
                      <a:pt x="2" y="15"/>
                    </a:lnTo>
                    <a:lnTo>
                      <a:pt x="0" y="11"/>
                    </a:lnTo>
                    <a:lnTo>
                      <a:pt x="4" y="5"/>
                    </a:lnTo>
                  </a:path>
                </a:pathLst>
              </a:custGeom>
              <a:solidFill>
                <a:srgbClr val="402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30788" name="Freeform 134">
                <a:extLst>
                  <a:ext uri="{FF2B5EF4-FFF2-40B4-BE49-F238E27FC236}">
                    <a16:creationId xmlns:a16="http://schemas.microsoft.com/office/drawing/2014/main" id="{6F737A6D-119F-BFA4-5576-1FF329F5DBD1}"/>
                  </a:ext>
                </a:extLst>
              </p:cNvPr>
              <p:cNvSpPr>
                <a:spLocks noChangeAspect="1"/>
              </p:cNvSpPr>
              <p:nvPr/>
            </p:nvSpPr>
            <p:spPr bwMode="auto">
              <a:xfrm>
                <a:off x="565" y="333"/>
                <a:ext cx="43" cy="32"/>
              </a:xfrm>
              <a:custGeom>
                <a:avLst/>
                <a:gdLst>
                  <a:gd name="T0" fmla="*/ 1 w 43"/>
                  <a:gd name="T1" fmla="*/ 0 h 32"/>
                  <a:gd name="T2" fmla="*/ 4 w 43"/>
                  <a:gd name="T3" fmla="*/ 13 h 32"/>
                  <a:gd name="T4" fmla="*/ 9 w 43"/>
                  <a:gd name="T5" fmla="*/ 18 h 32"/>
                  <a:gd name="T6" fmla="*/ 18 w 43"/>
                  <a:gd name="T7" fmla="*/ 20 h 32"/>
                  <a:gd name="T8" fmla="*/ 31 w 43"/>
                  <a:gd name="T9" fmla="*/ 19 h 32"/>
                  <a:gd name="T10" fmla="*/ 42 w 43"/>
                  <a:gd name="T11" fmla="*/ 16 h 32"/>
                  <a:gd name="T12" fmla="*/ 33 w 43"/>
                  <a:gd name="T13" fmla="*/ 26 h 32"/>
                  <a:gd name="T14" fmla="*/ 15 w 43"/>
                  <a:gd name="T15" fmla="*/ 31 h 32"/>
                  <a:gd name="T16" fmla="*/ 9 w 43"/>
                  <a:gd name="T17" fmla="*/ 27 h 32"/>
                  <a:gd name="T18" fmla="*/ 3 w 43"/>
                  <a:gd name="T19" fmla="*/ 20 h 32"/>
                  <a:gd name="T20" fmla="*/ 0 w 43"/>
                  <a:gd name="T21" fmla="*/ 12 h 32"/>
                  <a:gd name="T22" fmla="*/ 1 w 43"/>
                  <a:gd name="T23" fmla="*/ 0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32"/>
                  <a:gd name="T38" fmla="*/ 43 w 43"/>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32">
                    <a:moveTo>
                      <a:pt x="1" y="0"/>
                    </a:moveTo>
                    <a:lnTo>
                      <a:pt x="4" y="13"/>
                    </a:lnTo>
                    <a:lnTo>
                      <a:pt x="9" y="18"/>
                    </a:lnTo>
                    <a:lnTo>
                      <a:pt x="18" y="20"/>
                    </a:lnTo>
                    <a:lnTo>
                      <a:pt x="31" y="19"/>
                    </a:lnTo>
                    <a:lnTo>
                      <a:pt x="42" y="16"/>
                    </a:lnTo>
                    <a:lnTo>
                      <a:pt x="33" y="26"/>
                    </a:lnTo>
                    <a:lnTo>
                      <a:pt x="15" y="31"/>
                    </a:lnTo>
                    <a:lnTo>
                      <a:pt x="9" y="27"/>
                    </a:lnTo>
                    <a:lnTo>
                      <a:pt x="3" y="20"/>
                    </a:lnTo>
                    <a:lnTo>
                      <a:pt x="0" y="12"/>
                    </a:lnTo>
                    <a:lnTo>
                      <a:pt x="1" y="0"/>
                    </a:lnTo>
                  </a:path>
                </a:pathLst>
              </a:custGeom>
              <a:solidFill>
                <a:srgbClr val="402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30789" name="Freeform 135">
                <a:extLst>
                  <a:ext uri="{FF2B5EF4-FFF2-40B4-BE49-F238E27FC236}">
                    <a16:creationId xmlns:a16="http://schemas.microsoft.com/office/drawing/2014/main" id="{AFC62E79-FE5B-7A45-6D17-1A8B6C04C401}"/>
                  </a:ext>
                </a:extLst>
              </p:cNvPr>
              <p:cNvSpPr>
                <a:spLocks noChangeAspect="1"/>
              </p:cNvSpPr>
              <p:nvPr/>
            </p:nvSpPr>
            <p:spPr bwMode="auto">
              <a:xfrm>
                <a:off x="566" y="323"/>
                <a:ext cx="59" cy="17"/>
              </a:xfrm>
              <a:custGeom>
                <a:avLst/>
                <a:gdLst>
                  <a:gd name="T0" fmla="*/ 1 w 59"/>
                  <a:gd name="T1" fmla="*/ 2 h 17"/>
                  <a:gd name="T2" fmla="*/ 0 w 59"/>
                  <a:gd name="T3" fmla="*/ 4 h 17"/>
                  <a:gd name="T4" fmla="*/ 5 w 59"/>
                  <a:gd name="T5" fmla="*/ 12 h 17"/>
                  <a:gd name="T6" fmla="*/ 13 w 59"/>
                  <a:gd name="T7" fmla="*/ 14 h 17"/>
                  <a:gd name="T8" fmla="*/ 22 w 59"/>
                  <a:gd name="T9" fmla="*/ 16 h 17"/>
                  <a:gd name="T10" fmla="*/ 38 w 59"/>
                  <a:gd name="T11" fmla="*/ 14 h 17"/>
                  <a:gd name="T12" fmla="*/ 48 w 59"/>
                  <a:gd name="T13" fmla="*/ 9 h 17"/>
                  <a:gd name="T14" fmla="*/ 58 w 59"/>
                  <a:gd name="T15" fmla="*/ 6 h 17"/>
                  <a:gd name="T16" fmla="*/ 44 w 59"/>
                  <a:gd name="T17" fmla="*/ 3 h 17"/>
                  <a:gd name="T18" fmla="*/ 31 w 59"/>
                  <a:gd name="T19" fmla="*/ 6 h 17"/>
                  <a:gd name="T20" fmla="*/ 18 w 59"/>
                  <a:gd name="T21" fmla="*/ 7 h 17"/>
                  <a:gd name="T22" fmla="*/ 4 w 59"/>
                  <a:gd name="T23" fmla="*/ 0 h 17"/>
                  <a:gd name="T24" fmla="*/ 1 w 59"/>
                  <a:gd name="T25" fmla="*/ 2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9"/>
                  <a:gd name="T40" fmla="*/ 0 h 17"/>
                  <a:gd name="T41" fmla="*/ 59 w 59"/>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9" h="17">
                    <a:moveTo>
                      <a:pt x="1" y="2"/>
                    </a:moveTo>
                    <a:lnTo>
                      <a:pt x="0" y="4"/>
                    </a:lnTo>
                    <a:lnTo>
                      <a:pt x="5" y="12"/>
                    </a:lnTo>
                    <a:lnTo>
                      <a:pt x="13" y="14"/>
                    </a:lnTo>
                    <a:lnTo>
                      <a:pt x="22" y="16"/>
                    </a:lnTo>
                    <a:lnTo>
                      <a:pt x="38" y="14"/>
                    </a:lnTo>
                    <a:lnTo>
                      <a:pt x="48" y="9"/>
                    </a:lnTo>
                    <a:lnTo>
                      <a:pt x="58" y="6"/>
                    </a:lnTo>
                    <a:lnTo>
                      <a:pt x="44" y="3"/>
                    </a:lnTo>
                    <a:lnTo>
                      <a:pt x="31" y="6"/>
                    </a:lnTo>
                    <a:lnTo>
                      <a:pt x="18" y="7"/>
                    </a:lnTo>
                    <a:lnTo>
                      <a:pt x="4" y="0"/>
                    </a:lnTo>
                    <a:lnTo>
                      <a:pt x="1" y="2"/>
                    </a:lnTo>
                  </a:path>
                </a:pathLst>
              </a:custGeom>
              <a:solidFill>
                <a:srgbClr val="402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30790" name="Freeform 136">
                <a:extLst>
                  <a:ext uri="{FF2B5EF4-FFF2-40B4-BE49-F238E27FC236}">
                    <a16:creationId xmlns:a16="http://schemas.microsoft.com/office/drawing/2014/main" id="{160454A5-9F7F-DDED-DD48-063911DFB7D5}"/>
                  </a:ext>
                </a:extLst>
              </p:cNvPr>
              <p:cNvSpPr>
                <a:spLocks noChangeAspect="1"/>
              </p:cNvSpPr>
              <p:nvPr/>
            </p:nvSpPr>
            <p:spPr bwMode="auto">
              <a:xfrm>
                <a:off x="564" y="0"/>
                <a:ext cx="269" cy="244"/>
              </a:xfrm>
              <a:custGeom>
                <a:avLst/>
                <a:gdLst>
                  <a:gd name="T0" fmla="*/ 10 w 269"/>
                  <a:gd name="T1" fmla="*/ 103 h 244"/>
                  <a:gd name="T2" fmla="*/ 22 w 269"/>
                  <a:gd name="T3" fmla="*/ 77 h 244"/>
                  <a:gd name="T4" fmla="*/ 31 w 269"/>
                  <a:gd name="T5" fmla="*/ 66 h 244"/>
                  <a:gd name="T6" fmla="*/ 46 w 269"/>
                  <a:gd name="T7" fmla="*/ 65 h 244"/>
                  <a:gd name="T8" fmla="*/ 66 w 269"/>
                  <a:gd name="T9" fmla="*/ 68 h 244"/>
                  <a:gd name="T10" fmla="*/ 93 w 269"/>
                  <a:gd name="T11" fmla="*/ 84 h 244"/>
                  <a:gd name="T12" fmla="*/ 132 w 269"/>
                  <a:gd name="T13" fmla="*/ 76 h 244"/>
                  <a:gd name="T14" fmla="*/ 178 w 269"/>
                  <a:gd name="T15" fmla="*/ 63 h 244"/>
                  <a:gd name="T16" fmla="*/ 205 w 269"/>
                  <a:gd name="T17" fmla="*/ 64 h 244"/>
                  <a:gd name="T18" fmla="*/ 171 w 269"/>
                  <a:gd name="T19" fmla="*/ 70 h 244"/>
                  <a:gd name="T20" fmla="*/ 140 w 269"/>
                  <a:gd name="T21" fmla="*/ 79 h 244"/>
                  <a:gd name="T22" fmla="*/ 160 w 269"/>
                  <a:gd name="T23" fmla="*/ 96 h 244"/>
                  <a:gd name="T24" fmla="*/ 166 w 269"/>
                  <a:gd name="T25" fmla="*/ 114 h 244"/>
                  <a:gd name="T26" fmla="*/ 166 w 269"/>
                  <a:gd name="T27" fmla="*/ 143 h 244"/>
                  <a:gd name="T28" fmla="*/ 151 w 269"/>
                  <a:gd name="T29" fmla="*/ 162 h 244"/>
                  <a:gd name="T30" fmla="*/ 158 w 269"/>
                  <a:gd name="T31" fmla="*/ 175 h 244"/>
                  <a:gd name="T32" fmla="*/ 172 w 269"/>
                  <a:gd name="T33" fmla="*/ 199 h 244"/>
                  <a:gd name="T34" fmla="*/ 181 w 269"/>
                  <a:gd name="T35" fmla="*/ 222 h 244"/>
                  <a:gd name="T36" fmla="*/ 196 w 269"/>
                  <a:gd name="T37" fmla="*/ 219 h 244"/>
                  <a:gd name="T38" fmla="*/ 210 w 269"/>
                  <a:gd name="T39" fmla="*/ 190 h 244"/>
                  <a:gd name="T40" fmla="*/ 228 w 269"/>
                  <a:gd name="T41" fmla="*/ 184 h 244"/>
                  <a:gd name="T42" fmla="*/ 236 w 269"/>
                  <a:gd name="T43" fmla="*/ 205 h 244"/>
                  <a:gd name="T44" fmla="*/ 236 w 269"/>
                  <a:gd name="T45" fmla="*/ 243 h 244"/>
                  <a:gd name="T46" fmla="*/ 250 w 269"/>
                  <a:gd name="T47" fmla="*/ 236 h 244"/>
                  <a:gd name="T48" fmla="*/ 261 w 269"/>
                  <a:gd name="T49" fmla="*/ 193 h 244"/>
                  <a:gd name="T50" fmla="*/ 268 w 269"/>
                  <a:gd name="T51" fmla="*/ 161 h 244"/>
                  <a:gd name="T52" fmla="*/ 266 w 269"/>
                  <a:gd name="T53" fmla="*/ 121 h 244"/>
                  <a:gd name="T54" fmla="*/ 257 w 269"/>
                  <a:gd name="T55" fmla="*/ 78 h 244"/>
                  <a:gd name="T56" fmla="*/ 248 w 269"/>
                  <a:gd name="T57" fmla="*/ 52 h 244"/>
                  <a:gd name="T58" fmla="*/ 232 w 269"/>
                  <a:gd name="T59" fmla="*/ 28 h 244"/>
                  <a:gd name="T60" fmla="*/ 197 w 269"/>
                  <a:gd name="T61" fmla="*/ 9 h 244"/>
                  <a:gd name="T62" fmla="*/ 172 w 269"/>
                  <a:gd name="T63" fmla="*/ 5 h 244"/>
                  <a:gd name="T64" fmla="*/ 139 w 269"/>
                  <a:gd name="T65" fmla="*/ 0 h 244"/>
                  <a:gd name="T66" fmla="*/ 97 w 269"/>
                  <a:gd name="T67" fmla="*/ 5 h 244"/>
                  <a:gd name="T68" fmla="*/ 50 w 269"/>
                  <a:gd name="T69" fmla="*/ 12 h 244"/>
                  <a:gd name="T70" fmla="*/ 30 w 269"/>
                  <a:gd name="T71" fmla="*/ 23 h 244"/>
                  <a:gd name="T72" fmla="*/ 13 w 269"/>
                  <a:gd name="T73" fmla="*/ 38 h 244"/>
                  <a:gd name="T74" fmla="*/ 6 w 269"/>
                  <a:gd name="T75" fmla="*/ 52 h 244"/>
                  <a:gd name="T76" fmla="*/ 0 w 269"/>
                  <a:gd name="T77" fmla="*/ 61 h 244"/>
                  <a:gd name="T78" fmla="*/ 0 w 269"/>
                  <a:gd name="T79" fmla="*/ 77 h 244"/>
                  <a:gd name="T80" fmla="*/ 10 w 269"/>
                  <a:gd name="T81" fmla="*/ 103 h 2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69"/>
                  <a:gd name="T124" fmla="*/ 0 h 244"/>
                  <a:gd name="T125" fmla="*/ 269 w 269"/>
                  <a:gd name="T126" fmla="*/ 244 h 2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69" h="244">
                    <a:moveTo>
                      <a:pt x="10" y="103"/>
                    </a:moveTo>
                    <a:lnTo>
                      <a:pt x="22" y="77"/>
                    </a:lnTo>
                    <a:lnTo>
                      <a:pt x="31" y="66"/>
                    </a:lnTo>
                    <a:lnTo>
                      <a:pt x="46" y="65"/>
                    </a:lnTo>
                    <a:lnTo>
                      <a:pt x="66" y="68"/>
                    </a:lnTo>
                    <a:lnTo>
                      <a:pt x="93" y="84"/>
                    </a:lnTo>
                    <a:lnTo>
                      <a:pt x="132" y="76"/>
                    </a:lnTo>
                    <a:lnTo>
                      <a:pt x="178" y="63"/>
                    </a:lnTo>
                    <a:lnTo>
                      <a:pt x="205" y="64"/>
                    </a:lnTo>
                    <a:lnTo>
                      <a:pt x="171" y="70"/>
                    </a:lnTo>
                    <a:lnTo>
                      <a:pt x="140" y="79"/>
                    </a:lnTo>
                    <a:lnTo>
                      <a:pt x="160" y="96"/>
                    </a:lnTo>
                    <a:lnTo>
                      <a:pt x="166" y="114"/>
                    </a:lnTo>
                    <a:lnTo>
                      <a:pt x="166" y="143"/>
                    </a:lnTo>
                    <a:lnTo>
                      <a:pt x="151" y="162"/>
                    </a:lnTo>
                    <a:lnTo>
                      <a:pt x="158" y="175"/>
                    </a:lnTo>
                    <a:lnTo>
                      <a:pt x="172" y="199"/>
                    </a:lnTo>
                    <a:lnTo>
                      <a:pt x="181" y="222"/>
                    </a:lnTo>
                    <a:lnTo>
                      <a:pt x="196" y="219"/>
                    </a:lnTo>
                    <a:lnTo>
                      <a:pt x="210" y="190"/>
                    </a:lnTo>
                    <a:lnTo>
                      <a:pt x="228" y="184"/>
                    </a:lnTo>
                    <a:lnTo>
                      <a:pt x="236" y="205"/>
                    </a:lnTo>
                    <a:lnTo>
                      <a:pt x="236" y="243"/>
                    </a:lnTo>
                    <a:lnTo>
                      <a:pt x="250" y="236"/>
                    </a:lnTo>
                    <a:lnTo>
                      <a:pt x="261" y="193"/>
                    </a:lnTo>
                    <a:lnTo>
                      <a:pt x="268" y="161"/>
                    </a:lnTo>
                    <a:lnTo>
                      <a:pt x="266" y="121"/>
                    </a:lnTo>
                    <a:lnTo>
                      <a:pt x="257" y="78"/>
                    </a:lnTo>
                    <a:lnTo>
                      <a:pt x="248" y="52"/>
                    </a:lnTo>
                    <a:lnTo>
                      <a:pt x="232" y="28"/>
                    </a:lnTo>
                    <a:lnTo>
                      <a:pt x="197" y="9"/>
                    </a:lnTo>
                    <a:lnTo>
                      <a:pt x="172" y="5"/>
                    </a:lnTo>
                    <a:lnTo>
                      <a:pt x="139" y="0"/>
                    </a:lnTo>
                    <a:lnTo>
                      <a:pt x="97" y="5"/>
                    </a:lnTo>
                    <a:lnTo>
                      <a:pt x="50" y="12"/>
                    </a:lnTo>
                    <a:lnTo>
                      <a:pt x="30" y="23"/>
                    </a:lnTo>
                    <a:lnTo>
                      <a:pt x="13" y="38"/>
                    </a:lnTo>
                    <a:lnTo>
                      <a:pt x="6" y="52"/>
                    </a:lnTo>
                    <a:lnTo>
                      <a:pt x="0" y="61"/>
                    </a:lnTo>
                    <a:lnTo>
                      <a:pt x="0" y="77"/>
                    </a:lnTo>
                    <a:lnTo>
                      <a:pt x="10" y="103"/>
                    </a:lnTo>
                  </a:path>
                </a:pathLst>
              </a:custGeom>
              <a:solidFill>
                <a:srgbClr val="402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30791" name="Freeform 137">
                <a:extLst>
                  <a:ext uri="{FF2B5EF4-FFF2-40B4-BE49-F238E27FC236}">
                    <a16:creationId xmlns:a16="http://schemas.microsoft.com/office/drawing/2014/main" id="{99693AC5-9327-19D9-693C-F36DE19BAFDC}"/>
                  </a:ext>
                </a:extLst>
              </p:cNvPr>
              <p:cNvSpPr>
                <a:spLocks noChangeAspect="1"/>
              </p:cNvSpPr>
              <p:nvPr/>
            </p:nvSpPr>
            <p:spPr bwMode="auto">
              <a:xfrm>
                <a:off x="592" y="245"/>
                <a:ext cx="17" cy="17"/>
              </a:xfrm>
              <a:custGeom>
                <a:avLst/>
                <a:gdLst>
                  <a:gd name="T0" fmla="*/ 0 w 17"/>
                  <a:gd name="T1" fmla="*/ 0 h 17"/>
                  <a:gd name="T2" fmla="*/ 4 w 17"/>
                  <a:gd name="T3" fmla="*/ 8 h 17"/>
                  <a:gd name="T4" fmla="*/ 12 w 17"/>
                  <a:gd name="T5" fmla="*/ 10 h 17"/>
                  <a:gd name="T6" fmla="*/ 16 w 17"/>
                  <a:gd name="T7" fmla="*/ 16 h 17"/>
                  <a:gd name="T8" fmla="*/ 14 w 17"/>
                  <a:gd name="T9" fmla="*/ 8 h 17"/>
                  <a:gd name="T10" fmla="*/ 8 w 17"/>
                  <a:gd name="T11" fmla="*/ 5 h 17"/>
                  <a:gd name="T12" fmla="*/ 0 w 17"/>
                  <a:gd name="T13" fmla="*/ 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0"/>
                    </a:moveTo>
                    <a:lnTo>
                      <a:pt x="4" y="8"/>
                    </a:lnTo>
                    <a:lnTo>
                      <a:pt x="12" y="10"/>
                    </a:lnTo>
                    <a:lnTo>
                      <a:pt x="16" y="16"/>
                    </a:lnTo>
                    <a:lnTo>
                      <a:pt x="14" y="8"/>
                    </a:lnTo>
                    <a:lnTo>
                      <a:pt x="8" y="5"/>
                    </a:lnTo>
                    <a:lnTo>
                      <a:pt x="0" y="0"/>
                    </a:lnTo>
                  </a:path>
                </a:pathLst>
              </a:custGeom>
              <a:solidFill>
                <a:srgbClr val="402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grpSp>
            <p:nvGrpSpPr>
              <p:cNvPr id="30792" name="Group 138">
                <a:extLst>
                  <a:ext uri="{FF2B5EF4-FFF2-40B4-BE49-F238E27FC236}">
                    <a16:creationId xmlns:a16="http://schemas.microsoft.com/office/drawing/2014/main" id="{36C5D2EF-B926-0EB1-B43C-0A1FF36DE597}"/>
                  </a:ext>
                </a:extLst>
              </p:cNvPr>
              <p:cNvGrpSpPr>
                <a:grpSpLocks noChangeAspect="1"/>
              </p:cNvGrpSpPr>
              <p:nvPr/>
            </p:nvGrpSpPr>
            <p:grpSpPr bwMode="auto">
              <a:xfrm>
                <a:off x="557" y="181"/>
                <a:ext cx="34" cy="24"/>
                <a:chOff x="557" y="181"/>
                <a:chExt cx="34" cy="24"/>
              </a:xfrm>
            </p:grpSpPr>
            <p:sp>
              <p:nvSpPr>
                <p:cNvPr id="30799" name="Freeform 139">
                  <a:extLst>
                    <a:ext uri="{FF2B5EF4-FFF2-40B4-BE49-F238E27FC236}">
                      <a16:creationId xmlns:a16="http://schemas.microsoft.com/office/drawing/2014/main" id="{243F974E-135C-BD9F-BA94-F37404EE989A}"/>
                    </a:ext>
                  </a:extLst>
                </p:cNvPr>
                <p:cNvSpPr>
                  <a:spLocks noChangeAspect="1"/>
                </p:cNvSpPr>
                <p:nvPr/>
              </p:nvSpPr>
              <p:spPr bwMode="auto">
                <a:xfrm>
                  <a:off x="557" y="181"/>
                  <a:ext cx="26" cy="19"/>
                </a:xfrm>
                <a:custGeom>
                  <a:avLst/>
                  <a:gdLst>
                    <a:gd name="T0" fmla="*/ 0 w 26"/>
                    <a:gd name="T1" fmla="*/ 4 h 19"/>
                    <a:gd name="T2" fmla="*/ 7 w 26"/>
                    <a:gd name="T3" fmla="*/ 0 h 19"/>
                    <a:gd name="T4" fmla="*/ 15 w 26"/>
                    <a:gd name="T5" fmla="*/ 0 h 19"/>
                    <a:gd name="T6" fmla="*/ 25 w 26"/>
                    <a:gd name="T7" fmla="*/ 5 h 19"/>
                    <a:gd name="T8" fmla="*/ 22 w 26"/>
                    <a:gd name="T9" fmla="*/ 9 h 19"/>
                    <a:gd name="T10" fmla="*/ 19 w 26"/>
                    <a:gd name="T11" fmla="*/ 14 h 19"/>
                    <a:gd name="T12" fmla="*/ 13 w 26"/>
                    <a:gd name="T13" fmla="*/ 18 h 19"/>
                    <a:gd name="T14" fmla="*/ 5 w 26"/>
                    <a:gd name="T15" fmla="*/ 14 h 19"/>
                    <a:gd name="T16" fmla="*/ 2 w 26"/>
                    <a:gd name="T17" fmla="*/ 9 h 19"/>
                    <a:gd name="T18" fmla="*/ 0 w 26"/>
                    <a:gd name="T19" fmla="*/ 4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19"/>
                    <a:gd name="T32" fmla="*/ 26 w 26"/>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19">
                      <a:moveTo>
                        <a:pt x="0" y="4"/>
                      </a:moveTo>
                      <a:lnTo>
                        <a:pt x="7" y="0"/>
                      </a:lnTo>
                      <a:lnTo>
                        <a:pt x="15" y="0"/>
                      </a:lnTo>
                      <a:lnTo>
                        <a:pt x="25" y="5"/>
                      </a:lnTo>
                      <a:lnTo>
                        <a:pt x="22" y="9"/>
                      </a:lnTo>
                      <a:lnTo>
                        <a:pt x="19" y="14"/>
                      </a:lnTo>
                      <a:lnTo>
                        <a:pt x="13" y="18"/>
                      </a:lnTo>
                      <a:lnTo>
                        <a:pt x="5" y="14"/>
                      </a:lnTo>
                      <a:lnTo>
                        <a:pt x="2" y="9"/>
                      </a:lnTo>
                      <a:lnTo>
                        <a:pt x="0" y="4"/>
                      </a:lnTo>
                    </a:path>
                  </a:pathLst>
                </a:custGeom>
                <a:solidFill>
                  <a:srgbClr val="402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30800" name="Freeform 140">
                  <a:extLst>
                    <a:ext uri="{FF2B5EF4-FFF2-40B4-BE49-F238E27FC236}">
                      <a16:creationId xmlns:a16="http://schemas.microsoft.com/office/drawing/2014/main" id="{6723BF0A-3F60-149C-4B38-19F451AF058E}"/>
                    </a:ext>
                  </a:extLst>
                </p:cNvPr>
                <p:cNvSpPr>
                  <a:spLocks noChangeAspect="1"/>
                </p:cNvSpPr>
                <p:nvPr/>
              </p:nvSpPr>
              <p:spPr bwMode="auto">
                <a:xfrm>
                  <a:off x="574" y="188"/>
                  <a:ext cx="17" cy="17"/>
                </a:xfrm>
                <a:custGeom>
                  <a:avLst/>
                  <a:gdLst>
                    <a:gd name="T0" fmla="*/ 0 w 17"/>
                    <a:gd name="T1" fmla="*/ 0 h 17"/>
                    <a:gd name="T2" fmla="*/ 4 w 17"/>
                    <a:gd name="T3" fmla="*/ 6 h 17"/>
                    <a:gd name="T4" fmla="*/ 0 w 17"/>
                    <a:gd name="T5" fmla="*/ 16 h 17"/>
                    <a:gd name="T6" fmla="*/ 4 w 17"/>
                    <a:gd name="T7" fmla="*/ 11 h 17"/>
                    <a:gd name="T8" fmla="*/ 16 w 17"/>
                    <a:gd name="T9" fmla="*/ 2 h 17"/>
                    <a:gd name="T10" fmla="*/ 0 w 17"/>
                    <a:gd name="T11" fmla="*/ 0 h 17"/>
                    <a:gd name="T12" fmla="*/ 0 60000 65536"/>
                    <a:gd name="T13" fmla="*/ 0 60000 65536"/>
                    <a:gd name="T14" fmla="*/ 0 60000 65536"/>
                    <a:gd name="T15" fmla="*/ 0 60000 65536"/>
                    <a:gd name="T16" fmla="*/ 0 60000 65536"/>
                    <a:gd name="T17" fmla="*/ 0 60000 65536"/>
                    <a:gd name="T18" fmla="*/ 0 w 17"/>
                    <a:gd name="T19" fmla="*/ 0 h 17"/>
                    <a:gd name="T20" fmla="*/ 17 w 1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7" h="17">
                      <a:moveTo>
                        <a:pt x="0" y="0"/>
                      </a:moveTo>
                      <a:lnTo>
                        <a:pt x="4" y="6"/>
                      </a:lnTo>
                      <a:lnTo>
                        <a:pt x="0" y="16"/>
                      </a:lnTo>
                      <a:lnTo>
                        <a:pt x="4" y="11"/>
                      </a:lnTo>
                      <a:lnTo>
                        <a:pt x="16" y="2"/>
                      </a:lnTo>
                      <a:lnTo>
                        <a:pt x="0" y="0"/>
                      </a:lnTo>
                    </a:path>
                  </a:pathLst>
                </a:custGeom>
                <a:solidFill>
                  <a:srgbClr val="FFC08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30801" name="Freeform 141">
                  <a:extLst>
                    <a:ext uri="{FF2B5EF4-FFF2-40B4-BE49-F238E27FC236}">
                      <a16:creationId xmlns:a16="http://schemas.microsoft.com/office/drawing/2014/main" id="{96EAF890-4046-1834-067D-1CB23736AB00}"/>
                    </a:ext>
                  </a:extLst>
                </p:cNvPr>
                <p:cNvSpPr>
                  <a:spLocks noChangeAspect="1"/>
                </p:cNvSpPr>
                <p:nvPr/>
              </p:nvSpPr>
              <p:spPr bwMode="auto">
                <a:xfrm>
                  <a:off x="558" y="188"/>
                  <a:ext cx="17" cy="17"/>
                </a:xfrm>
                <a:custGeom>
                  <a:avLst/>
                  <a:gdLst>
                    <a:gd name="T0" fmla="*/ 8 w 17"/>
                    <a:gd name="T1" fmla="*/ 0 h 17"/>
                    <a:gd name="T2" fmla="*/ 16 w 17"/>
                    <a:gd name="T3" fmla="*/ 16 h 17"/>
                    <a:gd name="T4" fmla="*/ 0 w 17"/>
                    <a:gd name="T5" fmla="*/ 0 h 17"/>
                    <a:gd name="T6" fmla="*/ 8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8" y="0"/>
                      </a:moveTo>
                      <a:lnTo>
                        <a:pt x="16" y="16"/>
                      </a:lnTo>
                      <a:lnTo>
                        <a:pt x="0" y="0"/>
                      </a:lnTo>
                      <a:lnTo>
                        <a:pt x="8" y="0"/>
                      </a:lnTo>
                    </a:path>
                  </a:pathLst>
                </a:custGeom>
                <a:solidFill>
                  <a:srgbClr val="FFC08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grpSp>
          <p:grpSp>
            <p:nvGrpSpPr>
              <p:cNvPr id="30793" name="Group 142">
                <a:extLst>
                  <a:ext uri="{FF2B5EF4-FFF2-40B4-BE49-F238E27FC236}">
                    <a16:creationId xmlns:a16="http://schemas.microsoft.com/office/drawing/2014/main" id="{846D17A0-03CD-513A-38FB-BD0A77C601FA}"/>
                  </a:ext>
                </a:extLst>
              </p:cNvPr>
              <p:cNvGrpSpPr>
                <a:grpSpLocks noChangeAspect="1"/>
              </p:cNvGrpSpPr>
              <p:nvPr/>
            </p:nvGrpSpPr>
            <p:grpSpPr bwMode="auto">
              <a:xfrm>
                <a:off x="609" y="156"/>
                <a:ext cx="79" cy="48"/>
                <a:chOff x="609" y="156"/>
                <a:chExt cx="79" cy="48"/>
              </a:xfrm>
            </p:grpSpPr>
            <p:sp>
              <p:nvSpPr>
                <p:cNvPr id="30796" name="Freeform 143">
                  <a:extLst>
                    <a:ext uri="{FF2B5EF4-FFF2-40B4-BE49-F238E27FC236}">
                      <a16:creationId xmlns:a16="http://schemas.microsoft.com/office/drawing/2014/main" id="{79C12036-6F9E-545E-AE96-F33D9C604DD9}"/>
                    </a:ext>
                  </a:extLst>
                </p:cNvPr>
                <p:cNvSpPr>
                  <a:spLocks noChangeAspect="1"/>
                </p:cNvSpPr>
                <p:nvPr/>
              </p:nvSpPr>
              <p:spPr bwMode="auto">
                <a:xfrm>
                  <a:off x="609" y="156"/>
                  <a:ext cx="79" cy="45"/>
                </a:xfrm>
                <a:custGeom>
                  <a:avLst/>
                  <a:gdLst>
                    <a:gd name="T0" fmla="*/ 4 w 79"/>
                    <a:gd name="T1" fmla="*/ 22 h 45"/>
                    <a:gd name="T2" fmla="*/ 0 w 79"/>
                    <a:gd name="T3" fmla="*/ 16 h 45"/>
                    <a:gd name="T4" fmla="*/ 0 w 79"/>
                    <a:gd name="T5" fmla="*/ 11 h 45"/>
                    <a:gd name="T6" fmla="*/ 7 w 79"/>
                    <a:gd name="T7" fmla="*/ 5 h 45"/>
                    <a:gd name="T8" fmla="*/ 15 w 79"/>
                    <a:gd name="T9" fmla="*/ 2 h 45"/>
                    <a:gd name="T10" fmla="*/ 24 w 79"/>
                    <a:gd name="T11" fmla="*/ 0 h 45"/>
                    <a:gd name="T12" fmla="*/ 35 w 79"/>
                    <a:gd name="T13" fmla="*/ 0 h 45"/>
                    <a:gd name="T14" fmla="*/ 46 w 79"/>
                    <a:gd name="T15" fmla="*/ 1 h 45"/>
                    <a:gd name="T16" fmla="*/ 67 w 79"/>
                    <a:gd name="T17" fmla="*/ 9 h 45"/>
                    <a:gd name="T18" fmla="*/ 78 w 79"/>
                    <a:gd name="T19" fmla="*/ 17 h 45"/>
                    <a:gd name="T20" fmla="*/ 50 w 79"/>
                    <a:gd name="T21" fmla="*/ 12 h 45"/>
                    <a:gd name="T22" fmla="*/ 42 w 79"/>
                    <a:gd name="T23" fmla="*/ 12 h 45"/>
                    <a:gd name="T24" fmla="*/ 31 w 79"/>
                    <a:gd name="T25" fmla="*/ 13 h 45"/>
                    <a:gd name="T26" fmla="*/ 23 w 79"/>
                    <a:gd name="T27" fmla="*/ 20 h 45"/>
                    <a:gd name="T28" fmla="*/ 32 w 79"/>
                    <a:gd name="T29" fmla="*/ 20 h 45"/>
                    <a:gd name="T30" fmla="*/ 42 w 79"/>
                    <a:gd name="T31" fmla="*/ 23 h 45"/>
                    <a:gd name="T32" fmla="*/ 50 w 79"/>
                    <a:gd name="T33" fmla="*/ 27 h 45"/>
                    <a:gd name="T34" fmla="*/ 55 w 79"/>
                    <a:gd name="T35" fmla="*/ 31 h 45"/>
                    <a:gd name="T36" fmla="*/ 66 w 79"/>
                    <a:gd name="T37" fmla="*/ 39 h 45"/>
                    <a:gd name="T38" fmla="*/ 54 w 79"/>
                    <a:gd name="T39" fmla="*/ 39 h 45"/>
                    <a:gd name="T40" fmla="*/ 46 w 79"/>
                    <a:gd name="T41" fmla="*/ 41 h 45"/>
                    <a:gd name="T42" fmla="*/ 37 w 79"/>
                    <a:gd name="T43" fmla="*/ 44 h 45"/>
                    <a:gd name="T44" fmla="*/ 29 w 79"/>
                    <a:gd name="T45" fmla="*/ 42 h 45"/>
                    <a:gd name="T46" fmla="*/ 21 w 79"/>
                    <a:gd name="T47" fmla="*/ 39 h 45"/>
                    <a:gd name="T48" fmla="*/ 15 w 79"/>
                    <a:gd name="T49" fmla="*/ 31 h 45"/>
                    <a:gd name="T50" fmla="*/ 11 w 79"/>
                    <a:gd name="T51" fmla="*/ 35 h 45"/>
                    <a:gd name="T52" fmla="*/ 3 w 79"/>
                    <a:gd name="T53" fmla="*/ 44 h 45"/>
                    <a:gd name="T54" fmla="*/ 4 w 79"/>
                    <a:gd name="T55" fmla="*/ 22 h 4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9"/>
                    <a:gd name="T85" fmla="*/ 0 h 45"/>
                    <a:gd name="T86" fmla="*/ 79 w 79"/>
                    <a:gd name="T87" fmla="*/ 45 h 4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9" h="45">
                      <a:moveTo>
                        <a:pt x="4" y="22"/>
                      </a:moveTo>
                      <a:lnTo>
                        <a:pt x="0" y="16"/>
                      </a:lnTo>
                      <a:lnTo>
                        <a:pt x="0" y="11"/>
                      </a:lnTo>
                      <a:lnTo>
                        <a:pt x="7" y="5"/>
                      </a:lnTo>
                      <a:lnTo>
                        <a:pt x="15" y="2"/>
                      </a:lnTo>
                      <a:lnTo>
                        <a:pt x="24" y="0"/>
                      </a:lnTo>
                      <a:lnTo>
                        <a:pt x="35" y="0"/>
                      </a:lnTo>
                      <a:lnTo>
                        <a:pt x="46" y="1"/>
                      </a:lnTo>
                      <a:lnTo>
                        <a:pt x="67" y="9"/>
                      </a:lnTo>
                      <a:lnTo>
                        <a:pt x="78" y="17"/>
                      </a:lnTo>
                      <a:lnTo>
                        <a:pt x="50" y="12"/>
                      </a:lnTo>
                      <a:lnTo>
                        <a:pt x="42" y="12"/>
                      </a:lnTo>
                      <a:lnTo>
                        <a:pt x="31" y="13"/>
                      </a:lnTo>
                      <a:lnTo>
                        <a:pt x="23" y="20"/>
                      </a:lnTo>
                      <a:lnTo>
                        <a:pt x="32" y="20"/>
                      </a:lnTo>
                      <a:lnTo>
                        <a:pt x="42" y="23"/>
                      </a:lnTo>
                      <a:lnTo>
                        <a:pt x="50" y="27"/>
                      </a:lnTo>
                      <a:lnTo>
                        <a:pt x="55" y="31"/>
                      </a:lnTo>
                      <a:lnTo>
                        <a:pt x="66" y="39"/>
                      </a:lnTo>
                      <a:lnTo>
                        <a:pt x="54" y="39"/>
                      </a:lnTo>
                      <a:lnTo>
                        <a:pt x="46" y="41"/>
                      </a:lnTo>
                      <a:lnTo>
                        <a:pt x="37" y="44"/>
                      </a:lnTo>
                      <a:lnTo>
                        <a:pt x="29" y="42"/>
                      </a:lnTo>
                      <a:lnTo>
                        <a:pt x="21" y="39"/>
                      </a:lnTo>
                      <a:lnTo>
                        <a:pt x="15" y="31"/>
                      </a:lnTo>
                      <a:lnTo>
                        <a:pt x="11" y="35"/>
                      </a:lnTo>
                      <a:lnTo>
                        <a:pt x="3" y="44"/>
                      </a:lnTo>
                      <a:lnTo>
                        <a:pt x="4" y="22"/>
                      </a:lnTo>
                    </a:path>
                  </a:pathLst>
                </a:custGeom>
                <a:solidFill>
                  <a:srgbClr val="402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30797" name="Freeform 144">
                  <a:extLst>
                    <a:ext uri="{FF2B5EF4-FFF2-40B4-BE49-F238E27FC236}">
                      <a16:creationId xmlns:a16="http://schemas.microsoft.com/office/drawing/2014/main" id="{B4799448-35CF-E7ED-4DF5-01A1BB497062}"/>
                    </a:ext>
                  </a:extLst>
                </p:cNvPr>
                <p:cNvSpPr>
                  <a:spLocks noChangeAspect="1"/>
                </p:cNvSpPr>
                <p:nvPr/>
              </p:nvSpPr>
              <p:spPr bwMode="auto">
                <a:xfrm>
                  <a:off x="627" y="184"/>
                  <a:ext cx="17" cy="17"/>
                </a:xfrm>
                <a:custGeom>
                  <a:avLst/>
                  <a:gdLst>
                    <a:gd name="T0" fmla="*/ 0 w 17"/>
                    <a:gd name="T1" fmla="*/ 4 h 17"/>
                    <a:gd name="T2" fmla="*/ 9 w 17"/>
                    <a:gd name="T3" fmla="*/ 12 h 17"/>
                    <a:gd name="T4" fmla="*/ 16 w 17"/>
                    <a:gd name="T5" fmla="*/ 16 h 17"/>
                    <a:gd name="T6" fmla="*/ 9 w 17"/>
                    <a:gd name="T7" fmla="*/ 9 h 17"/>
                    <a:gd name="T8" fmla="*/ 9 w 17"/>
                    <a:gd name="T9" fmla="*/ 4 h 17"/>
                    <a:gd name="T10" fmla="*/ 9 w 17"/>
                    <a:gd name="T11" fmla="*/ 0 h 17"/>
                    <a:gd name="T12" fmla="*/ 0 w 17"/>
                    <a:gd name="T13" fmla="*/ 4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4"/>
                      </a:moveTo>
                      <a:lnTo>
                        <a:pt x="9" y="12"/>
                      </a:lnTo>
                      <a:lnTo>
                        <a:pt x="16" y="16"/>
                      </a:lnTo>
                      <a:lnTo>
                        <a:pt x="9" y="9"/>
                      </a:lnTo>
                      <a:lnTo>
                        <a:pt x="9" y="4"/>
                      </a:lnTo>
                      <a:lnTo>
                        <a:pt x="9" y="0"/>
                      </a:lnTo>
                      <a:lnTo>
                        <a:pt x="0" y="4"/>
                      </a:lnTo>
                    </a:path>
                  </a:pathLst>
                </a:custGeom>
                <a:solidFill>
                  <a:srgbClr val="FFC08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30798" name="Freeform 145">
                  <a:extLst>
                    <a:ext uri="{FF2B5EF4-FFF2-40B4-BE49-F238E27FC236}">
                      <a16:creationId xmlns:a16="http://schemas.microsoft.com/office/drawing/2014/main" id="{EF82CD51-AE57-8BB5-FC45-01C3014C9A26}"/>
                    </a:ext>
                  </a:extLst>
                </p:cNvPr>
                <p:cNvSpPr>
                  <a:spLocks noChangeAspect="1"/>
                </p:cNvSpPr>
                <p:nvPr/>
              </p:nvSpPr>
              <p:spPr bwMode="auto">
                <a:xfrm>
                  <a:off x="647" y="187"/>
                  <a:ext cx="17" cy="17"/>
                </a:xfrm>
                <a:custGeom>
                  <a:avLst/>
                  <a:gdLst>
                    <a:gd name="T0" fmla="*/ 4 w 17"/>
                    <a:gd name="T1" fmla="*/ 0 h 17"/>
                    <a:gd name="T2" fmla="*/ 4 w 17"/>
                    <a:gd name="T3" fmla="*/ 6 h 17"/>
                    <a:gd name="T4" fmla="*/ 3 w 17"/>
                    <a:gd name="T5" fmla="*/ 12 h 17"/>
                    <a:gd name="T6" fmla="*/ 0 w 17"/>
                    <a:gd name="T7" fmla="*/ 16 h 17"/>
                    <a:gd name="T8" fmla="*/ 11 w 17"/>
                    <a:gd name="T9" fmla="*/ 14 h 17"/>
                    <a:gd name="T10" fmla="*/ 16 w 17"/>
                    <a:gd name="T11" fmla="*/ 10 h 17"/>
                    <a:gd name="T12" fmla="*/ 14 w 17"/>
                    <a:gd name="T13" fmla="*/ 4 h 17"/>
                    <a:gd name="T14" fmla="*/ 4 w 17"/>
                    <a:gd name="T15" fmla="*/ 0 h 17"/>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7"/>
                    <a:gd name="T26" fmla="*/ 17 w 17"/>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7">
                      <a:moveTo>
                        <a:pt x="4" y="0"/>
                      </a:moveTo>
                      <a:lnTo>
                        <a:pt x="4" y="6"/>
                      </a:lnTo>
                      <a:lnTo>
                        <a:pt x="3" y="12"/>
                      </a:lnTo>
                      <a:lnTo>
                        <a:pt x="0" y="16"/>
                      </a:lnTo>
                      <a:lnTo>
                        <a:pt x="11" y="14"/>
                      </a:lnTo>
                      <a:lnTo>
                        <a:pt x="16" y="10"/>
                      </a:lnTo>
                      <a:lnTo>
                        <a:pt x="14" y="4"/>
                      </a:lnTo>
                      <a:lnTo>
                        <a:pt x="4" y="0"/>
                      </a:lnTo>
                    </a:path>
                  </a:pathLst>
                </a:custGeom>
                <a:solidFill>
                  <a:srgbClr val="FFC08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grpSp>
          <p:sp>
            <p:nvSpPr>
              <p:cNvPr id="30794" name="Freeform 146">
                <a:extLst>
                  <a:ext uri="{FF2B5EF4-FFF2-40B4-BE49-F238E27FC236}">
                    <a16:creationId xmlns:a16="http://schemas.microsoft.com/office/drawing/2014/main" id="{DE660BC5-4D21-26A8-3876-40FBABF4D0DC}"/>
                  </a:ext>
                </a:extLst>
              </p:cNvPr>
              <p:cNvSpPr>
                <a:spLocks noChangeAspect="1"/>
              </p:cNvSpPr>
              <p:nvPr/>
            </p:nvSpPr>
            <p:spPr bwMode="auto">
              <a:xfrm>
                <a:off x="770" y="224"/>
                <a:ext cx="17" cy="29"/>
              </a:xfrm>
              <a:custGeom>
                <a:avLst/>
                <a:gdLst>
                  <a:gd name="T0" fmla="*/ 0 w 17"/>
                  <a:gd name="T1" fmla="*/ 0 h 29"/>
                  <a:gd name="T2" fmla="*/ 9 w 17"/>
                  <a:gd name="T3" fmla="*/ 16 h 29"/>
                  <a:gd name="T4" fmla="*/ 8 w 17"/>
                  <a:gd name="T5" fmla="*/ 28 h 29"/>
                  <a:gd name="T6" fmla="*/ 16 w 17"/>
                  <a:gd name="T7" fmla="*/ 17 h 29"/>
                  <a:gd name="T8" fmla="*/ 13 w 17"/>
                  <a:gd name="T9" fmla="*/ 3 h 29"/>
                  <a:gd name="T10" fmla="*/ 0 w 17"/>
                  <a:gd name="T11" fmla="*/ 0 h 29"/>
                  <a:gd name="T12" fmla="*/ 0 60000 65536"/>
                  <a:gd name="T13" fmla="*/ 0 60000 65536"/>
                  <a:gd name="T14" fmla="*/ 0 60000 65536"/>
                  <a:gd name="T15" fmla="*/ 0 60000 65536"/>
                  <a:gd name="T16" fmla="*/ 0 60000 65536"/>
                  <a:gd name="T17" fmla="*/ 0 60000 65536"/>
                  <a:gd name="T18" fmla="*/ 0 w 17"/>
                  <a:gd name="T19" fmla="*/ 0 h 29"/>
                  <a:gd name="T20" fmla="*/ 17 w 17"/>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17" h="29">
                    <a:moveTo>
                      <a:pt x="0" y="0"/>
                    </a:moveTo>
                    <a:lnTo>
                      <a:pt x="9" y="16"/>
                    </a:lnTo>
                    <a:lnTo>
                      <a:pt x="8" y="28"/>
                    </a:lnTo>
                    <a:lnTo>
                      <a:pt x="16" y="17"/>
                    </a:lnTo>
                    <a:lnTo>
                      <a:pt x="13" y="3"/>
                    </a:lnTo>
                    <a:lnTo>
                      <a:pt x="0" y="0"/>
                    </a:lnTo>
                  </a:path>
                </a:pathLst>
              </a:custGeom>
              <a:solidFill>
                <a:srgbClr val="402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30795" name="Freeform 147">
                <a:extLst>
                  <a:ext uri="{FF2B5EF4-FFF2-40B4-BE49-F238E27FC236}">
                    <a16:creationId xmlns:a16="http://schemas.microsoft.com/office/drawing/2014/main" id="{6D6A2DB3-3F88-9F06-D59B-A57C120E375E}"/>
                  </a:ext>
                </a:extLst>
              </p:cNvPr>
              <p:cNvSpPr>
                <a:spLocks noChangeAspect="1"/>
              </p:cNvSpPr>
              <p:nvPr/>
            </p:nvSpPr>
            <p:spPr bwMode="auto">
              <a:xfrm>
                <a:off x="776" y="205"/>
                <a:ext cx="18" cy="64"/>
              </a:xfrm>
              <a:custGeom>
                <a:avLst/>
                <a:gdLst>
                  <a:gd name="T0" fmla="*/ 0 w 18"/>
                  <a:gd name="T1" fmla="*/ 6 h 64"/>
                  <a:gd name="T2" fmla="*/ 6 w 18"/>
                  <a:gd name="T3" fmla="*/ 1 h 64"/>
                  <a:gd name="T4" fmla="*/ 11 w 18"/>
                  <a:gd name="T5" fmla="*/ 11 h 64"/>
                  <a:gd name="T6" fmla="*/ 13 w 18"/>
                  <a:gd name="T7" fmla="*/ 32 h 64"/>
                  <a:gd name="T8" fmla="*/ 10 w 18"/>
                  <a:gd name="T9" fmla="*/ 45 h 64"/>
                  <a:gd name="T10" fmla="*/ 3 w 18"/>
                  <a:gd name="T11" fmla="*/ 63 h 64"/>
                  <a:gd name="T12" fmla="*/ 13 w 18"/>
                  <a:gd name="T13" fmla="*/ 47 h 64"/>
                  <a:gd name="T14" fmla="*/ 17 w 18"/>
                  <a:gd name="T15" fmla="*/ 31 h 64"/>
                  <a:gd name="T16" fmla="*/ 16 w 18"/>
                  <a:gd name="T17" fmla="*/ 16 h 64"/>
                  <a:gd name="T18" fmla="*/ 13 w 18"/>
                  <a:gd name="T19" fmla="*/ 0 h 64"/>
                  <a:gd name="T20" fmla="*/ 0 w 18"/>
                  <a:gd name="T21" fmla="*/ 6 h 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64"/>
                  <a:gd name="T35" fmla="*/ 18 w 18"/>
                  <a:gd name="T36" fmla="*/ 64 h 6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64">
                    <a:moveTo>
                      <a:pt x="0" y="6"/>
                    </a:moveTo>
                    <a:lnTo>
                      <a:pt x="6" y="1"/>
                    </a:lnTo>
                    <a:lnTo>
                      <a:pt x="11" y="11"/>
                    </a:lnTo>
                    <a:lnTo>
                      <a:pt x="13" y="32"/>
                    </a:lnTo>
                    <a:lnTo>
                      <a:pt x="10" y="45"/>
                    </a:lnTo>
                    <a:lnTo>
                      <a:pt x="3" y="63"/>
                    </a:lnTo>
                    <a:lnTo>
                      <a:pt x="13" y="47"/>
                    </a:lnTo>
                    <a:lnTo>
                      <a:pt x="17" y="31"/>
                    </a:lnTo>
                    <a:lnTo>
                      <a:pt x="16" y="16"/>
                    </a:lnTo>
                    <a:lnTo>
                      <a:pt x="13" y="0"/>
                    </a:lnTo>
                    <a:lnTo>
                      <a:pt x="0" y="6"/>
                    </a:lnTo>
                  </a:path>
                </a:pathLst>
              </a:custGeom>
              <a:solidFill>
                <a:srgbClr val="402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grpSp>
        <p:grpSp>
          <p:nvGrpSpPr>
            <p:cNvPr id="30730" name="Group 148">
              <a:extLst>
                <a:ext uri="{FF2B5EF4-FFF2-40B4-BE49-F238E27FC236}">
                  <a16:creationId xmlns:a16="http://schemas.microsoft.com/office/drawing/2014/main" id="{10F9E825-52D1-786A-42E2-D680BC5D551E}"/>
                </a:ext>
              </a:extLst>
            </p:cNvPr>
            <p:cNvGrpSpPr>
              <a:grpSpLocks noChangeAspect="1"/>
            </p:cNvGrpSpPr>
            <p:nvPr/>
          </p:nvGrpSpPr>
          <p:grpSpPr bwMode="auto">
            <a:xfrm>
              <a:off x="28" y="802"/>
              <a:ext cx="151" cy="267"/>
              <a:chOff x="28" y="802"/>
              <a:chExt cx="151" cy="267"/>
            </a:xfrm>
          </p:grpSpPr>
          <p:sp>
            <p:nvSpPr>
              <p:cNvPr id="30777" name="Freeform 149">
                <a:extLst>
                  <a:ext uri="{FF2B5EF4-FFF2-40B4-BE49-F238E27FC236}">
                    <a16:creationId xmlns:a16="http://schemas.microsoft.com/office/drawing/2014/main" id="{D929FD4C-9D9F-828A-06F4-D09DA0C13611}"/>
                  </a:ext>
                </a:extLst>
              </p:cNvPr>
              <p:cNvSpPr>
                <a:spLocks noChangeAspect="1"/>
              </p:cNvSpPr>
              <p:nvPr/>
            </p:nvSpPr>
            <p:spPr bwMode="auto">
              <a:xfrm>
                <a:off x="28" y="802"/>
                <a:ext cx="151" cy="267"/>
              </a:xfrm>
              <a:custGeom>
                <a:avLst/>
                <a:gdLst>
                  <a:gd name="T0" fmla="*/ 50 w 151"/>
                  <a:gd name="T1" fmla="*/ 44 h 267"/>
                  <a:gd name="T2" fmla="*/ 87 w 151"/>
                  <a:gd name="T3" fmla="*/ 7 h 267"/>
                  <a:gd name="T4" fmla="*/ 106 w 151"/>
                  <a:gd name="T5" fmla="*/ 0 h 267"/>
                  <a:gd name="T6" fmla="*/ 126 w 151"/>
                  <a:gd name="T7" fmla="*/ 0 h 267"/>
                  <a:gd name="T8" fmla="*/ 150 w 151"/>
                  <a:gd name="T9" fmla="*/ 16 h 267"/>
                  <a:gd name="T10" fmla="*/ 143 w 151"/>
                  <a:gd name="T11" fmla="*/ 49 h 267"/>
                  <a:gd name="T12" fmla="*/ 144 w 151"/>
                  <a:gd name="T13" fmla="*/ 65 h 267"/>
                  <a:gd name="T14" fmla="*/ 144 w 151"/>
                  <a:gd name="T15" fmla="*/ 85 h 267"/>
                  <a:gd name="T16" fmla="*/ 136 w 151"/>
                  <a:gd name="T17" fmla="*/ 114 h 267"/>
                  <a:gd name="T18" fmla="*/ 130 w 151"/>
                  <a:gd name="T19" fmla="*/ 137 h 267"/>
                  <a:gd name="T20" fmla="*/ 128 w 151"/>
                  <a:gd name="T21" fmla="*/ 152 h 267"/>
                  <a:gd name="T22" fmla="*/ 126 w 151"/>
                  <a:gd name="T23" fmla="*/ 167 h 267"/>
                  <a:gd name="T24" fmla="*/ 120 w 151"/>
                  <a:gd name="T25" fmla="*/ 178 h 267"/>
                  <a:gd name="T26" fmla="*/ 116 w 151"/>
                  <a:gd name="T27" fmla="*/ 194 h 267"/>
                  <a:gd name="T28" fmla="*/ 112 w 151"/>
                  <a:gd name="T29" fmla="*/ 206 h 267"/>
                  <a:gd name="T30" fmla="*/ 111 w 151"/>
                  <a:gd name="T31" fmla="*/ 216 h 267"/>
                  <a:gd name="T32" fmla="*/ 111 w 151"/>
                  <a:gd name="T33" fmla="*/ 225 h 267"/>
                  <a:gd name="T34" fmla="*/ 107 w 151"/>
                  <a:gd name="T35" fmla="*/ 231 h 267"/>
                  <a:gd name="T36" fmla="*/ 98 w 151"/>
                  <a:gd name="T37" fmla="*/ 230 h 267"/>
                  <a:gd name="T38" fmla="*/ 91 w 151"/>
                  <a:gd name="T39" fmla="*/ 223 h 267"/>
                  <a:gd name="T40" fmla="*/ 88 w 151"/>
                  <a:gd name="T41" fmla="*/ 215 h 267"/>
                  <a:gd name="T42" fmla="*/ 87 w 151"/>
                  <a:gd name="T43" fmla="*/ 208 h 267"/>
                  <a:gd name="T44" fmla="*/ 88 w 151"/>
                  <a:gd name="T45" fmla="*/ 189 h 267"/>
                  <a:gd name="T46" fmla="*/ 92 w 151"/>
                  <a:gd name="T47" fmla="*/ 167 h 267"/>
                  <a:gd name="T48" fmla="*/ 88 w 151"/>
                  <a:gd name="T49" fmla="*/ 144 h 267"/>
                  <a:gd name="T50" fmla="*/ 78 w 151"/>
                  <a:gd name="T51" fmla="*/ 157 h 267"/>
                  <a:gd name="T52" fmla="*/ 68 w 151"/>
                  <a:gd name="T53" fmla="*/ 167 h 267"/>
                  <a:gd name="T54" fmla="*/ 65 w 151"/>
                  <a:gd name="T55" fmla="*/ 180 h 267"/>
                  <a:gd name="T56" fmla="*/ 59 w 151"/>
                  <a:gd name="T57" fmla="*/ 195 h 267"/>
                  <a:gd name="T58" fmla="*/ 68 w 151"/>
                  <a:gd name="T59" fmla="*/ 199 h 267"/>
                  <a:gd name="T60" fmla="*/ 71 w 151"/>
                  <a:gd name="T61" fmla="*/ 203 h 267"/>
                  <a:gd name="T62" fmla="*/ 71 w 151"/>
                  <a:gd name="T63" fmla="*/ 210 h 267"/>
                  <a:gd name="T64" fmla="*/ 62 w 151"/>
                  <a:gd name="T65" fmla="*/ 213 h 267"/>
                  <a:gd name="T66" fmla="*/ 67 w 151"/>
                  <a:gd name="T67" fmla="*/ 223 h 267"/>
                  <a:gd name="T68" fmla="*/ 68 w 151"/>
                  <a:gd name="T69" fmla="*/ 230 h 267"/>
                  <a:gd name="T70" fmla="*/ 65 w 151"/>
                  <a:gd name="T71" fmla="*/ 234 h 267"/>
                  <a:gd name="T72" fmla="*/ 57 w 151"/>
                  <a:gd name="T73" fmla="*/ 235 h 267"/>
                  <a:gd name="T74" fmla="*/ 56 w 151"/>
                  <a:gd name="T75" fmla="*/ 242 h 267"/>
                  <a:gd name="T76" fmla="*/ 49 w 151"/>
                  <a:gd name="T77" fmla="*/ 245 h 267"/>
                  <a:gd name="T78" fmla="*/ 41 w 151"/>
                  <a:gd name="T79" fmla="*/ 247 h 267"/>
                  <a:gd name="T80" fmla="*/ 42 w 151"/>
                  <a:gd name="T81" fmla="*/ 255 h 267"/>
                  <a:gd name="T82" fmla="*/ 39 w 151"/>
                  <a:gd name="T83" fmla="*/ 262 h 267"/>
                  <a:gd name="T84" fmla="*/ 36 w 151"/>
                  <a:gd name="T85" fmla="*/ 266 h 267"/>
                  <a:gd name="T86" fmla="*/ 31 w 151"/>
                  <a:gd name="T87" fmla="*/ 265 h 267"/>
                  <a:gd name="T88" fmla="*/ 20 w 151"/>
                  <a:gd name="T89" fmla="*/ 256 h 267"/>
                  <a:gd name="T90" fmla="*/ 10 w 151"/>
                  <a:gd name="T91" fmla="*/ 234 h 267"/>
                  <a:gd name="T92" fmla="*/ 9 w 151"/>
                  <a:gd name="T93" fmla="*/ 213 h 267"/>
                  <a:gd name="T94" fmla="*/ 5 w 151"/>
                  <a:gd name="T95" fmla="*/ 195 h 267"/>
                  <a:gd name="T96" fmla="*/ 0 w 151"/>
                  <a:gd name="T97" fmla="*/ 182 h 267"/>
                  <a:gd name="T98" fmla="*/ 6 w 151"/>
                  <a:gd name="T99" fmla="*/ 160 h 267"/>
                  <a:gd name="T100" fmla="*/ 11 w 151"/>
                  <a:gd name="T101" fmla="*/ 139 h 267"/>
                  <a:gd name="T102" fmla="*/ 11 w 151"/>
                  <a:gd name="T103" fmla="*/ 123 h 267"/>
                  <a:gd name="T104" fmla="*/ 16 w 151"/>
                  <a:gd name="T105" fmla="*/ 106 h 267"/>
                  <a:gd name="T106" fmla="*/ 25 w 151"/>
                  <a:gd name="T107" fmla="*/ 96 h 267"/>
                  <a:gd name="T108" fmla="*/ 41 w 151"/>
                  <a:gd name="T109" fmla="*/ 63 h 267"/>
                  <a:gd name="T110" fmla="*/ 50 w 151"/>
                  <a:gd name="T111" fmla="*/ 44 h 26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1"/>
                  <a:gd name="T169" fmla="*/ 0 h 267"/>
                  <a:gd name="T170" fmla="*/ 151 w 151"/>
                  <a:gd name="T171" fmla="*/ 267 h 26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1" h="267">
                    <a:moveTo>
                      <a:pt x="50" y="44"/>
                    </a:moveTo>
                    <a:lnTo>
                      <a:pt x="87" y="7"/>
                    </a:lnTo>
                    <a:lnTo>
                      <a:pt x="106" y="0"/>
                    </a:lnTo>
                    <a:lnTo>
                      <a:pt x="126" y="0"/>
                    </a:lnTo>
                    <a:lnTo>
                      <a:pt x="150" y="16"/>
                    </a:lnTo>
                    <a:lnTo>
                      <a:pt x="143" y="49"/>
                    </a:lnTo>
                    <a:lnTo>
                      <a:pt x="144" y="65"/>
                    </a:lnTo>
                    <a:lnTo>
                      <a:pt x="144" y="85"/>
                    </a:lnTo>
                    <a:lnTo>
                      <a:pt x="136" y="114"/>
                    </a:lnTo>
                    <a:lnTo>
                      <a:pt x="130" y="137"/>
                    </a:lnTo>
                    <a:lnTo>
                      <a:pt x="128" y="152"/>
                    </a:lnTo>
                    <a:lnTo>
                      <a:pt x="126" y="167"/>
                    </a:lnTo>
                    <a:lnTo>
                      <a:pt x="120" y="178"/>
                    </a:lnTo>
                    <a:lnTo>
                      <a:pt x="116" y="194"/>
                    </a:lnTo>
                    <a:lnTo>
                      <a:pt x="112" y="206"/>
                    </a:lnTo>
                    <a:lnTo>
                      <a:pt x="111" y="216"/>
                    </a:lnTo>
                    <a:lnTo>
                      <a:pt x="111" y="225"/>
                    </a:lnTo>
                    <a:lnTo>
                      <a:pt x="107" y="231"/>
                    </a:lnTo>
                    <a:lnTo>
                      <a:pt x="98" y="230"/>
                    </a:lnTo>
                    <a:lnTo>
                      <a:pt x="91" y="223"/>
                    </a:lnTo>
                    <a:lnTo>
                      <a:pt x="88" y="215"/>
                    </a:lnTo>
                    <a:lnTo>
                      <a:pt x="87" y="208"/>
                    </a:lnTo>
                    <a:lnTo>
                      <a:pt x="88" y="189"/>
                    </a:lnTo>
                    <a:lnTo>
                      <a:pt x="92" y="167"/>
                    </a:lnTo>
                    <a:lnTo>
                      <a:pt x="88" y="144"/>
                    </a:lnTo>
                    <a:lnTo>
                      <a:pt x="78" y="157"/>
                    </a:lnTo>
                    <a:lnTo>
                      <a:pt x="68" y="167"/>
                    </a:lnTo>
                    <a:lnTo>
                      <a:pt x="65" y="180"/>
                    </a:lnTo>
                    <a:lnTo>
                      <a:pt x="59" y="195"/>
                    </a:lnTo>
                    <a:lnTo>
                      <a:pt x="68" y="199"/>
                    </a:lnTo>
                    <a:lnTo>
                      <a:pt x="71" y="203"/>
                    </a:lnTo>
                    <a:lnTo>
                      <a:pt x="71" y="210"/>
                    </a:lnTo>
                    <a:lnTo>
                      <a:pt x="62" y="213"/>
                    </a:lnTo>
                    <a:lnTo>
                      <a:pt x="67" y="223"/>
                    </a:lnTo>
                    <a:lnTo>
                      <a:pt x="68" y="230"/>
                    </a:lnTo>
                    <a:lnTo>
                      <a:pt x="65" y="234"/>
                    </a:lnTo>
                    <a:lnTo>
                      <a:pt x="57" y="235"/>
                    </a:lnTo>
                    <a:lnTo>
                      <a:pt x="56" y="242"/>
                    </a:lnTo>
                    <a:lnTo>
                      <a:pt x="49" y="245"/>
                    </a:lnTo>
                    <a:lnTo>
                      <a:pt x="41" y="247"/>
                    </a:lnTo>
                    <a:lnTo>
                      <a:pt x="42" y="255"/>
                    </a:lnTo>
                    <a:lnTo>
                      <a:pt x="39" y="262"/>
                    </a:lnTo>
                    <a:lnTo>
                      <a:pt x="36" y="266"/>
                    </a:lnTo>
                    <a:lnTo>
                      <a:pt x="31" y="265"/>
                    </a:lnTo>
                    <a:lnTo>
                      <a:pt x="20" y="256"/>
                    </a:lnTo>
                    <a:lnTo>
                      <a:pt x="10" y="234"/>
                    </a:lnTo>
                    <a:lnTo>
                      <a:pt x="9" y="213"/>
                    </a:lnTo>
                    <a:lnTo>
                      <a:pt x="5" y="195"/>
                    </a:lnTo>
                    <a:lnTo>
                      <a:pt x="0" y="182"/>
                    </a:lnTo>
                    <a:lnTo>
                      <a:pt x="6" y="160"/>
                    </a:lnTo>
                    <a:lnTo>
                      <a:pt x="11" y="139"/>
                    </a:lnTo>
                    <a:lnTo>
                      <a:pt x="11" y="123"/>
                    </a:lnTo>
                    <a:lnTo>
                      <a:pt x="16" y="106"/>
                    </a:lnTo>
                    <a:lnTo>
                      <a:pt x="25" y="96"/>
                    </a:lnTo>
                    <a:lnTo>
                      <a:pt x="41" y="63"/>
                    </a:lnTo>
                    <a:lnTo>
                      <a:pt x="50" y="44"/>
                    </a:lnTo>
                  </a:path>
                </a:pathLst>
              </a:custGeom>
              <a:solidFill>
                <a:srgbClr val="FFC080"/>
              </a:solidFill>
              <a:ln w="12700" cap="rnd">
                <a:solidFill>
                  <a:srgbClr val="402000"/>
                </a:solidFill>
                <a:round/>
                <a:headEnd/>
                <a:tailEnd/>
              </a:ln>
            </p:spPr>
            <p:txBody>
              <a:bodyPr/>
              <a:lstStyle/>
              <a:p>
                <a:endParaRPr lang="fr-FR"/>
              </a:p>
            </p:txBody>
          </p:sp>
          <p:sp>
            <p:nvSpPr>
              <p:cNvPr id="30778" name="Freeform 150">
                <a:extLst>
                  <a:ext uri="{FF2B5EF4-FFF2-40B4-BE49-F238E27FC236}">
                    <a16:creationId xmlns:a16="http://schemas.microsoft.com/office/drawing/2014/main" id="{B0433C01-0F30-ED85-FA22-E78492FCDE0D}"/>
                  </a:ext>
                </a:extLst>
              </p:cNvPr>
              <p:cNvSpPr>
                <a:spLocks noChangeAspect="1"/>
              </p:cNvSpPr>
              <p:nvPr/>
            </p:nvSpPr>
            <p:spPr bwMode="auto">
              <a:xfrm>
                <a:off x="53" y="920"/>
                <a:ext cx="63" cy="124"/>
              </a:xfrm>
              <a:custGeom>
                <a:avLst/>
                <a:gdLst>
                  <a:gd name="T0" fmla="*/ 62 w 63"/>
                  <a:gd name="T1" fmla="*/ 25 h 124"/>
                  <a:gd name="T2" fmla="*/ 55 w 63"/>
                  <a:gd name="T3" fmla="*/ 10 h 124"/>
                  <a:gd name="T4" fmla="*/ 48 w 63"/>
                  <a:gd name="T5" fmla="*/ 0 h 124"/>
                  <a:gd name="T6" fmla="*/ 39 w 63"/>
                  <a:gd name="T7" fmla="*/ 7 h 124"/>
                  <a:gd name="T8" fmla="*/ 27 w 63"/>
                  <a:gd name="T9" fmla="*/ 18 h 124"/>
                  <a:gd name="T10" fmla="*/ 16 w 63"/>
                  <a:gd name="T11" fmla="*/ 39 h 124"/>
                  <a:gd name="T12" fmla="*/ 9 w 63"/>
                  <a:gd name="T13" fmla="*/ 64 h 124"/>
                  <a:gd name="T14" fmla="*/ 1 w 63"/>
                  <a:gd name="T15" fmla="*/ 64 h 124"/>
                  <a:gd name="T16" fmla="*/ 8 w 63"/>
                  <a:gd name="T17" fmla="*/ 68 h 124"/>
                  <a:gd name="T18" fmla="*/ 11 w 63"/>
                  <a:gd name="T19" fmla="*/ 80 h 124"/>
                  <a:gd name="T20" fmla="*/ 8 w 63"/>
                  <a:gd name="T21" fmla="*/ 95 h 124"/>
                  <a:gd name="T22" fmla="*/ 0 w 63"/>
                  <a:gd name="T23" fmla="*/ 96 h 124"/>
                  <a:gd name="T24" fmla="*/ 11 w 63"/>
                  <a:gd name="T25" fmla="*/ 99 h 124"/>
                  <a:gd name="T26" fmla="*/ 17 w 63"/>
                  <a:gd name="T27" fmla="*/ 100 h 124"/>
                  <a:gd name="T28" fmla="*/ 26 w 63"/>
                  <a:gd name="T29" fmla="*/ 109 h 124"/>
                  <a:gd name="T30" fmla="*/ 30 w 63"/>
                  <a:gd name="T31" fmla="*/ 123 h 124"/>
                  <a:gd name="T32" fmla="*/ 32 w 63"/>
                  <a:gd name="T33" fmla="*/ 116 h 124"/>
                  <a:gd name="T34" fmla="*/ 39 w 63"/>
                  <a:gd name="T35" fmla="*/ 114 h 124"/>
                  <a:gd name="T36" fmla="*/ 42 w 63"/>
                  <a:gd name="T37" fmla="*/ 109 h 124"/>
                  <a:gd name="T38" fmla="*/ 41 w 63"/>
                  <a:gd name="T39" fmla="*/ 103 h 124"/>
                  <a:gd name="T40" fmla="*/ 37 w 63"/>
                  <a:gd name="T41" fmla="*/ 92 h 124"/>
                  <a:gd name="T42" fmla="*/ 45 w 63"/>
                  <a:gd name="T43" fmla="*/ 90 h 124"/>
                  <a:gd name="T44" fmla="*/ 45 w 63"/>
                  <a:gd name="T45" fmla="*/ 84 h 124"/>
                  <a:gd name="T46" fmla="*/ 35 w 63"/>
                  <a:gd name="T47" fmla="*/ 77 h 124"/>
                  <a:gd name="T48" fmla="*/ 36 w 63"/>
                  <a:gd name="T49" fmla="*/ 69 h 124"/>
                  <a:gd name="T50" fmla="*/ 40 w 63"/>
                  <a:gd name="T51" fmla="*/ 59 h 124"/>
                  <a:gd name="T52" fmla="*/ 42 w 63"/>
                  <a:gd name="T53" fmla="*/ 48 h 124"/>
                  <a:gd name="T54" fmla="*/ 51 w 63"/>
                  <a:gd name="T55" fmla="*/ 40 h 124"/>
                  <a:gd name="T56" fmla="*/ 62 w 63"/>
                  <a:gd name="T57" fmla="*/ 25 h 12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3"/>
                  <a:gd name="T88" fmla="*/ 0 h 124"/>
                  <a:gd name="T89" fmla="*/ 63 w 63"/>
                  <a:gd name="T90" fmla="*/ 124 h 12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3" h="124">
                    <a:moveTo>
                      <a:pt x="62" y="25"/>
                    </a:moveTo>
                    <a:lnTo>
                      <a:pt x="55" y="10"/>
                    </a:lnTo>
                    <a:lnTo>
                      <a:pt x="48" y="0"/>
                    </a:lnTo>
                    <a:lnTo>
                      <a:pt x="39" y="7"/>
                    </a:lnTo>
                    <a:lnTo>
                      <a:pt x="27" y="18"/>
                    </a:lnTo>
                    <a:lnTo>
                      <a:pt x="16" y="39"/>
                    </a:lnTo>
                    <a:lnTo>
                      <a:pt x="9" y="64"/>
                    </a:lnTo>
                    <a:lnTo>
                      <a:pt x="1" y="64"/>
                    </a:lnTo>
                    <a:lnTo>
                      <a:pt x="8" y="68"/>
                    </a:lnTo>
                    <a:lnTo>
                      <a:pt x="11" y="80"/>
                    </a:lnTo>
                    <a:lnTo>
                      <a:pt x="8" y="95"/>
                    </a:lnTo>
                    <a:lnTo>
                      <a:pt x="0" y="96"/>
                    </a:lnTo>
                    <a:lnTo>
                      <a:pt x="11" y="99"/>
                    </a:lnTo>
                    <a:lnTo>
                      <a:pt x="17" y="100"/>
                    </a:lnTo>
                    <a:lnTo>
                      <a:pt x="26" y="109"/>
                    </a:lnTo>
                    <a:lnTo>
                      <a:pt x="30" y="123"/>
                    </a:lnTo>
                    <a:lnTo>
                      <a:pt x="32" y="116"/>
                    </a:lnTo>
                    <a:lnTo>
                      <a:pt x="39" y="114"/>
                    </a:lnTo>
                    <a:lnTo>
                      <a:pt x="42" y="109"/>
                    </a:lnTo>
                    <a:lnTo>
                      <a:pt x="41" y="103"/>
                    </a:lnTo>
                    <a:lnTo>
                      <a:pt x="37" y="92"/>
                    </a:lnTo>
                    <a:lnTo>
                      <a:pt x="45" y="90"/>
                    </a:lnTo>
                    <a:lnTo>
                      <a:pt x="45" y="84"/>
                    </a:lnTo>
                    <a:lnTo>
                      <a:pt x="35" y="77"/>
                    </a:lnTo>
                    <a:lnTo>
                      <a:pt x="36" y="69"/>
                    </a:lnTo>
                    <a:lnTo>
                      <a:pt x="40" y="59"/>
                    </a:lnTo>
                    <a:lnTo>
                      <a:pt x="42" y="48"/>
                    </a:lnTo>
                    <a:lnTo>
                      <a:pt x="51" y="40"/>
                    </a:lnTo>
                    <a:lnTo>
                      <a:pt x="62" y="25"/>
                    </a:lnTo>
                  </a:path>
                </a:pathLst>
              </a:custGeom>
              <a:solidFill>
                <a:srgbClr val="402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30779" name="Freeform 151">
                <a:extLst>
                  <a:ext uri="{FF2B5EF4-FFF2-40B4-BE49-F238E27FC236}">
                    <a16:creationId xmlns:a16="http://schemas.microsoft.com/office/drawing/2014/main" id="{638BDC57-D3F6-226D-75A6-68B4670A2E34}"/>
                  </a:ext>
                </a:extLst>
              </p:cNvPr>
              <p:cNvSpPr>
                <a:spLocks noChangeAspect="1"/>
              </p:cNvSpPr>
              <p:nvPr/>
            </p:nvSpPr>
            <p:spPr bwMode="auto">
              <a:xfrm>
                <a:off x="62" y="1017"/>
                <a:ext cx="17" cy="33"/>
              </a:xfrm>
              <a:custGeom>
                <a:avLst/>
                <a:gdLst>
                  <a:gd name="T0" fmla="*/ 16 w 17"/>
                  <a:gd name="T1" fmla="*/ 32 h 33"/>
                  <a:gd name="T2" fmla="*/ 12 w 17"/>
                  <a:gd name="T3" fmla="*/ 25 h 33"/>
                  <a:gd name="T4" fmla="*/ 3 w 17"/>
                  <a:gd name="T5" fmla="*/ 13 h 33"/>
                  <a:gd name="T6" fmla="*/ 0 w 17"/>
                  <a:gd name="T7" fmla="*/ 10 h 33"/>
                  <a:gd name="T8" fmla="*/ 3 w 17"/>
                  <a:gd name="T9" fmla="*/ 0 h 33"/>
                  <a:gd name="T10" fmla="*/ 6 w 17"/>
                  <a:gd name="T11" fmla="*/ 2 h 33"/>
                  <a:gd name="T12" fmla="*/ 6 w 17"/>
                  <a:gd name="T13" fmla="*/ 10 h 33"/>
                  <a:gd name="T14" fmla="*/ 16 w 17"/>
                  <a:gd name="T15" fmla="*/ 22 h 33"/>
                  <a:gd name="T16" fmla="*/ 16 w 17"/>
                  <a:gd name="T17" fmla="*/ 32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33"/>
                  <a:gd name="T29" fmla="*/ 17 w 17"/>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33">
                    <a:moveTo>
                      <a:pt x="16" y="32"/>
                    </a:moveTo>
                    <a:lnTo>
                      <a:pt x="12" y="25"/>
                    </a:lnTo>
                    <a:lnTo>
                      <a:pt x="3" y="13"/>
                    </a:lnTo>
                    <a:lnTo>
                      <a:pt x="0" y="10"/>
                    </a:lnTo>
                    <a:lnTo>
                      <a:pt x="3" y="0"/>
                    </a:lnTo>
                    <a:lnTo>
                      <a:pt x="6" y="2"/>
                    </a:lnTo>
                    <a:lnTo>
                      <a:pt x="6" y="10"/>
                    </a:lnTo>
                    <a:lnTo>
                      <a:pt x="16" y="22"/>
                    </a:lnTo>
                    <a:lnTo>
                      <a:pt x="16" y="32"/>
                    </a:lnTo>
                  </a:path>
                </a:pathLst>
              </a:custGeom>
              <a:solidFill>
                <a:srgbClr val="402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30780" name="Freeform 152">
                <a:extLst>
                  <a:ext uri="{FF2B5EF4-FFF2-40B4-BE49-F238E27FC236}">
                    <a16:creationId xmlns:a16="http://schemas.microsoft.com/office/drawing/2014/main" id="{40974E27-5B87-97FA-D6DE-0E89630BC456}"/>
                  </a:ext>
                </a:extLst>
              </p:cNvPr>
              <p:cNvSpPr>
                <a:spLocks noChangeAspect="1"/>
              </p:cNvSpPr>
              <p:nvPr/>
            </p:nvSpPr>
            <p:spPr bwMode="auto">
              <a:xfrm>
                <a:off x="123" y="1005"/>
                <a:ext cx="17" cy="17"/>
              </a:xfrm>
              <a:custGeom>
                <a:avLst/>
                <a:gdLst>
                  <a:gd name="T0" fmla="*/ 16 w 17"/>
                  <a:gd name="T1" fmla="*/ 8 h 17"/>
                  <a:gd name="T2" fmla="*/ 11 w 17"/>
                  <a:gd name="T3" fmla="*/ 0 h 17"/>
                  <a:gd name="T4" fmla="*/ 3 w 17"/>
                  <a:gd name="T5" fmla="*/ 4 h 17"/>
                  <a:gd name="T6" fmla="*/ 0 w 17"/>
                  <a:gd name="T7" fmla="*/ 16 h 17"/>
                  <a:gd name="T8" fmla="*/ 16 w 17"/>
                  <a:gd name="T9" fmla="*/ 8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16" y="8"/>
                    </a:moveTo>
                    <a:lnTo>
                      <a:pt x="11" y="0"/>
                    </a:lnTo>
                    <a:lnTo>
                      <a:pt x="3" y="4"/>
                    </a:lnTo>
                    <a:lnTo>
                      <a:pt x="0" y="16"/>
                    </a:lnTo>
                    <a:lnTo>
                      <a:pt x="16" y="8"/>
                    </a:lnTo>
                  </a:path>
                </a:pathLst>
              </a:custGeom>
              <a:solidFill>
                <a:srgbClr val="402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30781" name="Freeform 153">
                <a:extLst>
                  <a:ext uri="{FF2B5EF4-FFF2-40B4-BE49-F238E27FC236}">
                    <a16:creationId xmlns:a16="http://schemas.microsoft.com/office/drawing/2014/main" id="{4E4F6B64-CC39-EE95-7A2B-62430985FCF2}"/>
                  </a:ext>
                </a:extLst>
              </p:cNvPr>
              <p:cNvSpPr>
                <a:spLocks noChangeAspect="1"/>
              </p:cNvSpPr>
              <p:nvPr/>
            </p:nvSpPr>
            <p:spPr bwMode="auto">
              <a:xfrm>
                <a:off x="126" y="839"/>
                <a:ext cx="22" cy="31"/>
              </a:xfrm>
              <a:custGeom>
                <a:avLst/>
                <a:gdLst>
                  <a:gd name="T0" fmla="*/ 21 w 22"/>
                  <a:gd name="T1" fmla="*/ 0 h 31"/>
                  <a:gd name="T2" fmla="*/ 19 w 22"/>
                  <a:gd name="T3" fmla="*/ 14 h 31"/>
                  <a:gd name="T4" fmla="*/ 14 w 22"/>
                  <a:gd name="T5" fmla="*/ 30 h 31"/>
                  <a:gd name="T6" fmla="*/ 10 w 22"/>
                  <a:gd name="T7" fmla="*/ 11 h 31"/>
                  <a:gd name="T8" fmla="*/ 0 w 22"/>
                  <a:gd name="T9" fmla="*/ 2 h 31"/>
                  <a:gd name="T10" fmla="*/ 21 w 22"/>
                  <a:gd name="T11" fmla="*/ 0 h 31"/>
                  <a:gd name="T12" fmla="*/ 0 60000 65536"/>
                  <a:gd name="T13" fmla="*/ 0 60000 65536"/>
                  <a:gd name="T14" fmla="*/ 0 60000 65536"/>
                  <a:gd name="T15" fmla="*/ 0 60000 65536"/>
                  <a:gd name="T16" fmla="*/ 0 60000 65536"/>
                  <a:gd name="T17" fmla="*/ 0 60000 65536"/>
                  <a:gd name="T18" fmla="*/ 0 w 22"/>
                  <a:gd name="T19" fmla="*/ 0 h 31"/>
                  <a:gd name="T20" fmla="*/ 22 w 22"/>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22" h="31">
                    <a:moveTo>
                      <a:pt x="21" y="0"/>
                    </a:moveTo>
                    <a:lnTo>
                      <a:pt x="19" y="14"/>
                    </a:lnTo>
                    <a:lnTo>
                      <a:pt x="14" y="30"/>
                    </a:lnTo>
                    <a:lnTo>
                      <a:pt x="10" y="11"/>
                    </a:lnTo>
                    <a:lnTo>
                      <a:pt x="0" y="2"/>
                    </a:lnTo>
                    <a:lnTo>
                      <a:pt x="21" y="0"/>
                    </a:lnTo>
                  </a:path>
                </a:pathLst>
              </a:custGeom>
              <a:solidFill>
                <a:srgbClr val="402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30782" name="Freeform 154">
                <a:extLst>
                  <a:ext uri="{FF2B5EF4-FFF2-40B4-BE49-F238E27FC236}">
                    <a16:creationId xmlns:a16="http://schemas.microsoft.com/office/drawing/2014/main" id="{E53B4432-5E3A-CC65-F81E-FDE321786F1B}"/>
                  </a:ext>
                </a:extLst>
              </p:cNvPr>
              <p:cNvSpPr>
                <a:spLocks noChangeAspect="1"/>
              </p:cNvSpPr>
              <p:nvPr/>
            </p:nvSpPr>
            <p:spPr bwMode="auto">
              <a:xfrm>
                <a:off x="137" y="899"/>
                <a:ext cx="17" cy="30"/>
              </a:xfrm>
              <a:custGeom>
                <a:avLst/>
                <a:gdLst>
                  <a:gd name="T0" fmla="*/ 8 w 17"/>
                  <a:gd name="T1" fmla="*/ 0 h 30"/>
                  <a:gd name="T2" fmla="*/ 0 w 17"/>
                  <a:gd name="T3" fmla="*/ 8 h 30"/>
                  <a:gd name="T4" fmla="*/ 8 w 17"/>
                  <a:gd name="T5" fmla="*/ 15 h 30"/>
                  <a:gd name="T6" fmla="*/ 0 w 17"/>
                  <a:gd name="T7" fmla="*/ 29 h 30"/>
                  <a:gd name="T8" fmla="*/ 16 w 17"/>
                  <a:gd name="T9" fmla="*/ 15 h 30"/>
                  <a:gd name="T10" fmla="*/ 8 w 17"/>
                  <a:gd name="T11" fmla="*/ 0 h 30"/>
                  <a:gd name="T12" fmla="*/ 0 60000 65536"/>
                  <a:gd name="T13" fmla="*/ 0 60000 65536"/>
                  <a:gd name="T14" fmla="*/ 0 60000 65536"/>
                  <a:gd name="T15" fmla="*/ 0 60000 65536"/>
                  <a:gd name="T16" fmla="*/ 0 60000 65536"/>
                  <a:gd name="T17" fmla="*/ 0 60000 65536"/>
                  <a:gd name="T18" fmla="*/ 0 w 17"/>
                  <a:gd name="T19" fmla="*/ 0 h 30"/>
                  <a:gd name="T20" fmla="*/ 17 w 17"/>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17" h="30">
                    <a:moveTo>
                      <a:pt x="8" y="0"/>
                    </a:moveTo>
                    <a:lnTo>
                      <a:pt x="0" y="8"/>
                    </a:lnTo>
                    <a:lnTo>
                      <a:pt x="8" y="15"/>
                    </a:lnTo>
                    <a:lnTo>
                      <a:pt x="0" y="29"/>
                    </a:lnTo>
                    <a:lnTo>
                      <a:pt x="16" y="15"/>
                    </a:lnTo>
                    <a:lnTo>
                      <a:pt x="8" y="0"/>
                    </a:lnTo>
                  </a:path>
                </a:pathLst>
              </a:custGeom>
              <a:solidFill>
                <a:srgbClr val="402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30783" name="Freeform 155">
                <a:extLst>
                  <a:ext uri="{FF2B5EF4-FFF2-40B4-BE49-F238E27FC236}">
                    <a16:creationId xmlns:a16="http://schemas.microsoft.com/office/drawing/2014/main" id="{563105D0-8400-9500-4450-BE57609D2D5F}"/>
                  </a:ext>
                </a:extLst>
              </p:cNvPr>
              <p:cNvSpPr>
                <a:spLocks noChangeAspect="1"/>
              </p:cNvSpPr>
              <p:nvPr/>
            </p:nvSpPr>
            <p:spPr bwMode="auto">
              <a:xfrm>
                <a:off x="79" y="897"/>
                <a:ext cx="17" cy="19"/>
              </a:xfrm>
              <a:custGeom>
                <a:avLst/>
                <a:gdLst>
                  <a:gd name="T0" fmla="*/ 16 w 17"/>
                  <a:gd name="T1" fmla="*/ 0 h 19"/>
                  <a:gd name="T2" fmla="*/ 2 w 17"/>
                  <a:gd name="T3" fmla="*/ 11 h 19"/>
                  <a:gd name="T4" fmla="*/ 0 w 17"/>
                  <a:gd name="T5" fmla="*/ 18 h 19"/>
                  <a:gd name="T6" fmla="*/ 8 w 17"/>
                  <a:gd name="T7" fmla="*/ 10 h 19"/>
                  <a:gd name="T8" fmla="*/ 16 w 17"/>
                  <a:gd name="T9" fmla="*/ 0 h 19"/>
                  <a:gd name="T10" fmla="*/ 0 60000 65536"/>
                  <a:gd name="T11" fmla="*/ 0 60000 65536"/>
                  <a:gd name="T12" fmla="*/ 0 60000 65536"/>
                  <a:gd name="T13" fmla="*/ 0 60000 65536"/>
                  <a:gd name="T14" fmla="*/ 0 60000 65536"/>
                  <a:gd name="T15" fmla="*/ 0 w 17"/>
                  <a:gd name="T16" fmla="*/ 0 h 19"/>
                  <a:gd name="T17" fmla="*/ 17 w 17"/>
                  <a:gd name="T18" fmla="*/ 19 h 19"/>
                </a:gdLst>
                <a:ahLst/>
                <a:cxnLst>
                  <a:cxn ang="T10">
                    <a:pos x="T0" y="T1"/>
                  </a:cxn>
                  <a:cxn ang="T11">
                    <a:pos x="T2" y="T3"/>
                  </a:cxn>
                  <a:cxn ang="T12">
                    <a:pos x="T4" y="T5"/>
                  </a:cxn>
                  <a:cxn ang="T13">
                    <a:pos x="T6" y="T7"/>
                  </a:cxn>
                  <a:cxn ang="T14">
                    <a:pos x="T8" y="T9"/>
                  </a:cxn>
                </a:cxnLst>
                <a:rect l="T15" t="T16" r="T17" b="T18"/>
                <a:pathLst>
                  <a:path w="17" h="19">
                    <a:moveTo>
                      <a:pt x="16" y="0"/>
                    </a:moveTo>
                    <a:lnTo>
                      <a:pt x="2" y="11"/>
                    </a:lnTo>
                    <a:lnTo>
                      <a:pt x="0" y="18"/>
                    </a:lnTo>
                    <a:lnTo>
                      <a:pt x="8" y="10"/>
                    </a:lnTo>
                    <a:lnTo>
                      <a:pt x="16" y="0"/>
                    </a:lnTo>
                  </a:path>
                </a:pathLst>
              </a:custGeom>
              <a:solidFill>
                <a:srgbClr val="402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grpSp>
        <p:sp>
          <p:nvSpPr>
            <p:cNvPr id="30731" name="Freeform 156">
              <a:extLst>
                <a:ext uri="{FF2B5EF4-FFF2-40B4-BE49-F238E27FC236}">
                  <a16:creationId xmlns:a16="http://schemas.microsoft.com/office/drawing/2014/main" id="{B949AA3B-B5CE-9ABB-277C-D355D013DDF7}"/>
                </a:ext>
              </a:extLst>
            </p:cNvPr>
            <p:cNvSpPr>
              <a:spLocks noChangeAspect="1"/>
            </p:cNvSpPr>
            <p:nvPr/>
          </p:nvSpPr>
          <p:spPr bwMode="auto">
            <a:xfrm>
              <a:off x="684" y="488"/>
              <a:ext cx="322" cy="629"/>
            </a:xfrm>
            <a:custGeom>
              <a:avLst/>
              <a:gdLst>
                <a:gd name="T0" fmla="*/ 47 w 322"/>
                <a:gd name="T1" fmla="*/ 0 h 629"/>
                <a:gd name="T2" fmla="*/ 9 w 322"/>
                <a:gd name="T3" fmla="*/ 17 h 629"/>
                <a:gd name="T4" fmla="*/ 0 w 322"/>
                <a:gd name="T5" fmla="*/ 43 h 629"/>
                <a:gd name="T6" fmla="*/ 13 w 322"/>
                <a:gd name="T7" fmla="*/ 105 h 629"/>
                <a:gd name="T8" fmla="*/ 40 w 322"/>
                <a:gd name="T9" fmla="*/ 274 h 629"/>
                <a:gd name="T10" fmla="*/ 82 w 322"/>
                <a:gd name="T11" fmla="*/ 229 h 629"/>
                <a:gd name="T12" fmla="*/ 51 w 322"/>
                <a:gd name="T13" fmla="*/ 317 h 629"/>
                <a:gd name="T14" fmla="*/ 58 w 322"/>
                <a:gd name="T15" fmla="*/ 363 h 629"/>
                <a:gd name="T16" fmla="*/ 116 w 322"/>
                <a:gd name="T17" fmla="*/ 305 h 629"/>
                <a:gd name="T18" fmla="*/ 76 w 322"/>
                <a:gd name="T19" fmla="*/ 372 h 629"/>
                <a:gd name="T20" fmla="*/ 60 w 322"/>
                <a:gd name="T21" fmla="*/ 434 h 629"/>
                <a:gd name="T22" fmla="*/ 58 w 322"/>
                <a:gd name="T23" fmla="*/ 513 h 629"/>
                <a:gd name="T24" fmla="*/ 56 w 322"/>
                <a:gd name="T25" fmla="*/ 583 h 629"/>
                <a:gd name="T26" fmla="*/ 51 w 322"/>
                <a:gd name="T27" fmla="*/ 628 h 629"/>
                <a:gd name="T28" fmla="*/ 96 w 322"/>
                <a:gd name="T29" fmla="*/ 604 h 629"/>
                <a:gd name="T30" fmla="*/ 118 w 322"/>
                <a:gd name="T31" fmla="*/ 549 h 629"/>
                <a:gd name="T32" fmla="*/ 132 w 322"/>
                <a:gd name="T33" fmla="*/ 497 h 629"/>
                <a:gd name="T34" fmla="*/ 167 w 322"/>
                <a:gd name="T35" fmla="*/ 434 h 629"/>
                <a:gd name="T36" fmla="*/ 165 w 322"/>
                <a:gd name="T37" fmla="*/ 480 h 629"/>
                <a:gd name="T38" fmla="*/ 149 w 322"/>
                <a:gd name="T39" fmla="*/ 561 h 629"/>
                <a:gd name="T40" fmla="*/ 132 w 322"/>
                <a:gd name="T41" fmla="*/ 623 h 629"/>
                <a:gd name="T42" fmla="*/ 156 w 322"/>
                <a:gd name="T43" fmla="*/ 616 h 629"/>
                <a:gd name="T44" fmla="*/ 207 w 322"/>
                <a:gd name="T45" fmla="*/ 547 h 629"/>
                <a:gd name="T46" fmla="*/ 227 w 322"/>
                <a:gd name="T47" fmla="*/ 468 h 629"/>
                <a:gd name="T48" fmla="*/ 250 w 322"/>
                <a:gd name="T49" fmla="*/ 415 h 629"/>
                <a:gd name="T50" fmla="*/ 261 w 322"/>
                <a:gd name="T51" fmla="*/ 473 h 629"/>
                <a:gd name="T52" fmla="*/ 236 w 322"/>
                <a:gd name="T53" fmla="*/ 573 h 629"/>
                <a:gd name="T54" fmla="*/ 203 w 322"/>
                <a:gd name="T55" fmla="*/ 626 h 629"/>
                <a:gd name="T56" fmla="*/ 274 w 322"/>
                <a:gd name="T57" fmla="*/ 609 h 629"/>
                <a:gd name="T58" fmla="*/ 303 w 322"/>
                <a:gd name="T59" fmla="*/ 537 h 629"/>
                <a:gd name="T60" fmla="*/ 308 w 322"/>
                <a:gd name="T61" fmla="*/ 444 h 629"/>
                <a:gd name="T62" fmla="*/ 321 w 322"/>
                <a:gd name="T63" fmla="*/ 317 h 629"/>
                <a:gd name="T64" fmla="*/ 283 w 322"/>
                <a:gd name="T65" fmla="*/ 313 h 629"/>
                <a:gd name="T66" fmla="*/ 241 w 322"/>
                <a:gd name="T67" fmla="*/ 313 h 629"/>
                <a:gd name="T68" fmla="*/ 207 w 322"/>
                <a:gd name="T69" fmla="*/ 298 h 629"/>
                <a:gd name="T70" fmla="*/ 178 w 322"/>
                <a:gd name="T71" fmla="*/ 291 h 629"/>
                <a:gd name="T72" fmla="*/ 165 w 322"/>
                <a:gd name="T73" fmla="*/ 260 h 629"/>
                <a:gd name="T74" fmla="*/ 152 w 322"/>
                <a:gd name="T75" fmla="*/ 227 h 629"/>
                <a:gd name="T76" fmla="*/ 158 w 322"/>
                <a:gd name="T77" fmla="*/ 194 h 629"/>
                <a:gd name="T78" fmla="*/ 134 w 322"/>
                <a:gd name="T79" fmla="*/ 153 h 629"/>
                <a:gd name="T80" fmla="*/ 116 w 322"/>
                <a:gd name="T81" fmla="*/ 105 h 629"/>
                <a:gd name="T82" fmla="*/ 91 w 322"/>
                <a:gd name="T83" fmla="*/ 74 h 629"/>
                <a:gd name="T84" fmla="*/ 47 w 322"/>
                <a:gd name="T85" fmla="*/ 0 h 6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
                <a:gd name="T130" fmla="*/ 0 h 629"/>
                <a:gd name="T131" fmla="*/ 322 w 322"/>
                <a:gd name="T132" fmla="*/ 629 h 62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 h="629">
                  <a:moveTo>
                    <a:pt x="47" y="0"/>
                  </a:moveTo>
                  <a:lnTo>
                    <a:pt x="9" y="17"/>
                  </a:lnTo>
                  <a:lnTo>
                    <a:pt x="0" y="43"/>
                  </a:lnTo>
                  <a:lnTo>
                    <a:pt x="13" y="105"/>
                  </a:lnTo>
                  <a:lnTo>
                    <a:pt x="40" y="274"/>
                  </a:lnTo>
                  <a:lnTo>
                    <a:pt x="82" y="229"/>
                  </a:lnTo>
                  <a:lnTo>
                    <a:pt x="51" y="317"/>
                  </a:lnTo>
                  <a:lnTo>
                    <a:pt x="58" y="363"/>
                  </a:lnTo>
                  <a:lnTo>
                    <a:pt x="116" y="305"/>
                  </a:lnTo>
                  <a:lnTo>
                    <a:pt x="76" y="372"/>
                  </a:lnTo>
                  <a:lnTo>
                    <a:pt x="60" y="434"/>
                  </a:lnTo>
                  <a:lnTo>
                    <a:pt x="58" y="513"/>
                  </a:lnTo>
                  <a:lnTo>
                    <a:pt x="56" y="583"/>
                  </a:lnTo>
                  <a:lnTo>
                    <a:pt x="51" y="628"/>
                  </a:lnTo>
                  <a:lnTo>
                    <a:pt x="96" y="604"/>
                  </a:lnTo>
                  <a:lnTo>
                    <a:pt x="118" y="549"/>
                  </a:lnTo>
                  <a:lnTo>
                    <a:pt x="132" y="497"/>
                  </a:lnTo>
                  <a:lnTo>
                    <a:pt x="167" y="434"/>
                  </a:lnTo>
                  <a:lnTo>
                    <a:pt x="165" y="480"/>
                  </a:lnTo>
                  <a:lnTo>
                    <a:pt x="149" y="561"/>
                  </a:lnTo>
                  <a:lnTo>
                    <a:pt x="132" y="623"/>
                  </a:lnTo>
                  <a:lnTo>
                    <a:pt x="156" y="616"/>
                  </a:lnTo>
                  <a:lnTo>
                    <a:pt x="207" y="547"/>
                  </a:lnTo>
                  <a:lnTo>
                    <a:pt x="227" y="468"/>
                  </a:lnTo>
                  <a:lnTo>
                    <a:pt x="250" y="415"/>
                  </a:lnTo>
                  <a:lnTo>
                    <a:pt x="261" y="473"/>
                  </a:lnTo>
                  <a:lnTo>
                    <a:pt x="236" y="573"/>
                  </a:lnTo>
                  <a:lnTo>
                    <a:pt x="203" y="626"/>
                  </a:lnTo>
                  <a:lnTo>
                    <a:pt x="274" y="609"/>
                  </a:lnTo>
                  <a:lnTo>
                    <a:pt x="303" y="537"/>
                  </a:lnTo>
                  <a:lnTo>
                    <a:pt x="308" y="444"/>
                  </a:lnTo>
                  <a:lnTo>
                    <a:pt x="321" y="317"/>
                  </a:lnTo>
                  <a:lnTo>
                    <a:pt x="283" y="313"/>
                  </a:lnTo>
                  <a:lnTo>
                    <a:pt x="241" y="313"/>
                  </a:lnTo>
                  <a:lnTo>
                    <a:pt x="207" y="298"/>
                  </a:lnTo>
                  <a:lnTo>
                    <a:pt x="178" y="291"/>
                  </a:lnTo>
                  <a:lnTo>
                    <a:pt x="165" y="260"/>
                  </a:lnTo>
                  <a:lnTo>
                    <a:pt x="152" y="227"/>
                  </a:lnTo>
                  <a:lnTo>
                    <a:pt x="158" y="194"/>
                  </a:lnTo>
                  <a:lnTo>
                    <a:pt x="134" y="153"/>
                  </a:lnTo>
                  <a:lnTo>
                    <a:pt x="116" y="105"/>
                  </a:lnTo>
                  <a:lnTo>
                    <a:pt x="91" y="74"/>
                  </a:lnTo>
                  <a:lnTo>
                    <a:pt x="47" y="0"/>
                  </a:lnTo>
                </a:path>
              </a:pathLst>
            </a:custGeom>
            <a:solidFill>
              <a:srgbClr val="081D58"/>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30732" name="Freeform 157">
              <a:extLst>
                <a:ext uri="{FF2B5EF4-FFF2-40B4-BE49-F238E27FC236}">
                  <a16:creationId xmlns:a16="http://schemas.microsoft.com/office/drawing/2014/main" id="{322268AE-3F63-296A-2904-C9E0D1E39A8A}"/>
                </a:ext>
              </a:extLst>
            </p:cNvPr>
            <p:cNvSpPr>
              <a:spLocks noChangeAspect="1"/>
            </p:cNvSpPr>
            <p:nvPr/>
          </p:nvSpPr>
          <p:spPr bwMode="auto">
            <a:xfrm>
              <a:off x="854" y="423"/>
              <a:ext cx="181" cy="147"/>
            </a:xfrm>
            <a:custGeom>
              <a:avLst/>
              <a:gdLst>
                <a:gd name="T0" fmla="*/ 173 w 181"/>
                <a:gd name="T1" fmla="*/ 146 h 147"/>
                <a:gd name="T2" fmla="*/ 144 w 181"/>
                <a:gd name="T3" fmla="*/ 120 h 147"/>
                <a:gd name="T4" fmla="*/ 113 w 181"/>
                <a:gd name="T5" fmla="*/ 106 h 147"/>
                <a:gd name="T6" fmla="*/ 84 w 181"/>
                <a:gd name="T7" fmla="*/ 94 h 147"/>
                <a:gd name="T8" fmla="*/ 91 w 181"/>
                <a:gd name="T9" fmla="*/ 64 h 147"/>
                <a:gd name="T10" fmla="*/ 113 w 181"/>
                <a:gd name="T11" fmla="*/ 31 h 147"/>
                <a:gd name="T12" fmla="*/ 93 w 181"/>
                <a:gd name="T13" fmla="*/ 47 h 147"/>
                <a:gd name="T14" fmla="*/ 84 w 181"/>
                <a:gd name="T15" fmla="*/ 59 h 147"/>
                <a:gd name="T16" fmla="*/ 73 w 181"/>
                <a:gd name="T17" fmla="*/ 87 h 147"/>
                <a:gd name="T18" fmla="*/ 47 w 181"/>
                <a:gd name="T19" fmla="*/ 45 h 147"/>
                <a:gd name="T20" fmla="*/ 42 w 181"/>
                <a:gd name="T21" fmla="*/ 31 h 147"/>
                <a:gd name="T22" fmla="*/ 20 w 181"/>
                <a:gd name="T23" fmla="*/ 16 h 147"/>
                <a:gd name="T24" fmla="*/ 7 w 181"/>
                <a:gd name="T25" fmla="*/ 12 h 147"/>
                <a:gd name="T26" fmla="*/ 0 w 181"/>
                <a:gd name="T27" fmla="*/ 0 h 147"/>
                <a:gd name="T28" fmla="*/ 40 w 181"/>
                <a:gd name="T29" fmla="*/ 7 h 147"/>
                <a:gd name="T30" fmla="*/ 91 w 181"/>
                <a:gd name="T31" fmla="*/ 14 h 147"/>
                <a:gd name="T32" fmla="*/ 127 w 181"/>
                <a:gd name="T33" fmla="*/ 14 h 147"/>
                <a:gd name="T34" fmla="*/ 138 w 181"/>
                <a:gd name="T35" fmla="*/ 24 h 147"/>
                <a:gd name="T36" fmla="*/ 160 w 181"/>
                <a:gd name="T37" fmla="*/ 42 h 147"/>
                <a:gd name="T38" fmla="*/ 178 w 181"/>
                <a:gd name="T39" fmla="*/ 73 h 147"/>
                <a:gd name="T40" fmla="*/ 180 w 181"/>
                <a:gd name="T41" fmla="*/ 89 h 147"/>
                <a:gd name="T42" fmla="*/ 178 w 181"/>
                <a:gd name="T43" fmla="*/ 106 h 147"/>
                <a:gd name="T44" fmla="*/ 173 w 181"/>
                <a:gd name="T45" fmla="*/ 146 h 14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1"/>
                <a:gd name="T70" fmla="*/ 0 h 147"/>
                <a:gd name="T71" fmla="*/ 181 w 181"/>
                <a:gd name="T72" fmla="*/ 147 h 14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1" h="147">
                  <a:moveTo>
                    <a:pt x="173" y="146"/>
                  </a:moveTo>
                  <a:lnTo>
                    <a:pt x="144" y="120"/>
                  </a:lnTo>
                  <a:lnTo>
                    <a:pt x="113" y="106"/>
                  </a:lnTo>
                  <a:lnTo>
                    <a:pt x="84" y="94"/>
                  </a:lnTo>
                  <a:lnTo>
                    <a:pt x="91" y="64"/>
                  </a:lnTo>
                  <a:lnTo>
                    <a:pt x="113" y="31"/>
                  </a:lnTo>
                  <a:lnTo>
                    <a:pt x="93" y="47"/>
                  </a:lnTo>
                  <a:lnTo>
                    <a:pt x="84" y="59"/>
                  </a:lnTo>
                  <a:lnTo>
                    <a:pt x="73" y="87"/>
                  </a:lnTo>
                  <a:lnTo>
                    <a:pt x="47" y="45"/>
                  </a:lnTo>
                  <a:lnTo>
                    <a:pt x="42" y="31"/>
                  </a:lnTo>
                  <a:lnTo>
                    <a:pt x="20" y="16"/>
                  </a:lnTo>
                  <a:lnTo>
                    <a:pt x="7" y="12"/>
                  </a:lnTo>
                  <a:lnTo>
                    <a:pt x="0" y="0"/>
                  </a:lnTo>
                  <a:lnTo>
                    <a:pt x="40" y="7"/>
                  </a:lnTo>
                  <a:lnTo>
                    <a:pt x="91" y="14"/>
                  </a:lnTo>
                  <a:lnTo>
                    <a:pt x="127" y="14"/>
                  </a:lnTo>
                  <a:lnTo>
                    <a:pt x="138" y="24"/>
                  </a:lnTo>
                  <a:lnTo>
                    <a:pt x="160" y="42"/>
                  </a:lnTo>
                  <a:lnTo>
                    <a:pt x="178" y="73"/>
                  </a:lnTo>
                  <a:lnTo>
                    <a:pt x="180" y="89"/>
                  </a:lnTo>
                  <a:lnTo>
                    <a:pt x="178" y="106"/>
                  </a:lnTo>
                  <a:lnTo>
                    <a:pt x="173" y="146"/>
                  </a:lnTo>
                </a:path>
              </a:pathLst>
            </a:custGeom>
            <a:solidFill>
              <a:srgbClr val="081D58"/>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30733" name="Freeform 158">
              <a:extLst>
                <a:ext uri="{FF2B5EF4-FFF2-40B4-BE49-F238E27FC236}">
                  <a16:creationId xmlns:a16="http://schemas.microsoft.com/office/drawing/2014/main" id="{13EC8CAD-BB1C-DC57-E4A7-713CADFE7B25}"/>
                </a:ext>
              </a:extLst>
            </p:cNvPr>
            <p:cNvSpPr>
              <a:spLocks noChangeAspect="1"/>
            </p:cNvSpPr>
            <p:nvPr/>
          </p:nvSpPr>
          <p:spPr bwMode="auto">
            <a:xfrm>
              <a:off x="589" y="415"/>
              <a:ext cx="60" cy="82"/>
            </a:xfrm>
            <a:custGeom>
              <a:avLst/>
              <a:gdLst>
                <a:gd name="T0" fmla="*/ 30 w 60"/>
                <a:gd name="T1" fmla="*/ 81 h 82"/>
                <a:gd name="T2" fmla="*/ 59 w 60"/>
                <a:gd name="T3" fmla="*/ 32 h 82"/>
                <a:gd name="T4" fmla="*/ 44 w 60"/>
                <a:gd name="T5" fmla="*/ 0 h 82"/>
                <a:gd name="T6" fmla="*/ 26 w 60"/>
                <a:gd name="T7" fmla="*/ 3 h 82"/>
                <a:gd name="T8" fmla="*/ 10 w 60"/>
                <a:gd name="T9" fmla="*/ 2 h 82"/>
                <a:gd name="T10" fmla="*/ 0 w 60"/>
                <a:gd name="T11" fmla="*/ 8 h 82"/>
                <a:gd name="T12" fmla="*/ 2 w 60"/>
                <a:gd name="T13" fmla="*/ 32 h 82"/>
                <a:gd name="T14" fmla="*/ 15 w 60"/>
                <a:gd name="T15" fmla="*/ 68 h 82"/>
                <a:gd name="T16" fmla="*/ 30 w 60"/>
                <a:gd name="T17" fmla="*/ 81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
                <a:gd name="T28" fmla="*/ 0 h 82"/>
                <a:gd name="T29" fmla="*/ 60 w 60"/>
                <a:gd name="T30" fmla="*/ 82 h 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 h="82">
                  <a:moveTo>
                    <a:pt x="30" y="81"/>
                  </a:moveTo>
                  <a:lnTo>
                    <a:pt x="59" y="32"/>
                  </a:lnTo>
                  <a:lnTo>
                    <a:pt x="44" y="0"/>
                  </a:lnTo>
                  <a:lnTo>
                    <a:pt x="26" y="3"/>
                  </a:lnTo>
                  <a:lnTo>
                    <a:pt x="10" y="2"/>
                  </a:lnTo>
                  <a:lnTo>
                    <a:pt x="0" y="8"/>
                  </a:lnTo>
                  <a:lnTo>
                    <a:pt x="2" y="32"/>
                  </a:lnTo>
                  <a:lnTo>
                    <a:pt x="15" y="68"/>
                  </a:lnTo>
                  <a:lnTo>
                    <a:pt x="30" y="81"/>
                  </a:lnTo>
                </a:path>
              </a:pathLst>
            </a:custGeom>
            <a:solidFill>
              <a:srgbClr val="A2C1FE"/>
            </a:solidFill>
            <a:ln w="12700" cap="rnd">
              <a:solidFill>
                <a:srgbClr val="E7E6E6"/>
              </a:solidFill>
              <a:round/>
              <a:headEnd/>
              <a:tailEnd/>
            </a:ln>
          </p:spPr>
          <p:txBody>
            <a:bodyPr/>
            <a:lstStyle/>
            <a:p>
              <a:endParaRPr lang="fr-FR"/>
            </a:p>
          </p:txBody>
        </p:sp>
        <p:sp>
          <p:nvSpPr>
            <p:cNvPr id="30734" name="Freeform 159">
              <a:extLst>
                <a:ext uri="{FF2B5EF4-FFF2-40B4-BE49-F238E27FC236}">
                  <a16:creationId xmlns:a16="http://schemas.microsoft.com/office/drawing/2014/main" id="{B8957755-D6B7-021A-DB72-6AFDD8A6C748}"/>
                </a:ext>
              </a:extLst>
            </p:cNvPr>
            <p:cNvSpPr>
              <a:spLocks noChangeAspect="1"/>
            </p:cNvSpPr>
            <p:nvPr/>
          </p:nvSpPr>
          <p:spPr bwMode="auto">
            <a:xfrm>
              <a:off x="668" y="428"/>
              <a:ext cx="70" cy="63"/>
            </a:xfrm>
            <a:custGeom>
              <a:avLst/>
              <a:gdLst>
                <a:gd name="T0" fmla="*/ 0 w 70"/>
                <a:gd name="T1" fmla="*/ 17 h 63"/>
                <a:gd name="T2" fmla="*/ 30 w 70"/>
                <a:gd name="T3" fmla="*/ 62 h 63"/>
                <a:gd name="T4" fmla="*/ 69 w 70"/>
                <a:gd name="T5" fmla="*/ 45 h 63"/>
                <a:gd name="T6" fmla="*/ 55 w 70"/>
                <a:gd name="T7" fmla="*/ 0 h 63"/>
                <a:gd name="T8" fmla="*/ 0 w 70"/>
                <a:gd name="T9" fmla="*/ 17 h 63"/>
                <a:gd name="T10" fmla="*/ 0 60000 65536"/>
                <a:gd name="T11" fmla="*/ 0 60000 65536"/>
                <a:gd name="T12" fmla="*/ 0 60000 65536"/>
                <a:gd name="T13" fmla="*/ 0 60000 65536"/>
                <a:gd name="T14" fmla="*/ 0 60000 65536"/>
                <a:gd name="T15" fmla="*/ 0 w 70"/>
                <a:gd name="T16" fmla="*/ 0 h 63"/>
                <a:gd name="T17" fmla="*/ 70 w 70"/>
                <a:gd name="T18" fmla="*/ 63 h 63"/>
              </a:gdLst>
              <a:ahLst/>
              <a:cxnLst>
                <a:cxn ang="T10">
                  <a:pos x="T0" y="T1"/>
                </a:cxn>
                <a:cxn ang="T11">
                  <a:pos x="T2" y="T3"/>
                </a:cxn>
                <a:cxn ang="T12">
                  <a:pos x="T4" y="T5"/>
                </a:cxn>
                <a:cxn ang="T13">
                  <a:pos x="T6" y="T7"/>
                </a:cxn>
                <a:cxn ang="T14">
                  <a:pos x="T8" y="T9"/>
                </a:cxn>
              </a:cxnLst>
              <a:rect l="T15" t="T16" r="T17" b="T18"/>
              <a:pathLst>
                <a:path w="70" h="63">
                  <a:moveTo>
                    <a:pt x="0" y="17"/>
                  </a:moveTo>
                  <a:lnTo>
                    <a:pt x="30" y="62"/>
                  </a:lnTo>
                  <a:lnTo>
                    <a:pt x="69" y="45"/>
                  </a:lnTo>
                  <a:lnTo>
                    <a:pt x="55" y="0"/>
                  </a:lnTo>
                  <a:lnTo>
                    <a:pt x="0" y="17"/>
                  </a:lnTo>
                </a:path>
              </a:pathLst>
            </a:custGeom>
            <a:solidFill>
              <a:srgbClr val="A2C1FE"/>
            </a:solidFill>
            <a:ln w="12700" cap="rnd">
              <a:solidFill>
                <a:srgbClr val="E7E6E6"/>
              </a:solidFill>
              <a:round/>
              <a:headEnd/>
              <a:tailEnd/>
            </a:ln>
          </p:spPr>
          <p:txBody>
            <a:bodyPr/>
            <a:lstStyle/>
            <a:p>
              <a:endParaRPr lang="fr-FR"/>
            </a:p>
          </p:txBody>
        </p:sp>
        <p:sp>
          <p:nvSpPr>
            <p:cNvPr id="30735" name="Freeform 160">
              <a:extLst>
                <a:ext uri="{FF2B5EF4-FFF2-40B4-BE49-F238E27FC236}">
                  <a16:creationId xmlns:a16="http://schemas.microsoft.com/office/drawing/2014/main" id="{4334E8A5-880E-B293-8999-71D947F59CF9}"/>
                </a:ext>
              </a:extLst>
            </p:cNvPr>
            <p:cNvSpPr>
              <a:spLocks noChangeAspect="1"/>
            </p:cNvSpPr>
            <p:nvPr/>
          </p:nvSpPr>
          <p:spPr bwMode="auto">
            <a:xfrm>
              <a:off x="861" y="752"/>
              <a:ext cx="194" cy="50"/>
            </a:xfrm>
            <a:custGeom>
              <a:avLst/>
              <a:gdLst>
                <a:gd name="T0" fmla="*/ 0 w 194"/>
                <a:gd name="T1" fmla="*/ 19 h 50"/>
                <a:gd name="T2" fmla="*/ 14 w 194"/>
                <a:gd name="T3" fmla="*/ 32 h 50"/>
                <a:gd name="T4" fmla="*/ 38 w 194"/>
                <a:gd name="T5" fmla="*/ 34 h 50"/>
                <a:gd name="T6" fmla="*/ 65 w 194"/>
                <a:gd name="T7" fmla="*/ 38 h 50"/>
                <a:gd name="T8" fmla="*/ 94 w 194"/>
                <a:gd name="T9" fmla="*/ 48 h 50"/>
                <a:gd name="T10" fmla="*/ 125 w 194"/>
                <a:gd name="T11" fmla="*/ 44 h 50"/>
                <a:gd name="T12" fmla="*/ 145 w 194"/>
                <a:gd name="T13" fmla="*/ 49 h 50"/>
                <a:gd name="T14" fmla="*/ 164 w 194"/>
                <a:gd name="T15" fmla="*/ 42 h 50"/>
                <a:gd name="T16" fmla="*/ 175 w 194"/>
                <a:gd name="T17" fmla="*/ 23 h 50"/>
                <a:gd name="T18" fmla="*/ 189 w 194"/>
                <a:gd name="T19" fmla="*/ 14 h 50"/>
                <a:gd name="T20" fmla="*/ 193 w 194"/>
                <a:gd name="T21" fmla="*/ 0 h 50"/>
                <a:gd name="T22" fmla="*/ 0 w 194"/>
                <a:gd name="T23" fmla="*/ 19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4"/>
                <a:gd name="T37" fmla="*/ 0 h 50"/>
                <a:gd name="T38" fmla="*/ 194 w 194"/>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4" h="50">
                  <a:moveTo>
                    <a:pt x="0" y="19"/>
                  </a:moveTo>
                  <a:lnTo>
                    <a:pt x="14" y="32"/>
                  </a:lnTo>
                  <a:lnTo>
                    <a:pt x="38" y="34"/>
                  </a:lnTo>
                  <a:lnTo>
                    <a:pt x="65" y="38"/>
                  </a:lnTo>
                  <a:lnTo>
                    <a:pt x="94" y="48"/>
                  </a:lnTo>
                  <a:lnTo>
                    <a:pt x="125" y="44"/>
                  </a:lnTo>
                  <a:lnTo>
                    <a:pt x="145" y="49"/>
                  </a:lnTo>
                  <a:lnTo>
                    <a:pt x="164" y="42"/>
                  </a:lnTo>
                  <a:lnTo>
                    <a:pt x="175" y="23"/>
                  </a:lnTo>
                  <a:lnTo>
                    <a:pt x="189" y="14"/>
                  </a:lnTo>
                  <a:lnTo>
                    <a:pt x="193" y="0"/>
                  </a:lnTo>
                  <a:lnTo>
                    <a:pt x="0" y="19"/>
                  </a:lnTo>
                </a:path>
              </a:pathLst>
            </a:custGeom>
            <a:solidFill>
              <a:srgbClr val="081D58"/>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grpSp>
          <p:nvGrpSpPr>
            <p:cNvPr id="30736" name="Group 161">
              <a:extLst>
                <a:ext uri="{FF2B5EF4-FFF2-40B4-BE49-F238E27FC236}">
                  <a16:creationId xmlns:a16="http://schemas.microsoft.com/office/drawing/2014/main" id="{7EE6B3EA-E853-E35C-631C-439D4F92C6D4}"/>
                </a:ext>
              </a:extLst>
            </p:cNvPr>
            <p:cNvGrpSpPr>
              <a:grpSpLocks noChangeAspect="1"/>
            </p:cNvGrpSpPr>
            <p:nvPr/>
          </p:nvGrpSpPr>
          <p:grpSpPr bwMode="auto">
            <a:xfrm>
              <a:off x="615" y="180"/>
              <a:ext cx="297" cy="271"/>
              <a:chOff x="615" y="180"/>
              <a:chExt cx="297" cy="271"/>
            </a:xfrm>
          </p:grpSpPr>
          <p:grpSp>
            <p:nvGrpSpPr>
              <p:cNvPr id="30742" name="Group 162">
                <a:extLst>
                  <a:ext uri="{FF2B5EF4-FFF2-40B4-BE49-F238E27FC236}">
                    <a16:creationId xmlns:a16="http://schemas.microsoft.com/office/drawing/2014/main" id="{AA9F5C63-62A6-BF55-B13E-2EAAD8A611EA}"/>
                  </a:ext>
                </a:extLst>
              </p:cNvPr>
              <p:cNvGrpSpPr>
                <a:grpSpLocks noChangeAspect="1"/>
              </p:cNvGrpSpPr>
              <p:nvPr/>
            </p:nvGrpSpPr>
            <p:grpSpPr bwMode="auto">
              <a:xfrm>
                <a:off x="615" y="180"/>
                <a:ext cx="297" cy="271"/>
                <a:chOff x="615" y="180"/>
                <a:chExt cx="297" cy="271"/>
              </a:xfrm>
            </p:grpSpPr>
            <p:sp>
              <p:nvSpPr>
                <p:cNvPr id="30748" name="Freeform 163">
                  <a:extLst>
                    <a:ext uri="{FF2B5EF4-FFF2-40B4-BE49-F238E27FC236}">
                      <a16:creationId xmlns:a16="http://schemas.microsoft.com/office/drawing/2014/main" id="{FAC8FDB2-8554-5E91-3998-8C1A716FDAC3}"/>
                    </a:ext>
                  </a:extLst>
                </p:cNvPr>
                <p:cNvSpPr>
                  <a:spLocks noChangeAspect="1"/>
                </p:cNvSpPr>
                <p:nvPr/>
              </p:nvSpPr>
              <p:spPr bwMode="auto">
                <a:xfrm>
                  <a:off x="615" y="180"/>
                  <a:ext cx="297" cy="271"/>
                </a:xfrm>
                <a:custGeom>
                  <a:avLst/>
                  <a:gdLst>
                    <a:gd name="T0" fmla="*/ 230 w 297"/>
                    <a:gd name="T1" fmla="*/ 10 h 271"/>
                    <a:gd name="T2" fmla="*/ 186 w 297"/>
                    <a:gd name="T3" fmla="*/ 57 h 271"/>
                    <a:gd name="T4" fmla="*/ 60 w 297"/>
                    <a:gd name="T5" fmla="*/ 159 h 271"/>
                    <a:gd name="T6" fmla="*/ 0 w 297"/>
                    <a:gd name="T7" fmla="*/ 195 h 271"/>
                    <a:gd name="T8" fmla="*/ 38 w 297"/>
                    <a:gd name="T9" fmla="*/ 270 h 271"/>
                    <a:gd name="T10" fmla="*/ 52 w 297"/>
                    <a:gd name="T11" fmla="*/ 268 h 271"/>
                    <a:gd name="T12" fmla="*/ 100 w 297"/>
                    <a:gd name="T13" fmla="*/ 237 h 271"/>
                    <a:gd name="T14" fmla="*/ 241 w 297"/>
                    <a:gd name="T15" fmla="*/ 125 h 271"/>
                    <a:gd name="T16" fmla="*/ 296 w 297"/>
                    <a:gd name="T17" fmla="*/ 62 h 271"/>
                    <a:gd name="T18" fmla="*/ 252 w 297"/>
                    <a:gd name="T19" fmla="*/ 0 h 271"/>
                    <a:gd name="T20" fmla="*/ 230 w 297"/>
                    <a:gd name="T21" fmla="*/ 1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7"/>
                    <a:gd name="T34" fmla="*/ 0 h 271"/>
                    <a:gd name="T35" fmla="*/ 297 w 297"/>
                    <a:gd name="T36" fmla="*/ 271 h 27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7" h="271">
                      <a:moveTo>
                        <a:pt x="230" y="10"/>
                      </a:moveTo>
                      <a:lnTo>
                        <a:pt x="186" y="57"/>
                      </a:lnTo>
                      <a:lnTo>
                        <a:pt x="60" y="159"/>
                      </a:lnTo>
                      <a:lnTo>
                        <a:pt x="0" y="195"/>
                      </a:lnTo>
                      <a:lnTo>
                        <a:pt x="38" y="270"/>
                      </a:lnTo>
                      <a:lnTo>
                        <a:pt x="52" y="268"/>
                      </a:lnTo>
                      <a:lnTo>
                        <a:pt x="100" y="237"/>
                      </a:lnTo>
                      <a:lnTo>
                        <a:pt x="241" y="125"/>
                      </a:lnTo>
                      <a:lnTo>
                        <a:pt x="296" y="62"/>
                      </a:lnTo>
                      <a:lnTo>
                        <a:pt x="252" y="0"/>
                      </a:lnTo>
                      <a:lnTo>
                        <a:pt x="230" y="10"/>
                      </a:lnTo>
                    </a:path>
                  </a:pathLst>
                </a:custGeom>
                <a:solidFill>
                  <a:srgbClr val="40404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30749" name="Freeform 164">
                  <a:extLst>
                    <a:ext uri="{FF2B5EF4-FFF2-40B4-BE49-F238E27FC236}">
                      <a16:creationId xmlns:a16="http://schemas.microsoft.com/office/drawing/2014/main" id="{27DAABC5-E3DA-F4EE-777B-94E119F254CC}"/>
                    </a:ext>
                  </a:extLst>
                </p:cNvPr>
                <p:cNvSpPr>
                  <a:spLocks noChangeAspect="1"/>
                </p:cNvSpPr>
                <p:nvPr/>
              </p:nvSpPr>
              <p:spPr bwMode="auto">
                <a:xfrm>
                  <a:off x="619" y="380"/>
                  <a:ext cx="45" cy="67"/>
                </a:xfrm>
                <a:custGeom>
                  <a:avLst/>
                  <a:gdLst>
                    <a:gd name="T0" fmla="*/ 10 w 45"/>
                    <a:gd name="T1" fmla="*/ 0 h 67"/>
                    <a:gd name="T2" fmla="*/ 0 w 45"/>
                    <a:gd name="T3" fmla="*/ 0 h 67"/>
                    <a:gd name="T4" fmla="*/ 33 w 45"/>
                    <a:gd name="T5" fmla="*/ 66 h 67"/>
                    <a:gd name="T6" fmla="*/ 44 w 45"/>
                    <a:gd name="T7" fmla="*/ 65 h 67"/>
                    <a:gd name="T8" fmla="*/ 10 w 45"/>
                    <a:gd name="T9" fmla="*/ 0 h 67"/>
                    <a:gd name="T10" fmla="*/ 0 60000 65536"/>
                    <a:gd name="T11" fmla="*/ 0 60000 65536"/>
                    <a:gd name="T12" fmla="*/ 0 60000 65536"/>
                    <a:gd name="T13" fmla="*/ 0 60000 65536"/>
                    <a:gd name="T14" fmla="*/ 0 60000 65536"/>
                    <a:gd name="T15" fmla="*/ 0 w 45"/>
                    <a:gd name="T16" fmla="*/ 0 h 67"/>
                    <a:gd name="T17" fmla="*/ 45 w 45"/>
                    <a:gd name="T18" fmla="*/ 67 h 67"/>
                  </a:gdLst>
                  <a:ahLst/>
                  <a:cxnLst>
                    <a:cxn ang="T10">
                      <a:pos x="T0" y="T1"/>
                    </a:cxn>
                    <a:cxn ang="T11">
                      <a:pos x="T2" y="T3"/>
                    </a:cxn>
                    <a:cxn ang="T12">
                      <a:pos x="T4" y="T5"/>
                    </a:cxn>
                    <a:cxn ang="T13">
                      <a:pos x="T6" y="T7"/>
                    </a:cxn>
                    <a:cxn ang="T14">
                      <a:pos x="T8" y="T9"/>
                    </a:cxn>
                  </a:cxnLst>
                  <a:rect l="T15" t="T16" r="T17" b="T18"/>
                  <a:pathLst>
                    <a:path w="45" h="67">
                      <a:moveTo>
                        <a:pt x="10" y="0"/>
                      </a:moveTo>
                      <a:lnTo>
                        <a:pt x="0" y="0"/>
                      </a:lnTo>
                      <a:lnTo>
                        <a:pt x="33" y="66"/>
                      </a:lnTo>
                      <a:lnTo>
                        <a:pt x="44" y="65"/>
                      </a:lnTo>
                      <a:lnTo>
                        <a:pt x="10" y="0"/>
                      </a:lnTo>
                    </a:path>
                  </a:pathLst>
                </a:custGeom>
                <a:solidFill>
                  <a:srgbClr val="80808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30750" name="Freeform 165">
                  <a:extLst>
                    <a:ext uri="{FF2B5EF4-FFF2-40B4-BE49-F238E27FC236}">
                      <a16:creationId xmlns:a16="http://schemas.microsoft.com/office/drawing/2014/main" id="{68F712C4-42D6-79D5-BED2-2AAB89DE3024}"/>
                    </a:ext>
                  </a:extLst>
                </p:cNvPr>
                <p:cNvSpPr>
                  <a:spLocks noChangeAspect="1"/>
                </p:cNvSpPr>
                <p:nvPr/>
              </p:nvSpPr>
              <p:spPr bwMode="auto">
                <a:xfrm>
                  <a:off x="634" y="350"/>
                  <a:ext cx="81" cy="93"/>
                </a:xfrm>
                <a:custGeom>
                  <a:avLst/>
                  <a:gdLst>
                    <a:gd name="T0" fmla="*/ 0 w 81"/>
                    <a:gd name="T1" fmla="*/ 28 h 93"/>
                    <a:gd name="T2" fmla="*/ 32 w 81"/>
                    <a:gd name="T3" fmla="*/ 92 h 93"/>
                    <a:gd name="T4" fmla="*/ 80 w 81"/>
                    <a:gd name="T5" fmla="*/ 58 h 93"/>
                    <a:gd name="T6" fmla="*/ 48 w 81"/>
                    <a:gd name="T7" fmla="*/ 0 h 93"/>
                    <a:gd name="T8" fmla="*/ 0 w 81"/>
                    <a:gd name="T9" fmla="*/ 28 h 93"/>
                    <a:gd name="T10" fmla="*/ 0 60000 65536"/>
                    <a:gd name="T11" fmla="*/ 0 60000 65536"/>
                    <a:gd name="T12" fmla="*/ 0 60000 65536"/>
                    <a:gd name="T13" fmla="*/ 0 60000 65536"/>
                    <a:gd name="T14" fmla="*/ 0 60000 65536"/>
                    <a:gd name="T15" fmla="*/ 0 w 81"/>
                    <a:gd name="T16" fmla="*/ 0 h 93"/>
                    <a:gd name="T17" fmla="*/ 81 w 81"/>
                    <a:gd name="T18" fmla="*/ 93 h 93"/>
                  </a:gdLst>
                  <a:ahLst/>
                  <a:cxnLst>
                    <a:cxn ang="T10">
                      <a:pos x="T0" y="T1"/>
                    </a:cxn>
                    <a:cxn ang="T11">
                      <a:pos x="T2" y="T3"/>
                    </a:cxn>
                    <a:cxn ang="T12">
                      <a:pos x="T4" y="T5"/>
                    </a:cxn>
                    <a:cxn ang="T13">
                      <a:pos x="T6" y="T7"/>
                    </a:cxn>
                    <a:cxn ang="T14">
                      <a:pos x="T8" y="T9"/>
                    </a:cxn>
                  </a:cxnLst>
                  <a:rect l="T15" t="T16" r="T17" b="T18"/>
                  <a:pathLst>
                    <a:path w="81" h="93">
                      <a:moveTo>
                        <a:pt x="0" y="28"/>
                      </a:moveTo>
                      <a:lnTo>
                        <a:pt x="32" y="92"/>
                      </a:lnTo>
                      <a:lnTo>
                        <a:pt x="80" y="58"/>
                      </a:lnTo>
                      <a:lnTo>
                        <a:pt x="48" y="0"/>
                      </a:lnTo>
                      <a:lnTo>
                        <a:pt x="0" y="28"/>
                      </a:lnTo>
                    </a:path>
                  </a:pathLst>
                </a:custGeom>
                <a:solidFill>
                  <a:srgbClr val="80808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30751" name="Freeform 166">
                  <a:extLst>
                    <a:ext uri="{FF2B5EF4-FFF2-40B4-BE49-F238E27FC236}">
                      <a16:creationId xmlns:a16="http://schemas.microsoft.com/office/drawing/2014/main" id="{0F6ED7C6-39A5-6B2F-ABCE-6400CE76D645}"/>
                    </a:ext>
                  </a:extLst>
                </p:cNvPr>
                <p:cNvSpPr>
                  <a:spLocks noChangeAspect="1"/>
                </p:cNvSpPr>
                <p:nvPr/>
              </p:nvSpPr>
              <p:spPr bwMode="auto">
                <a:xfrm>
                  <a:off x="818" y="188"/>
                  <a:ext cx="86" cy="104"/>
                </a:xfrm>
                <a:custGeom>
                  <a:avLst/>
                  <a:gdLst>
                    <a:gd name="T0" fmla="*/ 47 w 86"/>
                    <a:gd name="T1" fmla="*/ 0 h 104"/>
                    <a:gd name="T2" fmla="*/ 0 w 86"/>
                    <a:gd name="T3" fmla="*/ 52 h 104"/>
                    <a:gd name="T4" fmla="*/ 40 w 86"/>
                    <a:gd name="T5" fmla="*/ 103 h 104"/>
                    <a:gd name="T6" fmla="*/ 85 w 86"/>
                    <a:gd name="T7" fmla="*/ 54 h 104"/>
                    <a:gd name="T8" fmla="*/ 47 w 86"/>
                    <a:gd name="T9" fmla="*/ 0 h 104"/>
                    <a:gd name="T10" fmla="*/ 0 60000 65536"/>
                    <a:gd name="T11" fmla="*/ 0 60000 65536"/>
                    <a:gd name="T12" fmla="*/ 0 60000 65536"/>
                    <a:gd name="T13" fmla="*/ 0 60000 65536"/>
                    <a:gd name="T14" fmla="*/ 0 60000 65536"/>
                    <a:gd name="T15" fmla="*/ 0 w 86"/>
                    <a:gd name="T16" fmla="*/ 0 h 104"/>
                    <a:gd name="T17" fmla="*/ 86 w 86"/>
                    <a:gd name="T18" fmla="*/ 104 h 104"/>
                  </a:gdLst>
                  <a:ahLst/>
                  <a:cxnLst>
                    <a:cxn ang="T10">
                      <a:pos x="T0" y="T1"/>
                    </a:cxn>
                    <a:cxn ang="T11">
                      <a:pos x="T2" y="T3"/>
                    </a:cxn>
                    <a:cxn ang="T12">
                      <a:pos x="T4" y="T5"/>
                    </a:cxn>
                    <a:cxn ang="T13">
                      <a:pos x="T6" y="T7"/>
                    </a:cxn>
                    <a:cxn ang="T14">
                      <a:pos x="T8" y="T9"/>
                    </a:cxn>
                  </a:cxnLst>
                  <a:rect l="T15" t="T16" r="T17" b="T18"/>
                  <a:pathLst>
                    <a:path w="86" h="104">
                      <a:moveTo>
                        <a:pt x="47" y="0"/>
                      </a:moveTo>
                      <a:lnTo>
                        <a:pt x="0" y="52"/>
                      </a:lnTo>
                      <a:lnTo>
                        <a:pt x="40" y="103"/>
                      </a:lnTo>
                      <a:lnTo>
                        <a:pt x="85" y="54"/>
                      </a:lnTo>
                      <a:lnTo>
                        <a:pt x="47" y="0"/>
                      </a:lnTo>
                    </a:path>
                  </a:pathLst>
                </a:custGeom>
                <a:solidFill>
                  <a:srgbClr val="80808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30752" name="Freeform 167">
                  <a:extLst>
                    <a:ext uri="{FF2B5EF4-FFF2-40B4-BE49-F238E27FC236}">
                      <a16:creationId xmlns:a16="http://schemas.microsoft.com/office/drawing/2014/main" id="{D746F39C-9AB6-A592-5D2E-3CA07F53A2AC}"/>
                    </a:ext>
                  </a:extLst>
                </p:cNvPr>
                <p:cNvSpPr>
                  <a:spLocks noChangeAspect="1"/>
                </p:cNvSpPr>
                <p:nvPr/>
              </p:nvSpPr>
              <p:spPr bwMode="auto">
                <a:xfrm>
                  <a:off x="688" y="247"/>
                  <a:ext cx="164" cy="157"/>
                </a:xfrm>
                <a:custGeom>
                  <a:avLst/>
                  <a:gdLst>
                    <a:gd name="T0" fmla="*/ 0 w 164"/>
                    <a:gd name="T1" fmla="*/ 98 h 157"/>
                    <a:gd name="T2" fmla="*/ 32 w 164"/>
                    <a:gd name="T3" fmla="*/ 156 h 157"/>
                    <a:gd name="T4" fmla="*/ 163 w 164"/>
                    <a:gd name="T5" fmla="*/ 50 h 157"/>
                    <a:gd name="T6" fmla="*/ 125 w 164"/>
                    <a:gd name="T7" fmla="*/ 0 h 157"/>
                    <a:gd name="T8" fmla="*/ 0 w 164"/>
                    <a:gd name="T9" fmla="*/ 98 h 157"/>
                    <a:gd name="T10" fmla="*/ 0 60000 65536"/>
                    <a:gd name="T11" fmla="*/ 0 60000 65536"/>
                    <a:gd name="T12" fmla="*/ 0 60000 65536"/>
                    <a:gd name="T13" fmla="*/ 0 60000 65536"/>
                    <a:gd name="T14" fmla="*/ 0 60000 65536"/>
                    <a:gd name="T15" fmla="*/ 0 w 164"/>
                    <a:gd name="T16" fmla="*/ 0 h 157"/>
                    <a:gd name="T17" fmla="*/ 164 w 164"/>
                    <a:gd name="T18" fmla="*/ 157 h 157"/>
                  </a:gdLst>
                  <a:ahLst/>
                  <a:cxnLst>
                    <a:cxn ang="T10">
                      <a:pos x="T0" y="T1"/>
                    </a:cxn>
                    <a:cxn ang="T11">
                      <a:pos x="T2" y="T3"/>
                    </a:cxn>
                    <a:cxn ang="T12">
                      <a:pos x="T4" y="T5"/>
                    </a:cxn>
                    <a:cxn ang="T13">
                      <a:pos x="T6" y="T7"/>
                    </a:cxn>
                    <a:cxn ang="T14">
                      <a:pos x="T8" y="T9"/>
                    </a:cxn>
                  </a:cxnLst>
                  <a:rect l="T15" t="T16" r="T17" b="T18"/>
                  <a:pathLst>
                    <a:path w="164" h="157">
                      <a:moveTo>
                        <a:pt x="0" y="98"/>
                      </a:moveTo>
                      <a:lnTo>
                        <a:pt x="32" y="156"/>
                      </a:lnTo>
                      <a:lnTo>
                        <a:pt x="163" y="50"/>
                      </a:lnTo>
                      <a:lnTo>
                        <a:pt x="125" y="0"/>
                      </a:lnTo>
                      <a:lnTo>
                        <a:pt x="0" y="98"/>
                      </a:lnTo>
                    </a:path>
                  </a:pathLst>
                </a:custGeom>
                <a:solidFill>
                  <a:srgbClr val="80808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grpSp>
              <p:nvGrpSpPr>
                <p:cNvPr id="30753" name="Group 168">
                  <a:extLst>
                    <a:ext uri="{FF2B5EF4-FFF2-40B4-BE49-F238E27FC236}">
                      <a16:creationId xmlns:a16="http://schemas.microsoft.com/office/drawing/2014/main" id="{9C260C73-5DB4-F4EE-FEB7-317E7D49F5D6}"/>
                    </a:ext>
                  </a:extLst>
                </p:cNvPr>
                <p:cNvGrpSpPr>
                  <a:grpSpLocks noChangeAspect="1"/>
                </p:cNvGrpSpPr>
                <p:nvPr/>
              </p:nvGrpSpPr>
              <p:grpSpPr bwMode="auto">
                <a:xfrm>
                  <a:off x="697" y="262"/>
                  <a:ext cx="118" cy="89"/>
                  <a:chOff x="697" y="262"/>
                  <a:chExt cx="118" cy="89"/>
                </a:xfrm>
              </p:grpSpPr>
              <p:sp>
                <p:nvSpPr>
                  <p:cNvPr id="30770" name="Oval 169">
                    <a:extLst>
                      <a:ext uri="{FF2B5EF4-FFF2-40B4-BE49-F238E27FC236}">
                        <a16:creationId xmlns:a16="http://schemas.microsoft.com/office/drawing/2014/main" id="{23CBA352-CC7D-D290-C05B-B7098B417179}"/>
                      </a:ext>
                    </a:extLst>
                  </p:cNvPr>
                  <p:cNvSpPr>
                    <a:spLocks noChangeAspect="1" noChangeArrowheads="1"/>
                  </p:cNvSpPr>
                  <p:nvPr/>
                </p:nvSpPr>
                <p:spPr bwMode="auto">
                  <a:xfrm>
                    <a:off x="806" y="262"/>
                    <a:ext cx="9" cy="10"/>
                  </a:xfrm>
                  <a:prstGeom prst="ellipse">
                    <a:avLst/>
                  </a:prstGeom>
                  <a:solidFill>
                    <a:srgbClr val="40404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0771" name="Oval 170">
                    <a:extLst>
                      <a:ext uri="{FF2B5EF4-FFF2-40B4-BE49-F238E27FC236}">
                        <a16:creationId xmlns:a16="http://schemas.microsoft.com/office/drawing/2014/main" id="{CEE3BE96-5430-F206-7D24-6847C7442731}"/>
                      </a:ext>
                    </a:extLst>
                  </p:cNvPr>
                  <p:cNvSpPr>
                    <a:spLocks noChangeAspect="1" noChangeArrowheads="1"/>
                  </p:cNvSpPr>
                  <p:nvPr/>
                </p:nvSpPr>
                <p:spPr bwMode="auto">
                  <a:xfrm>
                    <a:off x="788" y="274"/>
                    <a:ext cx="9" cy="10"/>
                  </a:xfrm>
                  <a:prstGeom prst="ellipse">
                    <a:avLst/>
                  </a:prstGeom>
                  <a:solidFill>
                    <a:srgbClr val="40404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0772" name="Oval 171">
                    <a:extLst>
                      <a:ext uri="{FF2B5EF4-FFF2-40B4-BE49-F238E27FC236}">
                        <a16:creationId xmlns:a16="http://schemas.microsoft.com/office/drawing/2014/main" id="{D7A93F54-1AFB-918E-4F4B-B1677A5EA327}"/>
                      </a:ext>
                    </a:extLst>
                  </p:cNvPr>
                  <p:cNvSpPr>
                    <a:spLocks noChangeAspect="1" noChangeArrowheads="1"/>
                  </p:cNvSpPr>
                  <p:nvPr/>
                </p:nvSpPr>
                <p:spPr bwMode="auto">
                  <a:xfrm>
                    <a:off x="770" y="288"/>
                    <a:ext cx="9" cy="9"/>
                  </a:xfrm>
                  <a:prstGeom prst="ellipse">
                    <a:avLst/>
                  </a:prstGeom>
                  <a:solidFill>
                    <a:srgbClr val="40404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0773" name="Oval 172">
                    <a:extLst>
                      <a:ext uri="{FF2B5EF4-FFF2-40B4-BE49-F238E27FC236}">
                        <a16:creationId xmlns:a16="http://schemas.microsoft.com/office/drawing/2014/main" id="{1786C426-40D0-3AE1-A87F-559FDDF96E45}"/>
                      </a:ext>
                    </a:extLst>
                  </p:cNvPr>
                  <p:cNvSpPr>
                    <a:spLocks noChangeAspect="1" noChangeArrowheads="1"/>
                  </p:cNvSpPr>
                  <p:nvPr/>
                </p:nvSpPr>
                <p:spPr bwMode="auto">
                  <a:xfrm>
                    <a:off x="753" y="300"/>
                    <a:ext cx="8" cy="9"/>
                  </a:xfrm>
                  <a:prstGeom prst="ellipse">
                    <a:avLst/>
                  </a:prstGeom>
                  <a:solidFill>
                    <a:srgbClr val="40404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0774" name="Oval 173">
                    <a:extLst>
                      <a:ext uri="{FF2B5EF4-FFF2-40B4-BE49-F238E27FC236}">
                        <a16:creationId xmlns:a16="http://schemas.microsoft.com/office/drawing/2014/main" id="{95832E58-AE17-2B7E-E808-1CD7491D6295}"/>
                      </a:ext>
                    </a:extLst>
                  </p:cNvPr>
                  <p:cNvSpPr>
                    <a:spLocks noChangeAspect="1" noChangeArrowheads="1"/>
                  </p:cNvSpPr>
                  <p:nvPr/>
                </p:nvSpPr>
                <p:spPr bwMode="auto">
                  <a:xfrm>
                    <a:off x="733" y="315"/>
                    <a:ext cx="9" cy="9"/>
                  </a:xfrm>
                  <a:prstGeom prst="ellipse">
                    <a:avLst/>
                  </a:prstGeom>
                  <a:solidFill>
                    <a:srgbClr val="40404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0775" name="Oval 174">
                    <a:extLst>
                      <a:ext uri="{FF2B5EF4-FFF2-40B4-BE49-F238E27FC236}">
                        <a16:creationId xmlns:a16="http://schemas.microsoft.com/office/drawing/2014/main" id="{8C5510BC-B781-0642-1531-BB58DA7CE465}"/>
                      </a:ext>
                    </a:extLst>
                  </p:cNvPr>
                  <p:cNvSpPr>
                    <a:spLocks noChangeAspect="1" noChangeArrowheads="1"/>
                  </p:cNvSpPr>
                  <p:nvPr/>
                </p:nvSpPr>
                <p:spPr bwMode="auto">
                  <a:xfrm>
                    <a:off x="715" y="329"/>
                    <a:ext cx="10" cy="10"/>
                  </a:xfrm>
                  <a:prstGeom prst="ellipse">
                    <a:avLst/>
                  </a:prstGeom>
                  <a:solidFill>
                    <a:srgbClr val="40404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0776" name="Oval 175">
                    <a:extLst>
                      <a:ext uri="{FF2B5EF4-FFF2-40B4-BE49-F238E27FC236}">
                        <a16:creationId xmlns:a16="http://schemas.microsoft.com/office/drawing/2014/main" id="{A8B4D07E-AC35-4588-30A8-47FFB9D900A1}"/>
                      </a:ext>
                    </a:extLst>
                  </p:cNvPr>
                  <p:cNvSpPr>
                    <a:spLocks noChangeAspect="1" noChangeArrowheads="1"/>
                  </p:cNvSpPr>
                  <p:nvPr/>
                </p:nvSpPr>
                <p:spPr bwMode="auto">
                  <a:xfrm>
                    <a:off x="697" y="341"/>
                    <a:ext cx="9" cy="10"/>
                  </a:xfrm>
                  <a:prstGeom prst="ellipse">
                    <a:avLst/>
                  </a:prstGeom>
                  <a:solidFill>
                    <a:srgbClr val="40404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0754" name="Group 176">
                  <a:extLst>
                    <a:ext uri="{FF2B5EF4-FFF2-40B4-BE49-F238E27FC236}">
                      <a16:creationId xmlns:a16="http://schemas.microsoft.com/office/drawing/2014/main" id="{5C5A4D12-098D-B027-48AA-273937B1492D}"/>
                    </a:ext>
                  </a:extLst>
                </p:cNvPr>
                <p:cNvGrpSpPr>
                  <a:grpSpLocks noChangeAspect="1"/>
                </p:cNvGrpSpPr>
                <p:nvPr/>
              </p:nvGrpSpPr>
              <p:grpSpPr bwMode="auto">
                <a:xfrm>
                  <a:off x="707" y="278"/>
                  <a:ext cx="117" cy="89"/>
                  <a:chOff x="707" y="278"/>
                  <a:chExt cx="117" cy="89"/>
                </a:xfrm>
              </p:grpSpPr>
              <p:sp>
                <p:nvSpPr>
                  <p:cNvPr id="30763" name="Oval 177">
                    <a:extLst>
                      <a:ext uri="{FF2B5EF4-FFF2-40B4-BE49-F238E27FC236}">
                        <a16:creationId xmlns:a16="http://schemas.microsoft.com/office/drawing/2014/main" id="{039954A9-4721-6987-0CBE-AA09A3434249}"/>
                      </a:ext>
                    </a:extLst>
                  </p:cNvPr>
                  <p:cNvSpPr>
                    <a:spLocks noChangeAspect="1" noChangeArrowheads="1"/>
                  </p:cNvSpPr>
                  <p:nvPr/>
                </p:nvSpPr>
                <p:spPr bwMode="auto">
                  <a:xfrm>
                    <a:off x="816" y="278"/>
                    <a:ext cx="8" cy="9"/>
                  </a:xfrm>
                  <a:prstGeom prst="ellipse">
                    <a:avLst/>
                  </a:prstGeom>
                  <a:solidFill>
                    <a:srgbClr val="40404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0764" name="Oval 178">
                    <a:extLst>
                      <a:ext uri="{FF2B5EF4-FFF2-40B4-BE49-F238E27FC236}">
                        <a16:creationId xmlns:a16="http://schemas.microsoft.com/office/drawing/2014/main" id="{C6F31CEF-2DF7-3BEB-797F-B4A7170B323A}"/>
                      </a:ext>
                    </a:extLst>
                  </p:cNvPr>
                  <p:cNvSpPr>
                    <a:spLocks noChangeAspect="1" noChangeArrowheads="1"/>
                  </p:cNvSpPr>
                  <p:nvPr/>
                </p:nvSpPr>
                <p:spPr bwMode="auto">
                  <a:xfrm>
                    <a:off x="798" y="289"/>
                    <a:ext cx="9" cy="10"/>
                  </a:xfrm>
                  <a:prstGeom prst="ellipse">
                    <a:avLst/>
                  </a:prstGeom>
                  <a:solidFill>
                    <a:srgbClr val="40404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0765" name="Oval 179">
                    <a:extLst>
                      <a:ext uri="{FF2B5EF4-FFF2-40B4-BE49-F238E27FC236}">
                        <a16:creationId xmlns:a16="http://schemas.microsoft.com/office/drawing/2014/main" id="{F7A6E811-81D5-3A7B-6F7C-3C22D3B2BD55}"/>
                      </a:ext>
                    </a:extLst>
                  </p:cNvPr>
                  <p:cNvSpPr>
                    <a:spLocks noChangeAspect="1" noChangeArrowheads="1"/>
                  </p:cNvSpPr>
                  <p:nvPr/>
                </p:nvSpPr>
                <p:spPr bwMode="auto">
                  <a:xfrm>
                    <a:off x="779" y="303"/>
                    <a:ext cx="10" cy="10"/>
                  </a:xfrm>
                  <a:prstGeom prst="ellipse">
                    <a:avLst/>
                  </a:prstGeom>
                  <a:solidFill>
                    <a:srgbClr val="40404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0766" name="Oval 180">
                    <a:extLst>
                      <a:ext uri="{FF2B5EF4-FFF2-40B4-BE49-F238E27FC236}">
                        <a16:creationId xmlns:a16="http://schemas.microsoft.com/office/drawing/2014/main" id="{C7D808C8-732C-8E27-97F3-6A030D844025}"/>
                      </a:ext>
                    </a:extLst>
                  </p:cNvPr>
                  <p:cNvSpPr>
                    <a:spLocks noChangeAspect="1" noChangeArrowheads="1"/>
                  </p:cNvSpPr>
                  <p:nvPr/>
                </p:nvSpPr>
                <p:spPr bwMode="auto">
                  <a:xfrm>
                    <a:off x="762" y="315"/>
                    <a:ext cx="9" cy="10"/>
                  </a:xfrm>
                  <a:prstGeom prst="ellipse">
                    <a:avLst/>
                  </a:prstGeom>
                  <a:solidFill>
                    <a:srgbClr val="40404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0767" name="Oval 181">
                    <a:extLst>
                      <a:ext uri="{FF2B5EF4-FFF2-40B4-BE49-F238E27FC236}">
                        <a16:creationId xmlns:a16="http://schemas.microsoft.com/office/drawing/2014/main" id="{CE6B557E-EF33-7FFB-3573-1A77BADC457A}"/>
                      </a:ext>
                    </a:extLst>
                  </p:cNvPr>
                  <p:cNvSpPr>
                    <a:spLocks noChangeAspect="1" noChangeArrowheads="1"/>
                  </p:cNvSpPr>
                  <p:nvPr/>
                </p:nvSpPr>
                <p:spPr bwMode="auto">
                  <a:xfrm>
                    <a:off x="742" y="330"/>
                    <a:ext cx="10" cy="9"/>
                  </a:xfrm>
                  <a:prstGeom prst="ellipse">
                    <a:avLst/>
                  </a:prstGeom>
                  <a:solidFill>
                    <a:srgbClr val="40404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0768" name="Oval 182">
                    <a:extLst>
                      <a:ext uri="{FF2B5EF4-FFF2-40B4-BE49-F238E27FC236}">
                        <a16:creationId xmlns:a16="http://schemas.microsoft.com/office/drawing/2014/main" id="{172C372F-42C1-5364-6F3E-8B2E66F10F15}"/>
                      </a:ext>
                    </a:extLst>
                  </p:cNvPr>
                  <p:cNvSpPr>
                    <a:spLocks noChangeAspect="1" noChangeArrowheads="1"/>
                  </p:cNvSpPr>
                  <p:nvPr/>
                </p:nvSpPr>
                <p:spPr bwMode="auto">
                  <a:xfrm>
                    <a:off x="725" y="345"/>
                    <a:ext cx="9" cy="9"/>
                  </a:xfrm>
                  <a:prstGeom prst="ellipse">
                    <a:avLst/>
                  </a:prstGeom>
                  <a:solidFill>
                    <a:srgbClr val="40404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0769" name="Oval 183">
                    <a:extLst>
                      <a:ext uri="{FF2B5EF4-FFF2-40B4-BE49-F238E27FC236}">
                        <a16:creationId xmlns:a16="http://schemas.microsoft.com/office/drawing/2014/main" id="{3A05023A-28C9-84E4-A0C6-60C40B956105}"/>
                      </a:ext>
                    </a:extLst>
                  </p:cNvPr>
                  <p:cNvSpPr>
                    <a:spLocks noChangeAspect="1" noChangeArrowheads="1"/>
                  </p:cNvSpPr>
                  <p:nvPr/>
                </p:nvSpPr>
                <p:spPr bwMode="auto">
                  <a:xfrm>
                    <a:off x="707" y="357"/>
                    <a:ext cx="9" cy="10"/>
                  </a:xfrm>
                  <a:prstGeom prst="ellipse">
                    <a:avLst/>
                  </a:prstGeom>
                  <a:solidFill>
                    <a:srgbClr val="40404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0755" name="Group 184">
                  <a:extLst>
                    <a:ext uri="{FF2B5EF4-FFF2-40B4-BE49-F238E27FC236}">
                      <a16:creationId xmlns:a16="http://schemas.microsoft.com/office/drawing/2014/main" id="{A8320DAA-8BA7-936E-DEF2-E266E28A8D09}"/>
                    </a:ext>
                  </a:extLst>
                </p:cNvPr>
                <p:cNvGrpSpPr>
                  <a:grpSpLocks noChangeAspect="1"/>
                </p:cNvGrpSpPr>
                <p:nvPr/>
              </p:nvGrpSpPr>
              <p:grpSpPr bwMode="auto">
                <a:xfrm>
                  <a:off x="719" y="294"/>
                  <a:ext cx="117" cy="89"/>
                  <a:chOff x="719" y="294"/>
                  <a:chExt cx="117" cy="89"/>
                </a:xfrm>
              </p:grpSpPr>
              <p:sp>
                <p:nvSpPr>
                  <p:cNvPr id="30756" name="Oval 185">
                    <a:extLst>
                      <a:ext uri="{FF2B5EF4-FFF2-40B4-BE49-F238E27FC236}">
                        <a16:creationId xmlns:a16="http://schemas.microsoft.com/office/drawing/2014/main" id="{214E39CA-E5BE-2C2C-B0F5-232C41D10F82}"/>
                      </a:ext>
                    </a:extLst>
                  </p:cNvPr>
                  <p:cNvSpPr>
                    <a:spLocks noChangeAspect="1" noChangeArrowheads="1"/>
                  </p:cNvSpPr>
                  <p:nvPr/>
                </p:nvSpPr>
                <p:spPr bwMode="auto">
                  <a:xfrm>
                    <a:off x="827" y="294"/>
                    <a:ext cx="9" cy="10"/>
                  </a:xfrm>
                  <a:prstGeom prst="ellipse">
                    <a:avLst/>
                  </a:prstGeom>
                  <a:solidFill>
                    <a:srgbClr val="40404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0757" name="Oval 186">
                    <a:extLst>
                      <a:ext uri="{FF2B5EF4-FFF2-40B4-BE49-F238E27FC236}">
                        <a16:creationId xmlns:a16="http://schemas.microsoft.com/office/drawing/2014/main" id="{51572807-A27E-51BB-9611-5035DEB27BE2}"/>
                      </a:ext>
                    </a:extLst>
                  </p:cNvPr>
                  <p:cNvSpPr>
                    <a:spLocks noChangeAspect="1" noChangeArrowheads="1"/>
                  </p:cNvSpPr>
                  <p:nvPr/>
                </p:nvSpPr>
                <p:spPr bwMode="auto">
                  <a:xfrm>
                    <a:off x="810" y="306"/>
                    <a:ext cx="8" cy="10"/>
                  </a:xfrm>
                  <a:prstGeom prst="ellipse">
                    <a:avLst/>
                  </a:prstGeom>
                  <a:solidFill>
                    <a:srgbClr val="40404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0758" name="Oval 187">
                    <a:extLst>
                      <a:ext uri="{FF2B5EF4-FFF2-40B4-BE49-F238E27FC236}">
                        <a16:creationId xmlns:a16="http://schemas.microsoft.com/office/drawing/2014/main" id="{D8233B82-E366-B500-8050-60B6F8B33598}"/>
                      </a:ext>
                    </a:extLst>
                  </p:cNvPr>
                  <p:cNvSpPr>
                    <a:spLocks noChangeAspect="1" noChangeArrowheads="1"/>
                  </p:cNvSpPr>
                  <p:nvPr/>
                </p:nvSpPr>
                <p:spPr bwMode="auto">
                  <a:xfrm>
                    <a:off x="792" y="320"/>
                    <a:ext cx="9" cy="9"/>
                  </a:xfrm>
                  <a:prstGeom prst="ellipse">
                    <a:avLst/>
                  </a:prstGeom>
                  <a:solidFill>
                    <a:srgbClr val="40404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0759" name="Oval 188">
                    <a:extLst>
                      <a:ext uri="{FF2B5EF4-FFF2-40B4-BE49-F238E27FC236}">
                        <a16:creationId xmlns:a16="http://schemas.microsoft.com/office/drawing/2014/main" id="{58EBB37D-1A22-F3F1-0EA8-02D71764B8A5}"/>
                      </a:ext>
                    </a:extLst>
                  </p:cNvPr>
                  <p:cNvSpPr>
                    <a:spLocks noChangeAspect="1" noChangeArrowheads="1"/>
                  </p:cNvSpPr>
                  <p:nvPr/>
                </p:nvSpPr>
                <p:spPr bwMode="auto">
                  <a:xfrm>
                    <a:off x="774" y="333"/>
                    <a:ext cx="9" cy="9"/>
                  </a:xfrm>
                  <a:prstGeom prst="ellipse">
                    <a:avLst/>
                  </a:prstGeom>
                  <a:solidFill>
                    <a:srgbClr val="40404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0760" name="Oval 189">
                    <a:extLst>
                      <a:ext uri="{FF2B5EF4-FFF2-40B4-BE49-F238E27FC236}">
                        <a16:creationId xmlns:a16="http://schemas.microsoft.com/office/drawing/2014/main" id="{EE9D5EAE-DBD7-AED9-C3E7-515738F0F05F}"/>
                      </a:ext>
                    </a:extLst>
                  </p:cNvPr>
                  <p:cNvSpPr>
                    <a:spLocks noChangeAspect="1" noChangeArrowheads="1"/>
                  </p:cNvSpPr>
                  <p:nvPr/>
                </p:nvSpPr>
                <p:spPr bwMode="auto">
                  <a:xfrm>
                    <a:off x="754" y="347"/>
                    <a:ext cx="10" cy="9"/>
                  </a:xfrm>
                  <a:prstGeom prst="ellipse">
                    <a:avLst/>
                  </a:prstGeom>
                  <a:solidFill>
                    <a:srgbClr val="40404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0761" name="Oval 190">
                    <a:extLst>
                      <a:ext uri="{FF2B5EF4-FFF2-40B4-BE49-F238E27FC236}">
                        <a16:creationId xmlns:a16="http://schemas.microsoft.com/office/drawing/2014/main" id="{58508654-3390-F79D-39B3-5668D0D746B6}"/>
                      </a:ext>
                    </a:extLst>
                  </p:cNvPr>
                  <p:cNvSpPr>
                    <a:spLocks noChangeAspect="1" noChangeArrowheads="1"/>
                  </p:cNvSpPr>
                  <p:nvPr/>
                </p:nvSpPr>
                <p:spPr bwMode="auto">
                  <a:xfrm>
                    <a:off x="737" y="362"/>
                    <a:ext cx="8" cy="9"/>
                  </a:xfrm>
                  <a:prstGeom prst="ellipse">
                    <a:avLst/>
                  </a:prstGeom>
                  <a:solidFill>
                    <a:srgbClr val="40404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0762" name="Oval 191">
                    <a:extLst>
                      <a:ext uri="{FF2B5EF4-FFF2-40B4-BE49-F238E27FC236}">
                        <a16:creationId xmlns:a16="http://schemas.microsoft.com/office/drawing/2014/main" id="{3168F91B-9AC1-8D55-A791-39CC4A19A254}"/>
                      </a:ext>
                    </a:extLst>
                  </p:cNvPr>
                  <p:cNvSpPr>
                    <a:spLocks noChangeAspect="1" noChangeArrowheads="1"/>
                  </p:cNvSpPr>
                  <p:nvPr/>
                </p:nvSpPr>
                <p:spPr bwMode="auto">
                  <a:xfrm>
                    <a:off x="719" y="374"/>
                    <a:ext cx="9" cy="9"/>
                  </a:xfrm>
                  <a:prstGeom prst="ellipse">
                    <a:avLst/>
                  </a:prstGeom>
                  <a:solidFill>
                    <a:srgbClr val="40404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nvGrpSpPr>
              <p:cNvPr id="30743" name="Group 192">
                <a:extLst>
                  <a:ext uri="{FF2B5EF4-FFF2-40B4-BE49-F238E27FC236}">
                    <a16:creationId xmlns:a16="http://schemas.microsoft.com/office/drawing/2014/main" id="{A68AF993-96B4-3280-2431-4AA6187AE0DA}"/>
                  </a:ext>
                </a:extLst>
              </p:cNvPr>
              <p:cNvGrpSpPr>
                <a:grpSpLocks noChangeAspect="1"/>
              </p:cNvGrpSpPr>
              <p:nvPr/>
            </p:nvGrpSpPr>
            <p:grpSpPr bwMode="auto">
              <a:xfrm>
                <a:off x="700" y="206"/>
                <a:ext cx="144" cy="234"/>
                <a:chOff x="700" y="206"/>
                <a:chExt cx="144" cy="234"/>
              </a:xfrm>
            </p:grpSpPr>
            <p:sp>
              <p:nvSpPr>
                <p:cNvPr id="30744" name="Freeform 193">
                  <a:extLst>
                    <a:ext uri="{FF2B5EF4-FFF2-40B4-BE49-F238E27FC236}">
                      <a16:creationId xmlns:a16="http://schemas.microsoft.com/office/drawing/2014/main" id="{9BF37B0A-58E3-A9AC-4B80-5A692F2C07CF}"/>
                    </a:ext>
                  </a:extLst>
                </p:cNvPr>
                <p:cNvSpPr>
                  <a:spLocks noChangeAspect="1"/>
                </p:cNvSpPr>
                <p:nvPr/>
              </p:nvSpPr>
              <p:spPr bwMode="auto">
                <a:xfrm>
                  <a:off x="700" y="206"/>
                  <a:ext cx="144" cy="234"/>
                </a:xfrm>
                <a:custGeom>
                  <a:avLst/>
                  <a:gdLst>
                    <a:gd name="T0" fmla="*/ 1 w 144"/>
                    <a:gd name="T1" fmla="*/ 94 h 234"/>
                    <a:gd name="T2" fmla="*/ 9 w 144"/>
                    <a:gd name="T3" fmla="*/ 84 h 234"/>
                    <a:gd name="T4" fmla="*/ 15 w 144"/>
                    <a:gd name="T5" fmla="*/ 70 h 234"/>
                    <a:gd name="T6" fmla="*/ 21 w 144"/>
                    <a:gd name="T7" fmla="*/ 60 h 234"/>
                    <a:gd name="T8" fmla="*/ 27 w 144"/>
                    <a:gd name="T9" fmla="*/ 56 h 234"/>
                    <a:gd name="T10" fmla="*/ 34 w 144"/>
                    <a:gd name="T11" fmla="*/ 55 h 234"/>
                    <a:gd name="T12" fmla="*/ 42 w 144"/>
                    <a:gd name="T13" fmla="*/ 58 h 234"/>
                    <a:gd name="T14" fmla="*/ 49 w 144"/>
                    <a:gd name="T15" fmla="*/ 49 h 234"/>
                    <a:gd name="T16" fmla="*/ 57 w 144"/>
                    <a:gd name="T17" fmla="*/ 49 h 234"/>
                    <a:gd name="T18" fmla="*/ 65 w 144"/>
                    <a:gd name="T19" fmla="*/ 55 h 234"/>
                    <a:gd name="T20" fmla="*/ 72 w 144"/>
                    <a:gd name="T21" fmla="*/ 49 h 234"/>
                    <a:gd name="T22" fmla="*/ 77 w 144"/>
                    <a:gd name="T23" fmla="*/ 44 h 234"/>
                    <a:gd name="T24" fmla="*/ 84 w 144"/>
                    <a:gd name="T25" fmla="*/ 42 h 234"/>
                    <a:gd name="T26" fmla="*/ 94 w 144"/>
                    <a:gd name="T27" fmla="*/ 43 h 234"/>
                    <a:gd name="T28" fmla="*/ 96 w 144"/>
                    <a:gd name="T29" fmla="*/ 31 h 234"/>
                    <a:gd name="T30" fmla="*/ 114 w 144"/>
                    <a:gd name="T31" fmla="*/ 2 h 234"/>
                    <a:gd name="T32" fmla="*/ 120 w 144"/>
                    <a:gd name="T33" fmla="*/ 0 h 234"/>
                    <a:gd name="T34" fmla="*/ 127 w 144"/>
                    <a:gd name="T35" fmla="*/ 0 h 234"/>
                    <a:gd name="T36" fmla="*/ 133 w 144"/>
                    <a:gd name="T37" fmla="*/ 10 h 234"/>
                    <a:gd name="T38" fmla="*/ 137 w 144"/>
                    <a:gd name="T39" fmla="*/ 50 h 234"/>
                    <a:gd name="T40" fmla="*/ 142 w 144"/>
                    <a:gd name="T41" fmla="*/ 58 h 234"/>
                    <a:gd name="T42" fmla="*/ 143 w 144"/>
                    <a:gd name="T43" fmla="*/ 64 h 234"/>
                    <a:gd name="T44" fmla="*/ 143 w 144"/>
                    <a:gd name="T45" fmla="*/ 72 h 234"/>
                    <a:gd name="T46" fmla="*/ 140 w 144"/>
                    <a:gd name="T47" fmla="*/ 84 h 234"/>
                    <a:gd name="T48" fmla="*/ 140 w 144"/>
                    <a:gd name="T49" fmla="*/ 102 h 234"/>
                    <a:gd name="T50" fmla="*/ 129 w 144"/>
                    <a:gd name="T51" fmla="*/ 141 h 234"/>
                    <a:gd name="T52" fmla="*/ 117 w 144"/>
                    <a:gd name="T53" fmla="*/ 172 h 234"/>
                    <a:gd name="T54" fmla="*/ 124 w 144"/>
                    <a:gd name="T55" fmla="*/ 202 h 234"/>
                    <a:gd name="T56" fmla="*/ 41 w 144"/>
                    <a:gd name="T57" fmla="*/ 233 h 234"/>
                    <a:gd name="T58" fmla="*/ 28 w 144"/>
                    <a:gd name="T59" fmla="*/ 209 h 234"/>
                    <a:gd name="T60" fmla="*/ 14 w 144"/>
                    <a:gd name="T61" fmla="*/ 198 h 234"/>
                    <a:gd name="T62" fmla="*/ 8 w 144"/>
                    <a:gd name="T63" fmla="*/ 184 h 234"/>
                    <a:gd name="T64" fmla="*/ 6 w 144"/>
                    <a:gd name="T65" fmla="*/ 167 h 234"/>
                    <a:gd name="T66" fmla="*/ 7 w 144"/>
                    <a:gd name="T67" fmla="*/ 153 h 234"/>
                    <a:gd name="T68" fmla="*/ 8 w 144"/>
                    <a:gd name="T69" fmla="*/ 137 h 234"/>
                    <a:gd name="T70" fmla="*/ 8 w 144"/>
                    <a:gd name="T71" fmla="*/ 114 h 234"/>
                    <a:gd name="T72" fmla="*/ 2 w 144"/>
                    <a:gd name="T73" fmla="*/ 110 h 234"/>
                    <a:gd name="T74" fmla="*/ 0 w 144"/>
                    <a:gd name="T75" fmla="*/ 103 h 234"/>
                    <a:gd name="T76" fmla="*/ 1 w 144"/>
                    <a:gd name="T77" fmla="*/ 94 h 23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4"/>
                    <a:gd name="T118" fmla="*/ 0 h 234"/>
                    <a:gd name="T119" fmla="*/ 144 w 144"/>
                    <a:gd name="T120" fmla="*/ 234 h 23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4" h="234">
                      <a:moveTo>
                        <a:pt x="1" y="94"/>
                      </a:moveTo>
                      <a:lnTo>
                        <a:pt x="9" y="84"/>
                      </a:lnTo>
                      <a:lnTo>
                        <a:pt x="15" y="70"/>
                      </a:lnTo>
                      <a:lnTo>
                        <a:pt x="21" y="60"/>
                      </a:lnTo>
                      <a:lnTo>
                        <a:pt x="27" y="56"/>
                      </a:lnTo>
                      <a:lnTo>
                        <a:pt x="34" y="55"/>
                      </a:lnTo>
                      <a:lnTo>
                        <a:pt x="42" y="58"/>
                      </a:lnTo>
                      <a:lnTo>
                        <a:pt x="49" y="49"/>
                      </a:lnTo>
                      <a:lnTo>
                        <a:pt x="57" y="49"/>
                      </a:lnTo>
                      <a:lnTo>
                        <a:pt x="65" y="55"/>
                      </a:lnTo>
                      <a:lnTo>
                        <a:pt x="72" y="49"/>
                      </a:lnTo>
                      <a:lnTo>
                        <a:pt x="77" y="44"/>
                      </a:lnTo>
                      <a:lnTo>
                        <a:pt x="84" y="42"/>
                      </a:lnTo>
                      <a:lnTo>
                        <a:pt x="94" y="43"/>
                      </a:lnTo>
                      <a:lnTo>
                        <a:pt x="96" y="31"/>
                      </a:lnTo>
                      <a:lnTo>
                        <a:pt x="114" y="2"/>
                      </a:lnTo>
                      <a:lnTo>
                        <a:pt x="120" y="0"/>
                      </a:lnTo>
                      <a:lnTo>
                        <a:pt x="127" y="0"/>
                      </a:lnTo>
                      <a:lnTo>
                        <a:pt x="133" y="10"/>
                      </a:lnTo>
                      <a:lnTo>
                        <a:pt x="137" y="50"/>
                      </a:lnTo>
                      <a:lnTo>
                        <a:pt x="142" y="58"/>
                      </a:lnTo>
                      <a:lnTo>
                        <a:pt x="143" y="64"/>
                      </a:lnTo>
                      <a:lnTo>
                        <a:pt x="143" y="72"/>
                      </a:lnTo>
                      <a:lnTo>
                        <a:pt x="140" y="84"/>
                      </a:lnTo>
                      <a:lnTo>
                        <a:pt x="140" y="102"/>
                      </a:lnTo>
                      <a:lnTo>
                        <a:pt x="129" y="141"/>
                      </a:lnTo>
                      <a:lnTo>
                        <a:pt x="117" y="172"/>
                      </a:lnTo>
                      <a:lnTo>
                        <a:pt x="124" y="202"/>
                      </a:lnTo>
                      <a:lnTo>
                        <a:pt x="41" y="233"/>
                      </a:lnTo>
                      <a:lnTo>
                        <a:pt x="28" y="209"/>
                      </a:lnTo>
                      <a:lnTo>
                        <a:pt x="14" y="198"/>
                      </a:lnTo>
                      <a:lnTo>
                        <a:pt x="8" y="184"/>
                      </a:lnTo>
                      <a:lnTo>
                        <a:pt x="6" y="167"/>
                      </a:lnTo>
                      <a:lnTo>
                        <a:pt x="7" y="153"/>
                      </a:lnTo>
                      <a:lnTo>
                        <a:pt x="8" y="137"/>
                      </a:lnTo>
                      <a:lnTo>
                        <a:pt x="8" y="114"/>
                      </a:lnTo>
                      <a:lnTo>
                        <a:pt x="2" y="110"/>
                      </a:lnTo>
                      <a:lnTo>
                        <a:pt x="0" y="103"/>
                      </a:lnTo>
                      <a:lnTo>
                        <a:pt x="1" y="94"/>
                      </a:lnTo>
                    </a:path>
                  </a:pathLst>
                </a:custGeom>
                <a:solidFill>
                  <a:srgbClr val="FFC080"/>
                </a:solidFill>
                <a:ln w="12700" cap="rnd">
                  <a:solidFill>
                    <a:srgbClr val="402000"/>
                  </a:solidFill>
                  <a:round/>
                  <a:headEnd/>
                  <a:tailEnd/>
                </a:ln>
              </p:spPr>
              <p:txBody>
                <a:bodyPr/>
                <a:lstStyle/>
                <a:p>
                  <a:endParaRPr lang="fr-FR"/>
                </a:p>
              </p:txBody>
            </p:sp>
            <p:sp>
              <p:nvSpPr>
                <p:cNvPr id="30745" name="Freeform 194">
                  <a:extLst>
                    <a:ext uri="{FF2B5EF4-FFF2-40B4-BE49-F238E27FC236}">
                      <a16:creationId xmlns:a16="http://schemas.microsoft.com/office/drawing/2014/main" id="{3156F222-436E-EE4B-B6DB-CD44FD6230FB}"/>
                    </a:ext>
                  </a:extLst>
                </p:cNvPr>
                <p:cNvSpPr>
                  <a:spLocks noChangeAspect="1"/>
                </p:cNvSpPr>
                <p:nvPr/>
              </p:nvSpPr>
              <p:spPr bwMode="auto">
                <a:xfrm>
                  <a:off x="735" y="263"/>
                  <a:ext cx="103" cy="167"/>
                </a:xfrm>
                <a:custGeom>
                  <a:avLst/>
                  <a:gdLst>
                    <a:gd name="T0" fmla="*/ 3 w 103"/>
                    <a:gd name="T1" fmla="*/ 30 h 167"/>
                    <a:gd name="T2" fmla="*/ 7 w 103"/>
                    <a:gd name="T3" fmla="*/ 19 h 167"/>
                    <a:gd name="T4" fmla="*/ 16 w 103"/>
                    <a:gd name="T5" fmla="*/ 18 h 167"/>
                    <a:gd name="T6" fmla="*/ 23 w 103"/>
                    <a:gd name="T7" fmla="*/ 12 h 167"/>
                    <a:gd name="T8" fmla="*/ 29 w 103"/>
                    <a:gd name="T9" fmla="*/ 12 h 167"/>
                    <a:gd name="T10" fmla="*/ 35 w 103"/>
                    <a:gd name="T11" fmla="*/ 15 h 167"/>
                    <a:gd name="T12" fmla="*/ 40 w 103"/>
                    <a:gd name="T13" fmla="*/ 12 h 167"/>
                    <a:gd name="T14" fmla="*/ 45 w 103"/>
                    <a:gd name="T15" fmla="*/ 7 h 167"/>
                    <a:gd name="T16" fmla="*/ 52 w 103"/>
                    <a:gd name="T17" fmla="*/ 5 h 167"/>
                    <a:gd name="T18" fmla="*/ 58 w 103"/>
                    <a:gd name="T19" fmla="*/ 5 h 167"/>
                    <a:gd name="T20" fmla="*/ 63 w 103"/>
                    <a:gd name="T21" fmla="*/ 9 h 167"/>
                    <a:gd name="T22" fmla="*/ 71 w 103"/>
                    <a:gd name="T23" fmla="*/ 9 h 167"/>
                    <a:gd name="T24" fmla="*/ 76 w 103"/>
                    <a:gd name="T25" fmla="*/ 5 h 167"/>
                    <a:gd name="T26" fmla="*/ 83 w 103"/>
                    <a:gd name="T27" fmla="*/ 2 h 167"/>
                    <a:gd name="T28" fmla="*/ 91 w 103"/>
                    <a:gd name="T29" fmla="*/ 0 h 167"/>
                    <a:gd name="T30" fmla="*/ 99 w 103"/>
                    <a:gd name="T31" fmla="*/ 7 h 167"/>
                    <a:gd name="T32" fmla="*/ 100 w 103"/>
                    <a:gd name="T33" fmla="*/ 28 h 167"/>
                    <a:gd name="T34" fmla="*/ 102 w 103"/>
                    <a:gd name="T35" fmla="*/ 37 h 167"/>
                    <a:gd name="T36" fmla="*/ 97 w 103"/>
                    <a:gd name="T37" fmla="*/ 67 h 167"/>
                    <a:gd name="T38" fmla="*/ 82 w 103"/>
                    <a:gd name="T39" fmla="*/ 113 h 167"/>
                    <a:gd name="T40" fmla="*/ 87 w 103"/>
                    <a:gd name="T41" fmla="*/ 144 h 167"/>
                    <a:gd name="T42" fmla="*/ 21 w 103"/>
                    <a:gd name="T43" fmla="*/ 166 h 167"/>
                    <a:gd name="T44" fmla="*/ 14 w 103"/>
                    <a:gd name="T45" fmla="*/ 150 h 167"/>
                    <a:gd name="T46" fmla="*/ 30 w 103"/>
                    <a:gd name="T47" fmla="*/ 130 h 167"/>
                    <a:gd name="T48" fmla="*/ 53 w 103"/>
                    <a:gd name="T49" fmla="*/ 122 h 167"/>
                    <a:gd name="T50" fmla="*/ 36 w 103"/>
                    <a:gd name="T51" fmla="*/ 122 h 167"/>
                    <a:gd name="T52" fmla="*/ 24 w 103"/>
                    <a:gd name="T53" fmla="*/ 121 h 167"/>
                    <a:gd name="T54" fmla="*/ 12 w 103"/>
                    <a:gd name="T55" fmla="*/ 118 h 167"/>
                    <a:gd name="T56" fmla="*/ 5 w 103"/>
                    <a:gd name="T57" fmla="*/ 112 h 167"/>
                    <a:gd name="T58" fmla="*/ 0 w 103"/>
                    <a:gd name="T59" fmla="*/ 99 h 167"/>
                    <a:gd name="T60" fmla="*/ 0 w 103"/>
                    <a:gd name="T61" fmla="*/ 81 h 167"/>
                    <a:gd name="T62" fmla="*/ 3 w 103"/>
                    <a:gd name="T63" fmla="*/ 65 h 167"/>
                    <a:gd name="T64" fmla="*/ 4 w 103"/>
                    <a:gd name="T65" fmla="*/ 45 h 167"/>
                    <a:gd name="T66" fmla="*/ 3 w 103"/>
                    <a:gd name="T67" fmla="*/ 30 h 16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3"/>
                    <a:gd name="T103" fmla="*/ 0 h 167"/>
                    <a:gd name="T104" fmla="*/ 103 w 103"/>
                    <a:gd name="T105" fmla="*/ 167 h 16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3" h="167">
                      <a:moveTo>
                        <a:pt x="3" y="30"/>
                      </a:moveTo>
                      <a:lnTo>
                        <a:pt x="7" y="19"/>
                      </a:lnTo>
                      <a:lnTo>
                        <a:pt x="16" y="18"/>
                      </a:lnTo>
                      <a:lnTo>
                        <a:pt x="23" y="12"/>
                      </a:lnTo>
                      <a:lnTo>
                        <a:pt x="29" y="12"/>
                      </a:lnTo>
                      <a:lnTo>
                        <a:pt x="35" y="15"/>
                      </a:lnTo>
                      <a:lnTo>
                        <a:pt x="40" y="12"/>
                      </a:lnTo>
                      <a:lnTo>
                        <a:pt x="45" y="7"/>
                      </a:lnTo>
                      <a:lnTo>
                        <a:pt x="52" y="5"/>
                      </a:lnTo>
                      <a:lnTo>
                        <a:pt x="58" y="5"/>
                      </a:lnTo>
                      <a:lnTo>
                        <a:pt x="63" y="9"/>
                      </a:lnTo>
                      <a:lnTo>
                        <a:pt x="71" y="9"/>
                      </a:lnTo>
                      <a:lnTo>
                        <a:pt x="76" y="5"/>
                      </a:lnTo>
                      <a:lnTo>
                        <a:pt x="83" y="2"/>
                      </a:lnTo>
                      <a:lnTo>
                        <a:pt x="91" y="0"/>
                      </a:lnTo>
                      <a:lnTo>
                        <a:pt x="99" y="7"/>
                      </a:lnTo>
                      <a:lnTo>
                        <a:pt x="100" y="28"/>
                      </a:lnTo>
                      <a:lnTo>
                        <a:pt x="102" y="37"/>
                      </a:lnTo>
                      <a:lnTo>
                        <a:pt x="97" y="67"/>
                      </a:lnTo>
                      <a:lnTo>
                        <a:pt x="82" y="113"/>
                      </a:lnTo>
                      <a:lnTo>
                        <a:pt x="87" y="144"/>
                      </a:lnTo>
                      <a:lnTo>
                        <a:pt x="21" y="166"/>
                      </a:lnTo>
                      <a:lnTo>
                        <a:pt x="14" y="150"/>
                      </a:lnTo>
                      <a:lnTo>
                        <a:pt x="30" y="130"/>
                      </a:lnTo>
                      <a:lnTo>
                        <a:pt x="53" y="122"/>
                      </a:lnTo>
                      <a:lnTo>
                        <a:pt x="36" y="122"/>
                      </a:lnTo>
                      <a:lnTo>
                        <a:pt x="24" y="121"/>
                      </a:lnTo>
                      <a:lnTo>
                        <a:pt x="12" y="118"/>
                      </a:lnTo>
                      <a:lnTo>
                        <a:pt x="5" y="112"/>
                      </a:lnTo>
                      <a:lnTo>
                        <a:pt x="0" y="99"/>
                      </a:lnTo>
                      <a:lnTo>
                        <a:pt x="0" y="81"/>
                      </a:lnTo>
                      <a:lnTo>
                        <a:pt x="3" y="65"/>
                      </a:lnTo>
                      <a:lnTo>
                        <a:pt x="4" y="45"/>
                      </a:lnTo>
                      <a:lnTo>
                        <a:pt x="3" y="30"/>
                      </a:lnTo>
                    </a:path>
                  </a:pathLst>
                </a:custGeom>
                <a:solidFill>
                  <a:srgbClr val="402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30746" name="Freeform 195">
                  <a:extLst>
                    <a:ext uri="{FF2B5EF4-FFF2-40B4-BE49-F238E27FC236}">
                      <a16:creationId xmlns:a16="http://schemas.microsoft.com/office/drawing/2014/main" id="{8F36107D-9BEE-41C8-2925-F1669032AE6C}"/>
                    </a:ext>
                  </a:extLst>
                </p:cNvPr>
                <p:cNvSpPr>
                  <a:spLocks noChangeAspect="1"/>
                </p:cNvSpPr>
                <p:nvPr/>
              </p:nvSpPr>
              <p:spPr bwMode="auto">
                <a:xfrm>
                  <a:off x="792" y="222"/>
                  <a:ext cx="17" cy="31"/>
                </a:xfrm>
                <a:custGeom>
                  <a:avLst/>
                  <a:gdLst>
                    <a:gd name="T0" fmla="*/ 12 w 17"/>
                    <a:gd name="T1" fmla="*/ 0 h 31"/>
                    <a:gd name="T2" fmla="*/ 11 w 17"/>
                    <a:gd name="T3" fmla="*/ 10 h 31"/>
                    <a:gd name="T4" fmla="*/ 12 w 17"/>
                    <a:gd name="T5" fmla="*/ 20 h 31"/>
                    <a:gd name="T6" fmla="*/ 16 w 17"/>
                    <a:gd name="T7" fmla="*/ 30 h 31"/>
                    <a:gd name="T8" fmla="*/ 0 w 17"/>
                    <a:gd name="T9" fmla="*/ 26 h 31"/>
                    <a:gd name="T10" fmla="*/ 4 w 17"/>
                    <a:gd name="T11" fmla="*/ 14 h 31"/>
                    <a:gd name="T12" fmla="*/ 12 w 17"/>
                    <a:gd name="T13" fmla="*/ 0 h 31"/>
                    <a:gd name="T14" fmla="*/ 0 60000 65536"/>
                    <a:gd name="T15" fmla="*/ 0 60000 65536"/>
                    <a:gd name="T16" fmla="*/ 0 60000 65536"/>
                    <a:gd name="T17" fmla="*/ 0 60000 65536"/>
                    <a:gd name="T18" fmla="*/ 0 60000 65536"/>
                    <a:gd name="T19" fmla="*/ 0 60000 65536"/>
                    <a:gd name="T20" fmla="*/ 0 60000 65536"/>
                    <a:gd name="T21" fmla="*/ 0 w 17"/>
                    <a:gd name="T22" fmla="*/ 0 h 31"/>
                    <a:gd name="T23" fmla="*/ 17 w 17"/>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31">
                      <a:moveTo>
                        <a:pt x="12" y="0"/>
                      </a:moveTo>
                      <a:lnTo>
                        <a:pt x="11" y="10"/>
                      </a:lnTo>
                      <a:lnTo>
                        <a:pt x="12" y="20"/>
                      </a:lnTo>
                      <a:lnTo>
                        <a:pt x="16" y="30"/>
                      </a:lnTo>
                      <a:lnTo>
                        <a:pt x="0" y="26"/>
                      </a:lnTo>
                      <a:lnTo>
                        <a:pt x="4" y="14"/>
                      </a:lnTo>
                      <a:lnTo>
                        <a:pt x="12" y="0"/>
                      </a:lnTo>
                    </a:path>
                  </a:pathLst>
                </a:custGeom>
                <a:solidFill>
                  <a:srgbClr val="402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30747" name="Freeform 196">
                  <a:extLst>
                    <a:ext uri="{FF2B5EF4-FFF2-40B4-BE49-F238E27FC236}">
                      <a16:creationId xmlns:a16="http://schemas.microsoft.com/office/drawing/2014/main" id="{C51A5A12-509F-FD76-5CCB-7D54E013FEDA}"/>
                    </a:ext>
                  </a:extLst>
                </p:cNvPr>
                <p:cNvSpPr>
                  <a:spLocks noChangeAspect="1"/>
                </p:cNvSpPr>
                <p:nvPr/>
              </p:nvSpPr>
              <p:spPr bwMode="auto">
                <a:xfrm>
                  <a:off x="701" y="290"/>
                  <a:ext cx="17" cy="33"/>
                </a:xfrm>
                <a:custGeom>
                  <a:avLst/>
                  <a:gdLst>
                    <a:gd name="T0" fmla="*/ 7 w 17"/>
                    <a:gd name="T1" fmla="*/ 32 h 33"/>
                    <a:gd name="T2" fmla="*/ 9 w 17"/>
                    <a:gd name="T3" fmla="*/ 19 h 33"/>
                    <a:gd name="T4" fmla="*/ 13 w 17"/>
                    <a:gd name="T5" fmla="*/ 9 h 33"/>
                    <a:gd name="T6" fmla="*/ 16 w 17"/>
                    <a:gd name="T7" fmla="*/ 0 h 33"/>
                    <a:gd name="T8" fmla="*/ 7 w 17"/>
                    <a:gd name="T9" fmla="*/ 12 h 33"/>
                    <a:gd name="T10" fmla="*/ 0 w 17"/>
                    <a:gd name="T11" fmla="*/ 23 h 33"/>
                    <a:gd name="T12" fmla="*/ 7 w 17"/>
                    <a:gd name="T13" fmla="*/ 32 h 33"/>
                    <a:gd name="T14" fmla="*/ 0 60000 65536"/>
                    <a:gd name="T15" fmla="*/ 0 60000 65536"/>
                    <a:gd name="T16" fmla="*/ 0 60000 65536"/>
                    <a:gd name="T17" fmla="*/ 0 60000 65536"/>
                    <a:gd name="T18" fmla="*/ 0 60000 65536"/>
                    <a:gd name="T19" fmla="*/ 0 60000 65536"/>
                    <a:gd name="T20" fmla="*/ 0 60000 65536"/>
                    <a:gd name="T21" fmla="*/ 0 w 17"/>
                    <a:gd name="T22" fmla="*/ 0 h 33"/>
                    <a:gd name="T23" fmla="*/ 17 w 17"/>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33">
                      <a:moveTo>
                        <a:pt x="7" y="32"/>
                      </a:moveTo>
                      <a:lnTo>
                        <a:pt x="9" y="19"/>
                      </a:lnTo>
                      <a:lnTo>
                        <a:pt x="13" y="9"/>
                      </a:lnTo>
                      <a:lnTo>
                        <a:pt x="16" y="0"/>
                      </a:lnTo>
                      <a:lnTo>
                        <a:pt x="7" y="12"/>
                      </a:lnTo>
                      <a:lnTo>
                        <a:pt x="0" y="23"/>
                      </a:lnTo>
                      <a:lnTo>
                        <a:pt x="7" y="32"/>
                      </a:lnTo>
                    </a:path>
                  </a:pathLst>
                </a:custGeom>
                <a:solidFill>
                  <a:srgbClr val="402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grpSp>
        </p:grpSp>
        <p:sp>
          <p:nvSpPr>
            <p:cNvPr id="30737" name="Freeform 197">
              <a:extLst>
                <a:ext uri="{FF2B5EF4-FFF2-40B4-BE49-F238E27FC236}">
                  <a16:creationId xmlns:a16="http://schemas.microsoft.com/office/drawing/2014/main" id="{DB80224F-DA74-7D08-8468-9CB44BC8AF55}"/>
                </a:ext>
              </a:extLst>
            </p:cNvPr>
            <p:cNvSpPr>
              <a:spLocks noChangeAspect="1"/>
            </p:cNvSpPr>
            <p:nvPr/>
          </p:nvSpPr>
          <p:spPr bwMode="auto">
            <a:xfrm>
              <a:off x="739" y="426"/>
              <a:ext cx="344" cy="392"/>
            </a:xfrm>
            <a:custGeom>
              <a:avLst/>
              <a:gdLst>
                <a:gd name="T0" fmla="*/ 68 w 344"/>
                <a:gd name="T1" fmla="*/ 0 h 392"/>
                <a:gd name="T2" fmla="*/ 38 w 344"/>
                <a:gd name="T3" fmla="*/ 11 h 392"/>
                <a:gd name="T4" fmla="*/ 0 w 344"/>
                <a:gd name="T5" fmla="*/ 33 h 392"/>
                <a:gd name="T6" fmla="*/ 19 w 344"/>
                <a:gd name="T7" fmla="*/ 87 h 392"/>
                <a:gd name="T8" fmla="*/ 50 w 344"/>
                <a:gd name="T9" fmla="*/ 74 h 392"/>
                <a:gd name="T10" fmla="*/ 79 w 344"/>
                <a:gd name="T11" fmla="*/ 81 h 392"/>
                <a:gd name="T12" fmla="*/ 37 w 344"/>
                <a:gd name="T13" fmla="*/ 88 h 392"/>
                <a:gd name="T14" fmla="*/ 19 w 344"/>
                <a:gd name="T15" fmla="*/ 105 h 392"/>
                <a:gd name="T16" fmla="*/ 43 w 344"/>
                <a:gd name="T17" fmla="*/ 150 h 392"/>
                <a:gd name="T18" fmla="*/ 84 w 344"/>
                <a:gd name="T19" fmla="*/ 193 h 392"/>
                <a:gd name="T20" fmla="*/ 106 w 344"/>
                <a:gd name="T21" fmla="*/ 250 h 392"/>
                <a:gd name="T22" fmla="*/ 135 w 344"/>
                <a:gd name="T23" fmla="*/ 233 h 392"/>
                <a:gd name="T24" fmla="*/ 169 w 344"/>
                <a:gd name="T25" fmla="*/ 229 h 392"/>
                <a:gd name="T26" fmla="*/ 128 w 344"/>
                <a:gd name="T27" fmla="*/ 262 h 392"/>
                <a:gd name="T28" fmla="*/ 173 w 344"/>
                <a:gd name="T29" fmla="*/ 274 h 392"/>
                <a:gd name="T30" fmla="*/ 211 w 344"/>
                <a:gd name="T31" fmla="*/ 283 h 392"/>
                <a:gd name="T32" fmla="*/ 236 w 344"/>
                <a:gd name="T33" fmla="*/ 302 h 392"/>
                <a:gd name="T34" fmla="*/ 184 w 344"/>
                <a:gd name="T35" fmla="*/ 300 h 392"/>
                <a:gd name="T36" fmla="*/ 151 w 344"/>
                <a:gd name="T37" fmla="*/ 312 h 392"/>
                <a:gd name="T38" fmla="*/ 133 w 344"/>
                <a:gd name="T39" fmla="*/ 331 h 392"/>
                <a:gd name="T40" fmla="*/ 139 w 344"/>
                <a:gd name="T41" fmla="*/ 349 h 392"/>
                <a:gd name="T42" fmla="*/ 151 w 344"/>
                <a:gd name="T43" fmla="*/ 367 h 392"/>
                <a:gd name="T44" fmla="*/ 179 w 344"/>
                <a:gd name="T45" fmla="*/ 370 h 392"/>
                <a:gd name="T46" fmla="*/ 217 w 344"/>
                <a:gd name="T47" fmla="*/ 374 h 392"/>
                <a:gd name="T48" fmla="*/ 256 w 344"/>
                <a:gd name="T49" fmla="*/ 387 h 392"/>
                <a:gd name="T50" fmla="*/ 290 w 344"/>
                <a:gd name="T51" fmla="*/ 391 h 392"/>
                <a:gd name="T52" fmla="*/ 306 w 344"/>
                <a:gd name="T53" fmla="*/ 385 h 392"/>
                <a:gd name="T54" fmla="*/ 315 w 344"/>
                <a:gd name="T55" fmla="*/ 365 h 392"/>
                <a:gd name="T56" fmla="*/ 339 w 344"/>
                <a:gd name="T57" fmla="*/ 350 h 392"/>
                <a:gd name="T58" fmla="*/ 343 w 344"/>
                <a:gd name="T59" fmla="*/ 264 h 392"/>
                <a:gd name="T60" fmla="*/ 323 w 344"/>
                <a:gd name="T61" fmla="*/ 210 h 392"/>
                <a:gd name="T62" fmla="*/ 287 w 344"/>
                <a:gd name="T63" fmla="*/ 188 h 392"/>
                <a:gd name="T64" fmla="*/ 260 w 344"/>
                <a:gd name="T65" fmla="*/ 164 h 392"/>
                <a:gd name="T66" fmla="*/ 207 w 344"/>
                <a:gd name="T67" fmla="*/ 143 h 392"/>
                <a:gd name="T68" fmla="*/ 177 w 344"/>
                <a:gd name="T69" fmla="*/ 102 h 392"/>
                <a:gd name="T70" fmla="*/ 162 w 344"/>
                <a:gd name="T71" fmla="*/ 74 h 392"/>
                <a:gd name="T72" fmla="*/ 137 w 344"/>
                <a:gd name="T73" fmla="*/ 62 h 392"/>
                <a:gd name="T74" fmla="*/ 108 w 344"/>
                <a:gd name="T75" fmla="*/ 67 h 392"/>
                <a:gd name="T76" fmla="*/ 128 w 344"/>
                <a:gd name="T77" fmla="*/ 55 h 392"/>
                <a:gd name="T78" fmla="*/ 98 w 344"/>
                <a:gd name="T79" fmla="*/ 1 h 392"/>
                <a:gd name="T80" fmla="*/ 68 w 344"/>
                <a:gd name="T81" fmla="*/ 0 h 3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4"/>
                <a:gd name="T124" fmla="*/ 0 h 392"/>
                <a:gd name="T125" fmla="*/ 344 w 344"/>
                <a:gd name="T126" fmla="*/ 392 h 39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4" h="392">
                  <a:moveTo>
                    <a:pt x="68" y="0"/>
                  </a:moveTo>
                  <a:lnTo>
                    <a:pt x="38" y="11"/>
                  </a:lnTo>
                  <a:lnTo>
                    <a:pt x="0" y="33"/>
                  </a:lnTo>
                  <a:lnTo>
                    <a:pt x="19" y="87"/>
                  </a:lnTo>
                  <a:lnTo>
                    <a:pt x="50" y="74"/>
                  </a:lnTo>
                  <a:lnTo>
                    <a:pt x="79" y="81"/>
                  </a:lnTo>
                  <a:lnTo>
                    <a:pt x="37" y="88"/>
                  </a:lnTo>
                  <a:lnTo>
                    <a:pt x="19" y="105"/>
                  </a:lnTo>
                  <a:lnTo>
                    <a:pt x="43" y="150"/>
                  </a:lnTo>
                  <a:lnTo>
                    <a:pt x="84" y="193"/>
                  </a:lnTo>
                  <a:lnTo>
                    <a:pt x="106" y="250"/>
                  </a:lnTo>
                  <a:lnTo>
                    <a:pt x="135" y="233"/>
                  </a:lnTo>
                  <a:lnTo>
                    <a:pt x="169" y="229"/>
                  </a:lnTo>
                  <a:lnTo>
                    <a:pt x="128" y="262"/>
                  </a:lnTo>
                  <a:lnTo>
                    <a:pt x="173" y="274"/>
                  </a:lnTo>
                  <a:lnTo>
                    <a:pt x="211" y="283"/>
                  </a:lnTo>
                  <a:lnTo>
                    <a:pt x="236" y="302"/>
                  </a:lnTo>
                  <a:lnTo>
                    <a:pt x="184" y="300"/>
                  </a:lnTo>
                  <a:lnTo>
                    <a:pt x="151" y="312"/>
                  </a:lnTo>
                  <a:lnTo>
                    <a:pt x="133" y="331"/>
                  </a:lnTo>
                  <a:lnTo>
                    <a:pt x="139" y="349"/>
                  </a:lnTo>
                  <a:lnTo>
                    <a:pt x="151" y="367"/>
                  </a:lnTo>
                  <a:lnTo>
                    <a:pt x="179" y="370"/>
                  </a:lnTo>
                  <a:lnTo>
                    <a:pt x="217" y="374"/>
                  </a:lnTo>
                  <a:lnTo>
                    <a:pt x="256" y="387"/>
                  </a:lnTo>
                  <a:lnTo>
                    <a:pt x="290" y="391"/>
                  </a:lnTo>
                  <a:lnTo>
                    <a:pt x="306" y="385"/>
                  </a:lnTo>
                  <a:lnTo>
                    <a:pt x="315" y="365"/>
                  </a:lnTo>
                  <a:lnTo>
                    <a:pt x="339" y="350"/>
                  </a:lnTo>
                  <a:lnTo>
                    <a:pt x="343" y="264"/>
                  </a:lnTo>
                  <a:lnTo>
                    <a:pt x="323" y="210"/>
                  </a:lnTo>
                  <a:lnTo>
                    <a:pt x="287" y="188"/>
                  </a:lnTo>
                  <a:lnTo>
                    <a:pt x="260" y="164"/>
                  </a:lnTo>
                  <a:lnTo>
                    <a:pt x="207" y="143"/>
                  </a:lnTo>
                  <a:lnTo>
                    <a:pt x="177" y="102"/>
                  </a:lnTo>
                  <a:lnTo>
                    <a:pt x="162" y="74"/>
                  </a:lnTo>
                  <a:lnTo>
                    <a:pt x="137" y="62"/>
                  </a:lnTo>
                  <a:lnTo>
                    <a:pt x="108" y="67"/>
                  </a:lnTo>
                  <a:lnTo>
                    <a:pt x="128" y="55"/>
                  </a:lnTo>
                  <a:lnTo>
                    <a:pt x="98" y="1"/>
                  </a:lnTo>
                  <a:lnTo>
                    <a:pt x="68" y="0"/>
                  </a:lnTo>
                </a:path>
              </a:pathLst>
            </a:custGeom>
            <a:solidFill>
              <a:srgbClr val="081D58"/>
            </a:solidFill>
            <a:ln w="12700" cap="rnd">
              <a:solidFill>
                <a:srgbClr val="E7E6E6"/>
              </a:solidFill>
              <a:round/>
              <a:headEnd/>
              <a:tailEnd/>
            </a:ln>
          </p:spPr>
          <p:txBody>
            <a:bodyPr/>
            <a:lstStyle/>
            <a:p>
              <a:endParaRPr lang="fr-FR"/>
            </a:p>
          </p:txBody>
        </p:sp>
        <p:sp>
          <p:nvSpPr>
            <p:cNvPr id="30738" name="Freeform 198">
              <a:extLst>
                <a:ext uri="{FF2B5EF4-FFF2-40B4-BE49-F238E27FC236}">
                  <a16:creationId xmlns:a16="http://schemas.microsoft.com/office/drawing/2014/main" id="{89BE3472-FA72-ABC6-BC07-5E9252244109}"/>
                </a:ext>
              </a:extLst>
            </p:cNvPr>
            <p:cNvSpPr>
              <a:spLocks noChangeAspect="1"/>
            </p:cNvSpPr>
            <p:nvPr/>
          </p:nvSpPr>
          <p:spPr bwMode="auto">
            <a:xfrm>
              <a:off x="341" y="533"/>
              <a:ext cx="73" cy="214"/>
            </a:xfrm>
            <a:custGeom>
              <a:avLst/>
              <a:gdLst>
                <a:gd name="T0" fmla="*/ 16 w 73"/>
                <a:gd name="T1" fmla="*/ 15 h 214"/>
                <a:gd name="T2" fmla="*/ 19 w 73"/>
                <a:gd name="T3" fmla="*/ 28 h 214"/>
                <a:gd name="T4" fmla="*/ 23 w 73"/>
                <a:gd name="T5" fmla="*/ 43 h 214"/>
                <a:gd name="T6" fmla="*/ 26 w 73"/>
                <a:gd name="T7" fmla="*/ 53 h 214"/>
                <a:gd name="T8" fmla="*/ 29 w 73"/>
                <a:gd name="T9" fmla="*/ 65 h 214"/>
                <a:gd name="T10" fmla="*/ 33 w 73"/>
                <a:gd name="T11" fmla="*/ 85 h 214"/>
                <a:gd name="T12" fmla="*/ 37 w 73"/>
                <a:gd name="T13" fmla="*/ 101 h 214"/>
                <a:gd name="T14" fmla="*/ 42 w 73"/>
                <a:gd name="T15" fmla="*/ 123 h 214"/>
                <a:gd name="T16" fmla="*/ 45 w 73"/>
                <a:gd name="T17" fmla="*/ 142 h 214"/>
                <a:gd name="T18" fmla="*/ 49 w 73"/>
                <a:gd name="T19" fmla="*/ 158 h 214"/>
                <a:gd name="T20" fmla="*/ 53 w 73"/>
                <a:gd name="T21" fmla="*/ 169 h 214"/>
                <a:gd name="T22" fmla="*/ 59 w 73"/>
                <a:gd name="T23" fmla="*/ 178 h 214"/>
                <a:gd name="T24" fmla="*/ 64 w 73"/>
                <a:gd name="T25" fmla="*/ 187 h 214"/>
                <a:gd name="T26" fmla="*/ 68 w 73"/>
                <a:gd name="T27" fmla="*/ 195 h 214"/>
                <a:gd name="T28" fmla="*/ 72 w 73"/>
                <a:gd name="T29" fmla="*/ 204 h 214"/>
                <a:gd name="T30" fmla="*/ 67 w 73"/>
                <a:gd name="T31" fmla="*/ 208 h 214"/>
                <a:gd name="T32" fmla="*/ 61 w 73"/>
                <a:gd name="T33" fmla="*/ 210 h 214"/>
                <a:gd name="T34" fmla="*/ 54 w 73"/>
                <a:gd name="T35" fmla="*/ 210 h 214"/>
                <a:gd name="T36" fmla="*/ 52 w 73"/>
                <a:gd name="T37" fmla="*/ 204 h 214"/>
                <a:gd name="T38" fmla="*/ 51 w 73"/>
                <a:gd name="T39" fmla="*/ 194 h 214"/>
                <a:gd name="T40" fmla="*/ 49 w 73"/>
                <a:gd name="T41" fmla="*/ 186 h 214"/>
                <a:gd name="T42" fmla="*/ 45 w 73"/>
                <a:gd name="T43" fmla="*/ 177 h 214"/>
                <a:gd name="T44" fmla="*/ 42 w 73"/>
                <a:gd name="T45" fmla="*/ 163 h 214"/>
                <a:gd name="T46" fmla="*/ 37 w 73"/>
                <a:gd name="T47" fmla="*/ 152 h 214"/>
                <a:gd name="T48" fmla="*/ 33 w 73"/>
                <a:gd name="T49" fmla="*/ 144 h 214"/>
                <a:gd name="T50" fmla="*/ 30 w 73"/>
                <a:gd name="T51" fmla="*/ 132 h 214"/>
                <a:gd name="T52" fmla="*/ 27 w 73"/>
                <a:gd name="T53" fmla="*/ 116 h 214"/>
                <a:gd name="T54" fmla="*/ 24 w 73"/>
                <a:gd name="T55" fmla="*/ 104 h 214"/>
                <a:gd name="T56" fmla="*/ 18 w 73"/>
                <a:gd name="T57" fmla="*/ 84 h 214"/>
                <a:gd name="T58" fmla="*/ 14 w 73"/>
                <a:gd name="T59" fmla="*/ 59 h 214"/>
                <a:gd name="T60" fmla="*/ 10 w 73"/>
                <a:gd name="T61" fmla="*/ 42 h 214"/>
                <a:gd name="T62" fmla="*/ 6 w 73"/>
                <a:gd name="T63" fmla="*/ 28 h 214"/>
                <a:gd name="T64" fmla="*/ 2 w 73"/>
                <a:gd name="T65" fmla="*/ 18 h 214"/>
                <a:gd name="T66" fmla="*/ 0 w 73"/>
                <a:gd name="T67" fmla="*/ 9 h 214"/>
                <a:gd name="T68" fmla="*/ 6 w 73"/>
                <a:gd name="T69" fmla="*/ 5 h 214"/>
                <a:gd name="T70" fmla="*/ 13 w 73"/>
                <a:gd name="T71" fmla="*/ 4 h 21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3"/>
                <a:gd name="T109" fmla="*/ 0 h 214"/>
                <a:gd name="T110" fmla="*/ 73 w 73"/>
                <a:gd name="T111" fmla="*/ 214 h 21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3" h="214">
                  <a:moveTo>
                    <a:pt x="16" y="0"/>
                  </a:moveTo>
                  <a:lnTo>
                    <a:pt x="16" y="15"/>
                  </a:lnTo>
                  <a:lnTo>
                    <a:pt x="18" y="23"/>
                  </a:lnTo>
                  <a:lnTo>
                    <a:pt x="19" y="28"/>
                  </a:lnTo>
                  <a:lnTo>
                    <a:pt x="22" y="39"/>
                  </a:lnTo>
                  <a:lnTo>
                    <a:pt x="23" y="43"/>
                  </a:lnTo>
                  <a:lnTo>
                    <a:pt x="24" y="47"/>
                  </a:lnTo>
                  <a:lnTo>
                    <a:pt x="26" y="53"/>
                  </a:lnTo>
                  <a:lnTo>
                    <a:pt x="28" y="57"/>
                  </a:lnTo>
                  <a:lnTo>
                    <a:pt x="29" y="65"/>
                  </a:lnTo>
                  <a:lnTo>
                    <a:pt x="31" y="74"/>
                  </a:lnTo>
                  <a:lnTo>
                    <a:pt x="33" y="85"/>
                  </a:lnTo>
                  <a:lnTo>
                    <a:pt x="35" y="93"/>
                  </a:lnTo>
                  <a:lnTo>
                    <a:pt x="37" y="101"/>
                  </a:lnTo>
                  <a:lnTo>
                    <a:pt x="40" y="112"/>
                  </a:lnTo>
                  <a:lnTo>
                    <a:pt x="42" y="123"/>
                  </a:lnTo>
                  <a:lnTo>
                    <a:pt x="44" y="133"/>
                  </a:lnTo>
                  <a:lnTo>
                    <a:pt x="45" y="142"/>
                  </a:lnTo>
                  <a:lnTo>
                    <a:pt x="47" y="152"/>
                  </a:lnTo>
                  <a:lnTo>
                    <a:pt x="49" y="158"/>
                  </a:lnTo>
                  <a:lnTo>
                    <a:pt x="51" y="163"/>
                  </a:lnTo>
                  <a:lnTo>
                    <a:pt x="53" y="169"/>
                  </a:lnTo>
                  <a:lnTo>
                    <a:pt x="56" y="173"/>
                  </a:lnTo>
                  <a:lnTo>
                    <a:pt x="59" y="178"/>
                  </a:lnTo>
                  <a:lnTo>
                    <a:pt x="62" y="183"/>
                  </a:lnTo>
                  <a:lnTo>
                    <a:pt x="64" y="187"/>
                  </a:lnTo>
                  <a:lnTo>
                    <a:pt x="66" y="191"/>
                  </a:lnTo>
                  <a:lnTo>
                    <a:pt x="68" y="195"/>
                  </a:lnTo>
                  <a:lnTo>
                    <a:pt x="70" y="200"/>
                  </a:lnTo>
                  <a:lnTo>
                    <a:pt x="72" y="204"/>
                  </a:lnTo>
                  <a:lnTo>
                    <a:pt x="70" y="208"/>
                  </a:lnTo>
                  <a:lnTo>
                    <a:pt x="67" y="208"/>
                  </a:lnTo>
                  <a:lnTo>
                    <a:pt x="64" y="210"/>
                  </a:lnTo>
                  <a:lnTo>
                    <a:pt x="61" y="210"/>
                  </a:lnTo>
                  <a:lnTo>
                    <a:pt x="57" y="210"/>
                  </a:lnTo>
                  <a:lnTo>
                    <a:pt x="54" y="210"/>
                  </a:lnTo>
                  <a:lnTo>
                    <a:pt x="51" y="213"/>
                  </a:lnTo>
                  <a:lnTo>
                    <a:pt x="52" y="204"/>
                  </a:lnTo>
                  <a:lnTo>
                    <a:pt x="52" y="200"/>
                  </a:lnTo>
                  <a:lnTo>
                    <a:pt x="51" y="194"/>
                  </a:lnTo>
                  <a:lnTo>
                    <a:pt x="50" y="190"/>
                  </a:lnTo>
                  <a:lnTo>
                    <a:pt x="49" y="186"/>
                  </a:lnTo>
                  <a:lnTo>
                    <a:pt x="46" y="181"/>
                  </a:lnTo>
                  <a:lnTo>
                    <a:pt x="45" y="177"/>
                  </a:lnTo>
                  <a:lnTo>
                    <a:pt x="44" y="167"/>
                  </a:lnTo>
                  <a:lnTo>
                    <a:pt x="42" y="163"/>
                  </a:lnTo>
                  <a:lnTo>
                    <a:pt x="40" y="158"/>
                  </a:lnTo>
                  <a:lnTo>
                    <a:pt x="37" y="152"/>
                  </a:lnTo>
                  <a:lnTo>
                    <a:pt x="35" y="148"/>
                  </a:lnTo>
                  <a:lnTo>
                    <a:pt x="33" y="144"/>
                  </a:lnTo>
                  <a:lnTo>
                    <a:pt x="31" y="140"/>
                  </a:lnTo>
                  <a:lnTo>
                    <a:pt x="30" y="132"/>
                  </a:lnTo>
                  <a:lnTo>
                    <a:pt x="29" y="124"/>
                  </a:lnTo>
                  <a:lnTo>
                    <a:pt x="27" y="116"/>
                  </a:lnTo>
                  <a:lnTo>
                    <a:pt x="25" y="108"/>
                  </a:lnTo>
                  <a:lnTo>
                    <a:pt x="24" y="104"/>
                  </a:lnTo>
                  <a:lnTo>
                    <a:pt x="22" y="94"/>
                  </a:lnTo>
                  <a:lnTo>
                    <a:pt x="18" y="84"/>
                  </a:lnTo>
                  <a:lnTo>
                    <a:pt x="16" y="73"/>
                  </a:lnTo>
                  <a:lnTo>
                    <a:pt x="14" y="59"/>
                  </a:lnTo>
                  <a:lnTo>
                    <a:pt x="11" y="51"/>
                  </a:lnTo>
                  <a:lnTo>
                    <a:pt x="10" y="42"/>
                  </a:lnTo>
                  <a:lnTo>
                    <a:pt x="7" y="32"/>
                  </a:lnTo>
                  <a:lnTo>
                    <a:pt x="6" y="28"/>
                  </a:lnTo>
                  <a:lnTo>
                    <a:pt x="4" y="23"/>
                  </a:lnTo>
                  <a:lnTo>
                    <a:pt x="2" y="18"/>
                  </a:lnTo>
                  <a:lnTo>
                    <a:pt x="1" y="13"/>
                  </a:lnTo>
                  <a:lnTo>
                    <a:pt x="0" y="9"/>
                  </a:lnTo>
                  <a:lnTo>
                    <a:pt x="3" y="7"/>
                  </a:lnTo>
                  <a:lnTo>
                    <a:pt x="6" y="5"/>
                  </a:lnTo>
                  <a:lnTo>
                    <a:pt x="9" y="5"/>
                  </a:lnTo>
                  <a:lnTo>
                    <a:pt x="13" y="4"/>
                  </a:lnTo>
                  <a:lnTo>
                    <a:pt x="16" y="0"/>
                  </a:lnTo>
                </a:path>
              </a:pathLst>
            </a:custGeom>
            <a:solidFill>
              <a:srgbClr val="5B9BD5"/>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30739" name="Freeform 199">
              <a:extLst>
                <a:ext uri="{FF2B5EF4-FFF2-40B4-BE49-F238E27FC236}">
                  <a16:creationId xmlns:a16="http://schemas.microsoft.com/office/drawing/2014/main" id="{8A090C59-7E17-1BCE-EF25-C205D720279A}"/>
                </a:ext>
              </a:extLst>
            </p:cNvPr>
            <p:cNvSpPr>
              <a:spLocks noChangeAspect="1"/>
            </p:cNvSpPr>
            <p:nvPr/>
          </p:nvSpPr>
          <p:spPr bwMode="auto">
            <a:xfrm>
              <a:off x="0" y="403"/>
              <a:ext cx="636" cy="761"/>
            </a:xfrm>
            <a:custGeom>
              <a:avLst/>
              <a:gdLst>
                <a:gd name="T0" fmla="*/ 635 w 636"/>
                <a:gd name="T1" fmla="*/ 0 h 761"/>
                <a:gd name="T2" fmla="*/ 581 w 636"/>
                <a:gd name="T3" fmla="*/ 51 h 761"/>
                <a:gd name="T4" fmla="*/ 578 w 636"/>
                <a:gd name="T5" fmla="*/ 77 h 761"/>
                <a:gd name="T6" fmla="*/ 557 w 636"/>
                <a:gd name="T7" fmla="*/ 80 h 761"/>
                <a:gd name="T8" fmla="*/ 557 w 636"/>
                <a:gd name="T9" fmla="*/ 96 h 761"/>
                <a:gd name="T10" fmla="*/ 533 w 636"/>
                <a:gd name="T11" fmla="*/ 99 h 761"/>
                <a:gd name="T12" fmla="*/ 536 w 636"/>
                <a:gd name="T13" fmla="*/ 125 h 761"/>
                <a:gd name="T14" fmla="*/ 503 w 636"/>
                <a:gd name="T15" fmla="*/ 128 h 761"/>
                <a:gd name="T16" fmla="*/ 494 w 636"/>
                <a:gd name="T17" fmla="*/ 157 h 761"/>
                <a:gd name="T18" fmla="*/ 473 w 636"/>
                <a:gd name="T19" fmla="*/ 160 h 761"/>
                <a:gd name="T20" fmla="*/ 473 w 636"/>
                <a:gd name="T21" fmla="*/ 185 h 761"/>
                <a:gd name="T22" fmla="*/ 443 w 636"/>
                <a:gd name="T23" fmla="*/ 195 h 761"/>
                <a:gd name="T24" fmla="*/ 443 w 636"/>
                <a:gd name="T25" fmla="*/ 224 h 761"/>
                <a:gd name="T26" fmla="*/ 410 w 636"/>
                <a:gd name="T27" fmla="*/ 233 h 761"/>
                <a:gd name="T28" fmla="*/ 410 w 636"/>
                <a:gd name="T29" fmla="*/ 259 h 761"/>
                <a:gd name="T30" fmla="*/ 377 w 636"/>
                <a:gd name="T31" fmla="*/ 265 h 761"/>
                <a:gd name="T32" fmla="*/ 377 w 636"/>
                <a:gd name="T33" fmla="*/ 297 h 761"/>
                <a:gd name="T34" fmla="*/ 350 w 636"/>
                <a:gd name="T35" fmla="*/ 300 h 761"/>
                <a:gd name="T36" fmla="*/ 344 w 636"/>
                <a:gd name="T37" fmla="*/ 325 h 761"/>
                <a:gd name="T38" fmla="*/ 315 w 636"/>
                <a:gd name="T39" fmla="*/ 325 h 761"/>
                <a:gd name="T40" fmla="*/ 312 w 636"/>
                <a:gd name="T41" fmla="*/ 348 h 761"/>
                <a:gd name="T42" fmla="*/ 288 w 636"/>
                <a:gd name="T43" fmla="*/ 341 h 761"/>
                <a:gd name="T44" fmla="*/ 282 w 636"/>
                <a:gd name="T45" fmla="*/ 373 h 761"/>
                <a:gd name="T46" fmla="*/ 258 w 636"/>
                <a:gd name="T47" fmla="*/ 370 h 761"/>
                <a:gd name="T48" fmla="*/ 252 w 636"/>
                <a:gd name="T49" fmla="*/ 399 h 761"/>
                <a:gd name="T50" fmla="*/ 219 w 636"/>
                <a:gd name="T51" fmla="*/ 399 h 761"/>
                <a:gd name="T52" fmla="*/ 213 w 636"/>
                <a:gd name="T53" fmla="*/ 428 h 761"/>
                <a:gd name="T54" fmla="*/ 186 w 636"/>
                <a:gd name="T55" fmla="*/ 428 h 761"/>
                <a:gd name="T56" fmla="*/ 180 w 636"/>
                <a:gd name="T57" fmla="*/ 456 h 761"/>
                <a:gd name="T58" fmla="*/ 147 w 636"/>
                <a:gd name="T59" fmla="*/ 460 h 761"/>
                <a:gd name="T60" fmla="*/ 147 w 636"/>
                <a:gd name="T61" fmla="*/ 488 h 761"/>
                <a:gd name="T62" fmla="*/ 129 w 636"/>
                <a:gd name="T63" fmla="*/ 498 h 761"/>
                <a:gd name="T64" fmla="*/ 129 w 636"/>
                <a:gd name="T65" fmla="*/ 520 h 761"/>
                <a:gd name="T66" fmla="*/ 117 w 636"/>
                <a:gd name="T67" fmla="*/ 540 h 761"/>
                <a:gd name="T68" fmla="*/ 114 w 636"/>
                <a:gd name="T69" fmla="*/ 568 h 761"/>
                <a:gd name="T70" fmla="*/ 111 w 636"/>
                <a:gd name="T71" fmla="*/ 623 h 761"/>
                <a:gd name="T72" fmla="*/ 111 w 636"/>
                <a:gd name="T73" fmla="*/ 642 h 761"/>
                <a:gd name="T74" fmla="*/ 93 w 636"/>
                <a:gd name="T75" fmla="*/ 655 h 761"/>
                <a:gd name="T76" fmla="*/ 90 w 636"/>
                <a:gd name="T77" fmla="*/ 683 h 761"/>
                <a:gd name="T78" fmla="*/ 69 w 636"/>
                <a:gd name="T79" fmla="*/ 690 h 761"/>
                <a:gd name="T80" fmla="*/ 66 w 636"/>
                <a:gd name="T81" fmla="*/ 715 h 761"/>
                <a:gd name="T82" fmla="*/ 42 w 636"/>
                <a:gd name="T83" fmla="*/ 722 h 761"/>
                <a:gd name="T84" fmla="*/ 33 w 636"/>
                <a:gd name="T85" fmla="*/ 757 h 761"/>
                <a:gd name="T86" fmla="*/ 0 w 636"/>
                <a:gd name="T87" fmla="*/ 760 h 7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36"/>
                <a:gd name="T133" fmla="*/ 0 h 761"/>
                <a:gd name="T134" fmla="*/ 636 w 636"/>
                <a:gd name="T135" fmla="*/ 761 h 76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36" h="761">
                  <a:moveTo>
                    <a:pt x="635" y="0"/>
                  </a:moveTo>
                  <a:lnTo>
                    <a:pt x="581" y="51"/>
                  </a:lnTo>
                  <a:lnTo>
                    <a:pt x="578" y="77"/>
                  </a:lnTo>
                  <a:lnTo>
                    <a:pt x="557" y="80"/>
                  </a:lnTo>
                  <a:lnTo>
                    <a:pt x="557" y="96"/>
                  </a:lnTo>
                  <a:lnTo>
                    <a:pt x="533" y="99"/>
                  </a:lnTo>
                  <a:lnTo>
                    <a:pt x="536" y="125"/>
                  </a:lnTo>
                  <a:lnTo>
                    <a:pt x="503" y="128"/>
                  </a:lnTo>
                  <a:lnTo>
                    <a:pt x="494" y="157"/>
                  </a:lnTo>
                  <a:lnTo>
                    <a:pt x="473" y="160"/>
                  </a:lnTo>
                  <a:lnTo>
                    <a:pt x="473" y="185"/>
                  </a:lnTo>
                  <a:lnTo>
                    <a:pt x="443" y="195"/>
                  </a:lnTo>
                  <a:lnTo>
                    <a:pt x="443" y="224"/>
                  </a:lnTo>
                  <a:lnTo>
                    <a:pt x="410" y="233"/>
                  </a:lnTo>
                  <a:lnTo>
                    <a:pt x="410" y="259"/>
                  </a:lnTo>
                  <a:lnTo>
                    <a:pt x="377" y="265"/>
                  </a:lnTo>
                  <a:lnTo>
                    <a:pt x="377" y="297"/>
                  </a:lnTo>
                  <a:lnTo>
                    <a:pt x="350" y="300"/>
                  </a:lnTo>
                  <a:lnTo>
                    <a:pt x="344" y="325"/>
                  </a:lnTo>
                  <a:lnTo>
                    <a:pt x="315" y="325"/>
                  </a:lnTo>
                  <a:lnTo>
                    <a:pt x="312" y="348"/>
                  </a:lnTo>
                  <a:lnTo>
                    <a:pt x="288" y="341"/>
                  </a:lnTo>
                  <a:lnTo>
                    <a:pt x="282" y="373"/>
                  </a:lnTo>
                  <a:lnTo>
                    <a:pt x="258" y="370"/>
                  </a:lnTo>
                  <a:lnTo>
                    <a:pt x="252" y="399"/>
                  </a:lnTo>
                  <a:lnTo>
                    <a:pt x="219" y="399"/>
                  </a:lnTo>
                  <a:lnTo>
                    <a:pt x="213" y="428"/>
                  </a:lnTo>
                  <a:lnTo>
                    <a:pt x="186" y="428"/>
                  </a:lnTo>
                  <a:lnTo>
                    <a:pt x="180" y="456"/>
                  </a:lnTo>
                  <a:lnTo>
                    <a:pt x="147" y="460"/>
                  </a:lnTo>
                  <a:lnTo>
                    <a:pt x="147" y="488"/>
                  </a:lnTo>
                  <a:lnTo>
                    <a:pt x="129" y="498"/>
                  </a:lnTo>
                  <a:lnTo>
                    <a:pt x="129" y="520"/>
                  </a:lnTo>
                  <a:lnTo>
                    <a:pt x="117" y="540"/>
                  </a:lnTo>
                  <a:lnTo>
                    <a:pt x="114" y="568"/>
                  </a:lnTo>
                  <a:lnTo>
                    <a:pt x="111" y="623"/>
                  </a:lnTo>
                  <a:lnTo>
                    <a:pt x="111" y="642"/>
                  </a:lnTo>
                  <a:lnTo>
                    <a:pt x="93" y="655"/>
                  </a:lnTo>
                  <a:lnTo>
                    <a:pt x="90" y="683"/>
                  </a:lnTo>
                  <a:lnTo>
                    <a:pt x="69" y="690"/>
                  </a:lnTo>
                  <a:lnTo>
                    <a:pt x="66" y="715"/>
                  </a:lnTo>
                  <a:lnTo>
                    <a:pt x="42" y="722"/>
                  </a:lnTo>
                  <a:lnTo>
                    <a:pt x="33" y="757"/>
                  </a:lnTo>
                  <a:lnTo>
                    <a:pt x="0" y="760"/>
                  </a:lnTo>
                </a:path>
              </a:pathLst>
            </a:custGeom>
            <a:noFill/>
            <a:ln w="25400" cap="rnd">
              <a:solidFill>
                <a:srgbClr val="40404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0740" name="Freeform 200">
              <a:extLst>
                <a:ext uri="{FF2B5EF4-FFF2-40B4-BE49-F238E27FC236}">
                  <a16:creationId xmlns:a16="http://schemas.microsoft.com/office/drawing/2014/main" id="{21D3E881-5ABB-8D69-D3F3-DEB73E7EAF68}"/>
                </a:ext>
              </a:extLst>
            </p:cNvPr>
            <p:cNvSpPr>
              <a:spLocks noChangeAspect="1"/>
            </p:cNvSpPr>
            <p:nvPr/>
          </p:nvSpPr>
          <p:spPr bwMode="auto">
            <a:xfrm>
              <a:off x="448" y="739"/>
              <a:ext cx="438" cy="41"/>
            </a:xfrm>
            <a:custGeom>
              <a:avLst/>
              <a:gdLst>
                <a:gd name="T0" fmla="*/ 25 w 438"/>
                <a:gd name="T1" fmla="*/ 10 h 41"/>
                <a:gd name="T2" fmla="*/ 55 w 438"/>
                <a:gd name="T3" fmla="*/ 10 h 41"/>
                <a:gd name="T4" fmla="*/ 69 w 438"/>
                <a:gd name="T5" fmla="*/ 10 h 41"/>
                <a:gd name="T6" fmla="*/ 87 w 438"/>
                <a:gd name="T7" fmla="*/ 10 h 41"/>
                <a:gd name="T8" fmla="*/ 108 w 438"/>
                <a:gd name="T9" fmla="*/ 10 h 41"/>
                <a:gd name="T10" fmla="*/ 138 w 438"/>
                <a:gd name="T11" fmla="*/ 10 h 41"/>
                <a:gd name="T12" fmla="*/ 174 w 438"/>
                <a:gd name="T13" fmla="*/ 10 h 41"/>
                <a:gd name="T14" fmla="*/ 195 w 438"/>
                <a:gd name="T15" fmla="*/ 10 h 41"/>
                <a:gd name="T16" fmla="*/ 216 w 438"/>
                <a:gd name="T17" fmla="*/ 10 h 41"/>
                <a:gd name="T18" fmla="*/ 233 w 438"/>
                <a:gd name="T19" fmla="*/ 10 h 41"/>
                <a:gd name="T20" fmla="*/ 260 w 438"/>
                <a:gd name="T21" fmla="*/ 10 h 41"/>
                <a:gd name="T22" fmla="*/ 281 w 438"/>
                <a:gd name="T23" fmla="*/ 10 h 41"/>
                <a:gd name="T24" fmla="*/ 305 w 438"/>
                <a:gd name="T25" fmla="*/ 10 h 41"/>
                <a:gd name="T26" fmla="*/ 322 w 438"/>
                <a:gd name="T27" fmla="*/ 10 h 41"/>
                <a:gd name="T28" fmla="*/ 332 w 438"/>
                <a:gd name="T29" fmla="*/ 10 h 41"/>
                <a:gd name="T30" fmla="*/ 350 w 438"/>
                <a:gd name="T31" fmla="*/ 10 h 41"/>
                <a:gd name="T32" fmla="*/ 362 w 438"/>
                <a:gd name="T33" fmla="*/ 8 h 41"/>
                <a:gd name="T34" fmla="*/ 371 w 438"/>
                <a:gd name="T35" fmla="*/ 8 h 41"/>
                <a:gd name="T36" fmla="*/ 385 w 438"/>
                <a:gd name="T37" fmla="*/ 6 h 41"/>
                <a:gd name="T38" fmla="*/ 394 w 438"/>
                <a:gd name="T39" fmla="*/ 6 h 41"/>
                <a:gd name="T40" fmla="*/ 403 w 438"/>
                <a:gd name="T41" fmla="*/ 5 h 41"/>
                <a:gd name="T42" fmla="*/ 412 w 438"/>
                <a:gd name="T43" fmla="*/ 3 h 41"/>
                <a:gd name="T44" fmla="*/ 421 w 438"/>
                <a:gd name="T45" fmla="*/ 0 h 41"/>
                <a:gd name="T46" fmla="*/ 437 w 438"/>
                <a:gd name="T47" fmla="*/ 3 h 41"/>
                <a:gd name="T48" fmla="*/ 433 w 438"/>
                <a:gd name="T49" fmla="*/ 6 h 41"/>
                <a:gd name="T50" fmla="*/ 424 w 438"/>
                <a:gd name="T51" fmla="*/ 11 h 41"/>
                <a:gd name="T52" fmla="*/ 419 w 438"/>
                <a:gd name="T53" fmla="*/ 21 h 41"/>
                <a:gd name="T54" fmla="*/ 418 w 438"/>
                <a:gd name="T55" fmla="*/ 30 h 41"/>
                <a:gd name="T56" fmla="*/ 392 w 438"/>
                <a:gd name="T57" fmla="*/ 32 h 41"/>
                <a:gd name="T58" fmla="*/ 371 w 438"/>
                <a:gd name="T59" fmla="*/ 32 h 41"/>
                <a:gd name="T60" fmla="*/ 359 w 438"/>
                <a:gd name="T61" fmla="*/ 32 h 41"/>
                <a:gd name="T62" fmla="*/ 344 w 438"/>
                <a:gd name="T63" fmla="*/ 32 h 41"/>
                <a:gd name="T64" fmla="*/ 320 w 438"/>
                <a:gd name="T65" fmla="*/ 32 h 41"/>
                <a:gd name="T66" fmla="*/ 299 w 438"/>
                <a:gd name="T67" fmla="*/ 32 h 41"/>
                <a:gd name="T68" fmla="*/ 278 w 438"/>
                <a:gd name="T69" fmla="*/ 32 h 41"/>
                <a:gd name="T70" fmla="*/ 257 w 438"/>
                <a:gd name="T71" fmla="*/ 34 h 41"/>
                <a:gd name="T72" fmla="*/ 247 w 438"/>
                <a:gd name="T73" fmla="*/ 35 h 41"/>
                <a:gd name="T74" fmla="*/ 235 w 438"/>
                <a:gd name="T75" fmla="*/ 38 h 41"/>
                <a:gd name="T76" fmla="*/ 224 w 438"/>
                <a:gd name="T77" fmla="*/ 38 h 41"/>
                <a:gd name="T78" fmla="*/ 211 w 438"/>
                <a:gd name="T79" fmla="*/ 40 h 41"/>
                <a:gd name="T80" fmla="*/ 193 w 438"/>
                <a:gd name="T81" fmla="*/ 40 h 41"/>
                <a:gd name="T82" fmla="*/ 178 w 438"/>
                <a:gd name="T83" fmla="*/ 40 h 41"/>
                <a:gd name="T84" fmla="*/ 166 w 438"/>
                <a:gd name="T85" fmla="*/ 40 h 41"/>
                <a:gd name="T86" fmla="*/ 153 w 438"/>
                <a:gd name="T87" fmla="*/ 40 h 41"/>
                <a:gd name="T88" fmla="*/ 129 w 438"/>
                <a:gd name="T89" fmla="*/ 40 h 41"/>
                <a:gd name="T90" fmla="*/ 114 w 438"/>
                <a:gd name="T91" fmla="*/ 40 h 41"/>
                <a:gd name="T92" fmla="*/ 99 w 438"/>
                <a:gd name="T93" fmla="*/ 40 h 41"/>
                <a:gd name="T94" fmla="*/ 87 w 438"/>
                <a:gd name="T95" fmla="*/ 38 h 41"/>
                <a:gd name="T96" fmla="*/ 78 w 438"/>
                <a:gd name="T97" fmla="*/ 38 h 41"/>
                <a:gd name="T98" fmla="*/ 67 w 438"/>
                <a:gd name="T99" fmla="*/ 38 h 41"/>
                <a:gd name="T100" fmla="*/ 58 w 438"/>
                <a:gd name="T101" fmla="*/ 38 h 41"/>
                <a:gd name="T102" fmla="*/ 49 w 438"/>
                <a:gd name="T103" fmla="*/ 38 h 41"/>
                <a:gd name="T104" fmla="*/ 39 w 438"/>
                <a:gd name="T105" fmla="*/ 38 h 41"/>
                <a:gd name="T106" fmla="*/ 24 w 438"/>
                <a:gd name="T107" fmla="*/ 38 h 41"/>
                <a:gd name="T108" fmla="*/ 16 w 438"/>
                <a:gd name="T109" fmla="*/ 32 h 41"/>
                <a:gd name="T110" fmla="*/ 10 w 438"/>
                <a:gd name="T111" fmla="*/ 16 h 41"/>
                <a:gd name="T112" fmla="*/ 1 w 438"/>
                <a:gd name="T113" fmla="*/ 11 h 4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38"/>
                <a:gd name="T172" fmla="*/ 0 h 41"/>
                <a:gd name="T173" fmla="*/ 438 w 438"/>
                <a:gd name="T174" fmla="*/ 41 h 4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38" h="41">
                  <a:moveTo>
                    <a:pt x="0" y="6"/>
                  </a:moveTo>
                  <a:lnTo>
                    <a:pt x="25" y="10"/>
                  </a:lnTo>
                  <a:lnTo>
                    <a:pt x="40" y="10"/>
                  </a:lnTo>
                  <a:lnTo>
                    <a:pt x="55" y="10"/>
                  </a:lnTo>
                  <a:lnTo>
                    <a:pt x="60" y="10"/>
                  </a:lnTo>
                  <a:lnTo>
                    <a:pt x="69" y="10"/>
                  </a:lnTo>
                  <a:lnTo>
                    <a:pt x="78" y="10"/>
                  </a:lnTo>
                  <a:lnTo>
                    <a:pt x="87" y="10"/>
                  </a:lnTo>
                  <a:lnTo>
                    <a:pt x="102" y="10"/>
                  </a:lnTo>
                  <a:lnTo>
                    <a:pt x="108" y="10"/>
                  </a:lnTo>
                  <a:lnTo>
                    <a:pt x="120" y="10"/>
                  </a:lnTo>
                  <a:lnTo>
                    <a:pt x="138" y="10"/>
                  </a:lnTo>
                  <a:lnTo>
                    <a:pt x="159" y="10"/>
                  </a:lnTo>
                  <a:lnTo>
                    <a:pt x="174" y="10"/>
                  </a:lnTo>
                  <a:lnTo>
                    <a:pt x="186" y="10"/>
                  </a:lnTo>
                  <a:lnTo>
                    <a:pt x="195" y="10"/>
                  </a:lnTo>
                  <a:lnTo>
                    <a:pt x="207" y="10"/>
                  </a:lnTo>
                  <a:lnTo>
                    <a:pt x="216" y="10"/>
                  </a:lnTo>
                  <a:lnTo>
                    <a:pt x="221" y="10"/>
                  </a:lnTo>
                  <a:lnTo>
                    <a:pt x="233" y="10"/>
                  </a:lnTo>
                  <a:lnTo>
                    <a:pt x="248" y="10"/>
                  </a:lnTo>
                  <a:lnTo>
                    <a:pt x="260" y="10"/>
                  </a:lnTo>
                  <a:lnTo>
                    <a:pt x="269" y="10"/>
                  </a:lnTo>
                  <a:lnTo>
                    <a:pt x="281" y="10"/>
                  </a:lnTo>
                  <a:lnTo>
                    <a:pt x="290" y="10"/>
                  </a:lnTo>
                  <a:lnTo>
                    <a:pt x="305" y="10"/>
                  </a:lnTo>
                  <a:lnTo>
                    <a:pt x="317" y="10"/>
                  </a:lnTo>
                  <a:lnTo>
                    <a:pt x="322" y="10"/>
                  </a:lnTo>
                  <a:lnTo>
                    <a:pt x="326" y="10"/>
                  </a:lnTo>
                  <a:lnTo>
                    <a:pt x="332" y="10"/>
                  </a:lnTo>
                  <a:lnTo>
                    <a:pt x="344" y="10"/>
                  </a:lnTo>
                  <a:lnTo>
                    <a:pt x="350" y="10"/>
                  </a:lnTo>
                  <a:lnTo>
                    <a:pt x="356" y="10"/>
                  </a:lnTo>
                  <a:lnTo>
                    <a:pt x="362" y="8"/>
                  </a:lnTo>
                  <a:lnTo>
                    <a:pt x="367" y="8"/>
                  </a:lnTo>
                  <a:lnTo>
                    <a:pt x="371" y="8"/>
                  </a:lnTo>
                  <a:lnTo>
                    <a:pt x="380" y="6"/>
                  </a:lnTo>
                  <a:lnTo>
                    <a:pt x="385" y="6"/>
                  </a:lnTo>
                  <a:lnTo>
                    <a:pt x="389" y="6"/>
                  </a:lnTo>
                  <a:lnTo>
                    <a:pt x="394" y="6"/>
                  </a:lnTo>
                  <a:lnTo>
                    <a:pt x="398" y="5"/>
                  </a:lnTo>
                  <a:lnTo>
                    <a:pt x="403" y="5"/>
                  </a:lnTo>
                  <a:lnTo>
                    <a:pt x="407" y="3"/>
                  </a:lnTo>
                  <a:lnTo>
                    <a:pt x="412" y="3"/>
                  </a:lnTo>
                  <a:lnTo>
                    <a:pt x="416" y="2"/>
                  </a:lnTo>
                  <a:lnTo>
                    <a:pt x="421" y="0"/>
                  </a:lnTo>
                  <a:lnTo>
                    <a:pt x="425" y="0"/>
                  </a:lnTo>
                  <a:lnTo>
                    <a:pt x="437" y="3"/>
                  </a:lnTo>
                  <a:lnTo>
                    <a:pt x="437" y="5"/>
                  </a:lnTo>
                  <a:lnTo>
                    <a:pt x="433" y="6"/>
                  </a:lnTo>
                  <a:lnTo>
                    <a:pt x="428" y="8"/>
                  </a:lnTo>
                  <a:lnTo>
                    <a:pt x="424" y="11"/>
                  </a:lnTo>
                  <a:lnTo>
                    <a:pt x="421" y="16"/>
                  </a:lnTo>
                  <a:lnTo>
                    <a:pt x="419" y="21"/>
                  </a:lnTo>
                  <a:lnTo>
                    <a:pt x="422" y="27"/>
                  </a:lnTo>
                  <a:lnTo>
                    <a:pt x="418" y="30"/>
                  </a:lnTo>
                  <a:lnTo>
                    <a:pt x="397" y="32"/>
                  </a:lnTo>
                  <a:lnTo>
                    <a:pt x="392" y="32"/>
                  </a:lnTo>
                  <a:lnTo>
                    <a:pt x="377" y="32"/>
                  </a:lnTo>
                  <a:lnTo>
                    <a:pt x="371" y="32"/>
                  </a:lnTo>
                  <a:lnTo>
                    <a:pt x="365" y="32"/>
                  </a:lnTo>
                  <a:lnTo>
                    <a:pt x="359" y="32"/>
                  </a:lnTo>
                  <a:lnTo>
                    <a:pt x="350" y="32"/>
                  </a:lnTo>
                  <a:lnTo>
                    <a:pt x="344" y="32"/>
                  </a:lnTo>
                  <a:lnTo>
                    <a:pt x="335" y="32"/>
                  </a:lnTo>
                  <a:lnTo>
                    <a:pt x="320" y="32"/>
                  </a:lnTo>
                  <a:lnTo>
                    <a:pt x="308" y="32"/>
                  </a:lnTo>
                  <a:lnTo>
                    <a:pt x="299" y="32"/>
                  </a:lnTo>
                  <a:lnTo>
                    <a:pt x="290" y="32"/>
                  </a:lnTo>
                  <a:lnTo>
                    <a:pt x="278" y="32"/>
                  </a:lnTo>
                  <a:lnTo>
                    <a:pt x="269" y="34"/>
                  </a:lnTo>
                  <a:lnTo>
                    <a:pt x="257" y="34"/>
                  </a:lnTo>
                  <a:lnTo>
                    <a:pt x="251" y="35"/>
                  </a:lnTo>
                  <a:lnTo>
                    <a:pt x="247" y="35"/>
                  </a:lnTo>
                  <a:lnTo>
                    <a:pt x="241" y="37"/>
                  </a:lnTo>
                  <a:lnTo>
                    <a:pt x="235" y="38"/>
                  </a:lnTo>
                  <a:lnTo>
                    <a:pt x="229" y="38"/>
                  </a:lnTo>
                  <a:lnTo>
                    <a:pt x="224" y="38"/>
                  </a:lnTo>
                  <a:lnTo>
                    <a:pt x="220" y="40"/>
                  </a:lnTo>
                  <a:lnTo>
                    <a:pt x="211" y="40"/>
                  </a:lnTo>
                  <a:lnTo>
                    <a:pt x="202" y="40"/>
                  </a:lnTo>
                  <a:lnTo>
                    <a:pt x="193" y="40"/>
                  </a:lnTo>
                  <a:lnTo>
                    <a:pt x="184" y="40"/>
                  </a:lnTo>
                  <a:lnTo>
                    <a:pt x="178" y="40"/>
                  </a:lnTo>
                  <a:lnTo>
                    <a:pt x="172" y="40"/>
                  </a:lnTo>
                  <a:lnTo>
                    <a:pt x="166" y="40"/>
                  </a:lnTo>
                  <a:lnTo>
                    <a:pt x="162" y="40"/>
                  </a:lnTo>
                  <a:lnTo>
                    <a:pt x="153" y="40"/>
                  </a:lnTo>
                  <a:lnTo>
                    <a:pt x="141" y="40"/>
                  </a:lnTo>
                  <a:lnTo>
                    <a:pt x="129" y="40"/>
                  </a:lnTo>
                  <a:lnTo>
                    <a:pt x="123" y="40"/>
                  </a:lnTo>
                  <a:lnTo>
                    <a:pt x="114" y="40"/>
                  </a:lnTo>
                  <a:lnTo>
                    <a:pt x="105" y="40"/>
                  </a:lnTo>
                  <a:lnTo>
                    <a:pt x="99" y="40"/>
                  </a:lnTo>
                  <a:lnTo>
                    <a:pt x="93" y="38"/>
                  </a:lnTo>
                  <a:lnTo>
                    <a:pt x="87" y="38"/>
                  </a:lnTo>
                  <a:lnTo>
                    <a:pt x="82" y="38"/>
                  </a:lnTo>
                  <a:lnTo>
                    <a:pt x="78" y="38"/>
                  </a:lnTo>
                  <a:lnTo>
                    <a:pt x="72" y="38"/>
                  </a:lnTo>
                  <a:lnTo>
                    <a:pt x="67" y="38"/>
                  </a:lnTo>
                  <a:lnTo>
                    <a:pt x="63" y="38"/>
                  </a:lnTo>
                  <a:lnTo>
                    <a:pt x="58" y="38"/>
                  </a:lnTo>
                  <a:lnTo>
                    <a:pt x="54" y="38"/>
                  </a:lnTo>
                  <a:lnTo>
                    <a:pt x="49" y="38"/>
                  </a:lnTo>
                  <a:lnTo>
                    <a:pt x="45" y="38"/>
                  </a:lnTo>
                  <a:lnTo>
                    <a:pt x="39" y="38"/>
                  </a:lnTo>
                  <a:lnTo>
                    <a:pt x="28" y="38"/>
                  </a:lnTo>
                  <a:lnTo>
                    <a:pt x="24" y="38"/>
                  </a:lnTo>
                  <a:lnTo>
                    <a:pt x="19" y="38"/>
                  </a:lnTo>
                  <a:lnTo>
                    <a:pt x="16" y="32"/>
                  </a:lnTo>
                  <a:lnTo>
                    <a:pt x="13" y="21"/>
                  </a:lnTo>
                  <a:lnTo>
                    <a:pt x="10" y="16"/>
                  </a:lnTo>
                  <a:lnTo>
                    <a:pt x="6" y="11"/>
                  </a:lnTo>
                  <a:lnTo>
                    <a:pt x="1" y="11"/>
                  </a:lnTo>
                  <a:lnTo>
                    <a:pt x="0" y="6"/>
                  </a:lnTo>
                </a:path>
              </a:pathLst>
            </a:custGeom>
            <a:solidFill>
              <a:srgbClr val="5B9BD5"/>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30741" name="Freeform 201">
              <a:extLst>
                <a:ext uri="{FF2B5EF4-FFF2-40B4-BE49-F238E27FC236}">
                  <a16:creationId xmlns:a16="http://schemas.microsoft.com/office/drawing/2014/main" id="{1296E5F4-2F0C-D41A-81B7-627437FC4F7B}"/>
                </a:ext>
              </a:extLst>
            </p:cNvPr>
            <p:cNvSpPr>
              <a:spLocks noChangeAspect="1"/>
            </p:cNvSpPr>
            <p:nvPr/>
          </p:nvSpPr>
          <p:spPr bwMode="auto">
            <a:xfrm>
              <a:off x="549" y="293"/>
              <a:ext cx="83" cy="34"/>
            </a:xfrm>
            <a:custGeom>
              <a:avLst/>
              <a:gdLst>
                <a:gd name="T0" fmla="*/ 1 w 83"/>
                <a:gd name="T1" fmla="*/ 8 h 34"/>
                <a:gd name="T2" fmla="*/ 6 w 83"/>
                <a:gd name="T3" fmla="*/ 8 h 34"/>
                <a:gd name="T4" fmla="*/ 10 w 83"/>
                <a:gd name="T5" fmla="*/ 5 h 34"/>
                <a:gd name="T6" fmla="*/ 16 w 83"/>
                <a:gd name="T7" fmla="*/ 3 h 34"/>
                <a:gd name="T8" fmla="*/ 20 w 83"/>
                <a:gd name="T9" fmla="*/ 2 h 34"/>
                <a:gd name="T10" fmla="*/ 26 w 83"/>
                <a:gd name="T11" fmla="*/ 2 h 34"/>
                <a:gd name="T12" fmla="*/ 32 w 83"/>
                <a:gd name="T13" fmla="*/ 2 h 34"/>
                <a:gd name="T14" fmla="*/ 36 w 83"/>
                <a:gd name="T15" fmla="*/ 2 h 34"/>
                <a:gd name="T16" fmla="*/ 45 w 83"/>
                <a:gd name="T17" fmla="*/ 0 h 34"/>
                <a:gd name="T18" fmla="*/ 50 w 83"/>
                <a:gd name="T19" fmla="*/ 0 h 34"/>
                <a:gd name="T20" fmla="*/ 55 w 83"/>
                <a:gd name="T21" fmla="*/ 0 h 34"/>
                <a:gd name="T22" fmla="*/ 63 w 83"/>
                <a:gd name="T23" fmla="*/ 3 h 34"/>
                <a:gd name="T24" fmla="*/ 73 w 83"/>
                <a:gd name="T25" fmla="*/ 8 h 34"/>
                <a:gd name="T26" fmla="*/ 78 w 83"/>
                <a:gd name="T27" fmla="*/ 11 h 34"/>
                <a:gd name="T28" fmla="*/ 79 w 83"/>
                <a:gd name="T29" fmla="*/ 15 h 34"/>
                <a:gd name="T30" fmla="*/ 81 w 83"/>
                <a:gd name="T31" fmla="*/ 20 h 34"/>
                <a:gd name="T32" fmla="*/ 82 w 83"/>
                <a:gd name="T33" fmla="*/ 24 h 34"/>
                <a:gd name="T34" fmla="*/ 82 w 83"/>
                <a:gd name="T35" fmla="*/ 29 h 34"/>
                <a:gd name="T36" fmla="*/ 79 w 83"/>
                <a:gd name="T37" fmla="*/ 33 h 34"/>
                <a:gd name="T38" fmla="*/ 75 w 83"/>
                <a:gd name="T39" fmla="*/ 33 h 34"/>
                <a:gd name="T40" fmla="*/ 70 w 83"/>
                <a:gd name="T41" fmla="*/ 29 h 34"/>
                <a:gd name="T42" fmla="*/ 66 w 83"/>
                <a:gd name="T43" fmla="*/ 24 h 34"/>
                <a:gd name="T44" fmla="*/ 62 w 83"/>
                <a:gd name="T45" fmla="*/ 20 h 34"/>
                <a:gd name="T46" fmla="*/ 58 w 83"/>
                <a:gd name="T47" fmla="*/ 20 h 34"/>
                <a:gd name="T48" fmla="*/ 43 w 83"/>
                <a:gd name="T49" fmla="*/ 18 h 34"/>
                <a:gd name="T50" fmla="*/ 39 w 83"/>
                <a:gd name="T51" fmla="*/ 18 h 34"/>
                <a:gd name="T52" fmla="*/ 27 w 83"/>
                <a:gd name="T53" fmla="*/ 18 h 34"/>
                <a:gd name="T54" fmla="*/ 16 w 83"/>
                <a:gd name="T55" fmla="*/ 18 h 34"/>
                <a:gd name="T56" fmla="*/ 12 w 83"/>
                <a:gd name="T57" fmla="*/ 20 h 34"/>
                <a:gd name="T58" fmla="*/ 9 w 83"/>
                <a:gd name="T59" fmla="*/ 24 h 34"/>
                <a:gd name="T60" fmla="*/ 6 w 83"/>
                <a:gd name="T61" fmla="*/ 29 h 34"/>
                <a:gd name="T62" fmla="*/ 1 w 83"/>
                <a:gd name="T63" fmla="*/ 29 h 34"/>
                <a:gd name="T64" fmla="*/ 0 w 83"/>
                <a:gd name="T65" fmla="*/ 17 h 34"/>
                <a:gd name="T66" fmla="*/ 0 w 83"/>
                <a:gd name="T67" fmla="*/ 11 h 34"/>
                <a:gd name="T68" fmla="*/ 1 w 83"/>
                <a:gd name="T69" fmla="*/ 8 h 3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3"/>
                <a:gd name="T106" fmla="*/ 0 h 34"/>
                <a:gd name="T107" fmla="*/ 83 w 83"/>
                <a:gd name="T108" fmla="*/ 34 h 3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3" h="34">
                  <a:moveTo>
                    <a:pt x="1" y="8"/>
                  </a:moveTo>
                  <a:lnTo>
                    <a:pt x="6" y="8"/>
                  </a:lnTo>
                  <a:lnTo>
                    <a:pt x="10" y="5"/>
                  </a:lnTo>
                  <a:lnTo>
                    <a:pt x="16" y="3"/>
                  </a:lnTo>
                  <a:lnTo>
                    <a:pt x="20" y="2"/>
                  </a:lnTo>
                  <a:lnTo>
                    <a:pt x="26" y="2"/>
                  </a:lnTo>
                  <a:lnTo>
                    <a:pt x="32" y="2"/>
                  </a:lnTo>
                  <a:lnTo>
                    <a:pt x="36" y="2"/>
                  </a:lnTo>
                  <a:lnTo>
                    <a:pt x="45" y="0"/>
                  </a:lnTo>
                  <a:lnTo>
                    <a:pt x="50" y="0"/>
                  </a:lnTo>
                  <a:lnTo>
                    <a:pt x="55" y="0"/>
                  </a:lnTo>
                  <a:lnTo>
                    <a:pt x="63" y="3"/>
                  </a:lnTo>
                  <a:lnTo>
                    <a:pt x="73" y="8"/>
                  </a:lnTo>
                  <a:lnTo>
                    <a:pt x="78" y="11"/>
                  </a:lnTo>
                  <a:lnTo>
                    <a:pt x="79" y="15"/>
                  </a:lnTo>
                  <a:lnTo>
                    <a:pt x="81" y="20"/>
                  </a:lnTo>
                  <a:lnTo>
                    <a:pt x="82" y="24"/>
                  </a:lnTo>
                  <a:lnTo>
                    <a:pt x="82" y="29"/>
                  </a:lnTo>
                  <a:lnTo>
                    <a:pt x="79" y="33"/>
                  </a:lnTo>
                  <a:lnTo>
                    <a:pt x="75" y="33"/>
                  </a:lnTo>
                  <a:lnTo>
                    <a:pt x="70" y="29"/>
                  </a:lnTo>
                  <a:lnTo>
                    <a:pt x="66" y="24"/>
                  </a:lnTo>
                  <a:lnTo>
                    <a:pt x="62" y="20"/>
                  </a:lnTo>
                  <a:lnTo>
                    <a:pt x="58" y="20"/>
                  </a:lnTo>
                  <a:lnTo>
                    <a:pt x="43" y="18"/>
                  </a:lnTo>
                  <a:lnTo>
                    <a:pt x="39" y="18"/>
                  </a:lnTo>
                  <a:lnTo>
                    <a:pt x="27" y="18"/>
                  </a:lnTo>
                  <a:lnTo>
                    <a:pt x="16" y="18"/>
                  </a:lnTo>
                  <a:lnTo>
                    <a:pt x="12" y="20"/>
                  </a:lnTo>
                  <a:lnTo>
                    <a:pt x="9" y="24"/>
                  </a:lnTo>
                  <a:lnTo>
                    <a:pt x="6" y="29"/>
                  </a:lnTo>
                  <a:lnTo>
                    <a:pt x="1" y="29"/>
                  </a:lnTo>
                  <a:lnTo>
                    <a:pt x="0" y="17"/>
                  </a:lnTo>
                  <a:lnTo>
                    <a:pt x="0" y="11"/>
                  </a:lnTo>
                  <a:lnTo>
                    <a:pt x="1" y="8"/>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re 8">
            <a:extLst>
              <a:ext uri="{FF2B5EF4-FFF2-40B4-BE49-F238E27FC236}">
                <a16:creationId xmlns:a16="http://schemas.microsoft.com/office/drawing/2014/main" id="{74FF6D5D-3F88-B071-16FE-839C3277F257}"/>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31747" name="Espace réservé du numéro de diapositive 4">
            <a:extLst>
              <a:ext uri="{FF2B5EF4-FFF2-40B4-BE49-F238E27FC236}">
                <a16:creationId xmlns:a16="http://schemas.microsoft.com/office/drawing/2014/main" id="{D214B239-26A3-BF43-F2F8-F05D174991D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8C8D26D-51F4-4B81-9C2F-6555BB02C5C4}" type="slidenum">
              <a:rPr lang="fr-FR" altLang="fr-FR" sz="2000">
                <a:solidFill>
                  <a:srgbClr val="984807"/>
                </a:solidFill>
              </a:rPr>
              <a:pPr algn="r" eaLnBrk="1" hangingPunct="1">
                <a:spcBef>
                  <a:spcPct val="0"/>
                </a:spcBef>
                <a:buFontTx/>
                <a:buNone/>
              </a:pPr>
              <a:t>29</a:t>
            </a:fld>
            <a:endParaRPr lang="fr-FR" altLang="fr-FR" sz="2000">
              <a:solidFill>
                <a:srgbClr val="984807"/>
              </a:solidFill>
            </a:endParaRPr>
          </a:p>
        </p:txBody>
      </p:sp>
      <p:sp>
        <p:nvSpPr>
          <p:cNvPr id="31748" name="Rectangle 1">
            <a:extLst>
              <a:ext uri="{FF2B5EF4-FFF2-40B4-BE49-F238E27FC236}">
                <a16:creationId xmlns:a16="http://schemas.microsoft.com/office/drawing/2014/main" id="{A64B66D0-8945-1565-E445-440EA3C85CA5}"/>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FACILITER L'INTERVENTION DES SECOURS :</a:t>
            </a:r>
          </a:p>
        </p:txBody>
      </p:sp>
      <p:sp>
        <p:nvSpPr>
          <p:cNvPr id="31749" name="Rectangle 1">
            <a:extLst>
              <a:ext uri="{FF2B5EF4-FFF2-40B4-BE49-F238E27FC236}">
                <a16:creationId xmlns:a16="http://schemas.microsoft.com/office/drawing/2014/main" id="{C644162A-A2FB-1E36-21E1-348D36D6AA00}"/>
              </a:ext>
            </a:extLst>
          </p:cNvPr>
          <p:cNvSpPr>
            <a:spLocks noChangeArrowheads="1"/>
          </p:cNvSpPr>
          <p:nvPr/>
        </p:nvSpPr>
        <p:spPr bwMode="auto">
          <a:xfrm>
            <a:off x="457200" y="1981200"/>
            <a:ext cx="8189913"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4. La mise en oeuvre des moyens de secours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Moyens de 1</a:t>
            </a:r>
            <a:r>
              <a:rPr lang="fr-FR" altLang="fr-FR" sz="2000" baseline="30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ère </a:t>
            </a: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et de 2</a:t>
            </a:r>
            <a:r>
              <a:rPr lang="fr-FR" altLang="fr-FR" sz="2000" baseline="30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ème</a:t>
            </a: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interventions ;</a:t>
            </a:r>
          </a:p>
          <a:p>
            <a:pPr>
              <a:lnSpc>
                <a:spcPct val="107000"/>
              </a:lnSpc>
              <a:spcBef>
                <a:spcPct val="0"/>
              </a:spcBef>
              <a:buFontTx/>
              <a:buChar char="•"/>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Mise en œuvre du signal d'alarme ;</a:t>
            </a:r>
          </a:p>
          <a:p>
            <a:pPr>
              <a:lnSpc>
                <a:spcPct val="107000"/>
              </a:lnSpc>
              <a:spcBef>
                <a:spcPct val="0"/>
              </a:spcBef>
              <a:buFontTx/>
              <a:buChar char="•"/>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Manœuvre des exutoires de fumées.</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1750" name="Picture 6" descr="I:\Images\Sapeurs-Pompiers\INC\B - connaissance du matériel\B1 - extincteurs\uv8iw35l.gif">
            <a:extLst>
              <a:ext uri="{FF2B5EF4-FFF2-40B4-BE49-F238E27FC236}">
                <a16:creationId xmlns:a16="http://schemas.microsoft.com/office/drawing/2014/main" id="{BDB28195-EC8C-55C0-912F-C8AB7200325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3200400"/>
            <a:ext cx="3848100"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8">
            <a:extLst>
              <a:ext uri="{FF2B5EF4-FFF2-40B4-BE49-F238E27FC236}">
                <a16:creationId xmlns:a16="http://schemas.microsoft.com/office/drawing/2014/main" id="{CA42F100-A89C-9EBD-9C1F-CE9BB671C18A}"/>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5123" name="Espace réservé du numéro de diapositive 4">
            <a:extLst>
              <a:ext uri="{FF2B5EF4-FFF2-40B4-BE49-F238E27FC236}">
                <a16:creationId xmlns:a16="http://schemas.microsoft.com/office/drawing/2014/main" id="{C7EFFCC1-7A89-39B0-8B2F-80EDC124F20D}"/>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304C4D67-709E-4888-A7DD-F12EC7FB514F}" type="slidenum">
              <a:rPr lang="fr-FR" altLang="fr-FR" sz="2000">
                <a:solidFill>
                  <a:srgbClr val="984807"/>
                </a:solidFill>
              </a:rPr>
              <a:pPr>
                <a:spcBef>
                  <a:spcPct val="0"/>
                </a:spcBef>
                <a:buFontTx/>
                <a:buNone/>
              </a:pPr>
              <a:t>3</a:t>
            </a:fld>
            <a:endParaRPr lang="fr-FR" altLang="fr-FR" sz="2000">
              <a:solidFill>
                <a:srgbClr val="984807"/>
              </a:solidFill>
            </a:endParaRPr>
          </a:p>
        </p:txBody>
      </p:sp>
      <p:sp>
        <p:nvSpPr>
          <p:cNvPr id="5124" name="Rectangle 1">
            <a:extLst>
              <a:ext uri="{FF2B5EF4-FFF2-40B4-BE49-F238E27FC236}">
                <a16:creationId xmlns:a16="http://schemas.microsoft.com/office/drawing/2014/main" id="{58129C65-8C58-12BC-C7B9-7096F4A9A330}"/>
              </a:ext>
            </a:extLst>
          </p:cNvPr>
          <p:cNvSpPr>
            <a:spLocks noChangeArrowheads="1"/>
          </p:cNvSpPr>
          <p:nvPr/>
        </p:nvSpPr>
        <p:spPr bwMode="auto">
          <a:xfrm>
            <a:off x="457200" y="1981200"/>
            <a:ext cx="8189913"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Dans la diversité des risques, celui de l’incendie se situe à une place tristement privilégiée. </a:t>
            </a:r>
          </a:p>
          <a:p>
            <a:pPr>
              <a:lnSpc>
                <a:spcPct val="107000"/>
              </a:lnSpc>
              <a:spcBef>
                <a:spcPct val="0"/>
              </a:spcBef>
              <a:buFontTx/>
              <a:buNone/>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Depuis la nuit des temps, il est la cause de pertes humaines importantes et de dégâts matériels irréparables. </a:t>
            </a:r>
          </a:p>
          <a:p>
            <a:pPr>
              <a:lnSpc>
                <a:spcPct val="107000"/>
              </a:lnSpc>
              <a:spcBef>
                <a:spcPct val="0"/>
              </a:spcBef>
              <a:buFontTx/>
              <a:buNone/>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L’interpénétration de toutes sortes d’activités conjuguée avec de fortes concentrations de population concourent à l’aggravation des sinistres.</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re 8">
            <a:extLst>
              <a:ext uri="{FF2B5EF4-FFF2-40B4-BE49-F238E27FC236}">
                <a16:creationId xmlns:a16="http://schemas.microsoft.com/office/drawing/2014/main" id="{F1516C9D-69A3-4C92-0418-3E1413D947ED}"/>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Réglementation </a:t>
            </a:r>
          </a:p>
        </p:txBody>
      </p:sp>
      <p:sp>
        <p:nvSpPr>
          <p:cNvPr id="32771" name="Espace réservé du numéro de diapositive 4">
            <a:extLst>
              <a:ext uri="{FF2B5EF4-FFF2-40B4-BE49-F238E27FC236}">
                <a16:creationId xmlns:a16="http://schemas.microsoft.com/office/drawing/2014/main" id="{1F648718-6635-113C-AD0F-956D7627D05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C5E4CBB-A492-43E0-B4BB-B74053895EAD}" type="slidenum">
              <a:rPr lang="fr-FR" altLang="fr-FR" sz="2000">
                <a:solidFill>
                  <a:srgbClr val="984807"/>
                </a:solidFill>
              </a:rPr>
              <a:pPr algn="r" eaLnBrk="1" hangingPunct="1">
                <a:spcBef>
                  <a:spcPct val="0"/>
                </a:spcBef>
                <a:buFontTx/>
                <a:buNone/>
              </a:pPr>
              <a:t>30</a:t>
            </a:fld>
            <a:endParaRPr lang="fr-FR" altLang="fr-FR" sz="2000">
              <a:solidFill>
                <a:srgbClr val="984807"/>
              </a:solidFill>
            </a:endParaRPr>
          </a:p>
        </p:txBody>
      </p:sp>
      <p:pic>
        <p:nvPicPr>
          <p:cNvPr id="32772" name="Picture 92" descr="G:\CLIPART\books3.jpg">
            <a:extLst>
              <a:ext uri="{FF2B5EF4-FFF2-40B4-BE49-F238E27FC236}">
                <a16:creationId xmlns:a16="http://schemas.microsoft.com/office/drawing/2014/main" id="{9749DA28-0076-DE24-0C74-0F0AA8F4E6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133600"/>
            <a:ext cx="4648200" cy="297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re 8">
            <a:extLst>
              <a:ext uri="{FF2B5EF4-FFF2-40B4-BE49-F238E27FC236}">
                <a16:creationId xmlns:a16="http://schemas.microsoft.com/office/drawing/2014/main" id="{5FFFE5EE-FB5E-9E6C-A5AF-12A0D0AFD8D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Réglementation </a:t>
            </a:r>
          </a:p>
        </p:txBody>
      </p:sp>
      <p:sp>
        <p:nvSpPr>
          <p:cNvPr id="33795" name="Espace réservé du numéro de diapositive 4">
            <a:extLst>
              <a:ext uri="{FF2B5EF4-FFF2-40B4-BE49-F238E27FC236}">
                <a16:creationId xmlns:a16="http://schemas.microsoft.com/office/drawing/2014/main" id="{A5594EEF-4B4C-D24B-E665-233D44630E2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AC8D0A1-6A98-423F-B970-3F3F1A2C617E}" type="slidenum">
              <a:rPr lang="fr-FR" altLang="fr-FR" sz="2000">
                <a:solidFill>
                  <a:srgbClr val="984807"/>
                </a:solidFill>
              </a:rPr>
              <a:pPr algn="r" eaLnBrk="1" hangingPunct="1">
                <a:spcBef>
                  <a:spcPct val="0"/>
                </a:spcBef>
                <a:buFontTx/>
                <a:buNone/>
              </a:pPr>
              <a:t>31</a:t>
            </a:fld>
            <a:endParaRPr lang="fr-FR" altLang="fr-FR" sz="2000">
              <a:solidFill>
                <a:srgbClr val="984807"/>
              </a:solidFill>
            </a:endParaRPr>
          </a:p>
        </p:txBody>
      </p:sp>
      <p:sp>
        <p:nvSpPr>
          <p:cNvPr id="33796" name="Rectangle 1">
            <a:extLst>
              <a:ext uri="{FF2B5EF4-FFF2-40B4-BE49-F238E27FC236}">
                <a16:creationId xmlns:a16="http://schemas.microsoft.com/office/drawing/2014/main" id="{97CBCCE2-6829-40EF-22E0-1855B2440869}"/>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Code de la construction et de l'habitation :</a:t>
            </a: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33797" name="Rectangle 1">
            <a:extLst>
              <a:ext uri="{FF2B5EF4-FFF2-40B4-BE49-F238E27FC236}">
                <a16:creationId xmlns:a16="http://schemas.microsoft.com/office/drawing/2014/main" id="{EE2CBAE2-405D-AE81-F178-040B36B0BFBE}"/>
              </a:ext>
            </a:extLst>
          </p:cNvPr>
          <p:cNvSpPr>
            <a:spLocks noChangeArrowheads="1"/>
          </p:cNvSpPr>
          <p:nvPr/>
        </p:nvSpPr>
        <p:spPr bwMode="auto">
          <a:xfrm>
            <a:off x="457200" y="1981200"/>
            <a:ext cx="8189913" cy="303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fixe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Dispositions applicables aux Bâtiments d'Habitation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Dispositions destinées à assurer la sécurité contre les risques d'incendie et de panique dans les ERP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Dispositions destinées à assurer la sécurité des personnes contre les risques d'incendie et de panique dans les IGH ;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Dispositions définissant en différentes catégories, les Matériaux et Éléments de Construction en fonction de leur Comportement au feu en cas d'incendie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re 8">
            <a:extLst>
              <a:ext uri="{FF2B5EF4-FFF2-40B4-BE49-F238E27FC236}">
                <a16:creationId xmlns:a16="http://schemas.microsoft.com/office/drawing/2014/main" id="{235D7EBA-CA2C-6668-3044-191E0924526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Réglementation </a:t>
            </a:r>
          </a:p>
        </p:txBody>
      </p:sp>
      <p:sp>
        <p:nvSpPr>
          <p:cNvPr id="34819" name="Espace réservé du numéro de diapositive 4">
            <a:extLst>
              <a:ext uri="{FF2B5EF4-FFF2-40B4-BE49-F238E27FC236}">
                <a16:creationId xmlns:a16="http://schemas.microsoft.com/office/drawing/2014/main" id="{C4AA9677-4614-D18A-3C89-497309BCC5B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3E84106-EE66-44FA-8B47-DC0AA7885F97}" type="slidenum">
              <a:rPr lang="fr-FR" altLang="fr-FR" sz="2000">
                <a:solidFill>
                  <a:srgbClr val="984807"/>
                </a:solidFill>
              </a:rPr>
              <a:pPr algn="r" eaLnBrk="1" hangingPunct="1">
                <a:spcBef>
                  <a:spcPct val="0"/>
                </a:spcBef>
                <a:buFontTx/>
                <a:buNone/>
              </a:pPr>
              <a:t>32</a:t>
            </a:fld>
            <a:endParaRPr lang="fr-FR" altLang="fr-FR" sz="2000">
              <a:solidFill>
                <a:srgbClr val="984807"/>
              </a:solidFill>
            </a:endParaRPr>
          </a:p>
        </p:txBody>
      </p:sp>
      <p:sp>
        <p:nvSpPr>
          <p:cNvPr id="34820" name="Rectangle 1">
            <a:extLst>
              <a:ext uri="{FF2B5EF4-FFF2-40B4-BE49-F238E27FC236}">
                <a16:creationId xmlns:a16="http://schemas.microsoft.com/office/drawing/2014/main" id="{C56A31AA-3AAA-589A-5875-A2EBF1F015A7}"/>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Code des collectivités territoriales (code des communes) :</a:t>
            </a:r>
            <a:r>
              <a:rPr lang="fr-FR" altLang="fr-FR" sz="2000" b="1">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34821" name="Rectangle 1">
            <a:extLst>
              <a:ext uri="{FF2B5EF4-FFF2-40B4-BE49-F238E27FC236}">
                <a16:creationId xmlns:a16="http://schemas.microsoft.com/office/drawing/2014/main" id="{2319D364-2466-3292-D3DF-015CA2775CCD}"/>
              </a:ext>
            </a:extLst>
          </p:cNvPr>
          <p:cNvSpPr>
            <a:spLocks noChangeArrowheads="1"/>
          </p:cNvSpPr>
          <p:nvPr/>
        </p:nvSpPr>
        <p:spPr bwMode="auto">
          <a:xfrm>
            <a:off x="457200" y="2286000"/>
            <a:ext cx="8189913"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Prescrit que le maire a en charge de la police avec pour objet notamment, de prévenir et de faire cesser, les accidents et les fléaux calamiteux : </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Précautions convenables</a:t>
            </a:r>
          </a:p>
          <a:p>
            <a:pPr algn="just">
              <a:lnSpc>
                <a:spcPct val="107000"/>
              </a:lnSpc>
              <a:spcBef>
                <a:spcPct val="0"/>
              </a:spcBef>
              <a:buFontTx/>
              <a:buChar char="•"/>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Distribution des secours nécessaires,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re 8">
            <a:extLst>
              <a:ext uri="{FF2B5EF4-FFF2-40B4-BE49-F238E27FC236}">
                <a16:creationId xmlns:a16="http://schemas.microsoft.com/office/drawing/2014/main" id="{7ECB1145-E94E-9821-98BE-2217200EEFC8}"/>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Réglementation </a:t>
            </a:r>
          </a:p>
        </p:txBody>
      </p:sp>
      <p:sp>
        <p:nvSpPr>
          <p:cNvPr id="35843" name="Espace réservé du numéro de diapositive 4">
            <a:extLst>
              <a:ext uri="{FF2B5EF4-FFF2-40B4-BE49-F238E27FC236}">
                <a16:creationId xmlns:a16="http://schemas.microsoft.com/office/drawing/2014/main" id="{77C02B01-D25A-18B3-222E-D4B3B55BBA9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087407B-52DA-4F70-9BDC-F2B0E605275F}" type="slidenum">
              <a:rPr lang="fr-FR" altLang="fr-FR" sz="2000">
                <a:solidFill>
                  <a:srgbClr val="984807"/>
                </a:solidFill>
              </a:rPr>
              <a:pPr algn="r" eaLnBrk="1" hangingPunct="1">
                <a:spcBef>
                  <a:spcPct val="0"/>
                </a:spcBef>
                <a:buFontTx/>
                <a:buNone/>
              </a:pPr>
              <a:t>33</a:t>
            </a:fld>
            <a:endParaRPr lang="fr-FR" altLang="fr-FR" sz="2000">
              <a:solidFill>
                <a:srgbClr val="984807"/>
              </a:solidFill>
            </a:endParaRPr>
          </a:p>
        </p:txBody>
      </p:sp>
      <p:sp>
        <p:nvSpPr>
          <p:cNvPr id="35844" name="Rectangle 1">
            <a:extLst>
              <a:ext uri="{FF2B5EF4-FFF2-40B4-BE49-F238E27FC236}">
                <a16:creationId xmlns:a16="http://schemas.microsoft.com/office/drawing/2014/main" id="{FF88F3A4-E102-FABF-9DD5-41721CAD52B7}"/>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Code de l'urbanisme :</a:t>
            </a:r>
          </a:p>
        </p:txBody>
      </p:sp>
      <p:sp>
        <p:nvSpPr>
          <p:cNvPr id="35845" name="Rectangle 1">
            <a:extLst>
              <a:ext uri="{FF2B5EF4-FFF2-40B4-BE49-F238E27FC236}">
                <a16:creationId xmlns:a16="http://schemas.microsoft.com/office/drawing/2014/main" id="{E3FE0DD7-A3E8-8804-4603-83D2C9F10814}"/>
              </a:ext>
            </a:extLst>
          </p:cNvPr>
          <p:cNvSpPr>
            <a:spLocks noChangeArrowheads="1"/>
          </p:cNvSpPr>
          <p:nvPr/>
        </p:nvSpPr>
        <p:spPr bwMode="auto">
          <a:xfrm>
            <a:off x="457200" y="1981200"/>
            <a:ext cx="8189913"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Contient :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Règles générales d'aménagement et d'urbanisme ;</a:t>
            </a:r>
          </a:p>
          <a:p>
            <a:pPr>
              <a:lnSpc>
                <a:spcPct val="107000"/>
              </a:lnSpc>
              <a:spcBef>
                <a:spcPct val="0"/>
              </a:spcBef>
              <a:buFontTx/>
              <a:buChar char="•"/>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Règles relatives à l'acte de construire (permis de construire, dispositions diverses, contrôles, etc.).</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5846" name="Picture 6" descr="I:\Images\Sapeurs-Pompiers\INC\F1 - construction\Un Dimanche à la campagne\facade SN.bmp">
            <a:extLst>
              <a:ext uri="{FF2B5EF4-FFF2-40B4-BE49-F238E27FC236}">
                <a16:creationId xmlns:a16="http://schemas.microsoft.com/office/drawing/2014/main" id="{BED3DD03-582D-F33B-B790-7DC8A99967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5372"/>
          <a:stretch>
            <a:fillRect/>
          </a:stretch>
        </p:blipFill>
        <p:spPr bwMode="auto">
          <a:xfrm>
            <a:off x="3657600" y="3810000"/>
            <a:ext cx="3276600"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re 8">
            <a:extLst>
              <a:ext uri="{FF2B5EF4-FFF2-40B4-BE49-F238E27FC236}">
                <a16:creationId xmlns:a16="http://schemas.microsoft.com/office/drawing/2014/main" id="{38A737D8-787A-56FA-412F-B86E57D9F8E6}"/>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Réglementation </a:t>
            </a:r>
          </a:p>
        </p:txBody>
      </p:sp>
      <p:sp>
        <p:nvSpPr>
          <p:cNvPr id="36867" name="Espace réservé du numéro de diapositive 4">
            <a:extLst>
              <a:ext uri="{FF2B5EF4-FFF2-40B4-BE49-F238E27FC236}">
                <a16:creationId xmlns:a16="http://schemas.microsoft.com/office/drawing/2014/main" id="{4D23D139-0F58-DA7F-C11D-49CA7D018D3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E8E32A8-7984-4628-8C23-9266B201E4BD}" type="slidenum">
              <a:rPr lang="fr-FR" altLang="fr-FR" sz="2000">
                <a:solidFill>
                  <a:srgbClr val="984807"/>
                </a:solidFill>
              </a:rPr>
              <a:pPr algn="r" eaLnBrk="1" hangingPunct="1">
                <a:spcBef>
                  <a:spcPct val="0"/>
                </a:spcBef>
                <a:buFontTx/>
                <a:buNone/>
              </a:pPr>
              <a:t>34</a:t>
            </a:fld>
            <a:endParaRPr lang="fr-FR" altLang="fr-FR" sz="2000">
              <a:solidFill>
                <a:srgbClr val="984807"/>
              </a:solidFill>
            </a:endParaRPr>
          </a:p>
        </p:txBody>
      </p:sp>
      <p:sp>
        <p:nvSpPr>
          <p:cNvPr id="36868" name="Rectangle 1">
            <a:extLst>
              <a:ext uri="{FF2B5EF4-FFF2-40B4-BE49-F238E27FC236}">
                <a16:creationId xmlns:a16="http://schemas.microsoft.com/office/drawing/2014/main" id="{0B5A6A6D-0E11-C8F4-2E7A-24CEBCCFFF59}"/>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Code du travail :</a:t>
            </a: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36869" name="Rectangle 1">
            <a:extLst>
              <a:ext uri="{FF2B5EF4-FFF2-40B4-BE49-F238E27FC236}">
                <a16:creationId xmlns:a16="http://schemas.microsoft.com/office/drawing/2014/main" id="{45A825A1-A71E-3669-F295-5466CF80AB19}"/>
              </a:ext>
            </a:extLst>
          </p:cNvPr>
          <p:cNvSpPr>
            <a:spLocks noChangeArrowheads="1"/>
          </p:cNvSpPr>
          <p:nvPr/>
        </p:nvSpPr>
        <p:spPr bwMode="auto">
          <a:xfrm>
            <a:off x="457200" y="1981200"/>
            <a:ext cx="8189913"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Fixe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Dispositions générales concernant l’hygiène et la sécurité ;</a:t>
            </a:r>
          </a:p>
          <a:p>
            <a:pPr>
              <a:lnSpc>
                <a:spcPct val="107000"/>
              </a:lnSpc>
              <a:spcBef>
                <a:spcPct val="0"/>
              </a:spcBef>
              <a:buFontTx/>
              <a:buChar char="•"/>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Règles sur la prévention des incendies (classement des matières inflammables, éclairage et chauffage des locaux, issues et dégagements, moyens de lutte contre l'incendie).</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re 8">
            <a:extLst>
              <a:ext uri="{FF2B5EF4-FFF2-40B4-BE49-F238E27FC236}">
                <a16:creationId xmlns:a16="http://schemas.microsoft.com/office/drawing/2014/main" id="{C98FADAD-D0EF-9B2E-5656-D480F6105F7E}"/>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Réglementation </a:t>
            </a:r>
          </a:p>
        </p:txBody>
      </p:sp>
      <p:sp>
        <p:nvSpPr>
          <p:cNvPr id="37891" name="Espace réservé du numéro de diapositive 4">
            <a:extLst>
              <a:ext uri="{FF2B5EF4-FFF2-40B4-BE49-F238E27FC236}">
                <a16:creationId xmlns:a16="http://schemas.microsoft.com/office/drawing/2014/main" id="{7E4383A2-3A31-AFA3-8C5B-A6E73042415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4BD793B-24BE-414D-A84A-6E1EE1C59D7A}" type="slidenum">
              <a:rPr lang="fr-FR" altLang="fr-FR" sz="2000">
                <a:solidFill>
                  <a:srgbClr val="984807"/>
                </a:solidFill>
              </a:rPr>
              <a:pPr algn="r" eaLnBrk="1" hangingPunct="1">
                <a:spcBef>
                  <a:spcPct val="0"/>
                </a:spcBef>
                <a:buFontTx/>
                <a:buNone/>
              </a:pPr>
              <a:t>35</a:t>
            </a:fld>
            <a:endParaRPr lang="fr-FR" altLang="fr-FR" sz="2000">
              <a:solidFill>
                <a:srgbClr val="984807"/>
              </a:solidFill>
            </a:endParaRPr>
          </a:p>
        </p:txBody>
      </p:sp>
      <p:sp>
        <p:nvSpPr>
          <p:cNvPr id="37892" name="Rectangle 1">
            <a:extLst>
              <a:ext uri="{FF2B5EF4-FFF2-40B4-BE49-F238E27FC236}">
                <a16:creationId xmlns:a16="http://schemas.microsoft.com/office/drawing/2014/main" id="{2235B477-22B0-9FBE-C076-DDA37CF91DEE}"/>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Code de l'environnement :</a:t>
            </a: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37893" name="Rectangle 1">
            <a:extLst>
              <a:ext uri="{FF2B5EF4-FFF2-40B4-BE49-F238E27FC236}">
                <a16:creationId xmlns:a16="http://schemas.microsoft.com/office/drawing/2014/main" id="{45AAA801-FF9D-9FCE-1792-02D0CF85545C}"/>
              </a:ext>
            </a:extLst>
          </p:cNvPr>
          <p:cNvSpPr>
            <a:spLocks noChangeArrowheads="1"/>
          </p:cNvSpPr>
          <p:nvPr/>
        </p:nvSpPr>
        <p:spPr bwMode="auto">
          <a:xfrm>
            <a:off x="457200" y="1981200"/>
            <a:ext cx="81899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Fixe les dispositions applicables aux Installations Classées pour la Protection de l’Environnement (ICPE).</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7894" name="Picture 6" descr="I:\Images\Sapeurs-Pompiers\INC\Rsiques technologiques\1. Risque chimique\sévéso.png">
            <a:extLst>
              <a:ext uri="{FF2B5EF4-FFF2-40B4-BE49-F238E27FC236}">
                <a16:creationId xmlns:a16="http://schemas.microsoft.com/office/drawing/2014/main" id="{1013D7C8-40CB-1E29-ACAC-1D8EBFF04E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3276600"/>
            <a:ext cx="2778125"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re 8">
            <a:extLst>
              <a:ext uri="{FF2B5EF4-FFF2-40B4-BE49-F238E27FC236}">
                <a16:creationId xmlns:a16="http://schemas.microsoft.com/office/drawing/2014/main" id="{03D085D4-A1F4-67E7-1DD7-F703EB054B1E}"/>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38915" name="Espace réservé du numéro de diapositive 4">
            <a:extLst>
              <a:ext uri="{FF2B5EF4-FFF2-40B4-BE49-F238E27FC236}">
                <a16:creationId xmlns:a16="http://schemas.microsoft.com/office/drawing/2014/main" id="{7A29545A-D1B2-3767-F965-E292E5E0AEB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8B59867-1953-4D79-B1F1-BDDEC6DBC82D}" type="slidenum">
              <a:rPr lang="fr-FR" altLang="fr-FR" sz="2000">
                <a:solidFill>
                  <a:srgbClr val="984807"/>
                </a:solidFill>
              </a:rPr>
              <a:pPr algn="r" eaLnBrk="1" hangingPunct="1">
                <a:spcBef>
                  <a:spcPct val="0"/>
                </a:spcBef>
                <a:buFontTx/>
                <a:buNone/>
              </a:pPr>
              <a:t>36</a:t>
            </a:fld>
            <a:endParaRPr lang="fr-FR" altLang="fr-FR" sz="2000">
              <a:solidFill>
                <a:srgbClr val="984807"/>
              </a:solidFill>
            </a:endParaRPr>
          </a:p>
        </p:txBody>
      </p:sp>
      <p:sp>
        <p:nvSpPr>
          <p:cNvPr id="38916" name="Rectangle 11">
            <a:extLst>
              <a:ext uri="{FF2B5EF4-FFF2-40B4-BE49-F238E27FC236}">
                <a16:creationId xmlns:a16="http://schemas.microsoft.com/office/drawing/2014/main" id="{AC395307-FE86-3F7B-298D-20370B9D5FC0}"/>
              </a:ext>
            </a:extLst>
          </p:cNvPr>
          <p:cNvSpPr>
            <a:spLocks noChangeArrowheads="1"/>
          </p:cNvSpPr>
          <p:nvPr/>
        </p:nvSpPr>
        <p:spPr bwMode="auto">
          <a:xfrm>
            <a:off x="3224213" y="2533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38917" name="Image 484361">
            <a:extLst>
              <a:ext uri="{FF2B5EF4-FFF2-40B4-BE49-F238E27FC236}">
                <a16:creationId xmlns:a16="http://schemas.microsoft.com/office/drawing/2014/main" id="{B98E5502-B352-1F3C-54C2-E49D4182F1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0" r="-110" b="-50"/>
          <a:stretch>
            <a:fillRect/>
          </a:stretch>
        </p:blipFill>
        <p:spPr bwMode="auto">
          <a:xfrm>
            <a:off x="1524000" y="1600200"/>
            <a:ext cx="6172200" cy="410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re 8">
            <a:extLst>
              <a:ext uri="{FF2B5EF4-FFF2-40B4-BE49-F238E27FC236}">
                <a16:creationId xmlns:a16="http://schemas.microsoft.com/office/drawing/2014/main" id="{739500A1-CD20-C440-D352-9B80137FE61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39939" name="Espace réservé du numéro de diapositive 4">
            <a:extLst>
              <a:ext uri="{FF2B5EF4-FFF2-40B4-BE49-F238E27FC236}">
                <a16:creationId xmlns:a16="http://schemas.microsoft.com/office/drawing/2014/main" id="{66E3DDA4-C7A0-1129-01E4-BEFAB507A7F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C0886AA-172F-4DD0-9923-61F2985A23CE}" type="slidenum">
              <a:rPr lang="fr-FR" altLang="fr-FR" sz="2000">
                <a:solidFill>
                  <a:srgbClr val="984807"/>
                </a:solidFill>
              </a:rPr>
              <a:pPr algn="r" eaLnBrk="1" hangingPunct="1">
                <a:spcBef>
                  <a:spcPct val="0"/>
                </a:spcBef>
                <a:buFontTx/>
                <a:buNone/>
              </a:pPr>
              <a:t>37</a:t>
            </a:fld>
            <a:endParaRPr lang="fr-FR" altLang="fr-FR" sz="2000">
              <a:solidFill>
                <a:srgbClr val="984807"/>
              </a:solidFill>
            </a:endParaRPr>
          </a:p>
        </p:txBody>
      </p:sp>
      <p:sp>
        <p:nvSpPr>
          <p:cNvPr id="39940" name="Rectangle 1">
            <a:extLst>
              <a:ext uri="{FF2B5EF4-FFF2-40B4-BE49-F238E27FC236}">
                <a16:creationId xmlns:a16="http://schemas.microsoft.com/office/drawing/2014/main" id="{01F5657D-90DF-8EB7-4823-1E85CC217AEB}"/>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Définitions – généralités  :</a:t>
            </a: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39941" name="Rectangle 1">
            <a:extLst>
              <a:ext uri="{FF2B5EF4-FFF2-40B4-BE49-F238E27FC236}">
                <a16:creationId xmlns:a16="http://schemas.microsoft.com/office/drawing/2014/main" id="{E353D0D4-A1E1-4BCA-3F8C-1BDA7849F6D7}"/>
              </a:ext>
            </a:extLst>
          </p:cNvPr>
          <p:cNvSpPr>
            <a:spLocks noChangeArrowheads="1"/>
          </p:cNvSpPr>
          <p:nvPr/>
        </p:nvSpPr>
        <p:spPr bwMode="auto">
          <a:xfrm>
            <a:off x="457200" y="1981200"/>
            <a:ext cx="8189913"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Descentes de charges</a:t>
            </a: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somme des forces transférées par l’ensemble des éléments constituant une structure jusqu’aux fondations (gros œuvre + second œuvre).</a:t>
            </a: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b="1">
                <a:solidFill>
                  <a:srgbClr val="000000"/>
                </a:solidFill>
                <a:latin typeface="Times New Roman" panose="02020603050405020304" pitchFamily="18" charset="0"/>
                <a:ea typeface="Arial Unicode MS" pitchFamily="34" charset="-128"/>
                <a:cs typeface="Times New Roman" panose="02020603050405020304" pitchFamily="18" charset="0"/>
              </a:rPr>
              <a:t>Charges permanentes</a:t>
            </a: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 poids des divers éléments constituant l’édifice. Un bâtiment peut ainsi peser de quelques dizaines de tonnes pour une construction individuelle à plusieurs milliers de tonnes pour un IGH.</a:t>
            </a:r>
            <a:endParaRPr lang="fr-FR" altLang="fr-FR" sz="2000">
              <a:latin typeface="Times New Roman" panose="02020603050405020304" pitchFamily="18" charset="0"/>
              <a:ea typeface="Arial Unicode MS" pitchFamily="34" charset="-128"/>
              <a:cs typeface="Times New Roman" panose="02020603050405020304"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re 8">
            <a:extLst>
              <a:ext uri="{FF2B5EF4-FFF2-40B4-BE49-F238E27FC236}">
                <a16:creationId xmlns:a16="http://schemas.microsoft.com/office/drawing/2014/main" id="{C1D3B786-C491-A30A-2EBF-77D97B8DA07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40963" name="Espace réservé du numéro de diapositive 4">
            <a:extLst>
              <a:ext uri="{FF2B5EF4-FFF2-40B4-BE49-F238E27FC236}">
                <a16:creationId xmlns:a16="http://schemas.microsoft.com/office/drawing/2014/main" id="{AEB48EB5-583F-F518-A20C-299E859AD6F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3365737-9045-4FA2-B131-2004A7CA6114}" type="slidenum">
              <a:rPr lang="fr-FR" altLang="fr-FR" sz="2000">
                <a:solidFill>
                  <a:srgbClr val="984807"/>
                </a:solidFill>
              </a:rPr>
              <a:pPr algn="r" eaLnBrk="1" hangingPunct="1">
                <a:spcBef>
                  <a:spcPct val="0"/>
                </a:spcBef>
                <a:buFontTx/>
                <a:buNone/>
              </a:pPr>
              <a:t>38</a:t>
            </a:fld>
            <a:endParaRPr lang="fr-FR" altLang="fr-FR" sz="2000">
              <a:solidFill>
                <a:srgbClr val="984807"/>
              </a:solidFill>
            </a:endParaRPr>
          </a:p>
        </p:txBody>
      </p:sp>
      <p:sp>
        <p:nvSpPr>
          <p:cNvPr id="40964" name="Rectangle 1">
            <a:extLst>
              <a:ext uri="{FF2B5EF4-FFF2-40B4-BE49-F238E27FC236}">
                <a16:creationId xmlns:a16="http://schemas.microsoft.com/office/drawing/2014/main" id="{03C0A9C2-293A-A47F-9092-6BF45705CAD1}"/>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Définitions – généralités  :</a:t>
            </a: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965" name="Rectangle 1">
            <a:extLst>
              <a:ext uri="{FF2B5EF4-FFF2-40B4-BE49-F238E27FC236}">
                <a16:creationId xmlns:a16="http://schemas.microsoft.com/office/drawing/2014/main" id="{60C0A2CC-675E-DCBB-9DC9-3BC01457F685}"/>
              </a:ext>
            </a:extLst>
          </p:cNvPr>
          <p:cNvSpPr>
            <a:spLocks noChangeArrowheads="1"/>
          </p:cNvSpPr>
          <p:nvPr/>
        </p:nvSpPr>
        <p:spPr bwMode="auto">
          <a:xfrm>
            <a:off x="457200" y="1981200"/>
            <a:ext cx="8189913"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a:solidFill>
                  <a:srgbClr val="000000"/>
                </a:solidFill>
                <a:latin typeface="Times New Roman" panose="02020603050405020304" pitchFamily="18" charset="0"/>
                <a:ea typeface="Arial Unicode MS" pitchFamily="34" charset="-128"/>
                <a:cs typeface="Times New Roman" panose="02020603050405020304" pitchFamily="18" charset="0"/>
              </a:rPr>
              <a:t>Gros œuvre</a:t>
            </a: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 éléments principaux de la construction qui contribuent à la stabilité de l’ensemble (murs pignons, de façade, de refend, plancher, charpente…).</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b="1">
                <a:latin typeface="Times New Roman" panose="02020603050405020304" pitchFamily="18" charset="0"/>
                <a:ea typeface="Arial Unicode MS" pitchFamily="34" charset="-128"/>
                <a:cs typeface="Calibri" panose="020F0502020204030204" pitchFamily="34" charset="0"/>
              </a:rPr>
              <a:t>Second œuvre </a:t>
            </a:r>
            <a:r>
              <a:rPr lang="fr-FR" altLang="fr-FR" sz="2000">
                <a:latin typeface="Times New Roman" panose="02020603050405020304" pitchFamily="18" charset="0"/>
                <a:ea typeface="Arial Unicode MS" pitchFamily="34" charset="-128"/>
                <a:cs typeface="Calibri" panose="020F0502020204030204" pitchFamily="34" charset="0"/>
              </a:rPr>
              <a:t>: éléments secondaires de la construction qui permettent l’utilisation du bâtiment conformément à ce qui est prévu.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re 8">
            <a:extLst>
              <a:ext uri="{FF2B5EF4-FFF2-40B4-BE49-F238E27FC236}">
                <a16:creationId xmlns:a16="http://schemas.microsoft.com/office/drawing/2014/main" id="{20DCCC76-EFBA-4B32-A67C-89E9D5C46091}"/>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41987" name="Espace réservé du numéro de diapositive 4">
            <a:extLst>
              <a:ext uri="{FF2B5EF4-FFF2-40B4-BE49-F238E27FC236}">
                <a16:creationId xmlns:a16="http://schemas.microsoft.com/office/drawing/2014/main" id="{065099B1-2E74-84D1-1728-8D9730618D7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631C47F-A3C6-46AA-BD3C-5F72FB98F1D1}" type="slidenum">
              <a:rPr lang="fr-FR" altLang="fr-FR" sz="2000">
                <a:solidFill>
                  <a:srgbClr val="984807"/>
                </a:solidFill>
              </a:rPr>
              <a:pPr algn="r" eaLnBrk="1" hangingPunct="1">
                <a:spcBef>
                  <a:spcPct val="0"/>
                </a:spcBef>
                <a:buFontTx/>
                <a:buNone/>
              </a:pPr>
              <a:t>39</a:t>
            </a:fld>
            <a:endParaRPr lang="fr-FR" altLang="fr-FR" sz="2000">
              <a:solidFill>
                <a:srgbClr val="984807"/>
              </a:solidFill>
            </a:endParaRPr>
          </a:p>
        </p:txBody>
      </p:sp>
      <p:sp>
        <p:nvSpPr>
          <p:cNvPr id="41988" name="Rectangle 1">
            <a:extLst>
              <a:ext uri="{FF2B5EF4-FFF2-40B4-BE49-F238E27FC236}">
                <a16:creationId xmlns:a16="http://schemas.microsoft.com/office/drawing/2014/main" id="{9419CF2E-7BE2-C116-D888-FC18337F144C}"/>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Définitions – généralités  :</a:t>
            </a: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989" name="Rectangle 1">
            <a:extLst>
              <a:ext uri="{FF2B5EF4-FFF2-40B4-BE49-F238E27FC236}">
                <a16:creationId xmlns:a16="http://schemas.microsoft.com/office/drawing/2014/main" id="{DB827471-02A3-E589-7478-44F25D59CC02}"/>
              </a:ext>
            </a:extLst>
          </p:cNvPr>
          <p:cNvSpPr>
            <a:spLocks noChangeArrowheads="1"/>
          </p:cNvSpPr>
          <p:nvPr/>
        </p:nvSpPr>
        <p:spPr bwMode="auto">
          <a:xfrm>
            <a:off x="457200" y="1981200"/>
            <a:ext cx="8189913"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a:latin typeface="Times New Roman" panose="02020603050405020304" pitchFamily="18" charset="0"/>
                <a:ea typeface="Arial Unicode MS" pitchFamily="34" charset="-128"/>
                <a:cs typeface="Calibri" panose="020F0502020204030204" pitchFamily="34" charset="0"/>
              </a:rPr>
              <a:t>Éléments techniques</a:t>
            </a:r>
            <a:r>
              <a:rPr lang="fr-FR" altLang="fr-FR" sz="2000">
                <a:latin typeface="Times New Roman" panose="02020603050405020304" pitchFamily="18" charset="0"/>
                <a:ea typeface="Arial Unicode MS" pitchFamily="34" charset="-128"/>
                <a:cs typeface="Calibri" panose="020F0502020204030204" pitchFamily="34" charset="0"/>
              </a:rPr>
              <a:t> : Concourant au confort des habitants ou à l’utilisation du bâtiment : toutes les canalisations d’eau, de gaz, d’électricité… A noter que dans les bâtiments industriels les canalisations sont beaucoup plus diversifiées : conduite de gaz, de vapeur, de produits divers. </a:t>
            </a:r>
          </a:p>
        </p:txBody>
      </p:sp>
      <p:pic>
        <p:nvPicPr>
          <p:cNvPr id="41990" name="Image 19519">
            <a:extLst>
              <a:ext uri="{FF2B5EF4-FFF2-40B4-BE49-F238E27FC236}">
                <a16:creationId xmlns:a16="http://schemas.microsoft.com/office/drawing/2014/main" id="{74B37A54-3698-5FCD-5E6F-ADE2FA46BD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429000"/>
            <a:ext cx="2057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Image 256" descr="Résultat d’images pour gaines techniques de logement">
            <a:extLst>
              <a:ext uri="{FF2B5EF4-FFF2-40B4-BE49-F238E27FC236}">
                <a16:creationId xmlns:a16="http://schemas.microsoft.com/office/drawing/2014/main" id="{0386E15D-D461-14C9-8865-18B81C4AC3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505200"/>
            <a:ext cx="3817938"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8">
            <a:extLst>
              <a:ext uri="{FF2B5EF4-FFF2-40B4-BE49-F238E27FC236}">
                <a16:creationId xmlns:a16="http://schemas.microsoft.com/office/drawing/2014/main" id="{46B65913-0B76-CF8A-0A00-F9D85B5408B9}"/>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6147" name="Espace réservé du numéro de diapositive 4">
            <a:extLst>
              <a:ext uri="{FF2B5EF4-FFF2-40B4-BE49-F238E27FC236}">
                <a16:creationId xmlns:a16="http://schemas.microsoft.com/office/drawing/2014/main" id="{D4E38F83-3FA5-FB9C-49C2-E6263C59866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31C7C29-A363-4847-8289-3C9AFD09B9FC}" type="slidenum">
              <a:rPr lang="fr-FR" altLang="fr-FR" sz="2000">
                <a:solidFill>
                  <a:srgbClr val="984807"/>
                </a:solidFill>
              </a:rPr>
              <a:pPr algn="r" eaLnBrk="1" hangingPunct="1">
                <a:spcBef>
                  <a:spcPct val="0"/>
                </a:spcBef>
                <a:buFontTx/>
                <a:buNone/>
              </a:pPr>
              <a:t>4</a:t>
            </a:fld>
            <a:endParaRPr lang="fr-FR" altLang="fr-FR" sz="2000">
              <a:solidFill>
                <a:srgbClr val="984807"/>
              </a:solidFill>
            </a:endParaRPr>
          </a:p>
        </p:txBody>
      </p:sp>
      <p:sp>
        <p:nvSpPr>
          <p:cNvPr id="6148" name="Rectangle 1">
            <a:extLst>
              <a:ext uri="{FF2B5EF4-FFF2-40B4-BE49-F238E27FC236}">
                <a16:creationId xmlns:a16="http://schemas.microsoft.com/office/drawing/2014/main" id="{2C8DF6A1-ECC8-DB86-76A6-676728B02E9D}"/>
              </a:ext>
            </a:extLst>
          </p:cNvPr>
          <p:cNvSpPr>
            <a:spLocks noChangeArrowheads="1"/>
          </p:cNvSpPr>
          <p:nvPr/>
        </p:nvSpPr>
        <p:spPr bwMode="auto">
          <a:xfrm>
            <a:off x="457200" y="1600200"/>
            <a:ext cx="8189913"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Contrairement à de nombreux risques traités à l’aide de méthodes et outils probabilistes, l’incendie, est un phénomène identifié scientifiquement et maîtrisable dans son éclosion et son développement.</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Pour se prémunir de l’incendie, la réglementation en matière de construction évolue en permanence.</a:t>
            </a:r>
          </a:p>
        </p:txBody>
      </p:sp>
      <p:pic>
        <p:nvPicPr>
          <p:cNvPr id="6149" name="Picture 1030" descr="I:\Images\Sapeurs-Pompiers\INC\A - généralités sur la luttte\A4 - comportement réaction\imagesCAAH1RU9.jpg">
            <a:extLst>
              <a:ext uri="{FF2B5EF4-FFF2-40B4-BE49-F238E27FC236}">
                <a16:creationId xmlns:a16="http://schemas.microsoft.com/office/drawing/2014/main" id="{1C69F661-EB87-DEEF-5755-B6AB736457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9800" y="3789363"/>
            <a:ext cx="2144713" cy="214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re 8">
            <a:extLst>
              <a:ext uri="{FF2B5EF4-FFF2-40B4-BE49-F238E27FC236}">
                <a16:creationId xmlns:a16="http://schemas.microsoft.com/office/drawing/2014/main" id="{C6296F62-530C-B87D-DFD2-8BA24696645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43011" name="Espace réservé du numéro de diapositive 4">
            <a:extLst>
              <a:ext uri="{FF2B5EF4-FFF2-40B4-BE49-F238E27FC236}">
                <a16:creationId xmlns:a16="http://schemas.microsoft.com/office/drawing/2014/main" id="{CB7F1F3F-D4B2-F9EE-E480-32CEEE5B96C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45B6DF0-7C30-4415-8906-80197BA30091}" type="slidenum">
              <a:rPr lang="fr-FR" altLang="fr-FR" sz="2000">
                <a:solidFill>
                  <a:srgbClr val="984807"/>
                </a:solidFill>
              </a:rPr>
              <a:pPr algn="r" eaLnBrk="1" hangingPunct="1">
                <a:spcBef>
                  <a:spcPct val="0"/>
                </a:spcBef>
                <a:buFontTx/>
                <a:buNone/>
              </a:pPr>
              <a:t>40</a:t>
            </a:fld>
            <a:endParaRPr lang="fr-FR" altLang="fr-FR" sz="2000">
              <a:solidFill>
                <a:srgbClr val="984807"/>
              </a:solidFill>
            </a:endParaRPr>
          </a:p>
        </p:txBody>
      </p:sp>
      <p:sp>
        <p:nvSpPr>
          <p:cNvPr id="43012" name="Rectangle 1">
            <a:extLst>
              <a:ext uri="{FF2B5EF4-FFF2-40B4-BE49-F238E27FC236}">
                <a16:creationId xmlns:a16="http://schemas.microsoft.com/office/drawing/2014/main" id="{69E9B1D8-DAD3-D2F7-7AED-1B4CAA64BF50}"/>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Définitions – généralités  :</a:t>
            </a: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43013" name="Rectangle 1">
            <a:extLst>
              <a:ext uri="{FF2B5EF4-FFF2-40B4-BE49-F238E27FC236}">
                <a16:creationId xmlns:a16="http://schemas.microsoft.com/office/drawing/2014/main" id="{9D22DFAE-6359-91DC-4F86-79136A1471B8}"/>
              </a:ext>
            </a:extLst>
          </p:cNvPr>
          <p:cNvSpPr>
            <a:spLocks noChangeArrowheads="1"/>
          </p:cNvSpPr>
          <p:nvPr/>
        </p:nvSpPr>
        <p:spPr bwMode="auto">
          <a:xfrm>
            <a:off x="457200" y="1981200"/>
            <a:ext cx="8189913"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La construction est un secteur d’activité dont l’objet est de bâtir en y regroupant l’ensemble des industries du bâtiment.</a:t>
            </a: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La protection contre les agressions naturelles (froid, pluie, vent…), la sécurité, les goûts, ont amené les concepteurs à retenir certains critères qui vont personnaliser les constructions. </a:t>
            </a:r>
            <a:endParaRPr lang="fr-FR" altLang="fr-FR" sz="2000">
              <a:latin typeface="Times New Roman" panose="02020603050405020304" pitchFamily="18" charset="0"/>
              <a:ea typeface="Arial Unicode MS" pitchFamily="34" charset="-128"/>
              <a:cs typeface="Times New Roman" panose="02020603050405020304"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re 8">
            <a:extLst>
              <a:ext uri="{FF2B5EF4-FFF2-40B4-BE49-F238E27FC236}">
                <a16:creationId xmlns:a16="http://schemas.microsoft.com/office/drawing/2014/main" id="{63204EF6-D787-C236-41B6-26F645E2597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44035" name="Espace réservé du numéro de diapositive 4">
            <a:extLst>
              <a:ext uri="{FF2B5EF4-FFF2-40B4-BE49-F238E27FC236}">
                <a16:creationId xmlns:a16="http://schemas.microsoft.com/office/drawing/2014/main" id="{672C0B88-5B37-7282-F215-AB1D50E92DF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D7162A0-D6DC-4671-B19A-720669DDECF6}" type="slidenum">
              <a:rPr lang="fr-FR" altLang="fr-FR" sz="2000">
                <a:solidFill>
                  <a:srgbClr val="984807"/>
                </a:solidFill>
              </a:rPr>
              <a:pPr algn="r" eaLnBrk="1" hangingPunct="1">
                <a:spcBef>
                  <a:spcPct val="0"/>
                </a:spcBef>
                <a:buFontTx/>
                <a:buNone/>
              </a:pPr>
              <a:t>41</a:t>
            </a:fld>
            <a:endParaRPr lang="fr-FR" altLang="fr-FR" sz="2000">
              <a:solidFill>
                <a:srgbClr val="984807"/>
              </a:solidFill>
            </a:endParaRPr>
          </a:p>
        </p:txBody>
      </p:sp>
      <p:sp>
        <p:nvSpPr>
          <p:cNvPr id="44036" name="Rectangle 1">
            <a:extLst>
              <a:ext uri="{FF2B5EF4-FFF2-40B4-BE49-F238E27FC236}">
                <a16:creationId xmlns:a16="http://schemas.microsoft.com/office/drawing/2014/main" id="{B13E482F-6573-CDD4-758F-5A6336291820}"/>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Définitions – généralités  :</a:t>
            </a: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44037" name="Rectangle 1">
            <a:extLst>
              <a:ext uri="{FF2B5EF4-FFF2-40B4-BE49-F238E27FC236}">
                <a16:creationId xmlns:a16="http://schemas.microsoft.com/office/drawing/2014/main" id="{ABAA4556-024F-C961-7F9A-51EEF15A21D7}"/>
              </a:ext>
            </a:extLst>
          </p:cNvPr>
          <p:cNvSpPr>
            <a:spLocks noChangeArrowheads="1"/>
          </p:cNvSpPr>
          <p:nvPr/>
        </p:nvSpPr>
        <p:spPr bwMode="auto">
          <a:xfrm>
            <a:off x="457200" y="1981200"/>
            <a:ext cx="818991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Aujourd’hui, les SP sont confrontés à :</a:t>
            </a:r>
            <a:endParaRPr lang="fr-FR" altLang="fr-FR" sz="2000">
              <a:latin typeface="Times New Roman" panose="02020603050405020304" pitchFamily="18" charset="0"/>
              <a:ea typeface="Arial Unicode MS" pitchFamily="34" charset="-128"/>
              <a:cs typeface="Times New Roman" panose="02020603050405020304" pitchFamily="18" charset="0"/>
            </a:endParaRPr>
          </a:p>
        </p:txBody>
      </p:sp>
      <p:sp>
        <p:nvSpPr>
          <p:cNvPr id="44038" name="Rectangle : coins arrondis 3">
            <a:extLst>
              <a:ext uri="{FF2B5EF4-FFF2-40B4-BE49-F238E27FC236}">
                <a16:creationId xmlns:a16="http://schemas.microsoft.com/office/drawing/2014/main" id="{4A52EB4A-8609-BCBD-7A93-AEBEA55FD134}"/>
              </a:ext>
            </a:extLst>
          </p:cNvPr>
          <p:cNvSpPr>
            <a:spLocks noChangeArrowheads="1"/>
          </p:cNvSpPr>
          <p:nvPr/>
        </p:nvSpPr>
        <p:spPr bwMode="auto">
          <a:xfrm>
            <a:off x="838200" y="2819400"/>
            <a:ext cx="7696200" cy="2227263"/>
          </a:xfrm>
          <a:prstGeom prst="roundRect">
            <a:avLst>
              <a:gd name="adj" fmla="val 16667"/>
            </a:avLst>
          </a:prstGeom>
          <a:solidFill>
            <a:srgbClr val="9DC3E6"/>
          </a:solidFill>
          <a:ln w="12700" algn="ctr">
            <a:solidFill>
              <a:srgbClr val="9DC3E6"/>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solidFill>
                  <a:srgbClr val="000000"/>
                </a:solidFill>
                <a:latin typeface="Times New Roman" panose="02020603050405020304" pitchFamily="18" charset="0"/>
              </a:rPr>
              <a:t>Grande diversité de construction</a:t>
            </a:r>
          </a:p>
          <a:p>
            <a:pPr algn="ctr">
              <a:spcBef>
                <a:spcPct val="0"/>
              </a:spcBef>
              <a:buFontTx/>
              <a:buNone/>
            </a:pPr>
            <a:r>
              <a:rPr lang="fr-FR" altLang="fr-FR" sz="2000">
                <a:solidFill>
                  <a:srgbClr val="000000"/>
                </a:solidFill>
                <a:latin typeface="Times New Roman" panose="02020603050405020304" pitchFamily="18" charset="0"/>
              </a:rPr>
              <a:t>+</a:t>
            </a:r>
          </a:p>
          <a:p>
            <a:pPr algn="ctr">
              <a:spcBef>
                <a:spcPct val="0"/>
              </a:spcBef>
              <a:buFontTx/>
              <a:buNone/>
            </a:pPr>
            <a:r>
              <a:rPr lang="fr-FR" altLang="fr-FR" sz="2000">
                <a:solidFill>
                  <a:srgbClr val="000000"/>
                </a:solidFill>
                <a:latin typeface="Times New Roman" panose="02020603050405020304" pitchFamily="18" charset="0"/>
              </a:rPr>
              <a:t>Évolutions techniques</a:t>
            </a:r>
          </a:p>
          <a:p>
            <a:pPr algn="ctr">
              <a:spcBef>
                <a:spcPts val="500"/>
              </a:spcBef>
              <a:spcAft>
                <a:spcPts val="500"/>
              </a:spcAft>
              <a:buFontTx/>
              <a:buNone/>
            </a:pPr>
            <a:r>
              <a:rPr lang="en-US" altLang="fr-FR" sz="2000">
                <a:solidFill>
                  <a:srgbClr val="000000"/>
                </a:solidFill>
                <a:latin typeface="Times New Roman" panose="02020603050405020304" pitchFamily="18" charset="0"/>
              </a:rPr>
              <a:t>=</a:t>
            </a:r>
          </a:p>
          <a:p>
            <a:pPr algn="ctr">
              <a:spcBef>
                <a:spcPct val="0"/>
              </a:spcBef>
              <a:buFontTx/>
              <a:buNone/>
            </a:pPr>
            <a:r>
              <a:rPr lang="fr-FR" altLang="fr-FR" sz="2000" b="1">
                <a:solidFill>
                  <a:srgbClr val="FF0000"/>
                </a:solidFill>
                <a:latin typeface="Times New Roman" panose="02020603050405020304" pitchFamily="18" charset="0"/>
              </a:rPr>
              <a:t>ADAPTABILITE  ET  MAINTIEN DES CONNAISSANCES</a:t>
            </a:r>
            <a:endParaRPr lang="fr-FR" altLang="fr-FR" sz="2000">
              <a:latin typeface="Times New Roman" panose="02020603050405020304"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re 8">
            <a:extLst>
              <a:ext uri="{FF2B5EF4-FFF2-40B4-BE49-F238E27FC236}">
                <a16:creationId xmlns:a16="http://schemas.microsoft.com/office/drawing/2014/main" id="{DF26F740-DA5E-72E5-610A-78C3BB2F4FD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45059" name="Espace réservé du numéro de diapositive 4">
            <a:extLst>
              <a:ext uri="{FF2B5EF4-FFF2-40B4-BE49-F238E27FC236}">
                <a16:creationId xmlns:a16="http://schemas.microsoft.com/office/drawing/2014/main" id="{B7909E99-6932-F9D8-5156-27EF113A1A1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1260820-E7FE-4092-B497-CA96375D9E24}" type="slidenum">
              <a:rPr lang="fr-FR" altLang="fr-FR" sz="2000">
                <a:solidFill>
                  <a:srgbClr val="984807"/>
                </a:solidFill>
              </a:rPr>
              <a:pPr algn="r" eaLnBrk="1" hangingPunct="1">
                <a:spcBef>
                  <a:spcPct val="0"/>
                </a:spcBef>
                <a:buFontTx/>
                <a:buNone/>
              </a:pPr>
              <a:t>42</a:t>
            </a:fld>
            <a:endParaRPr lang="fr-FR" altLang="fr-FR" sz="2000">
              <a:solidFill>
                <a:srgbClr val="984807"/>
              </a:solidFill>
            </a:endParaRPr>
          </a:p>
        </p:txBody>
      </p:sp>
      <p:sp>
        <p:nvSpPr>
          <p:cNvPr id="45060" name="Rectangle 1">
            <a:extLst>
              <a:ext uri="{FF2B5EF4-FFF2-40B4-BE49-F238E27FC236}">
                <a16:creationId xmlns:a16="http://schemas.microsoft.com/office/drawing/2014/main" id="{D42B2CDE-37E7-E6E0-3F3A-118FC4129AC2}"/>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Définitions – généralités  :</a:t>
            </a: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45061" name="Rectangle 1">
            <a:extLst>
              <a:ext uri="{FF2B5EF4-FFF2-40B4-BE49-F238E27FC236}">
                <a16:creationId xmlns:a16="http://schemas.microsoft.com/office/drawing/2014/main" id="{41D0B133-548F-7DA9-5335-E6B780B258E7}"/>
              </a:ext>
            </a:extLst>
          </p:cNvPr>
          <p:cNvSpPr>
            <a:spLocks noChangeArrowheads="1"/>
          </p:cNvSpPr>
          <p:nvPr/>
        </p:nvSpPr>
        <p:spPr bwMode="auto">
          <a:xfrm>
            <a:off x="457200" y="1981200"/>
            <a:ext cx="8189913"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Structure est un ensemble complet qui va assurer la rigidité et la stabilité de l’édifice. La structure est à rapprocher du gros œuvre.</a:t>
            </a: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r>
              <a:rPr lang="fr-FR" altLang="fr-FR" sz="2000">
                <a:latin typeface="Times New Roman" panose="02020603050405020304" pitchFamily="18" charset="0"/>
                <a:ea typeface="Arial Unicode MS" pitchFamily="34" charset="-128"/>
                <a:cs typeface="Calibri" panose="020F0502020204030204" pitchFamily="34" charset="0"/>
              </a:rPr>
              <a:t>En fonction de la nature des matériaux utilisés, les procédés de construction seront différents. </a:t>
            </a:r>
          </a:p>
          <a:p>
            <a:pPr algn="just">
              <a:lnSpc>
                <a:spcPct val="107000"/>
              </a:lnSpc>
              <a:spcBef>
                <a:spcPct val="0"/>
              </a:spcBef>
              <a:buFontTx/>
              <a:buNone/>
            </a:pPr>
            <a:endParaRPr lang="fr-FR" altLang="fr-FR" sz="20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None/>
            </a:pPr>
            <a:r>
              <a:rPr lang="fr-FR" altLang="fr-FR" sz="2000">
                <a:latin typeface="Times New Roman" panose="02020603050405020304" pitchFamily="18" charset="0"/>
                <a:ea typeface="Arial Unicode MS" pitchFamily="34" charset="-128"/>
                <a:cs typeface="Calibri" panose="020F0502020204030204" pitchFamily="34" charset="0"/>
              </a:rPr>
              <a:t>On distingue donc les constructions, souvent anciennes, constituées de petits éléments collés les uns aux autres qui présenteront des constructions massives et les constructions modernes plus élancées constituées d’éléments plus fins se présentant sous forme de coques, plaques, ou voile (structure en BA ou acier).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re 8">
            <a:extLst>
              <a:ext uri="{FF2B5EF4-FFF2-40B4-BE49-F238E27FC236}">
                <a16:creationId xmlns:a16="http://schemas.microsoft.com/office/drawing/2014/main" id="{0FBEB90B-AC15-84D8-A0C5-EF1D6E6D363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46083" name="Espace réservé du numéro de diapositive 4">
            <a:extLst>
              <a:ext uri="{FF2B5EF4-FFF2-40B4-BE49-F238E27FC236}">
                <a16:creationId xmlns:a16="http://schemas.microsoft.com/office/drawing/2014/main" id="{F6CC8C29-0918-905C-7DF7-B19C46F0B78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5E29256-A7B3-4A3F-B212-A7758656420E}" type="slidenum">
              <a:rPr lang="fr-FR" altLang="fr-FR" sz="2000">
                <a:solidFill>
                  <a:srgbClr val="984807"/>
                </a:solidFill>
              </a:rPr>
              <a:pPr algn="r" eaLnBrk="1" hangingPunct="1">
                <a:spcBef>
                  <a:spcPct val="0"/>
                </a:spcBef>
                <a:buFontTx/>
                <a:buNone/>
              </a:pPr>
              <a:t>43</a:t>
            </a:fld>
            <a:endParaRPr lang="fr-FR" altLang="fr-FR" sz="2000">
              <a:solidFill>
                <a:srgbClr val="984807"/>
              </a:solidFill>
            </a:endParaRPr>
          </a:p>
        </p:txBody>
      </p:sp>
      <p:sp>
        <p:nvSpPr>
          <p:cNvPr id="46084" name="Rectangle 1">
            <a:extLst>
              <a:ext uri="{FF2B5EF4-FFF2-40B4-BE49-F238E27FC236}">
                <a16:creationId xmlns:a16="http://schemas.microsoft.com/office/drawing/2014/main" id="{4C0D1A8F-66C3-6866-99BC-E7D60BD7E48F}"/>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Définitions – généralités  :</a:t>
            </a: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46085" name="Rectangle 1">
            <a:extLst>
              <a:ext uri="{FF2B5EF4-FFF2-40B4-BE49-F238E27FC236}">
                <a16:creationId xmlns:a16="http://schemas.microsoft.com/office/drawing/2014/main" id="{69958B23-4E97-DB7C-6AE3-7BD7A59E4BD0}"/>
              </a:ext>
            </a:extLst>
          </p:cNvPr>
          <p:cNvSpPr>
            <a:spLocks noChangeArrowheads="1"/>
          </p:cNvSpPr>
          <p:nvPr/>
        </p:nvSpPr>
        <p:spPr bwMode="auto">
          <a:xfrm>
            <a:off x="457200" y="1981200"/>
            <a:ext cx="8189913"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Toute construction présentera des </a:t>
            </a:r>
            <a:r>
              <a:rPr lang="fr-FR" altLang="fr-FR" sz="2000">
                <a:latin typeface="Times New Roman" panose="02020603050405020304" pitchFamily="18" charset="0"/>
                <a:ea typeface="Calibri" panose="020F0502020204030204" pitchFamily="34" charset="0"/>
                <a:cs typeface="Times New Roman" panose="02020603050405020304" pitchFamily="18" charset="0"/>
              </a:rPr>
              <a:t>Éléments dits de gros oeuvre</a:t>
            </a: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Char char="•"/>
            </a:pPr>
            <a:r>
              <a:rPr lang="fr-FR" altLang="fr-FR" sz="2000">
                <a:latin typeface="Times New Roman" panose="02020603050405020304" pitchFamily="18" charset="0"/>
                <a:ea typeface="Arial Unicode MS" pitchFamily="34" charset="-128"/>
                <a:cs typeface="Times New Roman" panose="02020603050405020304" pitchFamily="18" charset="0"/>
              </a:rPr>
              <a:t> Des fondations</a:t>
            </a:r>
            <a:endParaRPr lang="fr-FR" altLang="fr-FR" sz="2000">
              <a:latin typeface="Times New Roman" panose="02020603050405020304" pitchFamily="18" charset="0"/>
              <a:ea typeface="Arial Unicode MS" pitchFamily="34" charset="-128"/>
              <a:cs typeface="Calibri" panose="020F0502020204030204" pitchFamily="34" charset="0"/>
            </a:endParaRPr>
          </a:p>
        </p:txBody>
      </p:sp>
      <p:sp>
        <p:nvSpPr>
          <p:cNvPr id="46086" name="Rectangle 7">
            <a:extLst>
              <a:ext uri="{FF2B5EF4-FFF2-40B4-BE49-F238E27FC236}">
                <a16:creationId xmlns:a16="http://schemas.microsoft.com/office/drawing/2014/main" id="{7D9513DE-B421-9CB5-02B2-DF569D63936E}"/>
              </a:ext>
            </a:extLst>
          </p:cNvPr>
          <p:cNvSpPr>
            <a:spLocks noChangeArrowheads="1"/>
          </p:cNvSpPr>
          <p:nvPr/>
        </p:nvSpPr>
        <p:spPr bwMode="auto">
          <a:xfrm>
            <a:off x="3143250" y="2495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46087" name="Image 257" descr="Résultat d’images pour fondation">
            <a:extLst>
              <a:ext uri="{FF2B5EF4-FFF2-40B4-BE49-F238E27FC236}">
                <a16:creationId xmlns:a16="http://schemas.microsoft.com/office/drawing/2014/main" id="{E058022B-CC6B-9A3D-5180-3EFFE1D639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2667000"/>
            <a:ext cx="5391150" cy="352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Image 484403" descr="Résultat d’images pour éléments verticaux structure">
            <a:extLst>
              <a:ext uri="{FF2B5EF4-FFF2-40B4-BE49-F238E27FC236}">
                <a16:creationId xmlns:a16="http://schemas.microsoft.com/office/drawing/2014/main" id="{B0DF0A06-C83D-6C8E-4A5A-52012F0605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0750" y="1701800"/>
            <a:ext cx="5172075" cy="433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itre 8">
            <a:extLst>
              <a:ext uri="{FF2B5EF4-FFF2-40B4-BE49-F238E27FC236}">
                <a16:creationId xmlns:a16="http://schemas.microsoft.com/office/drawing/2014/main" id="{1DDEFD22-29F2-BCEA-9DE8-EA89D0A81D7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47108" name="Espace réservé du numéro de diapositive 4">
            <a:extLst>
              <a:ext uri="{FF2B5EF4-FFF2-40B4-BE49-F238E27FC236}">
                <a16:creationId xmlns:a16="http://schemas.microsoft.com/office/drawing/2014/main" id="{BE06C110-0E2A-C020-D1BA-8A6FFF56F25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9CC5528-4EF9-419C-9F62-55BB26D646DB}" type="slidenum">
              <a:rPr lang="fr-FR" altLang="fr-FR" sz="2000">
                <a:solidFill>
                  <a:srgbClr val="984807"/>
                </a:solidFill>
              </a:rPr>
              <a:pPr algn="r" eaLnBrk="1" hangingPunct="1">
                <a:spcBef>
                  <a:spcPct val="0"/>
                </a:spcBef>
                <a:buFontTx/>
                <a:buNone/>
              </a:pPr>
              <a:t>44</a:t>
            </a:fld>
            <a:endParaRPr lang="fr-FR" altLang="fr-FR" sz="2000">
              <a:solidFill>
                <a:srgbClr val="984807"/>
              </a:solidFill>
            </a:endParaRPr>
          </a:p>
        </p:txBody>
      </p:sp>
      <p:sp>
        <p:nvSpPr>
          <p:cNvPr id="47109" name="Rectangle 1">
            <a:extLst>
              <a:ext uri="{FF2B5EF4-FFF2-40B4-BE49-F238E27FC236}">
                <a16:creationId xmlns:a16="http://schemas.microsoft.com/office/drawing/2014/main" id="{18881CD3-F9C8-78C5-7AB0-87D259467A67}"/>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Définitions – généralités  :</a:t>
            </a: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47110" name="Rectangle 1">
            <a:extLst>
              <a:ext uri="{FF2B5EF4-FFF2-40B4-BE49-F238E27FC236}">
                <a16:creationId xmlns:a16="http://schemas.microsoft.com/office/drawing/2014/main" id="{BA21F4C7-7F29-1AFE-2C74-FCFE22BFE388}"/>
              </a:ext>
            </a:extLst>
          </p:cNvPr>
          <p:cNvSpPr>
            <a:spLocks noChangeArrowheads="1"/>
          </p:cNvSpPr>
          <p:nvPr/>
        </p:nvSpPr>
        <p:spPr bwMode="auto">
          <a:xfrm>
            <a:off x="457200" y="1981200"/>
            <a:ext cx="8189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Char char="•"/>
            </a:pPr>
            <a:r>
              <a:rPr lang="fr-FR" altLang="fr-FR" sz="2000">
                <a:latin typeface="Times New Roman" panose="02020603050405020304" pitchFamily="18" charset="0"/>
                <a:ea typeface="Arial Unicode MS" pitchFamily="34" charset="-128"/>
                <a:cs typeface="Times New Roman" panose="02020603050405020304" pitchFamily="18" charset="0"/>
              </a:rPr>
              <a:t> Des éléments verticaux porteurs	</a:t>
            </a:r>
            <a:endParaRPr lang="fr-FR" altLang="fr-FR" sz="2000">
              <a:latin typeface="Times New Roman" panose="02020603050405020304" pitchFamily="18" charset="0"/>
              <a:ea typeface="Arial Unicode MS" pitchFamily="34" charset="-128"/>
              <a:cs typeface="Calibri" panose="020F0502020204030204" pitchFamily="34" charset="0"/>
            </a:endParaRPr>
          </a:p>
        </p:txBody>
      </p:sp>
      <p:sp>
        <p:nvSpPr>
          <p:cNvPr id="47111" name="Rectangle 9">
            <a:extLst>
              <a:ext uri="{FF2B5EF4-FFF2-40B4-BE49-F238E27FC236}">
                <a16:creationId xmlns:a16="http://schemas.microsoft.com/office/drawing/2014/main" id="{F74AF60D-AC8A-05DA-4B61-107FEDB73040}"/>
              </a:ext>
            </a:extLst>
          </p:cNvPr>
          <p:cNvSpPr>
            <a:spLocks noChangeArrowheads="1"/>
          </p:cNvSpPr>
          <p:nvPr/>
        </p:nvSpPr>
        <p:spPr bwMode="auto">
          <a:xfrm>
            <a:off x="3362325" y="24145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re 8">
            <a:extLst>
              <a:ext uri="{FF2B5EF4-FFF2-40B4-BE49-F238E27FC236}">
                <a16:creationId xmlns:a16="http://schemas.microsoft.com/office/drawing/2014/main" id="{D9989632-FB96-8D7E-38B3-F3ECDF1F7E3D}"/>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48131" name="Espace réservé du numéro de diapositive 4">
            <a:extLst>
              <a:ext uri="{FF2B5EF4-FFF2-40B4-BE49-F238E27FC236}">
                <a16:creationId xmlns:a16="http://schemas.microsoft.com/office/drawing/2014/main" id="{E6897AA6-7F3A-06A6-37E8-18C1325C156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7D37258-7917-47C5-92EC-2A8C8C438347}" type="slidenum">
              <a:rPr lang="fr-FR" altLang="fr-FR" sz="2000">
                <a:solidFill>
                  <a:srgbClr val="984807"/>
                </a:solidFill>
              </a:rPr>
              <a:pPr algn="r" eaLnBrk="1" hangingPunct="1">
                <a:spcBef>
                  <a:spcPct val="0"/>
                </a:spcBef>
                <a:buFontTx/>
                <a:buNone/>
              </a:pPr>
              <a:t>45</a:t>
            </a:fld>
            <a:endParaRPr lang="fr-FR" altLang="fr-FR" sz="2000">
              <a:solidFill>
                <a:srgbClr val="984807"/>
              </a:solidFill>
            </a:endParaRPr>
          </a:p>
        </p:txBody>
      </p:sp>
      <p:sp>
        <p:nvSpPr>
          <p:cNvPr id="48132" name="Rectangle 1">
            <a:extLst>
              <a:ext uri="{FF2B5EF4-FFF2-40B4-BE49-F238E27FC236}">
                <a16:creationId xmlns:a16="http://schemas.microsoft.com/office/drawing/2014/main" id="{A27088B3-93A5-20E6-F266-E8804061611F}"/>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Définitions – généralités  :</a:t>
            </a: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133" name="Rectangle 1">
            <a:extLst>
              <a:ext uri="{FF2B5EF4-FFF2-40B4-BE49-F238E27FC236}">
                <a16:creationId xmlns:a16="http://schemas.microsoft.com/office/drawing/2014/main" id="{B3BBE1AB-B723-679A-89CF-E9CFBF197438}"/>
              </a:ext>
            </a:extLst>
          </p:cNvPr>
          <p:cNvSpPr>
            <a:spLocks noChangeArrowheads="1"/>
          </p:cNvSpPr>
          <p:nvPr/>
        </p:nvSpPr>
        <p:spPr bwMode="auto">
          <a:xfrm>
            <a:off x="457200" y="1981200"/>
            <a:ext cx="8189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Char char="•"/>
            </a:pPr>
            <a:r>
              <a:rPr lang="fr-FR" altLang="fr-FR" sz="2000">
                <a:latin typeface="Times New Roman" panose="02020603050405020304" pitchFamily="18" charset="0"/>
                <a:ea typeface="Arial Unicode MS" pitchFamily="34" charset="-128"/>
                <a:cs typeface="Times New Roman" panose="02020603050405020304" pitchFamily="18" charset="0"/>
              </a:rPr>
              <a:t> Des éléments horizontaux (poutre/plancher/linteau)</a:t>
            </a:r>
          </a:p>
        </p:txBody>
      </p:sp>
      <p:sp>
        <p:nvSpPr>
          <p:cNvPr id="48134" name="Rectangle 13">
            <a:extLst>
              <a:ext uri="{FF2B5EF4-FFF2-40B4-BE49-F238E27FC236}">
                <a16:creationId xmlns:a16="http://schemas.microsoft.com/office/drawing/2014/main" id="{F247DD36-DEED-56C7-CEE5-DC3DCE5F72C5}"/>
              </a:ext>
            </a:extLst>
          </p:cNvPr>
          <p:cNvSpPr>
            <a:spLocks noChangeArrowheads="1"/>
          </p:cNvSpPr>
          <p:nvPr/>
        </p:nvSpPr>
        <p:spPr bwMode="auto">
          <a:xfrm>
            <a:off x="3309938" y="23955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48135" name="Image 258" descr="Résultat d’images pour éléments horizontaux structure">
            <a:extLst>
              <a:ext uri="{FF2B5EF4-FFF2-40B4-BE49-F238E27FC236}">
                <a16:creationId xmlns:a16="http://schemas.microsoft.com/office/drawing/2014/main" id="{E7BA24A7-FB5F-55E2-90D5-3D8CBDEAF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2628900"/>
            <a:ext cx="4248150"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Image 259" descr="Résultat d’images pour toitures">
            <a:extLst>
              <a:ext uri="{FF2B5EF4-FFF2-40B4-BE49-F238E27FC236}">
                <a16:creationId xmlns:a16="http://schemas.microsoft.com/office/drawing/2014/main" id="{A63EA053-5CCA-D82A-6029-AB4DFB346A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0575" y="2276475"/>
            <a:ext cx="5480050" cy="38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itre 8">
            <a:extLst>
              <a:ext uri="{FF2B5EF4-FFF2-40B4-BE49-F238E27FC236}">
                <a16:creationId xmlns:a16="http://schemas.microsoft.com/office/drawing/2014/main" id="{6F0A4B05-942A-DAC8-F270-1E4D32C981EC}"/>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49156" name="Espace réservé du numéro de diapositive 4">
            <a:extLst>
              <a:ext uri="{FF2B5EF4-FFF2-40B4-BE49-F238E27FC236}">
                <a16:creationId xmlns:a16="http://schemas.microsoft.com/office/drawing/2014/main" id="{022F2D80-8641-1684-E13F-4821F00BD75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5930B83-F7E6-4E28-9897-D8EC55E61A33}" type="slidenum">
              <a:rPr lang="fr-FR" altLang="fr-FR" sz="2000">
                <a:solidFill>
                  <a:srgbClr val="984807"/>
                </a:solidFill>
              </a:rPr>
              <a:pPr algn="r" eaLnBrk="1" hangingPunct="1">
                <a:spcBef>
                  <a:spcPct val="0"/>
                </a:spcBef>
                <a:buFontTx/>
                <a:buNone/>
              </a:pPr>
              <a:t>46</a:t>
            </a:fld>
            <a:endParaRPr lang="fr-FR" altLang="fr-FR" sz="2000">
              <a:solidFill>
                <a:srgbClr val="984807"/>
              </a:solidFill>
            </a:endParaRPr>
          </a:p>
        </p:txBody>
      </p:sp>
      <p:sp>
        <p:nvSpPr>
          <p:cNvPr id="49157" name="Rectangle 1">
            <a:extLst>
              <a:ext uri="{FF2B5EF4-FFF2-40B4-BE49-F238E27FC236}">
                <a16:creationId xmlns:a16="http://schemas.microsoft.com/office/drawing/2014/main" id="{E66423B5-C1BB-F682-383B-EED42CEA377C}"/>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Définitions – généralités  :</a:t>
            </a: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49158" name="Rectangle 1">
            <a:extLst>
              <a:ext uri="{FF2B5EF4-FFF2-40B4-BE49-F238E27FC236}">
                <a16:creationId xmlns:a16="http://schemas.microsoft.com/office/drawing/2014/main" id="{FADBBABF-312C-38B0-3340-92608C034D13}"/>
              </a:ext>
            </a:extLst>
          </p:cNvPr>
          <p:cNvSpPr>
            <a:spLocks noChangeArrowheads="1"/>
          </p:cNvSpPr>
          <p:nvPr/>
        </p:nvSpPr>
        <p:spPr bwMode="auto">
          <a:xfrm>
            <a:off x="457200" y="1981200"/>
            <a:ext cx="8189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Char char="•"/>
            </a:pPr>
            <a:r>
              <a:rPr lang="fr-FR" altLang="fr-FR" sz="2000">
                <a:latin typeface="Times New Roman" panose="02020603050405020304" pitchFamily="18" charset="0"/>
                <a:ea typeface="Arial Unicode MS" pitchFamily="34" charset="-128"/>
                <a:cs typeface="Times New Roman" panose="02020603050405020304" pitchFamily="18" charset="0"/>
              </a:rPr>
              <a:t> Une toiture horizontale ou inclinée</a:t>
            </a:r>
          </a:p>
        </p:txBody>
      </p:sp>
      <p:sp>
        <p:nvSpPr>
          <p:cNvPr id="49159" name="Rectangle 7">
            <a:extLst>
              <a:ext uri="{FF2B5EF4-FFF2-40B4-BE49-F238E27FC236}">
                <a16:creationId xmlns:a16="http://schemas.microsoft.com/office/drawing/2014/main" id="{0756192E-DAED-AB96-EE5F-CBF0E5E2DFC2}"/>
              </a:ext>
            </a:extLst>
          </p:cNvPr>
          <p:cNvSpPr>
            <a:spLocks noChangeArrowheads="1"/>
          </p:cNvSpPr>
          <p:nvPr/>
        </p:nvSpPr>
        <p:spPr bwMode="auto">
          <a:xfrm>
            <a:off x="3138488" y="24145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re 8">
            <a:extLst>
              <a:ext uri="{FF2B5EF4-FFF2-40B4-BE49-F238E27FC236}">
                <a16:creationId xmlns:a16="http://schemas.microsoft.com/office/drawing/2014/main" id="{9142EC9B-ABFD-61A7-8A03-3A45B1C3448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50179" name="Espace réservé du numéro de diapositive 4">
            <a:extLst>
              <a:ext uri="{FF2B5EF4-FFF2-40B4-BE49-F238E27FC236}">
                <a16:creationId xmlns:a16="http://schemas.microsoft.com/office/drawing/2014/main" id="{1D5E2986-76BF-C996-AD55-C54388DEB2E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BF4B779-6396-444A-AB9E-0E61B0D39942}" type="slidenum">
              <a:rPr lang="fr-FR" altLang="fr-FR" sz="2000">
                <a:solidFill>
                  <a:srgbClr val="984807"/>
                </a:solidFill>
              </a:rPr>
              <a:pPr algn="r" eaLnBrk="1" hangingPunct="1">
                <a:spcBef>
                  <a:spcPct val="0"/>
                </a:spcBef>
                <a:buFontTx/>
                <a:buNone/>
              </a:pPr>
              <a:t>47</a:t>
            </a:fld>
            <a:endParaRPr lang="fr-FR" altLang="fr-FR" sz="2000">
              <a:solidFill>
                <a:srgbClr val="984807"/>
              </a:solidFill>
            </a:endParaRPr>
          </a:p>
        </p:txBody>
      </p:sp>
      <p:sp>
        <p:nvSpPr>
          <p:cNvPr id="50180" name="Rectangle 1">
            <a:extLst>
              <a:ext uri="{FF2B5EF4-FFF2-40B4-BE49-F238E27FC236}">
                <a16:creationId xmlns:a16="http://schemas.microsoft.com/office/drawing/2014/main" id="{D97EAB4C-A3DF-7470-5EAB-8E9007AD4030}"/>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Définitions – généralités  :</a:t>
            </a: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50181" name="Rectangle 1">
            <a:extLst>
              <a:ext uri="{FF2B5EF4-FFF2-40B4-BE49-F238E27FC236}">
                <a16:creationId xmlns:a16="http://schemas.microsoft.com/office/drawing/2014/main" id="{795047D3-5E9B-E81A-78BA-51F3204AC221}"/>
              </a:ext>
            </a:extLst>
          </p:cNvPr>
          <p:cNvSpPr>
            <a:spLocks noChangeArrowheads="1"/>
          </p:cNvSpPr>
          <p:nvPr/>
        </p:nvSpPr>
        <p:spPr bwMode="auto">
          <a:xfrm>
            <a:off x="457200" y="1981200"/>
            <a:ext cx="8189913"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Toute construction présentera des </a:t>
            </a:r>
            <a:r>
              <a:rPr lang="fr-FR" altLang="fr-FR" sz="2000">
                <a:latin typeface="Times New Roman" panose="02020603050405020304" pitchFamily="18" charset="0"/>
                <a:ea typeface="Calibri" panose="020F0502020204030204" pitchFamily="34" charset="0"/>
                <a:cs typeface="Times New Roman" panose="02020603050405020304" pitchFamily="18" charset="0"/>
              </a:rPr>
              <a:t>Éléments dits de second oeuvre</a:t>
            </a: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Char char="•"/>
            </a:pPr>
            <a:r>
              <a:rPr lang="fr-FR" altLang="fr-FR" sz="2000">
                <a:latin typeface="Times New Roman" panose="02020603050405020304" pitchFamily="18" charset="0"/>
                <a:ea typeface="Arial Unicode MS" pitchFamily="34" charset="-128"/>
                <a:cs typeface="Times New Roman" panose="02020603050405020304" pitchFamily="18" charset="0"/>
              </a:rPr>
              <a:t> Les éléments de façade non porteurs</a:t>
            </a:r>
          </a:p>
          <a:p>
            <a:pPr algn="just">
              <a:lnSpc>
                <a:spcPct val="107000"/>
              </a:lnSpc>
              <a:spcBef>
                <a:spcPct val="0"/>
              </a:spcBef>
              <a:buFontTx/>
              <a:buChar char="•"/>
            </a:pPr>
            <a:endParaRPr lang="fr-FR" altLang="fr-FR" sz="20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000">
                <a:latin typeface="Times New Roman" panose="02020603050405020304" pitchFamily="18" charset="0"/>
                <a:ea typeface="Arial Unicode MS" pitchFamily="34" charset="-128"/>
                <a:cs typeface="Times New Roman" panose="02020603050405020304" pitchFamily="18" charset="0"/>
              </a:rPr>
              <a:t> Les revêtements intérieurs 		</a:t>
            </a:r>
          </a:p>
          <a:p>
            <a:pPr algn="just">
              <a:lnSpc>
                <a:spcPct val="107000"/>
              </a:lnSpc>
              <a:spcBef>
                <a:spcPct val="0"/>
              </a:spcBef>
              <a:buFontTx/>
              <a:buNone/>
            </a:pPr>
            <a:r>
              <a:rPr lang="fr-FR" altLang="fr-FR" sz="2000">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Char char="•"/>
            </a:pPr>
            <a:r>
              <a:rPr lang="fr-FR" altLang="fr-FR" sz="2000">
                <a:latin typeface="Times New Roman" panose="02020603050405020304" pitchFamily="18" charset="0"/>
                <a:ea typeface="Arial Unicode MS" pitchFamily="34" charset="-128"/>
                <a:cs typeface="Times New Roman" panose="02020603050405020304" pitchFamily="18" charset="0"/>
              </a:rPr>
              <a:t> Les éléments techniques</a:t>
            </a: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re 8">
            <a:extLst>
              <a:ext uri="{FF2B5EF4-FFF2-40B4-BE49-F238E27FC236}">
                <a16:creationId xmlns:a16="http://schemas.microsoft.com/office/drawing/2014/main" id="{C8F956F2-2CCC-97DA-76DB-4593F6E3213E}"/>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51203" name="Espace réservé du numéro de diapositive 4">
            <a:extLst>
              <a:ext uri="{FF2B5EF4-FFF2-40B4-BE49-F238E27FC236}">
                <a16:creationId xmlns:a16="http://schemas.microsoft.com/office/drawing/2014/main" id="{9A29BF81-779D-188F-017D-E2D71956C89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158E009-8DD5-47D2-BD44-EE22D1A00CA9}" type="slidenum">
              <a:rPr lang="fr-FR" altLang="fr-FR" sz="2000">
                <a:solidFill>
                  <a:srgbClr val="984807"/>
                </a:solidFill>
              </a:rPr>
              <a:pPr algn="r" eaLnBrk="1" hangingPunct="1">
                <a:spcBef>
                  <a:spcPct val="0"/>
                </a:spcBef>
                <a:buFontTx/>
                <a:buNone/>
              </a:pPr>
              <a:t>48</a:t>
            </a:fld>
            <a:endParaRPr lang="fr-FR" altLang="fr-FR" sz="2000">
              <a:solidFill>
                <a:srgbClr val="984807"/>
              </a:solidFill>
            </a:endParaRPr>
          </a:p>
        </p:txBody>
      </p:sp>
      <p:sp>
        <p:nvSpPr>
          <p:cNvPr id="51204" name="Rectangle 1">
            <a:extLst>
              <a:ext uri="{FF2B5EF4-FFF2-40B4-BE49-F238E27FC236}">
                <a16:creationId xmlns:a16="http://schemas.microsoft.com/office/drawing/2014/main" id="{6B817765-DB69-927F-A03B-F931C6DB64C9}"/>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Définitions – généralités  :</a:t>
            </a: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51205" name="Rectangle 1">
            <a:extLst>
              <a:ext uri="{FF2B5EF4-FFF2-40B4-BE49-F238E27FC236}">
                <a16:creationId xmlns:a16="http://schemas.microsoft.com/office/drawing/2014/main" id="{1385B6B2-95E4-188A-2188-6DB9408EE640}"/>
              </a:ext>
            </a:extLst>
          </p:cNvPr>
          <p:cNvSpPr>
            <a:spLocks noChangeArrowheads="1"/>
          </p:cNvSpPr>
          <p:nvPr/>
        </p:nvSpPr>
        <p:spPr bwMode="auto">
          <a:xfrm>
            <a:off x="457200" y="1981200"/>
            <a:ext cx="8189913"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Différents types de construction, </a:t>
            </a:r>
            <a:r>
              <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classés selon l’activité :</a:t>
            </a: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Char char="•"/>
            </a:pPr>
            <a:r>
              <a:rPr lang="fr-FR" altLang="fr-FR" sz="2000">
                <a:latin typeface="Times New Roman" panose="02020603050405020304" pitchFamily="18" charset="0"/>
                <a:ea typeface="Arial Unicode MS" pitchFamily="34" charset="-128"/>
                <a:cs typeface="Times New Roman" panose="02020603050405020304" pitchFamily="18" charset="0"/>
              </a:rPr>
              <a:t> Bâtiment d’habitation,				</a:t>
            </a:r>
            <a:endParaRPr lang="fr-FR" altLang="fr-FR" sz="20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000">
                <a:latin typeface="Times New Roman" panose="02020603050405020304" pitchFamily="18" charset="0"/>
                <a:ea typeface="Arial Unicode MS" pitchFamily="34" charset="-128"/>
                <a:cs typeface="Times New Roman" panose="02020603050405020304" pitchFamily="18" charset="0"/>
              </a:rPr>
              <a:t> Établissements recevant du public (ERP),</a:t>
            </a:r>
            <a:endParaRPr lang="fr-FR" altLang="fr-FR" sz="20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000">
                <a:latin typeface="Times New Roman" panose="02020603050405020304" pitchFamily="18" charset="0"/>
                <a:ea typeface="Arial Unicode MS" pitchFamily="34" charset="-128"/>
                <a:cs typeface="Times New Roman" panose="02020603050405020304" pitchFamily="18" charset="0"/>
              </a:rPr>
              <a:t> Installations classées pour la protection de l’environnement (ICPE),</a:t>
            </a:r>
            <a:endParaRPr lang="fr-FR" altLang="fr-FR" sz="20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000">
                <a:latin typeface="Times New Roman" panose="02020603050405020304" pitchFamily="18" charset="0"/>
                <a:ea typeface="Arial Unicode MS" pitchFamily="34" charset="-128"/>
                <a:cs typeface="Times New Roman" panose="02020603050405020304" pitchFamily="18" charset="0"/>
              </a:rPr>
              <a:t> Parking couvert,</a:t>
            </a:r>
            <a:endParaRPr lang="fr-FR" altLang="fr-FR" sz="20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000">
                <a:latin typeface="Times New Roman" panose="02020603050405020304" pitchFamily="18" charset="0"/>
                <a:ea typeface="Arial Unicode MS" pitchFamily="34" charset="-128"/>
                <a:cs typeface="Times New Roman" panose="02020603050405020304" pitchFamily="18" charset="0"/>
              </a:rPr>
              <a:t> Bâtiment agricole,</a:t>
            </a:r>
            <a:endParaRPr lang="fr-FR" altLang="fr-FR" sz="20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000">
                <a:latin typeface="Times New Roman" panose="02020603050405020304" pitchFamily="18" charset="0"/>
                <a:ea typeface="Arial Unicode MS" pitchFamily="34" charset="-128"/>
                <a:cs typeface="Times New Roman" panose="02020603050405020304" pitchFamily="18" charset="0"/>
              </a:rPr>
              <a:t> Bâtiment industriel et commercial,</a:t>
            </a:r>
          </a:p>
        </p:txBody>
      </p:sp>
      <p:sp>
        <p:nvSpPr>
          <p:cNvPr id="51206" name="Rectangle 7">
            <a:extLst>
              <a:ext uri="{FF2B5EF4-FFF2-40B4-BE49-F238E27FC236}">
                <a16:creationId xmlns:a16="http://schemas.microsoft.com/office/drawing/2014/main" id="{436BCB38-3C5A-4AE0-0197-095924FA63E7}"/>
              </a:ext>
            </a:extLst>
          </p:cNvPr>
          <p:cNvSpPr>
            <a:spLocks noChangeArrowheads="1"/>
          </p:cNvSpPr>
          <p:nvPr/>
        </p:nvSpPr>
        <p:spPr bwMode="auto">
          <a:xfrm>
            <a:off x="3419475" y="26622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51207" name="Image 484405" descr="Résultat d’images pour galerie commerciale lyon part dieu">
            <a:extLst>
              <a:ext uri="{FF2B5EF4-FFF2-40B4-BE49-F238E27FC236}">
                <a16:creationId xmlns:a16="http://schemas.microsoft.com/office/drawing/2014/main" id="{5745EF3C-3246-333F-66DA-D71FA2783D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3786188"/>
            <a:ext cx="3600450" cy="239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re 8">
            <a:extLst>
              <a:ext uri="{FF2B5EF4-FFF2-40B4-BE49-F238E27FC236}">
                <a16:creationId xmlns:a16="http://schemas.microsoft.com/office/drawing/2014/main" id="{6D7A3D56-1429-B395-212F-01BA06470241}"/>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52227" name="Espace réservé du numéro de diapositive 4">
            <a:extLst>
              <a:ext uri="{FF2B5EF4-FFF2-40B4-BE49-F238E27FC236}">
                <a16:creationId xmlns:a16="http://schemas.microsoft.com/office/drawing/2014/main" id="{5F415453-8073-9CBB-8744-AB912C149C9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B3DC693-98B2-4F71-9178-A7E38D3B3745}" type="slidenum">
              <a:rPr lang="fr-FR" altLang="fr-FR" sz="2000">
                <a:solidFill>
                  <a:srgbClr val="984807"/>
                </a:solidFill>
              </a:rPr>
              <a:pPr algn="r" eaLnBrk="1" hangingPunct="1">
                <a:spcBef>
                  <a:spcPct val="0"/>
                </a:spcBef>
                <a:buFontTx/>
                <a:buNone/>
              </a:pPr>
              <a:t>49</a:t>
            </a:fld>
            <a:endParaRPr lang="fr-FR" altLang="fr-FR" sz="2000">
              <a:solidFill>
                <a:srgbClr val="984807"/>
              </a:solidFill>
            </a:endParaRPr>
          </a:p>
        </p:txBody>
      </p:sp>
      <p:sp>
        <p:nvSpPr>
          <p:cNvPr id="52228" name="Rectangle 1">
            <a:extLst>
              <a:ext uri="{FF2B5EF4-FFF2-40B4-BE49-F238E27FC236}">
                <a16:creationId xmlns:a16="http://schemas.microsoft.com/office/drawing/2014/main" id="{9E5AFAC5-531D-E20D-06AA-8082A45A1958}"/>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Constructions :</a:t>
            </a: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52229" name="Rectangle 1">
            <a:extLst>
              <a:ext uri="{FF2B5EF4-FFF2-40B4-BE49-F238E27FC236}">
                <a16:creationId xmlns:a16="http://schemas.microsoft.com/office/drawing/2014/main" id="{5F7E6510-1463-6918-2F7D-2495E6D24647}"/>
              </a:ext>
            </a:extLst>
          </p:cNvPr>
          <p:cNvSpPr>
            <a:spLocks noChangeArrowheads="1"/>
          </p:cNvSpPr>
          <p:nvPr/>
        </p:nvSpPr>
        <p:spPr bwMode="auto">
          <a:xfrm>
            <a:off x="457200" y="1981200"/>
            <a:ext cx="8189913"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On retrouvera ces </a:t>
            </a: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éléments quels que soient les </a:t>
            </a: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types de construction. On retrouvera donc les constructions :</a:t>
            </a: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Char char="•"/>
            </a:pPr>
            <a:r>
              <a:rPr lang="fr-FR" altLang="fr-FR" sz="2000">
                <a:latin typeface="Times New Roman" panose="02020603050405020304" pitchFamily="18" charset="0"/>
                <a:ea typeface="Arial Unicode MS" pitchFamily="34" charset="-128"/>
                <a:cs typeface="Times New Roman" panose="02020603050405020304" pitchFamily="18" charset="0"/>
              </a:rPr>
              <a:t> A ossature,</a:t>
            </a:r>
          </a:p>
          <a:p>
            <a:pPr algn="just">
              <a:lnSpc>
                <a:spcPct val="107000"/>
              </a:lnSpc>
              <a:spcBef>
                <a:spcPct val="0"/>
              </a:spcBef>
              <a:buFontTx/>
              <a:buChar char="•"/>
            </a:pPr>
            <a:endParaRPr lang="fr-FR" altLang="fr-FR" sz="20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000">
                <a:latin typeface="Times New Roman" panose="02020603050405020304" pitchFamily="18" charset="0"/>
                <a:ea typeface="Arial Unicode MS" pitchFamily="34" charset="-128"/>
                <a:cs typeface="Times New Roman" panose="02020603050405020304" pitchFamily="18" charset="0"/>
              </a:rPr>
              <a:t> Massives,</a:t>
            </a:r>
          </a:p>
          <a:p>
            <a:pPr algn="just">
              <a:lnSpc>
                <a:spcPct val="107000"/>
              </a:lnSpc>
              <a:spcBef>
                <a:spcPct val="0"/>
              </a:spcBef>
              <a:buFontTx/>
              <a:buChar char="•"/>
            </a:pPr>
            <a:endParaRPr lang="fr-FR" altLang="fr-FR" sz="20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000">
                <a:latin typeface="Times New Roman" panose="02020603050405020304" pitchFamily="18" charset="0"/>
                <a:ea typeface="Arial Unicode MS" pitchFamily="34" charset="-128"/>
                <a:cs typeface="Times New Roman" panose="02020603050405020304" pitchFamily="18" charset="0"/>
              </a:rPr>
              <a:t> Mixtes,</a:t>
            </a:r>
          </a:p>
          <a:p>
            <a:pPr algn="just">
              <a:lnSpc>
                <a:spcPct val="107000"/>
              </a:lnSpc>
              <a:spcBef>
                <a:spcPct val="0"/>
              </a:spcBef>
              <a:buFontTx/>
              <a:buChar char="•"/>
            </a:pPr>
            <a:endParaRPr lang="fr-FR" altLang="fr-FR" sz="20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000">
                <a:latin typeface="Times New Roman" panose="02020603050405020304" pitchFamily="18" charset="0"/>
                <a:ea typeface="Arial Unicode MS" pitchFamily="34" charset="-128"/>
                <a:cs typeface="Times New Roman" panose="02020603050405020304" pitchFamily="18" charset="0"/>
              </a:rPr>
              <a:t> En lamellé-collé,</a:t>
            </a:r>
          </a:p>
          <a:p>
            <a:pPr algn="just">
              <a:lnSpc>
                <a:spcPct val="107000"/>
              </a:lnSpc>
              <a:spcBef>
                <a:spcPct val="0"/>
              </a:spcBef>
              <a:buFontTx/>
              <a:buChar char="•"/>
            </a:pPr>
            <a:endParaRPr lang="fr-FR" altLang="fr-FR" sz="20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000">
                <a:latin typeface="Times New Roman" panose="02020603050405020304" pitchFamily="18" charset="0"/>
                <a:ea typeface="Arial Unicode MS" pitchFamily="34" charset="-128"/>
                <a:cs typeface="Times New Roman" panose="02020603050405020304" pitchFamily="18" charset="0"/>
              </a:rPr>
              <a:t> Suspendues.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re 8">
            <a:extLst>
              <a:ext uri="{FF2B5EF4-FFF2-40B4-BE49-F238E27FC236}">
                <a16:creationId xmlns:a16="http://schemas.microsoft.com/office/drawing/2014/main" id="{4104EE37-6BFF-301E-370F-53E4AF3BFD1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7171" name="Espace réservé du numéro de diapositive 4">
            <a:extLst>
              <a:ext uri="{FF2B5EF4-FFF2-40B4-BE49-F238E27FC236}">
                <a16:creationId xmlns:a16="http://schemas.microsoft.com/office/drawing/2014/main" id="{27477764-BBBA-A83E-0AE3-1D408B36D75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93B55D6-4DDB-4032-9649-63C68BC530BA}" type="slidenum">
              <a:rPr lang="fr-FR" altLang="fr-FR" sz="2000">
                <a:solidFill>
                  <a:srgbClr val="984807"/>
                </a:solidFill>
              </a:rPr>
              <a:pPr algn="r" eaLnBrk="1" hangingPunct="1">
                <a:spcBef>
                  <a:spcPct val="0"/>
                </a:spcBef>
                <a:buFontTx/>
                <a:buNone/>
              </a:pPr>
              <a:t>5</a:t>
            </a:fld>
            <a:endParaRPr lang="fr-FR" altLang="fr-FR" sz="2000">
              <a:solidFill>
                <a:srgbClr val="984807"/>
              </a:solidFill>
            </a:endParaRPr>
          </a:p>
        </p:txBody>
      </p:sp>
      <p:sp>
        <p:nvSpPr>
          <p:cNvPr id="7172" name="Rectangle 1">
            <a:extLst>
              <a:ext uri="{FF2B5EF4-FFF2-40B4-BE49-F238E27FC236}">
                <a16:creationId xmlns:a16="http://schemas.microsoft.com/office/drawing/2014/main" id="{F190B7E0-C468-C526-18EE-6C31AE162C2E}"/>
              </a:ext>
            </a:extLst>
          </p:cNvPr>
          <p:cNvSpPr>
            <a:spLocks noChangeArrowheads="1"/>
          </p:cNvSpPr>
          <p:nvPr/>
        </p:nvSpPr>
        <p:spPr bwMode="auto">
          <a:xfrm>
            <a:off x="457200" y="1981200"/>
            <a:ext cx="8189913" cy="206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Elle vise un double objectif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PREVENIR l'incendie en rendant très improbable son éclosion ;</a:t>
            </a:r>
          </a:p>
          <a:p>
            <a:pPr>
              <a:lnSpc>
                <a:spcPct val="107000"/>
              </a:lnSpc>
              <a:spcBef>
                <a:spcPct val="0"/>
              </a:spcBef>
              <a:buFontTx/>
              <a:buChar char="•"/>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PREVOIR les premières mesures à prendre si, par hasard, il prenait naissance afin de limiter son développement.</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re 8">
            <a:extLst>
              <a:ext uri="{FF2B5EF4-FFF2-40B4-BE49-F238E27FC236}">
                <a16:creationId xmlns:a16="http://schemas.microsoft.com/office/drawing/2014/main" id="{61EE5F95-AFAF-2AC7-78F6-49B59F33C7E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53251" name="Espace réservé du numéro de diapositive 4">
            <a:extLst>
              <a:ext uri="{FF2B5EF4-FFF2-40B4-BE49-F238E27FC236}">
                <a16:creationId xmlns:a16="http://schemas.microsoft.com/office/drawing/2014/main" id="{6ABDFDFB-5D07-3E7B-E6BB-D4585569FBF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88323EF-5BFF-4E0A-A763-036107030B27}" type="slidenum">
              <a:rPr lang="fr-FR" altLang="fr-FR" sz="2000">
                <a:solidFill>
                  <a:srgbClr val="984807"/>
                </a:solidFill>
              </a:rPr>
              <a:pPr algn="r" eaLnBrk="1" hangingPunct="1">
                <a:spcBef>
                  <a:spcPct val="0"/>
                </a:spcBef>
                <a:buFontTx/>
                <a:buNone/>
              </a:pPr>
              <a:t>50</a:t>
            </a:fld>
            <a:endParaRPr lang="fr-FR" altLang="fr-FR" sz="2000">
              <a:solidFill>
                <a:srgbClr val="984807"/>
              </a:solidFill>
            </a:endParaRPr>
          </a:p>
        </p:txBody>
      </p:sp>
      <p:sp>
        <p:nvSpPr>
          <p:cNvPr id="53252" name="Rectangle 1">
            <a:extLst>
              <a:ext uri="{FF2B5EF4-FFF2-40B4-BE49-F238E27FC236}">
                <a16:creationId xmlns:a16="http://schemas.microsoft.com/office/drawing/2014/main" id="{A516C897-8585-0F40-8878-0A42C1683666}"/>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Constructions à ossature :</a:t>
            </a:r>
          </a:p>
        </p:txBody>
      </p:sp>
      <p:sp>
        <p:nvSpPr>
          <p:cNvPr id="53253" name="Rectangle 1">
            <a:extLst>
              <a:ext uri="{FF2B5EF4-FFF2-40B4-BE49-F238E27FC236}">
                <a16:creationId xmlns:a16="http://schemas.microsoft.com/office/drawing/2014/main" id="{55EBEE6C-2329-5BC1-1E84-46CDCA69C51E}"/>
              </a:ext>
            </a:extLst>
          </p:cNvPr>
          <p:cNvSpPr>
            <a:spLocks noChangeArrowheads="1"/>
          </p:cNvSpPr>
          <p:nvPr/>
        </p:nvSpPr>
        <p:spPr bwMode="auto">
          <a:xfrm>
            <a:off x="457200" y="1808163"/>
            <a:ext cx="8189913"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Calibri" panose="020F0502020204030204" pitchFamily="34" charset="0"/>
              </a:rPr>
              <a:t>Caractérisées par une concentration des charges en un certain nombre de points d’appui. La structure portante se caractérise par une ossature :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Char char="•"/>
            </a:pPr>
            <a:r>
              <a:rPr lang="fr-FR" altLang="fr-FR" sz="2000">
                <a:latin typeface="Times New Roman" panose="02020603050405020304" pitchFamily="18" charset="0"/>
                <a:ea typeface="Arial Unicode MS" pitchFamily="34" charset="-128"/>
                <a:cs typeface="Times New Roman" panose="02020603050405020304" pitchFamily="18" charset="0"/>
              </a:rPr>
              <a:t> Verticale portante (poteaux),</a:t>
            </a:r>
            <a:endParaRPr lang="fr-FR" altLang="fr-FR" sz="20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000">
                <a:latin typeface="Times New Roman" panose="02020603050405020304" pitchFamily="18" charset="0"/>
                <a:ea typeface="Arial Unicode MS" pitchFamily="34" charset="-128"/>
                <a:cs typeface="Times New Roman" panose="02020603050405020304" pitchFamily="18" charset="0"/>
              </a:rPr>
              <a:t> Horizontale formant support des planchers,</a:t>
            </a:r>
            <a:endParaRPr lang="fr-FR" altLang="fr-FR" sz="20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000">
                <a:latin typeface="Times New Roman" panose="02020603050405020304" pitchFamily="18" charset="0"/>
                <a:ea typeface="Arial Unicode MS" pitchFamily="34" charset="-128"/>
                <a:cs typeface="Times New Roman" panose="02020603050405020304" pitchFamily="18" charset="0"/>
              </a:rPr>
              <a:t> Inclinée sur laquelle vient se placer la couverture.</a:t>
            </a:r>
            <a:endParaRPr lang="fr-FR" altLang="fr-FR" sz="20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None/>
            </a:pPr>
            <a:r>
              <a:rPr lang="fr-FR" altLang="fr-FR" sz="2000">
                <a:latin typeface="Times New Roman" panose="02020603050405020304" pitchFamily="18" charset="0"/>
                <a:ea typeface="Arial Unicode MS" pitchFamily="34" charset="-128"/>
                <a:cs typeface="Times New Roman" panose="02020603050405020304" pitchFamily="18" charset="0"/>
              </a:rPr>
              <a:t> </a:t>
            </a:r>
            <a:endParaRPr lang="fr-FR" altLang="fr-FR" sz="20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None/>
            </a:pPr>
            <a:r>
              <a:rPr lang="fr-FR" altLang="fr-FR" sz="2000">
                <a:latin typeface="Times New Roman" panose="02020603050405020304" pitchFamily="18" charset="0"/>
                <a:ea typeface="Arial Unicode MS" pitchFamily="34" charset="-128"/>
                <a:cs typeface="Calibri" panose="020F0502020204030204" pitchFamily="34" charset="0"/>
              </a:rPr>
              <a:t>Ces éléments peuvent être en :</a:t>
            </a:r>
          </a:p>
          <a:p>
            <a:pPr algn="just">
              <a:lnSpc>
                <a:spcPct val="107000"/>
              </a:lnSpc>
              <a:spcBef>
                <a:spcPct val="0"/>
              </a:spcBef>
              <a:buFontTx/>
              <a:buNone/>
            </a:pPr>
            <a:endParaRPr lang="fr-FR" altLang="fr-FR" sz="20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000">
                <a:latin typeface="Times New Roman" panose="02020603050405020304" pitchFamily="18" charset="0"/>
                <a:ea typeface="Arial Unicode MS" pitchFamily="34" charset="-128"/>
                <a:cs typeface="Calibri" panose="020F0502020204030204" pitchFamily="34" charset="0"/>
              </a:rPr>
              <a:t> béton, </a:t>
            </a:r>
          </a:p>
          <a:p>
            <a:pPr algn="just">
              <a:lnSpc>
                <a:spcPct val="107000"/>
              </a:lnSpc>
              <a:spcBef>
                <a:spcPct val="0"/>
              </a:spcBef>
              <a:buFontTx/>
              <a:buChar char="•"/>
            </a:pPr>
            <a:r>
              <a:rPr lang="fr-FR" altLang="fr-FR" sz="2000">
                <a:latin typeface="Times New Roman" panose="02020603050405020304" pitchFamily="18" charset="0"/>
                <a:ea typeface="Arial Unicode MS" pitchFamily="34" charset="-128"/>
                <a:cs typeface="Calibri" panose="020F0502020204030204" pitchFamily="34" charset="0"/>
              </a:rPr>
              <a:t> acier </a:t>
            </a:r>
          </a:p>
          <a:p>
            <a:pPr algn="just">
              <a:lnSpc>
                <a:spcPct val="107000"/>
              </a:lnSpc>
              <a:spcBef>
                <a:spcPct val="0"/>
              </a:spcBef>
              <a:buFontTx/>
              <a:buChar char="•"/>
            </a:pPr>
            <a:r>
              <a:rPr lang="fr-FR" altLang="fr-FR" sz="2000">
                <a:latin typeface="Times New Roman" panose="02020603050405020304" pitchFamily="18" charset="0"/>
                <a:ea typeface="Arial Unicode MS" pitchFamily="34" charset="-128"/>
                <a:cs typeface="Calibri" panose="020F0502020204030204" pitchFamily="34" charset="0"/>
              </a:rPr>
              <a:t> bois. </a:t>
            </a:r>
          </a:p>
        </p:txBody>
      </p:sp>
      <p:pic>
        <p:nvPicPr>
          <p:cNvPr id="53254" name="Image 5121" descr="Résultat de recherche d'images pour &quot;entrepot béton&quot;">
            <a:extLst>
              <a:ext uri="{FF2B5EF4-FFF2-40B4-BE49-F238E27FC236}">
                <a16:creationId xmlns:a16="http://schemas.microsoft.com/office/drawing/2014/main" id="{CA754C7B-CFDA-E2A4-CDAF-F01FBE9BC6B7}"/>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3933825"/>
            <a:ext cx="3389313"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re 8">
            <a:extLst>
              <a:ext uri="{FF2B5EF4-FFF2-40B4-BE49-F238E27FC236}">
                <a16:creationId xmlns:a16="http://schemas.microsoft.com/office/drawing/2014/main" id="{BB08A0CF-D991-F1A4-1F39-7D6889929F8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54275" name="Espace réservé du numéro de diapositive 4">
            <a:extLst>
              <a:ext uri="{FF2B5EF4-FFF2-40B4-BE49-F238E27FC236}">
                <a16:creationId xmlns:a16="http://schemas.microsoft.com/office/drawing/2014/main" id="{68ED2861-656D-F8A3-4CFC-135DD453F9B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A97345A-01A9-442D-A169-3DD3967C5F7E}" type="slidenum">
              <a:rPr lang="fr-FR" altLang="fr-FR" sz="2000">
                <a:solidFill>
                  <a:srgbClr val="984807"/>
                </a:solidFill>
              </a:rPr>
              <a:pPr algn="r" eaLnBrk="1" hangingPunct="1">
                <a:spcBef>
                  <a:spcPct val="0"/>
                </a:spcBef>
                <a:buFontTx/>
                <a:buNone/>
              </a:pPr>
              <a:t>51</a:t>
            </a:fld>
            <a:endParaRPr lang="fr-FR" altLang="fr-FR" sz="2000">
              <a:solidFill>
                <a:srgbClr val="984807"/>
              </a:solidFill>
            </a:endParaRPr>
          </a:p>
        </p:txBody>
      </p:sp>
      <p:sp>
        <p:nvSpPr>
          <p:cNvPr id="54276" name="Rectangle 1">
            <a:extLst>
              <a:ext uri="{FF2B5EF4-FFF2-40B4-BE49-F238E27FC236}">
                <a16:creationId xmlns:a16="http://schemas.microsoft.com/office/drawing/2014/main" id="{D90CF9B9-2C7C-285D-3E83-9F2EB31DB235}"/>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Constructions massives :</a:t>
            </a: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54277" name="Rectangle 1">
            <a:extLst>
              <a:ext uri="{FF2B5EF4-FFF2-40B4-BE49-F238E27FC236}">
                <a16:creationId xmlns:a16="http://schemas.microsoft.com/office/drawing/2014/main" id="{0CDE504F-2113-3217-0F6C-629F27FAB450}"/>
              </a:ext>
            </a:extLst>
          </p:cNvPr>
          <p:cNvSpPr>
            <a:spLocks noChangeArrowheads="1"/>
          </p:cNvSpPr>
          <p:nvPr/>
        </p:nvSpPr>
        <p:spPr bwMode="auto">
          <a:xfrm>
            <a:off x="457200" y="1981200"/>
            <a:ext cx="8189913"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Stabilité de ces constructions est essentiellement assurée par le poids. La descente de charge se fera de façon uniforme et transitera par les murs continus. </a:t>
            </a:r>
          </a:p>
        </p:txBody>
      </p:sp>
      <p:sp>
        <p:nvSpPr>
          <p:cNvPr id="54278" name="Rectangle 7">
            <a:extLst>
              <a:ext uri="{FF2B5EF4-FFF2-40B4-BE49-F238E27FC236}">
                <a16:creationId xmlns:a16="http://schemas.microsoft.com/office/drawing/2014/main" id="{2EE8EE56-B62F-5ADA-B3FE-05B40218B1CD}"/>
              </a:ext>
            </a:extLst>
          </p:cNvPr>
          <p:cNvSpPr>
            <a:spLocks noChangeArrowheads="1"/>
          </p:cNvSpPr>
          <p:nvPr/>
        </p:nvSpPr>
        <p:spPr bwMode="auto">
          <a:xfrm>
            <a:off x="2609850" y="27717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54279" name="Image 5124" descr="Résultat de recherche d'images pour &quot;batiment habitation béton&quot;">
            <a:extLst>
              <a:ext uri="{FF2B5EF4-FFF2-40B4-BE49-F238E27FC236}">
                <a16:creationId xmlns:a16="http://schemas.microsoft.com/office/drawing/2014/main" id="{C090F7D9-F3EB-DEB3-1C4B-C501566C8B98}"/>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048000"/>
            <a:ext cx="516255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re 8">
            <a:extLst>
              <a:ext uri="{FF2B5EF4-FFF2-40B4-BE49-F238E27FC236}">
                <a16:creationId xmlns:a16="http://schemas.microsoft.com/office/drawing/2014/main" id="{513FD61C-E605-EE50-D0C8-2D5720650E51}"/>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55299" name="Espace réservé du numéro de diapositive 4">
            <a:extLst>
              <a:ext uri="{FF2B5EF4-FFF2-40B4-BE49-F238E27FC236}">
                <a16:creationId xmlns:a16="http://schemas.microsoft.com/office/drawing/2014/main" id="{FBB912E1-F9A7-686F-B040-61EADBC76B0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8537B55-EB39-4C62-870D-7CF5AA6E9E45}" type="slidenum">
              <a:rPr lang="fr-FR" altLang="fr-FR" sz="2000">
                <a:solidFill>
                  <a:srgbClr val="984807"/>
                </a:solidFill>
              </a:rPr>
              <a:pPr algn="r" eaLnBrk="1" hangingPunct="1">
                <a:spcBef>
                  <a:spcPct val="0"/>
                </a:spcBef>
                <a:buFontTx/>
                <a:buNone/>
              </a:pPr>
              <a:t>52</a:t>
            </a:fld>
            <a:endParaRPr lang="fr-FR" altLang="fr-FR" sz="2000">
              <a:solidFill>
                <a:srgbClr val="984807"/>
              </a:solidFill>
            </a:endParaRPr>
          </a:p>
        </p:txBody>
      </p:sp>
      <p:sp>
        <p:nvSpPr>
          <p:cNvPr id="55300" name="Rectangle 1">
            <a:extLst>
              <a:ext uri="{FF2B5EF4-FFF2-40B4-BE49-F238E27FC236}">
                <a16:creationId xmlns:a16="http://schemas.microsoft.com/office/drawing/2014/main" id="{32C612E0-7FD4-80B3-8FE7-2C3A72E6DE63}"/>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Constructions mixtes :</a:t>
            </a: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55301" name="Rectangle 1">
            <a:extLst>
              <a:ext uri="{FF2B5EF4-FFF2-40B4-BE49-F238E27FC236}">
                <a16:creationId xmlns:a16="http://schemas.microsoft.com/office/drawing/2014/main" id="{4F691D6B-0B21-E26F-9CCA-58D6CCAF2578}"/>
              </a:ext>
            </a:extLst>
          </p:cNvPr>
          <p:cNvSpPr>
            <a:spLocks noChangeArrowheads="1"/>
          </p:cNvSpPr>
          <p:nvPr/>
        </p:nvSpPr>
        <p:spPr bwMode="auto">
          <a:xfrm>
            <a:off x="457200" y="1981200"/>
            <a:ext cx="8189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Combinent les principes des constructions massives et celles à ossatures. </a:t>
            </a:r>
          </a:p>
        </p:txBody>
      </p:sp>
      <p:pic>
        <p:nvPicPr>
          <p:cNvPr id="55302" name="Image 5125" descr="Résultat de recherche d'images pour &quot;construction béton&quot;">
            <a:extLst>
              <a:ext uri="{FF2B5EF4-FFF2-40B4-BE49-F238E27FC236}">
                <a16:creationId xmlns:a16="http://schemas.microsoft.com/office/drawing/2014/main" id="{C976F5A1-D50A-9E77-98D1-E06F2EB8AB4A}"/>
              </a:ext>
            </a:extLst>
          </p:cNvPr>
          <p:cNvPicPr>
            <a:picLocks noChangeArrowheads="1"/>
          </p:cNvPicPr>
          <p:nvPr/>
        </p:nvPicPr>
        <p:blipFill>
          <a:blip r:embed="rId2">
            <a:extLst>
              <a:ext uri="{28A0092B-C50C-407E-A947-70E740481C1C}">
                <a14:useLocalDpi xmlns:a14="http://schemas.microsoft.com/office/drawing/2010/main" val="0"/>
              </a:ext>
            </a:extLst>
          </a:blip>
          <a:srcRect b="-95"/>
          <a:stretch>
            <a:fillRect/>
          </a:stretch>
        </p:blipFill>
        <p:spPr bwMode="auto">
          <a:xfrm>
            <a:off x="2667000" y="2819400"/>
            <a:ext cx="4267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re 8">
            <a:extLst>
              <a:ext uri="{FF2B5EF4-FFF2-40B4-BE49-F238E27FC236}">
                <a16:creationId xmlns:a16="http://schemas.microsoft.com/office/drawing/2014/main" id="{CC7C572D-12C9-9210-F7BB-ABE1A4A5EA04}"/>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56323" name="Espace réservé du numéro de diapositive 4">
            <a:extLst>
              <a:ext uri="{FF2B5EF4-FFF2-40B4-BE49-F238E27FC236}">
                <a16:creationId xmlns:a16="http://schemas.microsoft.com/office/drawing/2014/main" id="{EA3E8679-44B7-CAD0-D321-32259CF4904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91D9B77-BD42-46C5-A39D-77FEF2061C9F}" type="slidenum">
              <a:rPr lang="fr-FR" altLang="fr-FR" sz="2000">
                <a:solidFill>
                  <a:srgbClr val="984807"/>
                </a:solidFill>
              </a:rPr>
              <a:pPr algn="r" eaLnBrk="1" hangingPunct="1">
                <a:spcBef>
                  <a:spcPct val="0"/>
                </a:spcBef>
                <a:buFontTx/>
                <a:buNone/>
              </a:pPr>
              <a:t>53</a:t>
            </a:fld>
            <a:endParaRPr lang="fr-FR" altLang="fr-FR" sz="2000">
              <a:solidFill>
                <a:srgbClr val="984807"/>
              </a:solidFill>
            </a:endParaRPr>
          </a:p>
        </p:txBody>
      </p:sp>
      <p:sp>
        <p:nvSpPr>
          <p:cNvPr id="56324" name="Rectangle 1">
            <a:extLst>
              <a:ext uri="{FF2B5EF4-FFF2-40B4-BE49-F238E27FC236}">
                <a16:creationId xmlns:a16="http://schemas.microsoft.com/office/drawing/2014/main" id="{BFF35B61-5760-2DDE-41D2-E16D7222182D}"/>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Constructions lamellé-collé :</a:t>
            </a:r>
          </a:p>
        </p:txBody>
      </p:sp>
      <p:sp>
        <p:nvSpPr>
          <p:cNvPr id="56325" name="Rectangle 1">
            <a:extLst>
              <a:ext uri="{FF2B5EF4-FFF2-40B4-BE49-F238E27FC236}">
                <a16:creationId xmlns:a16="http://schemas.microsoft.com/office/drawing/2014/main" id="{2386D5EE-7431-C420-5D3C-4B18FDA8DF3E}"/>
              </a:ext>
            </a:extLst>
          </p:cNvPr>
          <p:cNvSpPr>
            <a:spLocks noChangeArrowheads="1"/>
          </p:cNvSpPr>
          <p:nvPr/>
        </p:nvSpPr>
        <p:spPr bwMode="auto">
          <a:xfrm>
            <a:off x="457200" y="1981200"/>
            <a:ext cx="8189913" cy="336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Bois lamellé collé est le procédé le plus utilisé dans la construction bois. </a:t>
            </a: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Technique dérivée du sciage, qui consiste en un aboutage de grande longueur de lamelles de bois ayant en général des caractéristiques mécaniques, hygrométriques et une densité très proche.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Peut atteindre des portées très importantes, jusqu’à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180 mètres, contrairement au bois massif dont les</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portées sont limitées à la hauteur de l'arbre.</a:t>
            </a:r>
            <a:endParaRPr lang="fr-FR" altLang="fr-FR" sz="2000">
              <a:latin typeface="Times New Roman" panose="02020603050405020304" pitchFamily="18" charset="0"/>
              <a:ea typeface="Arial Unicode MS" pitchFamily="34" charset="-128"/>
              <a:cs typeface="Calibri" panose="020F0502020204030204" pitchFamily="34" charset="0"/>
            </a:endParaRPr>
          </a:p>
        </p:txBody>
      </p:sp>
      <p:pic>
        <p:nvPicPr>
          <p:cNvPr id="56326" name="Image 9" descr="http://philippe.berger2.free.fr/Bois/Cours/BLC/BLC.ht2.jpg">
            <a:extLst>
              <a:ext uri="{FF2B5EF4-FFF2-40B4-BE49-F238E27FC236}">
                <a16:creationId xmlns:a16="http://schemas.microsoft.com/office/drawing/2014/main" id="{209CEFF8-07B2-5929-8796-C1023EF17E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8"/>
          <a:stretch>
            <a:fillRect/>
          </a:stretch>
        </p:blipFill>
        <p:spPr bwMode="auto">
          <a:xfrm>
            <a:off x="5867400" y="3429000"/>
            <a:ext cx="2895600" cy="268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re 8">
            <a:extLst>
              <a:ext uri="{FF2B5EF4-FFF2-40B4-BE49-F238E27FC236}">
                <a16:creationId xmlns:a16="http://schemas.microsoft.com/office/drawing/2014/main" id="{92F408B0-36D2-0A9D-0095-1747F36DEBF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57347" name="Espace réservé du numéro de diapositive 4">
            <a:extLst>
              <a:ext uri="{FF2B5EF4-FFF2-40B4-BE49-F238E27FC236}">
                <a16:creationId xmlns:a16="http://schemas.microsoft.com/office/drawing/2014/main" id="{66E285B5-90D8-DAA1-C3BD-948E7711D4D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6153640-17FA-4F85-AC24-1D35C75CE265}" type="slidenum">
              <a:rPr lang="fr-FR" altLang="fr-FR" sz="2000">
                <a:solidFill>
                  <a:srgbClr val="984807"/>
                </a:solidFill>
              </a:rPr>
              <a:pPr algn="r" eaLnBrk="1" hangingPunct="1">
                <a:spcBef>
                  <a:spcPct val="0"/>
                </a:spcBef>
                <a:buFontTx/>
                <a:buNone/>
              </a:pPr>
              <a:t>54</a:t>
            </a:fld>
            <a:endParaRPr lang="fr-FR" altLang="fr-FR" sz="2000">
              <a:solidFill>
                <a:srgbClr val="984807"/>
              </a:solidFill>
            </a:endParaRPr>
          </a:p>
        </p:txBody>
      </p:sp>
      <p:sp>
        <p:nvSpPr>
          <p:cNvPr id="57348" name="Rectangle 1">
            <a:extLst>
              <a:ext uri="{FF2B5EF4-FFF2-40B4-BE49-F238E27FC236}">
                <a16:creationId xmlns:a16="http://schemas.microsoft.com/office/drawing/2014/main" id="{162D33FD-6EFE-5FF0-7BF0-EEBD3E5AE0D4}"/>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différentes parties d’une construction :</a:t>
            </a:r>
          </a:p>
        </p:txBody>
      </p:sp>
      <p:sp>
        <p:nvSpPr>
          <p:cNvPr id="57349" name="Rectangle 1">
            <a:extLst>
              <a:ext uri="{FF2B5EF4-FFF2-40B4-BE49-F238E27FC236}">
                <a16:creationId xmlns:a16="http://schemas.microsoft.com/office/drawing/2014/main" id="{37079933-8C44-85E3-59DB-79AB9B7C2B81}"/>
              </a:ext>
            </a:extLst>
          </p:cNvPr>
          <p:cNvSpPr>
            <a:spLocks noChangeArrowheads="1"/>
          </p:cNvSpPr>
          <p:nvPr/>
        </p:nvSpPr>
        <p:spPr bwMode="auto">
          <a:xfrm>
            <a:off x="457200" y="1981200"/>
            <a:ext cx="8189913"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Le fait de connaître les différentes parties d’une construction permet de réaliser une lecture bâtimentaire qui permettra à chacun de réaliser sa protection et celle de ses collègues lors d'un incendie, en fonction de la lecture du feu en lui-même.</a:t>
            </a: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Toutefois, la lecture extérieure de l’enveloppe du bâtiment peut être trompeuse car le bâtiment a pu être modifié au niveau de la structure tout en conservant l’enveloppe extérieure voire un revêtement extérieur de type crépi peut cacher une structure en bois.</a:t>
            </a:r>
            <a:endParaRPr lang="fr-FR" altLang="fr-FR" sz="2000">
              <a:latin typeface="Times New Roman" panose="02020603050405020304" pitchFamily="18" charset="0"/>
              <a:ea typeface="Arial Unicode MS" pitchFamily="34" charset="-128"/>
              <a:cs typeface="Times New Roman" panose="02020603050405020304" pitchFamily="18"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re 8">
            <a:extLst>
              <a:ext uri="{FF2B5EF4-FFF2-40B4-BE49-F238E27FC236}">
                <a16:creationId xmlns:a16="http://schemas.microsoft.com/office/drawing/2014/main" id="{88C90C0B-3BDD-B4AA-A12F-66D69897AF3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58371" name="Espace réservé du numéro de diapositive 4">
            <a:extLst>
              <a:ext uri="{FF2B5EF4-FFF2-40B4-BE49-F238E27FC236}">
                <a16:creationId xmlns:a16="http://schemas.microsoft.com/office/drawing/2014/main" id="{9D32E58D-D648-3519-A6B6-749A7517655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F15A870-BEA9-4EC9-84B4-B65DBE7E6BC1}" type="slidenum">
              <a:rPr lang="fr-FR" altLang="fr-FR" sz="2000">
                <a:solidFill>
                  <a:srgbClr val="984807"/>
                </a:solidFill>
              </a:rPr>
              <a:pPr algn="r" eaLnBrk="1" hangingPunct="1">
                <a:spcBef>
                  <a:spcPct val="0"/>
                </a:spcBef>
                <a:buFontTx/>
                <a:buNone/>
              </a:pPr>
              <a:t>55</a:t>
            </a:fld>
            <a:endParaRPr lang="fr-FR" altLang="fr-FR" sz="2000">
              <a:solidFill>
                <a:srgbClr val="984807"/>
              </a:solidFill>
            </a:endParaRPr>
          </a:p>
        </p:txBody>
      </p:sp>
      <p:sp>
        <p:nvSpPr>
          <p:cNvPr id="58372" name="Rectangle 1">
            <a:extLst>
              <a:ext uri="{FF2B5EF4-FFF2-40B4-BE49-F238E27FC236}">
                <a16:creationId xmlns:a16="http://schemas.microsoft.com/office/drawing/2014/main" id="{7726C6E5-BBFF-37DD-4561-18DBF044839C}"/>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Différentes parties d’une construction : </a:t>
            </a:r>
          </a:p>
        </p:txBody>
      </p:sp>
      <p:sp>
        <p:nvSpPr>
          <p:cNvPr id="58373" name="Rectangle 1">
            <a:extLst>
              <a:ext uri="{FF2B5EF4-FFF2-40B4-BE49-F238E27FC236}">
                <a16:creationId xmlns:a16="http://schemas.microsoft.com/office/drawing/2014/main" id="{7D0C6739-C39D-878F-8050-0CC7ACA3B0D8}"/>
              </a:ext>
            </a:extLst>
          </p:cNvPr>
          <p:cNvSpPr>
            <a:spLocks noChangeArrowheads="1"/>
          </p:cNvSpPr>
          <p:nvPr/>
        </p:nvSpPr>
        <p:spPr bwMode="auto">
          <a:xfrm>
            <a:off x="457200" y="1981200"/>
            <a:ext cx="8189913"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éléments porteurs :</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Les fondations constituent la base de toute construction et leurs types dépendent de la résistance mécanique du sol, de la configuration géologique du sous-sol et de la charge à transmettre (industriel, habitation …).</a:t>
            </a: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Différents types de fondation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Char char="•"/>
            </a:pPr>
            <a:r>
              <a:rPr lang="fr-FR" altLang="fr-FR" sz="2000">
                <a:latin typeface="Times New Roman" panose="02020603050405020304" pitchFamily="18" charset="0"/>
                <a:ea typeface="Arial Unicode MS" pitchFamily="34" charset="-128"/>
                <a:cs typeface="Times New Roman" panose="02020603050405020304" pitchFamily="18" charset="0"/>
              </a:rPr>
              <a:t> Fondations superficielles (en rigole, radier),</a:t>
            </a:r>
            <a:endParaRPr lang="fr-FR" altLang="fr-FR" sz="20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000">
                <a:latin typeface="Times New Roman" panose="02020603050405020304" pitchFamily="18" charset="0"/>
                <a:ea typeface="Arial Unicode MS" pitchFamily="34" charset="-128"/>
                <a:cs typeface="Times New Roman" panose="02020603050405020304" pitchFamily="18" charset="0"/>
              </a:rPr>
              <a:t> Fondations profondes (notamment les pieux).</a:t>
            </a:r>
            <a:endParaRPr lang="fr-FR" altLang="fr-FR" sz="2000">
              <a:latin typeface="Times New Roman" panose="02020603050405020304" pitchFamily="18" charset="0"/>
              <a:ea typeface="Arial Unicode MS" pitchFamily="34" charset="-128"/>
              <a:cs typeface="Calibri" panose="020F050202020403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re 8">
            <a:extLst>
              <a:ext uri="{FF2B5EF4-FFF2-40B4-BE49-F238E27FC236}">
                <a16:creationId xmlns:a16="http://schemas.microsoft.com/office/drawing/2014/main" id="{9E1D32B0-9DE9-A8A7-C3CD-8132B6E1CAF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59395" name="Espace réservé du numéro de diapositive 4">
            <a:extLst>
              <a:ext uri="{FF2B5EF4-FFF2-40B4-BE49-F238E27FC236}">
                <a16:creationId xmlns:a16="http://schemas.microsoft.com/office/drawing/2014/main" id="{360E1D2E-908E-A4F6-F3BF-3293D370BCD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FD4FEC3-79C4-40E3-A874-9F54DFA835E8}" type="slidenum">
              <a:rPr lang="fr-FR" altLang="fr-FR" sz="2000">
                <a:solidFill>
                  <a:srgbClr val="984807"/>
                </a:solidFill>
              </a:rPr>
              <a:pPr algn="r" eaLnBrk="1" hangingPunct="1">
                <a:spcBef>
                  <a:spcPct val="0"/>
                </a:spcBef>
                <a:buFontTx/>
                <a:buNone/>
              </a:pPr>
              <a:t>56</a:t>
            </a:fld>
            <a:endParaRPr lang="fr-FR" altLang="fr-FR" sz="2000">
              <a:solidFill>
                <a:srgbClr val="984807"/>
              </a:solidFill>
            </a:endParaRPr>
          </a:p>
        </p:txBody>
      </p:sp>
      <p:sp>
        <p:nvSpPr>
          <p:cNvPr id="59396" name="Rectangle 1">
            <a:extLst>
              <a:ext uri="{FF2B5EF4-FFF2-40B4-BE49-F238E27FC236}">
                <a16:creationId xmlns:a16="http://schemas.microsoft.com/office/drawing/2014/main" id="{A545C318-0331-F39F-8831-D2038E90F9BE}"/>
              </a:ext>
            </a:extLst>
          </p:cNvPr>
          <p:cNvSpPr>
            <a:spLocks noChangeArrowheads="1"/>
          </p:cNvSpPr>
          <p:nvPr/>
        </p:nvSpPr>
        <p:spPr bwMode="auto">
          <a:xfrm>
            <a:off x="457200" y="1981200"/>
            <a:ext cx="41148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NB : Les vides-sanitaires</a:t>
            </a: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b="1">
                <a:solidFill>
                  <a:srgbClr val="000000"/>
                </a:solidFill>
                <a:latin typeface="Times New Roman" panose="02020603050405020304" pitchFamily="18" charset="0"/>
                <a:ea typeface="Arial Unicode MS" pitchFamily="34" charset="-128"/>
                <a:cs typeface="Times New Roman" panose="02020603050405020304" pitchFamily="18" charset="0"/>
              </a:rPr>
              <a:t> </a:t>
            </a: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Espace accessible ou non, situé entre le sol et le 1</a:t>
            </a:r>
            <a:r>
              <a:rPr lang="fr-FR" altLang="fr-FR" sz="2000" baseline="30000">
                <a:solidFill>
                  <a:srgbClr val="000000"/>
                </a:solidFill>
                <a:latin typeface="Times New Roman" panose="02020603050405020304" pitchFamily="18" charset="0"/>
                <a:ea typeface="Arial Unicode MS" pitchFamily="34" charset="-128"/>
                <a:cs typeface="Times New Roman" panose="02020603050405020304" pitchFamily="18" charset="0"/>
              </a:rPr>
              <a:t>er</a:t>
            </a: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plancher du bâtiment. </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On parle alors de « plancher VS », pour désigner ce plancher.</a:t>
            </a:r>
            <a:endParaRPr lang="fr-FR" altLang="fr-FR" sz="2000">
              <a:latin typeface="Times New Roman" panose="02020603050405020304" pitchFamily="18" charset="0"/>
              <a:ea typeface="Arial Unicode MS" pitchFamily="34" charset="-128"/>
              <a:cs typeface="Times New Roman" panose="02020603050405020304" pitchFamily="18" charset="0"/>
            </a:endParaRPr>
          </a:p>
        </p:txBody>
      </p:sp>
      <p:sp>
        <p:nvSpPr>
          <p:cNvPr id="59397" name="Rectangle 7">
            <a:extLst>
              <a:ext uri="{FF2B5EF4-FFF2-40B4-BE49-F238E27FC236}">
                <a16:creationId xmlns:a16="http://schemas.microsoft.com/office/drawing/2014/main" id="{2205330C-E15D-0D31-0C3C-D4170FB9255E}"/>
              </a:ext>
            </a:extLst>
          </p:cNvPr>
          <p:cNvSpPr>
            <a:spLocks noChangeArrowheads="1"/>
          </p:cNvSpPr>
          <p:nvPr/>
        </p:nvSpPr>
        <p:spPr bwMode="auto">
          <a:xfrm>
            <a:off x="3200400" y="2295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59398" name="Image 120" descr="Résultat d’images pour vide sanitaire">
            <a:extLst>
              <a:ext uri="{FF2B5EF4-FFF2-40B4-BE49-F238E27FC236}">
                <a16:creationId xmlns:a16="http://schemas.microsoft.com/office/drawing/2014/main" id="{ECD48CA7-C7EB-1877-C082-9C0E37B950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524" b="9418"/>
          <a:stretch>
            <a:fillRect/>
          </a:stretch>
        </p:blipFill>
        <p:spPr bwMode="auto">
          <a:xfrm>
            <a:off x="4648200" y="2689225"/>
            <a:ext cx="4191000"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9" name="Line 8">
            <a:extLst>
              <a:ext uri="{FF2B5EF4-FFF2-40B4-BE49-F238E27FC236}">
                <a16:creationId xmlns:a16="http://schemas.microsoft.com/office/drawing/2014/main" id="{1710B560-0AC3-2DA2-67F4-687585379393}"/>
              </a:ext>
            </a:extLst>
          </p:cNvPr>
          <p:cNvSpPr>
            <a:spLocks noChangeShapeType="1"/>
          </p:cNvSpPr>
          <p:nvPr/>
        </p:nvSpPr>
        <p:spPr bwMode="auto">
          <a:xfrm>
            <a:off x="3962400" y="3581400"/>
            <a:ext cx="2057400" cy="1905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re 8">
            <a:extLst>
              <a:ext uri="{FF2B5EF4-FFF2-40B4-BE49-F238E27FC236}">
                <a16:creationId xmlns:a16="http://schemas.microsoft.com/office/drawing/2014/main" id="{9717E546-07DB-3856-C26D-9FE05E384816}"/>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60419" name="Espace réservé du numéro de diapositive 4">
            <a:extLst>
              <a:ext uri="{FF2B5EF4-FFF2-40B4-BE49-F238E27FC236}">
                <a16:creationId xmlns:a16="http://schemas.microsoft.com/office/drawing/2014/main" id="{C249C4A2-8117-5AF6-9B54-2A796FCC6F6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85276C9-20EF-4E19-B0C9-AD7645EFA32E}" type="slidenum">
              <a:rPr lang="fr-FR" altLang="fr-FR" sz="2000">
                <a:solidFill>
                  <a:srgbClr val="984807"/>
                </a:solidFill>
              </a:rPr>
              <a:pPr algn="r" eaLnBrk="1" hangingPunct="1">
                <a:spcBef>
                  <a:spcPct val="0"/>
                </a:spcBef>
                <a:buFontTx/>
                <a:buNone/>
              </a:pPr>
              <a:t>57</a:t>
            </a:fld>
            <a:endParaRPr lang="fr-FR" altLang="fr-FR" sz="2000">
              <a:solidFill>
                <a:srgbClr val="984807"/>
              </a:solidFill>
            </a:endParaRPr>
          </a:p>
        </p:txBody>
      </p:sp>
      <p:sp>
        <p:nvSpPr>
          <p:cNvPr id="60420" name="Rectangle 1">
            <a:extLst>
              <a:ext uri="{FF2B5EF4-FFF2-40B4-BE49-F238E27FC236}">
                <a16:creationId xmlns:a16="http://schemas.microsoft.com/office/drawing/2014/main" id="{E9422B72-A968-C119-734E-4D9597D70542}"/>
              </a:ext>
            </a:extLst>
          </p:cNvPr>
          <p:cNvSpPr>
            <a:spLocks noChangeArrowheads="1"/>
          </p:cNvSpPr>
          <p:nvPr/>
        </p:nvSpPr>
        <p:spPr bwMode="auto">
          <a:xfrm>
            <a:off x="395288" y="1628775"/>
            <a:ext cx="8189912" cy="336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éléments verticaux</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Eléments porteurs d’un bâtiment qui reportent la descente de charge vers les fondations. </a:t>
            </a: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Peuvent être sous forme de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Char char="•"/>
            </a:pPr>
            <a:r>
              <a:rPr lang="fr-FR" altLang="fr-FR" sz="2000">
                <a:latin typeface="Times New Roman" panose="02020603050405020304" pitchFamily="18" charset="0"/>
                <a:ea typeface="Arial Unicode MS" pitchFamily="34" charset="-128"/>
                <a:cs typeface="Times New Roman" panose="02020603050405020304" pitchFamily="18" charset="0"/>
              </a:rPr>
              <a:t> Murs pleins de type traditionnel (maçonnerie, pierre, béton),</a:t>
            </a:r>
          </a:p>
          <a:p>
            <a:pPr algn="just">
              <a:lnSpc>
                <a:spcPct val="107000"/>
              </a:lnSpc>
              <a:spcBef>
                <a:spcPct val="0"/>
              </a:spcBef>
              <a:buFontTx/>
              <a:buChar char="•"/>
            </a:pPr>
            <a:endParaRPr lang="fr-FR" altLang="fr-FR" sz="20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000">
                <a:latin typeface="Times New Roman" panose="02020603050405020304" pitchFamily="18" charset="0"/>
                <a:ea typeface="Arial Unicode MS" pitchFamily="34" charset="-128"/>
                <a:cs typeface="Times New Roman" panose="02020603050405020304" pitchFamily="18" charset="0"/>
              </a:rPr>
              <a:t> Structure métallique, bois ou béton armé (construction à ossature).</a:t>
            </a:r>
            <a:endParaRPr lang="fr-FR" altLang="fr-FR" sz="2000">
              <a:latin typeface="Times New Roman" panose="02020603050405020304" pitchFamily="18" charset="0"/>
              <a:ea typeface="Arial Unicode MS" pitchFamily="34" charset="-128"/>
              <a:cs typeface="Calibri" panose="020F050202020403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2" name="Groupe 7">
            <a:extLst>
              <a:ext uri="{FF2B5EF4-FFF2-40B4-BE49-F238E27FC236}">
                <a16:creationId xmlns:a16="http://schemas.microsoft.com/office/drawing/2014/main" id="{5771EEDA-9204-097F-D01B-484C8492D428}"/>
              </a:ext>
            </a:extLst>
          </p:cNvPr>
          <p:cNvGrpSpPr>
            <a:grpSpLocks/>
          </p:cNvGrpSpPr>
          <p:nvPr/>
        </p:nvGrpSpPr>
        <p:grpSpPr bwMode="auto">
          <a:xfrm>
            <a:off x="755650" y="1828800"/>
            <a:ext cx="7931150" cy="4337050"/>
            <a:chOff x="0" y="-112196"/>
            <a:chExt cx="5640705" cy="2500374"/>
          </a:xfrm>
        </p:grpSpPr>
        <p:pic>
          <p:nvPicPr>
            <p:cNvPr id="61446" name="Image 317">
              <a:extLst>
                <a:ext uri="{FF2B5EF4-FFF2-40B4-BE49-F238E27FC236}">
                  <a16:creationId xmlns:a16="http://schemas.microsoft.com/office/drawing/2014/main" id="{08E38BC8-F491-F137-F25C-BBEFA76E70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3773"/>
              <a:ext cx="5640705" cy="2224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7" name="Rectangle 6">
              <a:extLst>
                <a:ext uri="{FF2B5EF4-FFF2-40B4-BE49-F238E27FC236}">
                  <a16:creationId xmlns:a16="http://schemas.microsoft.com/office/drawing/2014/main" id="{DCD84908-2A1D-639C-8CF6-B48B1B6CB392}"/>
                </a:ext>
              </a:extLst>
            </p:cNvPr>
            <p:cNvSpPr>
              <a:spLocks noChangeArrowheads="1"/>
            </p:cNvSpPr>
            <p:nvPr/>
          </p:nvSpPr>
          <p:spPr bwMode="auto">
            <a:xfrm>
              <a:off x="3522099" y="-112196"/>
              <a:ext cx="1255594" cy="286602"/>
            </a:xfrm>
            <a:prstGeom prst="rect">
              <a:avLst/>
            </a:prstGeom>
            <a:noFill/>
            <a:ln w="12700" algn="ctr">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1200" b="1">
                  <a:solidFill>
                    <a:srgbClr val="000000"/>
                  </a:solidFill>
                  <a:latin typeface="Arial" panose="020B0604020202020204" pitchFamily="34" charset="0"/>
                </a:rPr>
                <a:t>Mur de refend</a:t>
              </a:r>
            </a:p>
          </p:txBody>
        </p:sp>
      </p:grpSp>
      <p:sp>
        <p:nvSpPr>
          <p:cNvPr id="61443" name="Titre 8">
            <a:extLst>
              <a:ext uri="{FF2B5EF4-FFF2-40B4-BE49-F238E27FC236}">
                <a16:creationId xmlns:a16="http://schemas.microsoft.com/office/drawing/2014/main" id="{2FE4F1AD-DADE-FEF2-3B33-43B34256BE67}"/>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61444" name="Espace réservé du numéro de diapositive 4">
            <a:extLst>
              <a:ext uri="{FF2B5EF4-FFF2-40B4-BE49-F238E27FC236}">
                <a16:creationId xmlns:a16="http://schemas.microsoft.com/office/drawing/2014/main" id="{34042C10-8B54-3289-ED91-857E4805BA4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C7E49CA-8D61-4E5A-804A-9AE8B83A7CC2}" type="slidenum">
              <a:rPr lang="fr-FR" altLang="fr-FR" sz="2000">
                <a:solidFill>
                  <a:srgbClr val="984807"/>
                </a:solidFill>
              </a:rPr>
              <a:pPr algn="r" eaLnBrk="1" hangingPunct="1">
                <a:spcBef>
                  <a:spcPct val="0"/>
                </a:spcBef>
                <a:buFontTx/>
                <a:buNone/>
              </a:pPr>
              <a:t>58</a:t>
            </a:fld>
            <a:endParaRPr lang="fr-FR" altLang="fr-FR" sz="2000">
              <a:solidFill>
                <a:srgbClr val="984807"/>
              </a:solidFill>
            </a:endParaRPr>
          </a:p>
        </p:txBody>
      </p:sp>
      <p:sp>
        <p:nvSpPr>
          <p:cNvPr id="61445" name="Rectangle 1">
            <a:extLst>
              <a:ext uri="{FF2B5EF4-FFF2-40B4-BE49-F238E27FC236}">
                <a16:creationId xmlns:a16="http://schemas.microsoft.com/office/drawing/2014/main" id="{FF098F79-DE9E-756C-996F-643C97BD1B6C}"/>
              </a:ext>
            </a:extLst>
          </p:cNvPr>
          <p:cNvSpPr>
            <a:spLocks noChangeArrowheads="1"/>
          </p:cNvSpPr>
          <p:nvPr/>
        </p:nvSpPr>
        <p:spPr bwMode="auto">
          <a:xfrm>
            <a:off x="457200" y="1371600"/>
            <a:ext cx="8189913"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éléments verticaux</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On distingue :</a:t>
            </a: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re 8">
            <a:extLst>
              <a:ext uri="{FF2B5EF4-FFF2-40B4-BE49-F238E27FC236}">
                <a16:creationId xmlns:a16="http://schemas.microsoft.com/office/drawing/2014/main" id="{4D5BCBBE-8BA0-A300-DF6F-8A2F5E640D48}"/>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62467" name="Espace réservé du numéro de diapositive 4">
            <a:extLst>
              <a:ext uri="{FF2B5EF4-FFF2-40B4-BE49-F238E27FC236}">
                <a16:creationId xmlns:a16="http://schemas.microsoft.com/office/drawing/2014/main" id="{B09CA197-9F1C-01B3-ACBE-E94EF43CD55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05DA806-281B-46F3-82BE-ECDC2C048122}" type="slidenum">
              <a:rPr lang="fr-FR" altLang="fr-FR" sz="2000">
                <a:solidFill>
                  <a:srgbClr val="984807"/>
                </a:solidFill>
              </a:rPr>
              <a:pPr algn="r" eaLnBrk="1" hangingPunct="1">
                <a:spcBef>
                  <a:spcPct val="0"/>
                </a:spcBef>
                <a:buFontTx/>
                <a:buNone/>
              </a:pPr>
              <a:t>59</a:t>
            </a:fld>
            <a:endParaRPr lang="fr-FR" altLang="fr-FR" sz="2000">
              <a:solidFill>
                <a:srgbClr val="984807"/>
              </a:solidFill>
            </a:endParaRPr>
          </a:p>
        </p:txBody>
      </p:sp>
      <p:sp>
        <p:nvSpPr>
          <p:cNvPr id="62468" name="Rectangle 1">
            <a:extLst>
              <a:ext uri="{FF2B5EF4-FFF2-40B4-BE49-F238E27FC236}">
                <a16:creationId xmlns:a16="http://schemas.microsoft.com/office/drawing/2014/main" id="{7B8C5E89-1A46-4C3E-C759-163FDB17C7AF}"/>
              </a:ext>
            </a:extLst>
          </p:cNvPr>
          <p:cNvSpPr>
            <a:spLocks noChangeArrowheads="1"/>
          </p:cNvSpPr>
          <p:nvPr/>
        </p:nvSpPr>
        <p:spPr bwMode="auto">
          <a:xfrm>
            <a:off x="457200" y="1447800"/>
            <a:ext cx="818991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éléments verticaux</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62469" name="Rectangle 9">
            <a:extLst>
              <a:ext uri="{FF2B5EF4-FFF2-40B4-BE49-F238E27FC236}">
                <a16:creationId xmlns:a16="http://schemas.microsoft.com/office/drawing/2014/main" id="{DD90B9DA-8753-917B-4E4E-6987DEADCF26}"/>
              </a:ext>
            </a:extLst>
          </p:cNvPr>
          <p:cNvSpPr>
            <a:spLocks noChangeArrowheads="1"/>
          </p:cNvSpPr>
          <p:nvPr/>
        </p:nvSpPr>
        <p:spPr bwMode="auto">
          <a:xfrm>
            <a:off x="457200" y="2209800"/>
            <a:ext cx="800100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i="1">
                <a:solidFill>
                  <a:srgbClr val="FF0000"/>
                </a:solidFill>
                <a:latin typeface="Times New Roman" panose="02020603050405020304" pitchFamily="18" charset="0"/>
                <a:cs typeface="Times New Roman" panose="02020603050405020304" pitchFamily="18" charset="0"/>
              </a:rPr>
              <a:t> </a:t>
            </a:r>
            <a:r>
              <a:rPr lang="fr-FR" altLang="fr-FR" sz="2000" b="1">
                <a:solidFill>
                  <a:srgbClr val="FF0000"/>
                </a:solidFill>
                <a:latin typeface="Times New Roman" panose="02020603050405020304" pitchFamily="18" charset="0"/>
                <a:cs typeface="Times New Roman" panose="02020603050405020304" pitchFamily="18" charset="0"/>
              </a:rPr>
              <a:t>En cas de feu de comble, il est primordial de porter une attention particulière sur la stabilité des murs pignons. </a:t>
            </a:r>
          </a:p>
          <a:p>
            <a:pPr algn="just">
              <a:spcBef>
                <a:spcPct val="0"/>
              </a:spcBef>
              <a:buFontTx/>
              <a:buNone/>
            </a:pPr>
            <a:endParaRPr lang="fr-FR" altLang="fr-FR" sz="2000" b="1">
              <a:solidFill>
                <a:srgbClr val="FF0000"/>
              </a:solidFill>
              <a:latin typeface="Times New Roman" panose="02020603050405020304" pitchFamily="18" charset="0"/>
              <a:cs typeface="Times New Roman" panose="02020603050405020304" pitchFamily="18" charset="0"/>
            </a:endParaRPr>
          </a:p>
          <a:p>
            <a:pPr algn="just">
              <a:spcBef>
                <a:spcPct val="0"/>
              </a:spcBef>
              <a:buFontTx/>
              <a:buNone/>
            </a:pPr>
            <a:r>
              <a:rPr lang="fr-FR" altLang="fr-FR" sz="2000" b="1">
                <a:solidFill>
                  <a:srgbClr val="FF0000"/>
                </a:solidFill>
                <a:latin typeface="Times New Roman" panose="02020603050405020304" pitchFamily="18" charset="0"/>
                <a:cs typeface="Times New Roman" panose="02020603050405020304" pitchFamily="18" charset="0"/>
              </a:rPr>
              <a:t>En effet, compte-tenu que la charpente n’assure plus la stabilité de ce mur celui-ci est soumis aux effets du vent et il y a donc un risque de renversement.</a:t>
            </a:r>
          </a:p>
          <a:p>
            <a:pPr algn="just">
              <a:spcBef>
                <a:spcPct val="0"/>
              </a:spcBef>
              <a:buFontTx/>
              <a:buNone/>
            </a:pPr>
            <a:endParaRPr lang="fr-FR" altLang="fr-FR" sz="2000" b="1">
              <a:solidFill>
                <a:srgbClr val="FF0000"/>
              </a:solidFill>
              <a:latin typeface="Times New Roman" panose="02020603050405020304" pitchFamily="18" charset="0"/>
              <a:ea typeface="Arial Unicode MS" pitchFamily="34" charset="-128"/>
            </a:endParaRPr>
          </a:p>
          <a:p>
            <a:pPr>
              <a:spcBef>
                <a:spcPct val="0"/>
              </a:spcBef>
              <a:buFontTx/>
              <a:buNone/>
            </a:pPr>
            <a:r>
              <a:rPr lang="fr-FR" altLang="fr-FR" sz="2000" b="1">
                <a:solidFill>
                  <a:srgbClr val="FF0000"/>
                </a:solidFill>
                <a:latin typeface="Times New Roman" panose="02020603050405020304" pitchFamily="18" charset="0"/>
                <a:cs typeface="Times New Roman" panose="02020603050405020304" pitchFamily="18" charset="0"/>
              </a:rPr>
              <a:t>Une attention particulière doit être portée sur le cheminement des SP à proximité.</a:t>
            </a:r>
            <a:r>
              <a:rPr lang="fr-FR" altLang="fr-FR" sz="2000" b="1">
                <a:solidFill>
                  <a:srgbClr val="FF0000"/>
                </a:solidFill>
                <a:latin typeface="Times New Roman" panose="02020603050405020304" pitchFamily="18" charset="0"/>
              </a:rPr>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re 8">
            <a:extLst>
              <a:ext uri="{FF2B5EF4-FFF2-40B4-BE49-F238E27FC236}">
                <a16:creationId xmlns:a16="http://schemas.microsoft.com/office/drawing/2014/main" id="{25D847D0-3C34-8A45-65CE-360E301C4B2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8195" name="Espace réservé du numéro de diapositive 4">
            <a:extLst>
              <a:ext uri="{FF2B5EF4-FFF2-40B4-BE49-F238E27FC236}">
                <a16:creationId xmlns:a16="http://schemas.microsoft.com/office/drawing/2014/main" id="{EE605A35-3793-0152-DC8F-A652C581FA8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22A8C8B-DE93-4099-A1B2-572CF0BEBBA1}" type="slidenum">
              <a:rPr lang="fr-FR" altLang="fr-FR" sz="2000">
                <a:solidFill>
                  <a:srgbClr val="984807"/>
                </a:solidFill>
              </a:rPr>
              <a:pPr algn="r" eaLnBrk="1" hangingPunct="1">
                <a:spcBef>
                  <a:spcPct val="0"/>
                </a:spcBef>
                <a:buFontTx/>
                <a:buNone/>
              </a:pPr>
              <a:t>6</a:t>
            </a:fld>
            <a:endParaRPr lang="fr-FR" altLang="fr-FR" sz="2000">
              <a:solidFill>
                <a:srgbClr val="984807"/>
              </a:solidFill>
            </a:endParaRPr>
          </a:p>
        </p:txBody>
      </p:sp>
      <p:sp>
        <p:nvSpPr>
          <p:cNvPr id="8196" name="Rectangle 1">
            <a:extLst>
              <a:ext uri="{FF2B5EF4-FFF2-40B4-BE49-F238E27FC236}">
                <a16:creationId xmlns:a16="http://schemas.microsoft.com/office/drawing/2014/main" id="{60FA1F8E-BFC9-1C72-66B2-A7928CEAF2B4}"/>
              </a:ext>
            </a:extLst>
          </p:cNvPr>
          <p:cNvSpPr>
            <a:spLocks noChangeArrowheads="1"/>
          </p:cNvSpPr>
          <p:nvPr/>
        </p:nvSpPr>
        <p:spPr bwMode="auto">
          <a:xfrm>
            <a:off x="533400" y="1676400"/>
            <a:ext cx="8189913"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Prévention : </a:t>
            </a: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b="1">
              <a:solidFill>
                <a:srgbClr val="FFFFFF"/>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Ensemble des activités administratives et techniques organisant et assurant la recherche et l'expérimentation, l'application et le contrôle des moyens, des mesures et des méthodes permettant de s'opposer, quand elles sont nuisibles, à la naissance et à la propagation du feu, à leurs effets directs et indirects sur les personnes, les animaux et les biens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re 8">
            <a:extLst>
              <a:ext uri="{FF2B5EF4-FFF2-40B4-BE49-F238E27FC236}">
                <a16:creationId xmlns:a16="http://schemas.microsoft.com/office/drawing/2014/main" id="{CCCABE9C-5CF4-9DDE-2966-481A3A4BBE41}"/>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63491" name="Espace réservé du numéro de diapositive 4">
            <a:extLst>
              <a:ext uri="{FF2B5EF4-FFF2-40B4-BE49-F238E27FC236}">
                <a16:creationId xmlns:a16="http://schemas.microsoft.com/office/drawing/2014/main" id="{A2574F2B-A169-5555-A875-281B2D24757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88092D3-2976-4BD3-9200-4A57653CB0A8}" type="slidenum">
              <a:rPr lang="fr-FR" altLang="fr-FR" sz="2000">
                <a:solidFill>
                  <a:srgbClr val="984807"/>
                </a:solidFill>
              </a:rPr>
              <a:pPr algn="r" eaLnBrk="1" hangingPunct="1">
                <a:spcBef>
                  <a:spcPct val="0"/>
                </a:spcBef>
                <a:buFontTx/>
                <a:buNone/>
              </a:pPr>
              <a:t>60</a:t>
            </a:fld>
            <a:endParaRPr lang="fr-FR" altLang="fr-FR" sz="2000">
              <a:solidFill>
                <a:srgbClr val="984807"/>
              </a:solidFill>
            </a:endParaRPr>
          </a:p>
        </p:txBody>
      </p:sp>
      <p:sp>
        <p:nvSpPr>
          <p:cNvPr id="63492" name="Rectangle 1">
            <a:extLst>
              <a:ext uri="{FF2B5EF4-FFF2-40B4-BE49-F238E27FC236}">
                <a16:creationId xmlns:a16="http://schemas.microsoft.com/office/drawing/2014/main" id="{0192F480-9BA9-1620-75FE-99C002F9CB82}"/>
              </a:ext>
            </a:extLst>
          </p:cNvPr>
          <p:cNvSpPr>
            <a:spLocks noChangeArrowheads="1"/>
          </p:cNvSpPr>
          <p:nvPr/>
        </p:nvSpPr>
        <p:spPr bwMode="auto">
          <a:xfrm>
            <a:off x="457200" y="1981200"/>
            <a:ext cx="8189913"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éléments verticaux</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Supportent les charges des toitures et des planchers dans le sens vertical jusqu’aux fondations.</a:t>
            </a: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Les murs pleins vont pouvoir se trouver sous la forme de différents matériaux. </a:t>
            </a:r>
            <a:endParaRPr lang="fr-FR" altLang="fr-FR" sz="2000">
              <a:latin typeface="Times New Roman" panose="02020603050405020304" pitchFamily="18" charset="0"/>
              <a:ea typeface="Arial Unicode MS" pitchFamily="34" charset="-128"/>
              <a:cs typeface="Calibri" panose="020F050202020403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re 8">
            <a:extLst>
              <a:ext uri="{FF2B5EF4-FFF2-40B4-BE49-F238E27FC236}">
                <a16:creationId xmlns:a16="http://schemas.microsoft.com/office/drawing/2014/main" id="{8C7082AE-096B-5C01-E949-0949A3DC949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64515" name="Espace réservé du numéro de diapositive 4">
            <a:extLst>
              <a:ext uri="{FF2B5EF4-FFF2-40B4-BE49-F238E27FC236}">
                <a16:creationId xmlns:a16="http://schemas.microsoft.com/office/drawing/2014/main" id="{238EF0C4-4061-4667-2DF5-A0F1D630325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1789C54-DD8C-4B19-847E-60AA6827A3B8}" type="slidenum">
              <a:rPr lang="fr-FR" altLang="fr-FR" sz="2000">
                <a:solidFill>
                  <a:srgbClr val="984807"/>
                </a:solidFill>
              </a:rPr>
              <a:pPr algn="r" eaLnBrk="1" hangingPunct="1">
                <a:spcBef>
                  <a:spcPct val="0"/>
                </a:spcBef>
                <a:buFontTx/>
                <a:buNone/>
              </a:pPr>
              <a:t>61</a:t>
            </a:fld>
            <a:endParaRPr lang="fr-FR" altLang="fr-FR" sz="2000">
              <a:solidFill>
                <a:srgbClr val="984807"/>
              </a:solidFill>
            </a:endParaRPr>
          </a:p>
        </p:txBody>
      </p:sp>
      <p:sp>
        <p:nvSpPr>
          <p:cNvPr id="64516" name="Rectangle 1">
            <a:extLst>
              <a:ext uri="{FF2B5EF4-FFF2-40B4-BE49-F238E27FC236}">
                <a16:creationId xmlns:a16="http://schemas.microsoft.com/office/drawing/2014/main" id="{AF38995E-2A64-2ADD-CD57-C5FC16ED4B23}"/>
              </a:ext>
            </a:extLst>
          </p:cNvPr>
          <p:cNvSpPr>
            <a:spLocks noChangeArrowheads="1"/>
          </p:cNvSpPr>
          <p:nvPr/>
        </p:nvSpPr>
        <p:spPr bwMode="auto">
          <a:xfrm>
            <a:off x="381000" y="1447800"/>
            <a:ext cx="8189913"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éléments verticaux</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La pierre </a:t>
            </a: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essentiellement calcaire mais le granit et le grès des Vosges sont utilisés localement. Leur emploi est de plus en plus limité à l’heure actuelle, compte-tenu du poids des maçonneries et de la qualité de la main d’œuvre.</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4517" name="Image 484387">
            <a:extLst>
              <a:ext uri="{FF2B5EF4-FFF2-40B4-BE49-F238E27FC236}">
                <a16:creationId xmlns:a16="http://schemas.microsoft.com/office/drawing/2014/main" id="{1995D731-94E0-26A2-3338-1C2EF3C2FA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01"/>
          <a:stretch>
            <a:fillRect/>
          </a:stretch>
        </p:blipFill>
        <p:spPr bwMode="auto">
          <a:xfrm>
            <a:off x="2209800" y="3200400"/>
            <a:ext cx="4419600" cy="294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re 8">
            <a:extLst>
              <a:ext uri="{FF2B5EF4-FFF2-40B4-BE49-F238E27FC236}">
                <a16:creationId xmlns:a16="http://schemas.microsoft.com/office/drawing/2014/main" id="{5CABD891-F54C-678C-937A-4871242828D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65539" name="Espace réservé du numéro de diapositive 4">
            <a:extLst>
              <a:ext uri="{FF2B5EF4-FFF2-40B4-BE49-F238E27FC236}">
                <a16:creationId xmlns:a16="http://schemas.microsoft.com/office/drawing/2014/main" id="{5430F5AC-6FC5-3C00-2FD8-762E5E9F70A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66CB9C3-2B4C-407B-8B2C-2A8BD27145CC}" type="slidenum">
              <a:rPr lang="fr-FR" altLang="fr-FR" sz="2000">
                <a:solidFill>
                  <a:srgbClr val="984807"/>
                </a:solidFill>
              </a:rPr>
              <a:pPr algn="r" eaLnBrk="1" hangingPunct="1">
                <a:spcBef>
                  <a:spcPct val="0"/>
                </a:spcBef>
                <a:buFontTx/>
                <a:buNone/>
              </a:pPr>
              <a:t>62</a:t>
            </a:fld>
            <a:endParaRPr lang="fr-FR" altLang="fr-FR" sz="2000">
              <a:solidFill>
                <a:srgbClr val="984807"/>
              </a:solidFill>
            </a:endParaRPr>
          </a:p>
        </p:txBody>
      </p:sp>
      <p:sp>
        <p:nvSpPr>
          <p:cNvPr id="65540" name="Rectangle 1">
            <a:extLst>
              <a:ext uri="{FF2B5EF4-FFF2-40B4-BE49-F238E27FC236}">
                <a16:creationId xmlns:a16="http://schemas.microsoft.com/office/drawing/2014/main" id="{E58D4DC3-CB14-0434-4C48-B0B001806107}"/>
              </a:ext>
            </a:extLst>
          </p:cNvPr>
          <p:cNvSpPr>
            <a:spLocks noChangeArrowheads="1"/>
          </p:cNvSpPr>
          <p:nvPr/>
        </p:nvSpPr>
        <p:spPr bwMode="auto">
          <a:xfrm>
            <a:off x="457200" y="1600200"/>
            <a:ext cx="8189913"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éléments verticaux</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Les briques en terre cuite,</a:t>
            </a:r>
          </a:p>
          <a:p>
            <a:pPr algn="just">
              <a:lnSpc>
                <a:spcPct val="107000"/>
              </a:lnSpc>
              <a:spcBef>
                <a:spcPct val="0"/>
              </a:spcBef>
              <a:buFontTx/>
              <a:buChar char="•"/>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Les blocs de béton, </a:t>
            </a:r>
          </a:p>
          <a:p>
            <a:pPr algn="just">
              <a:lnSpc>
                <a:spcPct val="107000"/>
              </a:lnSpc>
              <a:spcBef>
                <a:spcPct val="0"/>
              </a:spcBef>
              <a:buFontTx/>
              <a:buChar char="•"/>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Les murs en béton banché (ou coulé en place), </a:t>
            </a:r>
          </a:p>
          <a:p>
            <a:pPr algn="just">
              <a:lnSpc>
                <a:spcPct val="107000"/>
              </a:lnSpc>
              <a:spcBef>
                <a:spcPct val="0"/>
              </a:spcBef>
              <a:buFontTx/>
              <a:buChar char="•"/>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Les panneaux béton préfabriqués,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re 8">
            <a:extLst>
              <a:ext uri="{FF2B5EF4-FFF2-40B4-BE49-F238E27FC236}">
                <a16:creationId xmlns:a16="http://schemas.microsoft.com/office/drawing/2014/main" id="{814241A7-224D-4079-9EFA-1618CAAD2D2E}"/>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66563" name="Espace réservé du numéro de diapositive 4">
            <a:extLst>
              <a:ext uri="{FF2B5EF4-FFF2-40B4-BE49-F238E27FC236}">
                <a16:creationId xmlns:a16="http://schemas.microsoft.com/office/drawing/2014/main" id="{CD6DF3FF-935C-668A-E62C-E9EFF7DE5D7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E44263B-0F85-48F0-86CD-BB11F0BFBF7C}" type="slidenum">
              <a:rPr lang="fr-FR" altLang="fr-FR" sz="2000">
                <a:solidFill>
                  <a:srgbClr val="984807"/>
                </a:solidFill>
              </a:rPr>
              <a:pPr algn="r" eaLnBrk="1" hangingPunct="1">
                <a:spcBef>
                  <a:spcPct val="0"/>
                </a:spcBef>
                <a:buFontTx/>
                <a:buNone/>
              </a:pPr>
              <a:t>63</a:t>
            </a:fld>
            <a:endParaRPr lang="fr-FR" altLang="fr-FR" sz="2000">
              <a:solidFill>
                <a:srgbClr val="984807"/>
              </a:solidFill>
            </a:endParaRPr>
          </a:p>
        </p:txBody>
      </p:sp>
      <p:sp>
        <p:nvSpPr>
          <p:cNvPr id="66564" name="Rectangle 1">
            <a:extLst>
              <a:ext uri="{FF2B5EF4-FFF2-40B4-BE49-F238E27FC236}">
                <a16:creationId xmlns:a16="http://schemas.microsoft.com/office/drawing/2014/main" id="{C6B5C1CD-2BD0-5971-3937-C68324E539AA}"/>
              </a:ext>
            </a:extLst>
          </p:cNvPr>
          <p:cNvSpPr>
            <a:spLocks noChangeArrowheads="1"/>
          </p:cNvSpPr>
          <p:nvPr/>
        </p:nvSpPr>
        <p:spPr bwMode="auto">
          <a:xfrm>
            <a:off x="457200" y="1524000"/>
            <a:ext cx="8189913"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éléments verticaux</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Mâchefer : </a:t>
            </a: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Matériau inventé dans les années 1930 en vue de recycler les cendres d’incinération des ordures ménagères. </a:t>
            </a: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Arial Unicode MS" pitchFamily="34" charset="-128"/>
                <a:cs typeface="Calibri" panose="020F0502020204030204" pitchFamily="34" charset="0"/>
              </a:rPr>
              <a:t>Mélange de chaux et ciment puis étuvé. </a:t>
            </a:r>
          </a:p>
        </p:txBody>
      </p:sp>
      <p:pic>
        <p:nvPicPr>
          <p:cNvPr id="66565" name="Image 79895">
            <a:extLst>
              <a:ext uri="{FF2B5EF4-FFF2-40B4-BE49-F238E27FC236}">
                <a16:creationId xmlns:a16="http://schemas.microsoft.com/office/drawing/2014/main" id="{0B35A625-D8F5-92E9-30B7-7401794E03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3" r="-291" b="-90"/>
          <a:stretch>
            <a:fillRect/>
          </a:stretch>
        </p:blipFill>
        <p:spPr bwMode="auto">
          <a:xfrm>
            <a:off x="4525963" y="2997200"/>
            <a:ext cx="4338637"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re 8">
            <a:extLst>
              <a:ext uri="{FF2B5EF4-FFF2-40B4-BE49-F238E27FC236}">
                <a16:creationId xmlns:a16="http://schemas.microsoft.com/office/drawing/2014/main" id="{F4969810-7EA5-14A1-B657-C4AFD37FDA71}"/>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67587" name="Espace réservé du numéro de diapositive 4">
            <a:extLst>
              <a:ext uri="{FF2B5EF4-FFF2-40B4-BE49-F238E27FC236}">
                <a16:creationId xmlns:a16="http://schemas.microsoft.com/office/drawing/2014/main" id="{4FD602A0-A3F8-17AD-EDCD-01C0DBB1D05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179308D-5FCA-4ADD-8502-A1EBCB2857F8}" type="slidenum">
              <a:rPr lang="fr-FR" altLang="fr-FR" sz="2000">
                <a:solidFill>
                  <a:srgbClr val="984807"/>
                </a:solidFill>
              </a:rPr>
              <a:pPr algn="r" eaLnBrk="1" hangingPunct="1">
                <a:spcBef>
                  <a:spcPct val="0"/>
                </a:spcBef>
                <a:buFontTx/>
                <a:buNone/>
              </a:pPr>
              <a:t>64</a:t>
            </a:fld>
            <a:endParaRPr lang="fr-FR" altLang="fr-FR" sz="2000">
              <a:solidFill>
                <a:srgbClr val="984807"/>
              </a:solidFill>
            </a:endParaRPr>
          </a:p>
        </p:txBody>
      </p:sp>
      <p:sp>
        <p:nvSpPr>
          <p:cNvPr id="67588" name="Rectangle 1">
            <a:extLst>
              <a:ext uri="{FF2B5EF4-FFF2-40B4-BE49-F238E27FC236}">
                <a16:creationId xmlns:a16="http://schemas.microsoft.com/office/drawing/2014/main" id="{B57D1A0A-93EA-393F-74A0-0597116E79CB}"/>
              </a:ext>
            </a:extLst>
          </p:cNvPr>
          <p:cNvSpPr>
            <a:spLocks noChangeArrowheads="1"/>
          </p:cNvSpPr>
          <p:nvPr/>
        </p:nvSpPr>
        <p:spPr bwMode="auto">
          <a:xfrm>
            <a:off x="381000" y="1371600"/>
            <a:ext cx="8189913"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éléments verticaux</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Pisé :</a:t>
            </a:r>
            <a:r>
              <a:rPr lang="fr-FR" altLang="fr-FR" sz="200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 </a:t>
            </a:r>
            <a:r>
              <a:rPr lang="fr-FR" altLang="fr-FR" sz="2000">
                <a:latin typeface="Times New Roman" panose="02020603050405020304" pitchFamily="18" charset="0"/>
                <a:ea typeface="MS PGothic" panose="020B0600070205080204" pitchFamily="34" charset="-128"/>
                <a:cs typeface="Calibri" panose="020F0502020204030204" pitchFamily="34" charset="0"/>
              </a:rPr>
              <a:t>terre argileuse mélangée à de l’eau pour obtenir une pâte tassée. Il s’agit d’un matériau qui n’aime pas l’eau. </a:t>
            </a:r>
          </a:p>
        </p:txBody>
      </p:sp>
      <p:pic>
        <p:nvPicPr>
          <p:cNvPr id="67589" name="Picture 11" descr="maisonpis%E92">
            <a:extLst>
              <a:ext uri="{FF2B5EF4-FFF2-40B4-BE49-F238E27FC236}">
                <a16:creationId xmlns:a16="http://schemas.microsoft.com/office/drawing/2014/main" id="{E19CD669-B33D-3FDA-BA5C-AAF46A326E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8400" y="2765425"/>
            <a:ext cx="4473575" cy="346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re 8">
            <a:extLst>
              <a:ext uri="{FF2B5EF4-FFF2-40B4-BE49-F238E27FC236}">
                <a16:creationId xmlns:a16="http://schemas.microsoft.com/office/drawing/2014/main" id="{D41FB7AA-E712-1FD8-F648-C96E68E464A9}"/>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68611" name="Espace réservé du numéro de diapositive 4">
            <a:extLst>
              <a:ext uri="{FF2B5EF4-FFF2-40B4-BE49-F238E27FC236}">
                <a16:creationId xmlns:a16="http://schemas.microsoft.com/office/drawing/2014/main" id="{8EAE9059-A7DF-FBF9-0964-4EC6132783D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43BA441-E2DA-40CA-921D-46742499737E}" type="slidenum">
              <a:rPr lang="fr-FR" altLang="fr-FR" sz="2000">
                <a:solidFill>
                  <a:srgbClr val="984807"/>
                </a:solidFill>
              </a:rPr>
              <a:pPr algn="r" eaLnBrk="1" hangingPunct="1">
                <a:spcBef>
                  <a:spcPct val="0"/>
                </a:spcBef>
                <a:buFontTx/>
                <a:buNone/>
              </a:pPr>
              <a:t>65</a:t>
            </a:fld>
            <a:endParaRPr lang="fr-FR" altLang="fr-FR" sz="2000">
              <a:solidFill>
                <a:srgbClr val="984807"/>
              </a:solidFill>
            </a:endParaRPr>
          </a:p>
        </p:txBody>
      </p:sp>
      <p:sp>
        <p:nvSpPr>
          <p:cNvPr id="68612" name="Rectangle 1">
            <a:extLst>
              <a:ext uri="{FF2B5EF4-FFF2-40B4-BE49-F238E27FC236}">
                <a16:creationId xmlns:a16="http://schemas.microsoft.com/office/drawing/2014/main" id="{2E6C1E3C-65D4-2F75-7E95-21E7439FBE82}"/>
              </a:ext>
            </a:extLst>
          </p:cNvPr>
          <p:cNvSpPr>
            <a:spLocks noChangeArrowheads="1"/>
          </p:cNvSpPr>
          <p:nvPr/>
        </p:nvSpPr>
        <p:spPr bwMode="auto">
          <a:xfrm>
            <a:off x="457200" y="1524000"/>
            <a:ext cx="8189913"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éléments verticaux</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Constructions à ossature :</a:t>
            </a: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Ossature bois	  </a:t>
            </a:r>
            <a:endParaRPr lang="fr-FR" altLang="fr-FR" sz="2000">
              <a:latin typeface="Times New Roman" panose="02020603050405020304" pitchFamily="18" charset="0"/>
              <a:ea typeface="Arial Unicode MS" pitchFamily="34" charset="-128"/>
              <a:cs typeface="Calibri" panose="020F0502020204030204" pitchFamily="34" charset="0"/>
            </a:endParaRPr>
          </a:p>
        </p:txBody>
      </p:sp>
      <p:pic>
        <p:nvPicPr>
          <p:cNvPr id="68613" name="Image 319" descr="Résultat d’images pour structure bois construction">
            <a:extLst>
              <a:ext uri="{FF2B5EF4-FFF2-40B4-BE49-F238E27FC236}">
                <a16:creationId xmlns:a16="http://schemas.microsoft.com/office/drawing/2014/main" id="{123A7958-9BCC-D8E6-9DE5-20DBC43DA0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738438"/>
            <a:ext cx="4876800"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re 8">
            <a:extLst>
              <a:ext uri="{FF2B5EF4-FFF2-40B4-BE49-F238E27FC236}">
                <a16:creationId xmlns:a16="http://schemas.microsoft.com/office/drawing/2014/main" id="{211B0871-9AA2-A9CF-ECC2-160EA063738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69635" name="Espace réservé du numéro de diapositive 4">
            <a:extLst>
              <a:ext uri="{FF2B5EF4-FFF2-40B4-BE49-F238E27FC236}">
                <a16:creationId xmlns:a16="http://schemas.microsoft.com/office/drawing/2014/main" id="{03DCCE56-F6B5-9791-F009-9AC8E7B9647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CC5D050-85AF-4B7E-AC61-FC3CB09BDC6C}" type="slidenum">
              <a:rPr lang="fr-FR" altLang="fr-FR" sz="2000">
                <a:solidFill>
                  <a:srgbClr val="984807"/>
                </a:solidFill>
              </a:rPr>
              <a:pPr algn="r" eaLnBrk="1" hangingPunct="1">
                <a:spcBef>
                  <a:spcPct val="0"/>
                </a:spcBef>
                <a:buFontTx/>
                <a:buNone/>
              </a:pPr>
              <a:t>66</a:t>
            </a:fld>
            <a:endParaRPr lang="fr-FR" altLang="fr-FR" sz="2000">
              <a:solidFill>
                <a:srgbClr val="984807"/>
              </a:solidFill>
            </a:endParaRPr>
          </a:p>
        </p:txBody>
      </p:sp>
      <p:sp>
        <p:nvSpPr>
          <p:cNvPr id="69636" name="Rectangle 1">
            <a:extLst>
              <a:ext uri="{FF2B5EF4-FFF2-40B4-BE49-F238E27FC236}">
                <a16:creationId xmlns:a16="http://schemas.microsoft.com/office/drawing/2014/main" id="{5EB245DC-30FA-97F4-D456-1807680E1AC5}"/>
              </a:ext>
            </a:extLst>
          </p:cNvPr>
          <p:cNvSpPr>
            <a:spLocks noChangeArrowheads="1"/>
          </p:cNvSpPr>
          <p:nvPr/>
        </p:nvSpPr>
        <p:spPr bwMode="auto">
          <a:xfrm>
            <a:off x="457200" y="1371600"/>
            <a:ext cx="8189913"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éléments verticaux</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Constructions à ossature :</a:t>
            </a: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Ossature béton		</a:t>
            </a:r>
            <a:endParaRPr lang="fr-FR" altLang="fr-FR" sz="2000">
              <a:latin typeface="Times New Roman" panose="02020603050405020304" pitchFamily="18" charset="0"/>
              <a:ea typeface="Arial Unicode MS" pitchFamily="34" charset="-128"/>
              <a:cs typeface="Calibri" panose="020F0502020204030204" pitchFamily="34" charset="0"/>
            </a:endParaRPr>
          </a:p>
        </p:txBody>
      </p:sp>
      <p:pic>
        <p:nvPicPr>
          <p:cNvPr id="69637" name="Image 422912" descr="http://precast.org/wp-content/uploads/2010/07/PBD2.jpg">
            <a:extLst>
              <a:ext uri="{FF2B5EF4-FFF2-40B4-BE49-F238E27FC236}">
                <a16:creationId xmlns:a16="http://schemas.microsoft.com/office/drawing/2014/main" id="{EA16E535-53A5-ABC1-3DEC-A3E180BD40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93"/>
          <a:stretch>
            <a:fillRect/>
          </a:stretch>
        </p:blipFill>
        <p:spPr bwMode="auto">
          <a:xfrm>
            <a:off x="2743200" y="2740025"/>
            <a:ext cx="4038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re 8">
            <a:extLst>
              <a:ext uri="{FF2B5EF4-FFF2-40B4-BE49-F238E27FC236}">
                <a16:creationId xmlns:a16="http://schemas.microsoft.com/office/drawing/2014/main" id="{81DEAAC7-56B7-1A5B-AC6D-C429025FD64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70659" name="Espace réservé du numéro de diapositive 4">
            <a:extLst>
              <a:ext uri="{FF2B5EF4-FFF2-40B4-BE49-F238E27FC236}">
                <a16:creationId xmlns:a16="http://schemas.microsoft.com/office/drawing/2014/main" id="{E0DA9121-C884-A422-12A2-26BFDA1AF92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3036071-92C4-4DAC-98D4-798D2031B56A}" type="slidenum">
              <a:rPr lang="fr-FR" altLang="fr-FR" sz="2000">
                <a:solidFill>
                  <a:srgbClr val="984807"/>
                </a:solidFill>
              </a:rPr>
              <a:pPr algn="r" eaLnBrk="1" hangingPunct="1">
                <a:spcBef>
                  <a:spcPct val="0"/>
                </a:spcBef>
                <a:buFontTx/>
                <a:buNone/>
              </a:pPr>
              <a:t>67</a:t>
            </a:fld>
            <a:endParaRPr lang="fr-FR" altLang="fr-FR" sz="2000">
              <a:solidFill>
                <a:srgbClr val="984807"/>
              </a:solidFill>
            </a:endParaRPr>
          </a:p>
        </p:txBody>
      </p:sp>
      <p:sp>
        <p:nvSpPr>
          <p:cNvPr id="70660" name="Rectangle 1">
            <a:extLst>
              <a:ext uri="{FF2B5EF4-FFF2-40B4-BE49-F238E27FC236}">
                <a16:creationId xmlns:a16="http://schemas.microsoft.com/office/drawing/2014/main" id="{03C41D60-C9AC-EF5C-7D14-4C17EBC6F607}"/>
              </a:ext>
            </a:extLst>
          </p:cNvPr>
          <p:cNvSpPr>
            <a:spLocks noChangeArrowheads="1"/>
          </p:cNvSpPr>
          <p:nvPr/>
        </p:nvSpPr>
        <p:spPr bwMode="auto">
          <a:xfrm>
            <a:off x="381000" y="1371600"/>
            <a:ext cx="8189913"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éléments verticaux</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Constructions à ossature :</a:t>
            </a: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Ossature métallique</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0661" name="Image 422913" descr="Résultat d’images pour structure métallique ">
            <a:extLst>
              <a:ext uri="{FF2B5EF4-FFF2-40B4-BE49-F238E27FC236}">
                <a16:creationId xmlns:a16="http://schemas.microsoft.com/office/drawing/2014/main" id="{2DA63560-D5D8-CFE2-28FD-280BB9D0CE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774950"/>
            <a:ext cx="5105400"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re 8">
            <a:extLst>
              <a:ext uri="{FF2B5EF4-FFF2-40B4-BE49-F238E27FC236}">
                <a16:creationId xmlns:a16="http://schemas.microsoft.com/office/drawing/2014/main" id="{3875E96C-562D-7556-19E7-D7B0CFE1331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71683" name="Espace réservé du numéro de diapositive 4">
            <a:extLst>
              <a:ext uri="{FF2B5EF4-FFF2-40B4-BE49-F238E27FC236}">
                <a16:creationId xmlns:a16="http://schemas.microsoft.com/office/drawing/2014/main" id="{F9152571-ECB7-C8B0-3595-CCF90E23078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2703FFA-A7A8-445B-AE06-EA8AC4D01876}" type="slidenum">
              <a:rPr lang="fr-FR" altLang="fr-FR" sz="2000">
                <a:solidFill>
                  <a:srgbClr val="984807"/>
                </a:solidFill>
              </a:rPr>
              <a:pPr algn="r" eaLnBrk="1" hangingPunct="1">
                <a:spcBef>
                  <a:spcPct val="0"/>
                </a:spcBef>
                <a:buFontTx/>
                <a:buNone/>
              </a:pPr>
              <a:t>68</a:t>
            </a:fld>
            <a:endParaRPr lang="fr-FR" altLang="fr-FR" sz="2000">
              <a:solidFill>
                <a:srgbClr val="984807"/>
              </a:solidFill>
            </a:endParaRPr>
          </a:p>
        </p:txBody>
      </p:sp>
      <p:sp>
        <p:nvSpPr>
          <p:cNvPr id="71684" name="Rectangle 1">
            <a:extLst>
              <a:ext uri="{FF2B5EF4-FFF2-40B4-BE49-F238E27FC236}">
                <a16:creationId xmlns:a16="http://schemas.microsoft.com/office/drawing/2014/main" id="{D1356570-23E0-4DB9-02CF-1F269C8FA0B6}"/>
              </a:ext>
            </a:extLst>
          </p:cNvPr>
          <p:cNvSpPr>
            <a:spLocks noChangeArrowheads="1"/>
          </p:cNvSpPr>
          <p:nvPr/>
        </p:nvSpPr>
        <p:spPr bwMode="auto">
          <a:xfrm>
            <a:off x="457200" y="1371600"/>
            <a:ext cx="8189913"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éléments verticaux</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Constructions à ossature : </a:t>
            </a:r>
            <a:r>
              <a:rPr lang="fr-FR" altLang="fr-FR" sz="2000">
                <a:latin typeface="Times New Roman" panose="02020603050405020304" pitchFamily="18" charset="0"/>
                <a:ea typeface="Calibri" panose="020F0502020204030204" pitchFamily="34" charset="0"/>
                <a:cs typeface="Times New Roman" panose="02020603050405020304" pitchFamily="18" charset="0"/>
              </a:rPr>
              <a:t>formes diverses (coques, formes complexes…) </a:t>
            </a:r>
          </a:p>
        </p:txBody>
      </p:sp>
      <p:pic>
        <p:nvPicPr>
          <p:cNvPr id="71685" name="Image 14" descr="Résultat d’images associées">
            <a:extLst>
              <a:ext uri="{FF2B5EF4-FFF2-40B4-BE49-F238E27FC236}">
                <a16:creationId xmlns:a16="http://schemas.microsoft.com/office/drawing/2014/main" id="{F8FC7EC2-DDDB-3B2A-1AF0-8D89BB6513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200400"/>
            <a:ext cx="3886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Image 15" descr="Résultat d’images pour système constructif bois">
            <a:extLst>
              <a:ext uri="{FF2B5EF4-FFF2-40B4-BE49-F238E27FC236}">
                <a16:creationId xmlns:a16="http://schemas.microsoft.com/office/drawing/2014/main" id="{40C25F94-3B88-D19D-03FA-B8558B7DDF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05" b="-140"/>
          <a:stretch>
            <a:fillRect/>
          </a:stretch>
        </p:blipFill>
        <p:spPr bwMode="auto">
          <a:xfrm>
            <a:off x="5029200" y="3276600"/>
            <a:ext cx="3648075" cy="273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re 8">
            <a:extLst>
              <a:ext uri="{FF2B5EF4-FFF2-40B4-BE49-F238E27FC236}">
                <a16:creationId xmlns:a16="http://schemas.microsoft.com/office/drawing/2014/main" id="{64E209D1-8625-9AE2-63B0-45466E90A42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72707" name="Espace réservé du numéro de diapositive 4">
            <a:extLst>
              <a:ext uri="{FF2B5EF4-FFF2-40B4-BE49-F238E27FC236}">
                <a16:creationId xmlns:a16="http://schemas.microsoft.com/office/drawing/2014/main" id="{45585A06-0329-D3B3-A347-F4529EF0554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9DEBF20-F486-4326-8DDD-A99892F2F054}" type="slidenum">
              <a:rPr lang="fr-FR" altLang="fr-FR" sz="2000">
                <a:solidFill>
                  <a:srgbClr val="984807"/>
                </a:solidFill>
              </a:rPr>
              <a:pPr algn="r" eaLnBrk="1" hangingPunct="1">
                <a:spcBef>
                  <a:spcPct val="0"/>
                </a:spcBef>
                <a:buFontTx/>
                <a:buNone/>
              </a:pPr>
              <a:t>69</a:t>
            </a:fld>
            <a:endParaRPr lang="fr-FR" altLang="fr-FR" sz="2000">
              <a:solidFill>
                <a:srgbClr val="984807"/>
              </a:solidFill>
            </a:endParaRPr>
          </a:p>
        </p:txBody>
      </p:sp>
      <p:sp>
        <p:nvSpPr>
          <p:cNvPr id="72708" name="Rectangle 1">
            <a:extLst>
              <a:ext uri="{FF2B5EF4-FFF2-40B4-BE49-F238E27FC236}">
                <a16:creationId xmlns:a16="http://schemas.microsoft.com/office/drawing/2014/main" id="{9F736C56-767D-6B74-E7D5-D446CE324710}"/>
              </a:ext>
            </a:extLst>
          </p:cNvPr>
          <p:cNvSpPr>
            <a:spLocks noChangeArrowheads="1"/>
          </p:cNvSpPr>
          <p:nvPr/>
        </p:nvSpPr>
        <p:spPr bwMode="auto">
          <a:xfrm>
            <a:off x="457200" y="1600200"/>
            <a:ext cx="8189913"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éléments verticaux</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Constructions à ossature : </a:t>
            </a:r>
          </a:p>
          <a:p>
            <a:pPr algn="just">
              <a:lnSpc>
                <a:spcPct val="107000"/>
              </a:lnSpc>
              <a:spcBef>
                <a:spcPct val="0"/>
              </a:spcBef>
              <a:buFontTx/>
              <a:buNone/>
            </a:pPr>
            <a:endPar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Il est primordial, en cas d’incendie, d’avoir un esprit critique sur la stabilité générale.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En effet, la ruine d’un élément peut entraîner la chute d’éléments particuliers (exemple d’une verrière).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re 8">
            <a:extLst>
              <a:ext uri="{FF2B5EF4-FFF2-40B4-BE49-F238E27FC236}">
                <a16:creationId xmlns:a16="http://schemas.microsoft.com/office/drawing/2014/main" id="{0BD17E8C-2EE6-14E3-21D4-9F53603BD33C}"/>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9219" name="Espace réservé du numéro de diapositive 4">
            <a:extLst>
              <a:ext uri="{FF2B5EF4-FFF2-40B4-BE49-F238E27FC236}">
                <a16:creationId xmlns:a16="http://schemas.microsoft.com/office/drawing/2014/main" id="{B4EB14DD-9825-6E08-DD25-5A9FA9222F8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92152C1-1923-4B3B-845C-5AD1EAEEA3F2}" type="slidenum">
              <a:rPr lang="fr-FR" altLang="fr-FR" sz="2000">
                <a:solidFill>
                  <a:srgbClr val="984807"/>
                </a:solidFill>
              </a:rPr>
              <a:pPr algn="r" eaLnBrk="1" hangingPunct="1">
                <a:spcBef>
                  <a:spcPct val="0"/>
                </a:spcBef>
                <a:buFontTx/>
                <a:buNone/>
              </a:pPr>
              <a:t>7</a:t>
            </a:fld>
            <a:endParaRPr lang="fr-FR" altLang="fr-FR" sz="2000">
              <a:solidFill>
                <a:srgbClr val="984807"/>
              </a:solidFill>
            </a:endParaRPr>
          </a:p>
        </p:txBody>
      </p:sp>
      <p:sp>
        <p:nvSpPr>
          <p:cNvPr id="9220" name="Rectangle 1">
            <a:extLst>
              <a:ext uri="{FF2B5EF4-FFF2-40B4-BE49-F238E27FC236}">
                <a16:creationId xmlns:a16="http://schemas.microsoft.com/office/drawing/2014/main" id="{C03D164C-FCED-EB2B-87E0-8B6ABF0E1727}"/>
              </a:ext>
            </a:extLst>
          </p:cNvPr>
          <p:cNvSpPr>
            <a:spLocks noChangeArrowheads="1"/>
          </p:cNvSpPr>
          <p:nvPr/>
        </p:nvSpPr>
        <p:spPr bwMode="auto">
          <a:xfrm>
            <a:off x="533400" y="1752600"/>
            <a:ext cx="8189913"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La prévision : </a:t>
            </a: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Quelle que soit la perfection des mesures de prévention édictées, aussi vigilants que soient ceux qui sont chargés de les faire appliquer, certaines causes sont imprévisibles.</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Une surveillance constante des risques et l'élaboration des mesures à prendre en cas d'apparition d'un sinistre sont les principes essentiels de la prévision.</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re 8">
            <a:extLst>
              <a:ext uri="{FF2B5EF4-FFF2-40B4-BE49-F238E27FC236}">
                <a16:creationId xmlns:a16="http://schemas.microsoft.com/office/drawing/2014/main" id="{AD30D690-A846-B3B9-E57C-D9C8A1FA071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73731" name="Espace réservé du numéro de diapositive 4">
            <a:extLst>
              <a:ext uri="{FF2B5EF4-FFF2-40B4-BE49-F238E27FC236}">
                <a16:creationId xmlns:a16="http://schemas.microsoft.com/office/drawing/2014/main" id="{ECA5600F-57FE-C6E9-4D63-B96F9BB879F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69E5EDB-4399-4EAF-B1DB-AC28F2E64970}" type="slidenum">
              <a:rPr lang="fr-FR" altLang="fr-FR" sz="2000">
                <a:solidFill>
                  <a:srgbClr val="984807"/>
                </a:solidFill>
              </a:rPr>
              <a:pPr algn="r" eaLnBrk="1" hangingPunct="1">
                <a:spcBef>
                  <a:spcPct val="0"/>
                </a:spcBef>
                <a:buFontTx/>
                <a:buNone/>
              </a:pPr>
              <a:t>70</a:t>
            </a:fld>
            <a:endParaRPr lang="fr-FR" altLang="fr-FR" sz="2000">
              <a:solidFill>
                <a:srgbClr val="984807"/>
              </a:solidFill>
            </a:endParaRPr>
          </a:p>
        </p:txBody>
      </p:sp>
      <p:sp>
        <p:nvSpPr>
          <p:cNvPr id="73732" name="Rectangle 1">
            <a:extLst>
              <a:ext uri="{FF2B5EF4-FFF2-40B4-BE49-F238E27FC236}">
                <a16:creationId xmlns:a16="http://schemas.microsoft.com/office/drawing/2014/main" id="{493BEED1-AC7A-D896-6E9A-D03CAC5E3D47}"/>
              </a:ext>
            </a:extLst>
          </p:cNvPr>
          <p:cNvSpPr>
            <a:spLocks noChangeArrowheads="1"/>
          </p:cNvSpPr>
          <p:nvPr/>
        </p:nvSpPr>
        <p:spPr bwMode="auto">
          <a:xfrm>
            <a:off x="457200" y="1981200"/>
            <a:ext cx="8189913"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éléments horizontaux :</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Ce sont les planchers qui constituent les différents niveaux.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Sont conçus de façon à permettre l’évolution des personnes ou des charges dont ils répartissent le poids sur les éléments verticaux.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On distingue :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re 8">
            <a:extLst>
              <a:ext uri="{FF2B5EF4-FFF2-40B4-BE49-F238E27FC236}">
                <a16:creationId xmlns:a16="http://schemas.microsoft.com/office/drawing/2014/main" id="{4683B12D-1449-388C-FD2A-019378C4874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74755" name="Espace réservé du numéro de diapositive 4">
            <a:extLst>
              <a:ext uri="{FF2B5EF4-FFF2-40B4-BE49-F238E27FC236}">
                <a16:creationId xmlns:a16="http://schemas.microsoft.com/office/drawing/2014/main" id="{57985473-43F9-B2CC-C210-B1F560B2E51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8CB79E7-9309-4DC3-A373-388B68982BE3}" type="slidenum">
              <a:rPr lang="fr-FR" altLang="fr-FR" sz="2000">
                <a:solidFill>
                  <a:srgbClr val="984807"/>
                </a:solidFill>
              </a:rPr>
              <a:pPr algn="r" eaLnBrk="1" hangingPunct="1">
                <a:spcBef>
                  <a:spcPct val="0"/>
                </a:spcBef>
                <a:buFontTx/>
                <a:buNone/>
              </a:pPr>
              <a:t>71</a:t>
            </a:fld>
            <a:endParaRPr lang="fr-FR" altLang="fr-FR" sz="2000">
              <a:solidFill>
                <a:srgbClr val="984807"/>
              </a:solidFill>
            </a:endParaRPr>
          </a:p>
        </p:txBody>
      </p:sp>
      <p:sp>
        <p:nvSpPr>
          <p:cNvPr id="74756" name="Rectangle 1">
            <a:extLst>
              <a:ext uri="{FF2B5EF4-FFF2-40B4-BE49-F238E27FC236}">
                <a16:creationId xmlns:a16="http://schemas.microsoft.com/office/drawing/2014/main" id="{98364ACA-B18A-3B2C-1E3E-0CC8CBF7B62D}"/>
              </a:ext>
            </a:extLst>
          </p:cNvPr>
          <p:cNvSpPr>
            <a:spLocks noChangeArrowheads="1"/>
          </p:cNvSpPr>
          <p:nvPr/>
        </p:nvSpPr>
        <p:spPr bwMode="auto">
          <a:xfrm>
            <a:off x="457200" y="1676400"/>
            <a:ext cx="8189913"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éléments horizontaux :</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Les planchers bois</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Essentiellement retrouvé dans les constructions anciennes. </a:t>
            </a: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r>
              <a:rPr lang="fr-FR" altLang="fr-FR" sz="2000">
                <a:latin typeface="Times New Roman" panose="02020603050405020304" pitchFamily="18" charset="0"/>
                <a:ea typeface="Arial Unicode MS" pitchFamily="34" charset="-128"/>
                <a:cs typeface="Calibri" panose="020F0502020204030204" pitchFamily="34" charset="0"/>
              </a:rPr>
              <a:t>Se compose essentiellement de solives reposant sur des poutres (si grande longueur) ou entre mur. </a:t>
            </a:r>
          </a:p>
          <a:p>
            <a:pPr algn="just">
              <a:lnSpc>
                <a:spcPct val="107000"/>
              </a:lnSpc>
              <a:spcBef>
                <a:spcPct val="0"/>
              </a:spcBef>
              <a:buFontTx/>
              <a:buNone/>
            </a:pPr>
            <a:endParaRPr lang="fr-FR" altLang="fr-FR" sz="20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None/>
            </a:pPr>
            <a:r>
              <a:rPr lang="fr-FR" altLang="fr-FR" sz="2000">
                <a:latin typeface="Times New Roman" panose="02020603050405020304" pitchFamily="18" charset="0"/>
                <a:ea typeface="Arial Unicode MS" pitchFamily="34" charset="-128"/>
                <a:cs typeface="Calibri" panose="020F0502020204030204" pitchFamily="34" charset="0"/>
              </a:rPr>
              <a:t>L’entraxe est constant.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re 8">
            <a:extLst>
              <a:ext uri="{FF2B5EF4-FFF2-40B4-BE49-F238E27FC236}">
                <a16:creationId xmlns:a16="http://schemas.microsoft.com/office/drawing/2014/main" id="{821DD2C6-2AF0-FFE0-4473-534A74DF044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75779" name="Espace réservé du numéro de diapositive 4">
            <a:extLst>
              <a:ext uri="{FF2B5EF4-FFF2-40B4-BE49-F238E27FC236}">
                <a16:creationId xmlns:a16="http://schemas.microsoft.com/office/drawing/2014/main" id="{2D3DC42B-62FC-45F4-FEB4-C7ADB5AB37C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968F8D3-A36D-4EE5-B49E-AAA04DF66080}" type="slidenum">
              <a:rPr lang="fr-FR" altLang="fr-FR" sz="2000">
                <a:solidFill>
                  <a:srgbClr val="984807"/>
                </a:solidFill>
              </a:rPr>
              <a:pPr algn="r" eaLnBrk="1" hangingPunct="1">
                <a:spcBef>
                  <a:spcPct val="0"/>
                </a:spcBef>
                <a:buFontTx/>
                <a:buNone/>
              </a:pPr>
              <a:t>72</a:t>
            </a:fld>
            <a:endParaRPr lang="fr-FR" altLang="fr-FR" sz="2000">
              <a:solidFill>
                <a:srgbClr val="984807"/>
              </a:solidFill>
            </a:endParaRPr>
          </a:p>
        </p:txBody>
      </p:sp>
      <p:sp>
        <p:nvSpPr>
          <p:cNvPr id="75780" name="Rectangle 1">
            <a:extLst>
              <a:ext uri="{FF2B5EF4-FFF2-40B4-BE49-F238E27FC236}">
                <a16:creationId xmlns:a16="http://schemas.microsoft.com/office/drawing/2014/main" id="{A730C79C-79D8-1430-B218-9F209D1F9975}"/>
              </a:ext>
            </a:extLst>
          </p:cNvPr>
          <p:cNvSpPr>
            <a:spLocks noChangeArrowheads="1"/>
          </p:cNvSpPr>
          <p:nvPr/>
        </p:nvSpPr>
        <p:spPr bwMode="auto">
          <a:xfrm>
            <a:off x="457200" y="1447800"/>
            <a:ext cx="3276600"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éléments horizontaux :</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Les planchers bois</a:t>
            </a:r>
            <a:r>
              <a:rPr lang="fr-FR" altLang="fr-FR" sz="2000">
                <a:latin typeface="Times New Roman" panose="02020603050405020304" pitchFamily="18" charset="0"/>
                <a:ea typeface="Calibri" panose="020F0502020204030204" pitchFamily="34" charset="0"/>
                <a:cs typeface="Times New Roman" panose="02020603050405020304" pitchFamily="18" charset="0"/>
              </a:rPr>
              <a:t> so</a:t>
            </a: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uvent construits selon le schéma suivant :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5781" name="Picture 2">
            <a:extLst>
              <a:ext uri="{FF2B5EF4-FFF2-40B4-BE49-F238E27FC236}">
                <a16:creationId xmlns:a16="http://schemas.microsoft.com/office/drawing/2014/main" id="{7CF49F07-5532-1B87-2E78-A4C267C4C0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8038" y="1752600"/>
            <a:ext cx="5491162" cy="448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re 8">
            <a:extLst>
              <a:ext uri="{FF2B5EF4-FFF2-40B4-BE49-F238E27FC236}">
                <a16:creationId xmlns:a16="http://schemas.microsoft.com/office/drawing/2014/main" id="{995758B4-37C5-08C6-231D-89D6FEDC8B0D}"/>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76803" name="Espace réservé du numéro de diapositive 4">
            <a:extLst>
              <a:ext uri="{FF2B5EF4-FFF2-40B4-BE49-F238E27FC236}">
                <a16:creationId xmlns:a16="http://schemas.microsoft.com/office/drawing/2014/main" id="{A701FD14-C7F7-13FD-F20B-68DCEFAFC24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6691CD0-0D31-4B71-98F7-A95234F7AF3E}" type="slidenum">
              <a:rPr lang="fr-FR" altLang="fr-FR" sz="2000">
                <a:solidFill>
                  <a:srgbClr val="984807"/>
                </a:solidFill>
              </a:rPr>
              <a:pPr algn="r" eaLnBrk="1" hangingPunct="1">
                <a:spcBef>
                  <a:spcPct val="0"/>
                </a:spcBef>
                <a:buFontTx/>
                <a:buNone/>
              </a:pPr>
              <a:t>73</a:t>
            </a:fld>
            <a:endParaRPr lang="fr-FR" altLang="fr-FR" sz="2000">
              <a:solidFill>
                <a:srgbClr val="984807"/>
              </a:solidFill>
            </a:endParaRPr>
          </a:p>
        </p:txBody>
      </p:sp>
      <p:sp>
        <p:nvSpPr>
          <p:cNvPr id="76804" name="Rectangle 1">
            <a:extLst>
              <a:ext uri="{FF2B5EF4-FFF2-40B4-BE49-F238E27FC236}">
                <a16:creationId xmlns:a16="http://schemas.microsoft.com/office/drawing/2014/main" id="{D933EC18-B340-B271-DDCE-8001D65E506F}"/>
              </a:ext>
            </a:extLst>
          </p:cNvPr>
          <p:cNvSpPr>
            <a:spLocks noChangeArrowheads="1"/>
          </p:cNvSpPr>
          <p:nvPr/>
        </p:nvSpPr>
        <p:spPr bwMode="auto">
          <a:xfrm>
            <a:off x="457200" y="1295400"/>
            <a:ext cx="818991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éléments horizontaux :</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76805" name="Picture 6">
            <a:extLst>
              <a:ext uri="{FF2B5EF4-FFF2-40B4-BE49-F238E27FC236}">
                <a16:creationId xmlns:a16="http://schemas.microsoft.com/office/drawing/2014/main" id="{EAE6DCDB-F239-D660-3E5B-6FE4CCEEE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758950"/>
            <a:ext cx="6858000" cy="447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re 8">
            <a:extLst>
              <a:ext uri="{FF2B5EF4-FFF2-40B4-BE49-F238E27FC236}">
                <a16:creationId xmlns:a16="http://schemas.microsoft.com/office/drawing/2014/main" id="{76C930CC-4CCC-6BFB-67CC-8F4BCDFAF25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77827" name="Espace réservé du numéro de diapositive 4">
            <a:extLst>
              <a:ext uri="{FF2B5EF4-FFF2-40B4-BE49-F238E27FC236}">
                <a16:creationId xmlns:a16="http://schemas.microsoft.com/office/drawing/2014/main" id="{BFF5504E-926F-F24A-1827-0A56500634E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48F2CF5-24B4-4089-ACA8-CDB9A3090C79}" type="slidenum">
              <a:rPr lang="fr-FR" altLang="fr-FR" sz="2000">
                <a:solidFill>
                  <a:srgbClr val="984807"/>
                </a:solidFill>
              </a:rPr>
              <a:pPr algn="r" eaLnBrk="1" hangingPunct="1">
                <a:spcBef>
                  <a:spcPct val="0"/>
                </a:spcBef>
                <a:buFontTx/>
                <a:buNone/>
              </a:pPr>
              <a:t>74</a:t>
            </a:fld>
            <a:endParaRPr lang="fr-FR" altLang="fr-FR" sz="2000">
              <a:solidFill>
                <a:srgbClr val="984807"/>
              </a:solidFill>
            </a:endParaRPr>
          </a:p>
        </p:txBody>
      </p:sp>
      <p:sp>
        <p:nvSpPr>
          <p:cNvPr id="77828" name="Rectangle 1">
            <a:extLst>
              <a:ext uri="{FF2B5EF4-FFF2-40B4-BE49-F238E27FC236}">
                <a16:creationId xmlns:a16="http://schemas.microsoft.com/office/drawing/2014/main" id="{80CFD1C4-B962-8DB5-7AB6-E4FA2452989F}"/>
              </a:ext>
            </a:extLst>
          </p:cNvPr>
          <p:cNvSpPr>
            <a:spLocks noChangeArrowheads="1"/>
          </p:cNvSpPr>
          <p:nvPr/>
        </p:nvSpPr>
        <p:spPr bwMode="auto">
          <a:xfrm>
            <a:off x="457200" y="1524000"/>
            <a:ext cx="8189913"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éléments horizontaux :</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Les planchers bois</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Dans les habitations de type Haussmannien il est primordial de s’assurer du mode constructif à savoir continu ou uniquement encastré dans le mur. </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Il s’agit de zone préférentielle de propagation des incendies de façon horizontale.</a:t>
            </a: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Calibri" panose="020F0502020204030204" pitchFamily="34" charset="0"/>
              </a:rPr>
              <a:t>Dégarnissage du plafond (souvent faux-plafond en plaque de plâtre) et le déblai sont donc primordiaux.</a:t>
            </a:r>
            <a:r>
              <a:rPr lang="fr-FR" altLang="fr-FR" sz="2000">
                <a:latin typeface="Times New Roman" panose="02020603050405020304" pitchFamily="18" charset="0"/>
                <a:ea typeface="Arial Unicode MS" pitchFamily="34" charset="-128"/>
                <a:cs typeface="Calibri" panose="020F0502020204030204" pitchFamily="34" charset="0"/>
              </a:rPr>
              <a:t>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re 8">
            <a:extLst>
              <a:ext uri="{FF2B5EF4-FFF2-40B4-BE49-F238E27FC236}">
                <a16:creationId xmlns:a16="http://schemas.microsoft.com/office/drawing/2014/main" id="{BA67ED0A-A71B-9A94-9F06-67732EA6715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78851" name="Espace réservé du numéro de diapositive 4">
            <a:extLst>
              <a:ext uri="{FF2B5EF4-FFF2-40B4-BE49-F238E27FC236}">
                <a16:creationId xmlns:a16="http://schemas.microsoft.com/office/drawing/2014/main" id="{A4CA87B0-FDA2-D65B-1826-8E90A9176D3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E271CFD-B8EB-42A0-A899-8286A38B9609}" type="slidenum">
              <a:rPr lang="fr-FR" altLang="fr-FR" sz="2000">
                <a:solidFill>
                  <a:srgbClr val="984807"/>
                </a:solidFill>
              </a:rPr>
              <a:pPr algn="r" eaLnBrk="1" hangingPunct="1">
                <a:spcBef>
                  <a:spcPct val="0"/>
                </a:spcBef>
                <a:buFontTx/>
                <a:buNone/>
              </a:pPr>
              <a:t>75</a:t>
            </a:fld>
            <a:endParaRPr lang="fr-FR" altLang="fr-FR" sz="2000">
              <a:solidFill>
                <a:srgbClr val="984807"/>
              </a:solidFill>
            </a:endParaRPr>
          </a:p>
        </p:txBody>
      </p:sp>
      <p:sp>
        <p:nvSpPr>
          <p:cNvPr id="78852" name="Rectangle 1">
            <a:extLst>
              <a:ext uri="{FF2B5EF4-FFF2-40B4-BE49-F238E27FC236}">
                <a16:creationId xmlns:a16="http://schemas.microsoft.com/office/drawing/2014/main" id="{AD7A9059-5650-6572-D699-CB6443DB0444}"/>
              </a:ext>
            </a:extLst>
          </p:cNvPr>
          <p:cNvSpPr>
            <a:spLocks noChangeArrowheads="1"/>
          </p:cNvSpPr>
          <p:nvPr/>
        </p:nvSpPr>
        <p:spPr bwMode="auto">
          <a:xfrm>
            <a:off x="381000" y="1371600"/>
            <a:ext cx="818991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éléments horizontaux :</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78853" name="Image 126992">
            <a:extLst>
              <a:ext uri="{FF2B5EF4-FFF2-40B4-BE49-F238E27FC236}">
                <a16:creationId xmlns:a16="http://schemas.microsoft.com/office/drawing/2014/main" id="{68612DF2-EA0A-C66B-A56A-34F08C266A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057400"/>
            <a:ext cx="5791200" cy="384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re 8">
            <a:extLst>
              <a:ext uri="{FF2B5EF4-FFF2-40B4-BE49-F238E27FC236}">
                <a16:creationId xmlns:a16="http://schemas.microsoft.com/office/drawing/2014/main" id="{878AC973-2989-9909-217A-70876B01300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79875" name="Espace réservé du numéro de diapositive 4">
            <a:extLst>
              <a:ext uri="{FF2B5EF4-FFF2-40B4-BE49-F238E27FC236}">
                <a16:creationId xmlns:a16="http://schemas.microsoft.com/office/drawing/2014/main" id="{12180F8A-B674-788F-6ADC-56E284128CD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1ABC53A-9024-4909-9511-369E425E3749}" type="slidenum">
              <a:rPr lang="fr-FR" altLang="fr-FR" sz="2000">
                <a:solidFill>
                  <a:srgbClr val="984807"/>
                </a:solidFill>
              </a:rPr>
              <a:pPr algn="r" eaLnBrk="1" hangingPunct="1">
                <a:spcBef>
                  <a:spcPct val="0"/>
                </a:spcBef>
                <a:buFontTx/>
                <a:buNone/>
              </a:pPr>
              <a:t>76</a:t>
            </a:fld>
            <a:endParaRPr lang="fr-FR" altLang="fr-FR" sz="2000">
              <a:solidFill>
                <a:srgbClr val="984807"/>
              </a:solidFill>
            </a:endParaRPr>
          </a:p>
        </p:txBody>
      </p:sp>
      <p:sp>
        <p:nvSpPr>
          <p:cNvPr id="79876" name="Rectangle 1">
            <a:extLst>
              <a:ext uri="{FF2B5EF4-FFF2-40B4-BE49-F238E27FC236}">
                <a16:creationId xmlns:a16="http://schemas.microsoft.com/office/drawing/2014/main" id="{7F1BFC45-7EBD-630C-F299-7218A6347E0E}"/>
              </a:ext>
            </a:extLst>
          </p:cNvPr>
          <p:cNvSpPr>
            <a:spLocks noChangeArrowheads="1"/>
          </p:cNvSpPr>
          <p:nvPr/>
        </p:nvSpPr>
        <p:spPr bwMode="auto">
          <a:xfrm>
            <a:off x="457200" y="1447800"/>
            <a:ext cx="8189913"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éléments horizontaux :</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Les planchers béton (ou plancher massif)</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Les planchers coulés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Les planchers préfabriqués</a:t>
            </a: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endParaRPr lang="fr-FR" altLang="fr-FR" sz="20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Calibri" panose="020F0502020204030204" pitchFamily="34" charset="0"/>
              </a:rPr>
              <a:t>Ont de très bonnes caractéristiques vis-à-vis de l’incendie.</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Calibri" panose="020F0502020204030204" pitchFamily="34" charset="0"/>
              </a:rPr>
              <a:t>Selon les dispositions constructives les planchers béton ont des résistances au feu variables (entre ½ h et 4 h).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Ces planchers sont ferraillés et ont des épaisseurs variables en fonction des portées.</a:t>
            </a:r>
            <a:endParaRPr lang="fr-FR" altLang="fr-FR" sz="2000">
              <a:latin typeface="Times New Roman" panose="02020603050405020304" pitchFamily="18" charset="0"/>
              <a:ea typeface="Arial Unicode MS" pitchFamily="34" charset="-128"/>
              <a:cs typeface="Calibri" panose="020F0502020204030204"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re 8">
            <a:extLst>
              <a:ext uri="{FF2B5EF4-FFF2-40B4-BE49-F238E27FC236}">
                <a16:creationId xmlns:a16="http://schemas.microsoft.com/office/drawing/2014/main" id="{21E5942E-53A0-7E61-C3EE-3F3F871FDCFC}"/>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80899" name="Espace réservé du numéro de diapositive 4">
            <a:extLst>
              <a:ext uri="{FF2B5EF4-FFF2-40B4-BE49-F238E27FC236}">
                <a16:creationId xmlns:a16="http://schemas.microsoft.com/office/drawing/2014/main" id="{466118CE-7FCA-7FC4-AB3B-1C0E6565659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0CE8A7F-A26D-444D-9823-E53E27D65DAE}" type="slidenum">
              <a:rPr lang="fr-FR" altLang="fr-FR" sz="2000">
                <a:solidFill>
                  <a:srgbClr val="984807"/>
                </a:solidFill>
              </a:rPr>
              <a:pPr algn="r" eaLnBrk="1" hangingPunct="1">
                <a:spcBef>
                  <a:spcPct val="0"/>
                </a:spcBef>
                <a:buFontTx/>
                <a:buNone/>
              </a:pPr>
              <a:t>77</a:t>
            </a:fld>
            <a:endParaRPr lang="fr-FR" altLang="fr-FR" sz="2000">
              <a:solidFill>
                <a:srgbClr val="984807"/>
              </a:solidFill>
            </a:endParaRPr>
          </a:p>
        </p:txBody>
      </p:sp>
      <p:sp>
        <p:nvSpPr>
          <p:cNvPr id="80900" name="Rectangle 1">
            <a:extLst>
              <a:ext uri="{FF2B5EF4-FFF2-40B4-BE49-F238E27FC236}">
                <a16:creationId xmlns:a16="http://schemas.microsoft.com/office/drawing/2014/main" id="{C891D8BB-A9A9-3BAE-49AD-FE3489EBDD6F}"/>
              </a:ext>
            </a:extLst>
          </p:cNvPr>
          <p:cNvSpPr>
            <a:spLocks noChangeArrowheads="1"/>
          </p:cNvSpPr>
          <p:nvPr/>
        </p:nvSpPr>
        <p:spPr bwMode="auto">
          <a:xfrm>
            <a:off x="381000" y="1447800"/>
            <a:ext cx="8189913"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éléments horizontaux :</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Les planchers béton (ou plancher massif)</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Les planchers coulés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Les planchers préfabriqués</a:t>
            </a: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Très rare de voir des planchers béton (en habitation) complètement fissurés. </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Par contre dans le cas d’incendie en parc de stationnement couvert, le risque est plus important, notamment lorsqu’il y a des toitures végétalisées au-dessus.</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Surcharge et la perte de résistance mécanique peuvent entraîner un effondrement.</a:t>
            </a:r>
            <a:endParaRPr lang="fr-FR" altLang="fr-FR" sz="2000">
              <a:latin typeface="Times New Roman" panose="02020603050405020304" pitchFamily="18" charset="0"/>
              <a:ea typeface="Arial Unicode MS" pitchFamily="34" charset="-128"/>
              <a:cs typeface="Calibri" panose="020F0502020204030204"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re 8">
            <a:extLst>
              <a:ext uri="{FF2B5EF4-FFF2-40B4-BE49-F238E27FC236}">
                <a16:creationId xmlns:a16="http://schemas.microsoft.com/office/drawing/2014/main" id="{68988F32-A9A0-3EFD-D05C-AAD2A92F36EE}"/>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81923" name="Espace réservé du numéro de diapositive 4">
            <a:extLst>
              <a:ext uri="{FF2B5EF4-FFF2-40B4-BE49-F238E27FC236}">
                <a16:creationId xmlns:a16="http://schemas.microsoft.com/office/drawing/2014/main" id="{196A14FF-D68A-AF84-D3B4-00C8A8E4C69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9B5CB5B-AFC5-4D95-A17F-C87E827A070E}" type="slidenum">
              <a:rPr lang="fr-FR" altLang="fr-FR" sz="2000">
                <a:solidFill>
                  <a:srgbClr val="984807"/>
                </a:solidFill>
              </a:rPr>
              <a:pPr algn="r" eaLnBrk="1" hangingPunct="1">
                <a:spcBef>
                  <a:spcPct val="0"/>
                </a:spcBef>
                <a:buFontTx/>
                <a:buNone/>
              </a:pPr>
              <a:t>78</a:t>
            </a:fld>
            <a:endParaRPr lang="fr-FR" altLang="fr-FR" sz="2000">
              <a:solidFill>
                <a:srgbClr val="984807"/>
              </a:solidFill>
            </a:endParaRPr>
          </a:p>
        </p:txBody>
      </p:sp>
      <p:sp>
        <p:nvSpPr>
          <p:cNvPr id="81924" name="Rectangle 1">
            <a:extLst>
              <a:ext uri="{FF2B5EF4-FFF2-40B4-BE49-F238E27FC236}">
                <a16:creationId xmlns:a16="http://schemas.microsoft.com/office/drawing/2014/main" id="{3767726E-B2C3-5453-3932-537A944243D3}"/>
              </a:ext>
            </a:extLst>
          </p:cNvPr>
          <p:cNvSpPr>
            <a:spLocks noChangeArrowheads="1"/>
          </p:cNvSpPr>
          <p:nvPr/>
        </p:nvSpPr>
        <p:spPr bwMode="auto">
          <a:xfrm>
            <a:off x="395288" y="1414463"/>
            <a:ext cx="8189912" cy="171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éléments horizontaux :</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Les planchers mixtes acier-béton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Constitués de bacs acier collaborant associés à une dalle béton. </a:t>
            </a:r>
          </a:p>
        </p:txBody>
      </p:sp>
      <p:pic>
        <p:nvPicPr>
          <p:cNvPr id="81925" name="Image 126990" descr="Résultat d’images pour toiture terrasse inaccessible gravillon">
            <a:extLst>
              <a:ext uri="{FF2B5EF4-FFF2-40B4-BE49-F238E27FC236}">
                <a16:creationId xmlns:a16="http://schemas.microsoft.com/office/drawing/2014/main" id="{1A03569B-08DA-D1D0-C57E-7608E2C57E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3213100"/>
            <a:ext cx="4968875"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re 8">
            <a:extLst>
              <a:ext uri="{FF2B5EF4-FFF2-40B4-BE49-F238E27FC236}">
                <a16:creationId xmlns:a16="http://schemas.microsoft.com/office/drawing/2014/main" id="{6B460E0F-040B-EF28-D44F-9B7043A3CE7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82947" name="Espace réservé du numéro de diapositive 4">
            <a:extLst>
              <a:ext uri="{FF2B5EF4-FFF2-40B4-BE49-F238E27FC236}">
                <a16:creationId xmlns:a16="http://schemas.microsoft.com/office/drawing/2014/main" id="{CC2FE6C4-B6E1-AAAC-F43C-8C87AFE4F5F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707940E-5B65-4152-BFE7-99F09168F88F}" type="slidenum">
              <a:rPr lang="fr-FR" altLang="fr-FR" sz="2000">
                <a:solidFill>
                  <a:srgbClr val="984807"/>
                </a:solidFill>
              </a:rPr>
              <a:pPr algn="r" eaLnBrk="1" hangingPunct="1">
                <a:spcBef>
                  <a:spcPct val="0"/>
                </a:spcBef>
                <a:buFontTx/>
                <a:buNone/>
              </a:pPr>
              <a:t>79</a:t>
            </a:fld>
            <a:endParaRPr lang="fr-FR" altLang="fr-FR" sz="2000">
              <a:solidFill>
                <a:srgbClr val="984807"/>
              </a:solidFill>
            </a:endParaRPr>
          </a:p>
        </p:txBody>
      </p:sp>
      <p:sp>
        <p:nvSpPr>
          <p:cNvPr id="82948" name="Rectangle 1">
            <a:extLst>
              <a:ext uri="{FF2B5EF4-FFF2-40B4-BE49-F238E27FC236}">
                <a16:creationId xmlns:a16="http://schemas.microsoft.com/office/drawing/2014/main" id="{45F2FFE3-8E3E-2AFF-4452-64BF5D4CDE98}"/>
              </a:ext>
            </a:extLst>
          </p:cNvPr>
          <p:cNvSpPr>
            <a:spLocks noChangeArrowheads="1"/>
          </p:cNvSpPr>
          <p:nvPr/>
        </p:nvSpPr>
        <p:spPr bwMode="auto">
          <a:xfrm>
            <a:off x="457200" y="1524000"/>
            <a:ext cx="8189913"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toitures :</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Protègent les constructions contre les intempéries. Leur forme est conçue pour canaliser les eaux de ruissellement.</a:t>
            </a: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Différents types de toiture :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Char char="•"/>
            </a:pPr>
            <a:r>
              <a:rPr lang="fr-FR" altLang="fr-FR" sz="2000">
                <a:latin typeface="Times New Roman" panose="02020603050405020304" pitchFamily="18" charset="0"/>
                <a:ea typeface="Arial Unicode MS" pitchFamily="34" charset="-128"/>
                <a:cs typeface="Times New Roman" panose="02020603050405020304" pitchFamily="18" charset="0"/>
              </a:rPr>
              <a:t> Charpente traditionnelle ou charpente industrialisée,</a:t>
            </a:r>
            <a:endParaRPr lang="fr-FR" altLang="fr-FR" sz="20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000">
                <a:latin typeface="Times New Roman" panose="02020603050405020304" pitchFamily="18" charset="0"/>
                <a:ea typeface="Arial Unicode MS" pitchFamily="34" charset="-128"/>
                <a:cs typeface="Times New Roman" panose="02020603050405020304" pitchFamily="18" charset="0"/>
              </a:rPr>
              <a:t> Toitures terrasses.</a:t>
            </a:r>
            <a:endParaRPr lang="fr-FR" altLang="fr-FR" sz="20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Les toitures terrasses sont à considérer comme des planchers.</a:t>
            </a:r>
            <a:endParaRPr lang="fr-FR" altLang="fr-FR" sz="2000">
              <a:latin typeface="Times New Roman" panose="02020603050405020304" pitchFamily="18" charset="0"/>
              <a:ea typeface="Arial Unicode MS" pitchFamily="34" charset="-128"/>
              <a:cs typeface="Calibri" panose="020F050202020403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re 8">
            <a:extLst>
              <a:ext uri="{FF2B5EF4-FFF2-40B4-BE49-F238E27FC236}">
                <a16:creationId xmlns:a16="http://schemas.microsoft.com/office/drawing/2014/main" id="{9D780360-A6C3-D1A5-347B-15F14E5483A1}"/>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10243" name="Espace réservé du numéro de diapositive 4">
            <a:extLst>
              <a:ext uri="{FF2B5EF4-FFF2-40B4-BE49-F238E27FC236}">
                <a16:creationId xmlns:a16="http://schemas.microsoft.com/office/drawing/2014/main" id="{3FF89759-1D56-DF7E-CE6B-E73BE2CF935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9E759E7-BECE-47EA-A07E-8CC1272484FD}" type="slidenum">
              <a:rPr lang="fr-FR" altLang="fr-FR" sz="2000">
                <a:solidFill>
                  <a:srgbClr val="984807"/>
                </a:solidFill>
              </a:rPr>
              <a:pPr algn="r" eaLnBrk="1" hangingPunct="1">
                <a:spcBef>
                  <a:spcPct val="0"/>
                </a:spcBef>
                <a:buFontTx/>
                <a:buNone/>
              </a:pPr>
              <a:t>8</a:t>
            </a:fld>
            <a:endParaRPr lang="fr-FR" altLang="fr-FR" sz="2000">
              <a:solidFill>
                <a:srgbClr val="984807"/>
              </a:solidFill>
            </a:endParaRPr>
          </a:p>
        </p:txBody>
      </p:sp>
      <p:sp>
        <p:nvSpPr>
          <p:cNvPr id="10244" name="Rectangle 1">
            <a:extLst>
              <a:ext uri="{FF2B5EF4-FFF2-40B4-BE49-F238E27FC236}">
                <a16:creationId xmlns:a16="http://schemas.microsoft.com/office/drawing/2014/main" id="{34D410C7-A339-5E66-06A2-4C9C0047A1B9}"/>
              </a:ext>
            </a:extLst>
          </p:cNvPr>
          <p:cNvSpPr>
            <a:spLocks noChangeArrowheads="1"/>
          </p:cNvSpPr>
          <p:nvPr/>
        </p:nvSpPr>
        <p:spPr bwMode="auto">
          <a:xfrm>
            <a:off x="533400" y="1524000"/>
            <a:ext cx="8189913"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La prévision vise donc à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Découverte de l'incendie dès sa naissance : déceler l'incendie (détection)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Avertir aussitôt les occupants (alarme)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Prévenir au plus tôt le personnel devant combattre le sinistre (alerte et alarme)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Attaque immédiate du feu pour obtenir l'extinction rapide (mise en œuvre des moyens de secours).</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Prévision prend le relais de la prévention lorsque celle-ci est mise en échec. </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Son action est donc complémentaire de la sécurité tout en la renforçant.</a:t>
            </a:r>
            <a:endParaRPr lang="fr-FR" altLang="fr-FR" sz="2000">
              <a:latin typeface="Times New Roman" panose="02020603050405020304" pitchFamily="18" charset="0"/>
              <a:ea typeface="Arial Unicode MS" pitchFamily="34" charset="-128"/>
              <a:cs typeface="Calibri" panose="020F0502020204030204"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re 8">
            <a:extLst>
              <a:ext uri="{FF2B5EF4-FFF2-40B4-BE49-F238E27FC236}">
                <a16:creationId xmlns:a16="http://schemas.microsoft.com/office/drawing/2014/main" id="{2B938226-8CB0-3444-B152-6A0B81FB9BB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83971" name="Espace réservé du numéro de diapositive 4">
            <a:extLst>
              <a:ext uri="{FF2B5EF4-FFF2-40B4-BE49-F238E27FC236}">
                <a16:creationId xmlns:a16="http://schemas.microsoft.com/office/drawing/2014/main" id="{FD2957DD-DFBA-9A22-D3AC-C6EF4808976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9402CE2-5683-4E80-A525-19C950E19493}" type="slidenum">
              <a:rPr lang="fr-FR" altLang="fr-FR" sz="2000">
                <a:solidFill>
                  <a:srgbClr val="984807"/>
                </a:solidFill>
              </a:rPr>
              <a:pPr algn="r" eaLnBrk="1" hangingPunct="1">
                <a:spcBef>
                  <a:spcPct val="0"/>
                </a:spcBef>
                <a:buFontTx/>
                <a:buNone/>
              </a:pPr>
              <a:t>80</a:t>
            </a:fld>
            <a:endParaRPr lang="fr-FR" altLang="fr-FR" sz="2000">
              <a:solidFill>
                <a:srgbClr val="984807"/>
              </a:solidFill>
            </a:endParaRPr>
          </a:p>
        </p:txBody>
      </p:sp>
      <p:sp>
        <p:nvSpPr>
          <p:cNvPr id="83972" name="Rectangle 1">
            <a:extLst>
              <a:ext uri="{FF2B5EF4-FFF2-40B4-BE49-F238E27FC236}">
                <a16:creationId xmlns:a16="http://schemas.microsoft.com/office/drawing/2014/main" id="{7A1CA440-F94B-57DF-85BB-770AD735A532}"/>
              </a:ext>
            </a:extLst>
          </p:cNvPr>
          <p:cNvSpPr>
            <a:spLocks noChangeArrowheads="1"/>
          </p:cNvSpPr>
          <p:nvPr/>
        </p:nvSpPr>
        <p:spPr bwMode="auto">
          <a:xfrm>
            <a:off x="457200" y="1524000"/>
            <a:ext cx="8189913"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toitures :</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La charpente traditionnelle</a:t>
            </a:r>
            <a:r>
              <a:rPr lang="fr-FR" altLang="fr-FR" sz="2000"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Même si elle ne constitue plus la majorité des installations, reste tout de même demandée dans de nombreuses habitations, que ce soit en rénovation ou en construction neuve. </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En effet, son premier atout est de permettre, </a:t>
            </a:r>
            <a:r>
              <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un aménagement des combles</a:t>
            </a: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sous réserve de prévoir une hauteur sous toit suffisante.</a:t>
            </a: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re 8">
            <a:extLst>
              <a:ext uri="{FF2B5EF4-FFF2-40B4-BE49-F238E27FC236}">
                <a16:creationId xmlns:a16="http://schemas.microsoft.com/office/drawing/2014/main" id="{7F591972-9BD0-7DCF-581F-3CD6FA5A70D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84995" name="Espace réservé du numéro de diapositive 4">
            <a:extLst>
              <a:ext uri="{FF2B5EF4-FFF2-40B4-BE49-F238E27FC236}">
                <a16:creationId xmlns:a16="http://schemas.microsoft.com/office/drawing/2014/main" id="{8ED0ADA1-EEDA-7013-CFBB-578AC720CE3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B4A1FB3-8608-49F8-A187-533456ED226A}" type="slidenum">
              <a:rPr lang="fr-FR" altLang="fr-FR" sz="2000">
                <a:solidFill>
                  <a:srgbClr val="984807"/>
                </a:solidFill>
              </a:rPr>
              <a:pPr algn="r" eaLnBrk="1" hangingPunct="1">
                <a:spcBef>
                  <a:spcPct val="0"/>
                </a:spcBef>
                <a:buFontTx/>
                <a:buNone/>
              </a:pPr>
              <a:t>81</a:t>
            </a:fld>
            <a:endParaRPr lang="fr-FR" altLang="fr-FR" sz="2000">
              <a:solidFill>
                <a:srgbClr val="984807"/>
              </a:solidFill>
            </a:endParaRPr>
          </a:p>
        </p:txBody>
      </p:sp>
      <p:sp>
        <p:nvSpPr>
          <p:cNvPr id="84996" name="Rectangle 1">
            <a:extLst>
              <a:ext uri="{FF2B5EF4-FFF2-40B4-BE49-F238E27FC236}">
                <a16:creationId xmlns:a16="http://schemas.microsoft.com/office/drawing/2014/main" id="{5EE2A6D8-7A0F-8449-ECF6-988505EC8C89}"/>
              </a:ext>
            </a:extLst>
          </p:cNvPr>
          <p:cNvSpPr>
            <a:spLocks noChangeArrowheads="1"/>
          </p:cNvSpPr>
          <p:nvPr/>
        </p:nvSpPr>
        <p:spPr bwMode="auto">
          <a:xfrm>
            <a:off x="457200" y="1524000"/>
            <a:ext cx="8189913"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La charpente traditionnelle</a:t>
            </a:r>
            <a:r>
              <a:rPr lang="fr-FR" altLang="fr-FR" sz="2000"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Arial Unicode MS" pitchFamily="34" charset="-128"/>
                <a:cs typeface="Times New Roman" panose="02020603050405020304" pitchFamily="18" charset="0"/>
              </a:rPr>
              <a:t>Essences de bois</a:t>
            </a: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utilisées multiples :</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Résineux comme l’épicéa, le sapin, </a:t>
            </a:r>
          </a:p>
          <a:p>
            <a:pPr algn="just">
              <a:lnSpc>
                <a:spcPct val="107000"/>
              </a:lnSpc>
              <a:spcBef>
                <a:spcPct val="0"/>
              </a:spcBef>
              <a:buFontTx/>
              <a:buChar char="•"/>
            </a:pP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Durs tels que le chêne ou des bois exotiques.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r>
              <a:rPr lang="fr-FR" altLang="fr-FR" sz="2000">
                <a:latin typeface="Times New Roman" panose="02020603050405020304" pitchFamily="18" charset="0"/>
                <a:ea typeface="Arial Unicode MS" pitchFamily="34" charset="-128"/>
                <a:cs typeface="Calibri" panose="020F0502020204030204" pitchFamily="34" charset="0"/>
              </a:rPr>
              <a:t>Chaque région utilisait traditionnellement le bois local pour réaliser chaque ouvrage. </a:t>
            </a:r>
          </a:p>
          <a:p>
            <a:pPr algn="just">
              <a:lnSpc>
                <a:spcPct val="107000"/>
              </a:lnSpc>
              <a:spcBef>
                <a:spcPct val="0"/>
              </a:spcBef>
              <a:buFontTx/>
              <a:buNone/>
            </a:pPr>
            <a:endParaRPr lang="fr-FR" altLang="fr-FR" sz="20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None/>
            </a:pPr>
            <a:r>
              <a:rPr lang="fr-FR" altLang="fr-FR" sz="2000" b="1">
                <a:solidFill>
                  <a:srgbClr val="000000"/>
                </a:solidFill>
                <a:latin typeface="Times New Roman" panose="02020603050405020304" pitchFamily="18" charset="0"/>
                <a:ea typeface="Arial Unicode MS" pitchFamily="34" charset="-128"/>
                <a:cs typeface="Times New Roman" panose="02020603050405020304" pitchFamily="18" charset="0"/>
              </a:rPr>
              <a:t>Inconvénient</a:t>
            </a: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 surcharge des planchers importante en cas d’effondrement de la charpente. </a:t>
            </a:r>
            <a:endParaRPr lang="fr-FR" altLang="fr-FR" sz="2000">
              <a:latin typeface="Times New Roman" panose="02020603050405020304" pitchFamily="18" charset="0"/>
              <a:ea typeface="Arial Unicode MS" pitchFamily="34" charset="-128"/>
              <a:cs typeface="Calibri" panose="020F0502020204030204"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Image 13">
            <a:extLst>
              <a:ext uri="{FF2B5EF4-FFF2-40B4-BE49-F238E27FC236}">
                <a16:creationId xmlns:a16="http://schemas.microsoft.com/office/drawing/2014/main" id="{0A20C34D-4221-1318-44E1-DE7351B14B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888" r="3984"/>
          <a:stretch>
            <a:fillRect/>
          </a:stretch>
        </p:blipFill>
        <p:spPr bwMode="auto">
          <a:xfrm>
            <a:off x="381000" y="1703388"/>
            <a:ext cx="8389938" cy="417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itre 8">
            <a:extLst>
              <a:ext uri="{FF2B5EF4-FFF2-40B4-BE49-F238E27FC236}">
                <a16:creationId xmlns:a16="http://schemas.microsoft.com/office/drawing/2014/main" id="{9F2DC8A6-C118-AD79-0361-CDEDA0DE7E6E}"/>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86020" name="Espace réservé du numéro de diapositive 4">
            <a:extLst>
              <a:ext uri="{FF2B5EF4-FFF2-40B4-BE49-F238E27FC236}">
                <a16:creationId xmlns:a16="http://schemas.microsoft.com/office/drawing/2014/main" id="{798E249C-BDA5-2E83-5356-F81F6345D21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A70D715-13B1-40B3-AAF6-E994C455B596}" type="slidenum">
              <a:rPr lang="fr-FR" altLang="fr-FR" sz="2000">
                <a:solidFill>
                  <a:srgbClr val="984807"/>
                </a:solidFill>
              </a:rPr>
              <a:pPr algn="r" eaLnBrk="1" hangingPunct="1">
                <a:spcBef>
                  <a:spcPct val="0"/>
                </a:spcBef>
                <a:buFontTx/>
                <a:buNone/>
              </a:pPr>
              <a:t>82</a:t>
            </a:fld>
            <a:endParaRPr lang="fr-FR" altLang="fr-FR" sz="2000">
              <a:solidFill>
                <a:srgbClr val="984807"/>
              </a:solidFill>
            </a:endParaRPr>
          </a:p>
        </p:txBody>
      </p:sp>
      <p:sp>
        <p:nvSpPr>
          <p:cNvPr id="86021" name="Rectangle 1">
            <a:extLst>
              <a:ext uri="{FF2B5EF4-FFF2-40B4-BE49-F238E27FC236}">
                <a16:creationId xmlns:a16="http://schemas.microsoft.com/office/drawing/2014/main" id="{BD6B53C6-915C-A840-7C26-4862AF160320}"/>
              </a:ext>
            </a:extLst>
          </p:cNvPr>
          <p:cNvSpPr>
            <a:spLocks noChangeArrowheads="1"/>
          </p:cNvSpPr>
          <p:nvPr/>
        </p:nvSpPr>
        <p:spPr bwMode="auto">
          <a:xfrm>
            <a:off x="381000" y="1371600"/>
            <a:ext cx="818991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toitures :</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re 8">
            <a:extLst>
              <a:ext uri="{FF2B5EF4-FFF2-40B4-BE49-F238E27FC236}">
                <a16:creationId xmlns:a16="http://schemas.microsoft.com/office/drawing/2014/main" id="{D7648EC5-C89B-20B1-1BE2-44681492086D}"/>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87043" name="Espace réservé du numéro de diapositive 4">
            <a:extLst>
              <a:ext uri="{FF2B5EF4-FFF2-40B4-BE49-F238E27FC236}">
                <a16:creationId xmlns:a16="http://schemas.microsoft.com/office/drawing/2014/main" id="{C07C3192-8BFA-249D-EABD-0F80C838B8F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7D2C516-E47C-40ED-AD9E-B6DF96C7D3D0}" type="slidenum">
              <a:rPr lang="fr-FR" altLang="fr-FR" sz="2000">
                <a:solidFill>
                  <a:srgbClr val="984807"/>
                </a:solidFill>
              </a:rPr>
              <a:pPr algn="r" eaLnBrk="1" hangingPunct="1">
                <a:spcBef>
                  <a:spcPct val="0"/>
                </a:spcBef>
                <a:buFontTx/>
                <a:buNone/>
              </a:pPr>
              <a:t>83</a:t>
            </a:fld>
            <a:endParaRPr lang="fr-FR" altLang="fr-FR" sz="2000">
              <a:solidFill>
                <a:srgbClr val="984807"/>
              </a:solidFill>
            </a:endParaRPr>
          </a:p>
        </p:txBody>
      </p:sp>
      <p:sp>
        <p:nvSpPr>
          <p:cNvPr id="87044" name="Rectangle 1">
            <a:extLst>
              <a:ext uri="{FF2B5EF4-FFF2-40B4-BE49-F238E27FC236}">
                <a16:creationId xmlns:a16="http://schemas.microsoft.com/office/drawing/2014/main" id="{E82BF126-B540-AEC5-0D2C-5489919BADEA}"/>
              </a:ext>
            </a:extLst>
          </p:cNvPr>
          <p:cNvSpPr>
            <a:spLocks noChangeArrowheads="1"/>
          </p:cNvSpPr>
          <p:nvPr/>
        </p:nvSpPr>
        <p:spPr bwMode="auto">
          <a:xfrm>
            <a:off x="457200" y="1371600"/>
            <a:ext cx="8189913"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toitures :</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Les charpentes industrielles</a:t>
            </a: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Composées de fermes industrialisées ou fermettes, recevant directement la couverture, et constituées d’éléments triangulés en bois de faibles sections.</a:t>
            </a: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Type de charpente peut être prévu pour tout type de toiture, comble aménageable ou comble non aménageable.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r>
              <a:rPr lang="fr-FR" altLang="fr-FR" sz="2000">
                <a:latin typeface="Times New Roman" panose="02020603050405020304" pitchFamily="18" charset="0"/>
                <a:ea typeface="Arial Unicode MS" pitchFamily="34" charset="-128"/>
                <a:cs typeface="Calibri" panose="020F0502020204030204" pitchFamily="34" charset="0"/>
              </a:rPr>
              <a:t>Assemblages des pièces de bois sont réalisés par des connecteurs métalliques en acier galvanisé ou inox pour milieu humide, emboutis vrillés de différentes dimensions en fonction des charges à reprendre.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re 8">
            <a:extLst>
              <a:ext uri="{FF2B5EF4-FFF2-40B4-BE49-F238E27FC236}">
                <a16:creationId xmlns:a16="http://schemas.microsoft.com/office/drawing/2014/main" id="{79D61E02-13A3-2A5E-6D05-4916AAE99DE6}"/>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88067" name="Espace réservé du numéro de diapositive 4">
            <a:extLst>
              <a:ext uri="{FF2B5EF4-FFF2-40B4-BE49-F238E27FC236}">
                <a16:creationId xmlns:a16="http://schemas.microsoft.com/office/drawing/2014/main" id="{BDB0FAB2-28AF-2C29-F006-C0BC2E30FB6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69374E8-2C7C-47B5-A308-B4B27A07990E}" type="slidenum">
              <a:rPr lang="fr-FR" altLang="fr-FR" sz="2000">
                <a:solidFill>
                  <a:srgbClr val="984807"/>
                </a:solidFill>
              </a:rPr>
              <a:pPr algn="r" eaLnBrk="1" hangingPunct="1">
                <a:spcBef>
                  <a:spcPct val="0"/>
                </a:spcBef>
                <a:buFontTx/>
                <a:buNone/>
              </a:pPr>
              <a:t>84</a:t>
            </a:fld>
            <a:endParaRPr lang="fr-FR" altLang="fr-FR" sz="2000">
              <a:solidFill>
                <a:srgbClr val="984807"/>
              </a:solidFill>
            </a:endParaRPr>
          </a:p>
        </p:txBody>
      </p:sp>
      <p:sp>
        <p:nvSpPr>
          <p:cNvPr id="88068" name="Rectangle 1">
            <a:extLst>
              <a:ext uri="{FF2B5EF4-FFF2-40B4-BE49-F238E27FC236}">
                <a16:creationId xmlns:a16="http://schemas.microsoft.com/office/drawing/2014/main" id="{7E428158-2C8D-D1CA-C06A-204A593252E1}"/>
              </a:ext>
            </a:extLst>
          </p:cNvPr>
          <p:cNvSpPr>
            <a:spLocks noChangeArrowheads="1"/>
          </p:cNvSpPr>
          <p:nvPr/>
        </p:nvSpPr>
        <p:spPr bwMode="auto">
          <a:xfrm>
            <a:off x="457200" y="1371600"/>
            <a:ext cx="818991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toitures :</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Les charpentes industrielles</a:t>
            </a: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88069" name="Rectangle 7">
            <a:extLst>
              <a:ext uri="{FF2B5EF4-FFF2-40B4-BE49-F238E27FC236}">
                <a16:creationId xmlns:a16="http://schemas.microsoft.com/office/drawing/2014/main" id="{3915D30D-B404-4A04-F01D-B03299864002}"/>
              </a:ext>
            </a:extLst>
          </p:cNvPr>
          <p:cNvSpPr>
            <a:spLocks noChangeArrowheads="1"/>
          </p:cNvSpPr>
          <p:nvPr/>
        </p:nvSpPr>
        <p:spPr bwMode="auto">
          <a:xfrm>
            <a:off x="2043113" y="21002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88070" name="Image 22" descr="http://philippe.berger2.free.fr/Bois/Cours/Charpentes/Les%20charpentes%20industrielles/wp2qcd7o.gif">
            <a:extLst>
              <a:ext uri="{FF2B5EF4-FFF2-40B4-BE49-F238E27FC236}">
                <a16:creationId xmlns:a16="http://schemas.microsoft.com/office/drawing/2014/main" id="{DE7483D7-97F2-C26D-EC4F-62DCB2374C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808163"/>
            <a:ext cx="8229600" cy="432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re 8">
            <a:extLst>
              <a:ext uri="{FF2B5EF4-FFF2-40B4-BE49-F238E27FC236}">
                <a16:creationId xmlns:a16="http://schemas.microsoft.com/office/drawing/2014/main" id="{18107477-C8AD-27D5-1BCB-3C229A012E66}"/>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89091" name="Espace réservé du numéro de diapositive 4">
            <a:extLst>
              <a:ext uri="{FF2B5EF4-FFF2-40B4-BE49-F238E27FC236}">
                <a16:creationId xmlns:a16="http://schemas.microsoft.com/office/drawing/2014/main" id="{CF5E4964-E9BD-FAC9-71F1-D800746897E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7E8CC91-691B-4F03-8966-E209F57F9537}" type="slidenum">
              <a:rPr lang="fr-FR" altLang="fr-FR" sz="2000">
                <a:solidFill>
                  <a:srgbClr val="984807"/>
                </a:solidFill>
              </a:rPr>
              <a:pPr algn="r" eaLnBrk="1" hangingPunct="1">
                <a:spcBef>
                  <a:spcPct val="0"/>
                </a:spcBef>
                <a:buFontTx/>
                <a:buNone/>
              </a:pPr>
              <a:t>85</a:t>
            </a:fld>
            <a:endParaRPr lang="fr-FR" altLang="fr-FR" sz="2000">
              <a:solidFill>
                <a:srgbClr val="984807"/>
              </a:solidFill>
            </a:endParaRPr>
          </a:p>
        </p:txBody>
      </p:sp>
      <p:sp>
        <p:nvSpPr>
          <p:cNvPr id="89092" name="Rectangle 1">
            <a:extLst>
              <a:ext uri="{FF2B5EF4-FFF2-40B4-BE49-F238E27FC236}">
                <a16:creationId xmlns:a16="http://schemas.microsoft.com/office/drawing/2014/main" id="{4995F7D9-692E-CFC3-20EF-608170B4DA6E}"/>
              </a:ext>
            </a:extLst>
          </p:cNvPr>
          <p:cNvSpPr>
            <a:spLocks noChangeArrowheads="1"/>
          </p:cNvSpPr>
          <p:nvPr/>
        </p:nvSpPr>
        <p:spPr bwMode="auto">
          <a:xfrm>
            <a:off x="457200" y="1524000"/>
            <a:ext cx="8189913"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toitures :</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Les charpentes industrielles</a:t>
            </a: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Fermettes constituent des éléments de charpente légers qui sont capables de franchir des portées allant jusqu'à 20 mètres. </a:t>
            </a:r>
          </a:p>
        </p:txBody>
      </p:sp>
      <p:pic>
        <p:nvPicPr>
          <p:cNvPr id="89093" name="Image 23">
            <a:extLst>
              <a:ext uri="{FF2B5EF4-FFF2-40B4-BE49-F238E27FC236}">
                <a16:creationId xmlns:a16="http://schemas.microsoft.com/office/drawing/2014/main" id="{055874F3-FBA4-2CBC-AE9C-4EB5FB3C1B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02" t="10104" r="1752" b="4442"/>
          <a:stretch>
            <a:fillRect/>
          </a:stretch>
        </p:blipFill>
        <p:spPr bwMode="auto">
          <a:xfrm>
            <a:off x="1828800" y="3048000"/>
            <a:ext cx="5105400"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re 8">
            <a:extLst>
              <a:ext uri="{FF2B5EF4-FFF2-40B4-BE49-F238E27FC236}">
                <a16:creationId xmlns:a16="http://schemas.microsoft.com/office/drawing/2014/main" id="{89D48ADE-7548-50D8-A745-0A7456B1FB77}"/>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90115" name="Espace réservé du numéro de diapositive 4">
            <a:extLst>
              <a:ext uri="{FF2B5EF4-FFF2-40B4-BE49-F238E27FC236}">
                <a16:creationId xmlns:a16="http://schemas.microsoft.com/office/drawing/2014/main" id="{2811F1BC-FDEB-8825-8F07-71DBB542661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10400FD-C2C0-4946-9E2F-0ECDDB295C27}" type="slidenum">
              <a:rPr lang="fr-FR" altLang="fr-FR" sz="2000">
                <a:solidFill>
                  <a:srgbClr val="984807"/>
                </a:solidFill>
              </a:rPr>
              <a:pPr algn="r" eaLnBrk="1" hangingPunct="1">
                <a:spcBef>
                  <a:spcPct val="0"/>
                </a:spcBef>
                <a:buFontTx/>
                <a:buNone/>
              </a:pPr>
              <a:t>86</a:t>
            </a:fld>
            <a:endParaRPr lang="fr-FR" altLang="fr-FR" sz="2000">
              <a:solidFill>
                <a:srgbClr val="984807"/>
              </a:solidFill>
            </a:endParaRPr>
          </a:p>
        </p:txBody>
      </p:sp>
      <p:sp>
        <p:nvSpPr>
          <p:cNvPr id="90116" name="Rectangle 1">
            <a:extLst>
              <a:ext uri="{FF2B5EF4-FFF2-40B4-BE49-F238E27FC236}">
                <a16:creationId xmlns:a16="http://schemas.microsoft.com/office/drawing/2014/main" id="{0203E937-1CAB-0BCE-A3A8-2008237DF726}"/>
              </a:ext>
            </a:extLst>
          </p:cNvPr>
          <p:cNvSpPr>
            <a:spLocks noChangeArrowheads="1"/>
          </p:cNvSpPr>
          <p:nvPr/>
        </p:nvSpPr>
        <p:spPr bwMode="auto">
          <a:xfrm>
            <a:off x="457200" y="1447800"/>
            <a:ext cx="8189913"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toitures :</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Les charpentes industrielles</a:t>
            </a: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Prennent appui soit sur des murs soit sur des poutres. </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Reçoivent directement le support de couverture ou la couverture économisant ainsi pannes et chevrons.</a:t>
            </a: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p:txBody>
      </p:sp>
      <p:pic>
        <p:nvPicPr>
          <p:cNvPr id="90117" name="Image 484388" descr="Résultat d’images pour feu de charpente">
            <a:extLst>
              <a:ext uri="{FF2B5EF4-FFF2-40B4-BE49-F238E27FC236}">
                <a16:creationId xmlns:a16="http://schemas.microsoft.com/office/drawing/2014/main" id="{66B18643-9013-68DD-A88A-DBFBE6F509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7500" b="35484"/>
          <a:stretch>
            <a:fillRect/>
          </a:stretch>
        </p:blipFill>
        <p:spPr bwMode="auto">
          <a:xfrm>
            <a:off x="4572000" y="3187700"/>
            <a:ext cx="3657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re 8">
            <a:extLst>
              <a:ext uri="{FF2B5EF4-FFF2-40B4-BE49-F238E27FC236}">
                <a16:creationId xmlns:a16="http://schemas.microsoft.com/office/drawing/2014/main" id="{8E411DA3-C48D-2E02-89F1-F26BD4DF854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91139" name="Espace réservé du numéro de diapositive 4">
            <a:extLst>
              <a:ext uri="{FF2B5EF4-FFF2-40B4-BE49-F238E27FC236}">
                <a16:creationId xmlns:a16="http://schemas.microsoft.com/office/drawing/2014/main" id="{6F84086D-7971-BCA3-DC8B-DD03B8C89EC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10CCB85-E6F2-4AF3-9580-C1C994D7F742}" type="slidenum">
              <a:rPr lang="fr-FR" altLang="fr-FR" sz="2000">
                <a:solidFill>
                  <a:srgbClr val="984807"/>
                </a:solidFill>
              </a:rPr>
              <a:pPr algn="r" eaLnBrk="1" hangingPunct="1">
                <a:spcBef>
                  <a:spcPct val="0"/>
                </a:spcBef>
                <a:buFontTx/>
                <a:buNone/>
              </a:pPr>
              <a:t>87</a:t>
            </a:fld>
            <a:endParaRPr lang="fr-FR" altLang="fr-FR" sz="2000">
              <a:solidFill>
                <a:srgbClr val="984807"/>
              </a:solidFill>
            </a:endParaRPr>
          </a:p>
        </p:txBody>
      </p:sp>
      <p:sp>
        <p:nvSpPr>
          <p:cNvPr id="91140" name="Rectangle 1">
            <a:extLst>
              <a:ext uri="{FF2B5EF4-FFF2-40B4-BE49-F238E27FC236}">
                <a16:creationId xmlns:a16="http://schemas.microsoft.com/office/drawing/2014/main" id="{6B01F32C-8ED3-D0F9-B12B-6A2694309C31}"/>
              </a:ext>
            </a:extLst>
          </p:cNvPr>
          <p:cNvSpPr>
            <a:spLocks noChangeArrowheads="1"/>
          </p:cNvSpPr>
          <p:nvPr/>
        </p:nvSpPr>
        <p:spPr bwMode="auto">
          <a:xfrm>
            <a:off x="457200" y="1371600"/>
            <a:ext cx="8189913"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toitures :</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Les charpentes industrielles</a:t>
            </a: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Plafond vient se fixer sous les entraits lorsque les combles ne sont pas utilisables. Lorsque les combles sont aménageables se sont les arbalétriers qui reprendront la charge du plafond.</a:t>
            </a: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p:txBody>
      </p:sp>
      <p:pic>
        <p:nvPicPr>
          <p:cNvPr id="91141" name="Image 484388" descr="Résultat d’images pour feu de charpente">
            <a:extLst>
              <a:ext uri="{FF2B5EF4-FFF2-40B4-BE49-F238E27FC236}">
                <a16:creationId xmlns:a16="http://schemas.microsoft.com/office/drawing/2014/main" id="{941C4842-295F-001E-6934-ED81C7387E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241675"/>
            <a:ext cx="36576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Image 484389" descr="Afficher l’image source">
            <a:extLst>
              <a:ext uri="{FF2B5EF4-FFF2-40B4-BE49-F238E27FC236}">
                <a16:creationId xmlns:a16="http://schemas.microsoft.com/office/drawing/2014/main" id="{19E72F06-16CC-779E-9B05-6F0EFC3954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990850"/>
            <a:ext cx="4238625"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re 8">
            <a:extLst>
              <a:ext uri="{FF2B5EF4-FFF2-40B4-BE49-F238E27FC236}">
                <a16:creationId xmlns:a16="http://schemas.microsoft.com/office/drawing/2014/main" id="{B8AA5272-E7E7-0015-233B-FD706ED53691}"/>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92163" name="Espace réservé du numéro de diapositive 4">
            <a:extLst>
              <a:ext uri="{FF2B5EF4-FFF2-40B4-BE49-F238E27FC236}">
                <a16:creationId xmlns:a16="http://schemas.microsoft.com/office/drawing/2014/main" id="{B758BFC8-EBCD-931A-6888-AF7A874B0E9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E39446D-F5FA-4DAA-9739-4069FC8AE215}" type="slidenum">
              <a:rPr lang="fr-FR" altLang="fr-FR" sz="2000">
                <a:solidFill>
                  <a:srgbClr val="984807"/>
                </a:solidFill>
              </a:rPr>
              <a:pPr algn="r" eaLnBrk="1" hangingPunct="1">
                <a:spcBef>
                  <a:spcPct val="0"/>
                </a:spcBef>
                <a:buFontTx/>
                <a:buNone/>
              </a:pPr>
              <a:t>88</a:t>
            </a:fld>
            <a:endParaRPr lang="fr-FR" altLang="fr-FR" sz="2000">
              <a:solidFill>
                <a:srgbClr val="984807"/>
              </a:solidFill>
            </a:endParaRPr>
          </a:p>
        </p:txBody>
      </p:sp>
      <p:sp>
        <p:nvSpPr>
          <p:cNvPr id="92164" name="Rectangle 1">
            <a:extLst>
              <a:ext uri="{FF2B5EF4-FFF2-40B4-BE49-F238E27FC236}">
                <a16:creationId xmlns:a16="http://schemas.microsoft.com/office/drawing/2014/main" id="{18362C5B-8A3D-FE59-170A-CFAE61875E60}"/>
              </a:ext>
            </a:extLst>
          </p:cNvPr>
          <p:cNvSpPr>
            <a:spLocks noChangeArrowheads="1"/>
          </p:cNvSpPr>
          <p:nvPr/>
        </p:nvSpPr>
        <p:spPr bwMode="auto">
          <a:xfrm>
            <a:off x="304800" y="1371600"/>
            <a:ext cx="8189913" cy="432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toitures :</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Les charpentes industrielles</a:t>
            </a: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Dans le cadre des améliorations des performances thermiques des bâtiments, il est nécessaire d’isoler les combles. </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Il existe de nombreuses possibilités pour isoler les combles.</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Une attention particulière doit être portée sur les isolants minces</a:t>
            </a: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Ces isolants sont constitués en aluminium. </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Dans le cadre de reconnaissance au moyen de la caméra thermique,</a:t>
            </a: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il est fort possible que les zones chaudes ne soient pas perçues.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re 8">
            <a:extLst>
              <a:ext uri="{FF2B5EF4-FFF2-40B4-BE49-F238E27FC236}">
                <a16:creationId xmlns:a16="http://schemas.microsoft.com/office/drawing/2014/main" id="{4DAB1411-398B-9813-9C50-96EE55ECA53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93187" name="Espace réservé du numéro de diapositive 4">
            <a:extLst>
              <a:ext uri="{FF2B5EF4-FFF2-40B4-BE49-F238E27FC236}">
                <a16:creationId xmlns:a16="http://schemas.microsoft.com/office/drawing/2014/main" id="{FEFFFB60-0687-D767-14CF-6E917CEA332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C9C34DC-1AAA-4C96-8514-6E08D1C4BC2D}" type="slidenum">
              <a:rPr lang="fr-FR" altLang="fr-FR" sz="2000">
                <a:solidFill>
                  <a:srgbClr val="984807"/>
                </a:solidFill>
              </a:rPr>
              <a:pPr algn="r" eaLnBrk="1" hangingPunct="1">
                <a:spcBef>
                  <a:spcPct val="0"/>
                </a:spcBef>
                <a:buFontTx/>
                <a:buNone/>
              </a:pPr>
              <a:t>89</a:t>
            </a:fld>
            <a:endParaRPr lang="fr-FR" altLang="fr-FR" sz="2000">
              <a:solidFill>
                <a:srgbClr val="984807"/>
              </a:solidFill>
            </a:endParaRPr>
          </a:p>
        </p:txBody>
      </p:sp>
      <p:sp>
        <p:nvSpPr>
          <p:cNvPr id="93188" name="Rectangle 1">
            <a:extLst>
              <a:ext uri="{FF2B5EF4-FFF2-40B4-BE49-F238E27FC236}">
                <a16:creationId xmlns:a16="http://schemas.microsoft.com/office/drawing/2014/main" id="{51CDF957-F321-8897-AAE1-3B9601826375}"/>
              </a:ext>
            </a:extLst>
          </p:cNvPr>
          <p:cNvSpPr>
            <a:spLocks noChangeArrowheads="1"/>
          </p:cNvSpPr>
          <p:nvPr/>
        </p:nvSpPr>
        <p:spPr bwMode="auto">
          <a:xfrm>
            <a:off x="304800" y="1295400"/>
            <a:ext cx="8189913" cy="303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terrasses et toits-terrasses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Du point de vue structurel, les terrasses et toitures terrasses ne sont pas complexes. On peut apparenter cela à un plancher. </a:t>
            </a: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Différents types de dispositions :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Char char="•"/>
            </a:pPr>
            <a:r>
              <a:rPr lang="fr-FR" altLang="fr-FR" sz="2000">
                <a:latin typeface="Times New Roman" panose="02020603050405020304" pitchFamily="18" charset="0"/>
                <a:ea typeface="Arial Unicode MS" pitchFamily="34" charset="-128"/>
                <a:cs typeface="Times New Roman" panose="02020603050405020304" pitchFamily="18" charset="0"/>
              </a:rPr>
              <a:t> Plancher béton avec complexe d’étanchéité,</a:t>
            </a:r>
            <a:endParaRPr lang="fr-FR" altLang="fr-FR" sz="20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000">
                <a:latin typeface="Times New Roman" panose="02020603050405020304" pitchFamily="18" charset="0"/>
                <a:ea typeface="Arial Unicode MS" pitchFamily="34" charset="-128"/>
                <a:cs typeface="Times New Roman" panose="02020603050405020304" pitchFamily="18" charset="0"/>
              </a:rPr>
              <a:t> Panneau sandwich.</a:t>
            </a: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p:txBody>
      </p:sp>
      <p:pic>
        <p:nvPicPr>
          <p:cNvPr id="93189" name="Image 126990" descr="Résultat d’images pour toiture terrasse inaccessible gravillon">
            <a:extLst>
              <a:ext uri="{FF2B5EF4-FFF2-40B4-BE49-F238E27FC236}">
                <a16:creationId xmlns:a16="http://schemas.microsoft.com/office/drawing/2014/main" id="{0AD78571-F76A-E545-C896-92AC94128F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495800"/>
            <a:ext cx="2971800" cy="168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0" name="Image 126989" descr="Résultat d’images pour toiture terrasse inaccessible gravillon">
            <a:extLst>
              <a:ext uri="{FF2B5EF4-FFF2-40B4-BE49-F238E27FC236}">
                <a16:creationId xmlns:a16="http://schemas.microsoft.com/office/drawing/2014/main" id="{D82CD0E2-848A-FE3C-FBB1-07CB4A208D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581400"/>
            <a:ext cx="3257550" cy="198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re 8">
            <a:extLst>
              <a:ext uri="{FF2B5EF4-FFF2-40B4-BE49-F238E27FC236}">
                <a16:creationId xmlns:a16="http://schemas.microsoft.com/office/drawing/2014/main" id="{CE7D53C2-336C-AF23-F6C6-24529D8E77F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11267" name="Espace réservé du numéro de diapositive 4">
            <a:extLst>
              <a:ext uri="{FF2B5EF4-FFF2-40B4-BE49-F238E27FC236}">
                <a16:creationId xmlns:a16="http://schemas.microsoft.com/office/drawing/2014/main" id="{661CC412-D891-1DBF-BC4A-DAC4F8381D4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8F4E128-8CB1-48F9-AAD6-772A028AC841}" type="slidenum">
              <a:rPr lang="fr-FR" altLang="fr-FR" sz="2000">
                <a:solidFill>
                  <a:srgbClr val="984807"/>
                </a:solidFill>
              </a:rPr>
              <a:pPr algn="r" eaLnBrk="1" hangingPunct="1">
                <a:spcBef>
                  <a:spcPct val="0"/>
                </a:spcBef>
                <a:buFontTx/>
                <a:buNone/>
              </a:pPr>
              <a:t>9</a:t>
            </a:fld>
            <a:endParaRPr lang="fr-FR" altLang="fr-FR" sz="2000">
              <a:solidFill>
                <a:srgbClr val="984807"/>
              </a:solidFill>
            </a:endParaRPr>
          </a:p>
        </p:txBody>
      </p:sp>
      <p:sp>
        <p:nvSpPr>
          <p:cNvPr id="11268" name="Rectangle 1">
            <a:extLst>
              <a:ext uri="{FF2B5EF4-FFF2-40B4-BE49-F238E27FC236}">
                <a16:creationId xmlns:a16="http://schemas.microsoft.com/office/drawing/2014/main" id="{EFD499B8-0204-D35A-7192-0567C5DBC9F3}"/>
              </a:ext>
            </a:extLst>
          </p:cNvPr>
          <p:cNvSpPr>
            <a:spLocks noChangeArrowheads="1"/>
          </p:cNvSpPr>
          <p:nvPr/>
        </p:nvSpPr>
        <p:spPr bwMode="auto">
          <a:xfrm>
            <a:off x="457200" y="2286000"/>
            <a:ext cx="8189913"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EVITER LA NAISSANCE DU FEU :</a:t>
            </a: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Réduire au maximum les causes d'incendie ;</a:t>
            </a:r>
          </a:p>
        </p:txBody>
      </p:sp>
      <p:sp>
        <p:nvSpPr>
          <p:cNvPr id="11269" name="Rectangle 1">
            <a:extLst>
              <a:ext uri="{FF2B5EF4-FFF2-40B4-BE49-F238E27FC236}">
                <a16:creationId xmlns:a16="http://schemas.microsoft.com/office/drawing/2014/main" id="{9B5A781C-87D8-3EF0-EDA0-1AD3FF636679}"/>
              </a:ext>
            </a:extLst>
          </p:cNvPr>
          <p:cNvSpPr>
            <a:spLocks noChangeArrowheads="1"/>
          </p:cNvSpPr>
          <p:nvPr/>
        </p:nvSpPr>
        <p:spPr bwMode="auto">
          <a:xfrm>
            <a:off x="304800" y="1371600"/>
            <a:ext cx="81899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Pour atteindre ce double objectif, les mesures de prévention se sont fixées plusieurs buts pour rendre le risque acceptable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270" name="Image 1">
            <a:extLst>
              <a:ext uri="{FF2B5EF4-FFF2-40B4-BE49-F238E27FC236}">
                <a16:creationId xmlns:a16="http://schemas.microsoft.com/office/drawing/2014/main" id="{018A1284-32AA-6FA3-3D9C-EE7D47A0D9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3581400"/>
            <a:ext cx="2667000"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re 8">
            <a:extLst>
              <a:ext uri="{FF2B5EF4-FFF2-40B4-BE49-F238E27FC236}">
                <a16:creationId xmlns:a16="http://schemas.microsoft.com/office/drawing/2014/main" id="{1B5D0E01-C39F-4F6E-9F70-F6D74668A3D1}"/>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94211" name="Espace réservé du numéro de diapositive 4">
            <a:extLst>
              <a:ext uri="{FF2B5EF4-FFF2-40B4-BE49-F238E27FC236}">
                <a16:creationId xmlns:a16="http://schemas.microsoft.com/office/drawing/2014/main" id="{D7B6B10C-A68C-8DF4-7A94-646249EC1F6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3574798-5AC9-42E3-933E-D3526A5297E2}" type="slidenum">
              <a:rPr lang="fr-FR" altLang="fr-FR" sz="2000">
                <a:solidFill>
                  <a:srgbClr val="984807"/>
                </a:solidFill>
              </a:rPr>
              <a:pPr algn="r" eaLnBrk="1" hangingPunct="1">
                <a:spcBef>
                  <a:spcPct val="0"/>
                </a:spcBef>
                <a:buFontTx/>
                <a:buNone/>
              </a:pPr>
              <a:t>90</a:t>
            </a:fld>
            <a:endParaRPr lang="fr-FR" altLang="fr-FR" sz="2000">
              <a:solidFill>
                <a:srgbClr val="984807"/>
              </a:solidFill>
            </a:endParaRPr>
          </a:p>
        </p:txBody>
      </p:sp>
      <p:sp>
        <p:nvSpPr>
          <p:cNvPr id="94212" name="Rectangle 1">
            <a:extLst>
              <a:ext uri="{FF2B5EF4-FFF2-40B4-BE49-F238E27FC236}">
                <a16:creationId xmlns:a16="http://schemas.microsoft.com/office/drawing/2014/main" id="{1BAFFC19-F7B8-DFDE-DBDF-384093608E9D}"/>
              </a:ext>
            </a:extLst>
          </p:cNvPr>
          <p:cNvSpPr>
            <a:spLocks noChangeArrowheads="1"/>
          </p:cNvSpPr>
          <p:nvPr/>
        </p:nvSpPr>
        <p:spPr bwMode="auto">
          <a:xfrm>
            <a:off x="381000" y="1371600"/>
            <a:ext cx="8189913"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terrasses et toits-terrasses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Principales caractéristiques des feux de terrasses sont :</a:t>
            </a: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Char char="•"/>
            </a:pPr>
            <a:r>
              <a:rPr lang="fr-FR" altLang="fr-FR" sz="2000">
                <a:latin typeface="Times New Roman" panose="02020603050405020304" pitchFamily="18" charset="0"/>
                <a:ea typeface="Arial Unicode MS" pitchFamily="34" charset="-128"/>
                <a:cs typeface="Times New Roman" panose="02020603050405020304" pitchFamily="18" charset="0"/>
              </a:rPr>
              <a:t> Présence d’installations techniques (centrale de traitement de l’air, panneau photovoltaïques, chaufferies, machinerie ascenseurs…) ;</a:t>
            </a:r>
            <a:endParaRPr lang="fr-FR" altLang="fr-FR" sz="2000">
              <a:latin typeface="Times New Roman" panose="02020603050405020304" pitchFamily="18" charset="0"/>
              <a:ea typeface="Arial Unicode MS" pitchFamily="34" charset="-128"/>
              <a:cs typeface="Calibri" panose="020F0502020204030204" pitchFamily="34" charset="0"/>
            </a:endParaRPr>
          </a:p>
        </p:txBody>
      </p:sp>
      <p:sp>
        <p:nvSpPr>
          <p:cNvPr id="94213" name="Rectangle 7">
            <a:extLst>
              <a:ext uri="{FF2B5EF4-FFF2-40B4-BE49-F238E27FC236}">
                <a16:creationId xmlns:a16="http://schemas.microsoft.com/office/drawing/2014/main" id="{BC8DE6BB-F159-9144-785E-9755A618202F}"/>
              </a:ext>
            </a:extLst>
          </p:cNvPr>
          <p:cNvSpPr>
            <a:spLocks noChangeArrowheads="1"/>
          </p:cNvSpPr>
          <p:nvPr/>
        </p:nvSpPr>
        <p:spPr bwMode="auto">
          <a:xfrm>
            <a:off x="3243263" y="2543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94214" name="Image 50176">
            <a:extLst>
              <a:ext uri="{FF2B5EF4-FFF2-40B4-BE49-F238E27FC236}">
                <a16:creationId xmlns:a16="http://schemas.microsoft.com/office/drawing/2014/main" id="{24B41C8E-DE8C-3FC6-3D47-5E7843AFCD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19" b="-72"/>
          <a:stretch>
            <a:fillRect/>
          </a:stretch>
        </p:blipFill>
        <p:spPr bwMode="auto">
          <a:xfrm>
            <a:off x="2209800" y="3429000"/>
            <a:ext cx="4114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re 8">
            <a:extLst>
              <a:ext uri="{FF2B5EF4-FFF2-40B4-BE49-F238E27FC236}">
                <a16:creationId xmlns:a16="http://schemas.microsoft.com/office/drawing/2014/main" id="{F7977D89-6CCB-AAD9-31AA-24361FE247F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95235" name="Espace réservé du numéro de diapositive 4">
            <a:extLst>
              <a:ext uri="{FF2B5EF4-FFF2-40B4-BE49-F238E27FC236}">
                <a16:creationId xmlns:a16="http://schemas.microsoft.com/office/drawing/2014/main" id="{F940811F-6F34-44F2-F8AF-682BA968B67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3A9A52A-FC8F-45DF-811E-AB5AA9E25C0A}" type="slidenum">
              <a:rPr lang="fr-FR" altLang="fr-FR" sz="2000">
                <a:solidFill>
                  <a:srgbClr val="984807"/>
                </a:solidFill>
              </a:rPr>
              <a:pPr algn="r" eaLnBrk="1" hangingPunct="1">
                <a:spcBef>
                  <a:spcPct val="0"/>
                </a:spcBef>
                <a:buFontTx/>
                <a:buNone/>
              </a:pPr>
              <a:t>91</a:t>
            </a:fld>
            <a:endParaRPr lang="fr-FR" altLang="fr-FR" sz="2000">
              <a:solidFill>
                <a:srgbClr val="984807"/>
              </a:solidFill>
            </a:endParaRPr>
          </a:p>
        </p:txBody>
      </p:sp>
      <p:sp>
        <p:nvSpPr>
          <p:cNvPr id="95236" name="Rectangle 1">
            <a:extLst>
              <a:ext uri="{FF2B5EF4-FFF2-40B4-BE49-F238E27FC236}">
                <a16:creationId xmlns:a16="http://schemas.microsoft.com/office/drawing/2014/main" id="{6A0E7175-96D4-410A-5240-37283E95FB2A}"/>
              </a:ext>
            </a:extLst>
          </p:cNvPr>
          <p:cNvSpPr>
            <a:spLocks noChangeArrowheads="1"/>
          </p:cNvSpPr>
          <p:nvPr/>
        </p:nvSpPr>
        <p:spPr bwMode="auto">
          <a:xfrm>
            <a:off x="381000" y="1371600"/>
            <a:ext cx="8189913" cy="303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terrasses et toits-terrasses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Principales caractéristiques des feux de terrasses sont :</a:t>
            </a: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Char char="•"/>
            </a:pPr>
            <a:r>
              <a:rPr lang="fr-FR" altLang="fr-FR" sz="2000">
                <a:latin typeface="Times New Roman" panose="02020603050405020304" pitchFamily="18" charset="0"/>
                <a:ea typeface="Arial Unicode MS" pitchFamily="34" charset="-128"/>
                <a:cs typeface="Times New Roman" panose="02020603050405020304" pitchFamily="18" charset="0"/>
              </a:rPr>
              <a:t> Isolation généralement bonne vis-à-vis du bâtiment ;</a:t>
            </a:r>
            <a:endParaRPr lang="fr-FR" altLang="fr-FR" sz="20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endParaRPr lang="fr-FR" altLang="fr-FR" sz="20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endParaRPr lang="fr-FR" altLang="fr-FR" sz="20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000">
                <a:latin typeface="Times New Roman" panose="02020603050405020304" pitchFamily="18" charset="0"/>
                <a:ea typeface="Arial Unicode MS" pitchFamily="34" charset="-128"/>
                <a:cs typeface="Times New Roman" panose="02020603050405020304" pitchFamily="18" charset="0"/>
              </a:rPr>
              <a:t> Présence régulière de matériaux combustibles au titre de l’étanchéité.</a:t>
            </a:r>
            <a:endParaRPr lang="fr-FR" altLang="fr-FR" sz="2000">
              <a:latin typeface="Times New Roman" panose="02020603050405020304" pitchFamily="18" charset="0"/>
              <a:ea typeface="Arial Unicode MS" pitchFamily="34" charset="-128"/>
              <a:cs typeface="Calibri" panose="020F0502020204030204" pitchFamily="34" charset="0"/>
            </a:endParaRPr>
          </a:p>
        </p:txBody>
      </p:sp>
      <p:sp>
        <p:nvSpPr>
          <p:cNvPr id="95237" name="Rectangle 5">
            <a:extLst>
              <a:ext uri="{FF2B5EF4-FFF2-40B4-BE49-F238E27FC236}">
                <a16:creationId xmlns:a16="http://schemas.microsoft.com/office/drawing/2014/main" id="{57183194-B111-01EF-EB49-602DC5BCBA19}"/>
              </a:ext>
            </a:extLst>
          </p:cNvPr>
          <p:cNvSpPr>
            <a:spLocks noChangeArrowheads="1"/>
          </p:cNvSpPr>
          <p:nvPr/>
        </p:nvSpPr>
        <p:spPr bwMode="auto">
          <a:xfrm>
            <a:off x="3243263" y="2543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re 8">
            <a:extLst>
              <a:ext uri="{FF2B5EF4-FFF2-40B4-BE49-F238E27FC236}">
                <a16:creationId xmlns:a16="http://schemas.microsoft.com/office/drawing/2014/main" id="{2C83A1E3-2667-BEFE-CFA6-FA7B35550179}"/>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96259" name="Espace réservé du numéro de diapositive 4">
            <a:extLst>
              <a:ext uri="{FF2B5EF4-FFF2-40B4-BE49-F238E27FC236}">
                <a16:creationId xmlns:a16="http://schemas.microsoft.com/office/drawing/2014/main" id="{5D67AA1D-DFC8-4CBA-F5C4-5F9E26419F2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0942F3F-86B1-477B-92DA-7CFAAA3F617F}" type="slidenum">
              <a:rPr lang="fr-FR" altLang="fr-FR" sz="2000">
                <a:solidFill>
                  <a:srgbClr val="984807"/>
                </a:solidFill>
              </a:rPr>
              <a:pPr algn="r" eaLnBrk="1" hangingPunct="1">
                <a:spcBef>
                  <a:spcPct val="0"/>
                </a:spcBef>
                <a:buFontTx/>
                <a:buNone/>
              </a:pPr>
              <a:t>92</a:t>
            </a:fld>
            <a:endParaRPr lang="fr-FR" altLang="fr-FR" sz="2000">
              <a:solidFill>
                <a:srgbClr val="984807"/>
              </a:solidFill>
            </a:endParaRPr>
          </a:p>
        </p:txBody>
      </p:sp>
      <p:sp>
        <p:nvSpPr>
          <p:cNvPr id="96260" name="Rectangle 1">
            <a:extLst>
              <a:ext uri="{FF2B5EF4-FFF2-40B4-BE49-F238E27FC236}">
                <a16:creationId xmlns:a16="http://schemas.microsoft.com/office/drawing/2014/main" id="{91BC505B-EFBF-7B0B-1B71-7722A84CDC73}"/>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combles :</a:t>
            </a:r>
            <a:r>
              <a:rPr lang="fr-FR" altLang="fr-FR" sz="2000" b="1">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96261" name="Rectangle 1">
            <a:extLst>
              <a:ext uri="{FF2B5EF4-FFF2-40B4-BE49-F238E27FC236}">
                <a16:creationId xmlns:a16="http://schemas.microsoft.com/office/drawing/2014/main" id="{6210CF7C-FE32-42A6-B956-5F87D22F5348}"/>
              </a:ext>
            </a:extLst>
          </p:cNvPr>
          <p:cNvSpPr>
            <a:spLocks noChangeArrowheads="1"/>
          </p:cNvSpPr>
          <p:nvPr/>
        </p:nvSpPr>
        <p:spPr bwMode="auto">
          <a:xfrm>
            <a:off x="457200" y="1981200"/>
            <a:ext cx="8189913"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Principales caractéristiques des feux de combles sont :</a:t>
            </a: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Char char="•"/>
            </a:pPr>
            <a:r>
              <a:rPr lang="fr-FR" altLang="fr-FR" sz="2000">
                <a:latin typeface="Times New Roman" panose="02020603050405020304" pitchFamily="18" charset="0"/>
                <a:ea typeface="Arial Unicode MS" pitchFamily="34" charset="-128"/>
                <a:cs typeface="Times New Roman" panose="02020603050405020304" pitchFamily="18" charset="0"/>
              </a:rPr>
              <a:t> Présence possible des éléments suivants :</a:t>
            </a:r>
            <a:endParaRPr lang="fr-FR" altLang="fr-FR" sz="20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None/>
            </a:pPr>
            <a:r>
              <a:rPr lang="fr-FR" altLang="fr-FR" sz="2000">
                <a:latin typeface="Times New Roman" panose="02020603050405020304" pitchFamily="18" charset="0"/>
                <a:ea typeface="Arial Unicode MS" pitchFamily="34" charset="-128"/>
                <a:cs typeface="Times New Roman" panose="02020603050405020304" pitchFamily="18" charset="0"/>
              </a:rPr>
              <a:t> </a:t>
            </a:r>
            <a:endParaRPr lang="fr-FR" altLang="fr-FR" sz="20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None/>
            </a:pPr>
            <a:r>
              <a:rPr lang="fr-FR" altLang="fr-FR" sz="2000">
                <a:latin typeface="Times New Roman" panose="02020603050405020304" pitchFamily="18" charset="0"/>
                <a:ea typeface="Arial Unicode MS" pitchFamily="34" charset="-128"/>
                <a:cs typeface="Times New Roman" panose="02020603050405020304" pitchFamily="18" charset="0"/>
              </a:rPr>
              <a:t>- Stockage à fort potentiel calorifique (meubles, vêtements, livres, jouets, etc.) et parfois dangereux (bouteille de gaz) ;</a:t>
            </a:r>
            <a:endParaRPr lang="fr-FR" altLang="fr-FR" sz="20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None/>
            </a:pPr>
            <a:r>
              <a:rPr lang="fr-FR" altLang="fr-FR" sz="2000">
                <a:latin typeface="Times New Roman" panose="02020603050405020304" pitchFamily="18" charset="0"/>
                <a:ea typeface="Arial Unicode MS" pitchFamily="34" charset="-128"/>
                <a:cs typeface="Times New Roman" panose="02020603050405020304" pitchFamily="18" charset="0"/>
              </a:rPr>
              <a:t>- Installations techniques et fluides (ascenseurs, VMC, CLIM, etc.) ;</a:t>
            </a:r>
            <a:endParaRPr lang="fr-FR" altLang="fr-FR" sz="20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None/>
            </a:pPr>
            <a:r>
              <a:rPr lang="fr-FR" altLang="fr-FR" sz="2000">
                <a:latin typeface="Times New Roman" panose="02020603050405020304" pitchFamily="18" charset="0"/>
                <a:ea typeface="Arial Unicode MS" pitchFamily="34" charset="-128"/>
                <a:cs typeface="Times New Roman" panose="02020603050405020304" pitchFamily="18" charset="0"/>
              </a:rPr>
              <a:t>- Isolation sous couverture et/ou sur plancher ;</a:t>
            </a:r>
            <a:endParaRPr lang="fr-FR" altLang="fr-FR" sz="20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None/>
            </a:pPr>
            <a:r>
              <a:rPr lang="fr-FR" altLang="fr-FR" sz="2000">
                <a:latin typeface="Times New Roman" panose="02020603050405020304" pitchFamily="18" charset="0"/>
                <a:ea typeface="Arial Unicode MS" pitchFamily="34" charset="-128"/>
                <a:cs typeface="Times New Roman" panose="02020603050405020304" pitchFamily="18" charset="0"/>
              </a:rPr>
              <a:t> </a:t>
            </a:r>
            <a:endParaRPr lang="fr-FR" altLang="fr-FR" sz="20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000">
                <a:latin typeface="Times New Roman" panose="02020603050405020304" pitchFamily="18" charset="0"/>
                <a:ea typeface="Arial Unicode MS" pitchFamily="34" charset="-128"/>
                <a:cs typeface="Times New Roman" panose="02020603050405020304" pitchFamily="18" charset="0"/>
              </a:rPr>
              <a:t> Séparés des autres parties du bâtiment par des éléments de constructions variés aux résistances aléatoires (dalle béton, faux plafond, plaques de plâtre, plancher, torchis) ;</a:t>
            </a:r>
            <a:endParaRPr lang="fr-FR" altLang="fr-FR" sz="2000">
              <a:latin typeface="Times New Roman" panose="02020603050405020304" pitchFamily="18" charset="0"/>
              <a:ea typeface="Arial Unicode MS" pitchFamily="34" charset="-128"/>
              <a:cs typeface="Calibri" panose="020F0502020204030204" pitchFamily="34"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re 8">
            <a:extLst>
              <a:ext uri="{FF2B5EF4-FFF2-40B4-BE49-F238E27FC236}">
                <a16:creationId xmlns:a16="http://schemas.microsoft.com/office/drawing/2014/main" id="{CA061917-71C8-FCE4-9AF8-761553942C9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97283" name="Espace réservé du numéro de diapositive 4">
            <a:extLst>
              <a:ext uri="{FF2B5EF4-FFF2-40B4-BE49-F238E27FC236}">
                <a16:creationId xmlns:a16="http://schemas.microsoft.com/office/drawing/2014/main" id="{0B758535-E5C8-09CF-7639-4D3FEC9EC3B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07C7CF5-C5CE-4DE6-A7F2-3DD914233EA3}" type="slidenum">
              <a:rPr lang="fr-FR" altLang="fr-FR" sz="2000">
                <a:solidFill>
                  <a:srgbClr val="984807"/>
                </a:solidFill>
              </a:rPr>
              <a:pPr algn="r" eaLnBrk="1" hangingPunct="1">
                <a:spcBef>
                  <a:spcPct val="0"/>
                </a:spcBef>
                <a:buFontTx/>
                <a:buNone/>
              </a:pPr>
              <a:t>93</a:t>
            </a:fld>
            <a:endParaRPr lang="fr-FR" altLang="fr-FR" sz="2000">
              <a:solidFill>
                <a:srgbClr val="984807"/>
              </a:solidFill>
            </a:endParaRPr>
          </a:p>
        </p:txBody>
      </p:sp>
      <p:sp>
        <p:nvSpPr>
          <p:cNvPr id="97284" name="Rectangle 1">
            <a:extLst>
              <a:ext uri="{FF2B5EF4-FFF2-40B4-BE49-F238E27FC236}">
                <a16:creationId xmlns:a16="http://schemas.microsoft.com/office/drawing/2014/main" id="{2BC344C3-1D6C-8FF7-599C-99862E3D9890}"/>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combles :</a:t>
            </a:r>
            <a:r>
              <a:rPr lang="fr-FR" altLang="fr-FR" sz="2000" b="1">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97285" name="Rectangle 1">
            <a:extLst>
              <a:ext uri="{FF2B5EF4-FFF2-40B4-BE49-F238E27FC236}">
                <a16:creationId xmlns:a16="http://schemas.microsoft.com/office/drawing/2014/main" id="{CA246814-95DB-D3CA-6BDF-2EE9F6DDEEE3}"/>
              </a:ext>
            </a:extLst>
          </p:cNvPr>
          <p:cNvSpPr>
            <a:spLocks noChangeArrowheads="1"/>
          </p:cNvSpPr>
          <p:nvPr/>
        </p:nvSpPr>
        <p:spPr bwMode="auto">
          <a:xfrm>
            <a:off x="457200" y="1981200"/>
            <a:ext cx="8189913"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Difficulté d’accès (trappes, échelles de meunier, …)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Absence de public, excepté dans le cas de combles aménagés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Absence régulière de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Recoupement sur de grandes distances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Désenfumage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Dispositif de sécurité.</a:t>
            </a:r>
          </a:p>
        </p:txBody>
      </p:sp>
      <p:pic>
        <p:nvPicPr>
          <p:cNvPr id="97286" name="Image 127004">
            <a:extLst>
              <a:ext uri="{FF2B5EF4-FFF2-40B4-BE49-F238E27FC236}">
                <a16:creationId xmlns:a16="http://schemas.microsoft.com/office/drawing/2014/main" id="{2BC1D5AB-0D70-439B-BDE1-27F4E414C8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72"/>
          <a:stretch>
            <a:fillRect/>
          </a:stretch>
        </p:blipFill>
        <p:spPr bwMode="auto">
          <a:xfrm>
            <a:off x="4876800" y="3505200"/>
            <a:ext cx="3990975"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re 8">
            <a:extLst>
              <a:ext uri="{FF2B5EF4-FFF2-40B4-BE49-F238E27FC236}">
                <a16:creationId xmlns:a16="http://schemas.microsoft.com/office/drawing/2014/main" id="{BCC0BDF5-3BDB-2380-A1C9-C19E7E8BC8E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98307" name="Espace réservé du numéro de diapositive 4">
            <a:extLst>
              <a:ext uri="{FF2B5EF4-FFF2-40B4-BE49-F238E27FC236}">
                <a16:creationId xmlns:a16="http://schemas.microsoft.com/office/drawing/2014/main" id="{64AAD532-E757-A3FB-FF1A-2C2A35D5EB8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384A7F0-6298-4A0D-A147-26A6176C4E79}" type="slidenum">
              <a:rPr lang="fr-FR" altLang="fr-FR" sz="2000">
                <a:solidFill>
                  <a:srgbClr val="984807"/>
                </a:solidFill>
              </a:rPr>
              <a:pPr algn="r" eaLnBrk="1" hangingPunct="1">
                <a:spcBef>
                  <a:spcPct val="0"/>
                </a:spcBef>
                <a:buFontTx/>
                <a:buNone/>
              </a:pPr>
              <a:t>94</a:t>
            </a:fld>
            <a:endParaRPr lang="fr-FR" altLang="fr-FR" sz="2000">
              <a:solidFill>
                <a:srgbClr val="984807"/>
              </a:solidFill>
            </a:endParaRPr>
          </a:p>
        </p:txBody>
      </p:sp>
      <p:sp>
        <p:nvSpPr>
          <p:cNvPr id="98308" name="Rectangle 1">
            <a:extLst>
              <a:ext uri="{FF2B5EF4-FFF2-40B4-BE49-F238E27FC236}">
                <a16:creationId xmlns:a16="http://schemas.microsoft.com/office/drawing/2014/main" id="{9C7418FF-F88A-95BA-D30C-01B2545B6D21}"/>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éléments non porteurs : Les Façades</a:t>
            </a: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98309" name="Rectangle 1">
            <a:extLst>
              <a:ext uri="{FF2B5EF4-FFF2-40B4-BE49-F238E27FC236}">
                <a16:creationId xmlns:a16="http://schemas.microsoft.com/office/drawing/2014/main" id="{26062A1D-04A6-FFD6-4B70-69663B5198FB}"/>
              </a:ext>
            </a:extLst>
          </p:cNvPr>
          <p:cNvSpPr>
            <a:spLocks noChangeArrowheads="1"/>
          </p:cNvSpPr>
          <p:nvPr/>
        </p:nvSpPr>
        <p:spPr bwMode="auto">
          <a:xfrm>
            <a:off x="457200" y="1981200"/>
            <a:ext cx="8189913" cy="336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Doivent être conçues de telle sorte que leur revêtement ou leur conception n’entraîne pas la propagation des incendies aux niveaux supérieurs ou latéralement.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Des règles sont définies selon l’activité des bâtiments (habitation, ERP, etc.). </a:t>
            </a: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Différents types de façade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Char char="•"/>
            </a:pPr>
            <a:r>
              <a:rPr lang="fr-FR" altLang="fr-FR" sz="2000">
                <a:latin typeface="Times New Roman" panose="02020603050405020304" pitchFamily="18" charset="0"/>
                <a:ea typeface="Arial Unicode MS" pitchFamily="34" charset="-128"/>
                <a:cs typeface="Times New Roman" panose="02020603050405020304" pitchFamily="18" charset="0"/>
              </a:rPr>
              <a:t> Façade rideaux à ossature métallique,</a:t>
            </a:r>
            <a:endParaRPr lang="fr-FR" altLang="fr-FR" sz="20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000">
                <a:latin typeface="Times New Roman" panose="02020603050405020304" pitchFamily="18" charset="0"/>
                <a:ea typeface="Arial Unicode MS" pitchFamily="34" charset="-128"/>
                <a:cs typeface="Calibri" panose="020F0502020204030204" pitchFamily="34" charset="0"/>
              </a:rPr>
              <a:t> Poids des façades à ossature aluminium est repris par la structure du bâtiment. </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re 8">
            <a:extLst>
              <a:ext uri="{FF2B5EF4-FFF2-40B4-BE49-F238E27FC236}">
                <a16:creationId xmlns:a16="http://schemas.microsoft.com/office/drawing/2014/main" id="{563B3B28-ACC2-93C3-FCEA-E9BDA37C982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99331" name="Espace réservé du numéro de diapositive 4">
            <a:extLst>
              <a:ext uri="{FF2B5EF4-FFF2-40B4-BE49-F238E27FC236}">
                <a16:creationId xmlns:a16="http://schemas.microsoft.com/office/drawing/2014/main" id="{9563EFEC-5F9A-9166-FBA0-E5B7C314842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23F3F5C-C6F2-4D13-A1CE-D717150CBBB6}" type="slidenum">
              <a:rPr lang="fr-FR" altLang="fr-FR" sz="2000">
                <a:solidFill>
                  <a:srgbClr val="984807"/>
                </a:solidFill>
              </a:rPr>
              <a:pPr algn="r" eaLnBrk="1" hangingPunct="1">
                <a:spcBef>
                  <a:spcPct val="0"/>
                </a:spcBef>
                <a:buFontTx/>
                <a:buNone/>
              </a:pPr>
              <a:t>95</a:t>
            </a:fld>
            <a:endParaRPr lang="fr-FR" altLang="fr-FR" sz="2000">
              <a:solidFill>
                <a:srgbClr val="984807"/>
              </a:solidFill>
            </a:endParaRPr>
          </a:p>
        </p:txBody>
      </p:sp>
      <p:sp>
        <p:nvSpPr>
          <p:cNvPr id="99332" name="Rectangle 1">
            <a:extLst>
              <a:ext uri="{FF2B5EF4-FFF2-40B4-BE49-F238E27FC236}">
                <a16:creationId xmlns:a16="http://schemas.microsoft.com/office/drawing/2014/main" id="{1BF817F0-9D14-F4EF-D885-57EDDA99013C}"/>
              </a:ext>
            </a:extLst>
          </p:cNvPr>
          <p:cNvSpPr>
            <a:spLocks noChangeArrowheads="1"/>
          </p:cNvSpPr>
          <p:nvPr/>
        </p:nvSpPr>
        <p:spPr bwMode="auto">
          <a:xfrm>
            <a:off x="381000" y="1371600"/>
            <a:ext cx="818991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éléments non porteurs : Les Façades</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9333" name="Image 27">
            <a:extLst>
              <a:ext uri="{FF2B5EF4-FFF2-40B4-BE49-F238E27FC236}">
                <a16:creationId xmlns:a16="http://schemas.microsoft.com/office/drawing/2014/main" id="{59627654-0F13-426C-39A1-1F2D09059F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981200"/>
            <a:ext cx="375761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4" name="Rectangle 9">
            <a:extLst>
              <a:ext uri="{FF2B5EF4-FFF2-40B4-BE49-F238E27FC236}">
                <a16:creationId xmlns:a16="http://schemas.microsoft.com/office/drawing/2014/main" id="{05795804-1C2D-226A-9894-AC524E919FE1}"/>
              </a:ext>
            </a:extLst>
          </p:cNvPr>
          <p:cNvSpPr>
            <a:spLocks noChangeArrowheads="1"/>
          </p:cNvSpPr>
          <p:nvPr/>
        </p:nvSpPr>
        <p:spPr bwMode="auto">
          <a:xfrm>
            <a:off x="3810000" y="228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99335" name="Image 484392">
            <a:extLst>
              <a:ext uri="{FF2B5EF4-FFF2-40B4-BE49-F238E27FC236}">
                <a16:creationId xmlns:a16="http://schemas.microsoft.com/office/drawing/2014/main" id="{68099BA7-3BA2-383D-C53F-FA6DAB4E36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 b="-50"/>
          <a:stretch>
            <a:fillRect/>
          </a:stretch>
        </p:blipFill>
        <p:spPr bwMode="auto">
          <a:xfrm>
            <a:off x="5943600" y="2209800"/>
            <a:ext cx="24892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6" name="Line 10">
            <a:extLst>
              <a:ext uri="{FF2B5EF4-FFF2-40B4-BE49-F238E27FC236}">
                <a16:creationId xmlns:a16="http://schemas.microsoft.com/office/drawing/2014/main" id="{FE27A512-A86E-331E-8433-03BEA66C8B08}"/>
              </a:ext>
            </a:extLst>
          </p:cNvPr>
          <p:cNvSpPr>
            <a:spLocks noChangeShapeType="1"/>
          </p:cNvSpPr>
          <p:nvPr/>
        </p:nvSpPr>
        <p:spPr bwMode="auto">
          <a:xfrm flipV="1">
            <a:off x="1676400" y="2514600"/>
            <a:ext cx="5029200" cy="17526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9337" name="Line 11">
            <a:extLst>
              <a:ext uri="{FF2B5EF4-FFF2-40B4-BE49-F238E27FC236}">
                <a16:creationId xmlns:a16="http://schemas.microsoft.com/office/drawing/2014/main" id="{8666B67F-A46E-654E-E829-33B1A4F4734C}"/>
              </a:ext>
            </a:extLst>
          </p:cNvPr>
          <p:cNvSpPr>
            <a:spLocks noChangeShapeType="1"/>
          </p:cNvSpPr>
          <p:nvPr/>
        </p:nvSpPr>
        <p:spPr bwMode="auto">
          <a:xfrm flipV="1">
            <a:off x="2667000" y="4038600"/>
            <a:ext cx="4724400" cy="4572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re 8">
            <a:extLst>
              <a:ext uri="{FF2B5EF4-FFF2-40B4-BE49-F238E27FC236}">
                <a16:creationId xmlns:a16="http://schemas.microsoft.com/office/drawing/2014/main" id="{6CD53F99-2767-DBC6-84F5-D221B8260C1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100355" name="Espace réservé du numéro de diapositive 4">
            <a:extLst>
              <a:ext uri="{FF2B5EF4-FFF2-40B4-BE49-F238E27FC236}">
                <a16:creationId xmlns:a16="http://schemas.microsoft.com/office/drawing/2014/main" id="{A0752288-7CD8-96B1-36DE-AE7C50DB2DA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24DB24D-B9C9-4789-BD21-A796EADFFA4E}" type="slidenum">
              <a:rPr lang="fr-FR" altLang="fr-FR" sz="2000">
                <a:solidFill>
                  <a:srgbClr val="984807"/>
                </a:solidFill>
              </a:rPr>
              <a:pPr algn="r" eaLnBrk="1" hangingPunct="1">
                <a:spcBef>
                  <a:spcPct val="0"/>
                </a:spcBef>
                <a:buFontTx/>
                <a:buNone/>
              </a:pPr>
              <a:t>96</a:t>
            </a:fld>
            <a:endParaRPr lang="fr-FR" altLang="fr-FR" sz="2000">
              <a:solidFill>
                <a:srgbClr val="984807"/>
              </a:solidFill>
            </a:endParaRPr>
          </a:p>
        </p:txBody>
      </p:sp>
      <p:sp>
        <p:nvSpPr>
          <p:cNvPr id="100356" name="Rectangle 1">
            <a:extLst>
              <a:ext uri="{FF2B5EF4-FFF2-40B4-BE49-F238E27FC236}">
                <a16:creationId xmlns:a16="http://schemas.microsoft.com/office/drawing/2014/main" id="{DAEA5F3C-BA88-8743-0E90-04174FD15C12}"/>
              </a:ext>
            </a:extLst>
          </p:cNvPr>
          <p:cNvSpPr>
            <a:spLocks noChangeArrowheads="1"/>
          </p:cNvSpPr>
          <p:nvPr/>
        </p:nvSpPr>
        <p:spPr bwMode="auto">
          <a:xfrm>
            <a:off x="381000" y="1371600"/>
            <a:ext cx="818991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éléments non porteurs : Les Façades bois</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0357" name="Rectangle 1">
            <a:extLst>
              <a:ext uri="{FF2B5EF4-FFF2-40B4-BE49-F238E27FC236}">
                <a16:creationId xmlns:a16="http://schemas.microsoft.com/office/drawing/2014/main" id="{B64AB2BC-130E-363F-D7A4-8662435E741D}"/>
              </a:ext>
            </a:extLst>
          </p:cNvPr>
          <p:cNvSpPr>
            <a:spLocks noChangeArrowheads="1"/>
          </p:cNvSpPr>
          <p:nvPr/>
        </p:nvSpPr>
        <p:spPr bwMode="auto">
          <a:xfrm>
            <a:off x="457200" y="1981200"/>
            <a:ext cx="8189913"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Peuvent être en éléments à ossature bois ou en élément bois monobloc.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Tenue au feu des liaisons façade-plancher et des éléments à ossature bois est en fonction du degré de stabilité au feu requis (selon que ce soit un ERP, habitation…).</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0358" name="Image 29">
            <a:extLst>
              <a:ext uri="{FF2B5EF4-FFF2-40B4-BE49-F238E27FC236}">
                <a16:creationId xmlns:a16="http://schemas.microsoft.com/office/drawing/2014/main" id="{4D4BCAF1-AE19-CC9D-E09C-6F9322CBC2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001"/>
          <a:stretch>
            <a:fillRect/>
          </a:stretch>
        </p:blipFill>
        <p:spPr bwMode="auto">
          <a:xfrm>
            <a:off x="1066800" y="3505200"/>
            <a:ext cx="342900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9" name="Image 484393" descr="C:\Users\Scharly_herve\AppData\Local\Microsoft\Windows\Temporary Internet Files\Content.Outlook\IK2YKM7D\IMG_2518.JPG">
            <a:extLst>
              <a:ext uri="{FF2B5EF4-FFF2-40B4-BE49-F238E27FC236}">
                <a16:creationId xmlns:a16="http://schemas.microsoft.com/office/drawing/2014/main" id="{029D70B0-D7D8-D043-70CF-CC5E35A1B6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614" r="-16740"/>
          <a:stretch>
            <a:fillRect/>
          </a:stretch>
        </p:blipFill>
        <p:spPr bwMode="auto">
          <a:xfrm>
            <a:off x="5029200" y="3124200"/>
            <a:ext cx="3076575" cy="306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re 8">
            <a:extLst>
              <a:ext uri="{FF2B5EF4-FFF2-40B4-BE49-F238E27FC236}">
                <a16:creationId xmlns:a16="http://schemas.microsoft.com/office/drawing/2014/main" id="{5B5F5D67-F65E-A65E-2A78-E080CA364B87}"/>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101379" name="Espace réservé du numéro de diapositive 4">
            <a:extLst>
              <a:ext uri="{FF2B5EF4-FFF2-40B4-BE49-F238E27FC236}">
                <a16:creationId xmlns:a16="http://schemas.microsoft.com/office/drawing/2014/main" id="{C81C844D-9B63-2E45-0CDE-1C295BEE535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8C4397B-5094-4B93-B78C-3539CC05992D}" type="slidenum">
              <a:rPr lang="fr-FR" altLang="fr-FR" sz="2000">
                <a:solidFill>
                  <a:srgbClr val="984807"/>
                </a:solidFill>
              </a:rPr>
              <a:pPr algn="r" eaLnBrk="1" hangingPunct="1">
                <a:spcBef>
                  <a:spcPct val="0"/>
                </a:spcBef>
                <a:buFontTx/>
                <a:buNone/>
              </a:pPr>
              <a:t>97</a:t>
            </a:fld>
            <a:endParaRPr lang="fr-FR" altLang="fr-FR" sz="2000">
              <a:solidFill>
                <a:srgbClr val="984807"/>
              </a:solidFill>
            </a:endParaRPr>
          </a:p>
        </p:txBody>
      </p:sp>
      <p:sp>
        <p:nvSpPr>
          <p:cNvPr id="101380" name="Rectangle 1">
            <a:extLst>
              <a:ext uri="{FF2B5EF4-FFF2-40B4-BE49-F238E27FC236}">
                <a16:creationId xmlns:a16="http://schemas.microsoft.com/office/drawing/2014/main" id="{25B15B59-6BAF-E99A-B704-2C067BADE46D}"/>
              </a:ext>
            </a:extLst>
          </p:cNvPr>
          <p:cNvSpPr>
            <a:spLocks noChangeArrowheads="1"/>
          </p:cNvSpPr>
          <p:nvPr/>
        </p:nvSpPr>
        <p:spPr bwMode="auto">
          <a:xfrm>
            <a:off x="381000" y="1371600"/>
            <a:ext cx="818991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éléments non porteurs : Les Façades lourdes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1381" name="Rectangle 1">
            <a:extLst>
              <a:ext uri="{FF2B5EF4-FFF2-40B4-BE49-F238E27FC236}">
                <a16:creationId xmlns:a16="http://schemas.microsoft.com/office/drawing/2014/main" id="{C66A2DF0-5050-AE0E-298F-4DAC07ADDBD2}"/>
              </a:ext>
            </a:extLst>
          </p:cNvPr>
          <p:cNvSpPr>
            <a:spLocks noChangeArrowheads="1"/>
          </p:cNvSpPr>
          <p:nvPr/>
        </p:nvSpPr>
        <p:spPr bwMode="auto">
          <a:xfrm>
            <a:off x="457200" y="1981200"/>
            <a:ext cx="8189913"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Peuvent être en maçonnerie d’éléments, en béton banché ou en béton préfabriqué. </a:t>
            </a: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rPr>
              <a:t>Les allèges en maçonnerie reposent directement sur les planchers </a:t>
            </a:r>
          </a:p>
          <a:p>
            <a:pPr algn="just">
              <a:lnSpc>
                <a:spcPct val="107000"/>
              </a:lnSpc>
              <a:spcBef>
                <a:spcPct val="0"/>
              </a:spcBef>
              <a:buFontTx/>
              <a:buNone/>
            </a:pPr>
            <a:endParaRPr lang="fr-FR" altLang="fr-FR" sz="20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None/>
            </a:pPr>
            <a:r>
              <a:rPr lang="fr-FR" altLang="fr-FR" sz="2000" b="1">
                <a:solidFill>
                  <a:srgbClr val="000000"/>
                </a:solidFill>
                <a:latin typeface="Times New Roman" panose="02020603050405020304" pitchFamily="18" charset="0"/>
                <a:ea typeface="Arial Unicode MS" pitchFamily="34" charset="-128"/>
                <a:cs typeface="Times New Roman" panose="02020603050405020304" pitchFamily="18" charset="0"/>
              </a:rPr>
              <a:t>Façade avec parement :</a:t>
            </a:r>
            <a:endParaRPr lang="fr-FR" altLang="fr-FR" sz="2000">
              <a:latin typeface="Times New Roman" panose="02020603050405020304" pitchFamily="18" charset="0"/>
              <a:ea typeface="Arial Unicode MS" pitchFamily="34" charset="-128"/>
              <a:cs typeface="Calibri" panose="020F0502020204030204" pitchFamily="34" charset="0"/>
            </a:endParaRPr>
          </a:p>
        </p:txBody>
      </p:sp>
      <p:pic>
        <p:nvPicPr>
          <p:cNvPr id="101382" name="Image 50177">
            <a:extLst>
              <a:ext uri="{FF2B5EF4-FFF2-40B4-BE49-F238E27FC236}">
                <a16:creationId xmlns:a16="http://schemas.microsoft.com/office/drawing/2014/main" id="{8250C2A8-B308-1392-A9C2-6EB7C9CA40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73"/>
          <a:stretch>
            <a:fillRect/>
          </a:stretch>
        </p:blipFill>
        <p:spPr bwMode="auto">
          <a:xfrm>
            <a:off x="1524000" y="4191000"/>
            <a:ext cx="512445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re 8">
            <a:extLst>
              <a:ext uri="{FF2B5EF4-FFF2-40B4-BE49-F238E27FC236}">
                <a16:creationId xmlns:a16="http://schemas.microsoft.com/office/drawing/2014/main" id="{3A7C6AF6-EAAD-6C1A-0AAF-6DF5952080F4}"/>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102403" name="Espace réservé du numéro de diapositive 4">
            <a:extLst>
              <a:ext uri="{FF2B5EF4-FFF2-40B4-BE49-F238E27FC236}">
                <a16:creationId xmlns:a16="http://schemas.microsoft.com/office/drawing/2014/main" id="{C13EEE36-BE1B-F679-0BAA-927BAAE9E59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6CA7B33-6FB7-4643-A579-B951DB458877}" type="slidenum">
              <a:rPr lang="fr-FR" altLang="fr-FR" sz="2000">
                <a:solidFill>
                  <a:srgbClr val="984807"/>
                </a:solidFill>
              </a:rPr>
              <a:pPr algn="r" eaLnBrk="1" hangingPunct="1">
                <a:spcBef>
                  <a:spcPct val="0"/>
                </a:spcBef>
                <a:buFontTx/>
                <a:buNone/>
              </a:pPr>
              <a:t>98</a:t>
            </a:fld>
            <a:endParaRPr lang="fr-FR" altLang="fr-FR" sz="2000">
              <a:solidFill>
                <a:srgbClr val="984807"/>
              </a:solidFill>
            </a:endParaRPr>
          </a:p>
        </p:txBody>
      </p:sp>
      <p:sp>
        <p:nvSpPr>
          <p:cNvPr id="102404" name="Rectangle 1">
            <a:extLst>
              <a:ext uri="{FF2B5EF4-FFF2-40B4-BE49-F238E27FC236}">
                <a16:creationId xmlns:a16="http://schemas.microsoft.com/office/drawing/2014/main" id="{89351EF0-9A20-2963-A788-CCC9A555769E}"/>
              </a:ext>
            </a:extLst>
          </p:cNvPr>
          <p:cNvSpPr>
            <a:spLocks noChangeArrowheads="1"/>
          </p:cNvSpPr>
          <p:nvPr/>
        </p:nvSpPr>
        <p:spPr bwMode="auto">
          <a:xfrm>
            <a:off x="381000" y="1371600"/>
            <a:ext cx="818991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éléments non porteurs : Les Façades lourdes</a:t>
            </a:r>
          </a:p>
        </p:txBody>
      </p:sp>
      <p:sp>
        <p:nvSpPr>
          <p:cNvPr id="102405" name="Rectangle 1">
            <a:extLst>
              <a:ext uri="{FF2B5EF4-FFF2-40B4-BE49-F238E27FC236}">
                <a16:creationId xmlns:a16="http://schemas.microsoft.com/office/drawing/2014/main" id="{08A3C991-8092-4C04-AA5E-E480B81A2278}"/>
              </a:ext>
            </a:extLst>
          </p:cNvPr>
          <p:cNvSpPr>
            <a:spLocks noChangeArrowheads="1"/>
          </p:cNvSpPr>
          <p:nvPr/>
        </p:nvSpPr>
        <p:spPr bwMode="auto">
          <a:xfrm>
            <a:off x="457200" y="1981200"/>
            <a:ext cx="818991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Façade avec parement PVC :</a:t>
            </a:r>
          </a:p>
        </p:txBody>
      </p:sp>
      <p:pic>
        <p:nvPicPr>
          <p:cNvPr id="102406" name="Image 50178">
            <a:extLst>
              <a:ext uri="{FF2B5EF4-FFF2-40B4-BE49-F238E27FC236}">
                <a16:creationId xmlns:a16="http://schemas.microsoft.com/office/drawing/2014/main" id="{76B650E1-B83B-B053-7A6A-8755741404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54"/>
          <a:stretch>
            <a:fillRect/>
          </a:stretch>
        </p:blipFill>
        <p:spPr bwMode="auto">
          <a:xfrm>
            <a:off x="457200" y="2514600"/>
            <a:ext cx="30480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7" name="Image 50179">
            <a:extLst>
              <a:ext uri="{FF2B5EF4-FFF2-40B4-BE49-F238E27FC236}">
                <a16:creationId xmlns:a16="http://schemas.microsoft.com/office/drawing/2014/main" id="{B3B2E3A4-5014-97A8-4872-3A25A3367E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4191000"/>
            <a:ext cx="2667000"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8" name="Image 50180">
            <a:extLst>
              <a:ext uri="{FF2B5EF4-FFF2-40B4-BE49-F238E27FC236}">
                <a16:creationId xmlns:a16="http://schemas.microsoft.com/office/drawing/2014/main" id="{A03F42ED-DFEE-347D-EDC0-019BE8F425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9663" y="1752600"/>
            <a:ext cx="2641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re 8">
            <a:extLst>
              <a:ext uri="{FF2B5EF4-FFF2-40B4-BE49-F238E27FC236}">
                <a16:creationId xmlns:a16="http://schemas.microsoft.com/office/drawing/2014/main" id="{F84CCCDD-8731-6293-EFBB-8FBAC444AB4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Approche bâtimentaire </a:t>
            </a:r>
          </a:p>
        </p:txBody>
      </p:sp>
      <p:sp>
        <p:nvSpPr>
          <p:cNvPr id="103427" name="Espace réservé du numéro de diapositive 4">
            <a:extLst>
              <a:ext uri="{FF2B5EF4-FFF2-40B4-BE49-F238E27FC236}">
                <a16:creationId xmlns:a16="http://schemas.microsoft.com/office/drawing/2014/main" id="{BC6E92EA-35FF-F43D-69BF-F977788D26F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0E3C61C-7652-4C7E-A9E8-7A29B6FC5949}" type="slidenum">
              <a:rPr lang="fr-FR" altLang="fr-FR" sz="2000">
                <a:solidFill>
                  <a:srgbClr val="984807"/>
                </a:solidFill>
              </a:rPr>
              <a:pPr algn="r" eaLnBrk="1" hangingPunct="1">
                <a:spcBef>
                  <a:spcPct val="0"/>
                </a:spcBef>
                <a:buFontTx/>
                <a:buNone/>
              </a:pPr>
              <a:t>99</a:t>
            </a:fld>
            <a:endParaRPr lang="fr-FR" altLang="fr-FR" sz="2000">
              <a:solidFill>
                <a:srgbClr val="984807"/>
              </a:solidFill>
            </a:endParaRPr>
          </a:p>
        </p:txBody>
      </p:sp>
      <p:sp>
        <p:nvSpPr>
          <p:cNvPr id="103428" name="Rectangle 1">
            <a:extLst>
              <a:ext uri="{FF2B5EF4-FFF2-40B4-BE49-F238E27FC236}">
                <a16:creationId xmlns:a16="http://schemas.microsoft.com/office/drawing/2014/main" id="{87A58CCE-E409-5AF2-5EF6-E8C63E6EBC54}"/>
              </a:ext>
            </a:extLst>
          </p:cNvPr>
          <p:cNvSpPr>
            <a:spLocks noChangeArrowheads="1"/>
          </p:cNvSpPr>
          <p:nvPr/>
        </p:nvSpPr>
        <p:spPr bwMode="auto">
          <a:xfrm>
            <a:off x="381000" y="1371600"/>
            <a:ext cx="818991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cages d’escaliers : </a:t>
            </a:r>
          </a:p>
        </p:txBody>
      </p:sp>
      <p:sp>
        <p:nvSpPr>
          <p:cNvPr id="103429" name="Rectangle 1">
            <a:extLst>
              <a:ext uri="{FF2B5EF4-FFF2-40B4-BE49-F238E27FC236}">
                <a16:creationId xmlns:a16="http://schemas.microsoft.com/office/drawing/2014/main" id="{1AE7F2AF-6F94-843E-8D4C-6B9493A98AB4}"/>
              </a:ext>
            </a:extLst>
          </p:cNvPr>
          <p:cNvSpPr>
            <a:spLocks noChangeArrowheads="1"/>
          </p:cNvSpPr>
          <p:nvPr/>
        </p:nvSpPr>
        <p:spPr bwMode="auto">
          <a:xfrm>
            <a:off x="457200" y="1981200"/>
            <a:ext cx="8189913"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Caractérisées, selon la destination du bâtiment, par :</a:t>
            </a:r>
            <a:endParaRPr lang="fr-FR" altLang="fr-FR" sz="20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algn="just">
              <a:lnSpc>
                <a:spcPct val="107000"/>
              </a:lnSpc>
              <a:spcBef>
                <a:spcPct val="0"/>
              </a:spcBef>
              <a:buFontTx/>
              <a:buNone/>
            </a:pPr>
            <a:endParaRPr lang="fr-FR" altLang="fr-FR" sz="20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None/>
            </a:pPr>
            <a:r>
              <a:rPr lang="fr-FR" altLang="fr-FR" sz="2000" b="1" u="sng">
                <a:latin typeface="Times New Roman" panose="02020603050405020304" pitchFamily="18" charset="0"/>
                <a:ea typeface="Arial Unicode MS" pitchFamily="34" charset="-128"/>
                <a:cs typeface="Times New Roman" panose="02020603050405020304" pitchFamily="18" charset="0"/>
              </a:rPr>
              <a:t>Escaliers non protégés :</a:t>
            </a:r>
            <a:endParaRPr lang="fr-FR" altLang="fr-FR" sz="20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None/>
            </a:pPr>
            <a:r>
              <a:rPr lang="fr-FR" altLang="fr-FR" sz="2000">
                <a:latin typeface="Times New Roman" panose="02020603050405020304" pitchFamily="18" charset="0"/>
                <a:ea typeface="Arial Unicode MS" pitchFamily="34" charset="-128"/>
                <a:cs typeface="Times New Roman" panose="02020603050405020304" pitchFamily="18" charset="0"/>
              </a:rPr>
              <a:t> </a:t>
            </a:r>
            <a:endParaRPr lang="fr-FR" altLang="fr-FR" sz="20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000">
                <a:latin typeface="Times New Roman" panose="02020603050405020304" pitchFamily="18" charset="0"/>
                <a:ea typeface="Arial Unicode MS" pitchFamily="34" charset="-128"/>
                <a:cs typeface="Times New Roman" panose="02020603050405020304" pitchFamily="18" charset="0"/>
              </a:rPr>
              <a:t> Non isolés des appartements et circulations</a:t>
            </a:r>
            <a:endParaRPr lang="fr-FR" altLang="fr-FR" sz="20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000">
                <a:latin typeface="Times New Roman" panose="02020603050405020304" pitchFamily="18" charset="0"/>
                <a:ea typeface="Arial Unicode MS" pitchFamily="34" charset="-128"/>
                <a:cs typeface="Times New Roman" panose="02020603050405020304" pitchFamily="18" charset="0"/>
              </a:rPr>
              <a:t> Absence de dispositif de sécurité</a:t>
            </a:r>
            <a:endParaRPr lang="fr-FR" altLang="fr-FR" sz="20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000">
                <a:latin typeface="Times New Roman" panose="02020603050405020304" pitchFamily="18" charset="0"/>
                <a:ea typeface="Arial Unicode MS" pitchFamily="34" charset="-128"/>
                <a:cs typeface="Times New Roman" panose="02020603050405020304" pitchFamily="18" charset="0"/>
              </a:rPr>
              <a:t> Stabilité au feu non assurée</a:t>
            </a:r>
            <a:endParaRPr lang="fr-FR" altLang="fr-FR" sz="2000">
              <a:latin typeface="Times New Roman" panose="02020603050405020304" pitchFamily="18" charset="0"/>
              <a:ea typeface="Arial Unicode MS" pitchFamily="34" charset="-128"/>
              <a:cs typeface="Calibri" panose="020F0502020204030204" pitchFamily="34" charset="0"/>
            </a:endParaRPr>
          </a:p>
          <a:p>
            <a:pPr algn="just">
              <a:lnSpc>
                <a:spcPct val="107000"/>
              </a:lnSpc>
              <a:spcBef>
                <a:spcPct val="0"/>
              </a:spcBef>
              <a:buFontTx/>
              <a:buChar char="•"/>
            </a:pPr>
            <a:r>
              <a:rPr lang="fr-FR" altLang="fr-FR" sz="2000">
                <a:latin typeface="Times New Roman" panose="02020603050405020304" pitchFamily="18" charset="0"/>
                <a:ea typeface="Arial Unicode MS" pitchFamily="34" charset="-128"/>
                <a:cs typeface="Times New Roman" panose="02020603050405020304" pitchFamily="18" charset="0"/>
              </a:rPr>
              <a:t> Passage de canalisations de type gaz, eau, électricité…</a:t>
            </a:r>
            <a:endParaRPr lang="fr-FR" altLang="fr-FR" sz="2000">
              <a:latin typeface="Times New Roman" panose="02020603050405020304" pitchFamily="18" charset="0"/>
              <a:ea typeface="Arial Unicode MS" pitchFamily="34" charset="-128"/>
              <a:cs typeface="Calibri" panose="020F0502020204030204" pitchFamily="34" charset="0"/>
            </a:endParaRPr>
          </a:p>
        </p:txBody>
      </p:sp>
    </p:spTree>
  </p:cSld>
  <p:clrMapOvr>
    <a:masterClrMapping/>
  </p:clrMapOvr>
</p:sld>
</file>

<file path=ppt/theme/theme1.xml><?xml version="1.0" encoding="utf-8"?>
<a:theme xmlns:a="http://schemas.openxmlformats.org/drawingml/2006/main" name="GCCA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DIS">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Aquatique</Template>
  <TotalTime>1504</TotalTime>
  <Words>11201</Words>
  <Application>Microsoft Office PowerPoint</Application>
  <PresentationFormat>Affichage à l'écran (4:3)</PresentationFormat>
  <Paragraphs>1852</Paragraphs>
  <Slides>230</Slides>
  <Notes>0</Notes>
  <HiddenSlides>0</HiddenSlides>
  <MMClips>0</MMClips>
  <ScaleCrop>false</ScaleCrop>
  <HeadingPairs>
    <vt:vector size="8" baseType="variant">
      <vt:variant>
        <vt:lpstr>Polices utilisées</vt:lpstr>
      </vt:variant>
      <vt:variant>
        <vt:i4>9</vt:i4>
      </vt:variant>
      <vt:variant>
        <vt:lpstr>Thème</vt:lpstr>
      </vt:variant>
      <vt:variant>
        <vt:i4>1</vt:i4>
      </vt:variant>
      <vt:variant>
        <vt:lpstr>Serveurs OLE incorporés</vt:lpstr>
      </vt:variant>
      <vt:variant>
        <vt:i4>1</vt:i4>
      </vt:variant>
      <vt:variant>
        <vt:lpstr>Titres des diapositives</vt:lpstr>
      </vt:variant>
      <vt:variant>
        <vt:i4>230</vt:i4>
      </vt:variant>
    </vt:vector>
  </HeadingPairs>
  <TitlesOfParts>
    <vt:vector size="241" baseType="lpstr">
      <vt:lpstr>Arial</vt:lpstr>
      <vt:lpstr>Myriad Pro</vt:lpstr>
      <vt:lpstr>Calibri</vt:lpstr>
      <vt:lpstr>Times New Roman</vt:lpstr>
      <vt:lpstr>Verdana</vt:lpstr>
      <vt:lpstr>Arial Unicode MS</vt:lpstr>
      <vt:lpstr>Wingdings</vt:lpstr>
      <vt:lpstr>Symbol</vt:lpstr>
      <vt:lpstr>MS PGothic</vt:lpstr>
      <vt:lpstr>GCCAR</vt:lpstr>
      <vt:lpstr>Diapositive Microsoft PowerPoint</vt:lpstr>
      <vt:lpstr>Notions de prévention  appliquée à l'opération.</vt:lpstr>
      <vt:lpstr>Sommaire</vt:lpstr>
      <vt:lpstr>Généralités</vt:lpstr>
      <vt:lpstr>Généralités</vt:lpstr>
      <vt:lpstr>Généralités</vt:lpstr>
      <vt:lpstr>Généralités</vt:lpstr>
      <vt:lpstr>Généralités</vt:lpstr>
      <vt:lpstr>Généralités</vt:lpstr>
      <vt:lpstr>Généralités</vt:lpstr>
      <vt:lpstr>Généralités</vt:lpstr>
      <vt:lpstr>Généralités</vt:lpstr>
      <vt:lpstr>Généralités</vt:lpstr>
      <vt:lpstr>Généralités</vt:lpstr>
      <vt:lpstr>Généralités</vt:lpstr>
      <vt:lpstr>Généralités</vt:lpstr>
      <vt:lpstr>Généralités</vt:lpstr>
      <vt:lpstr>Généralités</vt:lpstr>
      <vt:lpstr>Généralités</vt:lpstr>
      <vt:lpstr>Généralités</vt:lpstr>
      <vt:lpstr>Généralités</vt:lpstr>
      <vt:lpstr>Généralités</vt:lpstr>
      <vt:lpstr>Généralités</vt:lpstr>
      <vt:lpstr>Généralités</vt:lpstr>
      <vt:lpstr>Généralités</vt:lpstr>
      <vt:lpstr>Généralités</vt:lpstr>
      <vt:lpstr>Généralités</vt:lpstr>
      <vt:lpstr>Généralités</vt:lpstr>
      <vt:lpstr>Généralités</vt:lpstr>
      <vt:lpstr>Généralités</vt:lpstr>
      <vt:lpstr>Réglementation </vt:lpstr>
      <vt:lpstr>Réglementation </vt:lpstr>
      <vt:lpstr>Réglementation </vt:lpstr>
      <vt:lpstr>Réglementation </vt:lpstr>
      <vt:lpstr>Réglementation </vt:lpstr>
      <vt:lpstr>Réglementation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Approche bâtimentaire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Présentation PowerPoint</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Classement des bâtiments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Comment la construction……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Secours interne  </vt:lpstr>
      <vt:lpstr>Secours interne  </vt:lpstr>
      <vt:lpstr>Secours interne  </vt:lpstr>
      <vt:lpstr>Secours interne  </vt:lpstr>
      <vt:lpstr>Secours interne  </vt:lpstr>
      <vt:lpstr>Moyens de secours  </vt:lpstr>
      <vt:lpstr>Moyens de secours  </vt:lpstr>
      <vt:lpstr>Moyens de secours  </vt:lpstr>
      <vt:lpstr>Moyens de secours  </vt:lpstr>
      <vt:lpstr>Moyens de secours  </vt:lpstr>
      <vt:lpstr>Moyens de secours  </vt:lpstr>
      <vt:lpstr>Moyens de secours  </vt:lpstr>
      <vt:lpstr>Moyens de secours  </vt:lpstr>
      <vt:lpstr>Moyens de secours  </vt:lpstr>
      <vt:lpstr>Moyens de secours  </vt:lpstr>
      <vt:lpstr>Moyens de secours  </vt:lpstr>
      <vt:lpstr>Moyens de secours  </vt:lpstr>
      <vt:lpstr>Moyens de secours  </vt:lpstr>
      <vt:lpstr>Conclusion</vt:lpstr>
    </vt:vector>
  </TitlesOfParts>
  <Company>SDIS du Rhône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MUSSARD Vincent</dc:creator>
  <cp:lastModifiedBy>Daniel ROSIQUE</cp:lastModifiedBy>
  <cp:revision>148</cp:revision>
  <cp:lastPrinted>2015-08-06T08:01:37Z</cp:lastPrinted>
  <dcterms:created xsi:type="dcterms:W3CDTF">2015-08-05T10:19:35Z</dcterms:created>
  <dcterms:modified xsi:type="dcterms:W3CDTF">2022-09-11T20:15:37Z</dcterms:modified>
</cp:coreProperties>
</file>