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57" r:id="rId4"/>
    <p:sldId id="276" r:id="rId5"/>
    <p:sldId id="275" r:id="rId6"/>
    <p:sldId id="258" r:id="rId7"/>
    <p:sldId id="259" r:id="rId8"/>
    <p:sldId id="260" r:id="rId9"/>
    <p:sldId id="261" r:id="rId10"/>
    <p:sldId id="262" r:id="rId11"/>
    <p:sldId id="267" r:id="rId12"/>
    <p:sldId id="277" r:id="rId13"/>
    <p:sldId id="263" r:id="rId14"/>
    <p:sldId id="278" r:id="rId15"/>
    <p:sldId id="268" r:id="rId16"/>
    <p:sldId id="264" r:id="rId17"/>
    <p:sldId id="265" r:id="rId18"/>
    <p:sldId id="269" r:id="rId19"/>
    <p:sldId id="266" r:id="rId20"/>
    <p:sldId id="271" r:id="rId21"/>
    <p:sldId id="272" r:id="rId22"/>
    <p:sldId id="274" r:id="rId23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3D3CD7-48E8-EAFF-95F2-AE636A8741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A2CF76-02AC-055D-5C6E-F397FEC1A8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1312E61-21C4-4FA1-9321-549EEA0C22BF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2EFC1CA-9AF8-DDF1-B4E9-ED6C796E0D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1C3725EC-766B-F580-47A7-860920573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DEB6A5-BBA4-2281-0503-6CCB7E2342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92E0B1-84C6-2A6F-B3EB-D7ADAD88F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9EA642-D92B-4BF1-B796-3F3AD87730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5C537F-57B5-98A3-22D9-21265944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7007-EF92-4D01-9B08-3FCEB1BCA588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1CB8B9-34E8-D98C-0B36-2C036B44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6F1819-15C9-6B8E-E97D-A1F3DAEC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6C59-87B9-460B-A4F8-F8930DC814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62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3BD45-EF03-BB97-964F-5B983B39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A46C-7DE5-4504-8298-7AA5316BDCDB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B6BD6F-68B8-4FC8-CE3A-3BC07031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D26528-5EBB-5DA9-EB08-8D8D6945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5C38-6BCD-40F4-9713-03F8106C71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42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0999DD-6B5D-EFB3-4900-4B47A8AC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8FF4-BCE8-4D03-B1FD-F0C646AE82C9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520B8E-7B8C-65D7-A00A-DA41C438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D9AC87-AFD3-22F1-573B-DF838111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F61F-9207-42B4-921D-121CD2CC50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115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AB7B1-62A4-C927-6547-4C84F515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FEA8-A45B-4A3E-8C88-5DA4CA3906B9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64741E-5B68-F954-AFEB-2DCCFD8A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5AE69-2EF0-9651-5ED5-5FEBD729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CE62-8EC1-49BF-9739-DB318183A2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650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3D7560-3B37-0CF9-E80A-C124F098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AC10-8800-4BCD-93E3-77141D4BD086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896D66-059A-1C70-99DD-FC21CDA6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DE28AA-A1E2-79A8-AF72-9506B13E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2E50-D28C-44E0-9426-E49C2E6ABE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160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13D6302-4871-7360-AF5F-E8591FEE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9081-28A2-46A7-86EB-4E995B705A66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16BF6A6-7684-C250-E0E1-235DC3F3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7FC3DD7-E94E-9761-C844-CFC0F8B4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3BF8-472F-43C2-B97F-62EFE55323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65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C763CC0-923F-6A93-B72D-1CE180F8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4FA5-6A08-4BB6-8D0E-ACA603423AA3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ABE699C-6F28-54CF-A352-E8E4B5B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4DCDC34-8A4D-1895-EAE2-DF56A140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0D80-7C98-4929-8575-FFA53CF8FC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186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90ECC39-4A9A-2FC4-35A7-F651111D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80B6-B5D2-466F-BFCF-D934324AA5CF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3E792D2-8C03-8FF3-8791-4703CD7C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D376800-A8D2-0267-F471-B72D8709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8B6F-B012-4700-956C-541B7CABC1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394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7740A31-E94A-DC97-ADF4-C83A3E97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084C-5EE1-4C39-80FD-C38BB1681714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764852F-209B-7FE3-66DE-195DF773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10AE2D3-C8B8-7E3F-460D-BEA2BC1E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DEF9-CCDE-4C75-8048-1D059052AC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907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310F1B0-E8EB-4620-89EF-ED0F730E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5428-4D27-40BD-8A42-82311A29BF7A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D68D6D4-8018-DCD5-434F-26DE24DD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0D402C9-DFD8-FF0C-566A-922B5602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509B-E47B-43FD-9881-08DDF64F0A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17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7F300E5-B7D9-9C30-70EF-CA6B6D58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F3A4-7731-4673-B671-0E61FCD6264A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AC7503D-208A-14D3-4080-54B4CED9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79D8845-B00E-BADC-44B3-5B9BE828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F8F1-DE61-4CED-9DEE-054F450F31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53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4C3C2A2-F38F-F72D-4FA2-C6469EF928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0933757D-0955-CEE5-D280-10403EBC7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B423FE-EF91-E560-97EC-4422C883E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3BF576-A059-49D3-AE05-82CA5797F73E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D36D98-A25F-0BE7-D757-B8A0D6AD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45A25A-AD9F-DC17-4396-0C4BE9C3A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 charset="0"/>
              </a:defRPr>
            </a:lvl1pPr>
          </a:lstStyle>
          <a:p>
            <a:pPr>
              <a:defRPr/>
            </a:pPr>
            <a:fld id="{D826079D-5D87-4935-BF5D-F148EFACAA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764E96F-5BCF-584F-7E70-5B89F2AC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88913"/>
            <a:ext cx="8243887" cy="1008062"/>
          </a:xfrm>
        </p:spPr>
        <p:txBody>
          <a:bodyPr/>
          <a:lstStyle/>
          <a:p>
            <a:pPr eaLnBrk="1" hangingPunct="1"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DE SAUVETAGE ET DE PROTECTION CONTRE LES CHUTES</a:t>
            </a:r>
            <a:b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MATERIEL – COMPOSITION, ENTRETIEN ET CONTRÔLE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C9A8E42F-874A-CA61-C17D-8E465995A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2022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722A8C3A-2786-0EF3-6A4A-B4E4F759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D299C5CD-D24F-A35D-6C55-26DF4AE4D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B7D928-C8B8-47B9-8AFD-FCB8C3BEA215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ZoneTexte 4">
            <a:extLst>
              <a:ext uri="{FF2B5EF4-FFF2-40B4-BE49-F238E27FC236}">
                <a16:creationId xmlns:a16="http://schemas.microsoft.com/office/drawing/2014/main" id="{B9E63F55-DE69-1BA3-E5D0-872661947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419225"/>
            <a:ext cx="557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</a:rPr>
              <a:t>Anneaux cousus :</a:t>
            </a:r>
            <a:endParaRPr lang="fr-FR" altLang="fr-FR" sz="2000" b="1">
              <a:latin typeface="Times New Roman" panose="02020603050405020304" pitchFamily="18" charset="0"/>
            </a:endParaRPr>
          </a:p>
        </p:txBody>
      </p:sp>
      <p:pic>
        <p:nvPicPr>
          <p:cNvPr id="12293" name="Image 1">
            <a:extLst>
              <a:ext uri="{FF2B5EF4-FFF2-40B4-BE49-F238E27FC236}">
                <a16:creationId xmlns:a16="http://schemas.microsoft.com/office/drawing/2014/main" id="{C9EDFD72-B77E-E2CB-2EE7-D0A894936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24125"/>
            <a:ext cx="2838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 2">
            <a:extLst>
              <a:ext uri="{FF2B5EF4-FFF2-40B4-BE49-F238E27FC236}">
                <a16:creationId xmlns:a16="http://schemas.microsoft.com/office/drawing/2014/main" id="{1C66AD9D-FAD2-A5B3-5A1F-BBEB1F521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235450"/>
            <a:ext cx="30146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CD6774F-BEE9-909E-CD80-105C7CCC257F}"/>
              </a:ext>
            </a:extLst>
          </p:cNvPr>
          <p:cNvCxnSpPr/>
          <p:nvPr/>
        </p:nvCxnSpPr>
        <p:spPr>
          <a:xfrm>
            <a:off x="6019800" y="4038600"/>
            <a:ext cx="2663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317CFE9-D405-D68E-C637-DEB9F89A3918}"/>
              </a:ext>
            </a:extLst>
          </p:cNvPr>
          <p:cNvCxnSpPr/>
          <p:nvPr/>
        </p:nvCxnSpPr>
        <p:spPr>
          <a:xfrm>
            <a:off x="6067425" y="5867400"/>
            <a:ext cx="2663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7" name="ZoneTexte 8">
            <a:extLst>
              <a:ext uri="{FF2B5EF4-FFF2-40B4-BE49-F238E27FC236}">
                <a16:creationId xmlns:a16="http://schemas.microsoft.com/office/drawing/2014/main" id="{5D0C98F7-E04F-FEAF-6864-5EF8DF7E2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624263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panose="020B0604020202020204" pitchFamily="34" charset="0"/>
                <a:ea typeface="MS PGothic" panose="020B0600070205080204" pitchFamily="34" charset="-128"/>
              </a:rPr>
              <a:t>0,80 m</a:t>
            </a:r>
          </a:p>
        </p:txBody>
      </p:sp>
      <p:sp>
        <p:nvSpPr>
          <p:cNvPr id="12298" name="ZoneTexte 9">
            <a:extLst>
              <a:ext uri="{FF2B5EF4-FFF2-40B4-BE49-F238E27FC236}">
                <a16:creationId xmlns:a16="http://schemas.microsoft.com/office/drawing/2014/main" id="{74879723-0B04-2243-8777-C5EA14542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45306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panose="020B0604020202020204" pitchFamily="34" charset="0"/>
                <a:ea typeface="MS PGothic" panose="020B0600070205080204" pitchFamily="34" charset="-128"/>
              </a:rPr>
              <a:t>1,50 m</a:t>
            </a:r>
          </a:p>
        </p:txBody>
      </p:sp>
      <p:sp>
        <p:nvSpPr>
          <p:cNvPr id="12299" name="Rectangle 2">
            <a:extLst>
              <a:ext uri="{FF2B5EF4-FFF2-40B4-BE49-F238E27FC236}">
                <a16:creationId xmlns:a16="http://schemas.microsoft.com/office/drawing/2014/main" id="{E8B32A59-9BFD-0493-ADC2-DFF2C2A7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5562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Résistance de 2 000 kg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Largeur de 18 à 25 mm</a:t>
            </a:r>
          </a:p>
        </p:txBody>
      </p:sp>
      <p:sp>
        <p:nvSpPr>
          <p:cNvPr id="12300" name="Rectangle 7">
            <a:extLst>
              <a:ext uri="{FF2B5EF4-FFF2-40B4-BE49-F238E27FC236}">
                <a16:creationId xmlns:a16="http://schemas.microsoft.com/office/drawing/2014/main" id="{336DFE4F-DA08-0544-67B0-11B9FD539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5943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Permettent d'amarrer les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matériels sur des points fixes.</a:t>
            </a:r>
          </a:p>
        </p:txBody>
      </p:sp>
      <p:sp>
        <p:nvSpPr>
          <p:cNvPr id="12301" name="ZoneTexte 4">
            <a:extLst>
              <a:ext uri="{FF2B5EF4-FFF2-40B4-BE49-F238E27FC236}">
                <a16:creationId xmlns:a16="http://schemas.microsoft.com/office/drawing/2014/main" id="{370CB9B3-394E-D9A8-4913-0044BC00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5575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Lot engins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3 anneaux cousus, de couleur bleu clair,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3 anneaux cousus, de couleur rouge.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BE04BEF1-A0F0-DFD6-01DC-B5F45FFF11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CDD81E9F-83C2-970F-32C0-73BFBAD4C9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A9322E-5E45-4AC5-90FF-44F2CAB7854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ZoneTexte 4">
            <a:extLst>
              <a:ext uri="{FF2B5EF4-FFF2-40B4-BE49-F238E27FC236}">
                <a16:creationId xmlns:a16="http://schemas.microsoft.com/office/drawing/2014/main" id="{491BEDE0-5150-D048-8124-9CC34CAC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608138"/>
            <a:ext cx="52784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</a:rPr>
              <a:t>Anneaux cousus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Lot échelle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6 anneaux cousus de couleur bleu clair,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3 anneaux cousus de couleur rouge.</a:t>
            </a:r>
          </a:p>
        </p:txBody>
      </p:sp>
      <p:pic>
        <p:nvPicPr>
          <p:cNvPr id="13317" name="Image 1">
            <a:extLst>
              <a:ext uri="{FF2B5EF4-FFF2-40B4-BE49-F238E27FC236}">
                <a16:creationId xmlns:a16="http://schemas.microsoft.com/office/drawing/2014/main" id="{C5CD68E2-9A47-5897-52E0-17BB72F01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70088"/>
            <a:ext cx="2838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2">
            <a:extLst>
              <a:ext uri="{FF2B5EF4-FFF2-40B4-BE49-F238E27FC236}">
                <a16:creationId xmlns:a16="http://schemas.microsoft.com/office/drawing/2014/main" id="{EE0B842D-0775-CC0C-3ACE-90D21DE5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005263"/>
            <a:ext cx="30146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EBC22D7-BCB1-DDF9-093C-87B88C47E554}"/>
              </a:ext>
            </a:extLst>
          </p:cNvPr>
          <p:cNvCxnSpPr/>
          <p:nvPr/>
        </p:nvCxnSpPr>
        <p:spPr>
          <a:xfrm>
            <a:off x="6019800" y="3413125"/>
            <a:ext cx="2663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31A3ABD-33B2-6E46-A8AA-D30C4378FCA9}"/>
              </a:ext>
            </a:extLst>
          </p:cNvPr>
          <p:cNvCxnSpPr/>
          <p:nvPr/>
        </p:nvCxnSpPr>
        <p:spPr>
          <a:xfrm>
            <a:off x="6067425" y="5578475"/>
            <a:ext cx="2663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1" name="ZoneTexte 8">
            <a:extLst>
              <a:ext uri="{FF2B5EF4-FFF2-40B4-BE49-F238E27FC236}">
                <a16:creationId xmlns:a16="http://schemas.microsoft.com/office/drawing/2014/main" id="{5C18B295-B3F2-C1AA-86C9-2B6192A28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074988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panose="020B0604020202020204" pitchFamily="34" charset="0"/>
                <a:ea typeface="MS PGothic" panose="020B0600070205080204" pitchFamily="34" charset="-128"/>
              </a:rPr>
              <a:t>0,80 m</a:t>
            </a:r>
          </a:p>
        </p:txBody>
      </p:sp>
      <p:sp>
        <p:nvSpPr>
          <p:cNvPr id="13322" name="ZoneTexte 9">
            <a:extLst>
              <a:ext uri="{FF2B5EF4-FFF2-40B4-BE49-F238E27FC236}">
                <a16:creationId xmlns:a16="http://schemas.microsoft.com/office/drawing/2014/main" id="{BA99FF86-9437-C932-595D-0F2F6E821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240338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panose="020B0604020202020204" pitchFamily="34" charset="0"/>
                <a:ea typeface="MS PGothic" panose="020B0600070205080204" pitchFamily="34" charset="-128"/>
              </a:rPr>
              <a:t>1,50 m</a:t>
            </a:r>
          </a:p>
        </p:txBody>
      </p:sp>
      <p:sp>
        <p:nvSpPr>
          <p:cNvPr id="13323" name="Rectangle 2">
            <a:extLst>
              <a:ext uri="{FF2B5EF4-FFF2-40B4-BE49-F238E27FC236}">
                <a16:creationId xmlns:a16="http://schemas.microsoft.com/office/drawing/2014/main" id="{7D4BBB6D-9CE6-651F-0200-C1E7136E5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140200"/>
            <a:ext cx="48244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Résistance de 2 000 kg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Largeur de 18 à 25 mm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DDDEC4F3-9AFD-6A2B-E5DD-DDFD765759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597C4FED-4D1B-9A1D-7FFF-2460096517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968FCFE-7C9C-48EE-8146-56649F4E45D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ZoneTexte 4">
            <a:extLst>
              <a:ext uri="{FF2B5EF4-FFF2-40B4-BE49-F238E27FC236}">
                <a16:creationId xmlns:a16="http://schemas.microsoft.com/office/drawing/2014/main" id="{ED5A4757-8E05-5A7C-35B9-553234FE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608138"/>
            <a:ext cx="79756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Anneaux cousus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Permettent d'amarrer les différents matériels sur des points fixes.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Peuvent également être utilisés comme nœud autobloquant pour faciliter le travail des sauveteurs à la remontée.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2">
            <a:extLst>
              <a:ext uri="{FF2B5EF4-FFF2-40B4-BE49-F238E27FC236}">
                <a16:creationId xmlns:a16="http://schemas.microsoft.com/office/drawing/2014/main" id="{8F4300D8-A6CB-EF60-7951-DB9985C4B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687637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re 8">
            <a:extLst>
              <a:ext uri="{FF2B5EF4-FFF2-40B4-BE49-F238E27FC236}">
                <a16:creationId xmlns:a16="http://schemas.microsoft.com/office/drawing/2014/main" id="{BE70120E-27CD-9C48-AFB4-34C333DA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5364" name="Espace réservé du numéro de diapositive 4">
            <a:extLst>
              <a:ext uri="{FF2B5EF4-FFF2-40B4-BE49-F238E27FC236}">
                <a16:creationId xmlns:a16="http://schemas.microsoft.com/office/drawing/2014/main" id="{8786ECE6-5A4D-ADB1-1633-145D4C1A5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4E956-1F86-45FB-AAF9-BC9B6AC56D77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4" name="ZoneTexte 4">
            <a:extLst>
              <a:ext uri="{FF2B5EF4-FFF2-40B4-BE49-F238E27FC236}">
                <a16:creationId xmlns:a16="http://schemas.microsoft.com/office/drawing/2014/main" id="{54DDBE2B-A4D6-8C80-D557-04403E966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341438"/>
            <a:ext cx="5346700" cy="41640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Harnais 1 personne 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 engin 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harnais avec un mousqueton à verrouillage automatique, à demeure sur les lots engins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Connecteur rapide demi-lune ou triangulaire ne doit jamais être remplacé par un autre modèle.</a:t>
            </a:r>
          </a:p>
        </p:txBody>
      </p:sp>
      <p:pic>
        <p:nvPicPr>
          <p:cNvPr id="15366" name="Image 3">
            <a:extLst>
              <a:ext uri="{FF2B5EF4-FFF2-40B4-BE49-F238E27FC236}">
                <a16:creationId xmlns:a16="http://schemas.microsoft.com/office/drawing/2014/main" id="{7BAFAA4B-806C-510A-5807-31D9A0663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0683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2">
            <a:extLst>
              <a:ext uri="{FF2B5EF4-FFF2-40B4-BE49-F238E27FC236}">
                <a16:creationId xmlns:a16="http://schemas.microsoft.com/office/drawing/2014/main" id="{3EEF3265-B17F-DE06-FE57-41B1873D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133600"/>
            <a:ext cx="28321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re 8">
            <a:extLst>
              <a:ext uri="{FF2B5EF4-FFF2-40B4-BE49-F238E27FC236}">
                <a16:creationId xmlns:a16="http://schemas.microsoft.com/office/drawing/2014/main" id="{28734A2E-9D5F-6383-7459-792B0529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6388" name="Espace réservé du numéro de diapositive 4">
            <a:extLst>
              <a:ext uri="{FF2B5EF4-FFF2-40B4-BE49-F238E27FC236}">
                <a16:creationId xmlns:a16="http://schemas.microsoft.com/office/drawing/2014/main" id="{774A73F7-505C-BDCD-181A-0AB2ABCD2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C20CDB-9AEE-42D3-806D-11FAB7D981E5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9" name="ZoneTexte 4">
            <a:extLst>
              <a:ext uri="{FF2B5EF4-FFF2-40B4-BE49-F238E27FC236}">
                <a16:creationId xmlns:a16="http://schemas.microsoft.com/office/drawing/2014/main" id="{BE005439-8FBA-E446-D1B3-F1CC3CB76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341438"/>
            <a:ext cx="6005513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Harnais 1 personne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Utilisable sur une victime (évacuation, sauvetage, mise en sécurité) et pour un sauveteur (reconnaissances, protection contre les chutes, sauvetage avec sauveteur point fixe)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lot échelle comprend 2 harnais.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>
            <a:extLst>
              <a:ext uri="{FF2B5EF4-FFF2-40B4-BE49-F238E27FC236}">
                <a16:creationId xmlns:a16="http://schemas.microsoft.com/office/drawing/2014/main" id="{991A6565-C7EA-C63D-467B-96F644E43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>
            <a:fillRect/>
          </a:stretch>
        </p:blipFill>
        <p:spPr bwMode="auto">
          <a:xfrm>
            <a:off x="5330825" y="1587500"/>
            <a:ext cx="358933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re 8">
            <a:extLst>
              <a:ext uri="{FF2B5EF4-FFF2-40B4-BE49-F238E27FC236}">
                <a16:creationId xmlns:a16="http://schemas.microsoft.com/office/drawing/2014/main" id="{18FCAE3F-2225-6AD2-8D40-19DD5E4E3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7412" name="Espace réservé du numéro de diapositive 4">
            <a:extLst>
              <a:ext uri="{FF2B5EF4-FFF2-40B4-BE49-F238E27FC236}">
                <a16:creationId xmlns:a16="http://schemas.microsoft.com/office/drawing/2014/main" id="{0A1518AB-7769-7E3E-079E-3F127496AA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2A53915-381B-46D0-ADEF-5ACBD03FC3A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8" name="ZoneTexte 5">
            <a:extLst>
              <a:ext uri="{FF2B5EF4-FFF2-40B4-BE49-F238E27FC236}">
                <a16:creationId xmlns:a16="http://schemas.microsoft.com/office/drawing/2014/main" id="{AC93830D-A420-476C-A7C9-22F3C6181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08963" cy="4121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d’évacuation 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l’évacuation rapide d’une victime :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à la montée (excavation),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à la descente (sauvetage par l’extérieur)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 être utilisé par le sauveteur comme point fixe humain pour les reconnaissances et sauvetages.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Uniquement dans le lot de couleur jaune.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162CEC9D-5742-C6DD-39DE-BF55A205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1FA570A3-7F24-E251-B18F-E2E8D3F10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24D364-D827-4BB0-BF71-B758AF69C33C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6" name="ZoneTexte 4">
            <a:extLst>
              <a:ext uri="{FF2B5EF4-FFF2-40B4-BE49-F238E27FC236}">
                <a16:creationId xmlns:a16="http://schemas.microsoft.com/office/drawing/2014/main" id="{411075D6-E1CB-3F8D-6CEA-494EBD6C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412875"/>
            <a:ext cx="818356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</a:rPr>
              <a:t>Protections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Pour éviter que la corde ne frotte sur des angles vifs ou sur des matériaux coupants qui l'endommageraient.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E7201422-DDF6-2356-CC95-6CC4AD5A81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930525"/>
            <a:ext cx="5173662" cy="32464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7E572D07-53DD-4BE2-A14F-8176C0EB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30E2D185-3478-651D-C3B3-A21DB890C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060ED1-9CDA-4AD1-A30E-F32BF6F105DC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5" name="ZoneTexte 4">
            <a:extLst>
              <a:ext uri="{FF2B5EF4-FFF2-40B4-BE49-F238E27FC236}">
                <a16:creationId xmlns:a16="http://schemas.microsoft.com/office/drawing/2014/main" id="{92D53436-5216-A276-F1D1-844600E2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35113"/>
            <a:ext cx="8135938" cy="409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u="sng" dirty="0">
                <a:latin typeface="Times New Roman" panose="02020603050405020304" pitchFamily="18" charset="0"/>
              </a:rPr>
              <a:t>Entretien et contrôle de la corde 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fr-FR" altLang="fr-FR" sz="2000" u="sng" dirty="0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altLang="fr-FR" sz="2000" u="sng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ère</a:t>
            </a:r>
            <a:r>
              <a:rPr lang="fr-FR" altLang="fr-FR" sz="2000" u="sng" dirty="0">
                <a:latin typeface="Times New Roman" panose="02020603050405020304" pitchFamily="18" charset="0"/>
                <a:cs typeface="Arial" panose="020B0604020202020204" pitchFamily="34" charset="0"/>
              </a:rPr>
              <a:t> mise en service :</a:t>
            </a: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 se référer aux recommandations du constructeur.</a:t>
            </a:r>
          </a:p>
          <a:p>
            <a:pPr algn="just">
              <a:spcBef>
                <a:spcPct val="0"/>
              </a:spcBef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fr-FR" altLang="fr-FR" sz="2000" u="sng" dirty="0">
                <a:latin typeface="Times New Roman" panose="02020603050405020304" pitchFamily="18" charset="0"/>
                <a:cs typeface="Arial" panose="020B0604020202020204" pitchFamily="34" charset="0"/>
              </a:rPr>
              <a:t>Entretien :</a:t>
            </a: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 après emploi, si corde souillée 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 lavage à grande eau (T° maxi 30°C), sans détergent,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 séchage  à plat et à l'ombre.</a:t>
            </a:r>
          </a:p>
          <a:p>
            <a:pPr algn="just">
              <a:spcBef>
                <a:spcPct val="0"/>
              </a:spcBef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Après utilisation, elle est, au besoin, brossée afin d'éliminer sable et petits cailloux.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281F1E82-B82A-A972-FF1E-59C71A5C79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3670A044-CF54-51E7-B10C-B9A6B57AC7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CB14656-0008-46F7-A67E-6385E7DE8E6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ZoneTexte 4">
            <a:extLst>
              <a:ext uri="{FF2B5EF4-FFF2-40B4-BE49-F238E27FC236}">
                <a16:creationId xmlns:a16="http://schemas.microsoft.com/office/drawing/2014/main" id="{9BF1E5C6-51CF-8C0E-400A-18E28C9FB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00188"/>
            <a:ext cx="81359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</a:rPr>
              <a:t>Entretien et contrôle de la corde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 u="sng">
                <a:latin typeface="Times New Roman" panose="02020603050405020304" pitchFamily="18" charset="0"/>
                <a:cs typeface="Arial" panose="020B0604020202020204" pitchFamily="34" charset="0"/>
              </a:rPr>
              <a:t>Contrôle :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la durée de vie maxi d'une corde est de 7 ans (repère de l'année de mise en service sur le tressage de la gaine par un fil de couleur).</a:t>
            </a:r>
          </a:p>
          <a:p>
            <a:pPr algn="just">
              <a:spcBef>
                <a:spcPct val="0"/>
              </a:spcBef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Un contrôle est réalisé une fois par an par l’unité logistique et matériels.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DE1E0006-A1BC-CA27-7517-9907E28B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DFEB01CC-9DBF-5A52-B181-5B32EA99C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480BF0-3A97-47AA-8A88-28BC15556AE9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3" name="ZoneTexte 5">
            <a:extLst>
              <a:ext uri="{FF2B5EF4-FFF2-40B4-BE49-F238E27FC236}">
                <a16:creationId xmlns:a16="http://schemas.microsoft.com/office/drawing/2014/main" id="{4E445AA6-CFFD-0CA0-4F1F-A30AB749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844675"/>
            <a:ext cx="828040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Pièces métalliques : </a:t>
            </a: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doivent être nettoyées et contrôlées.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fr-FR" altLang="fr-FR" sz="20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fr-FR" altLang="fr-FR" sz="20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Agrès en fibres synthétiques :</a:t>
            </a: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 leur durée de vie est directement liée aux conditions d'emploi et d'entretien. 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L'amortissement de la chute d'une personne peut entraîner, après contrôle, la réforme de la corde, du harnais ou des anneaux cousus.</a:t>
            </a:r>
            <a:endParaRPr lang="fr-FR" altLang="fr-FR" sz="20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9973492A-4580-2236-6442-4A1AFCCAB7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L.S.P.C.C.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091DC0C2-AAD4-7AD3-006B-C7FE81D88E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7D23D96-071F-45EC-849B-EC5A05AC837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0B53DEC-2A8D-E32C-9151-8F211DE9970C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549DEF5A-CEBD-E6A4-9270-AFFD0FA68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16E23955-E61F-F69F-CCC4-5BB0C6B9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 contenu des LSPCC et leur entretien.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B11D1AC1-922B-6FCC-87EB-1C700F1D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42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 Un sac de transport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Une corde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 frein de charge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Des anneaux cousus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 harnais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 triangle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Une poulie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Des mousquetons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Des protections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Entretien et contrôles</a:t>
            </a:r>
            <a:endParaRPr lang="fr-FR" altLang="fr-FR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402676D8-5802-6E9C-3175-2936AA6F47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08F6E135-AFE4-9CF8-B66E-F049E3F0F7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FE9F30C-830E-48EC-968C-61AC9B4EA3C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ZoneTexte 5">
            <a:extLst>
              <a:ext uri="{FF2B5EF4-FFF2-40B4-BE49-F238E27FC236}">
                <a16:creationId xmlns:a16="http://schemas.microsoft.com/office/drawing/2014/main" id="{C6069804-D7B3-CBF5-81F1-71B829643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916113"/>
            <a:ext cx="78676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Causes de réforme immédiate des agrès en fibres synthétiques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Exposition en atmosphère corrosive ;</a:t>
            </a: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Partie brûlée et fondue ;</a:t>
            </a: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Souillure par produits corrosifs ;</a:t>
            </a: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Gaine coupée ou usée et laissant apparaître l'âme de la corde ;</a:t>
            </a: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Lorsque l'état de l'âme présente une zone de réduction de diamètre/une perte de souplesse localisée.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C6A498CB-EFEE-BF52-328A-36116C0F38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91EC204D-8620-BB36-E87A-14B4BE50EE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66F0587-F071-4BE1-A9C6-60164C5FC33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3556" name="ZoneTexte 5">
            <a:extLst>
              <a:ext uri="{FF2B5EF4-FFF2-40B4-BE49-F238E27FC236}">
                <a16:creationId xmlns:a16="http://schemas.microsoft.com/office/drawing/2014/main" id="{F5A2A707-4B83-F09B-7089-43220D7F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60575"/>
            <a:ext cx="79438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endParaRPr lang="fr-FR" altLang="fr-FR" sz="20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L'entretien de ces matériels incombe au responsable des LSPCC de chaque CS avec, si besoin, la collaboration d'une personne d'une équipe départementale spécialisée (GRIMP, etc.).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LE MATERIEL DOIT ETRE CONTROLE PAR UN RESPONSABLE AVANT REMISE EN SERVICE.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14CDD205-D96D-92ED-D3DA-88BCCD13D5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17A59C13-A35D-DB98-9872-EA91D7AF76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3339AEB-1E6D-471D-9384-8002FE0D3CF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E0DA37C-6B2C-7E52-97A3-104656BC0E25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ZoneTexte 15">
            <a:extLst>
              <a:ext uri="{FF2B5EF4-FFF2-40B4-BE49-F238E27FC236}">
                <a16:creationId xmlns:a16="http://schemas.microsoft.com/office/drawing/2014/main" id="{7FA93030-0C08-5338-A9B8-25B33D39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42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 Un sac de transport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Une corde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 frein de charge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Des anneaux cousus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 harnais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 triangle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Une poulie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Des mousquetons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Des protections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Entretien et contrôles</a:t>
            </a:r>
            <a:endParaRPr lang="fr-FR" altLang="fr-FR" sz="2000" b="1">
              <a:latin typeface="Times New Roman" panose="02020603050405020304" pitchFamily="18" charset="0"/>
            </a:endParaRPr>
          </a:p>
        </p:txBody>
      </p:sp>
      <p:sp>
        <p:nvSpPr>
          <p:cNvPr id="24582" name="ZoneTexte 12">
            <a:extLst>
              <a:ext uri="{FF2B5EF4-FFF2-40B4-BE49-F238E27FC236}">
                <a16:creationId xmlns:a16="http://schemas.microsoft.com/office/drawing/2014/main" id="{F5725837-AE72-196C-B748-6F2B02D84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2133600"/>
            <a:ext cx="4038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2022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E8FB544B-9CE8-FC48-627F-CF644D37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AA2292DF-51EE-1D7D-6E62-18C847B93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ADCA4-1D90-48FA-8368-080B222780F1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ZoneTexte 2">
            <a:extLst>
              <a:ext uri="{FF2B5EF4-FFF2-40B4-BE49-F238E27FC236}">
                <a16:creationId xmlns:a16="http://schemas.microsoft.com/office/drawing/2014/main" id="{53C99DB3-2283-2871-1F5E-8DDCC82A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465263"/>
            <a:ext cx="83724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</a:rPr>
              <a:t>Sac de transport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Destiné au rangement et au transport du matériel.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Jaune pour les engins d'incendie 			 Bleu dans les MEA.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Et 	VID/VTU</a:t>
            </a:r>
          </a:p>
        </p:txBody>
      </p:sp>
      <p:pic>
        <p:nvPicPr>
          <p:cNvPr id="5125" name="Image 2">
            <a:extLst>
              <a:ext uri="{FF2B5EF4-FFF2-40B4-BE49-F238E27FC236}">
                <a16:creationId xmlns:a16="http://schemas.microsoft.com/office/drawing/2014/main" id="{A90C274B-0C5F-B803-035C-54A292C9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92563"/>
            <a:ext cx="2365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1">
            <a:extLst>
              <a:ext uri="{FF2B5EF4-FFF2-40B4-BE49-F238E27FC236}">
                <a16:creationId xmlns:a16="http://schemas.microsoft.com/office/drawing/2014/main" id="{61A17DE6-7289-2138-43FD-9F3477221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22725"/>
            <a:ext cx="1511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32E6C772-D7BC-8C88-2BD1-7B49CE34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1D8960C7-8B40-6C0D-E66F-F8FB24BE9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A00497-7FC9-457B-89DB-E05E062B92EE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ZoneTexte 2">
            <a:extLst>
              <a:ext uri="{FF2B5EF4-FFF2-40B4-BE49-F238E27FC236}">
                <a16:creationId xmlns:a16="http://schemas.microsoft.com/office/drawing/2014/main" id="{F34F9210-054C-0B21-D63F-2E1621A9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412875"/>
            <a:ext cx="837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</a:rPr>
              <a:t>Sac de transport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03DB3CB2-5CDC-EAF8-8FB6-C4ED98877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2817813"/>
            <a:ext cx="7416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la couche extérieure du sac, se trouve :</a:t>
            </a:r>
          </a:p>
          <a:p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N° d’identification 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Image 1">
            <a:extLst>
              <a:ext uri="{FF2B5EF4-FFF2-40B4-BE49-F238E27FC236}">
                <a16:creationId xmlns:a16="http://schemas.microsoft.com/office/drawing/2014/main" id="{7D6655B0-090F-8167-0F7A-09FD1535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/>
          <a:stretch>
            <a:fillRect/>
          </a:stretch>
        </p:blipFill>
        <p:spPr bwMode="auto">
          <a:xfrm>
            <a:off x="5076825" y="1716088"/>
            <a:ext cx="369093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5F7446C4-3BEB-81A6-9CD4-3EBF1697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91D6B644-8305-2E51-5EC9-3FE1CD79E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155FE6-411B-4DD8-9A7B-B3A44B77BE94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ZoneTexte 2">
            <a:extLst>
              <a:ext uri="{FF2B5EF4-FFF2-40B4-BE49-F238E27FC236}">
                <a16:creationId xmlns:a16="http://schemas.microsoft.com/office/drawing/2014/main" id="{9FFB6C4B-628D-9385-DE71-24450636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470025"/>
            <a:ext cx="837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</a:rPr>
              <a:t>Sac de transport :</a:t>
            </a: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F3F7E224-B1D5-9FC2-0201-54F347E49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066925"/>
            <a:ext cx="724058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l’intérieur du sac, se trouve :</a:t>
            </a:r>
          </a:p>
          <a:p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Un inventaire complet du lot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Le plombage autocollant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Sur la cordelette de serrage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Pour la fermeture du sac</a:t>
            </a:r>
          </a:p>
        </p:txBody>
      </p:sp>
      <p:pic>
        <p:nvPicPr>
          <p:cNvPr id="7174" name="Image 1">
            <a:extLst>
              <a:ext uri="{FF2B5EF4-FFF2-40B4-BE49-F238E27FC236}">
                <a16:creationId xmlns:a16="http://schemas.microsoft.com/office/drawing/2014/main" id="{E53A6C01-442D-0CA8-AF1F-32885024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4" b="19084"/>
          <a:stretch>
            <a:fillRect/>
          </a:stretch>
        </p:blipFill>
        <p:spPr bwMode="auto">
          <a:xfrm>
            <a:off x="468313" y="3860800"/>
            <a:ext cx="2608262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4F4CE958-948E-BC3A-9318-4A1BB8AE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86BC11C7-EDF6-043E-9293-8A1EA01BE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500FD4-F364-4B86-8F55-F4FF65DD1C50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9" name="ZoneTexte 4">
            <a:extLst>
              <a:ext uri="{FF2B5EF4-FFF2-40B4-BE49-F238E27FC236}">
                <a16:creationId xmlns:a16="http://schemas.microsoft.com/office/drawing/2014/main" id="{5CD3D3C5-9DE0-8C42-B6FB-55BE69C71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1520825"/>
            <a:ext cx="8305800" cy="3978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u="sng" dirty="0">
                <a:latin typeface="Times New Roman" panose="02020603050405020304" pitchFamily="18" charset="0"/>
              </a:rPr>
              <a:t>Corde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Statique de 30 m minimum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ou de 60 m minimum pour le lot échelle.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Diamètre de 12 à 13 mm,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Charge à la rupture &gt; 3 000 kg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chacune des extrémités, elle est munie d’une terminaison en boucle protégée par une gaine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thermo-formable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L'extrémité placée au-dessus du sac est munie d'un mousqueton. </a:t>
            </a:r>
          </a:p>
        </p:txBody>
      </p:sp>
      <p:pic>
        <p:nvPicPr>
          <p:cNvPr id="8197" name="Image 2">
            <a:extLst>
              <a:ext uri="{FF2B5EF4-FFF2-40B4-BE49-F238E27FC236}">
                <a16:creationId xmlns:a16="http://schemas.microsoft.com/office/drawing/2014/main" id="{DFB5C0B3-5D4A-B5E2-21B5-F37BAC014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358900"/>
            <a:ext cx="2909887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6E3A7F4A-376B-C147-B904-41099BE3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2080FDB8-8A3E-B061-2F78-E89F0259E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5BB337-829B-449B-929E-FADF79B9CA0F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ZoneTexte 4">
            <a:extLst>
              <a:ext uri="{FF2B5EF4-FFF2-40B4-BE49-F238E27FC236}">
                <a16:creationId xmlns:a16="http://schemas.microsoft.com/office/drawing/2014/main" id="{60C7FC6A-5C25-4463-2581-DC8D2964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93825"/>
            <a:ext cx="82296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b="1" u="sng">
                <a:latin typeface="Times New Roman" panose="02020603050405020304" pitchFamily="18" charset="0"/>
              </a:rPr>
              <a:t>Frein de charge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Sous la forme d’un 8 descendeur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Résistance de 2 000 kg.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Il sert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à contrôler la vitesse de descente de la victime ou du personnel,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à l'assurance de la victime ou du sauveteur lors de la montée ou de la protection contre les chutes.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Il doit être exclusivement en point fixe.</a:t>
            </a:r>
          </a:p>
        </p:txBody>
      </p:sp>
      <p:pic>
        <p:nvPicPr>
          <p:cNvPr id="9221" name="Image 1">
            <a:extLst>
              <a:ext uri="{FF2B5EF4-FFF2-40B4-BE49-F238E27FC236}">
                <a16:creationId xmlns:a16="http://schemas.microsoft.com/office/drawing/2014/main" id="{AD74586B-D126-2F02-BF62-2ADCEEDD8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17875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1EC035A4-F65C-2499-12C5-00E415F7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C63BB966-6CB0-60F5-9106-5400C96A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3D6961-4893-4282-91DE-4F97B9FE5C9E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7" name="ZoneTexte 4">
            <a:extLst>
              <a:ext uri="{FF2B5EF4-FFF2-40B4-BE49-F238E27FC236}">
                <a16:creationId xmlns:a16="http://schemas.microsoft.com/office/drawing/2014/main" id="{096E68AC-4D66-B87C-DAB3-70400A11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444625"/>
            <a:ext cx="5610225" cy="4046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u="sng" dirty="0">
                <a:latin typeface="Times New Roman" panose="02020603050405020304" pitchFamily="18" charset="0"/>
              </a:rPr>
              <a:t>Mousquetons (connecteurs)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Lot engin : 6 mousquetons 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Lot échelle : 9 mousquetons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Ils sont symétriques et à vis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Ils permettent la liaison entre les </a:t>
            </a: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fr-FR" altLang="fr-FR" sz="2000" dirty="0">
                <a:latin typeface="Times New Roman" panose="02020603050405020304" pitchFamily="18" charset="0"/>
                <a:cs typeface="Arial" panose="020B0604020202020204" pitchFamily="34" charset="0"/>
              </a:rPr>
              <a:t> matériels.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efforts de travail doivent se réaliser uniquement dans le sens du grand axe.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5" name="Image 1">
            <a:extLst>
              <a:ext uri="{FF2B5EF4-FFF2-40B4-BE49-F238E27FC236}">
                <a16:creationId xmlns:a16="http://schemas.microsoft.com/office/drawing/2014/main" id="{50904CFA-78AF-EB17-FAD5-3D68376F5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6548"/>
          <a:stretch>
            <a:fillRect/>
          </a:stretch>
        </p:blipFill>
        <p:spPr bwMode="auto">
          <a:xfrm>
            <a:off x="6565900" y="1970088"/>
            <a:ext cx="2174875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2F38959-1A6A-DE59-1327-FB6D93C02E6D}"/>
              </a:ext>
            </a:extLst>
          </p:cNvPr>
          <p:cNvCxnSpPr/>
          <p:nvPr/>
        </p:nvCxnSpPr>
        <p:spPr>
          <a:xfrm>
            <a:off x="7620000" y="2573338"/>
            <a:ext cx="0" cy="25209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2D223A1-3D50-D479-0518-DE807C6411E8}"/>
              </a:ext>
            </a:extLst>
          </p:cNvPr>
          <p:cNvCxnSpPr/>
          <p:nvPr/>
        </p:nvCxnSpPr>
        <p:spPr>
          <a:xfrm>
            <a:off x="7069138" y="4733925"/>
            <a:ext cx="1008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48" name="ZoneTexte 4">
            <a:extLst>
              <a:ext uri="{FF2B5EF4-FFF2-40B4-BE49-F238E27FC236}">
                <a16:creationId xmlns:a16="http://schemas.microsoft.com/office/drawing/2014/main" id="{B36A4DB8-E766-2606-9ADA-DA4619C5D68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365206" y="3061494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ea typeface="MS PGothic" panose="020B0600070205080204" pitchFamily="34" charset="-128"/>
              </a:rPr>
              <a:t>2000 kg</a:t>
            </a:r>
          </a:p>
        </p:txBody>
      </p:sp>
      <p:sp>
        <p:nvSpPr>
          <p:cNvPr id="10249" name="ZoneTexte 8">
            <a:extLst>
              <a:ext uri="{FF2B5EF4-FFF2-40B4-BE49-F238E27FC236}">
                <a16:creationId xmlns:a16="http://schemas.microsoft.com/office/drawing/2014/main" id="{FAE5D0C2-19E3-0E83-08D4-B83F008D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4464050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ea typeface="MS PGothic" panose="020B0600070205080204" pitchFamily="34" charset="-128"/>
              </a:rPr>
              <a:t>750 kg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C568FAEA-39B1-40A8-C9AE-E19F6CAA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C0D24AAF-CF26-CE5C-1AA1-8E6256B1A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E4BD6-8880-41FF-8446-9A6F78F2DCA6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1" name="ZoneTexte 4">
            <a:extLst>
              <a:ext uri="{FF2B5EF4-FFF2-40B4-BE49-F238E27FC236}">
                <a16:creationId xmlns:a16="http://schemas.microsoft.com/office/drawing/2014/main" id="{8F115CE9-34CD-71D2-18E0-FFA65C7C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557338"/>
            <a:ext cx="8070850" cy="4965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Poulie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joues fixes,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Résistance à la rupture de 2 000 kg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Diamètre de la gorge de 12 à 13 </a:t>
            </a:r>
            <a:r>
              <a:rPr lang="fr-FR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mm.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 servir à dévier la corde ou à faire un mouflage.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démultiplier la force motrice lors du déplacement d’une charge (victime ou sauveteur) en divisant le poids de la charge par deux.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 être utilisée avec un connecteur pour éviter de faire vriller la poulie lors d’efforts.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Image 1">
            <a:extLst>
              <a:ext uri="{FF2B5EF4-FFF2-40B4-BE49-F238E27FC236}">
                <a16:creationId xmlns:a16="http://schemas.microsoft.com/office/drawing/2014/main" id="{5AAD3923-0EB5-120D-9F6E-E21576B16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341438"/>
            <a:ext cx="21336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558</TotalTime>
  <Words>1098</Words>
  <Application>Microsoft Office PowerPoint</Application>
  <PresentationFormat>Affichage à l'écran (4:3)</PresentationFormat>
  <Paragraphs>232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Myriad Pro</vt:lpstr>
      <vt:lpstr>Calibri</vt:lpstr>
      <vt:lpstr>Times New Roman</vt:lpstr>
      <vt:lpstr>Symbol</vt:lpstr>
      <vt:lpstr>MS PGothic</vt:lpstr>
      <vt:lpstr>Wingdings</vt:lpstr>
      <vt:lpstr>GCCAR</vt:lpstr>
      <vt:lpstr>LOT DE SAUVETAGE ET DE PROTECTION CONTRE LES CHUTES LE MATERIEL – COMPOSITION, ENTRETIEN ET CONTRÔLE</vt:lpstr>
      <vt:lpstr>L.S.P.C.C.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42</cp:revision>
  <cp:lastPrinted>2015-08-06T08:01:37Z</cp:lastPrinted>
  <dcterms:created xsi:type="dcterms:W3CDTF">2015-08-05T10:19:35Z</dcterms:created>
  <dcterms:modified xsi:type="dcterms:W3CDTF">2022-09-11T20:03:29Z</dcterms:modified>
</cp:coreProperties>
</file>