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57" r:id="rId4"/>
    <p:sldId id="276" r:id="rId5"/>
    <p:sldId id="266" r:id="rId6"/>
    <p:sldId id="258" r:id="rId7"/>
    <p:sldId id="260" r:id="rId8"/>
    <p:sldId id="273" r:id="rId9"/>
    <p:sldId id="259" r:id="rId10"/>
    <p:sldId id="261" r:id="rId11"/>
    <p:sldId id="277" r:id="rId12"/>
    <p:sldId id="278" r:id="rId13"/>
    <p:sldId id="262" r:id="rId14"/>
    <p:sldId id="263" r:id="rId15"/>
    <p:sldId id="265" r:id="rId16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86" d="100"/>
          <a:sy n="86" d="100"/>
        </p:scale>
        <p:origin x="133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CFFFD-73A1-3D24-0D3A-C04C002B06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66323F-419B-CFC1-71B0-D65114473FC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E3C5409-1154-4B19-A0BB-1A3ED99DF5CA}" type="datetimeFigureOut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34904DC2-BDE3-C3E5-61D8-491B2CB3F5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D59118D2-774D-DC22-57E0-A6A34BA53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EBF3E9-B0E4-1DDC-77A5-5483E0DB7F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B97CD5-55B2-9299-7A4E-6A1CE0076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86AA3BD-DE50-4DB2-9325-340714D5B28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F1A66C-785E-C236-E52B-8BFDFAAB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E506D-D76B-4251-942F-D4C6D5530EE3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7B3DE4-BCD8-FB61-EBA9-4491474F8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9FE8FC-A712-F924-5594-5258FA37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FCC9-B8D7-45E1-A14F-D6F5770D0D5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641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A7BDC2-5D8E-A25B-EBB5-AC0CBA90A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D61E-E79D-4EFE-AC94-461DCCB92F38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8B1983-C9D6-E49C-32A4-3DAB734C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3709B5-36E8-5B3D-1F76-F54792D7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8715-148A-489E-B012-A0FC28C3EC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009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720CBE-27E5-1969-99CC-58F4F0EF2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7C8C-80C8-449B-9D06-80331BBD868D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78B2C8-21C7-0048-A173-A09FCC9A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B91047-AC2F-60E5-1725-67E29C7F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E16CC-9B84-4AE5-9A3D-19906AC861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534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EF78BE-7D9A-EA9D-9F18-01606F64B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42EBF-1C07-4A8D-ACF0-AEE54F37D3AF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F04842-1043-59C5-F669-20A93AC5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75DE88-0DF4-10F9-31B3-E135E5F6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D82F0-5CEF-43D1-8E1E-F782D8FB2AF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318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3282DC-44A2-05FE-64E6-D10E6E60E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B1DA3-0ADB-49DE-915D-B41215F864A3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A6EFC3-6879-106D-3E8C-D1EE2E11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81A435-253A-AD8F-A6D4-226707EC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BE9D-6D96-4D0A-87B2-F2A2945AAF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334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4E402C7-1118-3E43-7974-42584C90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57F7C-ED83-4F26-91A1-2E4270C06EA2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1FC6F1B-A9D7-92EF-CEE0-F36EE490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C615995-AA31-F307-0CFB-56368A24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15B09-3788-4AED-9288-5AF4B2C0EE8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276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9CFC64E-9D72-56FE-9193-5446B614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F254-55CC-4AE3-9E69-86E81600CF7B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05EAFD0-23CA-7015-FA68-514D40176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C939369D-FBF0-20E7-8A68-BE2E9504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36D2-F2D4-4044-BE0A-5DB8B24767B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62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D31F7ECE-22E6-C7EC-5D51-3FEB50D0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35442-BF40-4742-B60A-04725DB11AB3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C82436B6-2A8F-E22F-6471-442FAD3B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B8734E7-8F17-3326-D613-DDA55193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C09C2-A37E-449D-B22B-AC96602E7F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3967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8427CC16-6089-C9DF-447E-D1055A101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221F8-F562-4A60-8C08-C0113D201857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6DF760AC-604E-C579-BBBB-7EFFF486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7019149-6FD1-1E64-AB3E-26BB756E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3CD74-6DAB-4335-8AF1-319756CCC8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14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C436835-53C0-0A9C-E31C-76AC120F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CCDFB-DFFA-4046-8AD7-26967F547B9E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87B19AE-B684-8604-A927-CFDB5C91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FB50443-CE31-E204-3A68-286B49821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60AEA-1C5B-47BD-9D45-DD0CBF1F51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4136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9742D29-8739-EC9D-2A1A-89300184E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DAF12-B1CD-4A7D-A22D-96270E50EAED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B2BC7D3-8A4F-C81F-E0C3-CAB1B60E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3B5BB17-894C-EC8E-4423-5F11DE6E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CAA7B-836D-4E01-A1F9-C43A375B8EA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699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5CCE1676-F4F9-B22F-8491-462DE3FC82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6C4CEB59-EB28-A5F1-35D5-05906D85A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EB0B49-5CD0-CAA3-60EB-67B1CE102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456F1D-437A-45AA-8B0D-D0F705A829F3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CAD8A6-A9F2-C39D-942E-D2FE4D8AC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6FAB98-BAA4-7C86-7A00-7AEAB252A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Myriad Pro"/>
              </a:defRPr>
            </a:lvl1pPr>
          </a:lstStyle>
          <a:p>
            <a:pPr>
              <a:defRPr/>
            </a:pPr>
            <a:fld id="{E137F44D-64AE-4877-BDE0-024850F935C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EFD7E757-8B5D-15E6-B2DF-CE5D056E5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88913"/>
            <a:ext cx="8388350" cy="10128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LSPCC : </a:t>
            </a:r>
            <a:r>
              <a:rPr lang="fr-FR" altLang="fr-F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reconnaissance appartement</a:t>
            </a:r>
            <a:endParaRPr lang="fr-FR" altLang="fr-FR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9E5B967C-6691-4B29-4C96-62977781A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61658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2022 – Version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>
            <a:extLst>
              <a:ext uri="{FF2B5EF4-FFF2-40B4-BE49-F238E27FC236}">
                <a16:creationId xmlns:a16="http://schemas.microsoft.com/office/drawing/2014/main" id="{5120CC9F-E6F6-F1EA-9778-6DD956FC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12291" name="Espace réservé du numéro de diapositive 4">
            <a:extLst>
              <a:ext uri="{FF2B5EF4-FFF2-40B4-BE49-F238E27FC236}">
                <a16:creationId xmlns:a16="http://schemas.microsoft.com/office/drawing/2014/main" id="{D3C9A3CE-35F7-57C7-86DB-DB034B4981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2AA7AD-0D9A-47CF-9F41-E936CE7A28C7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F06B581E-DF27-F941-B71B-886AD9EF3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8077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Ordres 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Ordres pour permettre la descente du Chef : 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</a:t>
            </a:r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mou et halte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». </a:t>
            </a: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Après avoir ouvert la fenêtre, il pénètre dans la pièce ou être sur le balcon indique : </a:t>
            </a:r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laisser filer </a:t>
            </a:r>
            <a:r>
              <a:rPr lang="fr-FR" altLang="fr-FR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fr-FR" altLang="fr-FR" sz="2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altLang="fr-FR" sz="2000">
                <a:solidFill>
                  <a:srgbClr val="44120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quipier : si nécessaire réalise une clef d’arrêt (ou sur ordre du CA ou du CE).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A401C3C1-EB64-A2F9-0923-CB4538C7B0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13315" name="Espace réservé du numéro de diapositive 4">
            <a:extLst>
              <a:ext uri="{FF2B5EF4-FFF2-40B4-BE49-F238E27FC236}">
                <a16:creationId xmlns:a16="http://schemas.microsoft.com/office/drawing/2014/main" id="{39E0F046-4EAC-1ED7-5BD7-4F195965339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51F12B6-3392-4FBD-968D-997D6E11F54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4CBE5E14-BE4A-27CA-1D6E-DCD88221D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8077200" cy="33607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 : peut rester amarré durant la reconnaissance succincte de la 1</a:t>
            </a:r>
            <a:r>
              <a:rPr lang="fr-FR" sz="20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ère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pièce.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l’absence de risque, après avoir informé l’équipier chargé de l’assurance :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désolidarise du système,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Fixe le mousqueton de la corde sur un point d’attache et,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Poursuit sa reconnaissance.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B99690DF-378F-D8D0-26DC-8E32CC3E21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14339" name="Espace réservé du numéro de diapositive 4">
            <a:extLst>
              <a:ext uri="{FF2B5EF4-FFF2-40B4-BE49-F238E27FC236}">
                <a16:creationId xmlns:a16="http://schemas.microsoft.com/office/drawing/2014/main" id="{34B31956-F718-F8FF-C8DD-3F71C4EC4F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E231951-489F-4A66-920D-03FB1032AE7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C0D5201F-FDA1-9300-2EDA-EE8F038F7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90688"/>
            <a:ext cx="80772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000">
                <a:solidFill>
                  <a:srgbClr val="44120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Reconnaissance d’appartement terminée, CE : </a:t>
            </a: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fr-FR" altLang="fr-FR" sz="2000">
              <a:solidFill>
                <a:srgbClr val="441202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Char char="•"/>
            </a:pPr>
            <a:r>
              <a:rPr lang="fr-FR" altLang="fr-FR" sz="2000">
                <a:solidFill>
                  <a:srgbClr val="44120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Sort de l’appartement par la porte,</a:t>
            </a: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Char char="•"/>
            </a:pPr>
            <a:endParaRPr lang="fr-FR" altLang="fr-FR" sz="2000">
              <a:solidFill>
                <a:srgbClr val="441202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Char char="•"/>
            </a:pPr>
            <a:r>
              <a:rPr lang="fr-FR" altLang="fr-FR" sz="2000">
                <a:solidFill>
                  <a:srgbClr val="44120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Emprunte l’itinéraire inverse et se fait descendre au sol ou à un étage inférieur.</a:t>
            </a: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Char char="•"/>
            </a:pPr>
            <a:endParaRPr lang="fr-FR" altLang="fr-FR" sz="2000">
              <a:solidFill>
                <a:srgbClr val="441202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  <a:buFontTx/>
              <a:buChar char="•"/>
            </a:pPr>
            <a:r>
              <a:rPr lang="fr-FR" altLang="fr-FR" sz="2000">
                <a:solidFill>
                  <a:srgbClr val="44120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Dans l’impossibilité de descendre, CE devra être remonté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>
            <a:extLst>
              <a:ext uri="{FF2B5EF4-FFF2-40B4-BE49-F238E27FC236}">
                <a16:creationId xmlns:a16="http://schemas.microsoft.com/office/drawing/2014/main" id="{F4F8DCFE-1F74-1314-F4E4-61A38296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15363" name="Espace réservé du numéro de diapositive 4">
            <a:extLst>
              <a:ext uri="{FF2B5EF4-FFF2-40B4-BE49-F238E27FC236}">
                <a16:creationId xmlns:a16="http://schemas.microsoft.com/office/drawing/2014/main" id="{C57893CD-B729-B63A-E8D0-ACA1F62146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0B4F72-7EB2-4A8E-BCDD-FEC7631A994C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2CCDDAC-D162-3779-842B-18462D435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316163"/>
            <a:ext cx="4876800" cy="2225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fr-FR" alt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le CE doit être remonté 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endParaRPr lang="fr-FR" alt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fr-FR" alt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Manœuvre est identique à la remontée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fr-FR" alt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d’une excavation.</a:t>
            </a:r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589107D5-C79D-5C4E-5D3D-13ECA26773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905000"/>
            <a:ext cx="2805113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366" name="Rectangle 1">
            <a:extLst>
              <a:ext uri="{FF2B5EF4-FFF2-40B4-BE49-F238E27FC236}">
                <a16:creationId xmlns:a16="http://schemas.microsoft.com/office/drawing/2014/main" id="{AFC5F14C-8CEC-184E-2EA3-E13A2EFFE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563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PENDANT :</a:t>
            </a:r>
            <a:endParaRPr lang="fr-FR" altLang="fr-FR" sz="20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8">
            <a:extLst>
              <a:ext uri="{FF2B5EF4-FFF2-40B4-BE49-F238E27FC236}">
                <a16:creationId xmlns:a16="http://schemas.microsoft.com/office/drawing/2014/main" id="{09B2AFF0-8E91-CCDC-2C3D-AC9BC442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16387" name="Espace réservé du numéro de diapositive 4">
            <a:extLst>
              <a:ext uri="{FF2B5EF4-FFF2-40B4-BE49-F238E27FC236}">
                <a16:creationId xmlns:a16="http://schemas.microsoft.com/office/drawing/2014/main" id="{C80637EB-C354-DB83-9D68-355EF21D3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41E568-F937-4AD3-A7F0-0C6BDC26938B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6388" name="Rectangle 1">
            <a:extLst>
              <a:ext uri="{FF2B5EF4-FFF2-40B4-BE49-F238E27FC236}">
                <a16:creationId xmlns:a16="http://schemas.microsoft.com/office/drawing/2014/main" id="{F8EC1059-821F-1900-9BDA-7F10164C0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166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APRES :</a:t>
            </a:r>
            <a:endParaRPr lang="fr-FR" altLang="fr-FR" sz="20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6389" name="Picture 1" descr="nso_2013-007 rangement LSPCC_Page_1">
            <a:extLst>
              <a:ext uri="{FF2B5EF4-FFF2-40B4-BE49-F238E27FC236}">
                <a16:creationId xmlns:a16="http://schemas.microsoft.com/office/drawing/2014/main" id="{FBDA6B67-4B8E-BF84-93A2-87B8D1424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t="48947" r="8655" b="11800"/>
          <a:stretch>
            <a:fillRect/>
          </a:stretch>
        </p:blipFill>
        <p:spPr bwMode="auto">
          <a:xfrm>
            <a:off x="1828800" y="1447800"/>
            <a:ext cx="62484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8">
            <a:extLst>
              <a:ext uri="{FF2B5EF4-FFF2-40B4-BE49-F238E27FC236}">
                <a16:creationId xmlns:a16="http://schemas.microsoft.com/office/drawing/2014/main" id="{4FA6F40C-0AF5-4772-3909-6DFA01B105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17411" name="Espace réservé du numéro de diapositive 4">
            <a:extLst>
              <a:ext uri="{FF2B5EF4-FFF2-40B4-BE49-F238E27FC236}">
                <a16:creationId xmlns:a16="http://schemas.microsoft.com/office/drawing/2014/main" id="{3BA531EF-82AE-3A3A-3226-9F8F27DB00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D95BE33-A212-43A0-9EF8-8B67098AFA6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9FC8BE1-2784-1892-0C82-BA6F0918B2DD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ZoneTexte 12">
            <a:extLst>
              <a:ext uri="{FF2B5EF4-FFF2-40B4-BE49-F238E27FC236}">
                <a16:creationId xmlns:a16="http://schemas.microsoft.com/office/drawing/2014/main" id="{AD0760AB-202B-B5E4-5430-FB3663DF7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Année : 2022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4" name="ZoneTexte 15">
            <a:extLst>
              <a:ext uri="{FF2B5EF4-FFF2-40B4-BE49-F238E27FC236}">
                <a16:creationId xmlns:a16="http://schemas.microsoft.com/office/drawing/2014/main" id="{CA2F3ABE-886E-FFA8-D0D5-4BDA6C5E8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3657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Définition des rôles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Prise du matériel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Reconnaissance appartement ou ouverture de porte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Vérification et reconditionnement du matériel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522FACD7-ECDB-DC14-6811-62A18095ED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3F4AE427-FAFE-600D-F34C-E47AD6C88EE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A0F4A4-8C29-495F-BC82-ED25E0A2879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B456A84-1A5F-2919-C0BD-3ECEE85B7428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650106FB-053A-83B3-E8A5-F41ADBA36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A6010C04-33EE-FFF2-09C3-90AAD03AC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 rôle de chaque SP et la manœuvre reconnaissance appartement ou ouverture de porte.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494EDAB4-873E-4AC8-DD65-CB9C6E63F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3657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Définition des rôles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Prise du matériel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Reconnaissance appartement ou ouverture de porte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Vérification et reconditionnement du matériel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8">
            <a:extLst>
              <a:ext uri="{FF2B5EF4-FFF2-40B4-BE49-F238E27FC236}">
                <a16:creationId xmlns:a16="http://schemas.microsoft.com/office/drawing/2014/main" id="{FA74E764-865C-5842-8598-52EC68D16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5123" name="Espace réservé du numéro de diapositive 4">
            <a:extLst>
              <a:ext uri="{FF2B5EF4-FFF2-40B4-BE49-F238E27FC236}">
                <a16:creationId xmlns:a16="http://schemas.microsoft.com/office/drawing/2014/main" id="{3DB92BF0-1109-7D69-55EA-836C6EDEF0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61DDCD-2FD8-4359-8F63-F1B0585D073E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A316E591-5B76-EC09-F87D-1BF062DEB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222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AVANT </a:t>
            </a:r>
            <a:r>
              <a:rPr lang="fr-FR" altLang="fr-FR" sz="1600" b="1" u="sng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</a:t>
            </a:r>
            <a:endParaRPr lang="fr-FR" altLang="fr-FR" sz="1600" u="sng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5" name="Rectangle 6">
            <a:extLst>
              <a:ext uri="{FF2B5EF4-FFF2-40B4-BE49-F238E27FC236}">
                <a16:creationId xmlns:a16="http://schemas.microsoft.com/office/drawing/2014/main" id="{DD7649C8-7599-24C6-D8BD-8421206C8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505200"/>
            <a:ext cx="1828800" cy="406400"/>
          </a:xfrm>
          <a:prstGeom prst="rect">
            <a:avLst/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Chef d’agrès</a:t>
            </a:r>
            <a:endParaRPr lang="fr-FR" altLang="fr-FR" sz="200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F987EC7-A1E5-BC8C-ABC1-33AAD85B6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362200"/>
            <a:ext cx="4953000" cy="284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fr-FR" altLang="fr-FR" sz="2000" dirty="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 Désigne le personnel,</a:t>
            </a: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fr-FR" altLang="fr-FR" sz="2000" dirty="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fr-FR" altLang="fr-FR" sz="2000" dirty="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 Indique le lieu de la reconnaissance ou de l’ouverture de porte ;</a:t>
            </a: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fr-FR" altLang="fr-FR" sz="2000" dirty="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fr-FR" altLang="fr-FR" sz="2000" dirty="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 Fixe les moyens d'accès : communications existantes, au moyen d’une échelle à mains.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Flèche vers la droite 4">
            <a:extLst>
              <a:ext uri="{FF2B5EF4-FFF2-40B4-BE49-F238E27FC236}">
                <a16:creationId xmlns:a16="http://schemas.microsoft.com/office/drawing/2014/main" id="{8DAB4944-017B-E310-D224-F81CCFB14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581400"/>
            <a:ext cx="914400" cy="304800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AC090"/>
          </a:solidFill>
          <a:ln w="9525">
            <a:solidFill>
              <a:srgbClr val="F7964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 sz="14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28" name="Rectangle 2">
            <a:extLst>
              <a:ext uri="{FF2B5EF4-FFF2-40B4-BE49-F238E27FC236}">
                <a16:creationId xmlns:a16="http://schemas.microsoft.com/office/drawing/2014/main" id="{35B39079-C3A1-7555-CE4F-FFDB6FB11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5375275"/>
            <a:ext cx="790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5129" name="Rectangle 41">
            <a:extLst>
              <a:ext uri="{FF2B5EF4-FFF2-40B4-BE49-F238E27FC236}">
                <a16:creationId xmlns:a16="http://schemas.microsoft.com/office/drawing/2014/main" id="{41FB32B9-2E5F-4EAE-65EB-80E303098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87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ACD071EE-A890-D05F-DDB7-D1EB42043F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6147" name="Espace réservé du numéro de diapositive 4">
            <a:extLst>
              <a:ext uri="{FF2B5EF4-FFF2-40B4-BE49-F238E27FC236}">
                <a16:creationId xmlns:a16="http://schemas.microsoft.com/office/drawing/2014/main" id="{A6CDA26E-05C7-ADDC-CAE6-FE08DE8307A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5213B03-575B-4B65-BB96-99847B3D9F4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C4B41B77-0DB2-68D4-46B5-D21992E22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77975"/>
            <a:ext cx="7543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S’effectue avec 1 binôme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Dispositif de descente : identique à celui du sauvetage par l’extérieur</a:t>
            </a: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CC4107E0-777C-17D7-1F6E-9D0EE2A4B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5375275"/>
            <a:ext cx="790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6150" name="Rectangle 1034">
            <a:extLst>
              <a:ext uri="{FF2B5EF4-FFF2-40B4-BE49-F238E27FC236}">
                <a16:creationId xmlns:a16="http://schemas.microsoft.com/office/drawing/2014/main" id="{2B2AFA43-00FC-AB77-5336-2D0D77D35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30550"/>
            <a:ext cx="815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CE prendra du matériel supplémentaire afin de pouvoir travailler efficacement et en sécurité (OFD, détecteur de CO,…).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6151" name="Rectangle 1035">
            <a:extLst>
              <a:ext uri="{FF2B5EF4-FFF2-40B4-BE49-F238E27FC236}">
                <a16:creationId xmlns:a16="http://schemas.microsoft.com/office/drawing/2014/main" id="{708D2E97-F76D-85F1-A183-9AFE528B5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87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6152" name="Image 1">
            <a:extLst>
              <a:ext uri="{FF2B5EF4-FFF2-40B4-BE49-F238E27FC236}">
                <a16:creationId xmlns:a16="http://schemas.microsoft.com/office/drawing/2014/main" id="{FB97E68C-484B-7F0A-E47B-EF452C16E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4546600"/>
            <a:ext cx="17589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Image 3">
            <a:extLst>
              <a:ext uri="{FF2B5EF4-FFF2-40B4-BE49-F238E27FC236}">
                <a16:creationId xmlns:a16="http://schemas.microsoft.com/office/drawing/2014/main" id="{AA5889C3-8E4D-37C7-F079-8F3140D1C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4513263"/>
            <a:ext cx="996950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Image 4">
            <a:extLst>
              <a:ext uri="{FF2B5EF4-FFF2-40B4-BE49-F238E27FC236}">
                <a16:creationId xmlns:a16="http://schemas.microsoft.com/office/drawing/2014/main" id="{41BF1FCC-203A-67EE-76DB-6208153FA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65625"/>
            <a:ext cx="9271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Image 2">
            <a:extLst>
              <a:ext uri="{FF2B5EF4-FFF2-40B4-BE49-F238E27FC236}">
                <a16:creationId xmlns:a16="http://schemas.microsoft.com/office/drawing/2014/main" id="{2CC15085-7018-0A0E-2AB0-0B5845BC2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97425"/>
            <a:ext cx="215582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3FE202D2-ADC5-D67E-8CB8-123296B995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7171" name="Espace réservé du numéro de diapositive 4">
            <a:extLst>
              <a:ext uri="{FF2B5EF4-FFF2-40B4-BE49-F238E27FC236}">
                <a16:creationId xmlns:a16="http://schemas.microsoft.com/office/drawing/2014/main" id="{C3F85565-E53E-CCC6-9A39-63FD829FB8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D2308BD-1E0D-497E-A1A2-9D13A7F2963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172" name="Rectangle 1">
            <a:extLst>
              <a:ext uri="{FF2B5EF4-FFF2-40B4-BE49-F238E27FC236}">
                <a16:creationId xmlns:a16="http://schemas.microsoft.com/office/drawing/2014/main" id="{C9EF41C3-6E46-3446-03C1-7285F9C3D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238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AVANT :</a:t>
            </a:r>
            <a:endParaRPr lang="fr-FR" altLang="fr-FR" sz="20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BD42DBB-4039-EEEE-7E0B-F6E53C6D4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084" y="2412360"/>
            <a:ext cx="3209230" cy="6234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20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Se munit d’un lot.</a:t>
            </a:r>
          </a:p>
          <a:p>
            <a:pPr algn="ctr">
              <a:defRPr/>
            </a:pPr>
            <a:r>
              <a:rPr lang="fr-FR" altLang="fr-FR" sz="20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S’équipe du harnais.</a:t>
            </a:r>
          </a:p>
        </p:txBody>
      </p:sp>
      <p:sp>
        <p:nvSpPr>
          <p:cNvPr id="7176" name="Rectangle 2">
            <a:extLst>
              <a:ext uri="{FF2B5EF4-FFF2-40B4-BE49-F238E27FC236}">
                <a16:creationId xmlns:a16="http://schemas.microsoft.com/office/drawing/2014/main" id="{0B033EFD-29B8-8C4E-2015-97E824628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5375275"/>
            <a:ext cx="790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812865A-929C-25D2-69FD-E5066114A8F2}"/>
              </a:ext>
            </a:extLst>
          </p:cNvPr>
          <p:cNvSpPr txBox="1"/>
          <p:nvPr/>
        </p:nvSpPr>
        <p:spPr>
          <a:xfrm>
            <a:off x="6042539" y="2553379"/>
            <a:ext cx="1778002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2000">
                <a:latin typeface="Times New Roman" panose="02020603050405020304" pitchFamily="18" charset="0"/>
              </a:rPr>
              <a:t>Suit le chef.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66B4AB7-595E-922E-3726-C7E399310A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75" y="3124200"/>
            <a:ext cx="1500188" cy="3048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EC2C866-1703-B7CB-ABE5-C596220F13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200400"/>
            <a:ext cx="1262063" cy="29718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Flèche vers le bas 21">
            <a:extLst>
              <a:ext uri="{FF2B5EF4-FFF2-40B4-BE49-F238E27FC236}">
                <a16:creationId xmlns:a16="http://schemas.microsoft.com/office/drawing/2014/main" id="{C2A6A245-EAC1-9EB2-7349-515BAFC358A5}"/>
              </a:ext>
            </a:extLst>
          </p:cNvPr>
          <p:cNvSpPr/>
          <p:nvPr/>
        </p:nvSpPr>
        <p:spPr>
          <a:xfrm>
            <a:off x="1834408" y="1785106"/>
            <a:ext cx="2197041" cy="457200"/>
          </a:xfrm>
          <a:prstGeom prst="downArrow">
            <a:avLst/>
          </a:prstGeom>
          <a:solidFill>
            <a:schemeClr val="accent2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2000" b="1">
                <a:solidFill>
                  <a:schemeClr val="bg1"/>
                </a:solidFill>
                <a:latin typeface="Times New Roman" panose="02020603050405020304" pitchFamily="18" charset="0"/>
              </a:rPr>
              <a:t>CHEF</a:t>
            </a:r>
          </a:p>
        </p:txBody>
      </p:sp>
      <p:sp>
        <p:nvSpPr>
          <p:cNvPr id="24" name="Flèche vers le bas 23">
            <a:extLst>
              <a:ext uri="{FF2B5EF4-FFF2-40B4-BE49-F238E27FC236}">
                <a16:creationId xmlns:a16="http://schemas.microsoft.com/office/drawing/2014/main" id="{D99B08B8-2075-BDF3-FB9A-C7225F766131}"/>
              </a:ext>
            </a:extLst>
          </p:cNvPr>
          <p:cNvSpPr/>
          <p:nvPr/>
        </p:nvSpPr>
        <p:spPr>
          <a:xfrm>
            <a:off x="5268722" y="1785865"/>
            <a:ext cx="3101006" cy="45568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2000" b="1">
                <a:latin typeface="Times New Roman" panose="02020603050405020304" pitchFamily="18" charset="0"/>
              </a:rPr>
              <a:t>EQUIPIER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8D9DE3C6-1522-C19F-38B3-28A75176E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8195" name="Espace réservé du numéro de diapositive 4">
            <a:extLst>
              <a:ext uri="{FF2B5EF4-FFF2-40B4-BE49-F238E27FC236}">
                <a16:creationId xmlns:a16="http://schemas.microsoft.com/office/drawing/2014/main" id="{100B6E58-DE35-CC89-0C09-5DB6060C1D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8BF90A-1B30-41DF-886C-D2C359341A6C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8196" name="Rectangle 1">
            <a:extLst>
              <a:ext uri="{FF2B5EF4-FFF2-40B4-BE49-F238E27FC236}">
                <a16:creationId xmlns:a16="http://schemas.microsoft.com/office/drawing/2014/main" id="{F99028B7-3FF2-C4D8-C375-4DA20D350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563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PENDANT :</a:t>
            </a:r>
            <a:endParaRPr lang="fr-FR" altLang="fr-FR" sz="20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197" name="Espace réservé du numéro de diapositive 4">
            <a:extLst>
              <a:ext uri="{FF2B5EF4-FFF2-40B4-BE49-F238E27FC236}">
                <a16:creationId xmlns:a16="http://schemas.microsoft.com/office/drawing/2014/main" id="{9130372E-2CEF-F371-91D0-14431E9E95FB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071EC8B-5FBE-4994-823B-D2E7DE216281}" type="slidenum">
              <a:rPr lang="fr-FR" altLang="fr-FR" sz="1200">
                <a:solidFill>
                  <a:srgbClr val="898989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2690B2D-423F-F885-7A7F-8F6E5F39F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54" y="3050052"/>
            <a:ext cx="4097570" cy="19479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S'équipe du harnais.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Vérifie le dispositif fait par l’équipier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Raccorde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corde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son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mousqueton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d’un OFD,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d’une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radio et d’un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détecteur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CO (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besoin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altLang="fr-F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fr-F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altLang="fr-F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4269322-D99A-5372-A109-29C3D617B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787" y="3020873"/>
            <a:ext cx="3379638" cy="19752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Réalise l’amarrage sur ancrage structurel ou s’équipe du triangle d’évacuation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Réalise le dispositif</a:t>
            </a: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èche vers le bas 21">
            <a:extLst>
              <a:ext uri="{FF2B5EF4-FFF2-40B4-BE49-F238E27FC236}">
                <a16:creationId xmlns:a16="http://schemas.microsoft.com/office/drawing/2014/main" id="{A0FA5F3A-3089-C2E4-2251-EC13E3AC5BA3}"/>
              </a:ext>
            </a:extLst>
          </p:cNvPr>
          <p:cNvSpPr/>
          <p:nvPr/>
        </p:nvSpPr>
        <p:spPr>
          <a:xfrm>
            <a:off x="1910608" y="2089906"/>
            <a:ext cx="2197041" cy="457200"/>
          </a:xfrm>
          <a:prstGeom prst="downArrow">
            <a:avLst/>
          </a:prstGeom>
          <a:solidFill>
            <a:schemeClr val="accent2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fr-FR" sz="2000" b="1">
                <a:solidFill>
                  <a:schemeClr val="bg1"/>
                </a:solidFill>
                <a:latin typeface="Times New Roman" panose="02020603050405020304" pitchFamily="18" charset="0"/>
              </a:rPr>
              <a:t>CHEF</a:t>
            </a:r>
          </a:p>
        </p:txBody>
      </p:sp>
      <p:sp>
        <p:nvSpPr>
          <p:cNvPr id="24" name="Flèche vers le bas 23">
            <a:extLst>
              <a:ext uri="{FF2B5EF4-FFF2-40B4-BE49-F238E27FC236}">
                <a16:creationId xmlns:a16="http://schemas.microsoft.com/office/drawing/2014/main" id="{A0015480-87BC-65C7-3E43-809E955BB0CA}"/>
              </a:ext>
            </a:extLst>
          </p:cNvPr>
          <p:cNvSpPr/>
          <p:nvPr/>
        </p:nvSpPr>
        <p:spPr>
          <a:xfrm>
            <a:off x="5317750" y="2029710"/>
            <a:ext cx="3101006" cy="45568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fr-FR" sz="2000" b="1">
                <a:solidFill>
                  <a:schemeClr val="tx1"/>
                </a:solidFill>
                <a:latin typeface="Times New Roman" panose="02020603050405020304" pitchFamily="18" charset="0"/>
              </a:rPr>
              <a:t>EQUIPIER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4D2470BA-290D-D6BF-04AB-68D5AD6E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9219" name="Espace réservé du numéro de diapositive 4">
            <a:extLst>
              <a:ext uri="{FF2B5EF4-FFF2-40B4-BE49-F238E27FC236}">
                <a16:creationId xmlns:a16="http://schemas.microsoft.com/office/drawing/2014/main" id="{244A12AB-6D9E-C0C5-D016-1B28A2C36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4DB6CE-FE32-4727-9164-D5611354607B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C3976A72-8C94-3A6A-5624-A28322641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633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le passage au vide du CE :</a:t>
            </a:r>
            <a:endParaRPr lang="fr-FR" altLang="fr-F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9728438-6394-31F6-18CB-BF42BCC3003F}"/>
              </a:ext>
            </a:extLst>
          </p:cNvPr>
          <p:cNvSpPr txBox="1"/>
          <p:nvPr/>
        </p:nvSpPr>
        <p:spPr>
          <a:xfrm>
            <a:off x="420688" y="1916113"/>
            <a:ext cx="7705725" cy="1263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L’équipier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     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Point fixe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Humain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positionne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correctement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(jambes à 90°)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Maintient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correctement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fermement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garant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19">
            <a:extLst>
              <a:ext uri="{FF2B5EF4-FFF2-40B4-BE49-F238E27FC236}">
                <a16:creationId xmlns:a16="http://schemas.microsoft.com/office/drawing/2014/main" id="{8D15F1E5-F1E5-C867-ABD0-7147F79D7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pic>
        <p:nvPicPr>
          <p:cNvPr id="9223" name="Image 1">
            <a:extLst>
              <a:ext uri="{FF2B5EF4-FFF2-40B4-BE49-F238E27FC236}">
                <a16:creationId xmlns:a16="http://schemas.microsoft.com/office/drawing/2014/main" id="{A9DDEA64-8450-D61D-3786-7B65742D0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381635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">
            <a:extLst>
              <a:ext uri="{FF2B5EF4-FFF2-40B4-BE49-F238E27FC236}">
                <a16:creationId xmlns:a16="http://schemas.microsoft.com/office/drawing/2014/main" id="{B35B0366-E4F8-FF20-D990-865C046AB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24175"/>
            <a:ext cx="2265362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6BCB0C19-1E5F-D598-1258-D443613EB8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10243" name="Espace réservé du numéro de diapositive 4">
            <a:extLst>
              <a:ext uri="{FF2B5EF4-FFF2-40B4-BE49-F238E27FC236}">
                <a16:creationId xmlns:a16="http://schemas.microsoft.com/office/drawing/2014/main" id="{2D910B82-6669-AB34-A0DC-EDD012F5AA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023A497-F48E-4789-9051-A56D4574F65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id="{98CB4648-0DD2-997A-B6DB-68826C2F1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633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le passage au vide du CE :</a:t>
            </a:r>
            <a:endParaRPr lang="fr-FR" altLang="fr-F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5" name="ZoneTexte 3">
            <a:extLst>
              <a:ext uri="{FF2B5EF4-FFF2-40B4-BE49-F238E27FC236}">
                <a16:creationId xmlns:a16="http://schemas.microsoft.com/office/drawing/2014/main" id="{5B780974-154E-5725-1249-22E8A8247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011363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fr-FR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L’équipier :       </a:t>
            </a:r>
            <a:r>
              <a:rPr lang="en-US" altLang="fr-FR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Point fixe Humain :</a:t>
            </a:r>
            <a:endParaRPr lang="fr-FR" altLang="fr-FR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6" name="ZoneTexte 5">
            <a:extLst>
              <a:ext uri="{FF2B5EF4-FFF2-40B4-BE49-F238E27FC236}">
                <a16:creationId xmlns:a16="http://schemas.microsoft.com/office/drawing/2014/main" id="{AFC4FABA-E36D-8969-9B88-2F4763BFA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284538"/>
            <a:ext cx="3095625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altLang="fr-FR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Hauteur minimale entre le 8 descendeur et le point d’appui sur le passage dans le vide doit obligatoirement être supérieure ou égale à 20 cm</a:t>
            </a:r>
            <a:endParaRPr lang="fr-FR" altLang="fr-FR" sz="4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7" name="Image 1">
            <a:extLst>
              <a:ext uri="{FF2B5EF4-FFF2-40B4-BE49-F238E27FC236}">
                <a16:creationId xmlns:a16="http://schemas.microsoft.com/office/drawing/2014/main" id="{974CB6CB-6369-35C3-953A-A46216071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582863"/>
            <a:ext cx="49355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ZoneTexte 7">
            <a:extLst>
              <a:ext uri="{FF2B5EF4-FFF2-40B4-BE49-F238E27FC236}">
                <a16:creationId xmlns:a16="http://schemas.microsoft.com/office/drawing/2014/main" id="{3517B71A-E1E0-7F2D-1BEA-5AD14A1F0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338513"/>
            <a:ext cx="14478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20 cm min</a:t>
            </a:r>
          </a:p>
        </p:txBody>
      </p:sp>
      <p:sp>
        <p:nvSpPr>
          <p:cNvPr id="10249" name="Line 12">
            <a:extLst>
              <a:ext uri="{FF2B5EF4-FFF2-40B4-BE49-F238E27FC236}">
                <a16:creationId xmlns:a16="http://schemas.microsoft.com/office/drawing/2014/main" id="{51B90AB3-A6C9-F11A-3869-182561423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7988" y="2886075"/>
            <a:ext cx="0" cy="1622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10250" name="Connecteur droit 13">
            <a:extLst>
              <a:ext uri="{FF2B5EF4-FFF2-40B4-BE49-F238E27FC236}">
                <a16:creationId xmlns:a16="http://schemas.microsoft.com/office/drawing/2014/main" id="{EC99B14A-EA22-817D-BA18-C6C94A2B4B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50175" y="2781300"/>
            <a:ext cx="555625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1" name="Connecteur droit 12">
            <a:extLst>
              <a:ext uri="{FF2B5EF4-FFF2-40B4-BE49-F238E27FC236}">
                <a16:creationId xmlns:a16="http://schemas.microsoft.com/office/drawing/2014/main" id="{9E053C89-B574-CC6A-2BCB-951F7729EF4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50175" y="4581525"/>
            <a:ext cx="555625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7627C445-B7EF-CC2B-0071-F4E297961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Reconnaissance appartement</a:t>
            </a:r>
          </a:p>
        </p:txBody>
      </p:sp>
      <p:sp>
        <p:nvSpPr>
          <p:cNvPr id="11267" name="Espace réservé du numéro de diapositive 4">
            <a:extLst>
              <a:ext uri="{FF2B5EF4-FFF2-40B4-BE49-F238E27FC236}">
                <a16:creationId xmlns:a16="http://schemas.microsoft.com/office/drawing/2014/main" id="{80F836A0-72B3-8149-6ECA-8AFBDDE831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2C8BA4-F213-4F43-BB56-704068AC8E7E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B94CE84C-5B6E-6868-2F1E-0C0F954A5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79311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cas de point fixe structurel / artificiel</a:t>
            </a:r>
            <a:endParaRPr lang="fr-FR" altLang="fr-FR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L’équipier tient fermement le garant pendant le passage au vide du chef d’équipe</a:t>
            </a:r>
            <a:endParaRPr lang="fr-FR" altLang="fr-FR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9" name="Image 1">
            <a:extLst>
              <a:ext uri="{FF2B5EF4-FFF2-40B4-BE49-F238E27FC236}">
                <a16:creationId xmlns:a16="http://schemas.microsoft.com/office/drawing/2014/main" id="{75B7034D-CAF1-FC27-2C1C-E2F04591A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420938"/>
            <a:ext cx="478631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528</TotalTime>
  <Words>544</Words>
  <Application>Microsoft Office PowerPoint</Application>
  <PresentationFormat>Affichage à l'écran (4:3)</PresentationFormat>
  <Paragraphs>120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Myriad Pro</vt:lpstr>
      <vt:lpstr>Calibri</vt:lpstr>
      <vt:lpstr>Times New Roman</vt:lpstr>
      <vt:lpstr>MS PGothic</vt:lpstr>
      <vt:lpstr>Wingdings</vt:lpstr>
      <vt:lpstr>GCCAR</vt:lpstr>
      <vt:lpstr>LSPCC : reconnaissance appartement</vt:lpstr>
      <vt:lpstr>Reconnaissance appartement</vt:lpstr>
      <vt:lpstr>Reconnaissance appartement</vt:lpstr>
      <vt:lpstr>Reconnaissance appartement</vt:lpstr>
      <vt:lpstr>Reconnaissance appartement</vt:lpstr>
      <vt:lpstr>Reconnaissance appartement</vt:lpstr>
      <vt:lpstr>Reconnaissance appartement</vt:lpstr>
      <vt:lpstr>Reconnaissance appartement</vt:lpstr>
      <vt:lpstr>Reconnaissance appartement</vt:lpstr>
      <vt:lpstr>Reconnaissance appartement</vt:lpstr>
      <vt:lpstr>Reconnaissance appartement</vt:lpstr>
      <vt:lpstr>Reconnaissance appartement</vt:lpstr>
      <vt:lpstr>Reconnaissance appartement</vt:lpstr>
      <vt:lpstr>Reconnaissance appartement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43</cp:revision>
  <cp:lastPrinted>2015-08-06T08:01:37Z</cp:lastPrinted>
  <dcterms:created xsi:type="dcterms:W3CDTF">2015-08-05T10:19:35Z</dcterms:created>
  <dcterms:modified xsi:type="dcterms:W3CDTF">2022-09-11T20:07:34Z</dcterms:modified>
</cp:coreProperties>
</file>