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00" r:id="rId3"/>
    <p:sldId id="258" r:id="rId4"/>
    <p:sldId id="306" r:id="rId5"/>
    <p:sldId id="272" r:id="rId6"/>
    <p:sldId id="289" r:id="rId7"/>
    <p:sldId id="260" r:id="rId8"/>
    <p:sldId id="317" r:id="rId9"/>
    <p:sldId id="273" r:id="rId10"/>
    <p:sldId id="290" r:id="rId11"/>
    <p:sldId id="318" r:id="rId12"/>
    <p:sldId id="319" r:id="rId13"/>
    <p:sldId id="274" r:id="rId14"/>
    <p:sldId id="303" r:id="rId15"/>
    <p:sldId id="291" r:id="rId16"/>
    <p:sldId id="275" r:id="rId17"/>
    <p:sldId id="277" r:id="rId18"/>
    <p:sldId id="304" r:id="rId19"/>
    <p:sldId id="315" r:id="rId20"/>
    <p:sldId id="279" r:id="rId21"/>
    <p:sldId id="292" r:id="rId22"/>
    <p:sldId id="322" r:id="rId23"/>
    <p:sldId id="323" r:id="rId24"/>
    <p:sldId id="278" r:id="rId25"/>
    <p:sldId id="280" r:id="rId26"/>
    <p:sldId id="324" r:id="rId27"/>
    <p:sldId id="293" r:id="rId28"/>
    <p:sldId id="282" r:id="rId29"/>
    <p:sldId id="281" r:id="rId30"/>
    <p:sldId id="283" r:id="rId31"/>
    <p:sldId id="294" r:id="rId32"/>
    <p:sldId id="262" r:id="rId33"/>
    <p:sldId id="325" r:id="rId34"/>
    <p:sldId id="307" r:id="rId35"/>
    <p:sldId id="284" r:id="rId36"/>
    <p:sldId id="308" r:id="rId37"/>
    <p:sldId id="263" r:id="rId38"/>
    <p:sldId id="264" r:id="rId39"/>
    <p:sldId id="295" r:id="rId40"/>
    <p:sldId id="265" r:id="rId41"/>
    <p:sldId id="309" r:id="rId42"/>
    <p:sldId id="286" r:id="rId43"/>
    <p:sldId id="266" r:id="rId44"/>
    <p:sldId id="310" r:id="rId45"/>
    <p:sldId id="285" r:id="rId46"/>
    <p:sldId id="267" r:id="rId47"/>
    <p:sldId id="311" r:id="rId48"/>
    <p:sldId id="296" r:id="rId49"/>
    <p:sldId id="268" r:id="rId50"/>
    <p:sldId id="297" r:id="rId51"/>
    <p:sldId id="312" r:id="rId52"/>
    <p:sldId id="269" r:id="rId53"/>
    <p:sldId id="287" r:id="rId54"/>
    <p:sldId id="298" r:id="rId55"/>
    <p:sldId id="270" r:id="rId56"/>
    <p:sldId id="313" r:id="rId57"/>
    <p:sldId id="271" r:id="rId58"/>
    <p:sldId id="299" r:id="rId59"/>
    <p:sldId id="288" r:id="rId60"/>
    <p:sldId id="321" r:id="rId61"/>
    <p:sldId id="259" r:id="rId62"/>
    <p:sldId id="320" r:id="rId63"/>
    <p:sldId id="301" r:id="rId64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7" autoAdjust="0"/>
    <p:restoredTop sz="94653" autoAdjust="0"/>
  </p:normalViewPr>
  <p:slideViewPr>
    <p:cSldViewPr>
      <p:cViewPr varScale="1">
        <p:scale>
          <a:sx n="86" d="100"/>
          <a:sy n="86" d="100"/>
        </p:scale>
        <p:origin x="125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A39ABC4-104A-6F30-DAB5-2560517479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6323C0-ECB2-F242-10FE-BDF2198246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EF2DA23-1A47-41D2-B5E7-360A6EA3409B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AA1582EC-E757-7814-810E-4788381F2D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2072ABF-ACC6-9C1E-B9BD-7233047BA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BDF59F-45F5-9B90-7937-1FA52045FC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7F87F1-43DF-A93D-1D20-2A082A003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DF14FA0-BA47-42CD-B469-8DC0B1401C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5D31AF-008D-60B1-105E-7E4645C8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E8C4-70F3-43D1-9EBE-1EF8E547B5EB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2C6B4A-CBAF-F611-0872-CF19F54D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707B0B-CE9B-28CC-7750-E0CF223A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39C1E-99EA-493B-835B-CC9F3DE7E3D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867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8DD352-7A26-BAE9-EE5F-F67216FC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0064-22E4-4017-8899-5432AA614102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05ED87-E8F1-0305-76F2-93F03CC8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D3A349-A97D-C75F-8373-125BBAD5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3E21-E42C-4877-8A59-6F754305A8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903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CA84C0-FC34-79DF-A800-3E089427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E872-34E4-4A68-979C-DA0106B93F60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45B597-718E-4B15-EB84-BC5A6533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08995F-8CAC-7BD7-6743-58FF9407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D097-0B8E-452E-B473-CCC4C5014E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074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2D1B04-AAEE-28A9-DF04-02747B3E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FC22-B453-471D-9DD0-97961B20C5FE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FF04A0-5072-622A-7D4A-CEA7DED2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051547-545A-47B2-E755-8A9F9C2F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746C8-A73C-461E-BF2B-C533E19F99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078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057BC4-5B95-527D-C695-4312DDAA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BB2B-6DF9-4F66-8393-EA0145356E49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3C59CD-CD67-3856-6C0B-FF7360BF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FE2EBE-5FC6-A22D-8321-84439E51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A3A26-B5BA-4CEC-9331-E97B489583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28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D297BB9-96F3-C133-413B-42A111B6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5A77-E8D3-4756-B1C5-064A3F2D7D95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B3F9199-395A-B818-F334-E6A08A5C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66B9FD8-0258-B1CE-1000-A9562F0F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8A768-A4A0-43F5-87BA-DDEEEB161C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78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E786C1B-F4D0-4E61-6C53-DAF15AC3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665C-6BC0-4AC6-97CD-63B683CF35A2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67021AC-769F-C9B7-DC7C-081B0426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FEF9989-6553-3F0A-9AB8-87ED4B1D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93403-0F80-4554-980B-0416CBD601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948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06234E1-7E41-4E72-2953-E767E3F82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2133E-8E21-430C-A5EA-CCB84035E2F6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57B76106-6627-A5B0-0E28-6F29A6ED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5BCC29E-F940-F951-DEB0-36E0AE0D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FD381-007A-45BD-9D17-F6D1803877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82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E3A99AEA-5C5D-734E-4DF5-0F102C95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1DAE-D0FF-42E8-83FB-C8B13DC86B9B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524737D8-8417-6FAC-44FF-9DDF835C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968C877-A026-76A3-7E63-BDFD4ADE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A7F17-2963-41AE-8DBD-503155D9E81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734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04405AA-063C-94E4-AB54-613DD95D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CFF3-F2B6-4098-98EC-386EEFAA4DEA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5EA9420-2501-4EEC-C1CF-F9D6BFF9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A8AAFAE-B455-CB57-DFAE-6136EBBA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F61EB-F04E-4E20-B033-CFEF85D99F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173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5E63C40-DF27-CBAF-F53C-9CB022E6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14C2-75AD-405C-B629-28B0D79F8A46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AFD4F78-6897-8832-1426-9D4881DE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597E71C-21AB-A0AE-4C37-117EFF2B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FCB3-92AD-4762-A745-DD250A7726D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021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8C7BF8FA-7FDF-F385-E547-99D69035A6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8844C4A8-765D-4F46-6E0C-630B58E8D3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CDE1E3-1604-8315-5F3A-6642A4CA4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E67F7A-6864-4BAA-AB46-BA1FAC8CBC6A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2924A8-8D3C-A72B-EEF1-825DFCF1A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869137-A24C-D3FE-CB5D-121898401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Myriad Pro" charset="0"/>
              </a:defRPr>
            </a:lvl1pPr>
          </a:lstStyle>
          <a:p>
            <a:pPr>
              <a:defRPr/>
            </a:pPr>
            <a:fld id="{107F23ED-92EB-4E40-AA1E-938E5C2C69C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B8A77B5-8988-CC82-4280-C443B5969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8604250" cy="10128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LANCES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F6622CEA-E1CB-2407-688E-85C8B4468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62372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2022 – Version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>
            <a:extLst>
              <a:ext uri="{FF2B5EF4-FFF2-40B4-BE49-F238E27FC236}">
                <a16:creationId xmlns:a16="http://schemas.microsoft.com/office/drawing/2014/main" id="{C26506CB-23C4-E1EB-2415-040AE891DC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E4C97A6-960E-4873-B4C7-7962B66DB2BD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2291" name="Titre 8">
            <a:extLst>
              <a:ext uri="{FF2B5EF4-FFF2-40B4-BE49-F238E27FC236}">
                <a16:creationId xmlns:a16="http://schemas.microsoft.com/office/drawing/2014/main" id="{E722C40F-F251-D333-6A18-46CA30A75B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LDV</a:t>
            </a:r>
          </a:p>
        </p:txBody>
      </p:sp>
      <p:sp>
        <p:nvSpPr>
          <p:cNvPr id="12292" name="Espace réservé du contenu 2">
            <a:extLst>
              <a:ext uri="{FF2B5EF4-FFF2-40B4-BE49-F238E27FC236}">
                <a16:creationId xmlns:a16="http://schemas.microsoft.com/office/drawing/2014/main" id="{9E021603-0892-3E7E-6FCD-BC2AEC9B29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850" y="1341438"/>
            <a:ext cx="6534150" cy="287337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Caractéristiques techniques : les MACH 3</a:t>
            </a: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13D03B68-724E-DA1E-4387-77F9EF72F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001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Dispositif « basse pression » </a:t>
            </a:r>
            <a:r>
              <a:rPr lang="fr-FR" altLang="fr-FR" sz="2000">
                <a:latin typeface="Times New Roman" panose="02020603050405020304" pitchFamily="18" charset="0"/>
              </a:rPr>
              <a:t>permettant de garder des performances quasi-identiques malgré une pression à l'entrée de la lance de 3 bars.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Permettant au BAT de continuer son action ou éventuellement effectuer un repli stratégique tout en ayant la possibilité de se protéger.</a:t>
            </a:r>
          </a:p>
        </p:txBody>
      </p:sp>
      <p:pic>
        <p:nvPicPr>
          <p:cNvPr id="12294" name="Picture 2">
            <a:extLst>
              <a:ext uri="{FF2B5EF4-FFF2-40B4-BE49-F238E27FC236}">
                <a16:creationId xmlns:a16="http://schemas.microsoft.com/office/drawing/2014/main" id="{845765B9-55D0-11C1-F0A5-DFB8A4035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73"/>
          <a:stretch>
            <a:fillRect/>
          </a:stretch>
        </p:blipFill>
        <p:spPr bwMode="auto">
          <a:xfrm>
            <a:off x="1600200" y="3886200"/>
            <a:ext cx="66294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>
            <a:extLst>
              <a:ext uri="{FF2B5EF4-FFF2-40B4-BE49-F238E27FC236}">
                <a16:creationId xmlns:a16="http://schemas.microsoft.com/office/drawing/2014/main" id="{7583A5D0-B68F-6F0D-2CEB-468CF18670E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C66C30E-2BD0-4089-8A2F-E64113746CB5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3315" name="Titre 8">
            <a:extLst>
              <a:ext uri="{FF2B5EF4-FFF2-40B4-BE49-F238E27FC236}">
                <a16:creationId xmlns:a16="http://schemas.microsoft.com/office/drawing/2014/main" id="{2001D121-DE37-8E7D-D398-424E2CE6A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LDV</a:t>
            </a:r>
          </a:p>
        </p:txBody>
      </p:sp>
      <p:sp>
        <p:nvSpPr>
          <p:cNvPr id="13316" name="Espace réservé du contenu 2">
            <a:extLst>
              <a:ext uri="{FF2B5EF4-FFF2-40B4-BE49-F238E27FC236}">
                <a16:creationId xmlns:a16="http://schemas.microsoft.com/office/drawing/2014/main" id="{3BDD687B-7A43-727B-4625-9765FBD371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850" y="1341438"/>
            <a:ext cx="6534150" cy="287337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Caractéristiques techniques : légende 500 - POK</a:t>
            </a:r>
          </a:p>
        </p:txBody>
      </p:sp>
      <p:pic>
        <p:nvPicPr>
          <p:cNvPr id="13317" name="Picture 7" descr="SKM_C284e19070210320_0001">
            <a:extLst>
              <a:ext uri="{FF2B5EF4-FFF2-40B4-BE49-F238E27FC236}">
                <a16:creationId xmlns:a16="http://schemas.microsoft.com/office/drawing/2014/main" id="{41E4F113-AAA3-7083-2B6F-2877E8A1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t="48196" r="3745" b="19250"/>
          <a:stretch>
            <a:fillRect/>
          </a:stretch>
        </p:blipFill>
        <p:spPr bwMode="auto">
          <a:xfrm>
            <a:off x="365125" y="1835150"/>
            <a:ext cx="8504238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3">
            <a:extLst>
              <a:ext uri="{FF2B5EF4-FFF2-40B4-BE49-F238E27FC236}">
                <a16:creationId xmlns:a16="http://schemas.microsoft.com/office/drawing/2014/main" id="{EB831E46-EE50-724C-EB37-D43D9219BA5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9AFA6D5-E672-42F0-B4D3-BE6F62B77DBB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4339" name="Titre 8">
            <a:extLst>
              <a:ext uri="{FF2B5EF4-FFF2-40B4-BE49-F238E27FC236}">
                <a16:creationId xmlns:a16="http://schemas.microsoft.com/office/drawing/2014/main" id="{0E3AD5C4-CAD4-8C31-272E-DDF92ED0AA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LDV</a:t>
            </a:r>
          </a:p>
        </p:txBody>
      </p:sp>
      <p:sp>
        <p:nvSpPr>
          <p:cNvPr id="14340" name="Espace réservé du contenu 2">
            <a:extLst>
              <a:ext uri="{FF2B5EF4-FFF2-40B4-BE49-F238E27FC236}">
                <a16:creationId xmlns:a16="http://schemas.microsoft.com/office/drawing/2014/main" id="{500F4848-D3F1-B1A4-6926-2BA54D2A15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850" y="1341438"/>
            <a:ext cx="6534150" cy="287337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Caractéristiques techniques : légende 500 - POK</a:t>
            </a:r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F7CB6F45-DA87-5C6C-148E-C9092D3CF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953000"/>
            <a:ext cx="731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Portées jet diffusée d’attaque : 22 m et jet diffusé de protection 5 m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grpSp>
        <p:nvGrpSpPr>
          <p:cNvPr id="14342" name="Group 58">
            <a:extLst>
              <a:ext uri="{FF2B5EF4-FFF2-40B4-BE49-F238E27FC236}">
                <a16:creationId xmlns:a16="http://schemas.microsoft.com/office/drawing/2014/main" id="{A3C50220-A95B-59E6-C90C-DAFCBA7D8CE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05000"/>
            <a:ext cx="8229600" cy="2667000"/>
            <a:chOff x="-3" y="-3"/>
            <a:chExt cx="4144" cy="928"/>
          </a:xfrm>
        </p:grpSpPr>
        <p:grpSp>
          <p:nvGrpSpPr>
            <p:cNvPr id="14343" name="Group 56">
              <a:extLst>
                <a:ext uri="{FF2B5EF4-FFF2-40B4-BE49-F238E27FC236}">
                  <a16:creationId xmlns:a16="http://schemas.microsoft.com/office/drawing/2014/main" id="{E05DDE4F-8076-8052-8C78-9FD9FFF1B9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138" cy="922"/>
              <a:chOff x="0" y="0"/>
              <a:chExt cx="4138" cy="922"/>
            </a:xfrm>
          </p:grpSpPr>
          <p:grpSp>
            <p:nvGrpSpPr>
              <p:cNvPr id="14345" name="Group 19">
                <a:extLst>
                  <a:ext uri="{FF2B5EF4-FFF2-40B4-BE49-F238E27FC236}">
                    <a16:creationId xmlns:a16="http://schemas.microsoft.com/office/drawing/2014/main" id="{BA72C84D-E287-376B-31A5-4DFD3740C9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748" cy="576"/>
                <a:chOff x="0" y="0"/>
                <a:chExt cx="748" cy="576"/>
              </a:xfrm>
            </p:grpSpPr>
            <p:sp>
              <p:nvSpPr>
                <p:cNvPr id="14391" name="Rectangle 18">
                  <a:extLst>
                    <a:ext uri="{FF2B5EF4-FFF2-40B4-BE49-F238E27FC236}">
                      <a16:creationId xmlns:a16="http://schemas.microsoft.com/office/drawing/2014/main" id="{A8E645B6-F9DE-0837-EB60-D507D19532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48" cy="57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4392" name="Group 17">
                  <a:extLst>
                    <a:ext uri="{FF2B5EF4-FFF2-40B4-BE49-F238E27FC236}">
                      <a16:creationId xmlns:a16="http://schemas.microsoft.com/office/drawing/2014/main" id="{04CCADEC-C86A-F766-F7AD-ED6FD73577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748" cy="576"/>
                  <a:chOff x="0" y="0"/>
                  <a:chExt cx="748" cy="576"/>
                </a:xfrm>
              </p:grpSpPr>
              <p:sp>
                <p:nvSpPr>
                  <p:cNvPr id="14393" name="Rectangle 6">
                    <a:extLst>
                      <a:ext uri="{FF2B5EF4-FFF2-40B4-BE49-F238E27FC236}">
                        <a16:creationId xmlns:a16="http://schemas.microsoft.com/office/drawing/2014/main" id="{436C8ED4-6A97-CC71-3BE0-14DC5CF66C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692" cy="57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Nature de la lance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94" name="Rectangle 16">
                    <a:extLst>
                      <a:ext uri="{FF2B5EF4-FFF2-40B4-BE49-F238E27FC236}">
                        <a16:creationId xmlns:a16="http://schemas.microsoft.com/office/drawing/2014/main" id="{D39F396B-0968-8C2B-6009-46562D9B52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48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4346" name="Group 23">
                <a:extLst>
                  <a:ext uri="{FF2B5EF4-FFF2-40B4-BE49-F238E27FC236}">
                    <a16:creationId xmlns:a16="http://schemas.microsoft.com/office/drawing/2014/main" id="{DF2D8F92-AB6E-8F65-64A7-8129ECDFB0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8" y="0"/>
                <a:ext cx="978" cy="576"/>
                <a:chOff x="748" y="0"/>
                <a:chExt cx="978" cy="576"/>
              </a:xfrm>
            </p:grpSpPr>
            <p:sp>
              <p:nvSpPr>
                <p:cNvPr id="14387" name="Rectangle 22">
                  <a:extLst>
                    <a:ext uri="{FF2B5EF4-FFF2-40B4-BE49-F238E27FC236}">
                      <a16:creationId xmlns:a16="http://schemas.microsoft.com/office/drawing/2014/main" id="{CCE59FE2-08AE-C851-25C4-1A0E52774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0"/>
                  <a:ext cx="978" cy="57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4388" name="Group 21">
                  <a:extLst>
                    <a:ext uri="{FF2B5EF4-FFF2-40B4-BE49-F238E27FC236}">
                      <a16:creationId xmlns:a16="http://schemas.microsoft.com/office/drawing/2014/main" id="{650AC5CB-411A-9285-67EE-137313E081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8" y="0"/>
                  <a:ext cx="978" cy="576"/>
                  <a:chOff x="748" y="0"/>
                  <a:chExt cx="978" cy="576"/>
                </a:xfrm>
              </p:grpSpPr>
              <p:sp>
                <p:nvSpPr>
                  <p:cNvPr id="14389" name="Rectangle 7">
                    <a:extLst>
                      <a:ext uri="{FF2B5EF4-FFF2-40B4-BE49-F238E27FC236}">
                        <a16:creationId xmlns:a16="http://schemas.microsoft.com/office/drawing/2014/main" id="{857B8B7D-5303-0804-E4B0-EF926EED4A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76" y="0"/>
                    <a:ext cx="922" cy="57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Pression minimale à la lance (en bars)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90" name="Rectangle 20">
                    <a:extLst>
                      <a:ext uri="{FF2B5EF4-FFF2-40B4-BE49-F238E27FC236}">
                        <a16:creationId xmlns:a16="http://schemas.microsoft.com/office/drawing/2014/main" id="{9312DC59-C063-AEE4-FC73-A80DD6344E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8" y="0"/>
                    <a:ext cx="978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4347" name="Group 27">
                <a:extLst>
                  <a:ext uri="{FF2B5EF4-FFF2-40B4-BE49-F238E27FC236}">
                    <a16:creationId xmlns:a16="http://schemas.microsoft.com/office/drawing/2014/main" id="{6F9332E6-C4C2-FBBE-618B-EB3D6B4E19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6" y="0"/>
                <a:ext cx="804" cy="576"/>
                <a:chOff x="1726" y="0"/>
                <a:chExt cx="804" cy="576"/>
              </a:xfrm>
            </p:grpSpPr>
            <p:sp>
              <p:nvSpPr>
                <p:cNvPr id="14383" name="Rectangle 26">
                  <a:extLst>
                    <a:ext uri="{FF2B5EF4-FFF2-40B4-BE49-F238E27FC236}">
                      <a16:creationId xmlns:a16="http://schemas.microsoft.com/office/drawing/2014/main" id="{3E983972-9CF8-7CEA-BEE7-8DA3E19FD6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6" y="0"/>
                  <a:ext cx="804" cy="57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4384" name="Group 25">
                  <a:extLst>
                    <a:ext uri="{FF2B5EF4-FFF2-40B4-BE49-F238E27FC236}">
                      <a16:creationId xmlns:a16="http://schemas.microsoft.com/office/drawing/2014/main" id="{83517FE3-245D-B159-9F1A-B12C5FB651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26" y="0"/>
                  <a:ext cx="804" cy="576"/>
                  <a:chOff x="1726" y="0"/>
                  <a:chExt cx="804" cy="576"/>
                </a:xfrm>
              </p:grpSpPr>
              <p:sp>
                <p:nvSpPr>
                  <p:cNvPr id="14385" name="Rectangle 8">
                    <a:extLst>
                      <a:ext uri="{FF2B5EF4-FFF2-40B4-BE49-F238E27FC236}">
                        <a16:creationId xmlns:a16="http://schemas.microsoft.com/office/drawing/2014/main" id="{F78153EB-69EF-23D3-A00D-2FE2D06F57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54" y="0"/>
                    <a:ext cx="748" cy="57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Débit de la lance (en l/min)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86" name="Rectangle 24">
                    <a:extLst>
                      <a:ext uri="{FF2B5EF4-FFF2-40B4-BE49-F238E27FC236}">
                        <a16:creationId xmlns:a16="http://schemas.microsoft.com/office/drawing/2014/main" id="{0FEFD3D9-5015-0533-CDEE-B828923C88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0"/>
                    <a:ext cx="804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4348" name="Group 31">
                <a:extLst>
                  <a:ext uri="{FF2B5EF4-FFF2-40B4-BE49-F238E27FC236}">
                    <a16:creationId xmlns:a16="http://schemas.microsoft.com/office/drawing/2014/main" id="{B69A8DF1-088D-1E4E-D11E-973F83D266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0" y="0"/>
                <a:ext cx="804" cy="576"/>
                <a:chOff x="2530" y="0"/>
                <a:chExt cx="804" cy="576"/>
              </a:xfrm>
            </p:grpSpPr>
            <p:sp>
              <p:nvSpPr>
                <p:cNvPr id="14379" name="Rectangle 30">
                  <a:extLst>
                    <a:ext uri="{FF2B5EF4-FFF2-40B4-BE49-F238E27FC236}">
                      <a16:creationId xmlns:a16="http://schemas.microsoft.com/office/drawing/2014/main" id="{E4C080B6-5A94-86B8-BF49-1AE8C7D3D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0" y="0"/>
                  <a:ext cx="804" cy="57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4380" name="Group 29">
                  <a:extLst>
                    <a:ext uri="{FF2B5EF4-FFF2-40B4-BE49-F238E27FC236}">
                      <a16:creationId xmlns:a16="http://schemas.microsoft.com/office/drawing/2014/main" id="{B138F790-8235-BC73-FB25-28CFC206B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0" y="0"/>
                  <a:ext cx="804" cy="576"/>
                  <a:chOff x="2530" y="0"/>
                  <a:chExt cx="804" cy="576"/>
                </a:xfrm>
              </p:grpSpPr>
              <p:sp>
                <p:nvSpPr>
                  <p:cNvPr id="14381" name="Rectangle 9">
                    <a:extLst>
                      <a:ext uri="{FF2B5EF4-FFF2-40B4-BE49-F238E27FC236}">
                        <a16:creationId xmlns:a16="http://schemas.microsoft.com/office/drawing/2014/main" id="{B29ABE92-122B-710F-BF69-5B991CAECB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8" y="0"/>
                    <a:ext cx="748" cy="57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Orifice d'entrée (en mm)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82" name="Rectangle 28">
                    <a:extLst>
                      <a:ext uri="{FF2B5EF4-FFF2-40B4-BE49-F238E27FC236}">
                        <a16:creationId xmlns:a16="http://schemas.microsoft.com/office/drawing/2014/main" id="{3F4E6A3A-B822-9C06-2512-2EBBE7E214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0" y="0"/>
                    <a:ext cx="804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4349" name="Group 35">
                <a:extLst>
                  <a:ext uri="{FF2B5EF4-FFF2-40B4-BE49-F238E27FC236}">
                    <a16:creationId xmlns:a16="http://schemas.microsoft.com/office/drawing/2014/main" id="{B1796A93-1A7A-015A-76DD-65616E45EF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4" y="0"/>
                <a:ext cx="804" cy="576"/>
                <a:chOff x="3334" y="0"/>
                <a:chExt cx="804" cy="576"/>
              </a:xfrm>
            </p:grpSpPr>
            <p:sp>
              <p:nvSpPr>
                <p:cNvPr id="14375" name="Rectangle 34">
                  <a:extLst>
                    <a:ext uri="{FF2B5EF4-FFF2-40B4-BE49-F238E27FC236}">
                      <a16:creationId xmlns:a16="http://schemas.microsoft.com/office/drawing/2014/main" id="{6C7A1BF0-3195-99FD-E23C-FC4E2F3DCB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4" y="0"/>
                  <a:ext cx="804" cy="57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4376" name="Group 33">
                  <a:extLst>
                    <a:ext uri="{FF2B5EF4-FFF2-40B4-BE49-F238E27FC236}">
                      <a16:creationId xmlns:a16="http://schemas.microsoft.com/office/drawing/2014/main" id="{B54AEA5E-11A0-ED16-6314-6C7ABC0A49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34" y="0"/>
                  <a:ext cx="804" cy="576"/>
                  <a:chOff x="3334" y="0"/>
                  <a:chExt cx="804" cy="576"/>
                </a:xfrm>
              </p:grpSpPr>
              <p:sp>
                <p:nvSpPr>
                  <p:cNvPr id="14377" name="Rectangle 10">
                    <a:extLst>
                      <a:ext uri="{FF2B5EF4-FFF2-40B4-BE49-F238E27FC236}">
                        <a16:creationId xmlns:a16="http://schemas.microsoft.com/office/drawing/2014/main" id="{88939B4E-605D-86BB-BDE5-93600CA517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2" y="0"/>
                    <a:ext cx="748" cy="57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Portée jet plein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78" name="Rectangle 32">
                    <a:extLst>
                      <a:ext uri="{FF2B5EF4-FFF2-40B4-BE49-F238E27FC236}">
                        <a16:creationId xmlns:a16="http://schemas.microsoft.com/office/drawing/2014/main" id="{0E113C09-E688-5172-3B86-43E811A5A9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34" y="0"/>
                    <a:ext cx="804" cy="57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4350" name="Group 39">
                <a:extLst>
                  <a:ext uri="{FF2B5EF4-FFF2-40B4-BE49-F238E27FC236}">
                    <a16:creationId xmlns:a16="http://schemas.microsoft.com/office/drawing/2014/main" id="{EEA93F27-4ED1-6262-27D2-DFDCF59330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76"/>
                <a:ext cx="748" cy="346"/>
                <a:chOff x="0" y="576"/>
                <a:chExt cx="748" cy="346"/>
              </a:xfrm>
            </p:grpSpPr>
            <p:sp>
              <p:nvSpPr>
                <p:cNvPr id="14371" name="Rectangle 38">
                  <a:extLst>
                    <a:ext uri="{FF2B5EF4-FFF2-40B4-BE49-F238E27FC236}">
                      <a16:creationId xmlns:a16="http://schemas.microsoft.com/office/drawing/2014/main" id="{3AC7DB1B-6744-83F8-3C7E-F407AF56E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748" cy="346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4372" name="Group 37">
                  <a:extLst>
                    <a:ext uri="{FF2B5EF4-FFF2-40B4-BE49-F238E27FC236}">
                      <a16:creationId xmlns:a16="http://schemas.microsoft.com/office/drawing/2014/main" id="{74328B5F-E22C-2FA3-E064-6197C2D595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576"/>
                  <a:ext cx="748" cy="346"/>
                  <a:chOff x="0" y="576"/>
                  <a:chExt cx="748" cy="346"/>
                </a:xfrm>
              </p:grpSpPr>
              <p:sp>
                <p:nvSpPr>
                  <p:cNvPr id="14373" name="Rectangle 11">
                    <a:extLst>
                      <a:ext uri="{FF2B5EF4-FFF2-40B4-BE49-F238E27FC236}">
                        <a16:creationId xmlns:a16="http://schemas.microsoft.com/office/drawing/2014/main" id="{F3408B88-E2B7-D417-302E-85C01AA784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" y="576"/>
                    <a:ext cx="692" cy="346"/>
                  </a:xfrm>
                  <a:prstGeom prst="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just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LDV 500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74" name="Rectangle 36">
                    <a:extLst>
                      <a:ext uri="{FF2B5EF4-FFF2-40B4-BE49-F238E27FC236}">
                        <a16:creationId xmlns:a16="http://schemas.microsoft.com/office/drawing/2014/main" id="{7C58D794-0DDD-155A-8FDC-EE4B308258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576"/>
                    <a:ext cx="748" cy="3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4351" name="Group 43">
                <a:extLst>
                  <a:ext uri="{FF2B5EF4-FFF2-40B4-BE49-F238E27FC236}">
                    <a16:creationId xmlns:a16="http://schemas.microsoft.com/office/drawing/2014/main" id="{4D75947F-F977-1A60-6CE2-4E58D35003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8" y="576"/>
                <a:ext cx="978" cy="346"/>
                <a:chOff x="748" y="576"/>
                <a:chExt cx="978" cy="346"/>
              </a:xfrm>
            </p:grpSpPr>
            <p:sp>
              <p:nvSpPr>
                <p:cNvPr id="14367" name="Rectangle 42">
                  <a:extLst>
                    <a:ext uri="{FF2B5EF4-FFF2-40B4-BE49-F238E27FC236}">
                      <a16:creationId xmlns:a16="http://schemas.microsoft.com/office/drawing/2014/main" id="{0FA83010-3EBF-1661-DDEF-AEE6D3145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576"/>
                  <a:ext cx="978" cy="346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4368" name="Group 41">
                  <a:extLst>
                    <a:ext uri="{FF2B5EF4-FFF2-40B4-BE49-F238E27FC236}">
                      <a16:creationId xmlns:a16="http://schemas.microsoft.com/office/drawing/2014/main" id="{E18D7DF2-1F73-D3FF-A372-57B5FDFCBD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8" y="576"/>
                  <a:ext cx="978" cy="346"/>
                  <a:chOff x="748" y="576"/>
                  <a:chExt cx="978" cy="346"/>
                </a:xfrm>
              </p:grpSpPr>
              <p:sp>
                <p:nvSpPr>
                  <p:cNvPr id="14369" name="Rectangle 12">
                    <a:extLst>
                      <a:ext uri="{FF2B5EF4-FFF2-40B4-BE49-F238E27FC236}">
                        <a16:creationId xmlns:a16="http://schemas.microsoft.com/office/drawing/2014/main" id="{6A0B8A95-FC52-7D67-26A4-2FD6D50EFA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76" y="576"/>
                    <a:ext cx="922" cy="346"/>
                  </a:xfrm>
                  <a:prstGeom prst="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 (de service 6 bars)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70" name="Rectangle 40">
                    <a:extLst>
                      <a:ext uri="{FF2B5EF4-FFF2-40B4-BE49-F238E27FC236}">
                        <a16:creationId xmlns:a16="http://schemas.microsoft.com/office/drawing/2014/main" id="{9C2B06EB-A162-F593-A0D9-83A7B6912D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8" y="576"/>
                    <a:ext cx="978" cy="3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4352" name="Group 47">
                <a:extLst>
                  <a:ext uri="{FF2B5EF4-FFF2-40B4-BE49-F238E27FC236}">
                    <a16:creationId xmlns:a16="http://schemas.microsoft.com/office/drawing/2014/main" id="{BCB3483A-7942-705D-8EAF-6F3E9EE6EF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6" y="576"/>
                <a:ext cx="804" cy="346"/>
                <a:chOff x="1726" y="576"/>
                <a:chExt cx="804" cy="346"/>
              </a:xfrm>
            </p:grpSpPr>
            <p:sp>
              <p:nvSpPr>
                <p:cNvPr id="14363" name="Rectangle 46">
                  <a:extLst>
                    <a:ext uri="{FF2B5EF4-FFF2-40B4-BE49-F238E27FC236}">
                      <a16:creationId xmlns:a16="http://schemas.microsoft.com/office/drawing/2014/main" id="{C0AFA67B-E651-9BBC-A83D-AF670E5A6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6" y="576"/>
                  <a:ext cx="804" cy="346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4364" name="Group 45">
                  <a:extLst>
                    <a:ext uri="{FF2B5EF4-FFF2-40B4-BE49-F238E27FC236}">
                      <a16:creationId xmlns:a16="http://schemas.microsoft.com/office/drawing/2014/main" id="{404635B4-5417-8E6A-4F41-89132646C2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26" y="576"/>
                  <a:ext cx="804" cy="346"/>
                  <a:chOff x="1726" y="576"/>
                  <a:chExt cx="804" cy="346"/>
                </a:xfrm>
              </p:grpSpPr>
              <p:sp>
                <p:nvSpPr>
                  <p:cNvPr id="14365" name="Rectangle 13">
                    <a:extLst>
                      <a:ext uri="{FF2B5EF4-FFF2-40B4-BE49-F238E27FC236}">
                        <a16:creationId xmlns:a16="http://schemas.microsoft.com/office/drawing/2014/main" id="{82D795DA-24BC-7ACE-8806-03D0F51FD5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54" y="576"/>
                    <a:ext cx="748" cy="346"/>
                  </a:xfrm>
                  <a:prstGeom prst="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100 à 500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6" name="Rectangle 44">
                    <a:extLst>
                      <a:ext uri="{FF2B5EF4-FFF2-40B4-BE49-F238E27FC236}">
                        <a16:creationId xmlns:a16="http://schemas.microsoft.com/office/drawing/2014/main" id="{C60FD6F0-7866-D8C1-1FDE-A01AC39915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576"/>
                    <a:ext cx="804" cy="3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4353" name="Group 51">
                <a:extLst>
                  <a:ext uri="{FF2B5EF4-FFF2-40B4-BE49-F238E27FC236}">
                    <a16:creationId xmlns:a16="http://schemas.microsoft.com/office/drawing/2014/main" id="{BD393DED-E839-D2CB-3F6C-62DBE72C17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0" y="576"/>
                <a:ext cx="804" cy="346"/>
                <a:chOff x="2530" y="576"/>
                <a:chExt cx="804" cy="346"/>
              </a:xfrm>
            </p:grpSpPr>
            <p:sp>
              <p:nvSpPr>
                <p:cNvPr id="14359" name="Rectangle 50">
                  <a:extLst>
                    <a:ext uri="{FF2B5EF4-FFF2-40B4-BE49-F238E27FC236}">
                      <a16:creationId xmlns:a16="http://schemas.microsoft.com/office/drawing/2014/main" id="{BA38B150-90A1-19FF-B008-CB6BB85EF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0" y="576"/>
                  <a:ext cx="804" cy="346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4360" name="Group 49">
                  <a:extLst>
                    <a:ext uri="{FF2B5EF4-FFF2-40B4-BE49-F238E27FC236}">
                      <a16:creationId xmlns:a16="http://schemas.microsoft.com/office/drawing/2014/main" id="{F6514857-0223-8FA6-BD6B-606194AAA8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0" y="576"/>
                  <a:ext cx="804" cy="346"/>
                  <a:chOff x="2530" y="576"/>
                  <a:chExt cx="804" cy="346"/>
                </a:xfrm>
              </p:grpSpPr>
              <p:sp>
                <p:nvSpPr>
                  <p:cNvPr id="14361" name="Rectangle 14">
                    <a:extLst>
                      <a:ext uri="{FF2B5EF4-FFF2-40B4-BE49-F238E27FC236}">
                        <a16:creationId xmlns:a16="http://schemas.microsoft.com/office/drawing/2014/main" id="{B4E85C8D-A41F-D7E9-F44B-D722BF62BF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58" y="576"/>
                    <a:ext cx="748" cy="346"/>
                  </a:xfrm>
                  <a:prstGeom prst="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2" name="Rectangle 48">
                    <a:extLst>
                      <a:ext uri="{FF2B5EF4-FFF2-40B4-BE49-F238E27FC236}">
                        <a16:creationId xmlns:a16="http://schemas.microsoft.com/office/drawing/2014/main" id="{CF45DE64-337E-230A-4588-74A20721BE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0" y="576"/>
                    <a:ext cx="804" cy="3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4354" name="Group 55">
                <a:extLst>
                  <a:ext uri="{FF2B5EF4-FFF2-40B4-BE49-F238E27FC236}">
                    <a16:creationId xmlns:a16="http://schemas.microsoft.com/office/drawing/2014/main" id="{634551AB-9F15-DA12-79BA-1232D22DE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4" y="576"/>
                <a:ext cx="804" cy="346"/>
                <a:chOff x="3334" y="576"/>
                <a:chExt cx="804" cy="346"/>
              </a:xfrm>
            </p:grpSpPr>
            <p:sp>
              <p:nvSpPr>
                <p:cNvPr id="14355" name="Rectangle 54">
                  <a:extLst>
                    <a:ext uri="{FF2B5EF4-FFF2-40B4-BE49-F238E27FC236}">
                      <a16:creationId xmlns:a16="http://schemas.microsoft.com/office/drawing/2014/main" id="{7266602B-0ED6-C4EA-59AD-F432E7958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4" y="576"/>
                  <a:ext cx="804" cy="346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4356" name="Group 53">
                  <a:extLst>
                    <a:ext uri="{FF2B5EF4-FFF2-40B4-BE49-F238E27FC236}">
                      <a16:creationId xmlns:a16="http://schemas.microsoft.com/office/drawing/2014/main" id="{7F920308-669F-D622-C031-39EFC3B31E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34" y="576"/>
                  <a:ext cx="804" cy="346"/>
                  <a:chOff x="3334" y="576"/>
                  <a:chExt cx="804" cy="346"/>
                </a:xfrm>
              </p:grpSpPr>
              <p:sp>
                <p:nvSpPr>
                  <p:cNvPr id="14357" name="Rectangle 15">
                    <a:extLst>
                      <a:ext uri="{FF2B5EF4-FFF2-40B4-BE49-F238E27FC236}">
                        <a16:creationId xmlns:a16="http://schemas.microsoft.com/office/drawing/2014/main" id="{861B648E-BDE7-CD70-3168-B2C58C30FB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2" y="576"/>
                    <a:ext cx="748" cy="346"/>
                  </a:xfrm>
                  <a:prstGeom prst="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44 m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58" name="Rectangle 52">
                    <a:extLst>
                      <a:ext uri="{FF2B5EF4-FFF2-40B4-BE49-F238E27FC236}">
                        <a16:creationId xmlns:a16="http://schemas.microsoft.com/office/drawing/2014/main" id="{EA231D73-2F56-C82E-5CE7-838A21A1AF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34" y="576"/>
                    <a:ext cx="804" cy="3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4344" name="Rectangle 57">
              <a:extLst>
                <a:ext uri="{FF2B5EF4-FFF2-40B4-BE49-F238E27FC236}">
                  <a16:creationId xmlns:a16="http://schemas.microsoft.com/office/drawing/2014/main" id="{4DEED2C6-A12E-FDF5-DA68-277810579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4144" cy="92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3">
            <a:extLst>
              <a:ext uri="{FF2B5EF4-FFF2-40B4-BE49-F238E27FC236}">
                <a16:creationId xmlns:a16="http://schemas.microsoft.com/office/drawing/2014/main" id="{44876156-35A9-2C9F-052A-00FC6A654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BD20B9-997C-4809-9CA2-09EC90FA60D9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5363" name="Titre 8">
            <a:extLst>
              <a:ext uri="{FF2B5EF4-FFF2-40B4-BE49-F238E27FC236}">
                <a16:creationId xmlns:a16="http://schemas.microsoft.com/office/drawing/2014/main" id="{8BB89FE3-C47C-9AB5-630E-640BF8C9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sur EPC</a:t>
            </a:r>
          </a:p>
        </p:txBody>
      </p:sp>
      <p:sp>
        <p:nvSpPr>
          <p:cNvPr id="15364" name="Rectangle 9">
            <a:extLst>
              <a:ext uri="{FF2B5EF4-FFF2-40B4-BE49-F238E27FC236}">
                <a16:creationId xmlns:a16="http://schemas.microsoft.com/office/drawing/2014/main" id="{B1DFE904-6007-EABD-AC2D-4CE29D08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18487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Lances sur EPC :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D'un diamètre 65 mm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Ont toutes un débit de 500 ou 1 000 l / min.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D1804B12-3E96-2718-A20E-1BEBE456E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4" t="22136" b="42012"/>
          <a:stretch>
            <a:fillRect/>
          </a:stretch>
        </p:blipFill>
        <p:spPr bwMode="auto">
          <a:xfrm>
            <a:off x="5867400" y="1295400"/>
            <a:ext cx="29114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3">
            <a:extLst>
              <a:ext uri="{FF2B5EF4-FFF2-40B4-BE49-F238E27FC236}">
                <a16:creationId xmlns:a16="http://schemas.microsoft.com/office/drawing/2014/main" id="{E7787356-F4D5-478D-DE1E-04F5063CD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752600"/>
            <a:ext cx="1143000" cy="1017588"/>
          </a:xfrm>
          <a:prstGeom prst="octagon">
            <a:avLst>
              <a:gd name="adj" fmla="val 29287"/>
            </a:avLst>
          </a:prstGeom>
          <a:noFill/>
          <a:ln w="57150">
            <a:solidFill>
              <a:srgbClr val="00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5367" name="Picture 5" descr="DSCF0431">
            <a:extLst>
              <a:ext uri="{FF2B5EF4-FFF2-40B4-BE49-F238E27FC236}">
                <a16:creationId xmlns:a16="http://schemas.microsoft.com/office/drawing/2014/main" id="{E99C19E5-126B-5F11-FDA1-DEC82BAD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3">
            <a:extLst>
              <a:ext uri="{FF2B5EF4-FFF2-40B4-BE49-F238E27FC236}">
                <a16:creationId xmlns:a16="http://schemas.microsoft.com/office/drawing/2014/main" id="{2051AAEA-0980-DE05-F0D1-957DC04CB4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2AA7422-75EC-4E80-B485-DA6BD841C6D7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6387" name="Titre 8">
            <a:extLst>
              <a:ext uri="{FF2B5EF4-FFF2-40B4-BE49-F238E27FC236}">
                <a16:creationId xmlns:a16="http://schemas.microsoft.com/office/drawing/2014/main" id="{5C3A8746-6DA1-EE26-6E29-42EA60DF4D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sur EPC</a:t>
            </a:r>
          </a:p>
        </p:txBody>
      </p:sp>
      <p:sp>
        <p:nvSpPr>
          <p:cNvPr id="16388" name="Rectangle 9">
            <a:extLst>
              <a:ext uri="{FF2B5EF4-FFF2-40B4-BE49-F238E27FC236}">
                <a16:creationId xmlns:a16="http://schemas.microsoft.com/office/drawing/2014/main" id="{FBD8076F-3CED-EDBF-B34E-CD1156C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18487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Lances sur EPC :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Comportent toute une pièce intermédiaire support canon à positionner soit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Sur les échelons pour les échelles ne comportant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 plate-forme ni nacelle,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Dans la nacelle ou la plate-forme.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0DF4E492-13A0-0FCC-DA9C-821193B16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43400"/>
            <a:ext cx="5181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pour certaines un tuyau de raccordement parc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échelle / canon.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04A5FD45-FAE2-E114-F265-9546F45B0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257800"/>
            <a:ext cx="45497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 cette pièce intermédiaire vient ensuite la tête de la lance.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91" name="Picture 1035" descr="I:\Images\Sapeurs-Pompiers\INC\Manoeuvre\Lance canon sur EPA\DSCF0433.JPG">
            <a:extLst>
              <a:ext uri="{FF2B5EF4-FFF2-40B4-BE49-F238E27FC236}">
                <a16:creationId xmlns:a16="http://schemas.microsoft.com/office/drawing/2014/main" id="{D0268D5E-AB46-9485-E9D7-8BFEDDA0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4"/>
          <a:stretch>
            <a:fillRect/>
          </a:stretch>
        </p:blipFill>
        <p:spPr bwMode="auto">
          <a:xfrm>
            <a:off x="5715000" y="3352800"/>
            <a:ext cx="31242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3">
            <a:extLst>
              <a:ext uri="{FF2B5EF4-FFF2-40B4-BE49-F238E27FC236}">
                <a16:creationId xmlns:a16="http://schemas.microsoft.com/office/drawing/2014/main" id="{256B55EB-1C0B-4B34-858A-65548E16C62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9FA45C-17C9-4913-8C5E-871D7B94308B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7411" name="Titre 8">
            <a:extLst>
              <a:ext uri="{FF2B5EF4-FFF2-40B4-BE49-F238E27FC236}">
                <a16:creationId xmlns:a16="http://schemas.microsoft.com/office/drawing/2014/main" id="{B45949A4-B513-0DA3-0C46-F3E5FC3FAB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17412" name="Rectangle 9">
            <a:extLst>
              <a:ext uri="{FF2B5EF4-FFF2-40B4-BE49-F238E27FC236}">
                <a16:creationId xmlns:a16="http://schemas.microsoft.com/office/drawing/2014/main" id="{A0E7320D-86AC-ABA1-6085-9ED764584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66182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Canon portable à balayage –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OZZIE :</a:t>
            </a:r>
          </a:p>
        </p:txBody>
      </p:sp>
      <p:pic>
        <p:nvPicPr>
          <p:cNvPr id="17413" name="Picture 3">
            <a:extLst>
              <a:ext uri="{FF2B5EF4-FFF2-40B4-BE49-F238E27FC236}">
                <a16:creationId xmlns:a16="http://schemas.microsoft.com/office/drawing/2014/main" id="{7B0031CC-506A-853F-A2FA-8392B1A03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344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>
            <a:extLst>
              <a:ext uri="{FF2B5EF4-FFF2-40B4-BE49-F238E27FC236}">
                <a16:creationId xmlns:a16="http://schemas.microsoft.com/office/drawing/2014/main" id="{533D89C1-D130-9F18-FE34-3AF3AA664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85C559-59BF-492B-BF12-A9A29D6AD695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8435" name="Titre 8">
            <a:extLst>
              <a:ext uri="{FF2B5EF4-FFF2-40B4-BE49-F238E27FC236}">
                <a16:creationId xmlns:a16="http://schemas.microsoft.com/office/drawing/2014/main" id="{EBD76C9E-3C5F-1EDC-3B20-D73C1FDA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18436" name="Rectangle 9">
            <a:extLst>
              <a:ext uri="{FF2B5EF4-FFF2-40B4-BE49-F238E27FC236}">
                <a16:creationId xmlns:a16="http://schemas.microsoft.com/office/drawing/2014/main" id="{3C33DF72-88C3-8F12-FF3F-BC16DF6DE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52466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Canon portable à balayage – OZZIE :</a:t>
            </a:r>
          </a:p>
        </p:txBody>
      </p:sp>
      <p:pic>
        <p:nvPicPr>
          <p:cNvPr id="18437" name="Picture 3">
            <a:extLst>
              <a:ext uri="{FF2B5EF4-FFF2-40B4-BE49-F238E27FC236}">
                <a16:creationId xmlns:a16="http://schemas.microsoft.com/office/drawing/2014/main" id="{521ABF38-5E93-7A5F-5D14-3FA4882DE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70961" r="4050" b="4614"/>
          <a:stretch>
            <a:fillRect/>
          </a:stretch>
        </p:blipFill>
        <p:spPr bwMode="auto">
          <a:xfrm>
            <a:off x="304800" y="1981200"/>
            <a:ext cx="84582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>
            <a:extLst>
              <a:ext uri="{FF2B5EF4-FFF2-40B4-BE49-F238E27FC236}">
                <a16:creationId xmlns:a16="http://schemas.microsoft.com/office/drawing/2014/main" id="{74B693E6-9F98-ECCC-B55E-AF8DD36B2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D7C9FC-8C23-4D35-AD67-85DCFCA8A892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9459" name="Titre 8">
            <a:extLst>
              <a:ext uri="{FF2B5EF4-FFF2-40B4-BE49-F238E27FC236}">
                <a16:creationId xmlns:a16="http://schemas.microsoft.com/office/drawing/2014/main" id="{5DCF1202-72E6-D8C2-BB7C-171686A2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19460" name="Rectangle 9">
            <a:extLst>
              <a:ext uri="{FF2B5EF4-FFF2-40B4-BE49-F238E27FC236}">
                <a16:creationId xmlns:a16="http://schemas.microsoft.com/office/drawing/2014/main" id="{53363BE5-DAE6-A28F-AAA9-13CC8763C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Lance monitor « LMP 80 » :</a:t>
            </a:r>
          </a:p>
        </p:txBody>
      </p:sp>
      <p:sp>
        <p:nvSpPr>
          <p:cNvPr id="19461" name="Rectangle 1">
            <a:extLst>
              <a:ext uri="{FF2B5EF4-FFF2-40B4-BE49-F238E27FC236}">
                <a16:creationId xmlns:a16="http://schemas.microsoft.com/office/drawing/2014/main" id="{2A85A71D-D318-76E3-0A2F-47427EAF9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916113"/>
            <a:ext cx="8294687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Apparaissant à l'inventaire des FPTGP, elles sont mises en place pour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actions d'extinction, 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actions de refroidissement,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protections contre le rayonnement,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dilutions de nappe ou gaz ou de fumées,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62" name="Picture 2">
            <a:extLst>
              <a:ext uri="{FF2B5EF4-FFF2-40B4-BE49-F238E27FC236}">
                <a16:creationId xmlns:a16="http://schemas.microsoft.com/office/drawing/2014/main" id="{6C3A355A-47ED-BD27-85F3-723173058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329088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3">
            <a:extLst>
              <a:ext uri="{FF2B5EF4-FFF2-40B4-BE49-F238E27FC236}">
                <a16:creationId xmlns:a16="http://schemas.microsoft.com/office/drawing/2014/main" id="{518FCBCD-18CB-7492-65E7-B58D4B9F2E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FDFB60F-E553-43DE-BF05-ACAE9BC481F2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0483" name="Titre 8">
            <a:extLst>
              <a:ext uri="{FF2B5EF4-FFF2-40B4-BE49-F238E27FC236}">
                <a16:creationId xmlns:a16="http://schemas.microsoft.com/office/drawing/2014/main" id="{556FE6B9-4B08-C2D7-921E-0191B98C7D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0484" name="Rectangle 9">
            <a:extLst>
              <a:ext uri="{FF2B5EF4-FFF2-40B4-BE49-F238E27FC236}">
                <a16:creationId xmlns:a16="http://schemas.microsoft.com/office/drawing/2014/main" id="{EDFA4258-A0FF-355A-5B26-00FE1229D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Lance monitor « LMP 80 » :</a:t>
            </a:r>
          </a:p>
        </p:txBody>
      </p:sp>
      <p:sp>
        <p:nvSpPr>
          <p:cNvPr id="20485" name="Rectangle 1">
            <a:extLst>
              <a:ext uri="{FF2B5EF4-FFF2-40B4-BE49-F238E27FC236}">
                <a16:creationId xmlns:a16="http://schemas.microsoft.com/office/drawing/2014/main" id="{2F426C3D-0C23-799A-7E74-D28CA8342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916113"/>
            <a:ext cx="82946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Cette lance monitor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Comporte 2 entrées de 65 mm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Dispose d'un débit 0 à 3 000 l / min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une pression nominale : 8 bars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une portée horizontale : 63 m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Pèse 30 kg</a:t>
            </a:r>
          </a:p>
        </p:txBody>
      </p:sp>
      <p:pic>
        <p:nvPicPr>
          <p:cNvPr id="20486" name="Image 6">
            <a:extLst>
              <a:ext uri="{FF2B5EF4-FFF2-40B4-BE49-F238E27FC236}">
                <a16:creationId xmlns:a16="http://schemas.microsoft.com/office/drawing/2014/main" id="{572E8E49-403C-CA5C-2D8E-F18BBC4DB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3357563"/>
            <a:ext cx="4232275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ZoneTexte 1">
            <a:extLst>
              <a:ext uri="{FF2B5EF4-FFF2-40B4-BE49-F238E27FC236}">
                <a16:creationId xmlns:a16="http://schemas.microsoft.com/office/drawing/2014/main" id="{D16D5D38-5630-548B-7B3E-47ACD0208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147888"/>
            <a:ext cx="194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Tête MZ 3 000 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EB4BC346-BD8C-60DE-F67E-C97843548148}"/>
              </a:ext>
            </a:extLst>
          </p:cNvPr>
          <p:cNvCxnSpPr/>
          <p:nvPr/>
        </p:nvCxnSpPr>
        <p:spPr>
          <a:xfrm>
            <a:off x="6948488" y="2516188"/>
            <a:ext cx="431800" cy="18129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3">
            <a:extLst>
              <a:ext uri="{FF2B5EF4-FFF2-40B4-BE49-F238E27FC236}">
                <a16:creationId xmlns:a16="http://schemas.microsoft.com/office/drawing/2014/main" id="{949664E2-3721-7162-443C-D5B44B60765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DC8C69E-E42A-4DFF-8E08-64F78D008274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1507" name="Titre 8">
            <a:extLst>
              <a:ext uri="{FF2B5EF4-FFF2-40B4-BE49-F238E27FC236}">
                <a16:creationId xmlns:a16="http://schemas.microsoft.com/office/drawing/2014/main" id="{7CED6241-AC0A-77DC-B428-8DE26CCF82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1508" name="Rectangle 9">
            <a:extLst>
              <a:ext uri="{FF2B5EF4-FFF2-40B4-BE49-F238E27FC236}">
                <a16:creationId xmlns:a16="http://schemas.microsoft.com/office/drawing/2014/main" id="{D072DD93-AC51-0224-3858-F92B00CAE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Lance monitor « LMP 80 » :</a:t>
            </a:r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2CF4A38D-5432-E0B3-955C-DC8844D47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009775"/>
            <a:ext cx="75644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l'utilisation du canon bien mettre en place la sangle avec son pieu.</a:t>
            </a:r>
            <a:endParaRPr lang="fr-FR" altLang="fr-FR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10" name="Picture 1" descr="2017-030 LMP 80 Nouvelles têtes de lances à débit réglable_Page_2">
            <a:extLst>
              <a:ext uri="{FF2B5EF4-FFF2-40B4-BE49-F238E27FC236}">
                <a16:creationId xmlns:a16="http://schemas.microsoft.com/office/drawing/2014/main" id="{591B33E0-21AA-7DF6-BC87-D6D7D90C3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9" t="44817" r="8667" b="42433"/>
          <a:stretch>
            <a:fillRect/>
          </a:stretch>
        </p:blipFill>
        <p:spPr bwMode="auto">
          <a:xfrm>
            <a:off x="668338" y="2414588"/>
            <a:ext cx="8064500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82555B2B-D0F8-8134-20A9-487AA0EB4D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</a:t>
            </a:r>
            <a:r>
              <a:rPr lang="fr-FR" altLang="fr-FR" sz="3600" b="1">
                <a:solidFill>
                  <a:srgbClr val="984807"/>
                </a:solidFill>
              </a:rPr>
              <a:t> lances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6B1457CC-14BA-3BA1-8D03-4D34BC2D59D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7716D1-1B69-4348-A126-2DD9095EA9E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88307A1-A5A5-5514-18DE-88ED83DDCB3C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D032079A-F968-A302-488E-F0505E8FA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D855E5E3-5F09-E765-BA8B-3A545A4C8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différentes lances en services opérationnelles au SDMIS ainsi que leur possibilités opérationnelles.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992091FA-2C61-999B-290D-9E0EF6766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34290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LDV</a:t>
            </a:r>
            <a:br>
              <a:rPr lang="fr-FR" altLang="fr-FR" sz="2000" b="1">
                <a:latin typeface="Times New Roman" panose="02020603050405020304" pitchFamily="18" charset="0"/>
              </a:rPr>
            </a:b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lances sur EPC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lances canons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lances écran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lances à mousse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Possibilités opérationnelles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différents jets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3">
            <a:extLst>
              <a:ext uri="{FF2B5EF4-FFF2-40B4-BE49-F238E27FC236}">
                <a16:creationId xmlns:a16="http://schemas.microsoft.com/office/drawing/2014/main" id="{8CB77FCB-3939-A8F7-1269-0A91FBF42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11C26D-2A28-4077-8900-E844481CE664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2531" name="Titre 8">
            <a:extLst>
              <a:ext uri="{FF2B5EF4-FFF2-40B4-BE49-F238E27FC236}">
                <a16:creationId xmlns:a16="http://schemas.microsoft.com/office/drawing/2014/main" id="{304DDC31-4E42-A5BB-CB9A-AA4E76365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2532" name="Rectangle 9">
            <a:extLst>
              <a:ext uri="{FF2B5EF4-FFF2-40B4-BE49-F238E27FC236}">
                <a16:creationId xmlns:a16="http://schemas.microsoft.com/office/drawing/2014/main" id="{21142A83-6332-13AC-EEA5-F137CB5EE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Canon portable à balayage Pok monitor :</a:t>
            </a:r>
          </a:p>
        </p:txBody>
      </p:sp>
      <p:sp>
        <p:nvSpPr>
          <p:cNvPr id="22533" name="Rectangle 1">
            <a:extLst>
              <a:ext uri="{FF2B5EF4-FFF2-40B4-BE49-F238E27FC236}">
                <a16:creationId xmlns:a16="http://schemas.microsoft.com/office/drawing/2014/main" id="{E21E6054-6C80-8A5A-6738-97AFC0E7A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736725"/>
            <a:ext cx="82946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</a:rPr>
              <a:t> Tête de diffusion pré réglée par crans à 800 – 1 050 – 1 300 ou 1 650 l / min à 9 bars</a:t>
            </a:r>
          </a:p>
          <a:p>
            <a:pPr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</a:rPr>
              <a:t> Pression mini  = 7 bars</a:t>
            </a:r>
          </a:p>
          <a:p>
            <a:pPr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</a:rPr>
              <a:t> Pression maxi = 9 bars</a:t>
            </a:r>
          </a:p>
          <a:p>
            <a:pPr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</a:rPr>
              <a:t> Balayage sur 60°</a:t>
            </a:r>
          </a:p>
          <a:p>
            <a:pPr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</a:rPr>
              <a:t> Poids : 12 kg</a:t>
            </a:r>
          </a:p>
        </p:txBody>
      </p:sp>
      <p:pic>
        <p:nvPicPr>
          <p:cNvPr id="22534" name="Picture 2">
            <a:extLst>
              <a:ext uri="{FF2B5EF4-FFF2-40B4-BE49-F238E27FC236}">
                <a16:creationId xmlns:a16="http://schemas.microsoft.com/office/drawing/2014/main" id="{FC92E98C-D13E-B81F-C2D5-38D99798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3246"/>
          <a:stretch>
            <a:fillRect/>
          </a:stretch>
        </p:blipFill>
        <p:spPr bwMode="auto">
          <a:xfrm>
            <a:off x="3200400" y="2495550"/>
            <a:ext cx="56086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C4F84C58-F579-066E-1520-68E72F72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79588"/>
            <a:ext cx="54102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Espace réservé du numéro de diapositive 3">
            <a:extLst>
              <a:ext uri="{FF2B5EF4-FFF2-40B4-BE49-F238E27FC236}">
                <a16:creationId xmlns:a16="http://schemas.microsoft.com/office/drawing/2014/main" id="{FD4968C0-9698-6723-DB2E-8B1840CF93D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DF0BCF0-F68D-4ABD-9B8E-CC28801900B5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3556" name="Titre 8">
            <a:extLst>
              <a:ext uri="{FF2B5EF4-FFF2-40B4-BE49-F238E27FC236}">
                <a16:creationId xmlns:a16="http://schemas.microsoft.com/office/drawing/2014/main" id="{7F96A9E2-96D5-9B91-28A8-08DE00F4FA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3557" name="Rectangle 9">
            <a:extLst>
              <a:ext uri="{FF2B5EF4-FFF2-40B4-BE49-F238E27FC236}">
                <a16:creationId xmlns:a16="http://schemas.microsoft.com/office/drawing/2014/main" id="{592C4FD3-BE1B-7474-6248-EA002F871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Canon portable à balayage Pok monitor</a:t>
            </a:r>
          </a:p>
        </p:txBody>
      </p:sp>
      <p:graphicFrame>
        <p:nvGraphicFramePr>
          <p:cNvPr id="20500" name="Group 20">
            <a:extLst>
              <a:ext uri="{FF2B5EF4-FFF2-40B4-BE49-F238E27FC236}">
                <a16:creationId xmlns:a16="http://schemas.microsoft.com/office/drawing/2014/main" id="{0AE4770E-AB6B-C510-61A0-29EB27B3579C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981200"/>
          <a:ext cx="4800600" cy="1493838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/>
                        </a:rPr>
                        <a:t>Emulseur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/>
                        </a:rPr>
                        <a:t>3/3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Débit émulseur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24 l / min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Débit maxi solution moussante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800 l / min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3">
            <a:extLst>
              <a:ext uri="{FF2B5EF4-FFF2-40B4-BE49-F238E27FC236}">
                <a16:creationId xmlns:a16="http://schemas.microsoft.com/office/drawing/2014/main" id="{5BD5FD0F-3A4C-1DB7-B15C-678E855E868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FF1C528-CC80-407D-8415-548D630C8CCF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4579" name="Titre 8">
            <a:extLst>
              <a:ext uri="{FF2B5EF4-FFF2-40B4-BE49-F238E27FC236}">
                <a16:creationId xmlns:a16="http://schemas.microsoft.com/office/drawing/2014/main" id="{10098146-E988-FE26-BDBA-2FCB6E3CE7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4580" name="Rectangle 9">
            <a:extLst>
              <a:ext uri="{FF2B5EF4-FFF2-40B4-BE49-F238E27FC236}">
                <a16:creationId xmlns:a16="http://schemas.microsoft.com/office/drawing/2014/main" id="{A9B137C1-3CE2-D547-BACB-89C816E81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Lance monitor MONTMIRAIL </a:t>
            </a:r>
            <a:endParaRPr lang="fr-FR" altLang="fr-FR" sz="2400" b="1" u="sng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4581" name="Picture 1">
            <a:extLst>
              <a:ext uri="{FF2B5EF4-FFF2-40B4-BE49-F238E27FC236}">
                <a16:creationId xmlns:a16="http://schemas.microsoft.com/office/drawing/2014/main" id="{FFB6AC92-87C4-BEAD-7B93-4ABE7697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8" t="67796" r="9271" b="20386"/>
          <a:stretch>
            <a:fillRect/>
          </a:stretch>
        </p:blipFill>
        <p:spPr bwMode="auto">
          <a:xfrm>
            <a:off x="3203575" y="2519363"/>
            <a:ext cx="5491163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4B55F19-2CC5-8B06-8999-CBB361DAF65B}"/>
              </a:ext>
            </a:extLst>
          </p:cNvPr>
          <p:cNvSpPr txBox="1"/>
          <p:nvPr/>
        </p:nvSpPr>
        <p:spPr>
          <a:xfrm>
            <a:off x="276225" y="1989138"/>
            <a:ext cx="8582025" cy="2127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Débits : Réglables 1000, 2000, 3000 L/min à 7 bars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24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Balayage sur 50° 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24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Poids : 9 kg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3">
            <a:extLst>
              <a:ext uri="{FF2B5EF4-FFF2-40B4-BE49-F238E27FC236}">
                <a16:creationId xmlns:a16="http://schemas.microsoft.com/office/drawing/2014/main" id="{2BF2E146-D492-81AE-49E0-5C79F4A4E55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C6B0D3D-6684-48AE-B111-7F69C0BAA0C6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5603" name="Titre 8">
            <a:extLst>
              <a:ext uri="{FF2B5EF4-FFF2-40B4-BE49-F238E27FC236}">
                <a16:creationId xmlns:a16="http://schemas.microsoft.com/office/drawing/2014/main" id="{B10CA217-C55A-76A2-4BEF-CFFC3B5876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5604" name="Rectangle 9">
            <a:extLst>
              <a:ext uri="{FF2B5EF4-FFF2-40B4-BE49-F238E27FC236}">
                <a16:creationId xmlns:a16="http://schemas.microsoft.com/office/drawing/2014/main" id="{C3574B77-40A3-7E01-998A-3C63ED436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Lance monitor MONTMIRAIL </a:t>
            </a:r>
            <a:endParaRPr lang="fr-FR" altLang="fr-FR" sz="2400" b="1" u="sng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534D7D-D715-A47A-3C4A-FD776E1FAEB7}"/>
              </a:ext>
            </a:extLst>
          </p:cNvPr>
          <p:cNvSpPr txBox="1"/>
          <p:nvPr/>
        </p:nvSpPr>
        <p:spPr>
          <a:xfrm>
            <a:off x="468313" y="1916113"/>
            <a:ext cx="8218487" cy="3321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Sécurités : 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Poignée de transport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Pattes stabilisatrices à pointes carbure + verrouillage, 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Anneau et sangle d’ancrage au sol, 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Vanne manuelle permettant de couper entièrement le débit, 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Dispositif de sécurité réduisant automatiquement le débit en cas de déplacement ou soulèvement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3">
            <a:extLst>
              <a:ext uri="{FF2B5EF4-FFF2-40B4-BE49-F238E27FC236}">
                <a16:creationId xmlns:a16="http://schemas.microsoft.com/office/drawing/2014/main" id="{36C03F74-5ECE-44B4-41D9-C4B6AA8F3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207BC4-5B68-4315-91C2-696B467AA1E8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6627" name="Titre 8">
            <a:extLst>
              <a:ext uri="{FF2B5EF4-FFF2-40B4-BE49-F238E27FC236}">
                <a16:creationId xmlns:a16="http://schemas.microsoft.com/office/drawing/2014/main" id="{F47B974F-34B2-05CB-C31E-61748037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canons</a:t>
            </a:r>
          </a:p>
        </p:txBody>
      </p:sp>
      <p:sp>
        <p:nvSpPr>
          <p:cNvPr id="26628" name="Rectangle 1">
            <a:extLst>
              <a:ext uri="{FF2B5EF4-FFF2-40B4-BE49-F238E27FC236}">
                <a16:creationId xmlns:a16="http://schemas.microsoft.com/office/drawing/2014/main" id="{B6BB568E-159D-DC60-82A7-C1506B517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65913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Établir sur un sol stable, ne pas utiliser sur sol lisse (béton, métal, marbre) sans prévoir un amarrage,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 de balayage avec la mousse,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Débit 800 l / min pour production de mousse,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jamais abaisser l'angle de tir en dessous de 30°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 dans les zones d’éts et d'attaque du canon.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629" name="Image 2">
            <a:extLst>
              <a:ext uri="{FF2B5EF4-FFF2-40B4-BE49-F238E27FC236}">
                <a16:creationId xmlns:a16="http://schemas.microsoft.com/office/drawing/2014/main" id="{44E927C0-5C1B-D651-839F-28EA0CC90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99853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9">
            <a:extLst>
              <a:ext uri="{FF2B5EF4-FFF2-40B4-BE49-F238E27FC236}">
                <a16:creationId xmlns:a16="http://schemas.microsoft.com/office/drawing/2014/main" id="{C4B52562-D7AB-25D7-FFF9-AA6A162B0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66182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Important : </a:t>
            </a:r>
            <a:endParaRPr lang="fr-FR" altLang="fr-FR" sz="2000" b="1" i="1" u="sng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631" name="Rectangle 9">
            <a:extLst>
              <a:ext uri="{FF2B5EF4-FFF2-40B4-BE49-F238E27FC236}">
                <a16:creationId xmlns:a16="http://schemas.microsoft.com/office/drawing/2014/main" id="{5481C367-EC43-29C6-32D5-0923110CF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05000"/>
            <a:ext cx="66182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Pour toutes les lances canons  :</a:t>
            </a:r>
            <a:endParaRPr lang="fr-FR" altLang="fr-FR" sz="2000" i="1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3">
            <a:extLst>
              <a:ext uri="{FF2B5EF4-FFF2-40B4-BE49-F238E27FC236}">
                <a16:creationId xmlns:a16="http://schemas.microsoft.com/office/drawing/2014/main" id="{299E3BFA-4ED8-8178-3CBF-680595E3F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D3CAEE-B1DC-45C7-9DF6-724364CAAFEF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7651" name="Titre 8">
            <a:extLst>
              <a:ext uri="{FF2B5EF4-FFF2-40B4-BE49-F238E27FC236}">
                <a16:creationId xmlns:a16="http://schemas.microsoft.com/office/drawing/2014/main" id="{C61000A9-9FBA-98EE-291D-66771014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écran</a:t>
            </a:r>
          </a:p>
        </p:txBody>
      </p:sp>
      <p:sp>
        <p:nvSpPr>
          <p:cNvPr id="27652" name="Rectangle 9">
            <a:extLst>
              <a:ext uri="{FF2B5EF4-FFF2-40B4-BE49-F238E27FC236}">
                <a16:creationId xmlns:a16="http://schemas.microsoft.com/office/drawing/2014/main" id="{E27A865B-005D-52B1-8D5A-2CB488B2C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Lance queue de paon :</a:t>
            </a:r>
          </a:p>
        </p:txBody>
      </p:sp>
      <p:sp>
        <p:nvSpPr>
          <p:cNvPr id="27653" name="Rectangle 1">
            <a:extLst>
              <a:ext uri="{FF2B5EF4-FFF2-40B4-BE49-F238E27FC236}">
                <a16:creationId xmlns:a16="http://schemas.microsoft.com/office/drawing/2014/main" id="{C57E354F-61FC-F891-8340-2B4CCF12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89138"/>
            <a:ext cx="82946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Constituée par un ensemble lance–déflecteur, transforme un jet bâton en un rideau d'eau hémisphérique de 180° appelé queue de paon, utilisé à plusieurs fins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</a:rPr>
              <a:t> Protéger des bâtiments, véhicules, personnels contre le rayonnement,</a:t>
            </a:r>
          </a:p>
          <a:p>
            <a:pPr algn="just">
              <a:spcBef>
                <a:spcPct val="0"/>
              </a:spcBef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</a:rPr>
              <a:t> Limiter les risques de propagation du feu,</a:t>
            </a:r>
          </a:p>
          <a:p>
            <a:pPr algn="just">
              <a:spcBef>
                <a:spcPct val="0"/>
              </a:spcBef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</a:rPr>
              <a:t> Empêcher les vapeurs toxiques de progresser.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3">
            <a:extLst>
              <a:ext uri="{FF2B5EF4-FFF2-40B4-BE49-F238E27FC236}">
                <a16:creationId xmlns:a16="http://schemas.microsoft.com/office/drawing/2014/main" id="{316900A5-1366-AFFF-2144-4D087E7B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54904C-9A0D-413D-A9A3-CB91C8954C33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8675" name="Titre 8">
            <a:extLst>
              <a:ext uri="{FF2B5EF4-FFF2-40B4-BE49-F238E27FC236}">
                <a16:creationId xmlns:a16="http://schemas.microsoft.com/office/drawing/2014/main" id="{1C760550-790A-0EE3-E3ED-86171688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écran</a:t>
            </a:r>
          </a:p>
        </p:txBody>
      </p:sp>
      <p:sp>
        <p:nvSpPr>
          <p:cNvPr id="28676" name="Rectangle 9">
            <a:extLst>
              <a:ext uri="{FF2B5EF4-FFF2-40B4-BE49-F238E27FC236}">
                <a16:creationId xmlns:a16="http://schemas.microsoft.com/office/drawing/2014/main" id="{648DBE5B-1100-8D93-6729-AC0382337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Lance queue de paon</a:t>
            </a:r>
          </a:p>
        </p:txBody>
      </p:sp>
      <p:pic>
        <p:nvPicPr>
          <p:cNvPr id="28677" name="Picture 2" descr="IMGP2732">
            <a:extLst>
              <a:ext uri="{FF2B5EF4-FFF2-40B4-BE49-F238E27FC236}">
                <a16:creationId xmlns:a16="http://schemas.microsoft.com/office/drawing/2014/main" id="{E48C0FE1-EB6B-30F7-B3F0-183FE644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5" b="28162"/>
          <a:stretch>
            <a:fillRect/>
          </a:stretch>
        </p:blipFill>
        <p:spPr bwMode="auto">
          <a:xfrm>
            <a:off x="3419475" y="1322388"/>
            <a:ext cx="5405438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67" name="Group 31">
            <a:extLst>
              <a:ext uri="{FF2B5EF4-FFF2-40B4-BE49-F238E27FC236}">
                <a16:creationId xmlns:a16="http://schemas.microsoft.com/office/drawing/2014/main" id="{08ADA9A9-1E62-46F1-057F-39029EBF3C0A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4581525"/>
          <a:ext cx="4876800" cy="1504950"/>
        </p:xfrm>
        <a:graphic>
          <a:graphicData uri="http://schemas.openxmlformats.org/drawingml/2006/table">
            <a:tbl>
              <a:tblPr/>
              <a:tblGrid>
                <a:gridCol w="129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99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7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/>
                        </a:rPr>
                        <a:t>Pression en bar</a:t>
                      </a:r>
                    </a:p>
                  </a:txBody>
                  <a:tcPr marT="37960" marB="37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/>
                        </a:rPr>
                        <a:t>Diamètre entrée 65 mm</a:t>
                      </a:r>
                    </a:p>
                  </a:txBody>
                  <a:tcPr marT="37960" marB="37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9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Débit en L / min</a:t>
                      </a:r>
                    </a:p>
                  </a:txBody>
                  <a:tcPr marT="37960" marB="3796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Hauteur en m</a:t>
                      </a:r>
                    </a:p>
                  </a:txBody>
                  <a:tcPr marT="37960" marB="37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Largeur en m</a:t>
                      </a:r>
                    </a:p>
                  </a:txBody>
                  <a:tcPr marT="37960" marB="37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7</a:t>
                      </a:r>
                    </a:p>
                  </a:txBody>
                  <a:tcPr marT="37960" marB="37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1200</a:t>
                      </a:r>
                    </a:p>
                  </a:txBody>
                  <a:tcPr marT="37960" marB="37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10</a:t>
                      </a:r>
                    </a:p>
                  </a:txBody>
                  <a:tcPr marT="37960" marB="37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32</a:t>
                      </a:r>
                    </a:p>
                  </a:txBody>
                  <a:tcPr marT="37960" marB="37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numéro de diapositive 3">
            <a:extLst>
              <a:ext uri="{FF2B5EF4-FFF2-40B4-BE49-F238E27FC236}">
                <a16:creationId xmlns:a16="http://schemas.microsoft.com/office/drawing/2014/main" id="{5E5FA313-D37D-DCC6-E90F-3B114A269F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3481232-6BCE-480B-85AA-66CD02A522F1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9699" name="Titre 8">
            <a:extLst>
              <a:ext uri="{FF2B5EF4-FFF2-40B4-BE49-F238E27FC236}">
                <a16:creationId xmlns:a16="http://schemas.microsoft.com/office/drawing/2014/main" id="{3CB74740-DFF6-156F-9DBD-433879AB78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écran</a:t>
            </a:r>
          </a:p>
        </p:txBody>
      </p:sp>
      <p:sp>
        <p:nvSpPr>
          <p:cNvPr id="29700" name="Rectangle 9">
            <a:extLst>
              <a:ext uri="{FF2B5EF4-FFF2-40B4-BE49-F238E27FC236}">
                <a16:creationId xmlns:a16="http://schemas.microsoft.com/office/drawing/2014/main" id="{EFF90287-D124-4CF0-95B6-39438001E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322388"/>
            <a:ext cx="82946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Lance queue de paon : </a:t>
            </a:r>
          </a:p>
        </p:txBody>
      </p:sp>
      <p:pic>
        <p:nvPicPr>
          <p:cNvPr id="29701" name="Image 8">
            <a:extLst>
              <a:ext uri="{FF2B5EF4-FFF2-40B4-BE49-F238E27FC236}">
                <a16:creationId xmlns:a16="http://schemas.microsoft.com/office/drawing/2014/main" id="{057C303C-E198-29C6-995C-BAAC9C646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37000"/>
            <a:ext cx="6638925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>
            <a:extLst>
              <a:ext uri="{FF2B5EF4-FFF2-40B4-BE49-F238E27FC236}">
                <a16:creationId xmlns:a16="http://schemas.microsoft.com/office/drawing/2014/main" id="{3C4A24D4-52A1-567C-AF9E-90EA2836B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05000"/>
            <a:ext cx="74676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Composée :</a:t>
            </a:r>
          </a:p>
          <a:p>
            <a:pPr algn="just">
              <a:spcBef>
                <a:spcPct val="0"/>
              </a:spcBef>
              <a:spcAft>
                <a:spcPts val="100"/>
              </a:spcAft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 D'une poignée de transport,</a:t>
            </a:r>
          </a:p>
          <a:p>
            <a:pPr algn="just">
              <a:spcBef>
                <a:spcPct val="0"/>
              </a:spcBef>
              <a:spcAft>
                <a:spcPts val="100"/>
              </a:spcAft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 D'un déflecteur, </a:t>
            </a:r>
          </a:p>
          <a:p>
            <a:pPr algn="just">
              <a:spcBef>
                <a:spcPct val="0"/>
              </a:spcBef>
              <a:spcAft>
                <a:spcPts val="100"/>
              </a:spcAft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 D'un corps de lance en aluminium,</a:t>
            </a:r>
          </a:p>
          <a:p>
            <a:pPr algn="just">
              <a:spcBef>
                <a:spcPct val="0"/>
              </a:spcBef>
              <a:spcAft>
                <a:spcPts val="100"/>
              </a:spcAft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 D'un demi-raccord d’alimentation de diamètre 65 mm - DSP.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3">
            <a:extLst>
              <a:ext uri="{FF2B5EF4-FFF2-40B4-BE49-F238E27FC236}">
                <a16:creationId xmlns:a16="http://schemas.microsoft.com/office/drawing/2014/main" id="{AE9F65B8-C0B3-8A1B-E581-970B6D5FF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043BBF-260C-426D-83A4-3DB51D90BD49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0723" name="Titre 8">
            <a:extLst>
              <a:ext uri="{FF2B5EF4-FFF2-40B4-BE49-F238E27FC236}">
                <a16:creationId xmlns:a16="http://schemas.microsoft.com/office/drawing/2014/main" id="{3784273B-BF08-B2B6-7A93-3A3E4839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à mousse</a:t>
            </a:r>
          </a:p>
        </p:txBody>
      </p:sp>
      <p:sp>
        <p:nvSpPr>
          <p:cNvPr id="28676" name="Rectangle 10">
            <a:extLst>
              <a:ext uri="{FF2B5EF4-FFF2-40B4-BE49-F238E27FC236}">
                <a16:creationId xmlns:a16="http://schemas.microsoft.com/office/drawing/2014/main" id="{CE4C7B2D-DA79-6571-ED1D-B4F84E373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219200"/>
            <a:ext cx="8207375" cy="4351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endParaRPr lang="fr-FR" altLang="fr-FR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  <a:defRPr/>
            </a:pPr>
            <a:r>
              <a:rPr lang="fr-FR" altLang="fr-FR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Établissement :</a:t>
            </a:r>
            <a:r>
              <a:rPr lang="fr-FR" alt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tuyau établit dans le prolongement de la lance, ne pas faire de coude brusque.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  <a:defRPr/>
            </a:pPr>
            <a:r>
              <a:rPr lang="fr-FR" alt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Mettre en pression progressivement l’établissement jusqu'à la pression de service de la lance.</a:t>
            </a:r>
            <a:endParaRPr lang="fr-FR" alt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  <a:defRPr/>
            </a:pPr>
            <a:endParaRPr lang="fr-FR" alt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  <a:defRPr/>
            </a:pPr>
            <a:r>
              <a:rPr lang="fr-FR" altLang="fr-FR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Attaque :</a:t>
            </a:r>
            <a:r>
              <a:rPr lang="fr-FR" alt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</a:t>
            </a:r>
            <a:r>
              <a:rPr lang="fr-FR" alt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tilisée pour constituer un tapis de mousse préventif afin d’éviter l’inflammation d’une nappe de produits ou de liquide inflammable.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  <a:defRPr/>
            </a:pPr>
            <a:endParaRPr lang="fr-FR" altLang="fr-FR" sz="20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  <a:defRPr/>
            </a:pPr>
            <a:endParaRPr lang="fr-FR" altLang="fr-FR" sz="20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  <a:defRPr/>
            </a:pPr>
            <a:r>
              <a:rPr lang="fr-FR" altLang="fr-FR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Reconditionnement :</a:t>
            </a:r>
            <a:r>
              <a:rPr lang="fr-FR" alt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rincer la lance à l’eau claire (intérieur et extérieur) avant le rangement</a:t>
            </a:r>
            <a:endParaRPr lang="fr-FR" altLang="fr-FR" sz="20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3">
            <a:extLst>
              <a:ext uri="{FF2B5EF4-FFF2-40B4-BE49-F238E27FC236}">
                <a16:creationId xmlns:a16="http://schemas.microsoft.com/office/drawing/2014/main" id="{2CC26A0C-7F30-29BB-F63F-0D3CAED43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93077E-261F-4BE9-8D81-84BB97140BB8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1747" name="Titre 8">
            <a:extLst>
              <a:ext uri="{FF2B5EF4-FFF2-40B4-BE49-F238E27FC236}">
                <a16:creationId xmlns:a16="http://schemas.microsoft.com/office/drawing/2014/main" id="{69718D9C-760A-E289-FEF8-2DB4DAC0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à mousse</a:t>
            </a:r>
          </a:p>
        </p:txBody>
      </p:sp>
      <p:sp>
        <p:nvSpPr>
          <p:cNvPr id="31748" name="ZoneTexte 2">
            <a:extLst>
              <a:ext uri="{FF2B5EF4-FFF2-40B4-BE49-F238E27FC236}">
                <a16:creationId xmlns:a16="http://schemas.microsoft.com/office/drawing/2014/main" id="{C836D224-BB45-6E65-5BEE-7FC804448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341438"/>
            <a:ext cx="4572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 foisonnement : </a:t>
            </a:r>
            <a:endParaRPr lang="fr-FR" altLang="fr-F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749" name="Picture 9">
            <a:extLst>
              <a:ext uri="{FF2B5EF4-FFF2-40B4-BE49-F238E27FC236}">
                <a16:creationId xmlns:a16="http://schemas.microsoft.com/office/drawing/2014/main" id="{EE45E4C5-7AEB-70F7-1294-624C6F9B1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5" t="41983" r="23236" b="47697"/>
          <a:stretch>
            <a:fillRect/>
          </a:stretch>
        </p:blipFill>
        <p:spPr bwMode="auto">
          <a:xfrm>
            <a:off x="4500563" y="1460500"/>
            <a:ext cx="418623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CFCA0C9-E037-6B1C-1F81-9172B112A4CF}"/>
              </a:ext>
            </a:extLst>
          </p:cNvPr>
          <p:cNvGraphicFramePr>
            <a:graphicFrameLocks noGrp="1"/>
          </p:cNvGraphicFramePr>
          <p:nvPr/>
        </p:nvGraphicFramePr>
        <p:xfrm>
          <a:off x="541338" y="1933575"/>
          <a:ext cx="3886200" cy="1639888"/>
        </p:xfrm>
        <a:graphic>
          <a:graphicData uri="http://schemas.openxmlformats.org/drawingml/2006/table">
            <a:tbl>
              <a:tblPr firstRow="1" firstCol="1" bandRow="1"/>
              <a:tblGrid>
                <a:gridCol w="1579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099">
                <a:tc>
                  <a:txBody>
                    <a:bodyPr/>
                    <a:lstStyle/>
                    <a:p>
                      <a:pPr algn="just"/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Débit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l / min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96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Pression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bars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596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Foisonnement 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à 15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596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Portée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Environ 20 m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04E96975-5FAE-D0CC-FC42-579A75553651}"/>
              </a:ext>
            </a:extLst>
          </p:cNvPr>
          <p:cNvSpPr txBox="1"/>
          <p:nvPr/>
        </p:nvSpPr>
        <p:spPr>
          <a:xfrm>
            <a:off x="539750" y="3930650"/>
            <a:ext cx="5364163" cy="1927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Utilisables 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de l’émulseur dosé à 3 % pour les feux de classes B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de l’additif dosé à 1 % pour les feux de la classe A.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768" name="Picture 9" descr="I:\Images\Sapeurs-Pompiers\6-Photos\feux\Photo feu d'hydrocarbures\P4122275.JPG">
            <a:extLst>
              <a:ext uri="{FF2B5EF4-FFF2-40B4-BE49-F238E27FC236}">
                <a16:creationId xmlns:a16="http://schemas.microsoft.com/office/drawing/2014/main" id="{9844AF63-52F5-18E7-C195-37F73C155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4"/>
          <a:stretch>
            <a:fillRect/>
          </a:stretch>
        </p:blipFill>
        <p:spPr bwMode="auto">
          <a:xfrm>
            <a:off x="6096000" y="3657600"/>
            <a:ext cx="2665413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3">
            <a:extLst>
              <a:ext uri="{FF2B5EF4-FFF2-40B4-BE49-F238E27FC236}">
                <a16:creationId xmlns:a16="http://schemas.microsoft.com/office/drawing/2014/main" id="{9D2613F9-75F5-4F40-12ED-001423324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49E8A1-AEB8-4674-B17B-344492D8EE6D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123" name="Titre 8">
            <a:extLst>
              <a:ext uri="{FF2B5EF4-FFF2-40B4-BE49-F238E27FC236}">
                <a16:creationId xmlns:a16="http://schemas.microsoft.com/office/drawing/2014/main" id="{E398DE70-C2E9-5BA9-0908-60EED48C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différentes lances</a:t>
            </a: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A9B18501-06C3-8232-74BF-23C486B91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842486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Montées à l'extrémité des tuyaux, les lances donnent à l'eau la forme nécessaire pour combattre le foyer d'incendie.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Elles servent à former et à diriger l'eau sous pression soit en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Jet plein</a:t>
            </a:r>
          </a:p>
          <a:p>
            <a:pPr lvl="4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Jet diffusé</a:t>
            </a:r>
          </a:p>
          <a:p>
            <a:pPr lvl="4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Sous les deux formes.</a:t>
            </a:r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5" name="Image 7">
            <a:extLst>
              <a:ext uri="{FF2B5EF4-FFF2-40B4-BE49-F238E27FC236}">
                <a16:creationId xmlns:a16="http://schemas.microsoft.com/office/drawing/2014/main" id="{4DFBEC90-CECB-7E53-3592-0963FDCDF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30600"/>
            <a:ext cx="396716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3">
            <a:extLst>
              <a:ext uri="{FF2B5EF4-FFF2-40B4-BE49-F238E27FC236}">
                <a16:creationId xmlns:a16="http://schemas.microsoft.com/office/drawing/2014/main" id="{2375B6F0-5BE1-4F1A-A24F-A4B81C4C38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396EA-4EA6-486D-B650-02632C6C6BAE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2771" name="Titre 8">
            <a:extLst>
              <a:ext uri="{FF2B5EF4-FFF2-40B4-BE49-F238E27FC236}">
                <a16:creationId xmlns:a16="http://schemas.microsoft.com/office/drawing/2014/main" id="{8F6A7368-1876-B7A4-9C90-5CB6FA5E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à mousse</a:t>
            </a:r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92989878-DD0F-555F-71EF-8E53654E7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t="6422" r="13734" b="50133"/>
          <a:stretch>
            <a:fillRect/>
          </a:stretch>
        </p:blipFill>
        <p:spPr bwMode="auto">
          <a:xfrm>
            <a:off x="1676400" y="1219200"/>
            <a:ext cx="4989513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97" name="Group 25">
            <a:extLst>
              <a:ext uri="{FF2B5EF4-FFF2-40B4-BE49-F238E27FC236}">
                <a16:creationId xmlns:a16="http://schemas.microsoft.com/office/drawing/2014/main" id="{1978A719-98AC-1236-FA4D-540706B4EE54}"/>
              </a:ext>
            </a:extLst>
          </p:cNvPr>
          <p:cNvGraphicFramePr>
            <a:graphicFrameLocks noGrp="1"/>
          </p:cNvGraphicFramePr>
          <p:nvPr/>
        </p:nvGraphicFramePr>
        <p:xfrm>
          <a:off x="1116013" y="5137150"/>
          <a:ext cx="7742237" cy="1028700"/>
        </p:xfrm>
        <a:graphic>
          <a:graphicData uri="http://schemas.openxmlformats.org/drawingml/2006/table">
            <a:tbl>
              <a:tblPr/>
              <a:tblGrid>
                <a:gridCol w="177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6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charset="0"/>
                        </a:rPr>
                        <a:t>Raccord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charset="0"/>
                        </a:rPr>
                        <a:t>Débit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charset="0"/>
                        </a:rPr>
                        <a:t>Foisonnement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charset="0"/>
                        </a:rPr>
                        <a:t>Poids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charset="0"/>
                        </a:rPr>
                        <a:t>Portée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 charset="0"/>
                        </a:rPr>
                        <a:t>DSP DN 40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 charset="0"/>
                        </a:rPr>
                        <a:t>200 l / min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 charset="0"/>
                        </a:rPr>
                        <a:t>70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 charset="0"/>
                        </a:rPr>
                        <a:t>3,0 kg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 charset="0"/>
                        </a:rPr>
                        <a:t>8 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numéro de diapositive 3">
            <a:extLst>
              <a:ext uri="{FF2B5EF4-FFF2-40B4-BE49-F238E27FC236}">
                <a16:creationId xmlns:a16="http://schemas.microsoft.com/office/drawing/2014/main" id="{FAF509FE-D002-35A7-BF3F-19306A7447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01C2D9D-F5F4-477B-9274-EC7385EAE0DA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3795" name="Titre 8">
            <a:extLst>
              <a:ext uri="{FF2B5EF4-FFF2-40B4-BE49-F238E27FC236}">
                <a16:creationId xmlns:a16="http://schemas.microsoft.com/office/drawing/2014/main" id="{15A71F6D-0576-7778-ECDB-C25EE09094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lances à mousse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A52B6433-D14F-CC01-9113-A4555FB0A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6631" r="11241" b="43779"/>
          <a:stretch>
            <a:fillRect/>
          </a:stretch>
        </p:blipFill>
        <p:spPr bwMode="auto">
          <a:xfrm>
            <a:off x="1828800" y="2057400"/>
            <a:ext cx="54864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59" name="Group 1071">
            <a:extLst>
              <a:ext uri="{FF2B5EF4-FFF2-40B4-BE49-F238E27FC236}">
                <a16:creationId xmlns:a16="http://schemas.microsoft.com/office/drawing/2014/main" id="{5F65D086-4F36-07A6-2159-8EA05A0789E7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295400"/>
          <a:ext cx="7315200" cy="792163"/>
        </p:xfrm>
        <a:graphic>
          <a:graphicData uri="http://schemas.openxmlformats.org/drawingml/2006/table">
            <a:tbl>
              <a:tblPr/>
              <a:tblGrid>
                <a:gridCol w="167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/>
                        </a:rPr>
                        <a:t>Raccord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/>
                        </a:rPr>
                        <a:t>Débit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/>
                        </a:rPr>
                        <a:t>Foisonnement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/>
                        </a:rPr>
                        <a:t>Poids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/>
                        </a:rPr>
                        <a:t>Portée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DSP DN 40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400 l / min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70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3,6 kg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12 m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numéro de diapositive 3">
            <a:extLst>
              <a:ext uri="{FF2B5EF4-FFF2-40B4-BE49-F238E27FC236}">
                <a16:creationId xmlns:a16="http://schemas.microsoft.com/office/drawing/2014/main" id="{86C675AA-52B5-A5E7-2CF2-6C9305C4F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223A6F-9D04-4A65-B80C-C51EFED7223A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4819" name="Titre 8">
            <a:extLst>
              <a:ext uri="{FF2B5EF4-FFF2-40B4-BE49-F238E27FC236}">
                <a16:creationId xmlns:a16="http://schemas.microsoft.com/office/drawing/2014/main" id="{99FB4CFD-2416-2079-43C2-0D8700B6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1989138"/>
            <a:ext cx="7742237" cy="2663825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Possibilités opérationnelles </a:t>
            </a:r>
            <a:br>
              <a:rPr lang="fr-FR" altLang="fr-FR" sz="3200" b="1">
                <a:solidFill>
                  <a:srgbClr val="984807"/>
                </a:solidFill>
              </a:rPr>
            </a:br>
            <a:br>
              <a:rPr lang="fr-FR" altLang="fr-FR" sz="3200" b="1">
                <a:solidFill>
                  <a:srgbClr val="984807"/>
                </a:solidFill>
              </a:rPr>
            </a:br>
            <a:r>
              <a:rPr lang="fr-FR" altLang="fr-FR" sz="3200" b="1">
                <a:solidFill>
                  <a:srgbClr val="984807"/>
                </a:solidFill>
              </a:rPr>
              <a:t>des lances à eau à mains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3">
            <a:extLst>
              <a:ext uri="{FF2B5EF4-FFF2-40B4-BE49-F238E27FC236}">
                <a16:creationId xmlns:a16="http://schemas.microsoft.com/office/drawing/2014/main" id="{FF0FC916-7B94-4C9C-9AED-23F7526F5A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EF763D-3A21-4A19-A052-AA53631DF366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5843" name="Titre 8">
            <a:extLst>
              <a:ext uri="{FF2B5EF4-FFF2-40B4-BE49-F238E27FC236}">
                <a16:creationId xmlns:a16="http://schemas.microsoft.com/office/drawing/2014/main" id="{ACB9FE0F-2FB9-21AB-8889-502555C13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Possibilités opérationnelles des lances à eau à mains</a:t>
            </a:r>
          </a:p>
        </p:txBody>
      </p:sp>
      <p:sp>
        <p:nvSpPr>
          <p:cNvPr id="35844" name="Espace réservé du contenu 2">
            <a:extLst>
              <a:ext uri="{FF2B5EF4-FFF2-40B4-BE49-F238E27FC236}">
                <a16:creationId xmlns:a16="http://schemas.microsoft.com/office/drawing/2014/main" id="{CABF2144-A8EF-E757-98F7-D60CEC550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25" y="1333500"/>
            <a:ext cx="8577263" cy="4762500"/>
          </a:xfrm>
        </p:spPr>
        <p:txBody>
          <a:bodyPr/>
          <a:lstStyle/>
          <a:p>
            <a:pPr marL="228600" indent="-228600" algn="just" eaLnBrk="1" hangingPunct="1"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Généralités :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28600" indent="-228600" algn="just" eaLnBrk="1" hangingPunct="1">
              <a:buFont typeface="Arial" panose="020B0604020202020204" pitchFamily="34" charset="0"/>
              <a:buNone/>
            </a:pPr>
            <a:endParaRPr lang="fr-FR" altLang="fr-FR" sz="2000" b="1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just" eaLnBrk="1" hangingPunct="1"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Besoins en eau sur un incendie varient au cours des différentes phases de l’intervention.</a:t>
            </a:r>
          </a:p>
          <a:p>
            <a:pPr marL="228600" indent="-228600" algn="just" eaLnBrk="1" hangingPunct="1"/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just" eaLnBrk="1" hangingPunct="1"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Phase d’attaque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nécessite un débit d’eau adapté afin de procéder efficacement à l’extinction et de pouvoir assurer la protection des intervenants ;</a:t>
            </a:r>
          </a:p>
          <a:p>
            <a:pPr marL="228600" indent="-228600" algn="just" eaLnBrk="1" hangingPunct="1">
              <a:buFontTx/>
              <a:buChar char="-"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just" eaLnBrk="1" hangingPunct="1">
              <a:lnSpc>
                <a:spcPct val="150000"/>
              </a:lnSpc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Porte–lance placé </a:t>
            </a:r>
            <a:r>
              <a:rPr lang="fr-FR" altLang="fr-FR" sz="2000" u="sng">
                <a:latin typeface="Times New Roman" panose="02020603050405020304" pitchFamily="18" charset="0"/>
              </a:rPr>
              <a:t>en position périlleuse </a:t>
            </a:r>
            <a:r>
              <a:rPr lang="fr-FR" altLang="fr-FR" sz="2000">
                <a:latin typeface="Times New Roman" panose="02020603050405020304" pitchFamily="18" charset="0"/>
              </a:rPr>
              <a:t>doit réduire le débit à la lance pour diminuer la force de recul ;</a:t>
            </a:r>
          </a:p>
          <a:p>
            <a:pPr marL="228600" indent="-228600" algn="just" eaLnBrk="1" hangingPunct="1">
              <a:lnSpc>
                <a:spcPct val="150000"/>
              </a:lnSpc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Porte-lance doit réduire le débit si la portée de sa lance diminue ou est quasi nulle.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numéro de diapositive 3">
            <a:extLst>
              <a:ext uri="{FF2B5EF4-FFF2-40B4-BE49-F238E27FC236}">
                <a16:creationId xmlns:a16="http://schemas.microsoft.com/office/drawing/2014/main" id="{43FF59B1-CE7F-68A2-20D5-EE211F7A4D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8B73E87-AF06-40D4-BFED-2085FE249E83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6867" name="Titre 8">
            <a:extLst>
              <a:ext uri="{FF2B5EF4-FFF2-40B4-BE49-F238E27FC236}">
                <a16:creationId xmlns:a16="http://schemas.microsoft.com/office/drawing/2014/main" id="{2DB9114C-045F-8A52-ED5A-BE2BD65042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Possibilités opérationnelles des lances à eau à mains</a:t>
            </a:r>
          </a:p>
        </p:txBody>
      </p:sp>
      <p:sp>
        <p:nvSpPr>
          <p:cNvPr id="36868" name="Espace réservé du contenu 2">
            <a:extLst>
              <a:ext uri="{FF2B5EF4-FFF2-40B4-BE49-F238E27FC236}">
                <a16:creationId xmlns:a16="http://schemas.microsoft.com/office/drawing/2014/main" id="{A80668F1-AF30-747C-6B38-56C764F103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8925" y="1333500"/>
            <a:ext cx="8577263" cy="2933700"/>
          </a:xfrm>
        </p:spPr>
        <p:txBody>
          <a:bodyPr/>
          <a:lstStyle/>
          <a:p>
            <a:pPr marL="228600" indent="-228600" algn="just" eaLnBrk="1" hangingPunct="1"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Généralités :</a:t>
            </a:r>
          </a:p>
          <a:p>
            <a:pPr marL="228600" indent="-228600" algn="just" eaLnBrk="1" hangingPunct="1"/>
            <a:endParaRPr lang="fr-FR" altLang="fr-FR" sz="2000" b="1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just" eaLnBrk="1" hangingPunct="1">
              <a:lnSpc>
                <a:spcPct val="150000"/>
              </a:lnSpc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Phase finale d’extinction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des foyers résiduels et de déblai ne requiert qu’un débit réduit qui permet d’éviter les dégâts provoqués par les eaux d’écoulement.</a:t>
            </a:r>
          </a:p>
          <a:p>
            <a:pPr marL="228600" indent="-228600" algn="just" eaLnBrk="1" hangingPunct="1">
              <a:lnSpc>
                <a:spcPct val="150000"/>
              </a:lnSpc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28600" indent="-228600" algn="just" eaLnBrk="1" hangingPunct="1"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Reprise du feu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ou pour assurer la sécurité collective des binômes, la quantité d’eau à utiliser peut être plus importante et le débit doit augmenter ;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3">
            <a:extLst>
              <a:ext uri="{FF2B5EF4-FFF2-40B4-BE49-F238E27FC236}">
                <a16:creationId xmlns:a16="http://schemas.microsoft.com/office/drawing/2014/main" id="{957E0D93-1A73-DA6E-0ECC-3404C85E58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0617D8-6062-4B50-B28A-3BA556986A18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7891" name="Titre 8">
            <a:extLst>
              <a:ext uri="{FF2B5EF4-FFF2-40B4-BE49-F238E27FC236}">
                <a16:creationId xmlns:a16="http://schemas.microsoft.com/office/drawing/2014/main" id="{D82A6C44-1278-0C04-9083-E3C93403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Possibilités opérationnelles des lances à eau à mains</a:t>
            </a:r>
          </a:p>
        </p:txBody>
      </p:sp>
      <p:graphicFrame>
        <p:nvGraphicFramePr>
          <p:cNvPr id="32783" name="Group 15">
            <a:extLst>
              <a:ext uri="{FF2B5EF4-FFF2-40B4-BE49-F238E27FC236}">
                <a16:creationId xmlns:a16="http://schemas.microsoft.com/office/drawing/2014/main" id="{E4B805FF-37D6-71AB-42D6-75EF19481E0A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2498725"/>
          <a:ext cx="8280400" cy="2378075"/>
        </p:xfrm>
        <a:graphic>
          <a:graphicData uri="http://schemas.openxmlformats.org/drawingml/2006/table">
            <a:tbl>
              <a:tblPr/>
              <a:tblGrid>
                <a:gridCol w="128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1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64" marR="91464" marT="45721" marB="4572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Au-delà de 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son rôle dans l’extinction du foyer d’incendie</a:t>
                      </a: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, la lance, correctement utilisée, 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contribue également </a:t>
                      </a: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à la 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sécurité </a:t>
                      </a: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et au 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confort d’évolution </a:t>
                      </a: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du BAT (inertage des fumées, protection par écran d’eau, abaissement de la T°, amélioration de la visibilité, etc.).</a:t>
                      </a: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4571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895" name="Image 9">
            <a:extLst>
              <a:ext uri="{FF2B5EF4-FFF2-40B4-BE49-F238E27FC236}">
                <a16:creationId xmlns:a16="http://schemas.microsoft.com/office/drawing/2014/main" id="{030C2C2C-A47A-DE6F-C69D-769A996D9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341438"/>
            <a:ext cx="1593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numéro de diapositive 3">
            <a:extLst>
              <a:ext uri="{FF2B5EF4-FFF2-40B4-BE49-F238E27FC236}">
                <a16:creationId xmlns:a16="http://schemas.microsoft.com/office/drawing/2014/main" id="{8071E20D-1D3A-F29C-D4D3-F1CC695A063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B7E91DD-7805-4B89-BC6A-4CFCD69397E4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8915" name="Titre 8">
            <a:extLst>
              <a:ext uri="{FF2B5EF4-FFF2-40B4-BE49-F238E27FC236}">
                <a16:creationId xmlns:a16="http://schemas.microsoft.com/office/drawing/2014/main" id="{07DEEF81-510A-940C-6BEF-A4FB1F86EE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Possibilités opérationnelles des lances à eau à mains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045990DC-94F9-1340-5E99-F3541FFAC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0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Toute la difficulté d’action du porte-lance réside dans le fait d’avoir une certaine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portée de projection,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afin de conserver une distance de protection, tout en obtenant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l'effet souhaité  (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refroidissement, dispersion du foyer, …).</a:t>
            </a:r>
          </a:p>
        </p:txBody>
      </p:sp>
      <p:graphicFrame>
        <p:nvGraphicFramePr>
          <p:cNvPr id="33808" name="Group 16">
            <a:extLst>
              <a:ext uri="{FF2B5EF4-FFF2-40B4-BE49-F238E27FC236}">
                <a16:creationId xmlns:a16="http://schemas.microsoft.com/office/drawing/2014/main" id="{4E60183A-C6F9-ECAE-8291-62AFEA4F17E0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276600"/>
          <a:ext cx="8218488" cy="1462088"/>
        </p:xfrm>
        <a:graphic>
          <a:graphicData uri="http://schemas.openxmlformats.org/drawingml/2006/table">
            <a:tbl>
              <a:tblPr/>
              <a:tblGrid>
                <a:gridCol w="12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47" marR="91447" marT="45541" marB="4554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L’action </a:t>
                      </a: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du porte-lance et </a:t>
                      </a: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sa capacité à choisir le type et la direction du jet ainsi que le débit et la durée à appliquer </a:t>
                      </a: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sont décisives pour l’efficacité de l’attaque.</a:t>
                      </a:r>
                    </a:p>
                  </a:txBody>
                  <a:tcPr marL="91447" marR="91447" marT="45541" marB="4554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920" name="Image 9">
            <a:extLst>
              <a:ext uri="{FF2B5EF4-FFF2-40B4-BE49-F238E27FC236}">
                <a16:creationId xmlns:a16="http://schemas.microsoft.com/office/drawing/2014/main" id="{939CF7EE-7B7F-EFDF-82F6-0D320AC85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6731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3">
            <a:extLst>
              <a:ext uri="{FF2B5EF4-FFF2-40B4-BE49-F238E27FC236}">
                <a16:creationId xmlns:a16="http://schemas.microsoft.com/office/drawing/2014/main" id="{FE86DA1B-F315-6914-51D4-3D176E544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6DC6ED-FAF1-4247-9FDF-CF58560B8E76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9939" name="Titre 8">
            <a:extLst>
              <a:ext uri="{FF2B5EF4-FFF2-40B4-BE49-F238E27FC236}">
                <a16:creationId xmlns:a16="http://schemas.microsoft.com/office/drawing/2014/main" id="{2B679AC9-AC0C-F951-4482-4A8256A1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Possibilités opérationnelles des lances à eau à mains</a:t>
            </a:r>
          </a:p>
        </p:txBody>
      </p:sp>
      <p:pic>
        <p:nvPicPr>
          <p:cNvPr id="39940" name="Image 4">
            <a:extLst>
              <a:ext uri="{FF2B5EF4-FFF2-40B4-BE49-F238E27FC236}">
                <a16:creationId xmlns:a16="http://schemas.microsoft.com/office/drawing/2014/main" id="{48D8C059-2BBA-B4C5-CA4E-1BFC50DEF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8" t="22049" b="25452"/>
          <a:stretch>
            <a:fillRect/>
          </a:stretch>
        </p:blipFill>
        <p:spPr bwMode="auto">
          <a:xfrm rot="939424">
            <a:off x="3657600" y="2362200"/>
            <a:ext cx="19716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en arc 6">
            <a:extLst>
              <a:ext uri="{FF2B5EF4-FFF2-40B4-BE49-F238E27FC236}">
                <a16:creationId xmlns:a16="http://schemas.microsoft.com/office/drawing/2014/main" id="{5320D4B7-57E1-EA8F-36DD-1B09785A364C}"/>
              </a:ext>
            </a:extLst>
          </p:cNvPr>
          <p:cNvCxnSpPr/>
          <p:nvPr/>
        </p:nvCxnSpPr>
        <p:spPr>
          <a:xfrm flipV="1">
            <a:off x="5334000" y="2133600"/>
            <a:ext cx="1004888" cy="738188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rc 7">
            <a:extLst>
              <a:ext uri="{FF2B5EF4-FFF2-40B4-BE49-F238E27FC236}">
                <a16:creationId xmlns:a16="http://schemas.microsoft.com/office/drawing/2014/main" id="{B48F7C56-40CF-2037-CF1C-CE99B0547B22}"/>
              </a:ext>
            </a:extLst>
          </p:cNvPr>
          <p:cNvCxnSpPr/>
          <p:nvPr/>
        </p:nvCxnSpPr>
        <p:spPr>
          <a:xfrm>
            <a:off x="5334000" y="4114800"/>
            <a:ext cx="1141413" cy="723900"/>
          </a:xfrm>
          <a:prstGeom prst="curvedConnector3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en arc 8">
            <a:extLst>
              <a:ext uri="{FF2B5EF4-FFF2-40B4-BE49-F238E27FC236}">
                <a16:creationId xmlns:a16="http://schemas.microsoft.com/office/drawing/2014/main" id="{7C4D5463-32DB-5CB1-D80E-AC9B8B232313}"/>
              </a:ext>
            </a:extLst>
          </p:cNvPr>
          <p:cNvCxnSpPr/>
          <p:nvPr/>
        </p:nvCxnSpPr>
        <p:spPr>
          <a:xfrm rot="10800000">
            <a:off x="2438400" y="2362200"/>
            <a:ext cx="1204913" cy="719138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>
            <a:extLst>
              <a:ext uri="{FF2B5EF4-FFF2-40B4-BE49-F238E27FC236}">
                <a16:creationId xmlns:a16="http://schemas.microsoft.com/office/drawing/2014/main" id="{E68C9292-0890-1609-DE81-559487DC0991}"/>
              </a:ext>
            </a:extLst>
          </p:cNvPr>
          <p:cNvCxnSpPr/>
          <p:nvPr/>
        </p:nvCxnSpPr>
        <p:spPr>
          <a:xfrm rot="10800000" flipV="1">
            <a:off x="2514600" y="3962400"/>
            <a:ext cx="1200150" cy="804863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5" name="ZoneTexte 24">
            <a:extLst>
              <a:ext uri="{FF2B5EF4-FFF2-40B4-BE49-F238E27FC236}">
                <a16:creationId xmlns:a16="http://schemas.microsoft.com/office/drawing/2014/main" id="{7B05C676-0DD2-8185-313D-E998E7834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1970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)iffusion 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type de jet</a:t>
            </a:r>
          </a:p>
        </p:txBody>
      </p:sp>
      <p:sp>
        <p:nvSpPr>
          <p:cNvPr id="39946" name="ZoneTexte 22">
            <a:extLst>
              <a:ext uri="{FF2B5EF4-FFF2-40B4-BE49-F238E27FC236}">
                <a16:creationId xmlns:a16="http://schemas.microsoft.com/office/drawing/2014/main" id="{10B5D981-98BE-DD74-92AE-FDB318D3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828800"/>
            <a:ext cx="2719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)irection 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orientation du jet</a:t>
            </a:r>
          </a:p>
        </p:txBody>
      </p:sp>
      <p:sp>
        <p:nvSpPr>
          <p:cNvPr id="39947" name="ZoneTexte 23">
            <a:extLst>
              <a:ext uri="{FF2B5EF4-FFF2-40B4-BE49-F238E27FC236}">
                <a16:creationId xmlns:a16="http://schemas.microsoft.com/office/drawing/2014/main" id="{AF5569AC-720F-ACB1-A970-602D79036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572000"/>
            <a:ext cx="2557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)urée 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temps d’application</a:t>
            </a:r>
          </a:p>
        </p:txBody>
      </p:sp>
      <p:sp>
        <p:nvSpPr>
          <p:cNvPr id="39948" name="ZoneTexte 25">
            <a:extLst>
              <a:ext uri="{FF2B5EF4-FFF2-40B4-BE49-F238E27FC236}">
                <a16:creationId xmlns:a16="http://schemas.microsoft.com/office/drawing/2014/main" id="{7674B0FC-80D5-C59A-331F-5E482760F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2719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fr-FR" altLang="fr-FR" sz="2000" b="1">
                <a:latin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)ébit 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 débit à appliquer </a:t>
            </a:r>
          </a:p>
        </p:txBody>
      </p:sp>
      <p:cxnSp>
        <p:nvCxnSpPr>
          <p:cNvPr id="39949" name="Connecteur en arc 6">
            <a:extLst>
              <a:ext uri="{FF2B5EF4-FFF2-40B4-BE49-F238E27FC236}">
                <a16:creationId xmlns:a16="http://schemas.microsoft.com/office/drawing/2014/main" id="{374FFBEB-CCE4-81F6-436F-2B1915EE405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369594" y="4674394"/>
            <a:ext cx="633412" cy="76200"/>
          </a:xfrm>
          <a:prstGeom prst="curvedConnector3">
            <a:avLst>
              <a:gd name="adj1" fmla="val 49875"/>
            </a:avLst>
          </a:prstGeom>
          <a:noFill/>
          <a:ln w="57150" algn="ctr">
            <a:solidFill>
              <a:srgbClr val="F7964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0" name="ZoneTexte 23">
            <a:extLst>
              <a:ext uri="{FF2B5EF4-FFF2-40B4-BE49-F238E27FC236}">
                <a16:creationId xmlns:a16="http://schemas.microsoft.com/office/drawing/2014/main" id="{A776CDB3-889D-3F1E-C03D-C0B224AA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029200"/>
            <a:ext cx="2557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)istribution 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De l'eau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92E67D7-FD1C-3037-49D3-5CF1267B43D5}"/>
              </a:ext>
            </a:extLst>
          </p:cNvPr>
          <p:cNvSpPr/>
          <p:nvPr/>
        </p:nvSpPr>
        <p:spPr>
          <a:xfrm>
            <a:off x="1331913" y="4365625"/>
            <a:ext cx="1079500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0963" name="Espace réservé du numéro de diapositive 3">
            <a:extLst>
              <a:ext uri="{FF2B5EF4-FFF2-40B4-BE49-F238E27FC236}">
                <a16:creationId xmlns:a16="http://schemas.microsoft.com/office/drawing/2014/main" id="{12808FB9-A45D-F876-BDB1-3F38E8EAD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7AF995-A784-4AC5-B35C-56D486977FA6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0964" name="Titre 8">
            <a:extLst>
              <a:ext uri="{FF2B5EF4-FFF2-40B4-BE49-F238E27FC236}">
                <a16:creationId xmlns:a16="http://schemas.microsoft.com/office/drawing/2014/main" id="{9348A51C-9A16-766F-BEDD-F63BEF32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40965" name="Espace réservé du contenu 2">
            <a:extLst>
              <a:ext uri="{FF2B5EF4-FFF2-40B4-BE49-F238E27FC236}">
                <a16:creationId xmlns:a16="http://schemas.microsoft.com/office/drawing/2014/main" id="{9D60FDF6-C763-BD10-47B4-EFE25C180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322388"/>
            <a:ext cx="5675313" cy="3554412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Généralités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fr-FR" altLang="fr-FR" sz="2000" b="1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LeJet créé par une lance à incendie est influencé par de nombreux facteurs 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à l’orifice :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par la pression, la vitesse de l’eau, l’ouverture de l’orifice 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sur son parcours :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par le vent, le frottement de l’air, la gravité.</a:t>
            </a:r>
          </a:p>
          <a:p>
            <a:pPr marL="800100" lvl="2" indent="0" eaLnBrk="1" hangingPunct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2" indent="0" eaLnBrk="1" hangingPunct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0966" name="Image 1">
            <a:extLst>
              <a:ext uri="{FF2B5EF4-FFF2-40B4-BE49-F238E27FC236}">
                <a16:creationId xmlns:a16="http://schemas.microsoft.com/office/drawing/2014/main" id="{073B9D0B-3582-592F-0E1A-CDEB4ADDB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667000"/>
            <a:ext cx="2343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èche droite 8">
            <a:extLst>
              <a:ext uri="{FF2B5EF4-FFF2-40B4-BE49-F238E27FC236}">
                <a16:creationId xmlns:a16="http://schemas.microsoft.com/office/drawing/2014/main" id="{B3D3350C-4F19-4444-A4C7-A29ACA4FC50D}"/>
              </a:ext>
            </a:extLst>
          </p:cNvPr>
          <p:cNvSpPr/>
          <p:nvPr/>
        </p:nvSpPr>
        <p:spPr>
          <a:xfrm>
            <a:off x="6705600" y="2057400"/>
            <a:ext cx="936625" cy="358775"/>
          </a:xfrm>
          <a:prstGeom prst="rightArrow">
            <a:avLst/>
          </a:prstGeom>
          <a:solidFill>
            <a:srgbClr val="5BE4FF"/>
          </a:solidFill>
          <a:ln>
            <a:solidFill>
              <a:srgbClr val="5B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B3FA3B28-DA6A-9633-16AB-44DE269FF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600200"/>
            <a:ext cx="105727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INFLUENCE DU VENT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B6A50-CE35-464A-9B0E-0B569E424B89}"/>
              </a:ext>
            </a:extLst>
          </p:cNvPr>
          <p:cNvSpPr/>
          <p:nvPr/>
        </p:nvSpPr>
        <p:spPr>
          <a:xfrm rot="21345359">
            <a:off x="1295400" y="5334000"/>
            <a:ext cx="1473200" cy="385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3">
            <a:extLst>
              <a:ext uri="{FF2B5EF4-FFF2-40B4-BE49-F238E27FC236}">
                <a16:creationId xmlns:a16="http://schemas.microsoft.com/office/drawing/2014/main" id="{76383672-EBE2-9953-3F76-7E027BFD4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9271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Image 1">
            <a:extLst>
              <a:ext uri="{FF2B5EF4-FFF2-40B4-BE49-F238E27FC236}">
                <a16:creationId xmlns:a16="http://schemas.microsoft.com/office/drawing/2014/main" id="{6175D85E-0720-AE02-A047-A69A2A2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146843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55FB51-B8B9-A40F-BA68-89626A788009}"/>
              </a:ext>
            </a:extLst>
          </p:cNvPr>
          <p:cNvSpPr/>
          <p:nvPr/>
        </p:nvSpPr>
        <p:spPr>
          <a:xfrm>
            <a:off x="1331913" y="4365625"/>
            <a:ext cx="1079500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1989" name="Espace réservé du numéro de diapositive 3">
            <a:extLst>
              <a:ext uri="{FF2B5EF4-FFF2-40B4-BE49-F238E27FC236}">
                <a16:creationId xmlns:a16="http://schemas.microsoft.com/office/drawing/2014/main" id="{049E6266-F134-C5F0-7075-99A17A42C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51F5594-58FE-4F44-A3CA-7323F3F1B288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1990" name="Titre 8">
            <a:extLst>
              <a:ext uri="{FF2B5EF4-FFF2-40B4-BE49-F238E27FC236}">
                <a16:creationId xmlns:a16="http://schemas.microsoft.com/office/drawing/2014/main" id="{BF2F9C6C-EF5B-3B0E-E92D-A04A2A5313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41991" name="Espace réservé du contenu 2">
            <a:extLst>
              <a:ext uri="{FF2B5EF4-FFF2-40B4-BE49-F238E27FC236}">
                <a16:creationId xmlns:a16="http://schemas.microsoft.com/office/drawing/2014/main" id="{B6826913-415B-15FC-6246-4237F1271F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6550" y="1322388"/>
            <a:ext cx="6216650" cy="354012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Généralités :</a:t>
            </a:r>
          </a:p>
        </p:txBody>
      </p:sp>
      <p:sp>
        <p:nvSpPr>
          <p:cNvPr id="41992" name="Rectangle 5">
            <a:extLst>
              <a:ext uri="{FF2B5EF4-FFF2-40B4-BE49-F238E27FC236}">
                <a16:creationId xmlns:a16="http://schemas.microsoft.com/office/drawing/2014/main" id="{BA2FDC97-B91C-8C5F-DF48-320C63232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52600"/>
            <a:ext cx="78581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91440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Jets doivent permettre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d’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atteindre un foyer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par une portée efficace ;</a:t>
            </a:r>
          </a:p>
          <a:p>
            <a:pPr algn="just"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d’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absorber de la chaleur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par une répartition convenable de l’eau ;</a:t>
            </a:r>
          </a:p>
          <a:p>
            <a:pPr algn="just"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protéger un binôme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ou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une structure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par la création d’un écran d’eau.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Les différents jets pouvant être utilisés par le porte-lance sont le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jet droit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et les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jets diffusés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1993" name="Image 5">
            <a:extLst>
              <a:ext uri="{FF2B5EF4-FFF2-40B4-BE49-F238E27FC236}">
                <a16:creationId xmlns:a16="http://schemas.microsoft.com/office/drawing/2014/main" id="{D813B5FB-DEFF-858C-AF1C-2F98926EF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206">
            <a:off x="457200" y="4724400"/>
            <a:ext cx="16906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001021-377F-31F9-CA78-AB5DF5EAC2D5}"/>
              </a:ext>
            </a:extLst>
          </p:cNvPr>
          <p:cNvSpPr/>
          <p:nvPr/>
        </p:nvSpPr>
        <p:spPr>
          <a:xfrm rot="21345359">
            <a:off x="1200150" y="4673600"/>
            <a:ext cx="1471613" cy="385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41995" name="Image 4">
            <a:extLst>
              <a:ext uri="{FF2B5EF4-FFF2-40B4-BE49-F238E27FC236}">
                <a16:creationId xmlns:a16="http://schemas.microsoft.com/office/drawing/2014/main" id="{D8D0E3FB-DA55-D5E3-9818-EC4D2DD96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18351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>
            <a:extLst>
              <a:ext uri="{FF2B5EF4-FFF2-40B4-BE49-F238E27FC236}">
                <a16:creationId xmlns:a16="http://schemas.microsoft.com/office/drawing/2014/main" id="{0C27DCE9-C4B8-578B-BB09-25DADE9EA0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EE519D-1A02-48C7-A8E0-F9975350B32C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147" name="Titre 8">
            <a:extLst>
              <a:ext uri="{FF2B5EF4-FFF2-40B4-BE49-F238E27FC236}">
                <a16:creationId xmlns:a16="http://schemas.microsoft.com/office/drawing/2014/main" id="{AD67617A-EF86-4121-2B9D-67F6D78A66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différentes lances</a:t>
            </a: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23E7B62B-CB92-C085-B78F-5E1FDCA57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8424863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norme précise, selon sa conception la lance est particulièrement apte à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Dissocier les matériaux en feu,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Etouffer les flammes,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Repousser l'ambiance chaude,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Refroidir l'atmosphère,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Protéger l'environnement,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Créer un effet de ventilation,</a:t>
            </a:r>
          </a:p>
          <a:p>
            <a:pPr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Mouiller le foyer,</a:t>
            </a:r>
          </a:p>
        </p:txBody>
      </p:sp>
      <p:pic>
        <p:nvPicPr>
          <p:cNvPr id="6149" name="Image 7">
            <a:extLst>
              <a:ext uri="{FF2B5EF4-FFF2-40B4-BE49-F238E27FC236}">
                <a16:creationId xmlns:a16="http://schemas.microsoft.com/office/drawing/2014/main" id="{6E9B6A48-C5E6-9E8C-9F68-AD3D74044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30600"/>
            <a:ext cx="396716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3">
            <a:extLst>
              <a:ext uri="{FF2B5EF4-FFF2-40B4-BE49-F238E27FC236}">
                <a16:creationId xmlns:a16="http://schemas.microsoft.com/office/drawing/2014/main" id="{3EE5BA85-8BD1-A794-258E-2DD976F0F1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DFBD8E-D112-42A1-95CD-6384EB28BEE4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3011" name="Titre 8">
            <a:extLst>
              <a:ext uri="{FF2B5EF4-FFF2-40B4-BE49-F238E27FC236}">
                <a16:creationId xmlns:a16="http://schemas.microsoft.com/office/drawing/2014/main" id="{59FF084C-F072-C76D-3251-7EFA4390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D27961B3-FCB0-3950-C910-55EF9A120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110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Jet droit</a:t>
            </a:r>
          </a:p>
        </p:txBody>
      </p:sp>
      <p:pic>
        <p:nvPicPr>
          <p:cNvPr id="43013" name="Espace réservé du contenu 4">
            <a:extLst>
              <a:ext uri="{FF2B5EF4-FFF2-40B4-BE49-F238E27FC236}">
                <a16:creationId xmlns:a16="http://schemas.microsoft.com/office/drawing/2014/main" id="{1F376505-88A2-E256-103C-A719EC7F8D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89113"/>
            <a:ext cx="2366963" cy="766762"/>
          </a:xfrm>
        </p:spPr>
      </p:pic>
      <p:sp>
        <p:nvSpPr>
          <p:cNvPr id="43014" name="Rectangle 6">
            <a:extLst>
              <a:ext uri="{FF2B5EF4-FFF2-40B4-BE49-F238E27FC236}">
                <a16:creationId xmlns:a16="http://schemas.microsoft.com/office/drawing/2014/main" id="{AB213CED-8611-C874-7A0F-D999A4BE8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1724025"/>
            <a:ext cx="60340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Concentre l’eau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sous forme cylindrique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pour lui donner une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portée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et un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effet d’impact maximum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avec le minimum de pulvérisation.</a:t>
            </a:r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F4ADC85D-D31A-0915-4BD7-71C656E1D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95600"/>
            <a:ext cx="8443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Se maintient jusqu’à une certaine distance puis atteint un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point de division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à partir duquel la perte de vitesse d’écoulement est telle que l’eau se pulvérise. Il peut alors devenir moins efficace et être facilement emporté par le vent.</a:t>
            </a:r>
          </a:p>
        </p:txBody>
      </p:sp>
      <p:pic>
        <p:nvPicPr>
          <p:cNvPr id="10" name="Image 2">
            <a:extLst>
              <a:ext uri="{FF2B5EF4-FFF2-40B4-BE49-F238E27FC236}">
                <a16:creationId xmlns:a16="http://schemas.microsoft.com/office/drawing/2014/main" id="{A2020DF1-A26E-B2D2-3845-B358CEBBAA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962400"/>
            <a:ext cx="2667000" cy="23066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3017" name="Connecteur droit avec flèche 11">
            <a:extLst>
              <a:ext uri="{FF2B5EF4-FFF2-40B4-BE49-F238E27FC236}">
                <a16:creationId xmlns:a16="http://schemas.microsoft.com/office/drawing/2014/main" id="{42E7D39E-E85A-3D4F-C8F2-C6251D8ECE0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81600" y="4370388"/>
            <a:ext cx="1371600" cy="4302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8" name="ZoneTexte 4">
            <a:extLst>
              <a:ext uri="{FF2B5EF4-FFF2-40B4-BE49-F238E27FC236}">
                <a16:creationId xmlns:a16="http://schemas.microsoft.com/office/drawing/2014/main" id="{91D64BFB-2490-1338-71C5-4D58402D4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8768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Point de division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numéro de diapositive 3">
            <a:extLst>
              <a:ext uri="{FF2B5EF4-FFF2-40B4-BE49-F238E27FC236}">
                <a16:creationId xmlns:a16="http://schemas.microsoft.com/office/drawing/2014/main" id="{BEBC89C6-A41F-F575-BA04-20E003B0BA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1A68374-8298-4972-8B02-EF0D2F92DF3A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4035" name="Titre 8">
            <a:extLst>
              <a:ext uri="{FF2B5EF4-FFF2-40B4-BE49-F238E27FC236}">
                <a16:creationId xmlns:a16="http://schemas.microsoft.com/office/drawing/2014/main" id="{FBB21BB0-E028-1CF4-D12B-2E7CDB104F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717F72C2-0C50-FEF5-B2EB-32DA18364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110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Jet droit</a:t>
            </a:r>
          </a:p>
        </p:txBody>
      </p:sp>
      <p:pic>
        <p:nvPicPr>
          <p:cNvPr id="44037" name="Espace réservé du contenu 4">
            <a:extLst>
              <a:ext uri="{FF2B5EF4-FFF2-40B4-BE49-F238E27FC236}">
                <a16:creationId xmlns:a16="http://schemas.microsoft.com/office/drawing/2014/main" id="{0D34E427-894E-F591-4DF4-AE701AB89E1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600200"/>
            <a:ext cx="4324350" cy="1400175"/>
          </a:xfrm>
        </p:spPr>
      </p:pic>
      <p:sp>
        <p:nvSpPr>
          <p:cNvPr id="44038" name="Rectangle 10">
            <a:extLst>
              <a:ext uri="{FF2B5EF4-FFF2-40B4-BE49-F238E27FC236}">
                <a16:creationId xmlns:a16="http://schemas.microsoft.com/office/drawing/2014/main" id="{93274754-44AC-874D-EB65-DE9266425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0"/>
            <a:ext cx="78486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 u="sng">
                <a:latin typeface="Times New Roman" panose="02020603050405020304" pitchFamily="18" charset="0"/>
                <a:cs typeface="Arial" panose="020B0604020202020204" pitchFamily="34" charset="0"/>
              </a:rPr>
              <a:t>Il permet d’obtenir 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2000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Une plus grande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portée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que les autres jets,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Un plus grand pouvoir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pénétrant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Une meilleure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précision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d’atteinte du foyer par sa linéarité.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numéro de diapositive 3">
            <a:extLst>
              <a:ext uri="{FF2B5EF4-FFF2-40B4-BE49-F238E27FC236}">
                <a16:creationId xmlns:a16="http://schemas.microsoft.com/office/drawing/2014/main" id="{CF1DDE09-FFB1-FDE3-3173-F339D47096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E1A8AA-DB20-46E5-B632-1BFC2EFEB83B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5059" name="Titre 8">
            <a:extLst>
              <a:ext uri="{FF2B5EF4-FFF2-40B4-BE49-F238E27FC236}">
                <a16:creationId xmlns:a16="http://schemas.microsoft.com/office/drawing/2014/main" id="{51778546-9B27-A8D2-CFAB-E5384C12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FEDA045B-365A-161A-4AC3-DD329C4AF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83629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Réglage du Jet droit :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le jet est bien réglé au départ, il sera compact à l’arrivée.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5061" name="Group 2">
            <a:extLst>
              <a:ext uri="{FF2B5EF4-FFF2-40B4-BE49-F238E27FC236}">
                <a16:creationId xmlns:a16="http://schemas.microsoft.com/office/drawing/2014/main" id="{C4E8645A-4651-5333-FC9C-82AE5C5C525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90800"/>
            <a:ext cx="5051425" cy="962025"/>
            <a:chOff x="144" y="1392"/>
            <a:chExt cx="5446" cy="1352"/>
          </a:xfrm>
        </p:grpSpPr>
        <p:sp>
          <p:nvSpPr>
            <p:cNvPr id="45064" name="Freeform 3">
              <a:extLst>
                <a:ext uri="{FF2B5EF4-FFF2-40B4-BE49-F238E27FC236}">
                  <a16:creationId xmlns:a16="http://schemas.microsoft.com/office/drawing/2014/main" id="{4A7440F0-56D4-33D8-5E54-3B23225D1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" y="1645"/>
              <a:ext cx="4865" cy="503"/>
            </a:xfrm>
            <a:custGeom>
              <a:avLst/>
              <a:gdLst>
                <a:gd name="T0" fmla="*/ 1032 w 4865"/>
                <a:gd name="T1" fmla="*/ 434 h 503"/>
                <a:gd name="T2" fmla="*/ 2 w 4865"/>
                <a:gd name="T3" fmla="*/ 434 h 503"/>
                <a:gd name="T4" fmla="*/ 0 w 4865"/>
                <a:gd name="T5" fmla="*/ 68 h 503"/>
                <a:gd name="T6" fmla="*/ 1038 w 4865"/>
                <a:gd name="T7" fmla="*/ 69 h 503"/>
                <a:gd name="T8" fmla="*/ 1099 w 4865"/>
                <a:gd name="T9" fmla="*/ 0 h 503"/>
                <a:gd name="T10" fmla="*/ 1395 w 4865"/>
                <a:gd name="T11" fmla="*/ 0 h 503"/>
                <a:gd name="T12" fmla="*/ 4865 w 4865"/>
                <a:gd name="T13" fmla="*/ 182 h 503"/>
                <a:gd name="T14" fmla="*/ 1392 w 4865"/>
                <a:gd name="T15" fmla="*/ 501 h 503"/>
                <a:gd name="T16" fmla="*/ 1099 w 4865"/>
                <a:gd name="T17" fmla="*/ 503 h 503"/>
                <a:gd name="T18" fmla="*/ 1032 w 4865"/>
                <a:gd name="T19" fmla="*/ 434 h 5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65" h="503">
                  <a:moveTo>
                    <a:pt x="1032" y="434"/>
                  </a:moveTo>
                  <a:lnTo>
                    <a:pt x="2" y="434"/>
                  </a:lnTo>
                  <a:lnTo>
                    <a:pt x="0" y="68"/>
                  </a:lnTo>
                  <a:lnTo>
                    <a:pt x="1038" y="69"/>
                  </a:lnTo>
                  <a:lnTo>
                    <a:pt x="1099" y="0"/>
                  </a:lnTo>
                  <a:lnTo>
                    <a:pt x="1395" y="0"/>
                  </a:lnTo>
                  <a:lnTo>
                    <a:pt x="4865" y="182"/>
                  </a:lnTo>
                  <a:lnTo>
                    <a:pt x="1392" y="501"/>
                  </a:lnTo>
                  <a:lnTo>
                    <a:pt x="1099" y="503"/>
                  </a:lnTo>
                  <a:lnTo>
                    <a:pt x="1032" y="434"/>
                  </a:lnTo>
                  <a:close/>
                </a:path>
              </a:pathLst>
            </a:custGeom>
            <a:gradFill rotWithShape="0">
              <a:gsLst>
                <a:gs pos="0">
                  <a:srgbClr val="03D4A8"/>
                </a:gs>
                <a:gs pos="12500">
                  <a:srgbClr val="21D6E0"/>
                </a:gs>
                <a:gs pos="37500">
                  <a:srgbClr val="0087E6"/>
                </a:gs>
                <a:gs pos="50000">
                  <a:srgbClr val="005CBF"/>
                </a:gs>
                <a:gs pos="62500">
                  <a:srgbClr val="0087E6"/>
                </a:gs>
                <a:gs pos="87500">
                  <a:srgbClr val="21D6E0"/>
                </a:gs>
                <a:gs pos="100000">
                  <a:srgbClr val="03D4A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5065" name="Freeform 4">
              <a:extLst>
                <a:ext uri="{FF2B5EF4-FFF2-40B4-BE49-F238E27FC236}">
                  <a16:creationId xmlns:a16="http://schemas.microsoft.com/office/drawing/2014/main" id="{D1B951A1-851A-2089-F5D7-804E07D02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" y="2146"/>
              <a:ext cx="368" cy="598"/>
            </a:xfrm>
            <a:custGeom>
              <a:avLst/>
              <a:gdLst>
                <a:gd name="T0" fmla="*/ 0 w 964"/>
                <a:gd name="T1" fmla="*/ 0 h 1256"/>
                <a:gd name="T2" fmla="*/ 0 w 964"/>
                <a:gd name="T3" fmla="*/ 0 h 1256"/>
                <a:gd name="T4" fmla="*/ 0 w 964"/>
                <a:gd name="T5" fmla="*/ 0 h 1256"/>
                <a:gd name="T6" fmla="*/ 0 w 964"/>
                <a:gd name="T7" fmla="*/ 1 h 1256"/>
                <a:gd name="T8" fmla="*/ 0 w 964"/>
                <a:gd name="T9" fmla="*/ 1 h 1256"/>
                <a:gd name="T10" fmla="*/ 0 w 964"/>
                <a:gd name="T11" fmla="*/ 1 h 1256"/>
                <a:gd name="T12" fmla="*/ 0 w 964"/>
                <a:gd name="T13" fmla="*/ 1 h 1256"/>
                <a:gd name="T14" fmla="*/ 0 w 964"/>
                <a:gd name="T15" fmla="*/ 2 h 1256"/>
                <a:gd name="T16" fmla="*/ 0 w 964"/>
                <a:gd name="T17" fmla="*/ 2 h 1256"/>
                <a:gd name="T18" fmla="*/ 0 w 964"/>
                <a:gd name="T19" fmla="*/ 2 h 1256"/>
                <a:gd name="T20" fmla="*/ 0 w 964"/>
                <a:gd name="T21" fmla="*/ 2 h 1256"/>
                <a:gd name="T22" fmla="*/ 0 w 964"/>
                <a:gd name="T23" fmla="*/ 3 h 1256"/>
                <a:gd name="T24" fmla="*/ 0 w 964"/>
                <a:gd name="T25" fmla="*/ 3 h 1256"/>
                <a:gd name="T26" fmla="*/ 0 w 964"/>
                <a:gd name="T27" fmla="*/ 3 h 1256"/>
                <a:gd name="T28" fmla="*/ 0 w 964"/>
                <a:gd name="T29" fmla="*/ 3 h 1256"/>
                <a:gd name="T30" fmla="*/ 0 w 964"/>
                <a:gd name="T31" fmla="*/ 3 h 1256"/>
                <a:gd name="T32" fmla="*/ 0 w 964"/>
                <a:gd name="T33" fmla="*/ 3 h 1256"/>
                <a:gd name="T34" fmla="*/ 0 w 964"/>
                <a:gd name="T35" fmla="*/ 3 h 1256"/>
                <a:gd name="T36" fmla="*/ 0 w 964"/>
                <a:gd name="T37" fmla="*/ 3 h 1256"/>
                <a:gd name="T38" fmla="*/ 0 w 964"/>
                <a:gd name="T39" fmla="*/ 3 h 1256"/>
                <a:gd name="T40" fmla="*/ 0 w 964"/>
                <a:gd name="T41" fmla="*/ 3 h 1256"/>
                <a:gd name="T42" fmla="*/ 0 w 964"/>
                <a:gd name="T43" fmla="*/ 3 h 1256"/>
                <a:gd name="T44" fmla="*/ 0 w 964"/>
                <a:gd name="T45" fmla="*/ 3 h 1256"/>
                <a:gd name="T46" fmla="*/ 0 w 964"/>
                <a:gd name="T47" fmla="*/ 3 h 1256"/>
                <a:gd name="T48" fmla="*/ 0 w 964"/>
                <a:gd name="T49" fmla="*/ 3 h 1256"/>
                <a:gd name="T50" fmla="*/ 0 w 964"/>
                <a:gd name="T51" fmla="*/ 3 h 1256"/>
                <a:gd name="T52" fmla="*/ 0 w 964"/>
                <a:gd name="T53" fmla="*/ 1 h 1256"/>
                <a:gd name="T54" fmla="*/ 0 w 964"/>
                <a:gd name="T55" fmla="*/ 0 h 1256"/>
                <a:gd name="T56" fmla="*/ 0 w 964"/>
                <a:gd name="T57" fmla="*/ 0 h 1256"/>
                <a:gd name="T58" fmla="*/ 0 w 964"/>
                <a:gd name="T59" fmla="*/ 0 h 1256"/>
                <a:gd name="T60" fmla="*/ 0 w 964"/>
                <a:gd name="T61" fmla="*/ 0 h 12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4" h="1256">
                  <a:moveTo>
                    <a:pt x="942" y="1"/>
                  </a:moveTo>
                  <a:cubicBezTo>
                    <a:pt x="964" y="0"/>
                    <a:pt x="934" y="79"/>
                    <a:pt x="934" y="79"/>
                  </a:cubicBezTo>
                  <a:cubicBezTo>
                    <a:pt x="942" y="84"/>
                    <a:pt x="928" y="100"/>
                    <a:pt x="906" y="147"/>
                  </a:cubicBezTo>
                  <a:cubicBezTo>
                    <a:pt x="884" y="195"/>
                    <a:pt x="823" y="308"/>
                    <a:pt x="801" y="360"/>
                  </a:cubicBezTo>
                  <a:cubicBezTo>
                    <a:pt x="789" y="401"/>
                    <a:pt x="780" y="420"/>
                    <a:pt x="777" y="462"/>
                  </a:cubicBezTo>
                  <a:cubicBezTo>
                    <a:pt x="776" y="473"/>
                    <a:pt x="786" y="497"/>
                    <a:pt x="789" y="508"/>
                  </a:cubicBezTo>
                  <a:cubicBezTo>
                    <a:pt x="795" y="530"/>
                    <a:pt x="794" y="578"/>
                    <a:pt x="794" y="578"/>
                  </a:cubicBezTo>
                  <a:cubicBezTo>
                    <a:pt x="760" y="616"/>
                    <a:pt x="742" y="634"/>
                    <a:pt x="694" y="654"/>
                  </a:cubicBezTo>
                  <a:cubicBezTo>
                    <a:pt x="643" y="698"/>
                    <a:pt x="647" y="774"/>
                    <a:pt x="650" y="838"/>
                  </a:cubicBezTo>
                  <a:cubicBezTo>
                    <a:pt x="637" y="878"/>
                    <a:pt x="658" y="872"/>
                    <a:pt x="632" y="900"/>
                  </a:cubicBezTo>
                  <a:cubicBezTo>
                    <a:pt x="617" y="920"/>
                    <a:pt x="584" y="936"/>
                    <a:pt x="564" y="958"/>
                  </a:cubicBezTo>
                  <a:cubicBezTo>
                    <a:pt x="545" y="981"/>
                    <a:pt x="527" y="1011"/>
                    <a:pt x="519" y="1035"/>
                  </a:cubicBezTo>
                  <a:cubicBezTo>
                    <a:pt x="505" y="1055"/>
                    <a:pt x="527" y="1086"/>
                    <a:pt x="518" y="1100"/>
                  </a:cubicBezTo>
                  <a:cubicBezTo>
                    <a:pt x="517" y="1119"/>
                    <a:pt x="513" y="1143"/>
                    <a:pt x="510" y="1157"/>
                  </a:cubicBezTo>
                  <a:cubicBezTo>
                    <a:pt x="504" y="1170"/>
                    <a:pt x="503" y="1176"/>
                    <a:pt x="499" y="1182"/>
                  </a:cubicBezTo>
                  <a:cubicBezTo>
                    <a:pt x="495" y="1189"/>
                    <a:pt x="494" y="1185"/>
                    <a:pt x="486" y="1192"/>
                  </a:cubicBezTo>
                  <a:cubicBezTo>
                    <a:pt x="475" y="1205"/>
                    <a:pt x="469" y="1223"/>
                    <a:pt x="453" y="1229"/>
                  </a:cubicBezTo>
                  <a:cubicBezTo>
                    <a:pt x="432" y="1238"/>
                    <a:pt x="407" y="1233"/>
                    <a:pt x="384" y="1234"/>
                  </a:cubicBezTo>
                  <a:cubicBezTo>
                    <a:pt x="356" y="1237"/>
                    <a:pt x="324" y="1249"/>
                    <a:pt x="292" y="1252"/>
                  </a:cubicBezTo>
                  <a:cubicBezTo>
                    <a:pt x="260" y="1255"/>
                    <a:pt x="226" y="1256"/>
                    <a:pt x="195" y="1255"/>
                  </a:cubicBezTo>
                  <a:cubicBezTo>
                    <a:pt x="162" y="1252"/>
                    <a:pt x="140" y="1250"/>
                    <a:pt x="107" y="1248"/>
                  </a:cubicBezTo>
                  <a:cubicBezTo>
                    <a:pt x="95" y="1248"/>
                    <a:pt x="61" y="1225"/>
                    <a:pt x="61" y="1225"/>
                  </a:cubicBezTo>
                  <a:cubicBezTo>
                    <a:pt x="61" y="1225"/>
                    <a:pt x="18" y="1186"/>
                    <a:pt x="29" y="1186"/>
                  </a:cubicBezTo>
                  <a:cubicBezTo>
                    <a:pt x="14" y="1168"/>
                    <a:pt x="24" y="1179"/>
                    <a:pt x="9" y="1162"/>
                  </a:cubicBezTo>
                  <a:cubicBezTo>
                    <a:pt x="2" y="1153"/>
                    <a:pt x="7" y="1138"/>
                    <a:pt x="6" y="1127"/>
                  </a:cubicBezTo>
                  <a:cubicBezTo>
                    <a:pt x="1" y="1045"/>
                    <a:pt x="0" y="1078"/>
                    <a:pt x="6" y="1008"/>
                  </a:cubicBezTo>
                  <a:cubicBezTo>
                    <a:pt x="90" y="826"/>
                    <a:pt x="240" y="583"/>
                    <a:pt x="290" y="367"/>
                  </a:cubicBezTo>
                  <a:cubicBezTo>
                    <a:pt x="293" y="356"/>
                    <a:pt x="249" y="170"/>
                    <a:pt x="242" y="161"/>
                  </a:cubicBezTo>
                  <a:cubicBezTo>
                    <a:pt x="238" y="117"/>
                    <a:pt x="227" y="127"/>
                    <a:pt x="229" y="111"/>
                  </a:cubicBezTo>
                  <a:cubicBezTo>
                    <a:pt x="231" y="96"/>
                    <a:pt x="249" y="88"/>
                    <a:pt x="255" y="70"/>
                  </a:cubicBezTo>
                  <a:cubicBezTo>
                    <a:pt x="269" y="56"/>
                    <a:pt x="262" y="15"/>
                    <a:pt x="264" y="1"/>
                  </a:cubicBezTo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00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45066" name="Group 5">
              <a:extLst>
                <a:ext uri="{FF2B5EF4-FFF2-40B4-BE49-F238E27FC236}">
                  <a16:creationId xmlns:a16="http://schemas.microsoft.com/office/drawing/2014/main" id="{3BE7613F-7714-9A0B-BBAF-1ECEB7F65E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" y="1735"/>
              <a:ext cx="1062" cy="320"/>
              <a:chOff x="2448" y="1008"/>
              <a:chExt cx="2784" cy="672"/>
            </a:xfrm>
          </p:grpSpPr>
          <p:sp>
            <p:nvSpPr>
              <p:cNvPr id="45129" name="AutoShape 6">
                <a:extLst>
                  <a:ext uri="{FF2B5EF4-FFF2-40B4-BE49-F238E27FC236}">
                    <a16:creationId xmlns:a16="http://schemas.microsoft.com/office/drawing/2014/main" id="{2546DB03-1B52-25FC-C7F8-B05A4D40E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424" y="1080"/>
                <a:ext cx="576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163" y="10800"/>
                    </a:moveTo>
                    <a:cubicBezTo>
                      <a:pt x="10163" y="10448"/>
                      <a:pt x="10448" y="10163"/>
                      <a:pt x="10800" y="10163"/>
                    </a:cubicBezTo>
                    <a:cubicBezTo>
                      <a:pt x="11151" y="10163"/>
                      <a:pt x="11437" y="10448"/>
                      <a:pt x="11437" y="10800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lnTo>
                      <a:pt x="10163" y="108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50000">
                    <a:srgbClr val="C1C1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45130" name="Rectangle 7">
                <a:extLst>
                  <a:ext uri="{FF2B5EF4-FFF2-40B4-BE49-F238E27FC236}">
                    <a16:creationId xmlns:a16="http://schemas.microsoft.com/office/drawing/2014/main" id="{FC4866F0-EA23-4C7C-1585-57C5EEF04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248"/>
                <a:ext cx="2496" cy="192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C1C1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131" name="Rectangle 8">
                <a:extLst>
                  <a:ext uri="{FF2B5EF4-FFF2-40B4-BE49-F238E27FC236}">
                    <a16:creationId xmlns:a16="http://schemas.microsoft.com/office/drawing/2014/main" id="{56071C28-5E1B-0838-AE10-94848B933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008"/>
                <a:ext cx="144" cy="672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rgbClr val="C1C1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45132" name="Group 9">
                <a:extLst>
                  <a:ext uri="{FF2B5EF4-FFF2-40B4-BE49-F238E27FC236}">
                    <a16:creationId xmlns:a16="http://schemas.microsoft.com/office/drawing/2014/main" id="{5F872750-B06D-4B8A-C332-95A89EAC67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4" y="1008"/>
                <a:ext cx="48" cy="672"/>
                <a:chOff x="4848" y="1536"/>
                <a:chExt cx="144" cy="1440"/>
              </a:xfrm>
            </p:grpSpPr>
            <p:sp>
              <p:nvSpPr>
                <p:cNvPr id="45133" name="Freeform 10">
                  <a:extLst>
                    <a:ext uri="{FF2B5EF4-FFF2-40B4-BE49-F238E27FC236}">
                      <a16:creationId xmlns:a16="http://schemas.microsoft.com/office/drawing/2014/main" id="{A104B7F8-10BC-A9DC-83AD-FD04E703C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8" y="1536"/>
                  <a:ext cx="144" cy="720"/>
                </a:xfrm>
                <a:custGeom>
                  <a:avLst/>
                  <a:gdLst>
                    <a:gd name="T0" fmla="*/ 144 w 144"/>
                    <a:gd name="T1" fmla="*/ 720 h 720"/>
                    <a:gd name="T2" fmla="*/ 144 w 144"/>
                    <a:gd name="T3" fmla="*/ 0 h 720"/>
                    <a:gd name="T4" fmla="*/ 87 w 144"/>
                    <a:gd name="T5" fmla="*/ 15 h 720"/>
                    <a:gd name="T6" fmla="*/ 39 w 144"/>
                    <a:gd name="T7" fmla="*/ 45 h 720"/>
                    <a:gd name="T8" fmla="*/ 15 w 144"/>
                    <a:gd name="T9" fmla="*/ 75 h 720"/>
                    <a:gd name="T10" fmla="*/ 0 w 144"/>
                    <a:gd name="T11" fmla="*/ 144 h 720"/>
                    <a:gd name="T12" fmla="*/ 0 w 144"/>
                    <a:gd name="T13" fmla="*/ 528 h 720"/>
                    <a:gd name="T14" fmla="*/ 0 w 144"/>
                    <a:gd name="T15" fmla="*/ 720 h 720"/>
                    <a:gd name="T16" fmla="*/ 144 w 144"/>
                    <a:gd name="T17" fmla="*/ 720 h 7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720">
                      <a:moveTo>
                        <a:pt x="144" y="720"/>
                      </a:moveTo>
                      <a:lnTo>
                        <a:pt x="144" y="0"/>
                      </a:lnTo>
                      <a:lnTo>
                        <a:pt x="87" y="15"/>
                      </a:lnTo>
                      <a:lnTo>
                        <a:pt x="39" y="45"/>
                      </a:lnTo>
                      <a:lnTo>
                        <a:pt x="15" y="75"/>
                      </a:lnTo>
                      <a:lnTo>
                        <a:pt x="0" y="144"/>
                      </a:lnTo>
                      <a:lnTo>
                        <a:pt x="0" y="528"/>
                      </a:lnTo>
                      <a:lnTo>
                        <a:pt x="0" y="720"/>
                      </a:lnTo>
                      <a:lnTo>
                        <a:pt x="144" y="7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50000">
                      <a:srgbClr val="C1C1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45134" name="Freeform 11">
                  <a:extLst>
                    <a:ext uri="{FF2B5EF4-FFF2-40B4-BE49-F238E27FC236}">
                      <a16:creationId xmlns:a16="http://schemas.microsoft.com/office/drawing/2014/main" id="{516E08BD-DBAB-4758-8E34-CEA5F5CD0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848" y="2256"/>
                  <a:ext cx="144" cy="720"/>
                </a:xfrm>
                <a:custGeom>
                  <a:avLst/>
                  <a:gdLst>
                    <a:gd name="T0" fmla="*/ 144 w 144"/>
                    <a:gd name="T1" fmla="*/ 720 h 720"/>
                    <a:gd name="T2" fmla="*/ 144 w 144"/>
                    <a:gd name="T3" fmla="*/ 0 h 720"/>
                    <a:gd name="T4" fmla="*/ 87 w 144"/>
                    <a:gd name="T5" fmla="*/ 15 h 720"/>
                    <a:gd name="T6" fmla="*/ 39 w 144"/>
                    <a:gd name="T7" fmla="*/ 45 h 720"/>
                    <a:gd name="T8" fmla="*/ 15 w 144"/>
                    <a:gd name="T9" fmla="*/ 75 h 720"/>
                    <a:gd name="T10" fmla="*/ 0 w 144"/>
                    <a:gd name="T11" fmla="*/ 144 h 720"/>
                    <a:gd name="T12" fmla="*/ 0 w 144"/>
                    <a:gd name="T13" fmla="*/ 528 h 720"/>
                    <a:gd name="T14" fmla="*/ 0 w 144"/>
                    <a:gd name="T15" fmla="*/ 720 h 720"/>
                    <a:gd name="T16" fmla="*/ 144 w 144"/>
                    <a:gd name="T17" fmla="*/ 720 h 7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720">
                      <a:moveTo>
                        <a:pt x="144" y="720"/>
                      </a:moveTo>
                      <a:lnTo>
                        <a:pt x="144" y="0"/>
                      </a:lnTo>
                      <a:lnTo>
                        <a:pt x="87" y="15"/>
                      </a:lnTo>
                      <a:lnTo>
                        <a:pt x="39" y="45"/>
                      </a:lnTo>
                      <a:lnTo>
                        <a:pt x="15" y="75"/>
                      </a:lnTo>
                      <a:lnTo>
                        <a:pt x="0" y="144"/>
                      </a:lnTo>
                      <a:lnTo>
                        <a:pt x="0" y="528"/>
                      </a:lnTo>
                      <a:lnTo>
                        <a:pt x="0" y="720"/>
                      </a:lnTo>
                      <a:lnTo>
                        <a:pt x="144" y="7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50000">
                      <a:srgbClr val="C1C1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45067" name="Group 12">
              <a:extLst>
                <a:ext uri="{FF2B5EF4-FFF2-40B4-BE49-F238E27FC236}">
                  <a16:creationId xmlns:a16="http://schemas.microsoft.com/office/drawing/2014/main" id="{F5E4286D-E0B9-F364-06F2-55F7B41E0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6" y="1758"/>
              <a:ext cx="146" cy="274"/>
              <a:chOff x="3072" y="1102"/>
              <a:chExt cx="384" cy="576"/>
            </a:xfrm>
          </p:grpSpPr>
          <p:sp>
            <p:nvSpPr>
              <p:cNvPr id="45123" name="AutoShape 13">
                <a:extLst>
                  <a:ext uri="{FF2B5EF4-FFF2-40B4-BE49-F238E27FC236}">
                    <a16:creationId xmlns:a16="http://schemas.microsoft.com/office/drawing/2014/main" id="{B404872B-EA03-7A64-B6FD-08C17D0E1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44" cy="14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33CC"/>
                  </a:gs>
                  <a:gs pos="50000">
                    <a:srgbClr val="000000"/>
                  </a:gs>
                  <a:gs pos="100000">
                    <a:srgbClr val="33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124" name="AutoShape 14">
                <a:extLst>
                  <a:ext uri="{FF2B5EF4-FFF2-40B4-BE49-F238E27FC236}">
                    <a16:creationId xmlns:a16="http://schemas.microsoft.com/office/drawing/2014/main" id="{EC4178DB-5AE0-8EB4-6485-BEE867991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12" y="1488"/>
                <a:ext cx="144" cy="14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33CC"/>
                  </a:gs>
                  <a:gs pos="50000">
                    <a:srgbClr val="000000"/>
                  </a:gs>
                  <a:gs pos="100000">
                    <a:srgbClr val="33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45125" name="Group 15">
                <a:extLst>
                  <a:ext uri="{FF2B5EF4-FFF2-40B4-BE49-F238E27FC236}">
                    <a16:creationId xmlns:a16="http://schemas.microsoft.com/office/drawing/2014/main" id="{E47A3261-3E1D-6655-A26D-2C80FF3E03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85423">
                <a:off x="3207" y="1102"/>
                <a:ext cx="104" cy="576"/>
                <a:chOff x="2256" y="1968"/>
                <a:chExt cx="144" cy="672"/>
              </a:xfrm>
            </p:grpSpPr>
            <p:sp>
              <p:nvSpPr>
                <p:cNvPr id="45126" name="Rectangle 16">
                  <a:extLst>
                    <a:ext uri="{FF2B5EF4-FFF2-40B4-BE49-F238E27FC236}">
                      <a16:creationId xmlns:a16="http://schemas.microsoft.com/office/drawing/2014/main" id="{20DBCA12-349A-E064-3000-77A3172F1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064"/>
                  <a:ext cx="144" cy="48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127" name="Oval 17">
                  <a:extLst>
                    <a:ext uri="{FF2B5EF4-FFF2-40B4-BE49-F238E27FC236}">
                      <a16:creationId xmlns:a16="http://schemas.microsoft.com/office/drawing/2014/main" id="{2BBD19F7-652B-DF33-0DC6-739DB3DD8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968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128" name="Oval 18">
                  <a:extLst>
                    <a:ext uri="{FF2B5EF4-FFF2-40B4-BE49-F238E27FC236}">
                      <a16:creationId xmlns:a16="http://schemas.microsoft.com/office/drawing/2014/main" id="{9813DB16-8625-FBAB-9263-451F684E48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496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5068" name="AutoShape 19">
              <a:extLst>
                <a:ext uri="{FF2B5EF4-FFF2-40B4-BE49-F238E27FC236}">
                  <a16:creationId xmlns:a16="http://schemas.microsoft.com/office/drawing/2014/main" id="{B32A9064-F804-C86C-3206-17BD8949D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" y="1781"/>
              <a:ext cx="55" cy="69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3333CC"/>
                </a:gs>
                <a:gs pos="50000">
                  <a:srgbClr val="000000"/>
                </a:gs>
                <a:gs pos="100000">
                  <a:srgbClr val="3333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grpSp>
          <p:nvGrpSpPr>
            <p:cNvPr id="45069" name="Group 20">
              <a:extLst>
                <a:ext uri="{FF2B5EF4-FFF2-40B4-BE49-F238E27FC236}">
                  <a16:creationId xmlns:a16="http://schemas.microsoft.com/office/drawing/2014/main" id="{6EA7AC96-5427-D8DD-0AE3-06DCA763D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0" y="1758"/>
              <a:ext cx="147" cy="274"/>
              <a:chOff x="3072" y="1102"/>
              <a:chExt cx="384" cy="576"/>
            </a:xfrm>
          </p:grpSpPr>
          <p:sp>
            <p:nvSpPr>
              <p:cNvPr id="45117" name="AutoShape 21">
                <a:extLst>
                  <a:ext uri="{FF2B5EF4-FFF2-40B4-BE49-F238E27FC236}">
                    <a16:creationId xmlns:a16="http://schemas.microsoft.com/office/drawing/2014/main" id="{67B3C532-A70C-ADDE-C4A7-9656AD4B0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44" cy="14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33CC"/>
                  </a:gs>
                  <a:gs pos="50000">
                    <a:srgbClr val="000000"/>
                  </a:gs>
                  <a:gs pos="100000">
                    <a:srgbClr val="33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118" name="AutoShape 22">
                <a:extLst>
                  <a:ext uri="{FF2B5EF4-FFF2-40B4-BE49-F238E27FC236}">
                    <a16:creationId xmlns:a16="http://schemas.microsoft.com/office/drawing/2014/main" id="{D72F3A5E-1A01-AD0F-03B2-9D68B1921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12" y="1488"/>
                <a:ext cx="144" cy="14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33CC"/>
                  </a:gs>
                  <a:gs pos="50000">
                    <a:srgbClr val="000000"/>
                  </a:gs>
                  <a:gs pos="100000">
                    <a:srgbClr val="33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45119" name="Group 23">
                <a:extLst>
                  <a:ext uri="{FF2B5EF4-FFF2-40B4-BE49-F238E27FC236}">
                    <a16:creationId xmlns:a16="http://schemas.microsoft.com/office/drawing/2014/main" id="{47975AC0-6622-3A0C-0E06-942F4CDF69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85423">
                <a:off x="3207" y="1102"/>
                <a:ext cx="104" cy="576"/>
                <a:chOff x="2256" y="1968"/>
                <a:chExt cx="144" cy="672"/>
              </a:xfrm>
            </p:grpSpPr>
            <p:sp>
              <p:nvSpPr>
                <p:cNvPr id="45120" name="Rectangle 24">
                  <a:extLst>
                    <a:ext uri="{FF2B5EF4-FFF2-40B4-BE49-F238E27FC236}">
                      <a16:creationId xmlns:a16="http://schemas.microsoft.com/office/drawing/2014/main" id="{B3989B98-17B7-BA09-E933-39B413D3CB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064"/>
                  <a:ext cx="144" cy="48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121" name="Oval 25">
                  <a:extLst>
                    <a:ext uri="{FF2B5EF4-FFF2-40B4-BE49-F238E27FC236}">
                      <a16:creationId xmlns:a16="http://schemas.microsoft.com/office/drawing/2014/main" id="{930C398C-97EB-F58D-D4CC-D031014740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968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122" name="Oval 26">
                  <a:extLst>
                    <a:ext uri="{FF2B5EF4-FFF2-40B4-BE49-F238E27FC236}">
                      <a16:creationId xmlns:a16="http://schemas.microsoft.com/office/drawing/2014/main" id="{AA227BB0-1B1E-F99E-7274-06F102BA67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496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5070" name="Group 27">
              <a:extLst>
                <a:ext uri="{FF2B5EF4-FFF2-40B4-BE49-F238E27FC236}">
                  <a16:creationId xmlns:a16="http://schemas.microsoft.com/office/drawing/2014/main" id="{2E159F77-5138-285F-E017-1324E9FE62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7" y="1758"/>
              <a:ext cx="146" cy="274"/>
              <a:chOff x="3072" y="1102"/>
              <a:chExt cx="384" cy="576"/>
            </a:xfrm>
          </p:grpSpPr>
          <p:sp>
            <p:nvSpPr>
              <p:cNvPr id="45111" name="AutoShape 28">
                <a:extLst>
                  <a:ext uri="{FF2B5EF4-FFF2-40B4-BE49-F238E27FC236}">
                    <a16:creationId xmlns:a16="http://schemas.microsoft.com/office/drawing/2014/main" id="{E1F0C230-A9E4-37BA-9519-968F909EE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44" cy="14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33CC"/>
                  </a:gs>
                  <a:gs pos="50000">
                    <a:srgbClr val="000000"/>
                  </a:gs>
                  <a:gs pos="100000">
                    <a:srgbClr val="33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112" name="AutoShape 29">
                <a:extLst>
                  <a:ext uri="{FF2B5EF4-FFF2-40B4-BE49-F238E27FC236}">
                    <a16:creationId xmlns:a16="http://schemas.microsoft.com/office/drawing/2014/main" id="{D6E78130-0F1C-725E-F985-1445B0414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12" y="1488"/>
                <a:ext cx="144" cy="14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33CC"/>
                  </a:gs>
                  <a:gs pos="50000">
                    <a:srgbClr val="000000"/>
                  </a:gs>
                  <a:gs pos="100000">
                    <a:srgbClr val="33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45113" name="Group 30">
                <a:extLst>
                  <a:ext uri="{FF2B5EF4-FFF2-40B4-BE49-F238E27FC236}">
                    <a16:creationId xmlns:a16="http://schemas.microsoft.com/office/drawing/2014/main" id="{5A0C42C9-3E22-B3D1-5454-1D7D29359D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85423">
                <a:off x="3207" y="1102"/>
                <a:ext cx="104" cy="576"/>
                <a:chOff x="2256" y="1968"/>
                <a:chExt cx="144" cy="672"/>
              </a:xfrm>
            </p:grpSpPr>
            <p:sp>
              <p:nvSpPr>
                <p:cNvPr id="45114" name="Rectangle 31">
                  <a:extLst>
                    <a:ext uri="{FF2B5EF4-FFF2-40B4-BE49-F238E27FC236}">
                      <a16:creationId xmlns:a16="http://schemas.microsoft.com/office/drawing/2014/main" id="{0EC53986-A1C5-07C6-9502-2170C6531A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064"/>
                  <a:ext cx="144" cy="48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115" name="Oval 32">
                  <a:extLst>
                    <a:ext uri="{FF2B5EF4-FFF2-40B4-BE49-F238E27FC236}">
                      <a16:creationId xmlns:a16="http://schemas.microsoft.com/office/drawing/2014/main" id="{16F3ABDA-54BA-BFCC-157D-5B180793E5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968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116" name="Oval 33">
                  <a:extLst>
                    <a:ext uri="{FF2B5EF4-FFF2-40B4-BE49-F238E27FC236}">
                      <a16:creationId xmlns:a16="http://schemas.microsoft.com/office/drawing/2014/main" id="{E344641A-5766-D26E-E7DA-93D1E82C40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496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5071" name="Group 34">
              <a:extLst>
                <a:ext uri="{FF2B5EF4-FFF2-40B4-BE49-F238E27FC236}">
                  <a16:creationId xmlns:a16="http://schemas.microsoft.com/office/drawing/2014/main" id="{C34970D6-62D6-287A-15CE-2F9ADEE721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4" y="1758"/>
              <a:ext cx="146" cy="274"/>
              <a:chOff x="3072" y="1102"/>
              <a:chExt cx="384" cy="576"/>
            </a:xfrm>
          </p:grpSpPr>
          <p:sp>
            <p:nvSpPr>
              <p:cNvPr id="45105" name="AutoShape 35">
                <a:extLst>
                  <a:ext uri="{FF2B5EF4-FFF2-40B4-BE49-F238E27FC236}">
                    <a16:creationId xmlns:a16="http://schemas.microsoft.com/office/drawing/2014/main" id="{0AC44F51-0EFB-F44A-A179-2B4EE140A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44" cy="14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33CC"/>
                  </a:gs>
                  <a:gs pos="50000">
                    <a:srgbClr val="000000"/>
                  </a:gs>
                  <a:gs pos="100000">
                    <a:srgbClr val="33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106" name="AutoShape 36">
                <a:extLst>
                  <a:ext uri="{FF2B5EF4-FFF2-40B4-BE49-F238E27FC236}">
                    <a16:creationId xmlns:a16="http://schemas.microsoft.com/office/drawing/2014/main" id="{184DADDB-887F-AE5F-9391-DCD77314D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12" y="1488"/>
                <a:ext cx="144" cy="14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3333CC"/>
                  </a:gs>
                  <a:gs pos="50000">
                    <a:srgbClr val="000000"/>
                  </a:gs>
                  <a:gs pos="100000">
                    <a:srgbClr val="33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45107" name="Group 37">
                <a:extLst>
                  <a:ext uri="{FF2B5EF4-FFF2-40B4-BE49-F238E27FC236}">
                    <a16:creationId xmlns:a16="http://schemas.microsoft.com/office/drawing/2014/main" id="{94760D9D-3E3F-1419-8BAA-A2054D1672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85423">
                <a:off x="3207" y="1102"/>
                <a:ext cx="104" cy="576"/>
                <a:chOff x="2256" y="1968"/>
                <a:chExt cx="144" cy="672"/>
              </a:xfrm>
            </p:grpSpPr>
            <p:sp>
              <p:nvSpPr>
                <p:cNvPr id="45108" name="Rectangle 38">
                  <a:extLst>
                    <a:ext uri="{FF2B5EF4-FFF2-40B4-BE49-F238E27FC236}">
                      <a16:creationId xmlns:a16="http://schemas.microsoft.com/office/drawing/2014/main" id="{993EFE1A-4369-2458-83D8-F3E0383434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064"/>
                  <a:ext cx="144" cy="48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109" name="Oval 39">
                  <a:extLst>
                    <a:ext uri="{FF2B5EF4-FFF2-40B4-BE49-F238E27FC236}">
                      <a16:creationId xmlns:a16="http://schemas.microsoft.com/office/drawing/2014/main" id="{A4D6B3DD-C1D8-2A21-72C1-FF9BC58921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1968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110" name="Oval 40">
                  <a:extLst>
                    <a:ext uri="{FF2B5EF4-FFF2-40B4-BE49-F238E27FC236}">
                      <a16:creationId xmlns:a16="http://schemas.microsoft.com/office/drawing/2014/main" id="{D86C3D09-2B0D-CACE-158A-9D3876E65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496"/>
                  <a:ext cx="144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000000"/>
                    </a:gs>
                    <a:gs pos="100000">
                      <a:srgbClr val="3333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5072" name="Freeform 41">
              <a:extLst>
                <a:ext uri="{FF2B5EF4-FFF2-40B4-BE49-F238E27FC236}">
                  <a16:creationId xmlns:a16="http://schemas.microsoft.com/office/drawing/2014/main" id="{61015F4E-67C2-0535-1AAD-AE2D4004A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1788"/>
              <a:ext cx="66" cy="235"/>
            </a:xfrm>
            <a:custGeom>
              <a:avLst/>
              <a:gdLst>
                <a:gd name="T0" fmla="*/ 0 w 174"/>
                <a:gd name="T1" fmla="*/ 0 h 495"/>
                <a:gd name="T2" fmla="*/ 0 w 174"/>
                <a:gd name="T3" fmla="*/ 1 h 495"/>
                <a:gd name="T4" fmla="*/ 0 w 174"/>
                <a:gd name="T5" fmla="*/ 0 h 495"/>
                <a:gd name="T6" fmla="*/ 0 w 174"/>
                <a:gd name="T7" fmla="*/ 0 h 495"/>
                <a:gd name="T8" fmla="*/ 0 w 174"/>
                <a:gd name="T9" fmla="*/ 0 h 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495">
                  <a:moveTo>
                    <a:pt x="0" y="21"/>
                  </a:moveTo>
                  <a:lnTo>
                    <a:pt x="171" y="495"/>
                  </a:lnTo>
                  <a:lnTo>
                    <a:pt x="174" y="216"/>
                  </a:lnTo>
                  <a:lnTo>
                    <a:pt x="99" y="0"/>
                  </a:lnTo>
                  <a:lnTo>
                    <a:pt x="0" y="21"/>
                  </a:ln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50000">
                  <a:srgbClr val="000000"/>
                </a:gs>
                <a:gs pos="100000">
                  <a:srgbClr val="3333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45073" name="Oval 42">
              <a:extLst>
                <a:ext uri="{FF2B5EF4-FFF2-40B4-BE49-F238E27FC236}">
                  <a16:creationId xmlns:a16="http://schemas.microsoft.com/office/drawing/2014/main" id="{8FA8153D-ED0B-A592-C828-085D6C7F9A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5423">
              <a:off x="1596" y="1763"/>
              <a:ext cx="39" cy="58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50000">
                  <a:srgbClr val="000000"/>
                </a:gs>
                <a:gs pos="100000">
                  <a:srgbClr val="3333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45074" name="AutoShape 43">
              <a:extLst>
                <a:ext uri="{FF2B5EF4-FFF2-40B4-BE49-F238E27FC236}">
                  <a16:creationId xmlns:a16="http://schemas.microsoft.com/office/drawing/2014/main" id="{1CEBDA16-6270-1D22-EA23-B2F81A5E10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645" y="1803"/>
              <a:ext cx="18" cy="69"/>
            </a:xfrm>
            <a:prstGeom prst="rtTriangle">
              <a:avLst/>
            </a:prstGeom>
            <a:gradFill rotWithShape="0">
              <a:gsLst>
                <a:gs pos="0">
                  <a:srgbClr val="3333CC"/>
                </a:gs>
                <a:gs pos="50000">
                  <a:srgbClr val="000000"/>
                </a:gs>
                <a:gs pos="100000">
                  <a:srgbClr val="3333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45075" name="AutoShape 44">
              <a:extLst>
                <a:ext uri="{FF2B5EF4-FFF2-40B4-BE49-F238E27FC236}">
                  <a16:creationId xmlns:a16="http://schemas.microsoft.com/office/drawing/2014/main" id="{43CC41CD-7C29-E0D1-C3B8-0161503EAB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629" y="1774"/>
              <a:ext cx="68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8 w 21600"/>
                <a:gd name="T13" fmla="*/ 0 h 21600"/>
                <a:gd name="T14" fmla="*/ 21282 w 21600"/>
                <a:gd name="T15" fmla="*/ 108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350" y="10799"/>
                  </a:moveTo>
                  <a:cubicBezTo>
                    <a:pt x="10350" y="10550"/>
                    <a:pt x="10551" y="10350"/>
                    <a:pt x="10800" y="10350"/>
                  </a:cubicBezTo>
                  <a:cubicBezTo>
                    <a:pt x="11048" y="10350"/>
                    <a:pt x="11249" y="10550"/>
                    <a:pt x="11249" y="10799"/>
                  </a:cubicBezTo>
                  <a:lnTo>
                    <a:pt x="21599" y="10776"/>
                  </a:lnTo>
                  <a:cubicBezTo>
                    <a:pt x="21586" y="4820"/>
                    <a:pt x="16755" y="0"/>
                    <a:pt x="10799" y="0"/>
                  </a:cubicBezTo>
                  <a:cubicBezTo>
                    <a:pt x="4844" y="0"/>
                    <a:pt x="13" y="4820"/>
                    <a:pt x="0" y="10776"/>
                  </a:cubicBezTo>
                  <a:lnTo>
                    <a:pt x="10350" y="10799"/>
                  </a:ln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50000">
                  <a:srgbClr val="000000"/>
                </a:gs>
                <a:gs pos="100000">
                  <a:srgbClr val="3333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grpSp>
          <p:nvGrpSpPr>
            <p:cNvPr id="45076" name="Group 45">
              <a:extLst>
                <a:ext uri="{FF2B5EF4-FFF2-40B4-BE49-F238E27FC236}">
                  <a16:creationId xmlns:a16="http://schemas.microsoft.com/office/drawing/2014/main" id="{43E6F173-284E-0C33-660D-314F05562B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963"/>
              <a:ext cx="1538" cy="297"/>
              <a:chOff x="960" y="1536"/>
              <a:chExt cx="4032" cy="624"/>
            </a:xfrm>
          </p:grpSpPr>
          <p:sp>
            <p:nvSpPr>
              <p:cNvPr id="45098" name="Rectangle 46">
                <a:extLst>
                  <a:ext uri="{FF2B5EF4-FFF2-40B4-BE49-F238E27FC236}">
                    <a16:creationId xmlns:a16="http://schemas.microsoft.com/office/drawing/2014/main" id="{D5167CB4-2823-C6BF-5963-E1E8D4F5C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" y="1872"/>
                <a:ext cx="37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099" name="AutoShape 47">
                <a:extLst>
                  <a:ext uri="{FF2B5EF4-FFF2-40B4-BE49-F238E27FC236}">
                    <a16:creationId xmlns:a16="http://schemas.microsoft.com/office/drawing/2014/main" id="{6FDEEB9E-ABBF-F4B2-ADF7-91F5353DD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98" y="1776"/>
                <a:ext cx="59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9 w 21600"/>
                  <a:gd name="T13" fmla="*/ 4500 h 21600"/>
                  <a:gd name="T14" fmla="*/ 17091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45100" name="AutoShape 48">
                <a:extLst>
                  <a:ext uri="{FF2B5EF4-FFF2-40B4-BE49-F238E27FC236}">
                    <a16:creationId xmlns:a16="http://schemas.microsoft.com/office/drawing/2014/main" id="{020F964E-9991-E642-8DE8-3C3B81054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3408" cy="96"/>
              </a:xfrm>
              <a:prstGeom prst="parallelogram">
                <a:avLst>
                  <a:gd name="adj" fmla="val 170762"/>
                </a:avLst>
              </a:pr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101" name="AutoShape 49">
                <a:extLst>
                  <a:ext uri="{FF2B5EF4-FFF2-40B4-BE49-F238E27FC236}">
                    <a16:creationId xmlns:a16="http://schemas.microsoft.com/office/drawing/2014/main" id="{5CD8EABF-26D3-18B2-B173-8EC5250DA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1536"/>
                <a:ext cx="96" cy="240"/>
              </a:xfrm>
              <a:prstGeom prst="rtTriangle">
                <a:avLst/>
              </a:prstGeom>
              <a:gradFill rotWithShape="0">
                <a:gsLst>
                  <a:gs pos="0">
                    <a:srgbClr val="FF0000"/>
                  </a:gs>
                  <a:gs pos="5000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102" name="Freeform 50">
                <a:extLst>
                  <a:ext uri="{FF2B5EF4-FFF2-40B4-BE49-F238E27FC236}">
                    <a16:creationId xmlns:a16="http://schemas.microsoft.com/office/drawing/2014/main" id="{9CBD490C-F634-E56A-AA00-5C290C370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1870"/>
                <a:ext cx="254" cy="290"/>
              </a:xfrm>
              <a:custGeom>
                <a:avLst/>
                <a:gdLst>
                  <a:gd name="T0" fmla="*/ 254 w 254"/>
                  <a:gd name="T1" fmla="*/ 0 h 290"/>
                  <a:gd name="T2" fmla="*/ 192 w 254"/>
                  <a:gd name="T3" fmla="*/ 2 h 290"/>
                  <a:gd name="T4" fmla="*/ 144 w 254"/>
                  <a:gd name="T5" fmla="*/ 50 h 290"/>
                  <a:gd name="T6" fmla="*/ 96 w 254"/>
                  <a:gd name="T7" fmla="*/ 146 h 290"/>
                  <a:gd name="T8" fmla="*/ 70 w 254"/>
                  <a:gd name="T9" fmla="*/ 184 h 290"/>
                  <a:gd name="T10" fmla="*/ 38 w 254"/>
                  <a:gd name="T11" fmla="*/ 212 h 290"/>
                  <a:gd name="T12" fmla="*/ 0 w 254"/>
                  <a:gd name="T13" fmla="*/ 242 h 290"/>
                  <a:gd name="T14" fmla="*/ 6 w 254"/>
                  <a:gd name="T15" fmla="*/ 280 h 290"/>
                  <a:gd name="T16" fmla="*/ 48 w 254"/>
                  <a:gd name="T17" fmla="*/ 290 h 290"/>
                  <a:gd name="T18" fmla="*/ 98 w 254"/>
                  <a:gd name="T19" fmla="*/ 244 h 290"/>
                  <a:gd name="T20" fmla="*/ 254 w 254"/>
                  <a:gd name="T21" fmla="*/ 52 h 290"/>
                  <a:gd name="T22" fmla="*/ 254 w 254"/>
                  <a:gd name="T23" fmla="*/ 0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4" h="290">
                    <a:moveTo>
                      <a:pt x="254" y="0"/>
                    </a:moveTo>
                    <a:lnTo>
                      <a:pt x="192" y="2"/>
                    </a:lnTo>
                    <a:lnTo>
                      <a:pt x="144" y="50"/>
                    </a:lnTo>
                    <a:lnTo>
                      <a:pt x="96" y="146"/>
                    </a:lnTo>
                    <a:lnTo>
                      <a:pt x="70" y="184"/>
                    </a:lnTo>
                    <a:lnTo>
                      <a:pt x="38" y="212"/>
                    </a:lnTo>
                    <a:lnTo>
                      <a:pt x="0" y="242"/>
                    </a:lnTo>
                    <a:lnTo>
                      <a:pt x="6" y="280"/>
                    </a:lnTo>
                    <a:lnTo>
                      <a:pt x="48" y="290"/>
                    </a:lnTo>
                    <a:lnTo>
                      <a:pt x="98" y="244"/>
                    </a:lnTo>
                    <a:lnTo>
                      <a:pt x="254" y="52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45103" name="AutoShape 51">
                <a:extLst>
                  <a:ext uri="{FF2B5EF4-FFF2-40B4-BE49-F238E27FC236}">
                    <a16:creationId xmlns:a16="http://schemas.microsoft.com/office/drawing/2014/main" id="{A3482C13-5678-68B0-7FEE-A2BDFE345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680"/>
                <a:ext cx="96" cy="96"/>
              </a:xfrm>
              <a:prstGeom prst="rtTriangle">
                <a:avLst/>
              </a:prstGeom>
              <a:gradFill rotWithShape="0">
                <a:gsLst>
                  <a:gs pos="0">
                    <a:srgbClr val="FF0000"/>
                  </a:gs>
                  <a:gs pos="5000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104" name="AutoShape 52">
                <a:extLst>
                  <a:ext uri="{FF2B5EF4-FFF2-40B4-BE49-F238E27FC236}">
                    <a16:creationId xmlns:a16="http://schemas.microsoft.com/office/drawing/2014/main" id="{60A9CFCF-1A46-C313-A2CD-B7014BD1A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04" y="1536"/>
                <a:ext cx="96" cy="240"/>
              </a:xfrm>
              <a:prstGeom prst="rtTriangle">
                <a:avLst/>
              </a:prstGeom>
              <a:gradFill rotWithShape="0">
                <a:gsLst>
                  <a:gs pos="0">
                    <a:srgbClr val="FF0000"/>
                  </a:gs>
                  <a:gs pos="5000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077" name="Group 53">
              <a:extLst>
                <a:ext uri="{FF2B5EF4-FFF2-40B4-BE49-F238E27FC236}">
                  <a16:creationId xmlns:a16="http://schemas.microsoft.com/office/drawing/2014/main" id="{28823CA3-1CA6-AF8A-C528-9CBD7A2F72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529"/>
              <a:ext cx="1538" cy="297"/>
              <a:chOff x="960" y="576"/>
              <a:chExt cx="4032" cy="624"/>
            </a:xfrm>
          </p:grpSpPr>
          <p:sp>
            <p:nvSpPr>
              <p:cNvPr id="45091" name="Rectangle 54">
                <a:extLst>
                  <a:ext uri="{FF2B5EF4-FFF2-40B4-BE49-F238E27FC236}">
                    <a16:creationId xmlns:a16="http://schemas.microsoft.com/office/drawing/2014/main" id="{E2BFEA7D-6461-24E7-DC14-592B90536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212" y="816"/>
                <a:ext cx="37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092" name="AutoShape 55">
                <a:extLst>
                  <a:ext uri="{FF2B5EF4-FFF2-40B4-BE49-F238E27FC236}">
                    <a16:creationId xmlns:a16="http://schemas.microsoft.com/office/drawing/2014/main" id="{C22C1107-EB01-7B59-A858-38E0ADB8A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" y="864"/>
                <a:ext cx="594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9 w 21600"/>
                  <a:gd name="T13" fmla="*/ 4500 h 21600"/>
                  <a:gd name="T14" fmla="*/ 17091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45093" name="AutoShape 56">
                <a:extLst>
                  <a:ext uri="{FF2B5EF4-FFF2-40B4-BE49-F238E27FC236}">
                    <a16:creationId xmlns:a16="http://schemas.microsoft.com/office/drawing/2014/main" id="{E7400082-C000-659B-8A50-647051AFB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152" y="864"/>
                <a:ext cx="3408" cy="96"/>
              </a:xfrm>
              <a:prstGeom prst="parallelogram">
                <a:avLst>
                  <a:gd name="adj" fmla="val 170762"/>
                </a:avLst>
              </a:pr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094" name="AutoShape 57">
                <a:extLst>
                  <a:ext uri="{FF2B5EF4-FFF2-40B4-BE49-F238E27FC236}">
                    <a16:creationId xmlns:a16="http://schemas.microsoft.com/office/drawing/2014/main" id="{A8CC3717-F488-E977-2634-F9BA9DA1A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560" y="960"/>
                <a:ext cx="96" cy="240"/>
              </a:xfrm>
              <a:prstGeom prst="rtTriangle">
                <a:avLst/>
              </a:prstGeom>
              <a:gradFill rotWithShape="0">
                <a:gsLst>
                  <a:gs pos="0">
                    <a:srgbClr val="FF0000"/>
                  </a:gs>
                  <a:gs pos="5000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095" name="Freeform 58">
                <a:extLst>
                  <a:ext uri="{FF2B5EF4-FFF2-40B4-BE49-F238E27FC236}">
                    <a16:creationId xmlns:a16="http://schemas.microsoft.com/office/drawing/2014/main" id="{6563F1A3-854D-89B8-41B7-FEEC8A53534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60" y="576"/>
                <a:ext cx="254" cy="290"/>
              </a:xfrm>
              <a:custGeom>
                <a:avLst/>
                <a:gdLst>
                  <a:gd name="T0" fmla="*/ 254 w 254"/>
                  <a:gd name="T1" fmla="*/ 0 h 290"/>
                  <a:gd name="T2" fmla="*/ 192 w 254"/>
                  <a:gd name="T3" fmla="*/ 2 h 290"/>
                  <a:gd name="T4" fmla="*/ 144 w 254"/>
                  <a:gd name="T5" fmla="*/ 50 h 290"/>
                  <a:gd name="T6" fmla="*/ 96 w 254"/>
                  <a:gd name="T7" fmla="*/ 146 h 290"/>
                  <a:gd name="T8" fmla="*/ 70 w 254"/>
                  <a:gd name="T9" fmla="*/ 184 h 290"/>
                  <a:gd name="T10" fmla="*/ 38 w 254"/>
                  <a:gd name="T11" fmla="*/ 212 h 290"/>
                  <a:gd name="T12" fmla="*/ 0 w 254"/>
                  <a:gd name="T13" fmla="*/ 242 h 290"/>
                  <a:gd name="T14" fmla="*/ 6 w 254"/>
                  <a:gd name="T15" fmla="*/ 280 h 290"/>
                  <a:gd name="T16" fmla="*/ 48 w 254"/>
                  <a:gd name="T17" fmla="*/ 290 h 290"/>
                  <a:gd name="T18" fmla="*/ 98 w 254"/>
                  <a:gd name="T19" fmla="*/ 244 h 290"/>
                  <a:gd name="T20" fmla="*/ 254 w 254"/>
                  <a:gd name="T21" fmla="*/ 52 h 290"/>
                  <a:gd name="T22" fmla="*/ 254 w 254"/>
                  <a:gd name="T23" fmla="*/ 0 h 2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4" h="290">
                    <a:moveTo>
                      <a:pt x="254" y="0"/>
                    </a:moveTo>
                    <a:lnTo>
                      <a:pt x="192" y="2"/>
                    </a:lnTo>
                    <a:lnTo>
                      <a:pt x="144" y="50"/>
                    </a:lnTo>
                    <a:lnTo>
                      <a:pt x="96" y="146"/>
                    </a:lnTo>
                    <a:lnTo>
                      <a:pt x="70" y="184"/>
                    </a:lnTo>
                    <a:lnTo>
                      <a:pt x="38" y="212"/>
                    </a:lnTo>
                    <a:lnTo>
                      <a:pt x="0" y="242"/>
                    </a:lnTo>
                    <a:lnTo>
                      <a:pt x="6" y="280"/>
                    </a:lnTo>
                    <a:lnTo>
                      <a:pt x="48" y="290"/>
                    </a:lnTo>
                    <a:lnTo>
                      <a:pt x="98" y="244"/>
                    </a:lnTo>
                    <a:lnTo>
                      <a:pt x="254" y="52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45096" name="AutoShape 59">
                <a:extLst>
                  <a:ext uri="{FF2B5EF4-FFF2-40B4-BE49-F238E27FC236}">
                    <a16:creationId xmlns:a16="http://schemas.microsoft.com/office/drawing/2014/main" id="{70EB5BFD-ABC2-965C-8ECC-698184636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28" y="960"/>
                <a:ext cx="96" cy="96"/>
              </a:xfrm>
              <a:prstGeom prst="rtTriangle">
                <a:avLst/>
              </a:prstGeom>
              <a:gradFill rotWithShape="0">
                <a:gsLst>
                  <a:gs pos="0">
                    <a:srgbClr val="FF0000"/>
                  </a:gs>
                  <a:gs pos="5000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097" name="AutoShape 60">
                <a:extLst>
                  <a:ext uri="{FF2B5EF4-FFF2-40B4-BE49-F238E27FC236}">
                    <a16:creationId xmlns:a16="http://schemas.microsoft.com/office/drawing/2014/main" id="{1E415CCE-119C-FD19-7C3D-A5FD0DEC7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04" y="960"/>
                <a:ext cx="96" cy="240"/>
              </a:xfrm>
              <a:prstGeom prst="rtTriangle">
                <a:avLst/>
              </a:prstGeom>
              <a:gradFill rotWithShape="0">
                <a:gsLst>
                  <a:gs pos="0">
                    <a:srgbClr val="FF0000"/>
                  </a:gs>
                  <a:gs pos="50000">
                    <a:srgbClr val="7600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078" name="Rectangle 61">
              <a:extLst>
                <a:ext uri="{FF2B5EF4-FFF2-40B4-BE49-F238E27FC236}">
                  <a16:creationId xmlns:a16="http://schemas.microsoft.com/office/drawing/2014/main" id="{6D227AA1-5907-6F78-F1B0-5AD030B22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712"/>
              <a:ext cx="366" cy="366"/>
            </a:xfrm>
            <a:prstGeom prst="rect">
              <a:avLst/>
            </a:prstGeom>
            <a:gradFill rotWithShape="0">
              <a:gsLst>
                <a:gs pos="0">
                  <a:srgbClr val="03D4A8"/>
                </a:gs>
                <a:gs pos="12500">
                  <a:srgbClr val="21D6E0"/>
                </a:gs>
                <a:gs pos="37500">
                  <a:srgbClr val="0087E6"/>
                </a:gs>
                <a:gs pos="50000">
                  <a:srgbClr val="005CBF"/>
                </a:gs>
                <a:gs pos="62500">
                  <a:srgbClr val="0087E6"/>
                </a:gs>
                <a:gs pos="87500">
                  <a:srgbClr val="21D6E0"/>
                </a:gs>
                <a:gs pos="100000">
                  <a:srgbClr val="03D4A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grpSp>
          <p:nvGrpSpPr>
            <p:cNvPr id="45079" name="Group 62">
              <a:extLst>
                <a:ext uri="{FF2B5EF4-FFF2-40B4-BE49-F238E27FC236}">
                  <a16:creationId xmlns:a16="http://schemas.microsoft.com/office/drawing/2014/main" id="{718E97A6-32A6-8C0B-3572-D59448DBDB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" y="1392"/>
              <a:ext cx="366" cy="731"/>
              <a:chOff x="1344" y="288"/>
              <a:chExt cx="960" cy="1536"/>
            </a:xfrm>
          </p:grpSpPr>
          <p:sp>
            <p:nvSpPr>
              <p:cNvPr id="45088" name="Oval 63">
                <a:extLst>
                  <a:ext uri="{FF2B5EF4-FFF2-40B4-BE49-F238E27FC236}">
                    <a16:creationId xmlns:a16="http://schemas.microsoft.com/office/drawing/2014/main" id="{8B7B92B2-5FDF-88F2-7364-0E2CE24AB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960" cy="960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50000">
                    <a:srgbClr val="663300"/>
                  </a:gs>
                  <a:gs pos="100000">
                    <a:srgbClr val="FFCC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089" name="AutoShape 64">
                <a:extLst>
                  <a:ext uri="{FF2B5EF4-FFF2-40B4-BE49-F238E27FC236}">
                    <a16:creationId xmlns:a16="http://schemas.microsoft.com/office/drawing/2014/main" id="{7730EAED-35B1-F941-5B48-B36619650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772576">
                <a:off x="1488" y="288"/>
                <a:ext cx="96" cy="1200"/>
              </a:xfrm>
              <a:prstGeom prst="parallelogram">
                <a:avLst>
                  <a:gd name="adj" fmla="val 36111"/>
                </a:avLst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090" name="Oval 65">
                <a:extLst>
                  <a:ext uri="{FF2B5EF4-FFF2-40B4-BE49-F238E27FC236}">
                    <a16:creationId xmlns:a16="http://schemas.microsoft.com/office/drawing/2014/main" id="{93400531-CCF5-D67D-68BB-C305DA950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134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Myriad Pro" panose="020B0503030403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080" name="Group 66">
              <a:extLst>
                <a:ext uri="{FF2B5EF4-FFF2-40B4-BE49-F238E27FC236}">
                  <a16:creationId xmlns:a16="http://schemas.microsoft.com/office/drawing/2014/main" id="{5A6C0E30-9C1F-5AD0-8728-1725C5B53A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8" y="1461"/>
              <a:ext cx="511" cy="869"/>
              <a:chOff x="3840" y="432"/>
              <a:chExt cx="1338" cy="1827"/>
            </a:xfrm>
          </p:grpSpPr>
          <p:grpSp>
            <p:nvGrpSpPr>
              <p:cNvPr id="45082" name="Group 67">
                <a:extLst>
                  <a:ext uri="{FF2B5EF4-FFF2-40B4-BE49-F238E27FC236}">
                    <a16:creationId xmlns:a16="http://schemas.microsoft.com/office/drawing/2014/main" id="{3AEB1CD6-8E51-D3CE-1177-E64C7F1C71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0" y="432"/>
                <a:ext cx="1338" cy="387"/>
                <a:chOff x="3840" y="432"/>
                <a:chExt cx="1338" cy="387"/>
              </a:xfrm>
            </p:grpSpPr>
            <p:sp>
              <p:nvSpPr>
                <p:cNvPr id="45086" name="AutoShape 68">
                  <a:extLst>
                    <a:ext uri="{FF2B5EF4-FFF2-40B4-BE49-F238E27FC236}">
                      <a16:creationId xmlns:a16="http://schemas.microsoft.com/office/drawing/2014/main" id="{B9DEDE8E-1C53-5DDB-AA78-34B511413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840" y="624"/>
                  <a:ext cx="912" cy="192"/>
                </a:xfrm>
                <a:prstGeom prst="rtTriangl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087" name="Freeform 69">
                  <a:extLst>
                    <a:ext uri="{FF2B5EF4-FFF2-40B4-BE49-F238E27FC236}">
                      <a16:creationId xmlns:a16="http://schemas.microsoft.com/office/drawing/2014/main" id="{216902C5-493C-508B-1E53-4E2C3D9B82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432"/>
                  <a:ext cx="426" cy="387"/>
                </a:xfrm>
                <a:custGeom>
                  <a:avLst/>
                  <a:gdLst>
                    <a:gd name="T0" fmla="*/ 0 w 426"/>
                    <a:gd name="T1" fmla="*/ 192 h 387"/>
                    <a:gd name="T2" fmla="*/ 96 w 426"/>
                    <a:gd name="T3" fmla="*/ 48 h 387"/>
                    <a:gd name="T4" fmla="*/ 138 w 426"/>
                    <a:gd name="T5" fmla="*/ 3 h 387"/>
                    <a:gd name="T6" fmla="*/ 192 w 426"/>
                    <a:gd name="T7" fmla="*/ 0 h 387"/>
                    <a:gd name="T8" fmla="*/ 252 w 426"/>
                    <a:gd name="T9" fmla="*/ 9 h 387"/>
                    <a:gd name="T10" fmla="*/ 288 w 426"/>
                    <a:gd name="T11" fmla="*/ 48 h 387"/>
                    <a:gd name="T12" fmla="*/ 384 w 426"/>
                    <a:gd name="T13" fmla="*/ 192 h 387"/>
                    <a:gd name="T14" fmla="*/ 426 w 426"/>
                    <a:gd name="T15" fmla="*/ 291 h 387"/>
                    <a:gd name="T16" fmla="*/ 420 w 426"/>
                    <a:gd name="T17" fmla="*/ 387 h 387"/>
                    <a:gd name="T18" fmla="*/ 240 w 426"/>
                    <a:gd name="T19" fmla="*/ 384 h 387"/>
                    <a:gd name="T20" fmla="*/ 0 w 426"/>
                    <a:gd name="T21" fmla="*/ 384 h 387"/>
                    <a:gd name="T22" fmla="*/ 0 w 426"/>
                    <a:gd name="T23" fmla="*/ 192 h 3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6" h="387">
                      <a:moveTo>
                        <a:pt x="0" y="192"/>
                      </a:moveTo>
                      <a:lnTo>
                        <a:pt x="96" y="48"/>
                      </a:lnTo>
                      <a:lnTo>
                        <a:pt x="138" y="3"/>
                      </a:lnTo>
                      <a:lnTo>
                        <a:pt x="192" y="0"/>
                      </a:lnTo>
                      <a:lnTo>
                        <a:pt x="252" y="9"/>
                      </a:lnTo>
                      <a:lnTo>
                        <a:pt x="288" y="48"/>
                      </a:lnTo>
                      <a:lnTo>
                        <a:pt x="384" y="192"/>
                      </a:lnTo>
                      <a:lnTo>
                        <a:pt x="426" y="291"/>
                      </a:lnTo>
                      <a:lnTo>
                        <a:pt x="420" y="387"/>
                      </a:lnTo>
                      <a:lnTo>
                        <a:pt x="240" y="384"/>
                      </a:lnTo>
                      <a:lnTo>
                        <a:pt x="0" y="384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grpSp>
            <p:nvGrpSpPr>
              <p:cNvPr id="45083" name="Group 70">
                <a:extLst>
                  <a:ext uri="{FF2B5EF4-FFF2-40B4-BE49-F238E27FC236}">
                    <a16:creationId xmlns:a16="http://schemas.microsoft.com/office/drawing/2014/main" id="{16977D99-A5F5-E41F-162D-06D893AC09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840" y="1872"/>
                <a:ext cx="1338" cy="387"/>
                <a:chOff x="3840" y="432"/>
                <a:chExt cx="1338" cy="387"/>
              </a:xfrm>
            </p:grpSpPr>
            <p:sp>
              <p:nvSpPr>
                <p:cNvPr id="45084" name="AutoShape 71">
                  <a:extLst>
                    <a:ext uri="{FF2B5EF4-FFF2-40B4-BE49-F238E27FC236}">
                      <a16:creationId xmlns:a16="http://schemas.microsoft.com/office/drawing/2014/main" id="{BD003638-EE3E-3E01-34AF-A8F7777B72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840" y="624"/>
                  <a:ext cx="912" cy="192"/>
                </a:xfrm>
                <a:prstGeom prst="rtTriangl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085" name="Freeform 72">
                  <a:extLst>
                    <a:ext uri="{FF2B5EF4-FFF2-40B4-BE49-F238E27FC236}">
                      <a16:creationId xmlns:a16="http://schemas.microsoft.com/office/drawing/2014/main" id="{45908F7B-327F-12A1-F88E-44E3FF8E6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432"/>
                  <a:ext cx="426" cy="387"/>
                </a:xfrm>
                <a:custGeom>
                  <a:avLst/>
                  <a:gdLst>
                    <a:gd name="T0" fmla="*/ 0 w 426"/>
                    <a:gd name="T1" fmla="*/ 192 h 387"/>
                    <a:gd name="T2" fmla="*/ 96 w 426"/>
                    <a:gd name="T3" fmla="*/ 48 h 387"/>
                    <a:gd name="T4" fmla="*/ 138 w 426"/>
                    <a:gd name="T5" fmla="*/ 3 h 387"/>
                    <a:gd name="T6" fmla="*/ 192 w 426"/>
                    <a:gd name="T7" fmla="*/ 0 h 387"/>
                    <a:gd name="T8" fmla="*/ 252 w 426"/>
                    <a:gd name="T9" fmla="*/ 9 h 387"/>
                    <a:gd name="T10" fmla="*/ 288 w 426"/>
                    <a:gd name="T11" fmla="*/ 48 h 387"/>
                    <a:gd name="T12" fmla="*/ 384 w 426"/>
                    <a:gd name="T13" fmla="*/ 192 h 387"/>
                    <a:gd name="T14" fmla="*/ 426 w 426"/>
                    <a:gd name="T15" fmla="*/ 291 h 387"/>
                    <a:gd name="T16" fmla="*/ 420 w 426"/>
                    <a:gd name="T17" fmla="*/ 387 h 387"/>
                    <a:gd name="T18" fmla="*/ 240 w 426"/>
                    <a:gd name="T19" fmla="*/ 384 h 387"/>
                    <a:gd name="T20" fmla="*/ 0 w 426"/>
                    <a:gd name="T21" fmla="*/ 384 h 387"/>
                    <a:gd name="T22" fmla="*/ 0 w 426"/>
                    <a:gd name="T23" fmla="*/ 192 h 3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26" h="387">
                      <a:moveTo>
                        <a:pt x="0" y="192"/>
                      </a:moveTo>
                      <a:lnTo>
                        <a:pt x="96" y="48"/>
                      </a:lnTo>
                      <a:lnTo>
                        <a:pt x="138" y="3"/>
                      </a:lnTo>
                      <a:lnTo>
                        <a:pt x="192" y="0"/>
                      </a:lnTo>
                      <a:lnTo>
                        <a:pt x="252" y="9"/>
                      </a:lnTo>
                      <a:lnTo>
                        <a:pt x="288" y="48"/>
                      </a:lnTo>
                      <a:lnTo>
                        <a:pt x="384" y="192"/>
                      </a:lnTo>
                      <a:lnTo>
                        <a:pt x="426" y="291"/>
                      </a:lnTo>
                      <a:lnTo>
                        <a:pt x="420" y="387"/>
                      </a:lnTo>
                      <a:lnTo>
                        <a:pt x="240" y="384"/>
                      </a:lnTo>
                      <a:lnTo>
                        <a:pt x="0" y="384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45081" name="AutoShape 73">
              <a:extLst>
                <a:ext uri="{FF2B5EF4-FFF2-40B4-BE49-F238E27FC236}">
                  <a16:creationId xmlns:a16="http://schemas.microsoft.com/office/drawing/2014/main" id="{8AADFF38-9B00-323A-EC69-6CD213CA72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69" y="1767"/>
              <a:ext cx="320" cy="25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</p:grpSp>
      <p:sp>
        <p:nvSpPr>
          <p:cNvPr id="45062" name="Rectangle 81">
            <a:extLst>
              <a:ext uri="{FF2B5EF4-FFF2-40B4-BE49-F238E27FC236}">
                <a16:creationId xmlns:a16="http://schemas.microsoft.com/office/drawing/2014/main" id="{948A2A51-7163-E943-7FF8-054E19DEB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19400"/>
            <a:ext cx="188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Réglage correct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2AEF7B1-67F7-161F-FF26-BD8D8EAB5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657600"/>
            <a:ext cx="5638800" cy="2224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numéro de diapositive 3">
            <a:extLst>
              <a:ext uri="{FF2B5EF4-FFF2-40B4-BE49-F238E27FC236}">
                <a16:creationId xmlns:a16="http://schemas.microsoft.com/office/drawing/2014/main" id="{F4F75359-6E2E-A014-DB10-EBEC42D3E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9918B0-C702-4AA1-BCB8-B0F993BE4A11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6083" name="Titre 8">
            <a:extLst>
              <a:ext uri="{FF2B5EF4-FFF2-40B4-BE49-F238E27FC236}">
                <a16:creationId xmlns:a16="http://schemas.microsoft.com/office/drawing/2014/main" id="{980324E1-8205-EF35-741D-95BBD48E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46084" name="Espace réservé du contenu 2">
            <a:extLst>
              <a:ext uri="{FF2B5EF4-FFF2-40B4-BE49-F238E27FC236}">
                <a16:creationId xmlns:a16="http://schemas.microsoft.com/office/drawing/2014/main" id="{6B4588ED-39A4-6E95-9BF7-6646B241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1243013"/>
            <a:ext cx="8631237" cy="420211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Jet droit : Inconvénients :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Absorption de chaleur par l’eau projetée par un jet droit est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inférieure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à celle réalisée par les jets diffusés ;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Peut occasionner des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dégâts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aux objets et aux structures et propager le feu par projection de matières en ignition ;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L’eau provoque un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effet de recul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plus ou moins important en fonction du type de lance, pouvant déstabiliser le porte-lance et rendre la manipulation difficile ;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3">
            <a:extLst>
              <a:ext uri="{FF2B5EF4-FFF2-40B4-BE49-F238E27FC236}">
                <a16:creationId xmlns:a16="http://schemas.microsoft.com/office/drawing/2014/main" id="{06FD2287-41EF-6783-D99D-01438EC1EC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C828A04-7B86-44E0-B000-09236DC19E1D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7107" name="Titre 8">
            <a:extLst>
              <a:ext uri="{FF2B5EF4-FFF2-40B4-BE49-F238E27FC236}">
                <a16:creationId xmlns:a16="http://schemas.microsoft.com/office/drawing/2014/main" id="{2D34428D-45CD-E19F-6877-920C547127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47108" name="Espace réservé du contenu 2">
            <a:extLst>
              <a:ext uri="{FF2B5EF4-FFF2-40B4-BE49-F238E27FC236}">
                <a16:creationId xmlns:a16="http://schemas.microsoft.com/office/drawing/2014/main" id="{4E675936-B35E-237F-5FFF-7F447E2FFA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7013" y="1243013"/>
            <a:ext cx="8631237" cy="203358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Jet droit : Inconvénients :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permet le passage facile de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l’électricité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doit être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bien réglé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au départ de la lance afin d’obtenir une portée optimale.</a:t>
            </a:r>
          </a:p>
        </p:txBody>
      </p:sp>
      <p:pic>
        <p:nvPicPr>
          <p:cNvPr id="47109" name="Picture 1041" descr="I:\Images\Sapeurs-Pompiers\INC\feu\Photos\13anse2010CS.JPG">
            <a:extLst>
              <a:ext uri="{FF2B5EF4-FFF2-40B4-BE49-F238E27FC236}">
                <a16:creationId xmlns:a16="http://schemas.microsoft.com/office/drawing/2014/main" id="{8D5041BC-39E9-1BE3-2E85-434EA6BF0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13100"/>
            <a:ext cx="446405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numéro de diapositive 3">
            <a:extLst>
              <a:ext uri="{FF2B5EF4-FFF2-40B4-BE49-F238E27FC236}">
                <a16:creationId xmlns:a16="http://schemas.microsoft.com/office/drawing/2014/main" id="{3FBF4719-0A10-551A-E58C-8F8A51DE47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8C18D1-1363-4254-8733-368FD580EECC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8131" name="Titre 8">
            <a:extLst>
              <a:ext uri="{FF2B5EF4-FFF2-40B4-BE49-F238E27FC236}">
                <a16:creationId xmlns:a16="http://schemas.microsoft.com/office/drawing/2014/main" id="{863A172E-51E0-CC2A-DE32-3D553AC1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graphicFrame>
        <p:nvGraphicFramePr>
          <p:cNvPr id="25623" name="Group 23">
            <a:extLst>
              <a:ext uri="{FF2B5EF4-FFF2-40B4-BE49-F238E27FC236}">
                <a16:creationId xmlns:a16="http://schemas.microsoft.com/office/drawing/2014/main" id="{4AAF3B5A-1A7F-DA18-053D-757126AD435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295400"/>
          <a:ext cx="8382000" cy="4708525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Caractéristiques principales du jet droit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Utilisations préconisées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241"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Grande portée,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Bonne pénétration,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Faible surface de contact,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Mauvais refroidissement.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Attaque à l’air libre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Attaque à distance (ex. : risque d’effondrement de structure, feu   de  véhicule, attaque sur EPC) 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Nécessité d’un effet mécanique ou pénétrant dans une masse de combustible,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Extinction d’une grande surface en feu,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Ecran d’eau de grande portée,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Vent fort,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Etc.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numéro de diapositive 3">
            <a:extLst>
              <a:ext uri="{FF2B5EF4-FFF2-40B4-BE49-F238E27FC236}">
                <a16:creationId xmlns:a16="http://schemas.microsoft.com/office/drawing/2014/main" id="{AF5FB987-E289-C47D-9E33-BC9825925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4B0450-B223-4885-8D45-C57DA7024C93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9155" name="Titre 8">
            <a:extLst>
              <a:ext uri="{FF2B5EF4-FFF2-40B4-BE49-F238E27FC236}">
                <a16:creationId xmlns:a16="http://schemas.microsoft.com/office/drawing/2014/main" id="{10F97682-6B25-2BD2-10F8-F62B5B5A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graphicFrame>
        <p:nvGraphicFramePr>
          <p:cNvPr id="44049" name="Group 17">
            <a:extLst>
              <a:ext uri="{FF2B5EF4-FFF2-40B4-BE49-F238E27FC236}">
                <a16:creationId xmlns:a16="http://schemas.microsoft.com/office/drawing/2014/main" id="{41A537DB-12BE-DCA6-F99E-1BF6159CBAC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828800"/>
          <a:ext cx="8280400" cy="1095375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8" marR="91438" marT="45348" marB="4534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Jet d’eau composé de gouttelettes formées de manière à exposer le maximum de surface afin d’absorber le maximum de chaleur.</a:t>
                      </a:r>
                    </a:p>
                  </a:txBody>
                  <a:tcPr marL="91438" marR="91438" marT="45348" marB="4534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159" name="Image 7">
            <a:extLst>
              <a:ext uri="{FF2B5EF4-FFF2-40B4-BE49-F238E27FC236}">
                <a16:creationId xmlns:a16="http://schemas.microsoft.com/office/drawing/2014/main" id="{5EAF2C13-12FD-1B95-ED16-639EB8D0D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5905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Image 1">
            <a:extLst>
              <a:ext uri="{FF2B5EF4-FFF2-40B4-BE49-F238E27FC236}">
                <a16:creationId xmlns:a16="http://schemas.microsoft.com/office/drawing/2014/main" id="{39329749-715C-455D-925F-9C7F55482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92450"/>
            <a:ext cx="442118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Rectangle 11">
            <a:extLst>
              <a:ext uri="{FF2B5EF4-FFF2-40B4-BE49-F238E27FC236}">
                <a16:creationId xmlns:a16="http://schemas.microsoft.com/office/drawing/2014/main" id="{40131F93-3DC6-06AF-5439-CC21658B0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164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Jets diffusés :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u numéro de diapositive 3">
            <a:extLst>
              <a:ext uri="{FF2B5EF4-FFF2-40B4-BE49-F238E27FC236}">
                <a16:creationId xmlns:a16="http://schemas.microsoft.com/office/drawing/2014/main" id="{F70DFB9C-6D43-8C1C-07B7-689ED7E0DD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61459B5-B9BA-483F-93CE-8504790836EB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0179" name="Titre 8">
            <a:extLst>
              <a:ext uri="{FF2B5EF4-FFF2-40B4-BE49-F238E27FC236}">
                <a16:creationId xmlns:a16="http://schemas.microsoft.com/office/drawing/2014/main" id="{99F84304-5E83-083A-4541-D0DD3A7B75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50180" name="Rectangle 7">
            <a:extLst>
              <a:ext uri="{FF2B5EF4-FFF2-40B4-BE49-F238E27FC236}">
                <a16:creationId xmlns:a16="http://schemas.microsoft.com/office/drawing/2014/main" id="{71E10E15-F1F2-FD7E-04BD-CFC79118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28800"/>
            <a:ext cx="80772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 u="sng">
                <a:latin typeface="Times New Roman" panose="02020603050405020304" pitchFamily="18" charset="0"/>
                <a:cs typeface="Arial" panose="020B0604020202020204" pitchFamily="34" charset="0"/>
              </a:rPr>
              <a:t>Ils permettent d’obtenir 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Une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action efficace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par l’absorption de chaleu r;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Le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refroidissement et la protection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de matériaux ou de structures 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protection des intervenants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face au rayonnement d’un incendie;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Une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meilleure stabilité.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0181" name="Image 1">
            <a:extLst>
              <a:ext uri="{FF2B5EF4-FFF2-40B4-BE49-F238E27FC236}">
                <a16:creationId xmlns:a16="http://schemas.microsoft.com/office/drawing/2014/main" id="{1430D532-5CC5-89E4-BA0F-77354758F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16338"/>
            <a:ext cx="38306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11">
            <a:extLst>
              <a:ext uri="{FF2B5EF4-FFF2-40B4-BE49-F238E27FC236}">
                <a16:creationId xmlns:a16="http://schemas.microsoft.com/office/drawing/2014/main" id="{53653E2A-AE59-BB1A-3557-A0DCB2222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164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Jets diffusés :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numéro de diapositive 3">
            <a:extLst>
              <a:ext uri="{FF2B5EF4-FFF2-40B4-BE49-F238E27FC236}">
                <a16:creationId xmlns:a16="http://schemas.microsoft.com/office/drawing/2014/main" id="{9FF51B52-4113-E148-24CF-59124B3AEA1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8632EF5-82E4-410F-9CBE-83B9C5866A20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1203" name="Titre 8">
            <a:extLst>
              <a:ext uri="{FF2B5EF4-FFF2-40B4-BE49-F238E27FC236}">
                <a16:creationId xmlns:a16="http://schemas.microsoft.com/office/drawing/2014/main" id="{DA0E00AE-619D-D278-F644-A290E6B757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pic>
        <p:nvPicPr>
          <p:cNvPr id="51204" name="Image 1">
            <a:extLst>
              <a:ext uri="{FF2B5EF4-FFF2-40B4-BE49-F238E27FC236}">
                <a16:creationId xmlns:a16="http://schemas.microsoft.com/office/drawing/2014/main" id="{60E285C2-0BD4-99F2-86C9-0110B1DA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3523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8">
            <a:extLst>
              <a:ext uri="{FF2B5EF4-FFF2-40B4-BE49-F238E27FC236}">
                <a16:creationId xmlns:a16="http://schemas.microsoft.com/office/drawing/2014/main" id="{9123267C-8077-FA87-AE5E-16490CA4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05000"/>
            <a:ext cx="836771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 u="sng">
                <a:latin typeface="Times New Roman" panose="02020603050405020304" pitchFamily="18" charset="0"/>
                <a:cs typeface="Arial" panose="020B0604020202020204" pitchFamily="34" charset="0"/>
              </a:rPr>
              <a:t>Inconvénients 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Plus sensibles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au frottement de l’air, au vent et au tirage dû à l’incendie;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Portée inférieure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à celle d’un jet droit 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 Ils peuvent,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en cas de mauvaise utilisation de la lance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propager l’incendie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en favorisant le déplacement du feu, des fumées, de la chaleur ;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entraîner la production de vapeurs brûlantes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dangereuses pour le personnel d’attaque.</a:t>
            </a:r>
          </a:p>
        </p:txBody>
      </p:sp>
      <p:sp>
        <p:nvSpPr>
          <p:cNvPr id="51206" name="Rectangle 11">
            <a:extLst>
              <a:ext uri="{FF2B5EF4-FFF2-40B4-BE49-F238E27FC236}">
                <a16:creationId xmlns:a16="http://schemas.microsoft.com/office/drawing/2014/main" id="{25A67E5F-2C79-C597-D531-DD99FBC73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164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Jets diffusés :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numéro de diapositive 3">
            <a:extLst>
              <a:ext uri="{FF2B5EF4-FFF2-40B4-BE49-F238E27FC236}">
                <a16:creationId xmlns:a16="http://schemas.microsoft.com/office/drawing/2014/main" id="{6106975E-0652-C05D-EEC6-E0C79B15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3FD673-6F1E-462E-B9E3-3C128BF99E81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2227" name="Titre 8">
            <a:extLst>
              <a:ext uri="{FF2B5EF4-FFF2-40B4-BE49-F238E27FC236}">
                <a16:creationId xmlns:a16="http://schemas.microsoft.com/office/drawing/2014/main" id="{E0B58C2C-6DE9-C6DC-7886-12B6AA9A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52228" name="Espace réservé du contenu 2">
            <a:extLst>
              <a:ext uri="{FF2B5EF4-FFF2-40B4-BE49-F238E27FC236}">
                <a16:creationId xmlns:a16="http://schemas.microsoft.com/office/drawing/2014/main" id="{93A5E598-96F0-9ECF-422E-944EA780B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7400"/>
            <a:ext cx="8569325" cy="312420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Le porte-lance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règle le cône d’ouverture du jet diffusé à sa convenance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pour l’adapter à l’opération à réaliser.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2 types de jets diffusés :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lvl="1" indent="-171450" eaLnBrk="1" hangingPunct="1">
              <a:buFont typeface="Arial" panose="020B0604020202020204" pitchFamily="34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le jet diffusé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d’attaque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571500" lvl="1" indent="-171450" eaLnBrk="1" hangingPunct="1">
              <a:buFont typeface="Arial" panose="020B0604020202020204" pitchFamily="34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le jet diffusé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de protection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2229" name="Rectangle 11">
            <a:extLst>
              <a:ext uri="{FF2B5EF4-FFF2-40B4-BE49-F238E27FC236}">
                <a16:creationId xmlns:a16="http://schemas.microsoft.com/office/drawing/2014/main" id="{94DC02E0-E3DD-3B0B-0C79-D8C09FF4A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164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Jets diffusés 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3">
            <a:extLst>
              <a:ext uri="{FF2B5EF4-FFF2-40B4-BE49-F238E27FC236}">
                <a16:creationId xmlns:a16="http://schemas.microsoft.com/office/drawing/2014/main" id="{D0280053-D217-9B74-3C64-9813A196A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E673A7-7BEC-4CA7-9228-7E967418BF5A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171" name="Titre 8">
            <a:extLst>
              <a:ext uri="{FF2B5EF4-FFF2-40B4-BE49-F238E27FC236}">
                <a16:creationId xmlns:a16="http://schemas.microsoft.com/office/drawing/2014/main" id="{853197F6-2D1B-BBCB-D539-6B9FEC9C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différentes lances</a:t>
            </a:r>
          </a:p>
        </p:txBody>
      </p:sp>
      <p:pic>
        <p:nvPicPr>
          <p:cNvPr id="7172" name="Image 7">
            <a:extLst>
              <a:ext uri="{FF2B5EF4-FFF2-40B4-BE49-F238E27FC236}">
                <a16:creationId xmlns:a16="http://schemas.microsoft.com/office/drawing/2014/main" id="{EB21222C-E4D0-9956-1052-309BD9EDC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7042" r="2834" b="3754"/>
          <a:stretch>
            <a:fillRect/>
          </a:stretch>
        </p:blipFill>
        <p:spPr bwMode="auto">
          <a:xfrm>
            <a:off x="1981200" y="2971800"/>
            <a:ext cx="602615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1">
            <a:extLst>
              <a:ext uri="{FF2B5EF4-FFF2-40B4-BE49-F238E27FC236}">
                <a16:creationId xmlns:a16="http://schemas.microsoft.com/office/drawing/2014/main" id="{484658C3-30F0-610F-0CFC-34FCDB23D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84248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La lance à eau à main, a pour objectif de faire passer l’eau dans un étranglement afin de transformer sa pression en vitesse, ce qui permet ainsi de la </a:t>
            </a:r>
            <a:r>
              <a:rPr lang="fr-FR" altLang="fr-FR" sz="2000" b="1">
                <a:latin typeface="Times New Roman" panose="02020603050405020304" pitchFamily="18" charset="0"/>
              </a:rPr>
              <a:t>projeter à distance</a:t>
            </a:r>
            <a:r>
              <a:rPr lang="fr-FR" altLang="fr-FR" sz="2000">
                <a:latin typeface="Times New Roman" panose="02020603050405020304" pitchFamily="18" charset="0"/>
              </a:rPr>
              <a:t>. Lorsque l’eau s’échappe de la lance, une force s’exerce dans le sens opposé, provoquant un </a:t>
            </a:r>
            <a:r>
              <a:rPr lang="fr-FR" altLang="fr-FR" sz="2000" b="1">
                <a:latin typeface="Times New Roman" panose="02020603050405020304" pitchFamily="18" charset="0"/>
              </a:rPr>
              <a:t>effet de recul </a:t>
            </a:r>
            <a:r>
              <a:rPr lang="fr-FR" altLang="fr-FR" sz="2000">
                <a:latin typeface="Times New Roman" panose="02020603050405020304" pitchFamily="18" charset="0"/>
              </a:rPr>
              <a:t>plus ou moins important en fonction du type de lance, de la forme du jet et de la pression appliquée à l’entrée.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age 5">
            <a:extLst>
              <a:ext uri="{FF2B5EF4-FFF2-40B4-BE49-F238E27FC236}">
                <a16:creationId xmlns:a16="http://schemas.microsoft.com/office/drawing/2014/main" id="{3C56BE6D-38D4-4E50-1DAD-B4EA6B21E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30607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Espace réservé du numéro de diapositive 3">
            <a:extLst>
              <a:ext uri="{FF2B5EF4-FFF2-40B4-BE49-F238E27FC236}">
                <a16:creationId xmlns:a16="http://schemas.microsoft.com/office/drawing/2014/main" id="{EF5080C3-72E0-0F7D-EF4C-91C475D8A6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E559C3F-A005-4278-BA1C-3C9AF57547F9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3252" name="Titre 8">
            <a:extLst>
              <a:ext uri="{FF2B5EF4-FFF2-40B4-BE49-F238E27FC236}">
                <a16:creationId xmlns:a16="http://schemas.microsoft.com/office/drawing/2014/main" id="{ED02D727-7CE0-9F2F-90EF-65FB0BBFBA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53253" name="Rectangle 6">
            <a:extLst>
              <a:ext uri="{FF2B5EF4-FFF2-40B4-BE49-F238E27FC236}">
                <a16:creationId xmlns:a16="http://schemas.microsoft.com/office/drawing/2014/main" id="{66AC25EB-C033-99DF-61EF-361E5D6DF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2557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Jet diffusé d’attaque :</a:t>
            </a:r>
          </a:p>
        </p:txBody>
      </p:sp>
      <p:graphicFrame>
        <p:nvGraphicFramePr>
          <p:cNvPr id="48146" name="Group 18">
            <a:extLst>
              <a:ext uri="{FF2B5EF4-FFF2-40B4-BE49-F238E27FC236}">
                <a16:creationId xmlns:a16="http://schemas.microsoft.com/office/drawing/2014/main" id="{DACCBBBC-A5DC-FD77-FB74-DB39F22F7D89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505200"/>
          <a:ext cx="8496300" cy="2225675"/>
        </p:xfrm>
        <a:graphic>
          <a:graphicData uri="http://schemas.openxmlformats.org/drawingml/2006/table">
            <a:tbl>
              <a:tblPr/>
              <a:tblGrid>
                <a:gridCol w="1319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7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5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50" marB="4575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Jet d’eau pulvérisée présentant un 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cône d’ouverture de 15 à 45° </a:t>
                      </a: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d’angle qui permet d’atteindre un foyer en remplissant la double fonction 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lutte contre l’incendie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protection du binôme </a:t>
                      </a: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contre le rayonnement thermique.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50" marB="4575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3257" name="Image 9">
            <a:extLst>
              <a:ext uri="{FF2B5EF4-FFF2-40B4-BE49-F238E27FC236}">
                <a16:creationId xmlns:a16="http://schemas.microsoft.com/office/drawing/2014/main" id="{A8141569-49FF-9E71-AEA6-D0D7ECA7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8858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2" descr="cone MACH3 1">
            <a:extLst>
              <a:ext uri="{FF2B5EF4-FFF2-40B4-BE49-F238E27FC236}">
                <a16:creationId xmlns:a16="http://schemas.microsoft.com/office/drawing/2014/main" id="{655A2972-2326-34EA-FDCE-7C59AFA0E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2385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 5">
            <a:extLst>
              <a:ext uri="{FF2B5EF4-FFF2-40B4-BE49-F238E27FC236}">
                <a16:creationId xmlns:a16="http://schemas.microsoft.com/office/drawing/2014/main" id="{AD476886-F051-2292-CBD9-D7A448BC6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30607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Espace réservé du numéro de diapositive 3">
            <a:extLst>
              <a:ext uri="{FF2B5EF4-FFF2-40B4-BE49-F238E27FC236}">
                <a16:creationId xmlns:a16="http://schemas.microsoft.com/office/drawing/2014/main" id="{3652F93E-E2D0-E01D-EE25-A3EF3DB28B5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C4C2DE8-0749-4EF4-9D28-1D5B6CB2C5DD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4276" name="Titre 8">
            <a:extLst>
              <a:ext uri="{FF2B5EF4-FFF2-40B4-BE49-F238E27FC236}">
                <a16:creationId xmlns:a16="http://schemas.microsoft.com/office/drawing/2014/main" id="{F9E107AB-F57F-19CC-1E99-716A7707EC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54277" name="Rectangle 6">
            <a:extLst>
              <a:ext uri="{FF2B5EF4-FFF2-40B4-BE49-F238E27FC236}">
                <a16:creationId xmlns:a16="http://schemas.microsoft.com/office/drawing/2014/main" id="{8FFFEE86-6483-F46F-0581-170FC05D3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2557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Jet diffusé d’attaque :</a:t>
            </a:r>
          </a:p>
        </p:txBody>
      </p:sp>
      <p:graphicFrame>
        <p:nvGraphicFramePr>
          <p:cNvPr id="49170" name="Group 18">
            <a:extLst>
              <a:ext uri="{FF2B5EF4-FFF2-40B4-BE49-F238E27FC236}">
                <a16:creationId xmlns:a16="http://schemas.microsoft.com/office/drawing/2014/main" id="{3EA85AC0-709B-062D-8753-0DE0ECA7515C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505200"/>
          <a:ext cx="8496300" cy="2362200"/>
        </p:xfrm>
        <a:graphic>
          <a:graphicData uri="http://schemas.openxmlformats.org/drawingml/2006/table">
            <a:tbl>
              <a:tblPr/>
              <a:tblGrid>
                <a:gridCol w="1319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7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8" marB="4573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ompromis entre distance et efficacité </a:t>
                      </a: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en permettant d’obtenir une portée suffisante tout en pulvérisant suffisamment l’eau pour absorber un maximum de chaleur.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En présence de 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risques électriques</a:t>
                      </a: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si l’eau doit être employée</a:t>
                      </a: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, le jet diffusé d’attaque doit présenter un 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angle d’ouverture de 30° minimum.</a:t>
                      </a: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4281" name="Image 9">
            <a:extLst>
              <a:ext uri="{FF2B5EF4-FFF2-40B4-BE49-F238E27FC236}">
                <a16:creationId xmlns:a16="http://schemas.microsoft.com/office/drawing/2014/main" id="{89A44AF6-DB75-7C29-9597-760F4C0CD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8858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2" descr="cone MACH3 1">
            <a:extLst>
              <a:ext uri="{FF2B5EF4-FFF2-40B4-BE49-F238E27FC236}">
                <a16:creationId xmlns:a16="http://schemas.microsoft.com/office/drawing/2014/main" id="{60F8A23A-CB73-981C-DEE8-A4ED0F8F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2385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numéro de diapositive 3">
            <a:extLst>
              <a:ext uri="{FF2B5EF4-FFF2-40B4-BE49-F238E27FC236}">
                <a16:creationId xmlns:a16="http://schemas.microsoft.com/office/drawing/2014/main" id="{DFDF4DCB-A92B-FF1D-FB0C-B1360CB76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8B1269-9CDC-457F-8533-259293CF7927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5299" name="Titre 8">
            <a:extLst>
              <a:ext uri="{FF2B5EF4-FFF2-40B4-BE49-F238E27FC236}">
                <a16:creationId xmlns:a16="http://schemas.microsoft.com/office/drawing/2014/main" id="{04D94B0A-7B8A-DFC9-C15E-2CEE2337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pic>
        <p:nvPicPr>
          <p:cNvPr id="55300" name="Espace réservé du contenu 4">
            <a:extLst>
              <a:ext uri="{FF2B5EF4-FFF2-40B4-BE49-F238E27FC236}">
                <a16:creationId xmlns:a16="http://schemas.microsoft.com/office/drawing/2014/main" id="{1F513F5A-8A3C-3F4A-4C03-B06AF6DE6F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0265" r="2016" b="15730"/>
          <a:stretch>
            <a:fillRect/>
          </a:stretch>
        </p:blipFill>
        <p:spPr>
          <a:xfrm>
            <a:off x="838200" y="1865313"/>
            <a:ext cx="7620000" cy="4213225"/>
          </a:xfrm>
        </p:spPr>
      </p:pic>
      <p:sp>
        <p:nvSpPr>
          <p:cNvPr id="55301" name="Rectangle 6">
            <a:extLst>
              <a:ext uri="{FF2B5EF4-FFF2-40B4-BE49-F238E27FC236}">
                <a16:creationId xmlns:a16="http://schemas.microsoft.com/office/drawing/2014/main" id="{7C90D485-2532-C33F-2CF9-73DA20AC4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2557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Jet diffusé d’attaque :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u numéro de diapositive 3">
            <a:extLst>
              <a:ext uri="{FF2B5EF4-FFF2-40B4-BE49-F238E27FC236}">
                <a16:creationId xmlns:a16="http://schemas.microsoft.com/office/drawing/2014/main" id="{16E847FD-23D5-20FB-6C6B-D332DEFFA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30E47-DB65-490C-B5C3-8DBF481E66C6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6323" name="Titre 8">
            <a:extLst>
              <a:ext uri="{FF2B5EF4-FFF2-40B4-BE49-F238E27FC236}">
                <a16:creationId xmlns:a16="http://schemas.microsoft.com/office/drawing/2014/main" id="{009F00EC-1F48-4F5C-1477-1236B716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graphicFrame>
        <p:nvGraphicFramePr>
          <p:cNvPr id="29717" name="Group 21">
            <a:extLst>
              <a:ext uri="{FF2B5EF4-FFF2-40B4-BE49-F238E27FC236}">
                <a16:creationId xmlns:a16="http://schemas.microsoft.com/office/drawing/2014/main" id="{BF6A7F74-CB6A-1608-BFD2-B7A5FF6073EE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057400"/>
          <a:ext cx="8305800" cy="3810000"/>
        </p:xfrm>
        <a:graphic>
          <a:graphicData uri="http://schemas.openxmlformats.org/drawingml/2006/table">
            <a:tbl>
              <a:tblPr/>
              <a:tblGrid>
                <a:gridCol w="37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Caractéristiques principales du jet diffusé d’attaque</a:t>
                      </a:r>
                    </a:p>
                  </a:txBody>
                  <a:tcPr marL="91432" marR="91432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Utilisations préconisées</a:t>
                      </a:r>
                    </a:p>
                  </a:txBody>
                  <a:tcPr marL="91432" marR="91432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512"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Portée moyenne,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Bonne pénétration,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Grande surface de contact,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Bon refroidissement,</a:t>
                      </a:r>
                    </a:p>
                  </a:txBody>
                  <a:tcPr marL="91432" marR="91432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Attaque </a:t>
                      </a: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en volume clos ou semi-ouvert,</a:t>
                      </a:r>
                      <a:r>
                        <a:rPr kumimoji="0" lang="fr-FR" altLang="fr-FR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Feux virulents,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Test du plafond,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Inertage des fumées,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Inertage par création de vapeur d’eau,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Attaque de certaines nappes d’hydrocarbure en feu,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Etc. </a:t>
                      </a:r>
                    </a:p>
                  </a:txBody>
                  <a:tcPr marL="91432" marR="91432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335" name="Rectangle 6">
            <a:extLst>
              <a:ext uri="{FF2B5EF4-FFF2-40B4-BE49-F238E27FC236}">
                <a16:creationId xmlns:a16="http://schemas.microsoft.com/office/drawing/2014/main" id="{A1C3EDF6-8D79-4EE9-5C1A-AC6AA3EA8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2557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Jet diffusé d’attaque :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u numéro de diapositive 3">
            <a:extLst>
              <a:ext uri="{FF2B5EF4-FFF2-40B4-BE49-F238E27FC236}">
                <a16:creationId xmlns:a16="http://schemas.microsoft.com/office/drawing/2014/main" id="{35E4E73A-93B8-FF2F-C8D1-F9CD4EE47F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D6EE13-4D8D-42B8-BC0B-7FF1024250DE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7347" name="Titre 8">
            <a:extLst>
              <a:ext uri="{FF2B5EF4-FFF2-40B4-BE49-F238E27FC236}">
                <a16:creationId xmlns:a16="http://schemas.microsoft.com/office/drawing/2014/main" id="{7820686F-0657-2A1C-7A87-D12E4B1B3E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D8FBEB3C-BE70-A78D-17BC-37A052495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52600"/>
            <a:ext cx="8153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gouttelettes produites par la tête de diffusion sont de différentes tailles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Fines, au centre pour absorber beaucoup de calories au foyer et procéder à l’extinction,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Plus grosses sur la périphérie de manière à protéger le porte-lance du rayonnement.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349" name="Picture 2" descr="tayGout BMP">
            <a:extLst>
              <a:ext uri="{FF2B5EF4-FFF2-40B4-BE49-F238E27FC236}">
                <a16:creationId xmlns:a16="http://schemas.microsoft.com/office/drawing/2014/main" id="{9489711E-9DE2-B5F1-D295-18175163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9"/>
          <a:stretch>
            <a:fillRect/>
          </a:stretch>
        </p:blipFill>
        <p:spPr bwMode="auto">
          <a:xfrm>
            <a:off x="381000" y="3886200"/>
            <a:ext cx="4343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7">
            <a:extLst>
              <a:ext uri="{FF2B5EF4-FFF2-40B4-BE49-F238E27FC236}">
                <a16:creationId xmlns:a16="http://schemas.microsoft.com/office/drawing/2014/main" id="{18E62192-7568-036A-E86E-755EE39CE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114800"/>
            <a:ext cx="38862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Cône appelé « pulvérisé puissant » qui procure la grande sécurité des lances.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Permet au porte-lance de rabattre les flammes tout en se protégeant.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351" name="Rectangle 6">
            <a:extLst>
              <a:ext uri="{FF2B5EF4-FFF2-40B4-BE49-F238E27FC236}">
                <a16:creationId xmlns:a16="http://schemas.microsoft.com/office/drawing/2014/main" id="{8A151DB8-4C08-271E-35AF-A2D69011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2557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Jet diffusé d’attaque :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 6">
            <a:extLst>
              <a:ext uri="{FF2B5EF4-FFF2-40B4-BE49-F238E27FC236}">
                <a16:creationId xmlns:a16="http://schemas.microsoft.com/office/drawing/2014/main" id="{45FB4D45-BAF2-2C36-93F0-35F5EA47A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t="7515" b="14731"/>
          <a:stretch>
            <a:fillRect/>
          </a:stretch>
        </p:blipFill>
        <p:spPr bwMode="auto">
          <a:xfrm>
            <a:off x="533400" y="3429000"/>
            <a:ext cx="411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Espace réservé du numéro de diapositive 3">
            <a:extLst>
              <a:ext uri="{FF2B5EF4-FFF2-40B4-BE49-F238E27FC236}">
                <a16:creationId xmlns:a16="http://schemas.microsoft.com/office/drawing/2014/main" id="{D021F8BA-D3AF-1236-E5C3-CEA4CEDFD9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55E0F1-2FBD-4449-AB4C-28CBC32B5A38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8372" name="Titre 8">
            <a:extLst>
              <a:ext uri="{FF2B5EF4-FFF2-40B4-BE49-F238E27FC236}">
                <a16:creationId xmlns:a16="http://schemas.microsoft.com/office/drawing/2014/main" id="{7D26A985-7FAF-E778-3407-52983C29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2DD01DE5-0056-1145-030B-D92310585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294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Jet diffusé de protection :</a:t>
            </a:r>
          </a:p>
        </p:txBody>
      </p:sp>
      <p:graphicFrame>
        <p:nvGraphicFramePr>
          <p:cNvPr id="53265" name="Group 17">
            <a:extLst>
              <a:ext uri="{FF2B5EF4-FFF2-40B4-BE49-F238E27FC236}">
                <a16:creationId xmlns:a16="http://schemas.microsoft.com/office/drawing/2014/main" id="{2F9117F8-01A6-A9F9-322A-43FBF1343B58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133600"/>
          <a:ext cx="8496300" cy="1006475"/>
        </p:xfrm>
        <a:graphic>
          <a:graphicData uri="http://schemas.openxmlformats.org/drawingml/2006/table">
            <a:tbl>
              <a:tblPr/>
              <a:tblGrid>
                <a:gridCol w="100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805" marB="4580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Jet diffusé dans 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la plus grande ouverture possible, </a:t>
                      </a: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permettant la protection simultanée des équipiers du binôme face à un grand dégagement calorifique.</a:t>
                      </a: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805" marB="4580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8377" name="Image 7">
            <a:extLst>
              <a:ext uri="{FF2B5EF4-FFF2-40B4-BE49-F238E27FC236}">
                <a16:creationId xmlns:a16="http://schemas.microsoft.com/office/drawing/2014/main" id="{308D98D6-5413-C123-28E4-037AB587A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5048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 6">
            <a:extLst>
              <a:ext uri="{FF2B5EF4-FFF2-40B4-BE49-F238E27FC236}">
                <a16:creationId xmlns:a16="http://schemas.microsoft.com/office/drawing/2014/main" id="{32828037-1033-4631-1353-3548A10A6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t="7515" b="10870"/>
          <a:stretch>
            <a:fillRect/>
          </a:stretch>
        </p:blipFill>
        <p:spPr bwMode="auto">
          <a:xfrm>
            <a:off x="1371600" y="4038600"/>
            <a:ext cx="342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Espace réservé du numéro de diapositive 3">
            <a:extLst>
              <a:ext uri="{FF2B5EF4-FFF2-40B4-BE49-F238E27FC236}">
                <a16:creationId xmlns:a16="http://schemas.microsoft.com/office/drawing/2014/main" id="{98FBD1FA-3877-7BC6-7E96-F642C28986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011FE77-21D1-4071-B73C-377510125BE8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9396" name="Titre 8">
            <a:extLst>
              <a:ext uri="{FF2B5EF4-FFF2-40B4-BE49-F238E27FC236}">
                <a16:creationId xmlns:a16="http://schemas.microsoft.com/office/drawing/2014/main" id="{24030334-EFB0-2A93-4438-D580084554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7C895847-B8C7-760A-21A1-1BA94C1F4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294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Jet diffusé de protection :</a:t>
            </a:r>
          </a:p>
        </p:txBody>
      </p:sp>
      <p:sp>
        <p:nvSpPr>
          <p:cNvPr id="59398" name="Rectangle 7">
            <a:extLst>
              <a:ext uri="{FF2B5EF4-FFF2-40B4-BE49-F238E27FC236}">
                <a16:creationId xmlns:a16="http://schemas.microsoft.com/office/drawing/2014/main" id="{30A3B8B4-A6D0-71DC-3E17-E40A0EF5B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458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Ne présentant qu’une faible portée, ce jet assure une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protection importante du binôme 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et doit être employé en cas de fort dégagement de chaleur, qu’il soit continu ou instantané.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Ce jet diffusé est également utilisé pour protéger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le binôme lors de </a:t>
            </a: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la survenue d’un embrasement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généralisé éclair</a:t>
            </a: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9399" name="Picture 16" descr="I:\Images\Sapeurs-Pompiers\6-Photos\feux\DSC_0856.JPG">
            <a:extLst>
              <a:ext uri="{FF2B5EF4-FFF2-40B4-BE49-F238E27FC236}">
                <a16:creationId xmlns:a16="http://schemas.microsoft.com/office/drawing/2014/main" id="{5978E55F-B3E8-1908-E8B0-5C8A3D86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87"/>
          <a:stretch>
            <a:fillRect/>
          </a:stretch>
        </p:blipFill>
        <p:spPr bwMode="auto">
          <a:xfrm>
            <a:off x="5791200" y="3228975"/>
            <a:ext cx="30480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u numéro de diapositive 3">
            <a:extLst>
              <a:ext uri="{FF2B5EF4-FFF2-40B4-BE49-F238E27FC236}">
                <a16:creationId xmlns:a16="http://schemas.microsoft.com/office/drawing/2014/main" id="{D136AA4F-A895-8D3C-FFEF-527FAD976D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A5C267-D778-480E-BFB4-F466587A2457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0419" name="Titre 8">
            <a:extLst>
              <a:ext uri="{FF2B5EF4-FFF2-40B4-BE49-F238E27FC236}">
                <a16:creationId xmlns:a16="http://schemas.microsoft.com/office/drawing/2014/main" id="{922C5C96-375A-78E0-078E-AB82DD62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pic>
        <p:nvPicPr>
          <p:cNvPr id="60420" name="Espace réservé du contenu 4">
            <a:extLst>
              <a:ext uri="{FF2B5EF4-FFF2-40B4-BE49-F238E27FC236}">
                <a16:creationId xmlns:a16="http://schemas.microsoft.com/office/drawing/2014/main" id="{4224FEB3-CA08-0615-0C51-318C714C75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11307" r="1550" b="18216"/>
          <a:stretch>
            <a:fillRect/>
          </a:stretch>
        </p:blipFill>
        <p:spPr>
          <a:xfrm>
            <a:off x="381000" y="1701800"/>
            <a:ext cx="8305800" cy="4419600"/>
          </a:xfrm>
        </p:spPr>
      </p:pic>
      <p:sp>
        <p:nvSpPr>
          <p:cNvPr id="60421" name="Rectangle 5">
            <a:extLst>
              <a:ext uri="{FF2B5EF4-FFF2-40B4-BE49-F238E27FC236}">
                <a16:creationId xmlns:a16="http://schemas.microsoft.com/office/drawing/2014/main" id="{E813DA6F-B38F-54F1-7ED3-F56611814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294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Jet diffusé de protection :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u numéro de diapositive 3">
            <a:extLst>
              <a:ext uri="{FF2B5EF4-FFF2-40B4-BE49-F238E27FC236}">
                <a16:creationId xmlns:a16="http://schemas.microsoft.com/office/drawing/2014/main" id="{3D296C66-3AED-4BAA-BC01-7AD104D20C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FDF1115-3EC2-4D87-A9D0-B14029E5B12E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1443" name="Titre 8">
            <a:extLst>
              <a:ext uri="{FF2B5EF4-FFF2-40B4-BE49-F238E27FC236}">
                <a16:creationId xmlns:a16="http://schemas.microsoft.com/office/drawing/2014/main" id="{CEF3C22E-C681-82A6-6427-C4406C4387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graphicFrame>
        <p:nvGraphicFramePr>
          <p:cNvPr id="44051" name="Group 1043">
            <a:extLst>
              <a:ext uri="{FF2B5EF4-FFF2-40B4-BE49-F238E27FC236}">
                <a16:creationId xmlns:a16="http://schemas.microsoft.com/office/drawing/2014/main" id="{55844E36-7FA1-19BA-5450-D0B364EAE6BE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209800"/>
          <a:ext cx="8353425" cy="3238500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Caractéristiques principales</a:t>
                      </a:r>
                    </a:p>
                  </a:txBody>
                  <a:tcPr marL="91432" marR="91432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Utilisations préconisées</a:t>
                      </a:r>
                    </a:p>
                  </a:txBody>
                  <a:tcPr marL="91432" marR="91432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300"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Portée faible,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Aucune pénétration,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Très grande surface de contact,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Très bon refroidissement ;</a:t>
                      </a:r>
                    </a:p>
                  </a:txBody>
                  <a:tcPr marL="91432" marR="91432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/>
                        </a:defRPr>
                      </a:lvl9pPr>
                    </a:lstStyle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Ecran de protection thermique sous la forme d’un rideau d’eau,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Protection du binôme en cas de survenue soudaine d’un fort dégagement de chaleur, d’un embrasement généralisé éclair, etc.,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Etc.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55" marB="457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455" name="Rectangle 5">
            <a:extLst>
              <a:ext uri="{FF2B5EF4-FFF2-40B4-BE49-F238E27FC236}">
                <a16:creationId xmlns:a16="http://schemas.microsoft.com/office/drawing/2014/main" id="{2CB3C73C-9521-8E0A-4E74-524D1B71C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2944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Jet diffusé de protection :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u numéro de diapositive 3">
            <a:extLst>
              <a:ext uri="{FF2B5EF4-FFF2-40B4-BE49-F238E27FC236}">
                <a16:creationId xmlns:a16="http://schemas.microsoft.com/office/drawing/2014/main" id="{1C1B0444-DFB1-D58F-0BD6-67BF5D0D3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5324DF-F24D-4FAC-BDC8-F37FCA1EB187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2467" name="Titre 8">
            <a:extLst>
              <a:ext uri="{FF2B5EF4-FFF2-40B4-BE49-F238E27FC236}">
                <a16:creationId xmlns:a16="http://schemas.microsoft.com/office/drawing/2014/main" id="{2158C5FD-B372-FE15-5CAB-CAE2695FE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62468" name="Rectangle 5">
            <a:extLst>
              <a:ext uri="{FF2B5EF4-FFF2-40B4-BE49-F238E27FC236}">
                <a16:creationId xmlns:a16="http://schemas.microsoft.com/office/drawing/2014/main" id="{739A9340-6783-D9E5-1DE8-5115837D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Le jet purge :</a:t>
            </a:r>
          </a:p>
        </p:txBody>
      </p:sp>
      <p:pic>
        <p:nvPicPr>
          <p:cNvPr id="62469" name="Picture 2" descr="POSITION PURGE">
            <a:extLst>
              <a:ext uri="{FF2B5EF4-FFF2-40B4-BE49-F238E27FC236}">
                <a16:creationId xmlns:a16="http://schemas.microsoft.com/office/drawing/2014/main" id="{24DC9C7B-C7FB-3D65-7ED7-EE483CEE6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26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1">
            <a:extLst>
              <a:ext uri="{FF2B5EF4-FFF2-40B4-BE49-F238E27FC236}">
                <a16:creationId xmlns:a16="http://schemas.microsoft.com/office/drawing/2014/main" id="{09000B81-C1A4-E86E-7DD7-5213AF578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38600"/>
            <a:ext cx="8229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Cette position permet, à tout moment et même en cours d’intervention, d’évacuer des débris qui auraient franchi le filtre en inox situé à l’entrée de la lance.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L’avantage de cette position est qu’elle permet de conserver une protection au porte-lance.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>
            <a:extLst>
              <a:ext uri="{FF2B5EF4-FFF2-40B4-BE49-F238E27FC236}">
                <a16:creationId xmlns:a16="http://schemas.microsoft.com/office/drawing/2014/main" id="{E3F5A3BA-ECFA-2554-7D9C-941F1FFEE5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AEDB444-DC54-41CE-922C-05895984CD8F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8195" name="Titre 8">
            <a:extLst>
              <a:ext uri="{FF2B5EF4-FFF2-40B4-BE49-F238E27FC236}">
                <a16:creationId xmlns:a16="http://schemas.microsoft.com/office/drawing/2014/main" id="{6E112340-B94E-D51A-4F5B-3F233E2D96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LDV</a:t>
            </a:r>
          </a:p>
        </p:txBody>
      </p:sp>
      <p:sp>
        <p:nvSpPr>
          <p:cNvPr id="8196" name="Rectangle 9">
            <a:extLst>
              <a:ext uri="{FF2B5EF4-FFF2-40B4-BE49-F238E27FC236}">
                <a16:creationId xmlns:a16="http://schemas.microsoft.com/office/drawing/2014/main" id="{5C1F133B-3165-D4A8-80BA-2301130FC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7924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Lances à mains à débit et jets réglables (LDV) :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Permettent 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former et de diriger un jet d’eau sur un foyer d’incendie tout en permettant au porte-lance 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faire varier sa forme et de régler son débit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P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résentent l’avantage de permettre au porte-lance 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d’utiliser la quantité d’eau adaptée à l’intensité du foyer.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7" name="Image 1">
            <a:extLst>
              <a:ext uri="{FF2B5EF4-FFF2-40B4-BE49-F238E27FC236}">
                <a16:creationId xmlns:a16="http://schemas.microsoft.com/office/drawing/2014/main" id="{48C1B02B-B02E-950B-FCB7-E766AA7A1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576513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numéro de diapositive 3">
            <a:extLst>
              <a:ext uri="{FF2B5EF4-FFF2-40B4-BE49-F238E27FC236}">
                <a16:creationId xmlns:a16="http://schemas.microsoft.com/office/drawing/2014/main" id="{B9F29E51-5E83-1EEA-E36C-646089A197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E7BAC0-CB9D-47CA-84E9-1DF06603F3CD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3491" name="Titre 8">
            <a:extLst>
              <a:ext uri="{FF2B5EF4-FFF2-40B4-BE49-F238E27FC236}">
                <a16:creationId xmlns:a16="http://schemas.microsoft.com/office/drawing/2014/main" id="{63C1B802-C077-1AE7-FEE7-ADB06DD5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63492" name="Rectangle 5">
            <a:extLst>
              <a:ext uri="{FF2B5EF4-FFF2-40B4-BE49-F238E27FC236}">
                <a16:creationId xmlns:a16="http://schemas.microsoft.com/office/drawing/2014/main" id="{69C67D6C-AC84-9CCA-DC37-226DDFE4F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Le jet purge :</a:t>
            </a:r>
          </a:p>
        </p:txBody>
      </p:sp>
      <p:pic>
        <p:nvPicPr>
          <p:cNvPr id="63493" name="Picture 2" descr="POSITION PURGE">
            <a:extLst>
              <a:ext uri="{FF2B5EF4-FFF2-40B4-BE49-F238E27FC236}">
                <a16:creationId xmlns:a16="http://schemas.microsoft.com/office/drawing/2014/main" id="{22E81CFB-2B3B-C9AF-9DB4-C7664E29A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26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1">
            <a:extLst>
              <a:ext uri="{FF2B5EF4-FFF2-40B4-BE49-F238E27FC236}">
                <a16:creationId xmlns:a16="http://schemas.microsoft.com/office/drawing/2014/main" id="{0B5F30BE-C83D-DE72-B193-28D451957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386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Utilisé aussi lors des déblais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u numéro de diapositive 3">
            <a:extLst>
              <a:ext uri="{FF2B5EF4-FFF2-40B4-BE49-F238E27FC236}">
                <a16:creationId xmlns:a16="http://schemas.microsoft.com/office/drawing/2014/main" id="{B44D0252-459E-071E-4066-2AE921912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9D9CA7-DB03-4086-8EE9-63A4F5B49D30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4515" name="Titre 8">
            <a:extLst>
              <a:ext uri="{FF2B5EF4-FFF2-40B4-BE49-F238E27FC236}">
                <a16:creationId xmlns:a16="http://schemas.microsoft.com/office/drawing/2014/main" id="{BCB0B50D-3256-D070-9F33-887A72407053}"/>
              </a:ext>
            </a:extLst>
          </p:cNvPr>
          <p:cNvSpPr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64516" name="Rectangle 5">
            <a:extLst>
              <a:ext uri="{FF2B5EF4-FFF2-40B4-BE49-F238E27FC236}">
                <a16:creationId xmlns:a16="http://schemas.microsoft.com/office/drawing/2014/main" id="{4F801BA4-DF33-7ABC-E231-F1AF63884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55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Le jet brisé :</a:t>
            </a:r>
          </a:p>
        </p:txBody>
      </p:sp>
      <p:sp>
        <p:nvSpPr>
          <p:cNvPr id="64517" name="Rectangle 10">
            <a:extLst>
              <a:ext uri="{FF2B5EF4-FFF2-40B4-BE49-F238E27FC236}">
                <a16:creationId xmlns:a16="http://schemas.microsoft.com/office/drawing/2014/main" id="{8E246CCF-0865-7C95-73C1-BD925C4A0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33600"/>
            <a:ext cx="8305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Destiné à envoyer une masse d’eau sur des surfaces combustibles tout en limitant l’effet cinétique du jet droit.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Pour obtenir ce jet, le porte-lance positionne 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diffuseur de lance complètement à droite et ouvre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très partiellement le robinet de la lance.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4518" name="Picture 11" descr="C:\Documents and Settings\Philippe\Mes documents\J.S.P\Administration\Réunions\Compte-rendu de réunion\réunion avec les parents\Futures\Juin 2019\Photos\P1020723.JPG">
            <a:extLst>
              <a:ext uri="{FF2B5EF4-FFF2-40B4-BE49-F238E27FC236}">
                <a16:creationId xmlns:a16="http://schemas.microsoft.com/office/drawing/2014/main" id="{D9BBDEF0-8BB2-6407-84C5-47A9435C8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2686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u numéro de diapositive 3">
            <a:extLst>
              <a:ext uri="{FF2B5EF4-FFF2-40B4-BE49-F238E27FC236}">
                <a16:creationId xmlns:a16="http://schemas.microsoft.com/office/drawing/2014/main" id="{AFF8DA09-961C-DF7C-4F4B-622880301CD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2D21C2D-4F39-4922-9B3D-29FA26E6C1E4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5539" name="Titre 8">
            <a:extLst>
              <a:ext uri="{FF2B5EF4-FFF2-40B4-BE49-F238E27FC236}">
                <a16:creationId xmlns:a16="http://schemas.microsoft.com/office/drawing/2014/main" id="{7753E564-9C9C-C383-B459-B1B14BB95E51}"/>
              </a:ext>
            </a:extLst>
          </p:cNvPr>
          <p:cNvSpPr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différents jets</a:t>
            </a:r>
          </a:p>
        </p:txBody>
      </p:sp>
      <p:sp>
        <p:nvSpPr>
          <p:cNvPr id="65540" name="Rectangle 5">
            <a:extLst>
              <a:ext uri="{FF2B5EF4-FFF2-40B4-BE49-F238E27FC236}">
                <a16:creationId xmlns:a16="http://schemas.microsoft.com/office/drawing/2014/main" id="{A80B50F7-3358-B4E5-F5E5-943A73AE1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1557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Le jet brisé :</a:t>
            </a:r>
          </a:p>
        </p:txBody>
      </p:sp>
      <p:pic>
        <p:nvPicPr>
          <p:cNvPr id="65541" name="Picture 6" descr="C:\Documents and Settings\Philippe\Mes documents\J.S.P\Administration\Réunions\Compte-rendu de réunion\réunion avec les parents\Futures\Juin 2019\Photos\P1020725.JPG">
            <a:extLst>
              <a:ext uri="{FF2B5EF4-FFF2-40B4-BE49-F238E27FC236}">
                <a16:creationId xmlns:a16="http://schemas.microsoft.com/office/drawing/2014/main" id="{3A30B93F-3B35-3BEA-7D2D-B61755DED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8">
            <a:extLst>
              <a:ext uri="{FF2B5EF4-FFF2-40B4-BE49-F238E27FC236}">
                <a16:creationId xmlns:a16="http://schemas.microsoft.com/office/drawing/2014/main" id="{99DE990C-2E3D-2AEB-A059-0A316CDA78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66563" name="Espace réservé du numéro de diapositive 4">
            <a:extLst>
              <a:ext uri="{FF2B5EF4-FFF2-40B4-BE49-F238E27FC236}">
                <a16:creationId xmlns:a16="http://schemas.microsoft.com/office/drawing/2014/main" id="{7F9A5200-22CE-DE79-916F-3AB126345F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1FDCB16-6503-42A1-AC9E-86A4861177B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BFD2198-45FE-22A0-5F5B-29D9C3C5F6DB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5" name="ZoneTexte 15">
            <a:extLst>
              <a:ext uri="{FF2B5EF4-FFF2-40B4-BE49-F238E27FC236}">
                <a16:creationId xmlns:a16="http://schemas.microsoft.com/office/drawing/2014/main" id="{FE06933A-5D57-960E-D97B-8F48AA48F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34290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LDV</a:t>
            </a:r>
            <a:br>
              <a:rPr lang="fr-FR" altLang="fr-FR" sz="2000" b="1">
                <a:latin typeface="Times New Roman" panose="02020603050405020304" pitchFamily="18" charset="0"/>
              </a:rPr>
            </a:b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lances sur EPC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lances canons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lances écran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lances à mousse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Possibilités opérationnelles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différents jets</a:t>
            </a:r>
          </a:p>
        </p:txBody>
      </p:sp>
      <p:sp>
        <p:nvSpPr>
          <p:cNvPr id="66566" name="ZoneTexte 12">
            <a:extLst>
              <a:ext uri="{FF2B5EF4-FFF2-40B4-BE49-F238E27FC236}">
                <a16:creationId xmlns:a16="http://schemas.microsoft.com/office/drawing/2014/main" id="{4086F2AD-9581-805F-F6A9-1C8142196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2022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3">
            <a:extLst>
              <a:ext uri="{FF2B5EF4-FFF2-40B4-BE49-F238E27FC236}">
                <a16:creationId xmlns:a16="http://schemas.microsoft.com/office/drawing/2014/main" id="{2BD8B4B5-C0CD-6930-2E1D-5BFD0226F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9AD2FB-65FE-4F19-96C7-6A71A8CD4D3E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9219" name="Titre 8">
            <a:extLst>
              <a:ext uri="{FF2B5EF4-FFF2-40B4-BE49-F238E27FC236}">
                <a16:creationId xmlns:a16="http://schemas.microsoft.com/office/drawing/2014/main" id="{E724F220-FA6F-C2DA-51AA-B734D01C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LDV</a:t>
            </a:r>
          </a:p>
        </p:txBody>
      </p:sp>
      <p:sp>
        <p:nvSpPr>
          <p:cNvPr id="9220" name="Espace réservé du contenu 2">
            <a:extLst>
              <a:ext uri="{FF2B5EF4-FFF2-40B4-BE49-F238E27FC236}">
                <a16:creationId xmlns:a16="http://schemas.microsoft.com/office/drawing/2014/main" id="{125636B8-0B0D-8A6C-D556-510BADCD8413}"/>
              </a:ext>
            </a:extLst>
          </p:cNvPr>
          <p:cNvSpPr txBox="1">
            <a:spLocks/>
          </p:cNvSpPr>
          <p:nvPr/>
        </p:nvSpPr>
        <p:spPr bwMode="auto">
          <a:xfrm>
            <a:off x="352425" y="1341438"/>
            <a:ext cx="38989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Description d’une lance :</a:t>
            </a:r>
          </a:p>
        </p:txBody>
      </p:sp>
      <p:pic>
        <p:nvPicPr>
          <p:cNvPr id="9221" name="Image 1">
            <a:extLst>
              <a:ext uri="{FF2B5EF4-FFF2-40B4-BE49-F238E27FC236}">
                <a16:creationId xmlns:a16="http://schemas.microsoft.com/office/drawing/2014/main" id="{0C8379C1-B1FC-14DF-2986-A270D9876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239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>
            <a:extLst>
              <a:ext uri="{FF2B5EF4-FFF2-40B4-BE49-F238E27FC236}">
                <a16:creationId xmlns:a16="http://schemas.microsoft.com/office/drawing/2014/main" id="{8147D093-D50D-33D0-835E-593CE23796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1C69A91-F473-4AAD-92EC-074E89DB9A2A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0243" name="Titre 8">
            <a:extLst>
              <a:ext uri="{FF2B5EF4-FFF2-40B4-BE49-F238E27FC236}">
                <a16:creationId xmlns:a16="http://schemas.microsoft.com/office/drawing/2014/main" id="{9CD8E4E7-8FB6-256C-41A6-ADD1F0B571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LDV</a:t>
            </a:r>
          </a:p>
        </p:txBody>
      </p:sp>
      <p:sp>
        <p:nvSpPr>
          <p:cNvPr id="10244" name="Espace réservé du contenu 2">
            <a:extLst>
              <a:ext uri="{FF2B5EF4-FFF2-40B4-BE49-F238E27FC236}">
                <a16:creationId xmlns:a16="http://schemas.microsoft.com/office/drawing/2014/main" id="{B94EEA0E-179E-8E66-F3AC-F3C976927BEB}"/>
              </a:ext>
            </a:extLst>
          </p:cNvPr>
          <p:cNvSpPr txBox="1">
            <a:spLocks/>
          </p:cNvSpPr>
          <p:nvPr/>
        </p:nvSpPr>
        <p:spPr bwMode="auto">
          <a:xfrm>
            <a:off x="352425" y="1341438"/>
            <a:ext cx="38989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Description d’une lance :</a:t>
            </a:r>
          </a:p>
        </p:txBody>
      </p:sp>
      <p:sp>
        <p:nvSpPr>
          <p:cNvPr id="10245" name="Rectangle 10">
            <a:extLst>
              <a:ext uri="{FF2B5EF4-FFF2-40B4-BE49-F238E27FC236}">
                <a16:creationId xmlns:a16="http://schemas.microsoft.com/office/drawing/2014/main" id="{F4C3611F-70DF-2234-4B9F-3F802BE80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7848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têtes des L.D.V. présentent toutes les mêmes caractéristiques à savoir, elles peuvent produire un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 plein aussi appelé jet droit,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 brisé,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 diffusé d'attaque,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 diffusé de protection,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 purge.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3">
            <a:extLst>
              <a:ext uri="{FF2B5EF4-FFF2-40B4-BE49-F238E27FC236}">
                <a16:creationId xmlns:a16="http://schemas.microsoft.com/office/drawing/2014/main" id="{F606E17B-4106-1864-5A70-6276E8061A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BBA02A-6A5E-4A8F-82C9-22D9CB70DDA4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1267" name="Titre 8">
            <a:extLst>
              <a:ext uri="{FF2B5EF4-FFF2-40B4-BE49-F238E27FC236}">
                <a16:creationId xmlns:a16="http://schemas.microsoft.com/office/drawing/2014/main" id="{15B29B47-7FB0-5D0C-DF2E-FBD45133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LDV</a:t>
            </a:r>
          </a:p>
        </p:txBody>
      </p:sp>
      <p:sp>
        <p:nvSpPr>
          <p:cNvPr id="11268" name="Espace réservé du contenu 2">
            <a:extLst>
              <a:ext uri="{FF2B5EF4-FFF2-40B4-BE49-F238E27FC236}">
                <a16:creationId xmlns:a16="http://schemas.microsoft.com/office/drawing/2014/main" id="{9ECEA3B4-623B-62D8-F791-472B73AD6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41438"/>
            <a:ext cx="5467350" cy="287337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Arial" panose="020B0604020202020204" pitchFamily="34" charset="0"/>
              </a:rPr>
              <a:t>Caractéristiques techniques : les MACH 3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8166C739-43DE-B6DB-623E-4BCDF1E7C85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209800"/>
          <a:ext cx="8229600" cy="2676525"/>
        </p:xfrm>
        <a:graphic>
          <a:graphicData uri="http://schemas.openxmlformats.org/drawingml/2006/table">
            <a:tbl>
              <a:tblPr/>
              <a:tblGrid>
                <a:gridCol w="1544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0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Nature de la lance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9694"/>
                        </a:gs>
                        <a:gs pos="100000">
                          <a:srgbClr val="D996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Pression minimale à la lance (en bars)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9694"/>
                        </a:gs>
                        <a:gs pos="100000">
                          <a:srgbClr val="D996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Débit de la lance (en l/min)</a:t>
                      </a: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9694"/>
                        </a:gs>
                        <a:gs pos="100000">
                          <a:srgbClr val="D996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Orifice d'entrée (en mm)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9694"/>
                        </a:gs>
                        <a:gs pos="100000">
                          <a:srgbClr val="D996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Portée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9694"/>
                        </a:gs>
                        <a:gs pos="100000">
                          <a:srgbClr val="D99694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LDT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6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35 à 150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20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 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LDV 600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6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100 à 600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40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40 m 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LDV 1000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6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200 à 1 000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65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Myriad Pro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Myriad Pro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Myriad Pro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charset="0"/>
                        </a:rPr>
                        <a:t>43 m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8" marR="4445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2DCDB"/>
                        </a:gs>
                        <a:gs pos="100000">
                          <a:srgbClr val="F2DCDB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1260</TotalTime>
  <Words>2964</Words>
  <Application>Microsoft Office PowerPoint</Application>
  <PresentationFormat>Affichage à l'écran (4:3)</PresentationFormat>
  <Paragraphs>535</Paragraphs>
  <Slides>63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71" baseType="lpstr">
      <vt:lpstr>Arial</vt:lpstr>
      <vt:lpstr>Myriad Pro</vt:lpstr>
      <vt:lpstr>Calibri</vt:lpstr>
      <vt:lpstr>Times New Roman</vt:lpstr>
      <vt:lpstr>Wingdings</vt:lpstr>
      <vt:lpstr>Garamond</vt:lpstr>
      <vt:lpstr>Symbol</vt:lpstr>
      <vt:lpstr>GCCAR</vt:lpstr>
      <vt:lpstr>LES LANCES</vt:lpstr>
      <vt:lpstr>Les lances</vt:lpstr>
      <vt:lpstr>Les différentes lances</vt:lpstr>
      <vt:lpstr>Les différentes lances</vt:lpstr>
      <vt:lpstr>Les différentes lances</vt:lpstr>
      <vt:lpstr>Les LDV</vt:lpstr>
      <vt:lpstr>Les LDV</vt:lpstr>
      <vt:lpstr>Les LDV</vt:lpstr>
      <vt:lpstr>Les LDV</vt:lpstr>
      <vt:lpstr>Les LDV</vt:lpstr>
      <vt:lpstr>Les LDV</vt:lpstr>
      <vt:lpstr>Les LDV</vt:lpstr>
      <vt:lpstr>Les lances sur EPC</vt:lpstr>
      <vt:lpstr>Les lances sur EPC</vt:lpstr>
      <vt:lpstr>Les lances canons</vt:lpstr>
      <vt:lpstr>Les lances canons</vt:lpstr>
      <vt:lpstr>Les lances canons</vt:lpstr>
      <vt:lpstr>Les lances canons</vt:lpstr>
      <vt:lpstr>Les lances canons</vt:lpstr>
      <vt:lpstr>Les lances canons</vt:lpstr>
      <vt:lpstr>Les lances canons</vt:lpstr>
      <vt:lpstr>Les lances canons</vt:lpstr>
      <vt:lpstr>Les lances canons</vt:lpstr>
      <vt:lpstr>Les lances canons</vt:lpstr>
      <vt:lpstr>Les lances écran</vt:lpstr>
      <vt:lpstr>Les lances écran</vt:lpstr>
      <vt:lpstr>Les lances écran</vt:lpstr>
      <vt:lpstr>Les lances à mousse</vt:lpstr>
      <vt:lpstr>Les lances à mousse</vt:lpstr>
      <vt:lpstr>Les lances à mousse</vt:lpstr>
      <vt:lpstr>Les lances à mousse</vt:lpstr>
      <vt:lpstr>Possibilités opérationnelles   des lances à eau à mains</vt:lpstr>
      <vt:lpstr>Possibilités opérationnelles des lances à eau à mains</vt:lpstr>
      <vt:lpstr>Possibilités opérationnelles des lances à eau à mains</vt:lpstr>
      <vt:lpstr>Possibilités opérationnelles des lances à eau à mains</vt:lpstr>
      <vt:lpstr>Possibilités opérationnelles des lances à eau à mains</vt:lpstr>
      <vt:lpstr>Possibilités opérationnelles des lances à eau à mains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Les différents jets</vt:lpstr>
      <vt:lpstr>Présentation PowerPoint</vt:lpstr>
      <vt:lpstr>Présentation PowerPoint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88</cp:revision>
  <cp:lastPrinted>2015-08-06T08:01:37Z</cp:lastPrinted>
  <dcterms:created xsi:type="dcterms:W3CDTF">2015-08-05T10:19:35Z</dcterms:created>
  <dcterms:modified xsi:type="dcterms:W3CDTF">2022-09-11T20:05:48Z</dcterms:modified>
</cp:coreProperties>
</file>