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71" r:id="rId3"/>
    <p:sldId id="275" r:id="rId4"/>
    <p:sldId id="329" r:id="rId5"/>
    <p:sldId id="276" r:id="rId6"/>
    <p:sldId id="326" r:id="rId7"/>
    <p:sldId id="328" r:id="rId8"/>
    <p:sldId id="327" r:id="rId9"/>
    <p:sldId id="335" r:id="rId10"/>
    <p:sldId id="331" r:id="rId11"/>
    <p:sldId id="330" r:id="rId12"/>
    <p:sldId id="325" r:id="rId13"/>
    <p:sldId id="349" r:id="rId14"/>
    <p:sldId id="353" r:id="rId15"/>
    <p:sldId id="352" r:id="rId16"/>
    <p:sldId id="351" r:id="rId17"/>
    <p:sldId id="350" r:id="rId18"/>
    <p:sldId id="354" r:id="rId19"/>
    <p:sldId id="348" r:id="rId20"/>
    <p:sldId id="308" r:id="rId21"/>
    <p:sldId id="311" r:id="rId22"/>
    <p:sldId id="278" r:id="rId23"/>
    <p:sldId id="279" r:id="rId24"/>
    <p:sldId id="280" r:id="rId25"/>
    <p:sldId id="281" r:id="rId26"/>
    <p:sldId id="337" r:id="rId27"/>
    <p:sldId id="282" r:id="rId28"/>
    <p:sldId id="283" r:id="rId29"/>
    <p:sldId id="284" r:id="rId30"/>
    <p:sldId id="289" r:id="rId31"/>
    <p:sldId id="309" r:id="rId32"/>
    <p:sldId id="294" r:id="rId33"/>
    <p:sldId id="310" r:id="rId34"/>
    <p:sldId id="295" r:id="rId35"/>
    <p:sldId id="338" r:id="rId36"/>
    <p:sldId id="341" r:id="rId37"/>
    <p:sldId id="339" r:id="rId38"/>
    <p:sldId id="340" r:id="rId39"/>
    <p:sldId id="342" r:id="rId40"/>
    <p:sldId id="285" r:id="rId41"/>
    <p:sldId id="344" r:id="rId42"/>
    <p:sldId id="345" r:id="rId43"/>
    <p:sldId id="346" r:id="rId44"/>
    <p:sldId id="343" r:id="rId45"/>
    <p:sldId id="324" r:id="rId46"/>
    <p:sldId id="313" r:id="rId47"/>
    <p:sldId id="286" r:id="rId48"/>
    <p:sldId id="290" r:id="rId49"/>
    <p:sldId id="291" r:id="rId50"/>
    <p:sldId id="292" r:id="rId51"/>
    <p:sldId id="293" r:id="rId52"/>
    <p:sldId id="314" r:id="rId53"/>
    <p:sldId id="287" r:id="rId54"/>
    <p:sldId id="315" r:id="rId55"/>
    <p:sldId id="355" r:id="rId56"/>
    <p:sldId id="288" r:id="rId57"/>
    <p:sldId id="272" r:id="rId58"/>
  </p:sldIdLst>
  <p:sldSz cx="9144000" cy="6858000" type="screen4x3"/>
  <p:notesSz cx="6797675" cy="9926638"/>
  <p:defaultTextStyle>
    <a:defPPr>
      <a:defRPr lang="fr-FR"/>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3300"/>
    <a:srgbClr val="5BE4FF"/>
    <a:srgbClr val="441202"/>
    <a:srgbClr val="0B2C91"/>
    <a:srgbClr val="6F2C9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3" autoAdjust="0"/>
  </p:normalViewPr>
  <p:slideViewPr>
    <p:cSldViewPr>
      <p:cViewPr varScale="1">
        <p:scale>
          <a:sx n="82" d="100"/>
          <a:sy n="82" d="100"/>
        </p:scale>
        <p:origin x="14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1A8204E-B095-EB32-1C48-B61E09630B8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2D6AF8CF-8843-B41D-9DC4-D01B5301007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0C1295CC-B063-4357-8C06-DE242D6A755C}"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8E515930-A444-16A1-A939-EF0421076FD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FB0CEA9F-D795-F5B0-135D-CF0B4F693AAA}"/>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EE480AA2-2523-CBBC-DA83-FB33ADB3CFF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53744E9F-954C-569B-22A9-69CC67ABDB28}"/>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7F68D364-B232-4E26-BD01-0955F1738DE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81D55B-EE84-932C-2CFF-F77B60B48839}"/>
              </a:ext>
            </a:extLst>
          </p:cNvPr>
          <p:cNvSpPr>
            <a:spLocks noGrp="1"/>
          </p:cNvSpPr>
          <p:nvPr>
            <p:ph type="dt" sz="half" idx="10"/>
          </p:nvPr>
        </p:nvSpPr>
        <p:spPr/>
        <p:txBody>
          <a:bodyPr/>
          <a:lstStyle>
            <a:lvl1pPr>
              <a:defRPr/>
            </a:lvl1pPr>
          </a:lstStyle>
          <a:p>
            <a:pPr>
              <a:defRPr/>
            </a:pPr>
            <a:fld id="{2FC864AD-77BC-469A-9E55-48A80DA34685}"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A0196DF1-8BBD-7D0C-678A-204B55B56B8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27EB750-9AF6-1654-BB7D-881A02D3966D}"/>
              </a:ext>
            </a:extLst>
          </p:cNvPr>
          <p:cNvSpPr>
            <a:spLocks noGrp="1"/>
          </p:cNvSpPr>
          <p:nvPr>
            <p:ph type="sldNum" sz="quarter" idx="12"/>
          </p:nvPr>
        </p:nvSpPr>
        <p:spPr/>
        <p:txBody>
          <a:bodyPr/>
          <a:lstStyle>
            <a:lvl1pPr>
              <a:defRPr/>
            </a:lvl1pPr>
          </a:lstStyle>
          <a:p>
            <a:pPr>
              <a:defRPr/>
            </a:pPr>
            <a:fld id="{B0B10F7B-CFB3-4AC8-ABB6-6AD6F13B4200}" type="slidenum">
              <a:rPr lang="fr-FR" altLang="fr-FR"/>
              <a:pPr>
                <a:defRPr/>
              </a:pPr>
              <a:t>‹N°›</a:t>
            </a:fld>
            <a:endParaRPr lang="fr-FR" altLang="fr-FR"/>
          </a:p>
        </p:txBody>
      </p:sp>
    </p:spTree>
    <p:extLst>
      <p:ext uri="{BB962C8B-B14F-4D97-AF65-F5344CB8AC3E}">
        <p14:creationId xmlns:p14="http://schemas.microsoft.com/office/powerpoint/2010/main" val="250519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3C548D-0E6B-1ABB-B3FB-4D1F24088C1E}"/>
              </a:ext>
            </a:extLst>
          </p:cNvPr>
          <p:cNvSpPr>
            <a:spLocks noGrp="1"/>
          </p:cNvSpPr>
          <p:nvPr>
            <p:ph type="dt" sz="half" idx="10"/>
          </p:nvPr>
        </p:nvSpPr>
        <p:spPr/>
        <p:txBody>
          <a:bodyPr/>
          <a:lstStyle>
            <a:lvl1pPr>
              <a:defRPr/>
            </a:lvl1pPr>
          </a:lstStyle>
          <a:p>
            <a:pPr>
              <a:defRPr/>
            </a:pPr>
            <a:fld id="{7EFB6992-1E35-40F5-B1FE-AFF86631F4BE}"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23CFAA66-817A-81FA-CA57-1098F7996A7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C781E69-1C5C-EC88-5743-629624D5E309}"/>
              </a:ext>
            </a:extLst>
          </p:cNvPr>
          <p:cNvSpPr>
            <a:spLocks noGrp="1"/>
          </p:cNvSpPr>
          <p:nvPr>
            <p:ph type="sldNum" sz="quarter" idx="12"/>
          </p:nvPr>
        </p:nvSpPr>
        <p:spPr/>
        <p:txBody>
          <a:bodyPr/>
          <a:lstStyle>
            <a:lvl1pPr>
              <a:defRPr/>
            </a:lvl1pPr>
          </a:lstStyle>
          <a:p>
            <a:pPr>
              <a:defRPr/>
            </a:pPr>
            <a:fld id="{AA9A56E2-33FB-49C7-9C0E-162A9DAA96C3}" type="slidenum">
              <a:rPr lang="fr-FR" altLang="fr-FR"/>
              <a:pPr>
                <a:defRPr/>
              </a:pPr>
              <a:t>‹N°›</a:t>
            </a:fld>
            <a:endParaRPr lang="fr-FR" altLang="fr-FR"/>
          </a:p>
        </p:txBody>
      </p:sp>
    </p:spTree>
    <p:extLst>
      <p:ext uri="{BB962C8B-B14F-4D97-AF65-F5344CB8AC3E}">
        <p14:creationId xmlns:p14="http://schemas.microsoft.com/office/powerpoint/2010/main" val="379226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A9B502-1BCE-2A7A-5D24-923F21F2FB29}"/>
              </a:ext>
            </a:extLst>
          </p:cNvPr>
          <p:cNvSpPr>
            <a:spLocks noGrp="1"/>
          </p:cNvSpPr>
          <p:nvPr>
            <p:ph type="dt" sz="half" idx="10"/>
          </p:nvPr>
        </p:nvSpPr>
        <p:spPr/>
        <p:txBody>
          <a:bodyPr/>
          <a:lstStyle>
            <a:lvl1pPr>
              <a:defRPr/>
            </a:lvl1pPr>
          </a:lstStyle>
          <a:p>
            <a:pPr>
              <a:defRPr/>
            </a:pPr>
            <a:fld id="{64769548-9911-44FE-862D-AD89A409E60D}"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33FF83EA-3FDC-90AC-3398-730985CC579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C7491B7-0C83-A6D9-ABDA-77DA2FFD829B}"/>
              </a:ext>
            </a:extLst>
          </p:cNvPr>
          <p:cNvSpPr>
            <a:spLocks noGrp="1"/>
          </p:cNvSpPr>
          <p:nvPr>
            <p:ph type="sldNum" sz="quarter" idx="12"/>
          </p:nvPr>
        </p:nvSpPr>
        <p:spPr/>
        <p:txBody>
          <a:bodyPr/>
          <a:lstStyle>
            <a:lvl1pPr>
              <a:defRPr/>
            </a:lvl1pPr>
          </a:lstStyle>
          <a:p>
            <a:pPr>
              <a:defRPr/>
            </a:pPr>
            <a:fld id="{CBE3821A-BFAA-4106-8D26-B1E3A8CD8EE4}" type="slidenum">
              <a:rPr lang="fr-FR" altLang="fr-FR"/>
              <a:pPr>
                <a:defRPr/>
              </a:pPr>
              <a:t>‹N°›</a:t>
            </a:fld>
            <a:endParaRPr lang="fr-FR" altLang="fr-FR"/>
          </a:p>
        </p:txBody>
      </p:sp>
    </p:spTree>
    <p:extLst>
      <p:ext uri="{BB962C8B-B14F-4D97-AF65-F5344CB8AC3E}">
        <p14:creationId xmlns:p14="http://schemas.microsoft.com/office/powerpoint/2010/main" val="155790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61C6AB-C148-3C0B-52CC-9AB5A5535C25}"/>
              </a:ext>
            </a:extLst>
          </p:cNvPr>
          <p:cNvSpPr>
            <a:spLocks noGrp="1"/>
          </p:cNvSpPr>
          <p:nvPr>
            <p:ph type="dt" sz="half" idx="10"/>
          </p:nvPr>
        </p:nvSpPr>
        <p:spPr/>
        <p:txBody>
          <a:bodyPr/>
          <a:lstStyle>
            <a:lvl1pPr>
              <a:defRPr/>
            </a:lvl1pPr>
          </a:lstStyle>
          <a:p>
            <a:pPr>
              <a:defRPr/>
            </a:pPr>
            <a:fld id="{59ED2721-087F-4A0A-A42E-9FDC7519A32F}"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AEE2E417-FE57-3FCB-65AA-1DA5D0839AA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CFF7B9A-58CC-0672-692C-E63D6370B255}"/>
              </a:ext>
            </a:extLst>
          </p:cNvPr>
          <p:cNvSpPr>
            <a:spLocks noGrp="1"/>
          </p:cNvSpPr>
          <p:nvPr>
            <p:ph type="sldNum" sz="quarter" idx="12"/>
          </p:nvPr>
        </p:nvSpPr>
        <p:spPr/>
        <p:txBody>
          <a:bodyPr/>
          <a:lstStyle>
            <a:lvl1pPr>
              <a:defRPr/>
            </a:lvl1pPr>
          </a:lstStyle>
          <a:p>
            <a:pPr>
              <a:defRPr/>
            </a:pPr>
            <a:fld id="{7AFE4278-A498-41A9-BCBF-0EF5AE8EAABA}" type="slidenum">
              <a:rPr lang="fr-FR" altLang="fr-FR"/>
              <a:pPr>
                <a:defRPr/>
              </a:pPr>
              <a:t>‹N°›</a:t>
            </a:fld>
            <a:endParaRPr lang="fr-FR" altLang="fr-FR"/>
          </a:p>
        </p:txBody>
      </p:sp>
    </p:spTree>
    <p:extLst>
      <p:ext uri="{BB962C8B-B14F-4D97-AF65-F5344CB8AC3E}">
        <p14:creationId xmlns:p14="http://schemas.microsoft.com/office/powerpoint/2010/main" val="160928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4FCAD55B-6991-9139-9195-6A0693B0F888}"/>
              </a:ext>
            </a:extLst>
          </p:cNvPr>
          <p:cNvSpPr>
            <a:spLocks noGrp="1"/>
          </p:cNvSpPr>
          <p:nvPr>
            <p:ph type="dt" sz="half" idx="10"/>
          </p:nvPr>
        </p:nvSpPr>
        <p:spPr/>
        <p:txBody>
          <a:bodyPr/>
          <a:lstStyle>
            <a:lvl1pPr>
              <a:defRPr/>
            </a:lvl1pPr>
          </a:lstStyle>
          <a:p>
            <a:pPr>
              <a:defRPr/>
            </a:pPr>
            <a:fld id="{0480FC21-8FB7-47F3-9A1C-87305C345A1F}"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63AC6156-DA08-F020-3D6E-CFC06BF880C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85E64FD-BCFB-85AE-C0DE-688A998F524A}"/>
              </a:ext>
            </a:extLst>
          </p:cNvPr>
          <p:cNvSpPr>
            <a:spLocks noGrp="1"/>
          </p:cNvSpPr>
          <p:nvPr>
            <p:ph type="sldNum" sz="quarter" idx="12"/>
          </p:nvPr>
        </p:nvSpPr>
        <p:spPr/>
        <p:txBody>
          <a:bodyPr/>
          <a:lstStyle>
            <a:lvl1pPr>
              <a:defRPr/>
            </a:lvl1pPr>
          </a:lstStyle>
          <a:p>
            <a:pPr>
              <a:defRPr/>
            </a:pPr>
            <a:fld id="{B46AB92D-67B8-4323-9F63-643886D5E231}" type="slidenum">
              <a:rPr lang="fr-FR" altLang="fr-FR"/>
              <a:pPr>
                <a:defRPr/>
              </a:pPr>
              <a:t>‹N°›</a:t>
            </a:fld>
            <a:endParaRPr lang="fr-FR" altLang="fr-FR"/>
          </a:p>
        </p:txBody>
      </p:sp>
    </p:spTree>
    <p:extLst>
      <p:ext uri="{BB962C8B-B14F-4D97-AF65-F5344CB8AC3E}">
        <p14:creationId xmlns:p14="http://schemas.microsoft.com/office/powerpoint/2010/main" val="210620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5D7C4FE7-E04F-6E71-E5CF-134E03FB216D}"/>
              </a:ext>
            </a:extLst>
          </p:cNvPr>
          <p:cNvSpPr>
            <a:spLocks noGrp="1"/>
          </p:cNvSpPr>
          <p:nvPr>
            <p:ph type="dt" sz="half" idx="10"/>
          </p:nvPr>
        </p:nvSpPr>
        <p:spPr/>
        <p:txBody>
          <a:bodyPr/>
          <a:lstStyle>
            <a:lvl1pPr>
              <a:defRPr/>
            </a:lvl1pPr>
          </a:lstStyle>
          <a:p>
            <a:pPr>
              <a:defRPr/>
            </a:pPr>
            <a:fld id="{77C76E1D-6CB9-484C-AD62-DC529B178BF7}"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657C3DEE-4843-38B8-F0D1-D89A6F0FE5C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00E64BF-F86A-F372-E8B9-ABDA1B0BD2BC}"/>
              </a:ext>
            </a:extLst>
          </p:cNvPr>
          <p:cNvSpPr>
            <a:spLocks noGrp="1"/>
          </p:cNvSpPr>
          <p:nvPr>
            <p:ph type="sldNum" sz="quarter" idx="12"/>
          </p:nvPr>
        </p:nvSpPr>
        <p:spPr/>
        <p:txBody>
          <a:bodyPr/>
          <a:lstStyle>
            <a:lvl1pPr>
              <a:defRPr/>
            </a:lvl1pPr>
          </a:lstStyle>
          <a:p>
            <a:pPr>
              <a:defRPr/>
            </a:pPr>
            <a:fld id="{F38C9313-A3B9-428A-9261-85EA617CD78F}" type="slidenum">
              <a:rPr lang="fr-FR" altLang="fr-FR"/>
              <a:pPr>
                <a:defRPr/>
              </a:pPr>
              <a:t>‹N°›</a:t>
            </a:fld>
            <a:endParaRPr lang="fr-FR" altLang="fr-FR"/>
          </a:p>
        </p:txBody>
      </p:sp>
    </p:spTree>
    <p:extLst>
      <p:ext uri="{BB962C8B-B14F-4D97-AF65-F5344CB8AC3E}">
        <p14:creationId xmlns:p14="http://schemas.microsoft.com/office/powerpoint/2010/main" val="222026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224B0407-5219-DDAD-606D-DD20200807DD}"/>
              </a:ext>
            </a:extLst>
          </p:cNvPr>
          <p:cNvSpPr>
            <a:spLocks noGrp="1"/>
          </p:cNvSpPr>
          <p:nvPr>
            <p:ph type="dt" sz="half" idx="10"/>
          </p:nvPr>
        </p:nvSpPr>
        <p:spPr/>
        <p:txBody>
          <a:bodyPr/>
          <a:lstStyle>
            <a:lvl1pPr>
              <a:defRPr/>
            </a:lvl1pPr>
          </a:lstStyle>
          <a:p>
            <a:pPr>
              <a:defRPr/>
            </a:pPr>
            <a:fld id="{E83EE9F9-79B2-4FC4-9402-0F2F944153B4}"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29B71816-2F1E-7D97-62B7-CB265D895DC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747B876C-A1CD-9B6F-44D7-5E7056B05DEC}"/>
              </a:ext>
            </a:extLst>
          </p:cNvPr>
          <p:cNvSpPr>
            <a:spLocks noGrp="1"/>
          </p:cNvSpPr>
          <p:nvPr>
            <p:ph type="sldNum" sz="quarter" idx="12"/>
          </p:nvPr>
        </p:nvSpPr>
        <p:spPr/>
        <p:txBody>
          <a:bodyPr/>
          <a:lstStyle>
            <a:lvl1pPr>
              <a:defRPr/>
            </a:lvl1pPr>
          </a:lstStyle>
          <a:p>
            <a:pPr>
              <a:defRPr/>
            </a:pPr>
            <a:fld id="{2A679322-9F6E-4705-ADBD-08100EA1BDC2}" type="slidenum">
              <a:rPr lang="fr-FR" altLang="fr-FR"/>
              <a:pPr>
                <a:defRPr/>
              </a:pPr>
              <a:t>‹N°›</a:t>
            </a:fld>
            <a:endParaRPr lang="fr-FR" altLang="fr-FR"/>
          </a:p>
        </p:txBody>
      </p:sp>
    </p:spTree>
    <p:extLst>
      <p:ext uri="{BB962C8B-B14F-4D97-AF65-F5344CB8AC3E}">
        <p14:creationId xmlns:p14="http://schemas.microsoft.com/office/powerpoint/2010/main" val="416404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EFB6E85E-AA14-413A-39ED-FB2042DE5FEE}"/>
              </a:ext>
            </a:extLst>
          </p:cNvPr>
          <p:cNvSpPr>
            <a:spLocks noGrp="1"/>
          </p:cNvSpPr>
          <p:nvPr>
            <p:ph type="dt" sz="half" idx="10"/>
          </p:nvPr>
        </p:nvSpPr>
        <p:spPr/>
        <p:txBody>
          <a:bodyPr/>
          <a:lstStyle>
            <a:lvl1pPr>
              <a:defRPr/>
            </a:lvl1pPr>
          </a:lstStyle>
          <a:p>
            <a:pPr>
              <a:defRPr/>
            </a:pPr>
            <a:fld id="{8BA07DF6-6A0C-46E8-8B3F-8424CCDD117B}"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8B135251-42AA-1325-3FF1-9C0556A6E7B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80966AE7-4A63-55D4-D55B-311AB9C4B319}"/>
              </a:ext>
            </a:extLst>
          </p:cNvPr>
          <p:cNvSpPr>
            <a:spLocks noGrp="1"/>
          </p:cNvSpPr>
          <p:nvPr>
            <p:ph type="sldNum" sz="quarter" idx="12"/>
          </p:nvPr>
        </p:nvSpPr>
        <p:spPr/>
        <p:txBody>
          <a:bodyPr/>
          <a:lstStyle>
            <a:lvl1pPr>
              <a:defRPr/>
            </a:lvl1pPr>
          </a:lstStyle>
          <a:p>
            <a:pPr>
              <a:defRPr/>
            </a:pPr>
            <a:fld id="{039E11A5-985E-4D12-9D18-D7EACAD5349B}" type="slidenum">
              <a:rPr lang="fr-FR" altLang="fr-FR"/>
              <a:pPr>
                <a:defRPr/>
              </a:pPr>
              <a:t>‹N°›</a:t>
            </a:fld>
            <a:endParaRPr lang="fr-FR" altLang="fr-FR"/>
          </a:p>
        </p:txBody>
      </p:sp>
    </p:spTree>
    <p:extLst>
      <p:ext uri="{BB962C8B-B14F-4D97-AF65-F5344CB8AC3E}">
        <p14:creationId xmlns:p14="http://schemas.microsoft.com/office/powerpoint/2010/main" val="168663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3F3CA9AD-F27B-388C-4E1A-91C7B7D70561}"/>
              </a:ext>
            </a:extLst>
          </p:cNvPr>
          <p:cNvSpPr>
            <a:spLocks noGrp="1"/>
          </p:cNvSpPr>
          <p:nvPr>
            <p:ph type="dt" sz="half" idx="10"/>
          </p:nvPr>
        </p:nvSpPr>
        <p:spPr/>
        <p:txBody>
          <a:bodyPr/>
          <a:lstStyle>
            <a:lvl1pPr>
              <a:defRPr/>
            </a:lvl1pPr>
          </a:lstStyle>
          <a:p>
            <a:pPr>
              <a:defRPr/>
            </a:pPr>
            <a:fld id="{52DC30F4-E17F-44D9-8AB3-27537C48DF72}"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10D5AD19-1FBB-7DB6-E819-6ADA329DD09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AB1C253-C327-A701-96EA-ABC654B7CD20}"/>
              </a:ext>
            </a:extLst>
          </p:cNvPr>
          <p:cNvSpPr>
            <a:spLocks noGrp="1"/>
          </p:cNvSpPr>
          <p:nvPr>
            <p:ph type="sldNum" sz="quarter" idx="12"/>
          </p:nvPr>
        </p:nvSpPr>
        <p:spPr/>
        <p:txBody>
          <a:bodyPr/>
          <a:lstStyle>
            <a:lvl1pPr>
              <a:defRPr/>
            </a:lvl1pPr>
          </a:lstStyle>
          <a:p>
            <a:pPr>
              <a:defRPr/>
            </a:pPr>
            <a:fld id="{B80DA3C5-0CA5-4CEE-8143-458CDE3EFE57}" type="slidenum">
              <a:rPr lang="fr-FR" altLang="fr-FR"/>
              <a:pPr>
                <a:defRPr/>
              </a:pPr>
              <a:t>‹N°›</a:t>
            </a:fld>
            <a:endParaRPr lang="fr-FR" altLang="fr-FR"/>
          </a:p>
        </p:txBody>
      </p:sp>
    </p:spTree>
    <p:extLst>
      <p:ext uri="{BB962C8B-B14F-4D97-AF65-F5344CB8AC3E}">
        <p14:creationId xmlns:p14="http://schemas.microsoft.com/office/powerpoint/2010/main" val="83574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7B96A652-AB8F-7477-F5FE-CA3180204E0C}"/>
              </a:ext>
            </a:extLst>
          </p:cNvPr>
          <p:cNvSpPr>
            <a:spLocks noGrp="1"/>
          </p:cNvSpPr>
          <p:nvPr>
            <p:ph type="dt" sz="half" idx="10"/>
          </p:nvPr>
        </p:nvSpPr>
        <p:spPr/>
        <p:txBody>
          <a:bodyPr/>
          <a:lstStyle>
            <a:lvl1pPr>
              <a:defRPr/>
            </a:lvl1pPr>
          </a:lstStyle>
          <a:p>
            <a:pPr>
              <a:defRPr/>
            </a:pPr>
            <a:fld id="{F13F2CA6-2484-4BFB-B0AF-4B1605FFBF13}"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22B33DDB-3EEA-BA23-CCA5-B3D354B042D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E2251F8-7265-1AA2-338A-B01FF8A28D64}"/>
              </a:ext>
            </a:extLst>
          </p:cNvPr>
          <p:cNvSpPr>
            <a:spLocks noGrp="1"/>
          </p:cNvSpPr>
          <p:nvPr>
            <p:ph type="sldNum" sz="quarter" idx="12"/>
          </p:nvPr>
        </p:nvSpPr>
        <p:spPr/>
        <p:txBody>
          <a:bodyPr/>
          <a:lstStyle>
            <a:lvl1pPr>
              <a:defRPr/>
            </a:lvl1pPr>
          </a:lstStyle>
          <a:p>
            <a:pPr>
              <a:defRPr/>
            </a:pPr>
            <a:fld id="{07ED03A0-EC6A-4E7F-8D4F-97FD25664F68}" type="slidenum">
              <a:rPr lang="fr-FR" altLang="fr-FR"/>
              <a:pPr>
                <a:defRPr/>
              </a:pPr>
              <a:t>‹N°›</a:t>
            </a:fld>
            <a:endParaRPr lang="fr-FR" altLang="fr-FR"/>
          </a:p>
        </p:txBody>
      </p:sp>
    </p:spTree>
    <p:extLst>
      <p:ext uri="{BB962C8B-B14F-4D97-AF65-F5344CB8AC3E}">
        <p14:creationId xmlns:p14="http://schemas.microsoft.com/office/powerpoint/2010/main" val="196396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8B39942-0CF3-5E1F-69E7-606DCD487368}"/>
              </a:ext>
            </a:extLst>
          </p:cNvPr>
          <p:cNvSpPr>
            <a:spLocks noGrp="1"/>
          </p:cNvSpPr>
          <p:nvPr>
            <p:ph type="dt" sz="half" idx="10"/>
          </p:nvPr>
        </p:nvSpPr>
        <p:spPr/>
        <p:txBody>
          <a:bodyPr/>
          <a:lstStyle>
            <a:lvl1pPr>
              <a:defRPr/>
            </a:lvl1pPr>
          </a:lstStyle>
          <a:p>
            <a:pPr>
              <a:defRPr/>
            </a:pPr>
            <a:fld id="{4AF07C98-63C8-45B7-B363-1BACB944F08A}"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3F60E5BF-E698-C2E0-8F08-69D4F03A2B9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18E1F4B-A027-95D7-5E27-9228C0AC0DE4}"/>
              </a:ext>
            </a:extLst>
          </p:cNvPr>
          <p:cNvSpPr>
            <a:spLocks noGrp="1"/>
          </p:cNvSpPr>
          <p:nvPr>
            <p:ph type="sldNum" sz="quarter" idx="12"/>
          </p:nvPr>
        </p:nvSpPr>
        <p:spPr/>
        <p:txBody>
          <a:bodyPr/>
          <a:lstStyle>
            <a:lvl1pPr>
              <a:defRPr/>
            </a:lvl1pPr>
          </a:lstStyle>
          <a:p>
            <a:pPr>
              <a:defRPr/>
            </a:pPr>
            <a:fld id="{20915149-DC6A-4516-9047-FFD51A1B97E6}" type="slidenum">
              <a:rPr lang="fr-FR" altLang="fr-FR"/>
              <a:pPr>
                <a:defRPr/>
              </a:pPr>
              <a:t>‹N°›</a:t>
            </a:fld>
            <a:endParaRPr lang="fr-FR" altLang="fr-FR"/>
          </a:p>
        </p:txBody>
      </p:sp>
    </p:spTree>
    <p:extLst>
      <p:ext uri="{BB962C8B-B14F-4D97-AF65-F5344CB8AC3E}">
        <p14:creationId xmlns:p14="http://schemas.microsoft.com/office/powerpoint/2010/main" val="284782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4DB725E-312D-09A8-D2B7-18627FAEFD4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B6149DD2-FBA1-CA4C-6A22-B19F9CCAF2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5A47DD08-0153-D16D-7EE0-7607295180C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B2D3200-0AEE-4950-9A58-969035BDB67F}"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6940EEF6-F759-B8B8-28BD-C7C64A0E5AC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A67779D3-94A2-9770-C982-603A6CC5541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79461828-269D-48D3-ABC0-F06AFEAE39B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3.wmf"/><Relationship Id="rId7" Type="http://schemas.openxmlformats.org/officeDocument/2006/relationships/oleObject" Target="../embeddings/oleObject7.bin"/><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4A1F0D5-484E-7D25-C1B4-A13415003FAA}"/>
              </a:ext>
            </a:extLst>
          </p:cNvPr>
          <p:cNvSpPr>
            <a:spLocks noGrp="1"/>
          </p:cNvSpPr>
          <p:nvPr>
            <p:ph type="title"/>
          </p:nvPr>
        </p:nvSpPr>
        <p:spPr>
          <a:xfrm>
            <a:off x="1187450" y="44450"/>
            <a:ext cx="7705725" cy="1152525"/>
          </a:xfrm>
        </p:spPr>
        <p:txBody>
          <a:bodyPr/>
          <a:lstStyle/>
          <a:p>
            <a:pPr eaLnBrk="1" hangingPunct="1">
              <a:defRPr/>
            </a:pPr>
            <a:r>
              <a:rPr lang="fr-FR" altLang="fr-FR">
                <a:solidFill>
                  <a:schemeClr val="bg1"/>
                </a:solidFill>
                <a:effectLst>
                  <a:outerShdw blurRad="38100" dist="38100" dir="2700000" algn="tl">
                    <a:srgbClr val="C0C0C0"/>
                  </a:outerShdw>
                </a:effectLst>
              </a:rPr>
              <a:t>Combustion</a:t>
            </a:r>
          </a:p>
        </p:txBody>
      </p:sp>
      <p:sp>
        <p:nvSpPr>
          <p:cNvPr id="3075" name="ZoneTexte 5">
            <a:extLst>
              <a:ext uri="{FF2B5EF4-FFF2-40B4-BE49-F238E27FC236}">
                <a16:creationId xmlns:a16="http://schemas.microsoft.com/office/drawing/2014/main" id="{CAA9A386-2F74-916D-31D4-F1640D33A5E9}"/>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cs typeface="Times New Roman" panose="02020603050405020304" pitchFamily="18" charset="0"/>
              </a:rPr>
              <a:t>ADMJSP / </a:t>
            </a:r>
            <a:r>
              <a:rPr lang="fr-FR" altLang="fr-FR" sz="1200">
                <a:solidFill>
                  <a:srgbClr val="441202"/>
                </a:solidFill>
                <a:latin typeface="Times New Roman" panose="02020603050405020304" pitchFamily="18" charset="0"/>
                <a:cs typeface="Times New Roman" panose="02020603050405020304" pitchFamily="18" charset="0"/>
              </a:rPr>
              <a:t>Pôle pédagogie – 2022 -  Version 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id="{1B1E629B-DBA9-A036-2AB6-D2D508B7F965}"/>
              </a:ext>
            </a:extLst>
          </p:cNvPr>
          <p:cNvSpPr txBox="1">
            <a:spLocks noChangeArrowheads="1"/>
          </p:cNvSpPr>
          <p:nvPr/>
        </p:nvSpPr>
        <p:spPr bwMode="auto">
          <a:xfrm>
            <a:off x="457200" y="1828800"/>
            <a:ext cx="723900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latin typeface="Times New Roman" panose="02020603050405020304" pitchFamily="18" charset="0"/>
                <a:cs typeface="Times New Roman" panose="02020603050405020304" pitchFamily="18" charset="0"/>
              </a:rPr>
              <a:t>Produits de combustion :</a:t>
            </a:r>
          </a:p>
          <a:p>
            <a:pPr>
              <a:spcBef>
                <a:spcPct val="50000"/>
              </a:spcBef>
              <a:buFontTx/>
              <a:buNone/>
            </a:pPr>
            <a:endParaRPr lang="fr-FR" altLang="fr-FR" sz="2000" b="1" u="sng">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Les gaz résultant de la combustion sont généralement :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Le dioxyde de carbone (CO</a:t>
            </a:r>
            <a:r>
              <a:rPr lang="fr-FR" altLang="fr-FR" sz="2000" baseline="-25000">
                <a:latin typeface="Times New Roman" panose="02020603050405020304" pitchFamily="18" charset="0"/>
                <a:cs typeface="Times New Roman" panose="02020603050405020304" pitchFamily="18" charset="0"/>
              </a:rPr>
              <a:t>2</a:t>
            </a:r>
            <a:r>
              <a:rPr lang="fr-FR" altLang="fr-FR" sz="2000">
                <a:latin typeface="Times New Roman" panose="02020603050405020304" pitchFamily="18" charset="0"/>
                <a:cs typeface="Times New Roman" panose="02020603050405020304" pitchFamily="18" charset="0"/>
              </a:rPr>
              <a:t>)</a:t>
            </a:r>
          </a:p>
          <a:p>
            <a:r>
              <a:rPr lang="fr-FR" altLang="fr-FR" sz="2000">
                <a:latin typeface="Times New Roman" panose="02020603050405020304" pitchFamily="18" charset="0"/>
                <a:cs typeface="Times New Roman" panose="02020603050405020304" pitchFamily="18" charset="0"/>
              </a:rPr>
              <a:t> Le monoxyde de carbone (CO)</a:t>
            </a:r>
          </a:p>
          <a:p>
            <a:r>
              <a:rPr lang="fr-FR" altLang="fr-FR" sz="2000">
                <a:latin typeface="Times New Roman" panose="02020603050405020304" pitchFamily="18" charset="0"/>
                <a:cs typeface="Times New Roman" panose="02020603050405020304" pitchFamily="18" charset="0"/>
              </a:rPr>
              <a:t> Le cyanure d'hydrogène (HCN)</a:t>
            </a:r>
          </a:p>
          <a:p>
            <a:r>
              <a:rPr lang="fr-FR" altLang="fr-FR" sz="2000">
                <a:latin typeface="Times New Roman" panose="02020603050405020304" pitchFamily="18" charset="0"/>
                <a:cs typeface="Times New Roman" panose="02020603050405020304" pitchFamily="18" charset="0"/>
              </a:rPr>
              <a:t> L'acide fluorhydrique (HF)</a:t>
            </a:r>
          </a:p>
          <a:p>
            <a:r>
              <a:rPr lang="fr-FR" altLang="fr-FR" sz="2000">
                <a:latin typeface="Times New Roman" panose="02020603050405020304" pitchFamily="18" charset="0"/>
                <a:cs typeface="Times New Roman" panose="02020603050405020304" pitchFamily="18" charset="0"/>
              </a:rPr>
              <a:t> L'acide chlorhydrique (HCl)</a:t>
            </a:r>
          </a:p>
          <a:p>
            <a:r>
              <a:rPr lang="fr-FR" altLang="fr-FR" sz="2000">
                <a:latin typeface="Times New Roman" panose="02020603050405020304" pitchFamily="18" charset="0"/>
                <a:cs typeface="Times New Roman" panose="02020603050405020304" pitchFamily="18" charset="0"/>
              </a:rPr>
              <a:t> La vapeur d'eau</a:t>
            </a:r>
          </a:p>
          <a:p>
            <a:r>
              <a:rPr lang="fr-FR" altLang="fr-FR" sz="2000">
                <a:latin typeface="Times New Roman" panose="02020603050405020304" pitchFamily="18" charset="0"/>
                <a:cs typeface="Times New Roman" panose="02020603050405020304" pitchFamily="18" charset="0"/>
              </a:rPr>
              <a:t> Etc.</a:t>
            </a:r>
          </a:p>
        </p:txBody>
      </p:sp>
      <p:sp>
        <p:nvSpPr>
          <p:cNvPr id="12291" name="Titre 8">
            <a:extLst>
              <a:ext uri="{FF2B5EF4-FFF2-40B4-BE49-F238E27FC236}">
                <a16:creationId xmlns:a16="http://schemas.microsoft.com/office/drawing/2014/main" id="{A8DB5EA5-FADA-3317-6C41-86EEFEB23743}"/>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2292" name="Rectangle 1">
            <a:extLst>
              <a:ext uri="{FF2B5EF4-FFF2-40B4-BE49-F238E27FC236}">
                <a16:creationId xmlns:a16="http://schemas.microsoft.com/office/drawing/2014/main" id="{050EEA8E-EDFE-0F11-F7C8-93ACDAB0FD4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3" name="Rectangle 6">
            <a:extLst>
              <a:ext uri="{FF2B5EF4-FFF2-40B4-BE49-F238E27FC236}">
                <a16:creationId xmlns:a16="http://schemas.microsoft.com/office/drawing/2014/main" id="{40D58050-F370-3028-50D2-F5ECB6D933CD}"/>
              </a:ext>
            </a:extLst>
          </p:cNvPr>
          <p:cNvSpPr>
            <a:spLocks noChangeArrowheads="1"/>
          </p:cNvSpPr>
          <p:nvPr/>
        </p:nvSpPr>
        <p:spPr bwMode="auto">
          <a:xfrm>
            <a:off x="1657350"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Tree>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a:extLst>
              <a:ext uri="{FF2B5EF4-FFF2-40B4-BE49-F238E27FC236}">
                <a16:creationId xmlns:a16="http://schemas.microsoft.com/office/drawing/2014/main" id="{AF2245C7-D052-6B4A-2B56-B5DFB475108D}"/>
              </a:ext>
            </a:extLst>
          </p:cNvPr>
          <p:cNvSpPr txBox="1">
            <a:spLocks noChangeArrowheads="1"/>
          </p:cNvSpPr>
          <p:nvPr/>
        </p:nvSpPr>
        <p:spPr bwMode="auto">
          <a:xfrm>
            <a:off x="609600" y="2209800"/>
            <a:ext cx="799465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La nature de ces derniers est intimement liée à la composition des matériaux impliqués dans la combustion. </a:t>
            </a:r>
          </a:p>
          <a:p>
            <a:pPr>
              <a:lnSpc>
                <a:spcPct val="107000"/>
              </a:lnSpc>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gaz de combustion contiennent souvent des gaz combustibles imbrûlés.</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Titre 8">
            <a:extLst>
              <a:ext uri="{FF2B5EF4-FFF2-40B4-BE49-F238E27FC236}">
                <a16:creationId xmlns:a16="http://schemas.microsoft.com/office/drawing/2014/main" id="{495ED5FF-B011-EF4D-B1BF-969E1F6189B8}"/>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3316" name="Rectangle 1">
            <a:extLst>
              <a:ext uri="{FF2B5EF4-FFF2-40B4-BE49-F238E27FC236}">
                <a16:creationId xmlns:a16="http://schemas.microsoft.com/office/drawing/2014/main" id="{F880381F-1EAA-EEE7-80C9-9FDFEA39121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a:extLst>
              <a:ext uri="{FF2B5EF4-FFF2-40B4-BE49-F238E27FC236}">
                <a16:creationId xmlns:a16="http://schemas.microsoft.com/office/drawing/2014/main" id="{A22DA447-6F7A-46FC-82FC-E2FAE090EDBC}"/>
              </a:ext>
            </a:extLst>
          </p:cNvPr>
          <p:cNvSpPr txBox="1">
            <a:spLocks noChangeArrowheads="1"/>
          </p:cNvSpPr>
          <p:nvPr/>
        </p:nvSpPr>
        <p:spPr bwMode="auto">
          <a:xfrm>
            <a:off x="611188" y="1989138"/>
            <a:ext cx="7239000" cy="35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dangers associés aux fumées sont : </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Inflammabilité, explosivité,</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Toxicité, corrosivité,</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Émissions de particules,</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Opacité,</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Rayonnement,</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Envahissement et mobilité,</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Chaleur,</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p:txBody>
      </p:sp>
      <p:sp>
        <p:nvSpPr>
          <p:cNvPr id="14339" name="Titre 8">
            <a:extLst>
              <a:ext uri="{FF2B5EF4-FFF2-40B4-BE49-F238E27FC236}">
                <a16:creationId xmlns:a16="http://schemas.microsoft.com/office/drawing/2014/main" id="{018FFA42-A723-24EA-C618-DDA329B77FD0}"/>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4340" name="Rectangle 1">
            <a:extLst>
              <a:ext uri="{FF2B5EF4-FFF2-40B4-BE49-F238E27FC236}">
                <a16:creationId xmlns:a16="http://schemas.microsoft.com/office/drawing/2014/main" id="{C1926137-F539-6EE8-AF47-6E25DB6C7D0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2DA75C9F-CE67-6AFE-5195-18F5B3D1C112}"/>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5363" name="Rectangle 1">
            <a:extLst>
              <a:ext uri="{FF2B5EF4-FFF2-40B4-BE49-F238E27FC236}">
                <a16:creationId xmlns:a16="http://schemas.microsoft.com/office/drawing/2014/main" id="{823A071A-C5C5-7A9D-B285-1759645E7C9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364" name="Rectangle 2">
            <a:extLst>
              <a:ext uri="{FF2B5EF4-FFF2-40B4-BE49-F238E27FC236}">
                <a16:creationId xmlns:a16="http://schemas.microsoft.com/office/drawing/2014/main" id="{CE6641F8-62BE-0ECC-8AE9-B5A1A4A21C5C}"/>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5365" name="Rectangle 4">
            <a:extLst>
              <a:ext uri="{FF2B5EF4-FFF2-40B4-BE49-F238E27FC236}">
                <a16:creationId xmlns:a16="http://schemas.microsoft.com/office/drawing/2014/main" id="{73AA1981-6B24-0D78-C8AB-FEB377E6B8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5366" name="Rectangle 6">
            <a:extLst>
              <a:ext uri="{FF2B5EF4-FFF2-40B4-BE49-F238E27FC236}">
                <a16:creationId xmlns:a16="http://schemas.microsoft.com/office/drawing/2014/main" id="{0F8E36FC-BBD5-52D5-4D55-0BE2CD1CC9CE}"/>
              </a:ext>
            </a:extLst>
          </p:cNvPr>
          <p:cNvSpPr>
            <a:spLocks noChangeArrowheads="1"/>
          </p:cNvSpPr>
          <p:nvPr/>
        </p:nvSpPr>
        <p:spPr bwMode="auto">
          <a:xfrm>
            <a:off x="781050" y="59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5367" name="Picture 5" descr="GTOD INC_Livre 1 - Concepts Essentiels - nov2020_Page_021">
            <a:extLst>
              <a:ext uri="{FF2B5EF4-FFF2-40B4-BE49-F238E27FC236}">
                <a16:creationId xmlns:a16="http://schemas.microsoft.com/office/drawing/2014/main" id="{F8851BA3-DE79-216F-4B41-A760967C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38" t="24686" r="4756" b="37846"/>
          <a:stretch>
            <a:fillRect/>
          </a:stretch>
        </p:blipFill>
        <p:spPr bwMode="auto">
          <a:xfrm>
            <a:off x="768350" y="1835150"/>
            <a:ext cx="748188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4D7DA850-9178-078B-5810-B8DB14E8C0AA}"/>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6387" name="Rectangle 1">
            <a:extLst>
              <a:ext uri="{FF2B5EF4-FFF2-40B4-BE49-F238E27FC236}">
                <a16:creationId xmlns:a16="http://schemas.microsoft.com/office/drawing/2014/main" id="{AB2920E0-10E7-3C3C-534B-0D8361B4CB5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88" name="Rectangle 2">
            <a:extLst>
              <a:ext uri="{FF2B5EF4-FFF2-40B4-BE49-F238E27FC236}">
                <a16:creationId xmlns:a16="http://schemas.microsoft.com/office/drawing/2014/main" id="{22D6C4EA-E345-AC56-6337-3A288BBDD367}"/>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6389" name="Picture 1" descr="GTOD INC_Livre 1 - Concepts Essentiels - nov2020_Page_021">
            <a:extLst>
              <a:ext uri="{FF2B5EF4-FFF2-40B4-BE49-F238E27FC236}">
                <a16:creationId xmlns:a16="http://schemas.microsoft.com/office/drawing/2014/main" id="{904F669D-89F6-D0D6-DDF7-673128306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20" t="49080" r="76167" b="39268"/>
          <a:stretch>
            <a:fillRect/>
          </a:stretch>
        </p:blipFill>
        <p:spPr bwMode="auto">
          <a:xfrm>
            <a:off x="2771775" y="2651125"/>
            <a:ext cx="310673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3F92439D-36B1-9D6A-D576-06EE7249B6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6391" name="ZoneTexte 3">
            <a:extLst>
              <a:ext uri="{FF2B5EF4-FFF2-40B4-BE49-F238E27FC236}">
                <a16:creationId xmlns:a16="http://schemas.microsoft.com/office/drawing/2014/main" id="{E0613B2F-1EA4-AC69-1BAE-83EB61156111}"/>
              </a:ext>
            </a:extLst>
          </p:cNvPr>
          <p:cNvSpPr txBox="1">
            <a:spLocks noChangeArrowheads="1"/>
          </p:cNvSpPr>
          <p:nvPr/>
        </p:nvSpPr>
        <p:spPr bwMode="auto">
          <a:xfrm>
            <a:off x="587375" y="1916113"/>
            <a:ext cx="8189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Les fumées sont claires (évaporation de l’eau, traduisant un réchauffement significatif</a:t>
            </a:r>
          </a:p>
        </p:txBody>
      </p:sp>
    </p:spTree>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7E762AC0-3813-D983-485D-7A654DE7EB13}"/>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7411" name="Rectangle 1">
            <a:extLst>
              <a:ext uri="{FF2B5EF4-FFF2-40B4-BE49-F238E27FC236}">
                <a16:creationId xmlns:a16="http://schemas.microsoft.com/office/drawing/2014/main" id="{B2EE84D8-8584-CE93-2394-31F1036FC9A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2" name="Rectangle 2">
            <a:extLst>
              <a:ext uri="{FF2B5EF4-FFF2-40B4-BE49-F238E27FC236}">
                <a16:creationId xmlns:a16="http://schemas.microsoft.com/office/drawing/2014/main" id="{41776532-28B8-F711-FFDF-1E8675F630AE}"/>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7413" name="Picture 1" descr="GTOD INC_Livre 1 - Concepts Essentiels - nov2020_Page_021">
            <a:extLst>
              <a:ext uri="{FF2B5EF4-FFF2-40B4-BE49-F238E27FC236}">
                <a16:creationId xmlns:a16="http://schemas.microsoft.com/office/drawing/2014/main" id="{A7F70192-EDC7-B651-6156-362FBAFBD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00" t="44453" r="64978" b="41061"/>
          <a:stretch>
            <a:fillRect/>
          </a:stretch>
        </p:blipFill>
        <p:spPr bwMode="auto">
          <a:xfrm>
            <a:off x="3338513" y="1450975"/>
            <a:ext cx="2341562"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4">
            <a:extLst>
              <a:ext uri="{FF2B5EF4-FFF2-40B4-BE49-F238E27FC236}">
                <a16:creationId xmlns:a16="http://schemas.microsoft.com/office/drawing/2014/main" id="{FEEB0936-22F2-CBB3-F9AA-A6BD6446A4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7415" name="ZoneTexte 7">
            <a:extLst>
              <a:ext uri="{FF2B5EF4-FFF2-40B4-BE49-F238E27FC236}">
                <a16:creationId xmlns:a16="http://schemas.microsoft.com/office/drawing/2014/main" id="{F39F827D-9D9F-D142-7E05-599704451407}"/>
              </a:ext>
            </a:extLst>
          </p:cNvPr>
          <p:cNvSpPr txBox="1">
            <a:spLocks noChangeArrowheads="1"/>
          </p:cNvSpPr>
          <p:nvPr/>
        </p:nvSpPr>
        <p:spPr bwMode="auto">
          <a:xfrm>
            <a:off x="477838" y="5494338"/>
            <a:ext cx="8188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Les fumées brunissent (pyrolyse), l’évaporation est terminée, les matériaux se dégradent.</a:t>
            </a:r>
          </a:p>
        </p:txBody>
      </p:sp>
    </p:spTree>
  </p:cSld>
  <p:clrMapOvr>
    <a:masterClrMapping/>
  </p:clrMapOvr>
  <p:transition spd="slow">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24250FB5-94B6-A41E-50F4-CC2636296D01}"/>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8435" name="Rectangle 1">
            <a:extLst>
              <a:ext uri="{FF2B5EF4-FFF2-40B4-BE49-F238E27FC236}">
                <a16:creationId xmlns:a16="http://schemas.microsoft.com/office/drawing/2014/main" id="{C5640767-CB59-0EE9-5813-1A2CD8FB5C8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436" name="Rectangle 2">
            <a:extLst>
              <a:ext uri="{FF2B5EF4-FFF2-40B4-BE49-F238E27FC236}">
                <a16:creationId xmlns:a16="http://schemas.microsoft.com/office/drawing/2014/main" id="{E5FD9FDC-D0AD-D49A-5D13-32574D2A2DBC}"/>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8437" name="Picture 1" descr="GTOD INC_Livre 1 - Concepts Essentiels - nov2020_Page_021">
            <a:extLst>
              <a:ext uri="{FF2B5EF4-FFF2-40B4-BE49-F238E27FC236}">
                <a16:creationId xmlns:a16="http://schemas.microsoft.com/office/drawing/2014/main" id="{21C7ED25-FBA8-5BF4-8EC8-1A44F3272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22" t="37833" r="54721" b="48976"/>
          <a:stretch>
            <a:fillRect/>
          </a:stretch>
        </p:blipFill>
        <p:spPr bwMode="auto">
          <a:xfrm>
            <a:off x="539750" y="2117725"/>
            <a:ext cx="216058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4">
            <a:extLst>
              <a:ext uri="{FF2B5EF4-FFF2-40B4-BE49-F238E27FC236}">
                <a16:creationId xmlns:a16="http://schemas.microsoft.com/office/drawing/2014/main" id="{67C6344D-5FAF-719D-4D40-4E5A46C142A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8439" name="ZoneTexte 7">
            <a:extLst>
              <a:ext uri="{FF2B5EF4-FFF2-40B4-BE49-F238E27FC236}">
                <a16:creationId xmlns:a16="http://schemas.microsoft.com/office/drawing/2014/main" id="{B2DE47BD-372B-6D42-630C-02B7D66DC713}"/>
              </a:ext>
            </a:extLst>
          </p:cNvPr>
          <p:cNvSpPr txBox="1">
            <a:spLocks noChangeArrowheads="1"/>
          </p:cNvSpPr>
          <p:nvPr/>
        </p:nvSpPr>
        <p:spPr bwMode="auto">
          <a:xfrm>
            <a:off x="2339975" y="1990725"/>
            <a:ext cx="6264275" cy="1119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Les fumées deviennent grisâtres, les combustibles dégagent beaucoup de carbone et peuvent traduire un manque d’O</a:t>
            </a:r>
            <a:r>
              <a:rPr lang="fr-FR" altLang="fr-FR" sz="2000" baseline="-25000">
                <a:latin typeface="Times New Roman" panose="02020603050405020304" pitchFamily="18" charset="0"/>
              </a:rPr>
              <a:t>2</a:t>
            </a:r>
          </a:p>
          <a:p>
            <a:pPr>
              <a:spcBef>
                <a:spcPct val="0"/>
              </a:spcBef>
              <a:buFontTx/>
              <a:buNone/>
            </a:pPr>
            <a:endParaRPr lang="fr-FR" altLang="fr-FR" sz="2000" baseline="-25000">
              <a:latin typeface="Times New Roman" panose="02020603050405020304" pitchFamily="18" charset="0"/>
            </a:endParaRPr>
          </a:p>
          <a:p>
            <a:pPr>
              <a:spcBef>
                <a:spcPct val="0"/>
              </a:spcBef>
              <a:buFontTx/>
              <a:buNone/>
            </a:pPr>
            <a:endParaRPr lang="fr-FR" altLang="fr-FR" sz="2000" baseline="-25000">
              <a:latin typeface="Times New Roman" panose="02020603050405020304" pitchFamily="18" charset="0"/>
            </a:endParaRPr>
          </a:p>
        </p:txBody>
      </p:sp>
    </p:spTree>
  </p:cSld>
  <p:clrMapOvr>
    <a:masterClrMapping/>
  </p:clrMapOvr>
  <p:transition spd="slow">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E7BFF642-2F51-52D4-EB6D-47E3C9CB619C}"/>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9459" name="Rectangle 1">
            <a:extLst>
              <a:ext uri="{FF2B5EF4-FFF2-40B4-BE49-F238E27FC236}">
                <a16:creationId xmlns:a16="http://schemas.microsoft.com/office/drawing/2014/main" id="{9F9B9DD8-3750-13F3-6390-5E712F1109D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460" name="Rectangle 2">
            <a:extLst>
              <a:ext uri="{FF2B5EF4-FFF2-40B4-BE49-F238E27FC236}">
                <a16:creationId xmlns:a16="http://schemas.microsoft.com/office/drawing/2014/main" id="{8A33F4BB-AB70-C7C5-4CE9-43D191A5C303}"/>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9461" name="Picture 1" descr="GTOD INC_Livre 1 - Concepts Essentiels - nov2020_Page_021">
            <a:extLst>
              <a:ext uri="{FF2B5EF4-FFF2-40B4-BE49-F238E27FC236}">
                <a16:creationId xmlns:a16="http://schemas.microsoft.com/office/drawing/2014/main" id="{69D3C40A-1CFD-B540-C3F4-9E830C657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414" t="32556" r="43532" b="58868"/>
          <a:stretch>
            <a:fillRect/>
          </a:stretch>
        </p:blipFill>
        <p:spPr bwMode="auto">
          <a:xfrm>
            <a:off x="427038" y="1785938"/>
            <a:ext cx="37084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4">
            <a:extLst>
              <a:ext uri="{FF2B5EF4-FFF2-40B4-BE49-F238E27FC236}">
                <a16:creationId xmlns:a16="http://schemas.microsoft.com/office/drawing/2014/main" id="{B42F5818-8544-0DBB-7DF8-1B4266E2FD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9463" name="ZoneTexte 7">
            <a:extLst>
              <a:ext uri="{FF2B5EF4-FFF2-40B4-BE49-F238E27FC236}">
                <a16:creationId xmlns:a16="http://schemas.microsoft.com/office/drawing/2014/main" id="{9E3EDD90-1BD4-D9B6-F060-2135843B63B3}"/>
              </a:ext>
            </a:extLst>
          </p:cNvPr>
          <p:cNvSpPr txBox="1">
            <a:spLocks noChangeArrowheads="1"/>
          </p:cNvSpPr>
          <p:nvPr/>
        </p:nvSpPr>
        <p:spPr bwMode="auto">
          <a:xfrm>
            <a:off x="3276600" y="1763713"/>
            <a:ext cx="532765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Les fumées deviennent noires et foncées, chargées en carbone.</a:t>
            </a:r>
          </a:p>
          <a:p>
            <a:pPr>
              <a:spcBef>
                <a:spcPct val="0"/>
              </a:spcBef>
              <a:buFontTx/>
              <a:buNone/>
            </a:pPr>
            <a:endParaRPr lang="fr-FR" altLang="fr-FR" sz="2000">
              <a:latin typeface="Times New Roman" panose="02020603050405020304" pitchFamily="18" charset="0"/>
            </a:endParaRPr>
          </a:p>
          <a:p>
            <a:pPr>
              <a:spcBef>
                <a:spcPct val="0"/>
              </a:spcBef>
              <a:buFontTx/>
              <a:buNone/>
            </a:pPr>
            <a:endParaRPr lang="fr-FR" altLang="fr-FR" sz="2000">
              <a:latin typeface="Times New Roman" panose="02020603050405020304" pitchFamily="18" charset="0"/>
            </a:endParaRPr>
          </a:p>
        </p:txBody>
      </p:sp>
    </p:spTree>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85E7276D-6C42-99B1-BFCB-5E7C7B82A151}"/>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20483" name="Rectangle 1">
            <a:extLst>
              <a:ext uri="{FF2B5EF4-FFF2-40B4-BE49-F238E27FC236}">
                <a16:creationId xmlns:a16="http://schemas.microsoft.com/office/drawing/2014/main" id="{FF793E36-2023-25E7-C144-7F01899F3BC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484" name="Rectangle 2">
            <a:extLst>
              <a:ext uri="{FF2B5EF4-FFF2-40B4-BE49-F238E27FC236}">
                <a16:creationId xmlns:a16="http://schemas.microsoft.com/office/drawing/2014/main" id="{9F255FBC-F028-E928-0071-684DB44177FB}"/>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20485" name="Picture 1" descr="GTOD INC_Livre 1 - Concepts Essentiels - nov2020_Page_021">
            <a:extLst>
              <a:ext uri="{FF2B5EF4-FFF2-40B4-BE49-F238E27FC236}">
                <a16:creationId xmlns:a16="http://schemas.microsoft.com/office/drawing/2014/main" id="{8486F825-F2BD-588C-D61C-ECCAE8F01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670" t="24165" r="36073" b="64806"/>
          <a:stretch>
            <a:fillRect/>
          </a:stretch>
        </p:blipFill>
        <p:spPr bwMode="auto">
          <a:xfrm>
            <a:off x="6265863" y="1506538"/>
            <a:ext cx="24479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4">
            <a:extLst>
              <a:ext uri="{FF2B5EF4-FFF2-40B4-BE49-F238E27FC236}">
                <a16:creationId xmlns:a16="http://schemas.microsoft.com/office/drawing/2014/main" id="{E20DCF50-895B-029E-EAC8-0C491671E95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20487" name="ZoneTexte 7">
            <a:extLst>
              <a:ext uri="{FF2B5EF4-FFF2-40B4-BE49-F238E27FC236}">
                <a16:creationId xmlns:a16="http://schemas.microsoft.com/office/drawing/2014/main" id="{1BEC71F7-F4B5-6B22-2DFA-29ED5EC7B84A}"/>
              </a:ext>
            </a:extLst>
          </p:cNvPr>
          <p:cNvSpPr txBox="1">
            <a:spLocks noChangeArrowheads="1"/>
          </p:cNvSpPr>
          <p:nvPr/>
        </p:nvSpPr>
        <p:spPr bwMode="auto">
          <a:xfrm>
            <a:off x="611188" y="3568700"/>
            <a:ext cx="5208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Une fois le plein développement atteint, il n’y a plus de fumées.</a:t>
            </a:r>
          </a:p>
        </p:txBody>
      </p:sp>
    </p:spTree>
  </p:cSld>
  <p:clrMapOvr>
    <a:masterClrMapping/>
  </p:clrMapOvr>
  <p:transition spd="slow">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a:extLst>
              <a:ext uri="{FF2B5EF4-FFF2-40B4-BE49-F238E27FC236}">
                <a16:creationId xmlns:a16="http://schemas.microsoft.com/office/drawing/2014/main" id="{E3736A63-17FE-1FF4-1990-1FECDD4D996B}"/>
              </a:ext>
            </a:extLst>
          </p:cNvPr>
          <p:cNvSpPr txBox="1">
            <a:spLocks noChangeArrowheads="1"/>
          </p:cNvSpPr>
          <p:nvPr/>
        </p:nvSpPr>
        <p:spPr bwMode="auto">
          <a:xfrm>
            <a:off x="434975" y="1852613"/>
            <a:ext cx="8423275"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Les fumées peuvent se présenter sous différentes couleurs :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Ne s'agit que d'indicateurs </a:t>
            </a:r>
            <a:r>
              <a:rPr lang="fr-FR" altLang="fr-FR" sz="1800">
                <a:sym typeface="Wingdings" panose="05000000000000000000" pitchFamily="2" charset="2"/>
              </a:rPr>
              <a:t></a:t>
            </a:r>
            <a:r>
              <a:rPr lang="fr-FR" altLang="fr-FR">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Les couleurs ne sont pas exhaustives.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Suivant les matériaux en combustion, certains dégageront plus rapidement et plus facilement des fumées noires (pneumatiques, PVC, etc.) dès le début.</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Pour les feux de végétaux, les fumées peuvent être très blanches car le combustible est chargé d'eau (il s'agit de matières organiques).</a:t>
            </a:r>
          </a:p>
        </p:txBody>
      </p:sp>
      <p:sp>
        <p:nvSpPr>
          <p:cNvPr id="21507" name="Titre 8">
            <a:extLst>
              <a:ext uri="{FF2B5EF4-FFF2-40B4-BE49-F238E27FC236}">
                <a16:creationId xmlns:a16="http://schemas.microsoft.com/office/drawing/2014/main" id="{B2E4F0CD-F9D9-AD05-3554-D3CCCA2740CB}"/>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21508" name="Rectangle 1">
            <a:extLst>
              <a:ext uri="{FF2B5EF4-FFF2-40B4-BE49-F238E27FC236}">
                <a16:creationId xmlns:a16="http://schemas.microsoft.com/office/drawing/2014/main" id="{E6F53737-FD3E-701E-771F-56E99BFD893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2028A121-12F0-41A5-DDB4-7BA340FA633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La combustion</a:t>
            </a:r>
          </a:p>
        </p:txBody>
      </p:sp>
      <p:sp>
        <p:nvSpPr>
          <p:cNvPr id="4099" name="Espace réservé du numéro de diapositive 4">
            <a:extLst>
              <a:ext uri="{FF2B5EF4-FFF2-40B4-BE49-F238E27FC236}">
                <a16:creationId xmlns:a16="http://schemas.microsoft.com/office/drawing/2014/main" id="{7746888E-0BAF-807C-EFF9-0DDBEB31018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EF446BA-9655-4487-8EF1-B15BB3ECAEAB}"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FBB2BBBC-12FC-0009-D298-EC244481B3C0}"/>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859816DA-CC0A-4588-9CFC-627CD33DD9EC}"/>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79F30DF1-4791-A404-4BEE-D786077BB5BE}"/>
              </a:ext>
            </a:extLst>
          </p:cNvPr>
          <p:cNvSpPr txBox="1">
            <a:spLocks noChangeArrowheads="1"/>
          </p:cNvSpPr>
          <p:nvPr/>
        </p:nvSpPr>
        <p:spPr bwMode="auto">
          <a:xfrm>
            <a:off x="4811713" y="2632075"/>
            <a:ext cx="38211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 triangle du feu, les différents types de combustion, les classes de feu.</a:t>
            </a:r>
          </a:p>
        </p:txBody>
      </p:sp>
      <p:sp>
        <p:nvSpPr>
          <p:cNvPr id="4103" name="ZoneTexte 15">
            <a:extLst>
              <a:ext uri="{FF2B5EF4-FFF2-40B4-BE49-F238E27FC236}">
                <a16:creationId xmlns:a16="http://schemas.microsoft.com/office/drawing/2014/main" id="{7D93F54D-B2BD-89D4-9B3F-4803138B6961}"/>
              </a:ext>
            </a:extLst>
          </p:cNvPr>
          <p:cNvSpPr txBox="1">
            <a:spLocks noChangeArrowheads="1"/>
          </p:cNvSpPr>
          <p:nvPr/>
        </p:nvSpPr>
        <p:spPr bwMode="auto">
          <a:xfrm>
            <a:off x="609600" y="2514600"/>
            <a:ext cx="342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 / définitions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Triangle du feu</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Types de combustions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Classes de feux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991C7D5C-0876-6C1D-05D9-1623910DD65B}"/>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Triangle du feu</a:t>
            </a:r>
          </a:p>
        </p:txBody>
      </p:sp>
      <p:sp>
        <p:nvSpPr>
          <p:cNvPr id="22531" name="Rectangle 1">
            <a:extLst>
              <a:ext uri="{FF2B5EF4-FFF2-40B4-BE49-F238E27FC236}">
                <a16:creationId xmlns:a16="http://schemas.microsoft.com/office/drawing/2014/main" id="{9019F395-CFBB-9C2E-9992-D94F3D2EB195}"/>
              </a:ext>
            </a:extLst>
          </p:cNvPr>
          <p:cNvSpPr>
            <a:spLocks noChangeArrowheads="1"/>
          </p:cNvSpPr>
          <p:nvPr/>
        </p:nvSpPr>
        <p:spPr bwMode="auto">
          <a:xfrm>
            <a:off x="414338" y="1316038"/>
            <a:ext cx="81899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Traditionnellement le phénomène de feu est schématiquement représenté par le triangle du feu dont les 3 côtés symbolisent les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3 éléments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nécessaire à une combustion : </a:t>
            </a:r>
          </a:p>
        </p:txBody>
      </p:sp>
      <p:pic>
        <p:nvPicPr>
          <p:cNvPr id="22532" name="Image 1">
            <a:extLst>
              <a:ext uri="{FF2B5EF4-FFF2-40B4-BE49-F238E27FC236}">
                <a16:creationId xmlns:a16="http://schemas.microsoft.com/office/drawing/2014/main" id="{AB499F76-8AB8-A2DA-430F-E2769F07F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2181225"/>
            <a:ext cx="42672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059">
            <a:extLst>
              <a:ext uri="{FF2B5EF4-FFF2-40B4-BE49-F238E27FC236}">
                <a16:creationId xmlns:a16="http://schemas.microsoft.com/office/drawing/2014/main" id="{6D9E71AA-E035-3F03-22AB-970A6AC21BC0}"/>
              </a:ext>
            </a:extLst>
          </p:cNvPr>
          <p:cNvSpPr txBox="1">
            <a:spLocks noChangeArrowheads="1"/>
          </p:cNvSpPr>
          <p:nvPr/>
        </p:nvSpPr>
        <p:spPr bwMode="auto">
          <a:xfrm>
            <a:off x="547688" y="1974850"/>
            <a:ext cx="7924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rPr>
              <a:t>On dit qu'un corps est </a:t>
            </a:r>
            <a:r>
              <a:rPr lang="fr-FR" altLang="fr-FR" sz="2000" b="1">
                <a:latin typeface="Times New Roman" panose="02020603050405020304" pitchFamily="18" charset="0"/>
                <a:cs typeface="Times New Roman" panose="02020603050405020304" pitchFamily="18" charset="0"/>
              </a:rPr>
              <a:t>combustible</a:t>
            </a:r>
            <a:r>
              <a:rPr lang="fr-FR" altLang="fr-FR" sz="2000">
                <a:latin typeface="Times New Roman" panose="02020603050405020304" pitchFamily="18" charset="0"/>
                <a:cs typeface="Times New Roman" panose="02020603050405020304" pitchFamily="18" charset="0"/>
              </a:rPr>
              <a:t> lorsqu'il a la propriété de "brûler".</a:t>
            </a:r>
          </a:p>
          <a:p>
            <a:pPr>
              <a:spcBef>
                <a:spcPct val="50000"/>
              </a:spcBef>
              <a:buFontTx/>
              <a:buNone/>
            </a:pPr>
            <a:r>
              <a:rPr lang="fr-FR" altLang="fr-FR" sz="2000">
                <a:latin typeface="Times New Roman" panose="02020603050405020304" pitchFamily="18" charset="0"/>
                <a:cs typeface="Times New Roman" panose="02020603050405020304" pitchFamily="18" charset="0"/>
              </a:rPr>
              <a:t>Contraire : incombustible.</a:t>
            </a:r>
          </a:p>
        </p:txBody>
      </p:sp>
      <p:sp>
        <p:nvSpPr>
          <p:cNvPr id="23555" name="Titre 8">
            <a:extLst>
              <a:ext uri="{FF2B5EF4-FFF2-40B4-BE49-F238E27FC236}">
                <a16:creationId xmlns:a16="http://schemas.microsoft.com/office/drawing/2014/main" id="{A52D0D4D-DED8-7C1F-F652-7DCE0381391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sp>
        <p:nvSpPr>
          <p:cNvPr id="23556" name="Rectangle 1">
            <a:extLst>
              <a:ext uri="{FF2B5EF4-FFF2-40B4-BE49-F238E27FC236}">
                <a16:creationId xmlns:a16="http://schemas.microsoft.com/office/drawing/2014/main" id="{B6F6B4AC-1B33-7478-2FAB-EB54D9F43DCA}"/>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Combustible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557" name="Text Box 2059">
            <a:extLst>
              <a:ext uri="{FF2B5EF4-FFF2-40B4-BE49-F238E27FC236}">
                <a16:creationId xmlns:a16="http://schemas.microsoft.com/office/drawing/2014/main" id="{8E1EF801-4605-4AA3-AB57-C39C9A49273C}"/>
              </a:ext>
            </a:extLst>
          </p:cNvPr>
          <p:cNvSpPr txBox="1">
            <a:spLocks noChangeArrowheads="1"/>
          </p:cNvSpPr>
          <p:nvPr/>
        </p:nvSpPr>
        <p:spPr bwMode="auto">
          <a:xfrm>
            <a:off x="609600" y="32766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Sont dits </a:t>
            </a:r>
            <a:r>
              <a:rPr lang="fr-FR" altLang="fr-FR" sz="2000" b="1" u="sng">
                <a:latin typeface="Times New Roman" panose="02020603050405020304" pitchFamily="18" charset="0"/>
                <a:cs typeface="Times New Roman" panose="02020603050405020304" pitchFamily="18" charset="0"/>
              </a:rPr>
              <a:t>"inflammables"</a:t>
            </a:r>
            <a:r>
              <a:rPr lang="fr-FR" altLang="fr-FR" sz="2000">
                <a:latin typeface="Times New Roman" panose="02020603050405020304" pitchFamily="18" charset="0"/>
                <a:cs typeface="Times New Roman" panose="02020603050405020304" pitchFamily="18" charset="0"/>
              </a:rPr>
              <a:t> les corps combustibles qui s'allument au contact d'une flamme. </a:t>
            </a:r>
          </a:p>
        </p:txBody>
      </p:sp>
      <p:sp>
        <p:nvSpPr>
          <p:cNvPr id="23558" name="Text Box 2059">
            <a:extLst>
              <a:ext uri="{FF2B5EF4-FFF2-40B4-BE49-F238E27FC236}">
                <a16:creationId xmlns:a16="http://schemas.microsoft.com/office/drawing/2014/main" id="{73E4A806-5E68-A65C-9B88-7BA3A0974EDA}"/>
              </a:ext>
            </a:extLst>
          </p:cNvPr>
          <p:cNvSpPr txBox="1">
            <a:spLocks noChangeArrowheads="1"/>
          </p:cNvSpPr>
          <p:nvPr/>
        </p:nvSpPr>
        <p:spPr bwMode="auto">
          <a:xfrm>
            <a:off x="609600" y="4343400"/>
            <a:ext cx="792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Sont dits </a:t>
            </a:r>
            <a:r>
              <a:rPr lang="fr-FR" altLang="fr-FR" sz="2000" b="1" u="sng">
                <a:latin typeface="Times New Roman" panose="02020603050405020304" pitchFamily="18" charset="0"/>
                <a:cs typeface="Times New Roman" panose="02020603050405020304" pitchFamily="18" charset="0"/>
              </a:rPr>
              <a:t>"</a:t>
            </a:r>
            <a:r>
              <a:rPr lang="fr-FR" altLang="fr-FR" sz="2000" b="1" u="sng">
                <a:solidFill>
                  <a:srgbClr val="FF3300"/>
                </a:solidFill>
                <a:latin typeface="Times New Roman" panose="02020603050405020304" pitchFamily="18" charset="0"/>
                <a:cs typeface="Times New Roman" panose="02020603050405020304" pitchFamily="18" charset="0"/>
              </a:rPr>
              <a:t>in</a:t>
            </a:r>
            <a:r>
              <a:rPr lang="fr-FR" altLang="fr-FR" sz="2000" b="1" u="sng">
                <a:latin typeface="Times New Roman" panose="02020603050405020304" pitchFamily="18" charset="0"/>
                <a:cs typeface="Times New Roman" panose="02020603050405020304" pitchFamily="18" charset="0"/>
              </a:rPr>
              <a:t>inflammables"</a:t>
            </a:r>
            <a:r>
              <a:rPr lang="fr-FR" altLang="fr-FR" sz="2000">
                <a:latin typeface="Times New Roman" panose="02020603050405020304" pitchFamily="18" charset="0"/>
                <a:cs typeface="Times New Roman" panose="02020603050405020304" pitchFamily="18" charset="0"/>
              </a:rPr>
              <a:t> ceux qui, tout en étant combustibles, cessent de brûler lorsqu'ils ne sont plus soumis à l'action de la chaleur : exemple la laine.</a:t>
            </a: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059">
            <a:extLst>
              <a:ext uri="{FF2B5EF4-FFF2-40B4-BE49-F238E27FC236}">
                <a16:creationId xmlns:a16="http://schemas.microsoft.com/office/drawing/2014/main" id="{C2424079-DE96-CD9A-3026-24DC7CA6F6CC}"/>
              </a:ext>
            </a:extLst>
          </p:cNvPr>
          <p:cNvSpPr txBox="1">
            <a:spLocks noChangeArrowheads="1"/>
          </p:cNvSpPr>
          <p:nvPr/>
        </p:nvSpPr>
        <p:spPr bwMode="auto">
          <a:xfrm>
            <a:off x="547688" y="1974850"/>
            <a:ext cx="79248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rPr>
              <a:t>Le corps peut se présenter sous les 3 états de la matière :</a:t>
            </a:r>
          </a:p>
        </p:txBody>
      </p:sp>
      <p:pic>
        <p:nvPicPr>
          <p:cNvPr id="24579" name="Picture 2066" descr="F:\PHOTOS\OUTDOOR\603000\603026.BMP">
            <a:extLst>
              <a:ext uri="{FF2B5EF4-FFF2-40B4-BE49-F238E27FC236}">
                <a16:creationId xmlns:a16="http://schemas.microsoft.com/office/drawing/2014/main" id="{13D7A37C-BEFB-FFB7-E4D7-D60A01CAA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517775"/>
            <a:ext cx="21732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068" descr="F:\PHOTOS\OUTDOOR\604000\604005.BMP">
            <a:extLst>
              <a:ext uri="{FF2B5EF4-FFF2-40B4-BE49-F238E27FC236}">
                <a16:creationId xmlns:a16="http://schemas.microsoft.com/office/drawing/2014/main" id="{2567239C-9AF0-34F8-DF76-FC16857E3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590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070" descr="K:\Images\Photos\Vues diverses\10 Mesnil-Saint-Père 01.jpg">
            <a:extLst>
              <a:ext uri="{FF2B5EF4-FFF2-40B4-BE49-F238E27FC236}">
                <a16:creationId xmlns:a16="http://schemas.microsoft.com/office/drawing/2014/main" id="{D45CFB05-F22A-0702-8A6C-9EC9CA6FC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25146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itre 8">
            <a:extLst>
              <a:ext uri="{FF2B5EF4-FFF2-40B4-BE49-F238E27FC236}">
                <a16:creationId xmlns:a16="http://schemas.microsoft.com/office/drawing/2014/main" id="{914369DA-B7C1-298E-36B5-F578EAA90F9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sp>
        <p:nvSpPr>
          <p:cNvPr id="24583" name="Rectangle 1">
            <a:extLst>
              <a:ext uri="{FF2B5EF4-FFF2-40B4-BE49-F238E27FC236}">
                <a16:creationId xmlns:a16="http://schemas.microsoft.com/office/drawing/2014/main" id="{F11A6E58-C8C2-ADEE-1B7D-5D0FE476E83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Combustible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584" name="Text Box 2059">
            <a:extLst>
              <a:ext uri="{FF2B5EF4-FFF2-40B4-BE49-F238E27FC236}">
                <a16:creationId xmlns:a16="http://schemas.microsoft.com/office/drawing/2014/main" id="{DEED28BC-B093-937C-1B34-F9716AC656AA}"/>
              </a:ext>
            </a:extLst>
          </p:cNvPr>
          <p:cNvSpPr txBox="1">
            <a:spLocks noChangeArrowheads="1"/>
          </p:cNvSpPr>
          <p:nvPr/>
        </p:nvSpPr>
        <p:spPr bwMode="auto">
          <a:xfrm>
            <a:off x="3203575" y="3605213"/>
            <a:ext cx="11525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rPr>
              <a:t>Liquide</a:t>
            </a:r>
          </a:p>
        </p:txBody>
      </p:sp>
      <p:sp>
        <p:nvSpPr>
          <p:cNvPr id="24585" name="Text Box 2059">
            <a:extLst>
              <a:ext uri="{FF2B5EF4-FFF2-40B4-BE49-F238E27FC236}">
                <a16:creationId xmlns:a16="http://schemas.microsoft.com/office/drawing/2014/main" id="{813A5ADE-7230-F573-9F8D-4BCB25C43EAD}"/>
              </a:ext>
            </a:extLst>
          </p:cNvPr>
          <p:cNvSpPr txBox="1">
            <a:spLocks noChangeArrowheads="1"/>
          </p:cNvSpPr>
          <p:nvPr/>
        </p:nvSpPr>
        <p:spPr bwMode="auto">
          <a:xfrm>
            <a:off x="1685925" y="5700713"/>
            <a:ext cx="12096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50000"/>
              </a:spcBef>
              <a:buFontTx/>
              <a:buNone/>
            </a:pPr>
            <a:r>
              <a:rPr lang="fr-FR" altLang="fr-FR" sz="2000">
                <a:latin typeface="Times New Roman" panose="02020603050405020304" pitchFamily="18" charset="0"/>
                <a:cs typeface="Times New Roman" panose="02020603050405020304" pitchFamily="18" charset="0"/>
              </a:rPr>
              <a:t>Solide</a:t>
            </a:r>
          </a:p>
        </p:txBody>
      </p:sp>
      <p:sp>
        <p:nvSpPr>
          <p:cNvPr id="24586" name="Text Box 2059">
            <a:extLst>
              <a:ext uri="{FF2B5EF4-FFF2-40B4-BE49-F238E27FC236}">
                <a16:creationId xmlns:a16="http://schemas.microsoft.com/office/drawing/2014/main" id="{600D6C00-62F3-8F70-D6CB-286CD115E9BA}"/>
              </a:ext>
            </a:extLst>
          </p:cNvPr>
          <p:cNvSpPr txBox="1">
            <a:spLocks noChangeArrowheads="1"/>
          </p:cNvSpPr>
          <p:nvPr/>
        </p:nvSpPr>
        <p:spPr bwMode="auto">
          <a:xfrm>
            <a:off x="5791200" y="4013200"/>
            <a:ext cx="1223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rPr>
              <a:t>Gazeux</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1031">
            <a:extLst>
              <a:ext uri="{FF2B5EF4-FFF2-40B4-BE49-F238E27FC236}">
                <a16:creationId xmlns:a16="http://schemas.microsoft.com/office/drawing/2014/main" id="{146D80F9-E88C-21DE-3507-07B22EE5309F}"/>
              </a:ext>
            </a:extLst>
          </p:cNvPr>
          <p:cNvSpPr>
            <a:spLocks noChangeArrowheads="1" noChangeShapeType="1" noTextEdit="1"/>
          </p:cNvSpPr>
          <p:nvPr/>
        </p:nvSpPr>
        <p:spPr bwMode="auto">
          <a:xfrm>
            <a:off x="2971800" y="3276600"/>
            <a:ext cx="2609850" cy="647700"/>
          </a:xfrm>
          <a:prstGeom prst="rect">
            <a:avLst/>
          </a:prstGeom>
        </p:spPr>
        <p:txBody>
          <a:bodyPr wrap="none" fromWordArt="1">
            <a:prstTxWarp prst="textPlain">
              <a:avLst>
                <a:gd name="adj" fmla="val 50000"/>
              </a:avLst>
            </a:prstTxWarp>
          </a:bodyPr>
          <a:lstStyle/>
          <a:p>
            <a:r>
              <a:rPr lang="fr-F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L'Oxygène</a:t>
            </a:r>
          </a:p>
        </p:txBody>
      </p:sp>
      <p:sp>
        <p:nvSpPr>
          <p:cNvPr id="25603" name="Text Box 1032">
            <a:extLst>
              <a:ext uri="{FF2B5EF4-FFF2-40B4-BE49-F238E27FC236}">
                <a16:creationId xmlns:a16="http://schemas.microsoft.com/office/drawing/2014/main" id="{05B1D011-9FC7-CBB6-ED20-DEB1F9C6401E}"/>
              </a:ext>
            </a:extLst>
          </p:cNvPr>
          <p:cNvSpPr txBox="1">
            <a:spLocks noChangeArrowheads="1"/>
          </p:cNvSpPr>
          <p:nvPr/>
        </p:nvSpPr>
        <p:spPr bwMode="auto">
          <a:xfrm>
            <a:off x="827088" y="2060575"/>
            <a:ext cx="678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rPr>
              <a:t>Au niveau du </a:t>
            </a:r>
            <a:r>
              <a:rPr lang="fr-FR" altLang="fr-FR" sz="2000" b="1">
                <a:solidFill>
                  <a:schemeClr val="accent2"/>
                </a:solidFill>
                <a:latin typeface="Times New Roman" panose="02020603050405020304" pitchFamily="18" charset="0"/>
                <a:cs typeface="Times New Roman" panose="02020603050405020304" pitchFamily="18" charset="0"/>
              </a:rPr>
              <a:t>comburant</a:t>
            </a:r>
            <a:r>
              <a:rPr lang="fr-FR" altLang="fr-FR" sz="2000">
                <a:latin typeface="Times New Roman" panose="02020603050405020304" pitchFamily="18" charset="0"/>
                <a:cs typeface="Times New Roman" panose="02020603050405020304" pitchFamily="18" charset="0"/>
              </a:rPr>
              <a:t>, un seul est à considérer c’est :</a:t>
            </a:r>
          </a:p>
        </p:txBody>
      </p:sp>
      <p:sp>
        <p:nvSpPr>
          <p:cNvPr id="25604" name="Rectangle 1">
            <a:extLst>
              <a:ext uri="{FF2B5EF4-FFF2-40B4-BE49-F238E27FC236}">
                <a16:creationId xmlns:a16="http://schemas.microsoft.com/office/drawing/2014/main" id="{C4F1058E-FF23-D035-A63D-5036B9747B1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Comburant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605" name="Titre 8">
            <a:extLst>
              <a:ext uri="{FF2B5EF4-FFF2-40B4-BE49-F238E27FC236}">
                <a16:creationId xmlns:a16="http://schemas.microsoft.com/office/drawing/2014/main" id="{11718AE7-43E3-2178-9632-D6803DC30C6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pic>
        <p:nvPicPr>
          <p:cNvPr id="25606" name="Image 2">
            <a:extLst>
              <a:ext uri="{FF2B5EF4-FFF2-40B4-BE49-F238E27FC236}">
                <a16:creationId xmlns:a16="http://schemas.microsoft.com/office/drawing/2014/main" id="{7B118D8E-CB80-AB39-B8CB-075F246884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437063"/>
            <a:ext cx="23272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age 7">
            <a:extLst>
              <a:ext uri="{FF2B5EF4-FFF2-40B4-BE49-F238E27FC236}">
                <a16:creationId xmlns:a16="http://schemas.microsoft.com/office/drawing/2014/main" id="{3C4EC814-99E8-5495-0407-6B9A7CDEB8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45125"/>
            <a:ext cx="1022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age 14">
            <a:extLst>
              <a:ext uri="{FF2B5EF4-FFF2-40B4-BE49-F238E27FC236}">
                <a16:creationId xmlns:a16="http://schemas.microsoft.com/office/drawing/2014/main" id="{789489CB-E080-D57F-B015-849E161A3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8913" y="5157788"/>
            <a:ext cx="102076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 15">
            <a:extLst>
              <a:ext uri="{FF2B5EF4-FFF2-40B4-BE49-F238E27FC236}">
                <a16:creationId xmlns:a16="http://schemas.microsoft.com/office/drawing/2014/main" id="{ED43C627-5116-4D55-81D9-D2C3686B8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871788"/>
            <a:ext cx="1022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Image 16">
            <a:extLst>
              <a:ext uri="{FF2B5EF4-FFF2-40B4-BE49-F238E27FC236}">
                <a16:creationId xmlns:a16="http://schemas.microsoft.com/office/drawing/2014/main" id="{5728B2F2-C200-A6D2-B21A-CA94340097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100" y="1377950"/>
            <a:ext cx="1022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Image 17">
            <a:extLst>
              <a:ext uri="{FF2B5EF4-FFF2-40B4-BE49-F238E27FC236}">
                <a16:creationId xmlns:a16="http://schemas.microsoft.com/office/drawing/2014/main" id="{8F717019-8E73-EDB7-93C2-01D6152E4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4221163"/>
            <a:ext cx="1020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Image 18">
            <a:extLst>
              <a:ext uri="{FF2B5EF4-FFF2-40B4-BE49-F238E27FC236}">
                <a16:creationId xmlns:a16="http://schemas.microsoft.com/office/drawing/2014/main" id="{C71C5CFF-CF36-3C64-FF5A-D3D46A22F9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2663825"/>
            <a:ext cx="1020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30">
            <a:extLst>
              <a:ext uri="{FF2B5EF4-FFF2-40B4-BE49-F238E27FC236}">
                <a16:creationId xmlns:a16="http://schemas.microsoft.com/office/drawing/2014/main" id="{FE686EA5-022B-DAFC-DA52-0D349B3E9FED}"/>
              </a:ext>
            </a:extLst>
          </p:cNvPr>
          <p:cNvSpPr txBox="1">
            <a:spLocks noChangeArrowheads="1"/>
          </p:cNvSpPr>
          <p:nvPr/>
        </p:nvSpPr>
        <p:spPr bwMode="auto">
          <a:xfrm>
            <a:off x="468313" y="1368425"/>
            <a:ext cx="800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FF3300"/>
                </a:solidFill>
                <a:latin typeface="Times New Roman" panose="02020603050405020304" pitchFamily="18" charset="0"/>
                <a:cs typeface="Times New Roman" panose="02020603050405020304" pitchFamily="18" charset="0"/>
              </a:rPr>
              <a:t>L’énergie d’activation</a:t>
            </a:r>
            <a:r>
              <a:rPr lang="fr-FR" altLang="fr-FR" sz="2000" b="1" u="sng">
                <a:latin typeface="Times New Roman" panose="02020603050405020304" pitchFamily="18" charset="0"/>
                <a:cs typeface="Times New Roman" panose="02020603050405020304" pitchFamily="18" charset="0"/>
              </a:rPr>
              <a:t> :</a:t>
            </a:r>
            <a:r>
              <a:rPr lang="fr-FR" altLang="fr-FR" sz="2000">
                <a:latin typeface="Times New Roman" panose="02020603050405020304" pitchFamily="18" charset="0"/>
                <a:cs typeface="Times New Roman" panose="02020603050405020304" pitchFamily="18" charset="0"/>
              </a:rPr>
              <a:t> peut avoir des origines diverses :</a:t>
            </a:r>
          </a:p>
        </p:txBody>
      </p:sp>
      <p:sp>
        <p:nvSpPr>
          <p:cNvPr id="26627" name="Text Box 1034">
            <a:extLst>
              <a:ext uri="{FF2B5EF4-FFF2-40B4-BE49-F238E27FC236}">
                <a16:creationId xmlns:a16="http://schemas.microsoft.com/office/drawing/2014/main" id="{80C9D653-335F-0657-6145-98E2D3683A1D}"/>
              </a:ext>
            </a:extLst>
          </p:cNvPr>
          <p:cNvSpPr txBox="1">
            <a:spLocks noChangeArrowheads="1"/>
          </p:cNvSpPr>
          <p:nvPr/>
        </p:nvSpPr>
        <p:spPr bwMode="auto">
          <a:xfrm>
            <a:off x="1447800" y="2286000"/>
            <a:ext cx="716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solidFill>
                  <a:srgbClr val="FF3300"/>
                </a:solidFill>
                <a:latin typeface="Times New Roman" panose="02020603050405020304" pitchFamily="18" charset="0"/>
                <a:cs typeface="Times New Roman" panose="02020603050405020304" pitchFamily="18" charset="0"/>
              </a:rPr>
              <a:t>Thermique </a:t>
            </a:r>
            <a:r>
              <a:rPr lang="fr-FR" altLang="fr-FR" sz="2000">
                <a:latin typeface="Times New Roman" panose="02020603050405020304" pitchFamily="18" charset="0"/>
                <a:cs typeface="Times New Roman" panose="02020603050405020304" pitchFamily="18" charset="0"/>
              </a:rPr>
              <a:t>: flammes, bout rouge de cigarette, foudre, etc.,</a:t>
            </a:r>
          </a:p>
        </p:txBody>
      </p:sp>
      <p:sp>
        <p:nvSpPr>
          <p:cNvPr id="26628" name="Text Box 1038">
            <a:extLst>
              <a:ext uri="{FF2B5EF4-FFF2-40B4-BE49-F238E27FC236}">
                <a16:creationId xmlns:a16="http://schemas.microsoft.com/office/drawing/2014/main" id="{8A894688-226C-7D19-2EF3-2893AFEFF396}"/>
              </a:ext>
            </a:extLst>
          </p:cNvPr>
          <p:cNvSpPr txBox="1">
            <a:spLocks noChangeArrowheads="1"/>
          </p:cNvSpPr>
          <p:nvPr/>
        </p:nvSpPr>
        <p:spPr bwMode="auto">
          <a:xfrm>
            <a:off x="1524000" y="28956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solidFill>
                  <a:srgbClr val="993366"/>
                </a:solidFill>
                <a:latin typeface="Times New Roman" panose="02020603050405020304" pitchFamily="18" charset="0"/>
                <a:cs typeface="Times New Roman" panose="02020603050405020304" pitchFamily="18" charset="0"/>
              </a:rPr>
              <a:t>Électrique</a:t>
            </a:r>
            <a:r>
              <a:rPr lang="fr-FR" altLang="fr-FR" sz="2000">
                <a:latin typeface="Times New Roman" panose="02020603050405020304" pitchFamily="18" charset="0"/>
                <a:cs typeface="Times New Roman" panose="02020603050405020304" pitchFamily="18" charset="0"/>
              </a:rPr>
              <a:t> : étincelle, électricité statique,</a:t>
            </a:r>
          </a:p>
        </p:txBody>
      </p:sp>
      <p:sp>
        <p:nvSpPr>
          <p:cNvPr id="26629" name="Text Box 1039">
            <a:extLst>
              <a:ext uri="{FF2B5EF4-FFF2-40B4-BE49-F238E27FC236}">
                <a16:creationId xmlns:a16="http://schemas.microsoft.com/office/drawing/2014/main" id="{7919720D-732C-F336-238D-390E3E3743EC}"/>
              </a:ext>
            </a:extLst>
          </p:cNvPr>
          <p:cNvSpPr txBox="1">
            <a:spLocks noChangeArrowheads="1"/>
          </p:cNvSpPr>
          <p:nvPr/>
        </p:nvSpPr>
        <p:spPr bwMode="auto">
          <a:xfrm>
            <a:off x="1524000" y="3581400"/>
            <a:ext cx="640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solidFill>
                  <a:srgbClr val="339933"/>
                </a:solidFill>
                <a:latin typeface="Times New Roman" panose="02020603050405020304" pitchFamily="18" charset="0"/>
                <a:cs typeface="Times New Roman" panose="02020603050405020304" pitchFamily="18" charset="0"/>
              </a:rPr>
              <a:t>Biologique </a:t>
            </a:r>
            <a:r>
              <a:rPr lang="fr-FR" altLang="fr-FR" sz="2000">
                <a:latin typeface="Times New Roman" panose="02020603050405020304" pitchFamily="18" charset="0"/>
                <a:cs typeface="Times New Roman" panose="02020603050405020304" pitchFamily="18" charset="0"/>
              </a:rPr>
              <a:t>: fermentation,</a:t>
            </a:r>
          </a:p>
        </p:txBody>
      </p:sp>
      <p:sp>
        <p:nvSpPr>
          <p:cNvPr id="26630" name="Text Box 1040">
            <a:extLst>
              <a:ext uri="{FF2B5EF4-FFF2-40B4-BE49-F238E27FC236}">
                <a16:creationId xmlns:a16="http://schemas.microsoft.com/office/drawing/2014/main" id="{3D9C6FAF-E1EA-82D0-077E-FA69F992CE4B}"/>
              </a:ext>
            </a:extLst>
          </p:cNvPr>
          <p:cNvSpPr txBox="1">
            <a:spLocks noChangeArrowheads="1"/>
          </p:cNvSpPr>
          <p:nvPr/>
        </p:nvSpPr>
        <p:spPr bwMode="auto">
          <a:xfrm>
            <a:off x="1524000" y="42672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solidFill>
                  <a:srgbClr val="996633"/>
                </a:solidFill>
                <a:latin typeface="Times New Roman" panose="02020603050405020304" pitchFamily="18" charset="0"/>
                <a:cs typeface="Times New Roman" panose="02020603050405020304" pitchFamily="18" charset="0"/>
              </a:rPr>
              <a:t>Mécanique</a:t>
            </a:r>
            <a:r>
              <a:rPr lang="fr-FR" altLang="fr-FR" sz="2000">
                <a:latin typeface="Times New Roman" panose="02020603050405020304" pitchFamily="18" charset="0"/>
                <a:cs typeface="Times New Roman" panose="02020603050405020304" pitchFamily="18" charset="0"/>
              </a:rPr>
              <a:t> : frottement, choc, compression, etc.,</a:t>
            </a:r>
          </a:p>
        </p:txBody>
      </p:sp>
      <p:sp>
        <p:nvSpPr>
          <p:cNvPr id="26631" name="Titre 8">
            <a:extLst>
              <a:ext uri="{FF2B5EF4-FFF2-40B4-BE49-F238E27FC236}">
                <a16:creationId xmlns:a16="http://schemas.microsoft.com/office/drawing/2014/main" id="{E4E24126-A01F-0375-B7FB-9485C35EE56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sp>
        <p:nvSpPr>
          <p:cNvPr id="26632" name="Text Box 1040">
            <a:extLst>
              <a:ext uri="{FF2B5EF4-FFF2-40B4-BE49-F238E27FC236}">
                <a16:creationId xmlns:a16="http://schemas.microsoft.com/office/drawing/2014/main" id="{05A6B325-ADC2-9CF2-53BB-01575EB92A9A}"/>
              </a:ext>
            </a:extLst>
          </p:cNvPr>
          <p:cNvSpPr txBox="1">
            <a:spLocks noChangeArrowheads="1"/>
          </p:cNvSpPr>
          <p:nvPr/>
        </p:nvSpPr>
        <p:spPr bwMode="auto">
          <a:xfrm>
            <a:off x="1600200" y="51054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solidFill>
                  <a:schemeClr val="hlink"/>
                </a:solidFill>
                <a:latin typeface="Times New Roman" panose="02020603050405020304" pitchFamily="18" charset="0"/>
                <a:cs typeface="Times New Roman" panose="02020603050405020304" pitchFamily="18" charset="0"/>
              </a:rPr>
              <a:t>Chimique </a:t>
            </a:r>
            <a:r>
              <a:rPr lang="fr-FR" altLang="fr-FR" sz="2000">
                <a:latin typeface="Times New Roman" panose="02020603050405020304" pitchFamily="18" charset="0"/>
                <a:cs typeface="Times New Roman" panose="02020603050405020304" pitchFamily="18" charset="0"/>
              </a:rPr>
              <a:t>: réaction exothermique, </a:t>
            </a:r>
          </a:p>
        </p:txBody>
      </p:sp>
    </p:spTree>
  </p:cSld>
  <p:clrMapOvr>
    <a:masterClrMapping/>
  </p:clrMapOvr>
  <p:transition spd="slow">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053">
            <a:extLst>
              <a:ext uri="{FF2B5EF4-FFF2-40B4-BE49-F238E27FC236}">
                <a16:creationId xmlns:a16="http://schemas.microsoft.com/office/drawing/2014/main" id="{D2857FB5-D37F-B927-19A1-62C42A083859}"/>
              </a:ext>
            </a:extLst>
          </p:cNvPr>
          <p:cNvSpPr txBox="1">
            <a:spLocks noChangeArrowheads="1"/>
          </p:cNvSpPr>
          <p:nvPr/>
        </p:nvSpPr>
        <p:spPr bwMode="auto">
          <a:xfrm>
            <a:off x="457200" y="1371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latin typeface="Times New Roman" panose="02020603050405020304" pitchFamily="18" charset="0"/>
                <a:cs typeface="Times New Roman" panose="02020603050405020304" pitchFamily="18" charset="0"/>
              </a:rPr>
              <a:t>La combustion peut-être : </a:t>
            </a:r>
          </a:p>
        </p:txBody>
      </p:sp>
      <p:sp>
        <p:nvSpPr>
          <p:cNvPr id="27651" name="Text Box 2054">
            <a:extLst>
              <a:ext uri="{FF2B5EF4-FFF2-40B4-BE49-F238E27FC236}">
                <a16:creationId xmlns:a16="http://schemas.microsoft.com/office/drawing/2014/main" id="{A06B8AF0-B293-082F-616D-D0FD6627E9FE}"/>
              </a:ext>
            </a:extLst>
          </p:cNvPr>
          <p:cNvSpPr txBox="1">
            <a:spLocks noChangeArrowheads="1"/>
          </p:cNvSpPr>
          <p:nvPr/>
        </p:nvSpPr>
        <p:spPr bwMode="auto">
          <a:xfrm>
            <a:off x="533400" y="19812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3300"/>
                </a:solidFill>
                <a:latin typeface="Times New Roman" panose="02020603050405020304" pitchFamily="18" charset="0"/>
                <a:cs typeface="Times New Roman" panose="02020603050405020304" pitchFamily="18" charset="0"/>
              </a:rPr>
              <a:t>Lente :</a:t>
            </a:r>
            <a:endParaRPr lang="fr-FR" altLang="fr-FR" sz="2000" b="1">
              <a:solidFill>
                <a:srgbClr val="993366"/>
              </a:solidFill>
              <a:latin typeface="Times New Roman" panose="02020603050405020304" pitchFamily="18" charset="0"/>
              <a:cs typeface="Times New Roman" panose="02020603050405020304" pitchFamily="18" charset="0"/>
            </a:endParaRPr>
          </a:p>
        </p:txBody>
      </p:sp>
      <p:sp>
        <p:nvSpPr>
          <p:cNvPr id="27652" name="Titre 8">
            <a:extLst>
              <a:ext uri="{FF2B5EF4-FFF2-40B4-BE49-F238E27FC236}">
                <a16:creationId xmlns:a16="http://schemas.microsoft.com/office/drawing/2014/main" id="{0932F1CB-F392-1529-3E7E-7233B54D04C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27653" name="Rectangle 9">
            <a:extLst>
              <a:ext uri="{FF2B5EF4-FFF2-40B4-BE49-F238E27FC236}">
                <a16:creationId xmlns:a16="http://schemas.microsoft.com/office/drawing/2014/main" id="{AE290FBB-1036-5FBB-35E5-14148961F198}"/>
              </a:ext>
            </a:extLst>
          </p:cNvPr>
          <p:cNvSpPr>
            <a:spLocks noChangeArrowheads="1"/>
          </p:cNvSpPr>
          <p:nvPr/>
        </p:nvSpPr>
        <p:spPr bwMode="auto">
          <a:xfrm>
            <a:off x="381000" y="2667000"/>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rPr>
              <a:t> Entraîne une faible élévation de la T°, une absence de flamme et peu de phénomènes lumineux ex : les braises d’un feu de bois</a:t>
            </a:r>
          </a:p>
        </p:txBody>
      </p:sp>
      <p:pic>
        <p:nvPicPr>
          <p:cNvPr id="27654" name="Image 1">
            <a:extLst>
              <a:ext uri="{FF2B5EF4-FFF2-40B4-BE49-F238E27FC236}">
                <a16:creationId xmlns:a16="http://schemas.microsoft.com/office/drawing/2014/main" id="{BBE5E82B-1563-FCC3-08AD-5F0159A49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37338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053">
            <a:extLst>
              <a:ext uri="{FF2B5EF4-FFF2-40B4-BE49-F238E27FC236}">
                <a16:creationId xmlns:a16="http://schemas.microsoft.com/office/drawing/2014/main" id="{53C4ED9C-3194-408C-E8AB-DB1735994D0F}"/>
              </a:ext>
            </a:extLst>
          </p:cNvPr>
          <p:cNvSpPr txBox="1">
            <a:spLocks noChangeArrowheads="1"/>
          </p:cNvSpPr>
          <p:nvPr/>
        </p:nvSpPr>
        <p:spPr bwMode="auto">
          <a:xfrm>
            <a:off x="457200" y="1371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latin typeface="Times New Roman" panose="02020603050405020304" pitchFamily="18" charset="0"/>
                <a:cs typeface="Times New Roman" panose="02020603050405020304" pitchFamily="18" charset="0"/>
              </a:rPr>
              <a:t>La combustion peut-être : </a:t>
            </a:r>
          </a:p>
        </p:txBody>
      </p:sp>
      <p:sp>
        <p:nvSpPr>
          <p:cNvPr id="28675" name="Text Box 2054">
            <a:extLst>
              <a:ext uri="{FF2B5EF4-FFF2-40B4-BE49-F238E27FC236}">
                <a16:creationId xmlns:a16="http://schemas.microsoft.com/office/drawing/2014/main" id="{82F85C89-1F8E-A9E2-E39B-77434CEBD03F}"/>
              </a:ext>
            </a:extLst>
          </p:cNvPr>
          <p:cNvSpPr txBox="1">
            <a:spLocks noChangeArrowheads="1"/>
          </p:cNvSpPr>
          <p:nvPr/>
        </p:nvSpPr>
        <p:spPr bwMode="auto">
          <a:xfrm>
            <a:off x="533400" y="19812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3300"/>
                </a:solidFill>
                <a:latin typeface="Times New Roman" panose="02020603050405020304" pitchFamily="18" charset="0"/>
                <a:cs typeface="Times New Roman" panose="02020603050405020304" pitchFamily="18" charset="0"/>
              </a:rPr>
              <a:t>Lente :</a:t>
            </a:r>
            <a:endParaRPr lang="fr-FR" altLang="fr-FR" sz="2000" b="1">
              <a:solidFill>
                <a:srgbClr val="993366"/>
              </a:solidFill>
              <a:latin typeface="Times New Roman" panose="02020603050405020304" pitchFamily="18" charset="0"/>
              <a:cs typeface="Times New Roman" panose="02020603050405020304" pitchFamily="18" charset="0"/>
            </a:endParaRPr>
          </a:p>
        </p:txBody>
      </p:sp>
      <p:pic>
        <p:nvPicPr>
          <p:cNvPr id="28676" name="Picture 2055" descr="E:\Image\RURAL\RURAL006.JPG">
            <a:extLst>
              <a:ext uri="{FF2B5EF4-FFF2-40B4-BE49-F238E27FC236}">
                <a16:creationId xmlns:a16="http://schemas.microsoft.com/office/drawing/2014/main" id="{9DBFF5AC-B167-6450-E89B-CE5381755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726"/>
          <a:stretch>
            <a:fillRect/>
          </a:stretch>
        </p:blipFill>
        <p:spPr bwMode="auto">
          <a:xfrm>
            <a:off x="1524000" y="3657600"/>
            <a:ext cx="5715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itre 8">
            <a:extLst>
              <a:ext uri="{FF2B5EF4-FFF2-40B4-BE49-F238E27FC236}">
                <a16:creationId xmlns:a16="http://schemas.microsoft.com/office/drawing/2014/main" id="{E183988B-169B-684D-2A48-B5C950493EB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28678" name="Rectangle 6">
            <a:extLst>
              <a:ext uri="{FF2B5EF4-FFF2-40B4-BE49-F238E27FC236}">
                <a16:creationId xmlns:a16="http://schemas.microsoft.com/office/drawing/2014/main" id="{89648863-8F79-4372-30B2-817F50149830}"/>
              </a:ext>
            </a:extLst>
          </p:cNvPr>
          <p:cNvSpPr>
            <a:spLocks noChangeArrowheads="1"/>
          </p:cNvSpPr>
          <p:nvPr/>
        </p:nvSpPr>
        <p:spPr bwMode="auto">
          <a:xfrm>
            <a:off x="381000" y="2667000"/>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rPr>
              <a:t> Combustion « très lente » appelée « spontanée » (ex : la fermentation, la rouille).</a:t>
            </a:r>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053">
            <a:extLst>
              <a:ext uri="{FF2B5EF4-FFF2-40B4-BE49-F238E27FC236}">
                <a16:creationId xmlns:a16="http://schemas.microsoft.com/office/drawing/2014/main" id="{25A9EF2B-1074-29A8-8FC7-A1659A053651}"/>
              </a:ext>
            </a:extLst>
          </p:cNvPr>
          <p:cNvSpPr txBox="1">
            <a:spLocks noChangeArrowheads="1"/>
          </p:cNvSpPr>
          <p:nvPr/>
        </p:nvSpPr>
        <p:spPr bwMode="auto">
          <a:xfrm>
            <a:off x="755650" y="192405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3300"/>
                </a:solidFill>
                <a:latin typeface="Times New Roman" panose="02020603050405020304" pitchFamily="18" charset="0"/>
                <a:cs typeface="Times New Roman" panose="02020603050405020304" pitchFamily="18" charset="0"/>
              </a:rPr>
              <a:t>Vive :</a:t>
            </a:r>
            <a:r>
              <a:rPr lang="fr-FR" altLang="fr-FR" sz="2000" b="1">
                <a:solidFill>
                  <a:srgbClr val="993366"/>
                </a:solidFill>
                <a:latin typeface="Times New Roman" panose="02020603050405020304" pitchFamily="18" charset="0"/>
                <a:cs typeface="Times New Roman" panose="02020603050405020304" pitchFamily="18" charset="0"/>
              </a:rPr>
              <a:t> déflagration</a:t>
            </a:r>
          </a:p>
        </p:txBody>
      </p:sp>
      <p:sp>
        <p:nvSpPr>
          <p:cNvPr id="29699" name="Text Box 2055">
            <a:extLst>
              <a:ext uri="{FF2B5EF4-FFF2-40B4-BE49-F238E27FC236}">
                <a16:creationId xmlns:a16="http://schemas.microsoft.com/office/drawing/2014/main" id="{5A3FAE26-C5B1-930D-C070-748193C9C797}"/>
              </a:ext>
            </a:extLst>
          </p:cNvPr>
          <p:cNvSpPr txBox="1">
            <a:spLocks noChangeArrowheads="1"/>
          </p:cNvSpPr>
          <p:nvPr/>
        </p:nvSpPr>
        <p:spPr bwMode="auto">
          <a:xfrm>
            <a:off x="685800" y="2514600"/>
            <a:ext cx="5562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rPr>
              <a:t>C’est la flamme la plus courante :</a:t>
            </a:r>
          </a:p>
        </p:txBody>
      </p:sp>
      <p:sp>
        <p:nvSpPr>
          <p:cNvPr id="29700" name="Text Box 2056">
            <a:extLst>
              <a:ext uri="{FF2B5EF4-FFF2-40B4-BE49-F238E27FC236}">
                <a16:creationId xmlns:a16="http://schemas.microsoft.com/office/drawing/2014/main" id="{4A5E8307-E79E-DB86-9369-810BD64799F1}"/>
              </a:ext>
            </a:extLst>
          </p:cNvPr>
          <p:cNvSpPr txBox="1">
            <a:spLocks noChangeArrowheads="1"/>
          </p:cNvSpPr>
          <p:nvPr/>
        </p:nvSpPr>
        <p:spPr bwMode="auto">
          <a:xfrm>
            <a:off x="755650" y="3116263"/>
            <a:ext cx="7920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cs typeface="Times New Roman" panose="02020603050405020304" pitchFamily="18" charset="0"/>
              </a:rPr>
              <a:t> Rapide caractérisée par une forte élévation de la </a:t>
            </a:r>
            <a:r>
              <a:rPr lang="fr-FR" altLang="fr-FR" sz="2000">
                <a:solidFill>
                  <a:srgbClr val="000000"/>
                </a:solidFill>
                <a:latin typeface="Times New Roman" panose="02020603050405020304" pitchFamily="18" charset="0"/>
              </a:rPr>
              <a:t>T°, </a:t>
            </a:r>
            <a:r>
              <a:rPr lang="fr-FR" altLang="fr-FR" sz="2000">
                <a:solidFill>
                  <a:srgbClr val="000000"/>
                </a:solidFill>
                <a:latin typeface="Times New Roman" panose="02020603050405020304" pitchFamily="18" charset="0"/>
                <a:cs typeface="Times New Roman" panose="02020603050405020304" pitchFamily="18" charset="0"/>
              </a:rPr>
              <a:t>des flammes visibles, des phénomènes lumineux et l’émission de gaz et de fumées (ex : incendie). Nous parlerons de « flamme de diffusion ».</a:t>
            </a:r>
          </a:p>
        </p:txBody>
      </p:sp>
      <p:sp>
        <p:nvSpPr>
          <p:cNvPr id="29701" name="Text Box 2057">
            <a:extLst>
              <a:ext uri="{FF2B5EF4-FFF2-40B4-BE49-F238E27FC236}">
                <a16:creationId xmlns:a16="http://schemas.microsoft.com/office/drawing/2014/main" id="{E6B77AC6-9EAB-63DC-3B83-232DC30D4CF5}"/>
              </a:ext>
            </a:extLst>
          </p:cNvPr>
          <p:cNvSpPr txBox="1">
            <a:spLocks noChangeArrowheads="1"/>
          </p:cNvSpPr>
          <p:nvPr/>
        </p:nvSpPr>
        <p:spPr bwMode="auto">
          <a:xfrm>
            <a:off x="1676400" y="47244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rPr>
              <a:t> cConsomme rapidement la quantité en O</a:t>
            </a:r>
            <a:r>
              <a:rPr lang="fr-FR" altLang="fr-FR" sz="2000" baseline="-25000">
                <a:latin typeface="Times New Roman" panose="02020603050405020304" pitchFamily="18" charset="0"/>
                <a:cs typeface="Times New Roman" panose="02020603050405020304" pitchFamily="18" charset="0"/>
              </a:rPr>
              <a:t>2</a:t>
            </a:r>
            <a:r>
              <a:rPr lang="fr-FR" altLang="fr-FR" sz="2000">
                <a:latin typeface="Times New Roman" panose="02020603050405020304" pitchFamily="18" charset="0"/>
                <a:cs typeface="Times New Roman" panose="02020603050405020304" pitchFamily="18" charset="0"/>
              </a:rPr>
              <a:t> qui est disponible. </a:t>
            </a:r>
          </a:p>
        </p:txBody>
      </p:sp>
      <p:graphicFrame>
        <p:nvGraphicFramePr>
          <p:cNvPr id="29702" name="Object 2058">
            <a:extLst>
              <a:ext uri="{FF2B5EF4-FFF2-40B4-BE49-F238E27FC236}">
                <a16:creationId xmlns:a16="http://schemas.microsoft.com/office/drawing/2014/main" id="{3A53907D-0C90-B3B9-1792-B4AEB013FA82}"/>
              </a:ext>
            </a:extLst>
          </p:cNvPr>
          <p:cNvGraphicFramePr>
            <a:graphicFrameLocks noChangeAspect="1"/>
          </p:cNvGraphicFramePr>
          <p:nvPr/>
        </p:nvGraphicFramePr>
        <p:xfrm>
          <a:off x="685800" y="4419600"/>
          <a:ext cx="714375" cy="1714500"/>
        </p:xfrm>
        <a:graphic>
          <a:graphicData uri="http://schemas.openxmlformats.org/presentationml/2006/ole">
            <mc:AlternateContent xmlns:mc="http://schemas.openxmlformats.org/markup-compatibility/2006">
              <mc:Choice xmlns:v="urn:schemas-microsoft-com:vml" Requires="v">
                <p:oleObj name="CorelDRAW" r:id="rId2" imgW="1114425" imgH="2667000" progId="CorelDraw.Graphic.9">
                  <p:embed/>
                </p:oleObj>
              </mc:Choice>
              <mc:Fallback>
                <p:oleObj name="CorelDRAW" r:id="rId2" imgW="1114425" imgH="2667000" progId="CorelDraw.Graphic.9">
                  <p:embed/>
                  <p:pic>
                    <p:nvPicPr>
                      <p:cNvPr id="0" name="Object 2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7143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2059">
            <a:extLst>
              <a:ext uri="{FF2B5EF4-FFF2-40B4-BE49-F238E27FC236}">
                <a16:creationId xmlns:a16="http://schemas.microsoft.com/office/drawing/2014/main" id="{5CA74DB5-C3C2-4DD7-0ADD-E16FD8320294}"/>
              </a:ext>
            </a:extLst>
          </p:cNvPr>
          <p:cNvGraphicFramePr>
            <a:graphicFrameLocks noChangeAspect="1"/>
          </p:cNvGraphicFramePr>
          <p:nvPr/>
        </p:nvGraphicFramePr>
        <p:xfrm>
          <a:off x="6553200" y="1600200"/>
          <a:ext cx="1246188" cy="1295400"/>
        </p:xfrm>
        <a:graphic>
          <a:graphicData uri="http://schemas.openxmlformats.org/presentationml/2006/ole">
            <mc:AlternateContent xmlns:mc="http://schemas.openxmlformats.org/markup-compatibility/2006">
              <mc:Choice xmlns:v="urn:schemas-microsoft-com:vml" Requires="v">
                <p:oleObj name="CorelDRAW" r:id="rId4" imgW="2505075" imgH="2600325" progId="CorelDraw.Graphic.9">
                  <p:embed/>
                </p:oleObj>
              </mc:Choice>
              <mc:Fallback>
                <p:oleObj name="CorelDRAW" r:id="rId4" imgW="2505075" imgH="2600325" progId="CorelDraw.Graphic.9">
                  <p:embed/>
                  <p:pic>
                    <p:nvPicPr>
                      <p:cNvPr id="0" name="Object 20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600200"/>
                        <a:ext cx="12461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itre 8">
            <a:extLst>
              <a:ext uri="{FF2B5EF4-FFF2-40B4-BE49-F238E27FC236}">
                <a16:creationId xmlns:a16="http://schemas.microsoft.com/office/drawing/2014/main" id="{518650D6-2805-F235-0AD9-98A0E263CB4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29705" name="Text Box 2053">
            <a:extLst>
              <a:ext uri="{FF2B5EF4-FFF2-40B4-BE49-F238E27FC236}">
                <a16:creationId xmlns:a16="http://schemas.microsoft.com/office/drawing/2014/main" id="{786B3528-D864-AA04-EE6D-823DEECB0AEC}"/>
              </a:ext>
            </a:extLst>
          </p:cNvPr>
          <p:cNvSpPr txBox="1">
            <a:spLocks noChangeArrowheads="1"/>
          </p:cNvSpPr>
          <p:nvPr/>
        </p:nvSpPr>
        <p:spPr bwMode="auto">
          <a:xfrm>
            <a:off x="457200" y="1371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latin typeface="Times New Roman" panose="02020603050405020304" pitchFamily="18" charset="0"/>
                <a:cs typeface="Times New Roman" panose="02020603050405020304" pitchFamily="18" charset="0"/>
              </a:rPr>
              <a:t>La combustion peut-être : </a:t>
            </a:r>
          </a:p>
        </p:txBody>
      </p:sp>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a:extLst>
              <a:ext uri="{FF2B5EF4-FFF2-40B4-BE49-F238E27FC236}">
                <a16:creationId xmlns:a16="http://schemas.microsoft.com/office/drawing/2014/main" id="{37281209-4E8C-3F8B-7A58-E99F45E68FBB}"/>
              </a:ext>
            </a:extLst>
          </p:cNvPr>
          <p:cNvSpPr txBox="1">
            <a:spLocks noChangeArrowheads="1"/>
          </p:cNvSpPr>
          <p:nvPr/>
        </p:nvSpPr>
        <p:spPr bwMode="auto">
          <a:xfrm>
            <a:off x="609600" y="19812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solidFill>
                  <a:srgbClr val="FF3300"/>
                </a:solidFill>
                <a:latin typeface="Times New Roman" panose="02020603050405020304" pitchFamily="18" charset="0"/>
              </a:rPr>
              <a:t>Très vive :</a:t>
            </a:r>
            <a:r>
              <a:rPr lang="fr-FR" altLang="fr-FR" sz="2000" b="1">
                <a:solidFill>
                  <a:srgbClr val="993366"/>
                </a:solidFill>
                <a:latin typeface="Times New Roman" panose="02020603050405020304" pitchFamily="18" charset="0"/>
              </a:rPr>
              <a:t> détonation</a:t>
            </a:r>
          </a:p>
        </p:txBody>
      </p:sp>
      <p:sp>
        <p:nvSpPr>
          <p:cNvPr id="30723" name="Text Box 7">
            <a:extLst>
              <a:ext uri="{FF2B5EF4-FFF2-40B4-BE49-F238E27FC236}">
                <a16:creationId xmlns:a16="http://schemas.microsoft.com/office/drawing/2014/main" id="{1F25E954-301B-6E1D-791E-CEA4C1226315}"/>
              </a:ext>
            </a:extLst>
          </p:cNvPr>
          <p:cNvSpPr txBox="1">
            <a:spLocks noChangeArrowheads="1"/>
          </p:cNvSpPr>
          <p:nvPr/>
        </p:nvSpPr>
        <p:spPr bwMode="auto">
          <a:xfrm>
            <a:off x="685800" y="2514600"/>
            <a:ext cx="7772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Caractérisée par la vitesse de déplacement du front de flamme qui est supérieure à la vitesse du son, une forte élévation de la </a:t>
            </a:r>
            <a:r>
              <a:rPr lang="fr-FR" altLang="fr-FR" sz="2000">
                <a:solidFill>
                  <a:srgbClr val="000000"/>
                </a:solidFill>
                <a:latin typeface="Times New Roman" panose="02020603050405020304" pitchFamily="18" charset="0"/>
              </a:rPr>
              <a:t>T°, </a:t>
            </a:r>
            <a:r>
              <a:rPr lang="fr-FR" altLang="fr-FR" sz="2000">
                <a:solidFill>
                  <a:srgbClr val="000000"/>
                </a:solidFill>
                <a:latin typeface="Times New Roman" panose="02020603050405020304" pitchFamily="18" charset="0"/>
                <a:cs typeface="Times New Roman" panose="02020603050405020304" pitchFamily="18" charset="0"/>
              </a:rPr>
              <a:t>puis une certaine pression qui crée une onde de surpression. </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Une « flamme de pré-mélange » est une combustion très vive.</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Flamme qui se propage à une grande vitesse, de l’ordre de 2 à 3 km/s</a:t>
            </a:r>
            <a:r>
              <a:rPr lang="fr-FR" altLang="fr-FR" sz="2000">
                <a:latin typeface="Times New Roman" panose="02020603050405020304" pitchFamily="18" charset="0"/>
              </a:rPr>
              <a:t> </a:t>
            </a:r>
          </a:p>
        </p:txBody>
      </p:sp>
      <p:pic>
        <p:nvPicPr>
          <p:cNvPr id="30724" name="Picture 11" descr="E:\CLIPART\MISC\SAFETY\FIRE006.WMF">
            <a:extLst>
              <a:ext uri="{FF2B5EF4-FFF2-40B4-BE49-F238E27FC236}">
                <a16:creationId xmlns:a16="http://schemas.microsoft.com/office/drawing/2014/main" id="{83137CBC-81CD-79CA-CFB1-2BA154E3B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4819650"/>
            <a:ext cx="24685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2" descr="E:\CLIPART\MISC\SAFETY\FIRE006.WMF">
            <a:extLst>
              <a:ext uri="{FF2B5EF4-FFF2-40B4-BE49-F238E27FC236}">
                <a16:creationId xmlns:a16="http://schemas.microsoft.com/office/drawing/2014/main" id="{34E9B6C7-0B60-25A9-C257-4F5F17E40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5102225"/>
            <a:ext cx="246856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3" descr="E:\CLIPART\MISC\SAFETY\FIRE006.WMF">
            <a:extLst>
              <a:ext uri="{FF2B5EF4-FFF2-40B4-BE49-F238E27FC236}">
                <a16:creationId xmlns:a16="http://schemas.microsoft.com/office/drawing/2014/main" id="{A7B64328-38E4-61BA-B542-6F65D65FD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4800600"/>
            <a:ext cx="24685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4" descr="E:\CLIPART\MISC\SAFETY\FIRE006.WMF">
            <a:extLst>
              <a:ext uri="{FF2B5EF4-FFF2-40B4-BE49-F238E27FC236}">
                <a16:creationId xmlns:a16="http://schemas.microsoft.com/office/drawing/2014/main" id="{7178E473-E0FF-ECDB-E83C-F863F4849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724400"/>
            <a:ext cx="2579687"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5" descr="E:\CLIPART\MISC\SAFETY\FIRE006.WMF">
            <a:extLst>
              <a:ext uri="{FF2B5EF4-FFF2-40B4-BE49-F238E27FC236}">
                <a16:creationId xmlns:a16="http://schemas.microsoft.com/office/drawing/2014/main" id="{2967D034-DFDF-8FC0-1B63-46BDD78A2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819650"/>
            <a:ext cx="24685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6" descr="E:\CLIPART\MISC\SAFETY\FIRE006.WMF">
            <a:extLst>
              <a:ext uri="{FF2B5EF4-FFF2-40B4-BE49-F238E27FC236}">
                <a16:creationId xmlns:a16="http://schemas.microsoft.com/office/drawing/2014/main" id="{5680ABF8-A544-5A76-DBC5-37A078108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738688"/>
            <a:ext cx="2579688"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7" descr="E:\CLIPART\MISC\SAFETY\FIRE006.WMF">
            <a:extLst>
              <a:ext uri="{FF2B5EF4-FFF2-40B4-BE49-F238E27FC236}">
                <a16:creationId xmlns:a16="http://schemas.microsoft.com/office/drawing/2014/main" id="{181EF2E1-D1B4-7181-356A-9317A05C7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513" y="4800600"/>
            <a:ext cx="24685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9" descr="E:\CLIPART\MISC\SAFETY\FIRE006.WMF">
            <a:extLst>
              <a:ext uri="{FF2B5EF4-FFF2-40B4-BE49-F238E27FC236}">
                <a16:creationId xmlns:a16="http://schemas.microsoft.com/office/drawing/2014/main" id="{E79112C6-6B6C-8B7C-2713-AB05AB055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713" y="4819650"/>
            <a:ext cx="24685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itre 8">
            <a:extLst>
              <a:ext uri="{FF2B5EF4-FFF2-40B4-BE49-F238E27FC236}">
                <a16:creationId xmlns:a16="http://schemas.microsoft.com/office/drawing/2014/main" id="{5CEA7BA2-6DF3-00D0-6C3A-E48D294345C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0733" name="Text Box 2053">
            <a:extLst>
              <a:ext uri="{FF2B5EF4-FFF2-40B4-BE49-F238E27FC236}">
                <a16:creationId xmlns:a16="http://schemas.microsoft.com/office/drawing/2014/main" id="{8AB0C3E1-D5A3-F98B-8BB7-5D5028994272}"/>
              </a:ext>
            </a:extLst>
          </p:cNvPr>
          <p:cNvSpPr txBox="1">
            <a:spLocks noChangeArrowheads="1"/>
          </p:cNvSpPr>
          <p:nvPr/>
        </p:nvSpPr>
        <p:spPr bwMode="auto">
          <a:xfrm>
            <a:off x="457200" y="1371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latin typeface="Times New Roman" panose="02020603050405020304" pitchFamily="18" charset="0"/>
                <a:cs typeface="Times New Roman" panose="02020603050405020304" pitchFamily="18" charset="0"/>
              </a:rPr>
              <a:t>La combustion peut-être : </a:t>
            </a: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0C2E4D80-65EE-C2D9-B719-5EF02CFAB651}"/>
              </a:ext>
            </a:extLst>
          </p:cNvPr>
          <p:cNvSpPr txBox="1">
            <a:spLocks noChangeArrowheads="1"/>
          </p:cNvSpPr>
          <p:nvPr/>
        </p:nvSpPr>
        <p:spPr bwMode="auto">
          <a:xfrm>
            <a:off x="457200" y="2590800"/>
            <a:ext cx="518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solidFill>
                  <a:srgbClr val="000000"/>
                </a:solidFill>
                <a:latin typeface="Times New Roman" panose="02020603050405020304" pitchFamily="18" charset="0"/>
                <a:cs typeface="Calibri" panose="020F0502020204030204" pitchFamily="34" charset="0"/>
              </a:rPr>
              <a:t>Caractérisée par la vitesse de déplacement du front de flamme qui est supérieure à la vitesse du son, une forte élévation de la </a:t>
            </a:r>
            <a:r>
              <a:rPr lang="fr-FR" altLang="fr-FR" sz="2000">
                <a:solidFill>
                  <a:srgbClr val="000000"/>
                </a:solidFill>
                <a:latin typeface="Times New Roman" panose="02020603050405020304" pitchFamily="18" charset="0"/>
              </a:rPr>
              <a:t>T°, </a:t>
            </a:r>
            <a:r>
              <a:rPr lang="fr-FR" altLang="fr-FR" sz="2000">
                <a:solidFill>
                  <a:srgbClr val="000000"/>
                </a:solidFill>
                <a:latin typeface="Times New Roman" panose="02020603050405020304" pitchFamily="18" charset="0"/>
                <a:cs typeface="Calibri" panose="020F0502020204030204" pitchFamily="34" charset="0"/>
              </a:rPr>
              <a:t>puis une certaine pression qui crée une onde de choc. </a:t>
            </a:r>
          </a:p>
        </p:txBody>
      </p:sp>
      <p:sp>
        <p:nvSpPr>
          <p:cNvPr id="31747" name="Text Box 6">
            <a:extLst>
              <a:ext uri="{FF2B5EF4-FFF2-40B4-BE49-F238E27FC236}">
                <a16:creationId xmlns:a16="http://schemas.microsoft.com/office/drawing/2014/main" id="{B273A9AC-DAD5-F0FC-B85C-D890F5D17966}"/>
              </a:ext>
            </a:extLst>
          </p:cNvPr>
          <p:cNvSpPr txBox="1">
            <a:spLocks noChangeArrowheads="1"/>
          </p:cNvSpPr>
          <p:nvPr/>
        </p:nvSpPr>
        <p:spPr bwMode="auto">
          <a:xfrm>
            <a:off x="533400" y="4572000"/>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cs typeface="Times New Roman" panose="02020603050405020304" pitchFamily="18" charset="0"/>
              </a:rPr>
              <a:t> Se produit spontanément dans tout le mélange.</a:t>
            </a:r>
          </a:p>
          <a:p>
            <a:pPr>
              <a:spcBef>
                <a:spcPct val="50000"/>
              </a:spcBef>
              <a:buFontTx/>
              <a:buNone/>
            </a:pPr>
            <a:endParaRPr lang="fr-FR" altLang="fr-FR" sz="2000">
              <a:latin typeface="Times New Roman" panose="02020603050405020304" pitchFamily="18" charset="0"/>
              <a:cs typeface="Calibri" panose="020F0502020204030204" pitchFamily="34" charset="0"/>
            </a:endParaRPr>
          </a:p>
          <a:p>
            <a:pPr>
              <a:spcBef>
                <a:spcPct val="50000"/>
              </a:spcBef>
              <a:buFontTx/>
              <a:buNone/>
            </a:pPr>
            <a:r>
              <a:rPr lang="fr-FR" altLang="fr-FR" sz="2000">
                <a:solidFill>
                  <a:srgbClr val="000000"/>
                </a:solidFill>
                <a:latin typeface="Times New Roman" panose="02020603050405020304" pitchFamily="18" charset="0"/>
                <a:cs typeface="Calibri" panose="020F0502020204030204" pitchFamily="34" charset="0"/>
              </a:rPr>
              <a:t>Il n’y a donc pas à proprement parler de propagation.</a:t>
            </a:r>
            <a:r>
              <a:rPr lang="fr-FR" altLang="fr-FR" sz="2000">
                <a:latin typeface="Times New Roman" panose="02020603050405020304" pitchFamily="18" charset="0"/>
              </a:rPr>
              <a:t> </a:t>
            </a:r>
          </a:p>
        </p:txBody>
      </p:sp>
      <p:sp>
        <p:nvSpPr>
          <p:cNvPr id="31748" name="Text Box 9">
            <a:extLst>
              <a:ext uri="{FF2B5EF4-FFF2-40B4-BE49-F238E27FC236}">
                <a16:creationId xmlns:a16="http://schemas.microsoft.com/office/drawing/2014/main" id="{B064B183-A31F-B204-595E-62B61B137ED8}"/>
              </a:ext>
            </a:extLst>
          </p:cNvPr>
          <p:cNvSpPr txBox="1">
            <a:spLocks noChangeArrowheads="1"/>
          </p:cNvSpPr>
          <p:nvPr/>
        </p:nvSpPr>
        <p:spPr bwMode="auto">
          <a:xfrm>
            <a:off x="914400" y="2057400"/>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3300"/>
                </a:solidFill>
                <a:latin typeface="Times New Roman" panose="02020603050405020304" pitchFamily="18" charset="0"/>
              </a:rPr>
              <a:t>Instantanée :</a:t>
            </a:r>
            <a:r>
              <a:rPr lang="fr-FR" altLang="fr-FR" sz="2000" b="1">
                <a:latin typeface="Times New Roman" panose="02020603050405020304" pitchFamily="18" charset="0"/>
              </a:rPr>
              <a:t> </a:t>
            </a:r>
            <a:r>
              <a:rPr lang="fr-FR" altLang="fr-FR" sz="2000" b="1">
                <a:solidFill>
                  <a:srgbClr val="993366"/>
                </a:solidFill>
                <a:latin typeface="Times New Roman" panose="02020603050405020304" pitchFamily="18" charset="0"/>
              </a:rPr>
              <a:t>explosion</a:t>
            </a:r>
          </a:p>
        </p:txBody>
      </p:sp>
      <p:pic>
        <p:nvPicPr>
          <p:cNvPr id="31749" name="Picture 12" descr="D:\secourisme\explosion.gif">
            <a:extLst>
              <a:ext uri="{FF2B5EF4-FFF2-40B4-BE49-F238E27FC236}">
                <a16:creationId xmlns:a16="http://schemas.microsoft.com/office/drawing/2014/main" id="{98898391-24B7-95EE-586C-D4863C65BB6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28114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itre 8">
            <a:extLst>
              <a:ext uri="{FF2B5EF4-FFF2-40B4-BE49-F238E27FC236}">
                <a16:creationId xmlns:a16="http://schemas.microsoft.com/office/drawing/2014/main" id="{42DEFF54-877B-4CFA-2E5F-4E63061F268C}"/>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Types de combustion</a:t>
            </a:r>
          </a:p>
        </p:txBody>
      </p:sp>
      <p:sp>
        <p:nvSpPr>
          <p:cNvPr id="31751" name="Text Box 2053">
            <a:extLst>
              <a:ext uri="{FF2B5EF4-FFF2-40B4-BE49-F238E27FC236}">
                <a16:creationId xmlns:a16="http://schemas.microsoft.com/office/drawing/2014/main" id="{C61BEA40-7A66-85AC-912F-255F3FF8746A}"/>
              </a:ext>
            </a:extLst>
          </p:cNvPr>
          <p:cNvSpPr txBox="1">
            <a:spLocks noChangeArrowheads="1"/>
          </p:cNvSpPr>
          <p:nvPr/>
        </p:nvSpPr>
        <p:spPr bwMode="auto">
          <a:xfrm>
            <a:off x="381000" y="1371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latin typeface="Times New Roman" panose="02020603050405020304" pitchFamily="18" charset="0"/>
                <a:cs typeface="Times New Roman" panose="02020603050405020304" pitchFamily="18" charset="0"/>
              </a:rPr>
              <a:t>La combustion peut-être : </a:t>
            </a: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7">
            <a:extLst>
              <a:ext uri="{FF2B5EF4-FFF2-40B4-BE49-F238E27FC236}">
                <a16:creationId xmlns:a16="http://schemas.microsoft.com/office/drawing/2014/main" id="{2A8B1F12-6397-8A73-0511-3C25950CFD2E}"/>
              </a:ext>
            </a:extLst>
          </p:cNvPr>
          <p:cNvSpPr txBox="1">
            <a:spLocks noChangeArrowheads="1"/>
          </p:cNvSpPr>
          <p:nvPr/>
        </p:nvSpPr>
        <p:spPr bwMode="auto">
          <a:xfrm>
            <a:off x="2195513" y="1760538"/>
            <a:ext cx="63246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solidFill>
                  <a:srgbClr val="993366"/>
                </a:solidFill>
                <a:latin typeface="Times New Roman" panose="02020603050405020304" pitchFamily="18" charset="0"/>
                <a:cs typeface="Times New Roman" panose="02020603050405020304" pitchFamily="18" charset="0"/>
              </a:rPr>
              <a:t>Le feu</a:t>
            </a:r>
            <a:r>
              <a:rPr lang="fr-FR" altLang="fr-FR" sz="2000">
                <a:latin typeface="Times New Roman" panose="02020603050405020304" pitchFamily="18" charset="0"/>
                <a:cs typeface="Times New Roman" panose="02020603050405020304" pitchFamily="18" charset="0"/>
              </a:rPr>
              <a:t> est la manifestation visible de la combinaison d’un corps combustible avec un corps comburant en présence d’une énergie d’activation. </a:t>
            </a:r>
          </a:p>
          <a:p>
            <a:pPr>
              <a:spcBef>
                <a:spcPct val="50000"/>
              </a:spcBef>
              <a:buFontTx/>
              <a:buNone/>
            </a:pPr>
            <a:r>
              <a:rPr lang="fr-FR" altLang="fr-FR" sz="2000">
                <a:latin typeface="Times New Roman" panose="02020603050405020304" pitchFamily="18" charset="0"/>
                <a:cs typeface="Times New Roman" panose="02020603050405020304" pitchFamily="18" charset="0"/>
              </a:rPr>
              <a:t>Cette combinaison s’appelle</a:t>
            </a:r>
            <a:r>
              <a:rPr lang="fr-FR" altLang="fr-FR" sz="2000">
                <a:solidFill>
                  <a:srgbClr val="FF0066"/>
                </a:solidFill>
                <a:latin typeface="Times New Roman" panose="02020603050405020304" pitchFamily="18" charset="0"/>
                <a:cs typeface="Times New Roman" panose="02020603050405020304" pitchFamily="18" charset="0"/>
              </a:rPr>
              <a:t> </a:t>
            </a:r>
            <a:r>
              <a:rPr lang="fr-FR" altLang="fr-FR" sz="2400" b="1" u="sng">
                <a:solidFill>
                  <a:srgbClr val="FF0000"/>
                </a:solidFill>
                <a:latin typeface="Times New Roman" panose="02020603050405020304" pitchFamily="18" charset="0"/>
                <a:cs typeface="Times New Roman" panose="02020603050405020304" pitchFamily="18" charset="0"/>
              </a:rPr>
              <a:t>la combustion.</a:t>
            </a:r>
          </a:p>
        </p:txBody>
      </p:sp>
      <p:pic>
        <p:nvPicPr>
          <p:cNvPr id="5123" name="Picture 20" descr="D:\Médias\Sapeurs-Pompiers\feu\Feu gif animés\ani_firepot.gif">
            <a:extLst>
              <a:ext uri="{FF2B5EF4-FFF2-40B4-BE49-F238E27FC236}">
                <a16:creationId xmlns:a16="http://schemas.microsoft.com/office/drawing/2014/main" id="{F9271AF9-8963-C07C-91E3-4AA4CA8D408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91452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re 8">
            <a:extLst>
              <a:ext uri="{FF2B5EF4-FFF2-40B4-BE49-F238E27FC236}">
                <a16:creationId xmlns:a16="http://schemas.microsoft.com/office/drawing/2014/main" id="{1AF5145A-E8BE-7ABC-FE7C-2F5DE06F4DCE}"/>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a:t>
            </a:r>
          </a:p>
        </p:txBody>
      </p:sp>
      <p:sp>
        <p:nvSpPr>
          <p:cNvPr id="5125" name="Rectangle 1">
            <a:extLst>
              <a:ext uri="{FF2B5EF4-FFF2-40B4-BE49-F238E27FC236}">
                <a16:creationId xmlns:a16="http://schemas.microsoft.com/office/drawing/2014/main" id="{1D71E847-E044-9344-5453-53821CF97D1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6" name="Picture 2" descr="D:\secourisme\divers\feu-bois.gif">
            <a:extLst>
              <a:ext uri="{FF2B5EF4-FFF2-40B4-BE49-F238E27FC236}">
                <a16:creationId xmlns:a16="http://schemas.microsoft.com/office/drawing/2014/main" id="{BDF8366E-E4C1-940B-55EA-75628766DF7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05638" y="3716338"/>
            <a:ext cx="15636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7">
            <a:extLst>
              <a:ext uri="{FF2B5EF4-FFF2-40B4-BE49-F238E27FC236}">
                <a16:creationId xmlns:a16="http://schemas.microsoft.com/office/drawing/2014/main" id="{311C5F9D-788A-31BE-BD5B-816CAF43CFBC}"/>
              </a:ext>
            </a:extLst>
          </p:cNvPr>
          <p:cNvSpPr txBox="1">
            <a:spLocks noChangeArrowheads="1"/>
          </p:cNvSpPr>
          <p:nvPr/>
        </p:nvSpPr>
        <p:spPr bwMode="auto">
          <a:xfrm>
            <a:off x="414338" y="4724400"/>
            <a:ext cx="6696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993366"/>
                </a:solidFill>
                <a:latin typeface="Times New Roman" panose="02020603050405020304" pitchFamily="18" charset="0"/>
                <a:cs typeface="Times New Roman" panose="02020603050405020304" pitchFamily="18" charset="0"/>
              </a:rPr>
              <a:t>Combustible + comburant + énergie d’activation  =  </a:t>
            </a:r>
            <a:endParaRPr lang="fr-FR" altLang="fr-FR" sz="3600" b="1" u="sng">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spd="med">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a:extLst>
              <a:ext uri="{FF2B5EF4-FFF2-40B4-BE49-F238E27FC236}">
                <a16:creationId xmlns:a16="http://schemas.microsoft.com/office/drawing/2014/main" id="{8D270395-73B3-462F-17AB-27142B290F01}"/>
              </a:ext>
            </a:extLst>
          </p:cNvPr>
          <p:cNvSpPr txBox="1">
            <a:spLocks noChangeArrowheads="1"/>
          </p:cNvSpPr>
          <p:nvPr/>
        </p:nvSpPr>
        <p:spPr bwMode="auto">
          <a:xfrm>
            <a:off x="457200" y="137160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00CC"/>
                </a:solidFill>
                <a:latin typeface="Times New Roman" panose="02020603050405020304" pitchFamily="18" charset="0"/>
              </a:rPr>
              <a:t>Définitions spécifiques :</a:t>
            </a:r>
          </a:p>
        </p:txBody>
      </p:sp>
      <p:sp>
        <p:nvSpPr>
          <p:cNvPr id="234502" name="Text Box 6">
            <a:extLst>
              <a:ext uri="{FF2B5EF4-FFF2-40B4-BE49-F238E27FC236}">
                <a16:creationId xmlns:a16="http://schemas.microsoft.com/office/drawing/2014/main" id="{B3E471B4-E23C-85DA-60D3-DCC1DB3EE274}"/>
              </a:ext>
            </a:extLst>
          </p:cNvPr>
          <p:cNvSpPr txBox="1">
            <a:spLocks noChangeArrowheads="1"/>
          </p:cNvSpPr>
          <p:nvPr/>
        </p:nvSpPr>
        <p:spPr bwMode="auto">
          <a:xfrm>
            <a:off x="533400" y="1981200"/>
            <a:ext cx="8001000" cy="1295400"/>
          </a:xfrm>
          <a:prstGeom prst="rect">
            <a:avLst/>
          </a:prstGeom>
          <a:no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r-FR" altLang="fr-FR" b="1" dirty="0">
                <a:solidFill>
                  <a:srgbClr val="FF0000"/>
                </a:solidFill>
                <a:effectLst>
                  <a:outerShdw blurRad="38100" dist="38100" dir="2700000" algn="tl">
                    <a:srgbClr val="C0C0C0"/>
                  </a:outerShdw>
                </a:effectLst>
                <a:latin typeface="Times New Roman" panose="02020603050405020304" pitchFamily="18" charset="0"/>
              </a:rPr>
              <a:t>La combustion complète</a:t>
            </a:r>
            <a:r>
              <a:rPr lang="fr-FR" altLang="fr-FR" dirty="0">
                <a:latin typeface="Times New Roman" panose="02020603050405020304" pitchFamily="18" charset="0"/>
              </a:rPr>
              <a:t> se traduit par un maximum de chaleur et un dégagement de fumées peu important lorsque celle-ci à lieu dans un volume suffisamment aéré.</a:t>
            </a:r>
          </a:p>
        </p:txBody>
      </p:sp>
      <p:sp>
        <p:nvSpPr>
          <p:cNvPr id="32772" name="Titre 8">
            <a:extLst>
              <a:ext uri="{FF2B5EF4-FFF2-40B4-BE49-F238E27FC236}">
                <a16:creationId xmlns:a16="http://schemas.microsoft.com/office/drawing/2014/main" id="{B0618C10-911F-E460-8B5F-CDDAA79F100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32773" name="Picture 7" descr="I:\Images\Sapeurs-Pompiers\INC\feu\Photos\1.jpg">
            <a:extLst>
              <a:ext uri="{FF2B5EF4-FFF2-40B4-BE49-F238E27FC236}">
                <a16:creationId xmlns:a16="http://schemas.microsoft.com/office/drawing/2014/main" id="{E22BF879-BE24-F2F9-4D15-6F758DB7B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847" r="32692" b="14903"/>
          <a:stretch>
            <a:fillRect/>
          </a:stretch>
        </p:blipFill>
        <p:spPr bwMode="auto">
          <a:xfrm>
            <a:off x="3733800" y="3048000"/>
            <a:ext cx="2000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a:extLst>
              <a:ext uri="{FF2B5EF4-FFF2-40B4-BE49-F238E27FC236}">
                <a16:creationId xmlns:a16="http://schemas.microsoft.com/office/drawing/2014/main" id="{32BE20E0-1438-2C05-64D8-BBDEE96E7022}"/>
              </a:ext>
            </a:extLst>
          </p:cNvPr>
          <p:cNvSpPr txBox="1">
            <a:spLocks noChangeArrowheads="1"/>
          </p:cNvSpPr>
          <p:nvPr/>
        </p:nvSpPr>
        <p:spPr bwMode="auto">
          <a:xfrm>
            <a:off x="457200" y="137160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00CC"/>
                </a:solidFill>
                <a:latin typeface="Times New Roman" panose="02020603050405020304" pitchFamily="18" charset="0"/>
              </a:rPr>
              <a:t>Définitions spécifiques :</a:t>
            </a:r>
          </a:p>
        </p:txBody>
      </p:sp>
      <p:sp>
        <p:nvSpPr>
          <p:cNvPr id="234503" name="Text Box 7">
            <a:extLst>
              <a:ext uri="{FF2B5EF4-FFF2-40B4-BE49-F238E27FC236}">
                <a16:creationId xmlns:a16="http://schemas.microsoft.com/office/drawing/2014/main" id="{FB3903E4-E369-5A30-AE29-7D38B2495F67}"/>
              </a:ext>
            </a:extLst>
          </p:cNvPr>
          <p:cNvSpPr txBox="1">
            <a:spLocks noChangeArrowheads="1"/>
          </p:cNvSpPr>
          <p:nvPr/>
        </p:nvSpPr>
        <p:spPr bwMode="auto">
          <a:xfrm>
            <a:off x="381000" y="1905000"/>
            <a:ext cx="8229600" cy="3444875"/>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FF0000"/>
              </a:buClr>
              <a:buSzPts val="2400"/>
              <a:buFont typeface="Times New Roman" panose="02020603050405020304" pitchFamily="18" charset="0"/>
              <a:buNone/>
              <a:defRPr/>
            </a:pPr>
            <a:r>
              <a:rPr lang="fr-FR" altLang="fr-FR">
                <a:solidFill>
                  <a:srgbClr val="FF0000"/>
                </a:solidFill>
                <a:effectLst>
                  <a:outerShdw blurRad="38100" dist="38100" dir="2700000" algn="tl">
                    <a:srgbClr val="C0C0C0"/>
                  </a:outerShdw>
                </a:effectLst>
                <a:latin typeface="Times New Roman" panose="02020603050405020304" pitchFamily="18" charset="0"/>
              </a:rPr>
              <a:t> </a:t>
            </a:r>
            <a:r>
              <a:rPr lang="fr-FR" altLang="fr-FR" b="1">
                <a:solidFill>
                  <a:srgbClr val="FF0000"/>
                </a:solidFill>
                <a:effectLst>
                  <a:outerShdw blurRad="38100" dist="38100" dir="2700000" algn="tl">
                    <a:srgbClr val="C0C0C0"/>
                  </a:outerShdw>
                </a:effectLst>
                <a:latin typeface="Times New Roman" panose="02020603050405020304" pitchFamily="18" charset="0"/>
              </a:rPr>
              <a:t>La combustion incomplète</a:t>
            </a:r>
            <a:r>
              <a:rPr lang="fr-FR" altLang="fr-FR">
                <a:latin typeface="Times New Roman" panose="02020603050405020304" pitchFamily="18" charset="0"/>
              </a:rPr>
              <a:t> produit beaucoup de </a:t>
            </a:r>
          </a:p>
          <a:p>
            <a:pPr>
              <a:buClr>
                <a:srgbClr val="FF0000"/>
              </a:buClr>
              <a:buSzPts val="2400"/>
              <a:buFont typeface="Times New Roman" panose="02020603050405020304" pitchFamily="18" charset="0"/>
              <a:buNone/>
              <a:defRPr/>
            </a:pPr>
            <a:r>
              <a:rPr lang="fr-FR" altLang="fr-FR">
                <a:latin typeface="Times New Roman" panose="02020603050405020304" pitchFamily="18" charset="0"/>
              </a:rPr>
              <a:t>fumées et de monoxyde de carbone lorsqu’il y a </a:t>
            </a:r>
          </a:p>
          <a:p>
            <a:pPr>
              <a:buClr>
                <a:srgbClr val="FF0000"/>
              </a:buClr>
              <a:buSzPts val="2400"/>
              <a:buFont typeface="Times New Roman" panose="02020603050405020304" pitchFamily="18" charset="0"/>
              <a:buNone/>
              <a:defRPr/>
            </a:pPr>
            <a:r>
              <a:rPr lang="fr-FR" altLang="fr-FR">
                <a:latin typeface="Times New Roman" panose="02020603050405020304" pitchFamily="18" charset="0"/>
              </a:rPr>
              <a:t>un déficit en oxygène. </a:t>
            </a:r>
          </a:p>
          <a:p>
            <a:pPr>
              <a:buClr>
                <a:srgbClr val="FF0000"/>
              </a:buClr>
              <a:buSzPts val="2400"/>
              <a:buFont typeface="Times New Roman" panose="02020603050405020304" pitchFamily="18" charset="0"/>
              <a:buNone/>
              <a:defRPr/>
            </a:pPr>
            <a:endParaRPr lang="fr-FR" altLang="fr-FR">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a:latin typeface="Times New Roman" panose="02020603050405020304" pitchFamily="18" charset="0"/>
            </a:endParaRPr>
          </a:p>
          <a:p>
            <a:pPr>
              <a:buClr>
                <a:srgbClr val="FF0000"/>
              </a:buClr>
              <a:buSzPts val="2400"/>
              <a:buFont typeface="Times New Roman" panose="02020603050405020304" pitchFamily="18" charset="0"/>
              <a:buNone/>
              <a:defRPr/>
            </a:pPr>
            <a:r>
              <a:rPr lang="fr-FR" altLang="fr-FR">
                <a:latin typeface="Times New Roman" panose="02020603050405020304" pitchFamily="18" charset="0"/>
              </a:rPr>
              <a:t>			A l’inverse, trop d’oxygène cause un faible 				dégagement de fumées.</a:t>
            </a:r>
          </a:p>
        </p:txBody>
      </p:sp>
      <p:sp>
        <p:nvSpPr>
          <p:cNvPr id="33796" name="Titre 8">
            <a:extLst>
              <a:ext uri="{FF2B5EF4-FFF2-40B4-BE49-F238E27FC236}">
                <a16:creationId xmlns:a16="http://schemas.microsoft.com/office/drawing/2014/main" id="{8E74DB3D-7031-C4EC-319D-DA174084C5B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33797" name="Picture 1030" descr="I:\Images\Sapeurs-Pompiers\INC\feu\Photos\P4122188.JPG">
            <a:extLst>
              <a:ext uri="{FF2B5EF4-FFF2-40B4-BE49-F238E27FC236}">
                <a16:creationId xmlns:a16="http://schemas.microsoft.com/office/drawing/2014/main" id="{9F7CD42D-4E30-C4BD-B79C-A9C06E170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889" b="14075"/>
          <a:stretch>
            <a:fillRect/>
          </a:stretch>
        </p:blipFill>
        <p:spPr bwMode="auto">
          <a:xfrm>
            <a:off x="5638800" y="1295400"/>
            <a:ext cx="32004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32" descr="I:\Images\Sapeurs-Pompiers\INC\feu\Photos\ENVIR028.JPG">
            <a:extLst>
              <a:ext uri="{FF2B5EF4-FFF2-40B4-BE49-F238E27FC236}">
                <a16:creationId xmlns:a16="http://schemas.microsoft.com/office/drawing/2014/main" id="{8C1301AA-3C41-7E10-B6F4-4DA4A915A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2100263"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a:extLst>
              <a:ext uri="{FF2B5EF4-FFF2-40B4-BE49-F238E27FC236}">
                <a16:creationId xmlns:a16="http://schemas.microsoft.com/office/drawing/2014/main" id="{FD54E89C-1F92-DE2D-AAC4-5C8E33B72E79}"/>
              </a:ext>
            </a:extLst>
          </p:cNvPr>
          <p:cNvSpPr txBox="1">
            <a:spLocks noChangeArrowheads="1"/>
          </p:cNvSpPr>
          <p:nvPr/>
        </p:nvSpPr>
        <p:spPr bwMode="auto">
          <a:xfrm>
            <a:off x="457200" y="13716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Facteurs affectant la vitesse de combustion :</a:t>
            </a:r>
            <a:r>
              <a:rPr lang="fr-FR" altLang="fr-FR" sz="2000" b="1" u="sng">
                <a:latin typeface="Times New Roman" panose="02020603050405020304" pitchFamily="18" charset="0"/>
              </a:rPr>
              <a:t> </a:t>
            </a:r>
          </a:p>
        </p:txBody>
      </p:sp>
      <p:sp>
        <p:nvSpPr>
          <p:cNvPr id="34819" name="Text Box 6">
            <a:extLst>
              <a:ext uri="{FF2B5EF4-FFF2-40B4-BE49-F238E27FC236}">
                <a16:creationId xmlns:a16="http://schemas.microsoft.com/office/drawing/2014/main" id="{1CF5CD57-7136-1FDA-6893-9F031249851C}"/>
              </a:ext>
            </a:extLst>
          </p:cNvPr>
          <p:cNvSpPr txBox="1">
            <a:spLocks noChangeArrowheads="1"/>
          </p:cNvSpPr>
          <p:nvPr/>
        </p:nvSpPr>
        <p:spPr bwMode="auto">
          <a:xfrm>
            <a:off x="533400" y="2133600"/>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3300"/>
                </a:solidFill>
                <a:latin typeface="Times New Roman" panose="02020603050405020304" pitchFamily="18" charset="0"/>
              </a:rPr>
              <a:t>État de division de la matière :</a:t>
            </a:r>
            <a:r>
              <a:rPr lang="fr-FR" altLang="fr-FR" sz="2000">
                <a:latin typeface="Times New Roman" panose="02020603050405020304" pitchFamily="18" charset="0"/>
              </a:rPr>
              <a:t> la combustion est fonction du rapport/volume du combustible.</a:t>
            </a:r>
          </a:p>
        </p:txBody>
      </p:sp>
      <p:sp>
        <p:nvSpPr>
          <p:cNvPr id="34820" name="Titre 8">
            <a:extLst>
              <a:ext uri="{FF2B5EF4-FFF2-40B4-BE49-F238E27FC236}">
                <a16:creationId xmlns:a16="http://schemas.microsoft.com/office/drawing/2014/main" id="{B3A0F435-2849-53FA-C0C6-0A39A38B815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grpSp>
        <p:nvGrpSpPr>
          <p:cNvPr id="34821" name="Group 89">
            <a:extLst>
              <a:ext uri="{FF2B5EF4-FFF2-40B4-BE49-F238E27FC236}">
                <a16:creationId xmlns:a16="http://schemas.microsoft.com/office/drawing/2014/main" id="{C99516E1-B18A-9219-35EE-0B1EE57C7948}"/>
              </a:ext>
            </a:extLst>
          </p:cNvPr>
          <p:cNvGrpSpPr>
            <a:grpSpLocks/>
          </p:cNvGrpSpPr>
          <p:nvPr/>
        </p:nvGrpSpPr>
        <p:grpSpPr bwMode="auto">
          <a:xfrm>
            <a:off x="5943600" y="3352800"/>
            <a:ext cx="2012950" cy="2036763"/>
            <a:chOff x="4826" y="1096"/>
            <a:chExt cx="1268" cy="1283"/>
          </a:xfrm>
        </p:grpSpPr>
        <p:sp>
          <p:nvSpPr>
            <p:cNvPr id="34825" name="Freeform 56">
              <a:extLst>
                <a:ext uri="{FF2B5EF4-FFF2-40B4-BE49-F238E27FC236}">
                  <a16:creationId xmlns:a16="http://schemas.microsoft.com/office/drawing/2014/main" id="{FAFE6CA7-44AC-937F-269E-66D425EAF9E1}"/>
                </a:ext>
              </a:extLst>
            </p:cNvPr>
            <p:cNvSpPr>
              <a:spLocks/>
            </p:cNvSpPr>
            <p:nvPr/>
          </p:nvSpPr>
          <p:spPr bwMode="auto">
            <a:xfrm>
              <a:off x="5466" y="1096"/>
              <a:ext cx="618" cy="203"/>
            </a:xfrm>
            <a:custGeom>
              <a:avLst/>
              <a:gdLst>
                <a:gd name="T0" fmla="*/ 219 w 618"/>
                <a:gd name="T1" fmla="*/ 4 h 203"/>
                <a:gd name="T2" fmla="*/ 188 w 618"/>
                <a:gd name="T3" fmla="*/ 10 h 203"/>
                <a:gd name="T4" fmla="*/ 154 w 618"/>
                <a:gd name="T5" fmla="*/ 14 h 203"/>
                <a:gd name="T6" fmla="*/ 138 w 618"/>
                <a:gd name="T7" fmla="*/ 18 h 203"/>
                <a:gd name="T8" fmla="*/ 115 w 618"/>
                <a:gd name="T9" fmla="*/ 22 h 203"/>
                <a:gd name="T10" fmla="*/ 99 w 618"/>
                <a:gd name="T11" fmla="*/ 28 h 203"/>
                <a:gd name="T12" fmla="*/ 84 w 618"/>
                <a:gd name="T13" fmla="*/ 32 h 203"/>
                <a:gd name="T14" fmla="*/ 72 w 618"/>
                <a:gd name="T15" fmla="*/ 37 h 203"/>
                <a:gd name="T16" fmla="*/ 59 w 618"/>
                <a:gd name="T17" fmla="*/ 41 h 203"/>
                <a:gd name="T18" fmla="*/ 48 w 618"/>
                <a:gd name="T19" fmla="*/ 47 h 203"/>
                <a:gd name="T20" fmla="*/ 37 w 618"/>
                <a:gd name="T21" fmla="*/ 54 h 203"/>
                <a:gd name="T22" fmla="*/ 25 w 618"/>
                <a:gd name="T23" fmla="*/ 61 h 203"/>
                <a:gd name="T24" fmla="*/ 14 w 618"/>
                <a:gd name="T25" fmla="*/ 71 h 203"/>
                <a:gd name="T26" fmla="*/ 8 w 618"/>
                <a:gd name="T27" fmla="*/ 82 h 203"/>
                <a:gd name="T28" fmla="*/ 0 w 618"/>
                <a:gd name="T29" fmla="*/ 93 h 203"/>
                <a:gd name="T30" fmla="*/ 4 w 618"/>
                <a:gd name="T31" fmla="*/ 120 h 203"/>
                <a:gd name="T32" fmla="*/ 12 w 618"/>
                <a:gd name="T33" fmla="*/ 128 h 203"/>
                <a:gd name="T34" fmla="*/ 22 w 618"/>
                <a:gd name="T35" fmla="*/ 139 h 203"/>
                <a:gd name="T36" fmla="*/ 33 w 618"/>
                <a:gd name="T37" fmla="*/ 149 h 203"/>
                <a:gd name="T38" fmla="*/ 46 w 618"/>
                <a:gd name="T39" fmla="*/ 154 h 203"/>
                <a:gd name="T40" fmla="*/ 63 w 618"/>
                <a:gd name="T41" fmla="*/ 165 h 203"/>
                <a:gd name="T42" fmla="*/ 84 w 618"/>
                <a:gd name="T43" fmla="*/ 171 h 203"/>
                <a:gd name="T44" fmla="*/ 95 w 618"/>
                <a:gd name="T45" fmla="*/ 177 h 203"/>
                <a:gd name="T46" fmla="*/ 113 w 618"/>
                <a:gd name="T47" fmla="*/ 181 h 203"/>
                <a:gd name="T48" fmla="*/ 130 w 618"/>
                <a:gd name="T49" fmla="*/ 185 h 203"/>
                <a:gd name="T50" fmla="*/ 156 w 618"/>
                <a:gd name="T51" fmla="*/ 189 h 203"/>
                <a:gd name="T52" fmla="*/ 175 w 618"/>
                <a:gd name="T53" fmla="*/ 195 h 203"/>
                <a:gd name="T54" fmla="*/ 221 w 618"/>
                <a:gd name="T55" fmla="*/ 199 h 203"/>
                <a:gd name="T56" fmla="*/ 382 w 618"/>
                <a:gd name="T57" fmla="*/ 201 h 203"/>
                <a:gd name="T58" fmla="*/ 432 w 618"/>
                <a:gd name="T59" fmla="*/ 197 h 203"/>
                <a:gd name="T60" fmla="*/ 457 w 618"/>
                <a:gd name="T61" fmla="*/ 191 h 203"/>
                <a:gd name="T62" fmla="*/ 484 w 618"/>
                <a:gd name="T63" fmla="*/ 187 h 203"/>
                <a:gd name="T64" fmla="*/ 496 w 618"/>
                <a:gd name="T65" fmla="*/ 182 h 203"/>
                <a:gd name="T66" fmla="*/ 517 w 618"/>
                <a:gd name="T67" fmla="*/ 179 h 203"/>
                <a:gd name="T68" fmla="*/ 528 w 618"/>
                <a:gd name="T69" fmla="*/ 173 h 203"/>
                <a:gd name="T70" fmla="*/ 544 w 618"/>
                <a:gd name="T71" fmla="*/ 169 h 203"/>
                <a:gd name="T72" fmla="*/ 559 w 618"/>
                <a:gd name="T73" fmla="*/ 161 h 203"/>
                <a:gd name="T74" fmla="*/ 570 w 618"/>
                <a:gd name="T75" fmla="*/ 156 h 203"/>
                <a:gd name="T76" fmla="*/ 585 w 618"/>
                <a:gd name="T77" fmla="*/ 149 h 203"/>
                <a:gd name="T78" fmla="*/ 596 w 618"/>
                <a:gd name="T79" fmla="*/ 139 h 203"/>
                <a:gd name="T80" fmla="*/ 606 w 618"/>
                <a:gd name="T81" fmla="*/ 132 h 203"/>
                <a:gd name="T82" fmla="*/ 612 w 618"/>
                <a:gd name="T83" fmla="*/ 120 h 203"/>
                <a:gd name="T84" fmla="*/ 617 w 618"/>
                <a:gd name="T85" fmla="*/ 110 h 203"/>
                <a:gd name="T86" fmla="*/ 614 w 618"/>
                <a:gd name="T87" fmla="*/ 84 h 203"/>
                <a:gd name="T88" fmla="*/ 606 w 618"/>
                <a:gd name="T89" fmla="*/ 73 h 203"/>
                <a:gd name="T90" fmla="*/ 594 w 618"/>
                <a:gd name="T91" fmla="*/ 65 h 203"/>
                <a:gd name="T92" fmla="*/ 587 w 618"/>
                <a:gd name="T93" fmla="*/ 56 h 203"/>
                <a:gd name="T94" fmla="*/ 571 w 618"/>
                <a:gd name="T95" fmla="*/ 49 h 203"/>
                <a:gd name="T96" fmla="*/ 559 w 618"/>
                <a:gd name="T97" fmla="*/ 41 h 203"/>
                <a:gd name="T98" fmla="*/ 546 w 618"/>
                <a:gd name="T99" fmla="*/ 37 h 203"/>
                <a:gd name="T100" fmla="*/ 536 w 618"/>
                <a:gd name="T101" fmla="*/ 32 h 203"/>
                <a:gd name="T102" fmla="*/ 517 w 618"/>
                <a:gd name="T103" fmla="*/ 28 h 203"/>
                <a:gd name="T104" fmla="*/ 503 w 618"/>
                <a:gd name="T105" fmla="*/ 22 h 203"/>
                <a:gd name="T106" fmla="*/ 482 w 618"/>
                <a:gd name="T107" fmla="*/ 18 h 203"/>
                <a:gd name="T108" fmla="*/ 463 w 618"/>
                <a:gd name="T109" fmla="*/ 14 h 203"/>
                <a:gd name="T110" fmla="*/ 432 w 618"/>
                <a:gd name="T111" fmla="*/ 10 h 203"/>
                <a:gd name="T112" fmla="*/ 401 w 618"/>
                <a:gd name="T113" fmla="*/ 4 h 203"/>
                <a:gd name="T114" fmla="*/ 272 w 618"/>
                <a:gd name="T115" fmla="*/ 0 h 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8"/>
                <a:gd name="T175" fmla="*/ 0 h 203"/>
                <a:gd name="T176" fmla="*/ 618 w 618"/>
                <a:gd name="T177" fmla="*/ 203 h 2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8" h="203">
                  <a:moveTo>
                    <a:pt x="272" y="0"/>
                  </a:moveTo>
                  <a:lnTo>
                    <a:pt x="272" y="2"/>
                  </a:lnTo>
                  <a:lnTo>
                    <a:pt x="240" y="2"/>
                  </a:lnTo>
                  <a:lnTo>
                    <a:pt x="240" y="4"/>
                  </a:lnTo>
                  <a:lnTo>
                    <a:pt x="219" y="4"/>
                  </a:lnTo>
                  <a:lnTo>
                    <a:pt x="219" y="6"/>
                  </a:lnTo>
                  <a:lnTo>
                    <a:pt x="204" y="6"/>
                  </a:lnTo>
                  <a:lnTo>
                    <a:pt x="204" y="8"/>
                  </a:lnTo>
                  <a:lnTo>
                    <a:pt x="188" y="8"/>
                  </a:lnTo>
                  <a:lnTo>
                    <a:pt x="188" y="10"/>
                  </a:lnTo>
                  <a:lnTo>
                    <a:pt x="173" y="10"/>
                  </a:lnTo>
                  <a:lnTo>
                    <a:pt x="173" y="12"/>
                  </a:lnTo>
                  <a:lnTo>
                    <a:pt x="163" y="12"/>
                  </a:lnTo>
                  <a:lnTo>
                    <a:pt x="163" y="14"/>
                  </a:lnTo>
                  <a:lnTo>
                    <a:pt x="154" y="14"/>
                  </a:lnTo>
                  <a:lnTo>
                    <a:pt x="154" y="15"/>
                  </a:lnTo>
                  <a:lnTo>
                    <a:pt x="145" y="15"/>
                  </a:lnTo>
                  <a:lnTo>
                    <a:pt x="145" y="17"/>
                  </a:lnTo>
                  <a:lnTo>
                    <a:pt x="138" y="17"/>
                  </a:lnTo>
                  <a:lnTo>
                    <a:pt x="138" y="18"/>
                  </a:lnTo>
                  <a:lnTo>
                    <a:pt x="128" y="18"/>
                  </a:lnTo>
                  <a:lnTo>
                    <a:pt x="128" y="20"/>
                  </a:lnTo>
                  <a:lnTo>
                    <a:pt x="118" y="20"/>
                  </a:lnTo>
                  <a:lnTo>
                    <a:pt x="118" y="22"/>
                  </a:lnTo>
                  <a:lnTo>
                    <a:pt x="115" y="22"/>
                  </a:lnTo>
                  <a:lnTo>
                    <a:pt x="115" y="24"/>
                  </a:lnTo>
                  <a:lnTo>
                    <a:pt x="107" y="24"/>
                  </a:lnTo>
                  <a:lnTo>
                    <a:pt x="107" y="26"/>
                  </a:lnTo>
                  <a:lnTo>
                    <a:pt x="99" y="26"/>
                  </a:lnTo>
                  <a:lnTo>
                    <a:pt x="99" y="28"/>
                  </a:lnTo>
                  <a:lnTo>
                    <a:pt x="95" y="28"/>
                  </a:lnTo>
                  <a:lnTo>
                    <a:pt x="95" y="30"/>
                  </a:lnTo>
                  <a:lnTo>
                    <a:pt x="88" y="30"/>
                  </a:lnTo>
                  <a:lnTo>
                    <a:pt x="88" y="32"/>
                  </a:lnTo>
                  <a:lnTo>
                    <a:pt x="84" y="32"/>
                  </a:lnTo>
                  <a:lnTo>
                    <a:pt x="84" y="34"/>
                  </a:lnTo>
                  <a:lnTo>
                    <a:pt x="80" y="34"/>
                  </a:lnTo>
                  <a:lnTo>
                    <a:pt x="80" y="35"/>
                  </a:lnTo>
                  <a:lnTo>
                    <a:pt x="72" y="35"/>
                  </a:lnTo>
                  <a:lnTo>
                    <a:pt x="72" y="37"/>
                  </a:lnTo>
                  <a:lnTo>
                    <a:pt x="68" y="37"/>
                  </a:lnTo>
                  <a:lnTo>
                    <a:pt x="68" y="39"/>
                  </a:lnTo>
                  <a:lnTo>
                    <a:pt x="63" y="39"/>
                  </a:lnTo>
                  <a:lnTo>
                    <a:pt x="63" y="41"/>
                  </a:lnTo>
                  <a:lnTo>
                    <a:pt x="59" y="41"/>
                  </a:lnTo>
                  <a:lnTo>
                    <a:pt x="59" y="43"/>
                  </a:lnTo>
                  <a:lnTo>
                    <a:pt x="55" y="43"/>
                  </a:lnTo>
                  <a:lnTo>
                    <a:pt x="55" y="45"/>
                  </a:lnTo>
                  <a:lnTo>
                    <a:pt x="51" y="47"/>
                  </a:lnTo>
                  <a:lnTo>
                    <a:pt x="48" y="47"/>
                  </a:lnTo>
                  <a:lnTo>
                    <a:pt x="48" y="49"/>
                  </a:lnTo>
                  <a:lnTo>
                    <a:pt x="45" y="49"/>
                  </a:lnTo>
                  <a:lnTo>
                    <a:pt x="45" y="51"/>
                  </a:lnTo>
                  <a:lnTo>
                    <a:pt x="41" y="52"/>
                  </a:lnTo>
                  <a:lnTo>
                    <a:pt x="37" y="54"/>
                  </a:lnTo>
                  <a:lnTo>
                    <a:pt x="33" y="56"/>
                  </a:lnTo>
                  <a:lnTo>
                    <a:pt x="33" y="57"/>
                  </a:lnTo>
                  <a:lnTo>
                    <a:pt x="29" y="57"/>
                  </a:lnTo>
                  <a:lnTo>
                    <a:pt x="29" y="59"/>
                  </a:lnTo>
                  <a:lnTo>
                    <a:pt x="25" y="61"/>
                  </a:lnTo>
                  <a:lnTo>
                    <a:pt x="25" y="63"/>
                  </a:lnTo>
                  <a:lnTo>
                    <a:pt x="22" y="65"/>
                  </a:lnTo>
                  <a:lnTo>
                    <a:pt x="18" y="67"/>
                  </a:lnTo>
                  <a:lnTo>
                    <a:pt x="18" y="69"/>
                  </a:lnTo>
                  <a:lnTo>
                    <a:pt x="14" y="71"/>
                  </a:lnTo>
                  <a:lnTo>
                    <a:pt x="14" y="73"/>
                  </a:lnTo>
                  <a:lnTo>
                    <a:pt x="12" y="73"/>
                  </a:lnTo>
                  <a:lnTo>
                    <a:pt x="12" y="77"/>
                  </a:lnTo>
                  <a:lnTo>
                    <a:pt x="8" y="78"/>
                  </a:lnTo>
                  <a:lnTo>
                    <a:pt x="8" y="82"/>
                  </a:lnTo>
                  <a:lnTo>
                    <a:pt x="4" y="84"/>
                  </a:lnTo>
                  <a:lnTo>
                    <a:pt x="4" y="87"/>
                  </a:lnTo>
                  <a:lnTo>
                    <a:pt x="2" y="87"/>
                  </a:lnTo>
                  <a:lnTo>
                    <a:pt x="2" y="93"/>
                  </a:lnTo>
                  <a:lnTo>
                    <a:pt x="0" y="93"/>
                  </a:lnTo>
                  <a:lnTo>
                    <a:pt x="0" y="112"/>
                  </a:lnTo>
                  <a:lnTo>
                    <a:pt x="2" y="112"/>
                  </a:lnTo>
                  <a:lnTo>
                    <a:pt x="2" y="118"/>
                  </a:lnTo>
                  <a:lnTo>
                    <a:pt x="4" y="118"/>
                  </a:lnTo>
                  <a:lnTo>
                    <a:pt x="4" y="120"/>
                  </a:lnTo>
                  <a:lnTo>
                    <a:pt x="6" y="120"/>
                  </a:lnTo>
                  <a:lnTo>
                    <a:pt x="6" y="124"/>
                  </a:lnTo>
                  <a:lnTo>
                    <a:pt x="8" y="124"/>
                  </a:lnTo>
                  <a:lnTo>
                    <a:pt x="8" y="128"/>
                  </a:lnTo>
                  <a:lnTo>
                    <a:pt x="12" y="128"/>
                  </a:lnTo>
                  <a:lnTo>
                    <a:pt x="14" y="132"/>
                  </a:lnTo>
                  <a:lnTo>
                    <a:pt x="16" y="136"/>
                  </a:lnTo>
                  <a:lnTo>
                    <a:pt x="18" y="136"/>
                  </a:lnTo>
                  <a:lnTo>
                    <a:pt x="20" y="139"/>
                  </a:lnTo>
                  <a:lnTo>
                    <a:pt x="22" y="139"/>
                  </a:lnTo>
                  <a:lnTo>
                    <a:pt x="23" y="143"/>
                  </a:lnTo>
                  <a:lnTo>
                    <a:pt x="27" y="143"/>
                  </a:lnTo>
                  <a:lnTo>
                    <a:pt x="27" y="145"/>
                  </a:lnTo>
                  <a:lnTo>
                    <a:pt x="31" y="145"/>
                  </a:lnTo>
                  <a:lnTo>
                    <a:pt x="33" y="149"/>
                  </a:lnTo>
                  <a:lnTo>
                    <a:pt x="35" y="149"/>
                  </a:lnTo>
                  <a:lnTo>
                    <a:pt x="37" y="152"/>
                  </a:lnTo>
                  <a:lnTo>
                    <a:pt x="41" y="152"/>
                  </a:lnTo>
                  <a:lnTo>
                    <a:pt x="41" y="154"/>
                  </a:lnTo>
                  <a:lnTo>
                    <a:pt x="46" y="154"/>
                  </a:lnTo>
                  <a:lnTo>
                    <a:pt x="48" y="158"/>
                  </a:lnTo>
                  <a:lnTo>
                    <a:pt x="51" y="158"/>
                  </a:lnTo>
                  <a:lnTo>
                    <a:pt x="53" y="161"/>
                  </a:lnTo>
                  <a:lnTo>
                    <a:pt x="61" y="161"/>
                  </a:lnTo>
                  <a:lnTo>
                    <a:pt x="63" y="165"/>
                  </a:lnTo>
                  <a:lnTo>
                    <a:pt x="67" y="165"/>
                  </a:lnTo>
                  <a:lnTo>
                    <a:pt x="67" y="167"/>
                  </a:lnTo>
                  <a:lnTo>
                    <a:pt x="74" y="167"/>
                  </a:lnTo>
                  <a:lnTo>
                    <a:pt x="76" y="171"/>
                  </a:lnTo>
                  <a:lnTo>
                    <a:pt x="84" y="171"/>
                  </a:lnTo>
                  <a:lnTo>
                    <a:pt x="84" y="173"/>
                  </a:lnTo>
                  <a:lnTo>
                    <a:pt x="88" y="173"/>
                  </a:lnTo>
                  <a:lnTo>
                    <a:pt x="88" y="175"/>
                  </a:lnTo>
                  <a:lnTo>
                    <a:pt x="95" y="175"/>
                  </a:lnTo>
                  <a:lnTo>
                    <a:pt x="95" y="177"/>
                  </a:lnTo>
                  <a:lnTo>
                    <a:pt x="99" y="177"/>
                  </a:lnTo>
                  <a:lnTo>
                    <a:pt x="99" y="179"/>
                  </a:lnTo>
                  <a:lnTo>
                    <a:pt x="109" y="179"/>
                  </a:lnTo>
                  <a:lnTo>
                    <a:pt x="109" y="181"/>
                  </a:lnTo>
                  <a:lnTo>
                    <a:pt x="113" y="181"/>
                  </a:lnTo>
                  <a:lnTo>
                    <a:pt x="113" y="182"/>
                  </a:lnTo>
                  <a:lnTo>
                    <a:pt x="120" y="182"/>
                  </a:lnTo>
                  <a:lnTo>
                    <a:pt x="120" y="184"/>
                  </a:lnTo>
                  <a:lnTo>
                    <a:pt x="130" y="184"/>
                  </a:lnTo>
                  <a:lnTo>
                    <a:pt x="130" y="185"/>
                  </a:lnTo>
                  <a:lnTo>
                    <a:pt x="138" y="185"/>
                  </a:lnTo>
                  <a:lnTo>
                    <a:pt x="138" y="187"/>
                  </a:lnTo>
                  <a:lnTo>
                    <a:pt x="147" y="187"/>
                  </a:lnTo>
                  <a:lnTo>
                    <a:pt x="147" y="189"/>
                  </a:lnTo>
                  <a:lnTo>
                    <a:pt x="156" y="189"/>
                  </a:lnTo>
                  <a:lnTo>
                    <a:pt x="156" y="191"/>
                  </a:lnTo>
                  <a:lnTo>
                    <a:pt x="165" y="191"/>
                  </a:lnTo>
                  <a:lnTo>
                    <a:pt x="165" y="193"/>
                  </a:lnTo>
                  <a:lnTo>
                    <a:pt x="175" y="193"/>
                  </a:lnTo>
                  <a:lnTo>
                    <a:pt x="175" y="195"/>
                  </a:lnTo>
                  <a:lnTo>
                    <a:pt x="190" y="195"/>
                  </a:lnTo>
                  <a:lnTo>
                    <a:pt x="190" y="197"/>
                  </a:lnTo>
                  <a:lnTo>
                    <a:pt x="200" y="197"/>
                  </a:lnTo>
                  <a:lnTo>
                    <a:pt x="200" y="199"/>
                  </a:lnTo>
                  <a:lnTo>
                    <a:pt x="221" y="199"/>
                  </a:lnTo>
                  <a:lnTo>
                    <a:pt x="221" y="201"/>
                  </a:lnTo>
                  <a:lnTo>
                    <a:pt x="242" y="201"/>
                  </a:lnTo>
                  <a:lnTo>
                    <a:pt x="242" y="202"/>
                  </a:lnTo>
                  <a:lnTo>
                    <a:pt x="382" y="202"/>
                  </a:lnTo>
                  <a:lnTo>
                    <a:pt x="382" y="201"/>
                  </a:lnTo>
                  <a:lnTo>
                    <a:pt x="401" y="201"/>
                  </a:lnTo>
                  <a:lnTo>
                    <a:pt x="401" y="199"/>
                  </a:lnTo>
                  <a:lnTo>
                    <a:pt x="416" y="199"/>
                  </a:lnTo>
                  <a:lnTo>
                    <a:pt x="416" y="197"/>
                  </a:lnTo>
                  <a:lnTo>
                    <a:pt x="432" y="197"/>
                  </a:lnTo>
                  <a:lnTo>
                    <a:pt x="432" y="195"/>
                  </a:lnTo>
                  <a:lnTo>
                    <a:pt x="441" y="195"/>
                  </a:lnTo>
                  <a:lnTo>
                    <a:pt x="441" y="193"/>
                  </a:lnTo>
                  <a:lnTo>
                    <a:pt x="457" y="193"/>
                  </a:lnTo>
                  <a:lnTo>
                    <a:pt x="457" y="191"/>
                  </a:lnTo>
                  <a:lnTo>
                    <a:pt x="465" y="191"/>
                  </a:lnTo>
                  <a:lnTo>
                    <a:pt x="465" y="189"/>
                  </a:lnTo>
                  <a:lnTo>
                    <a:pt x="475" y="189"/>
                  </a:lnTo>
                  <a:lnTo>
                    <a:pt x="475" y="187"/>
                  </a:lnTo>
                  <a:lnTo>
                    <a:pt x="484" y="187"/>
                  </a:lnTo>
                  <a:lnTo>
                    <a:pt x="484" y="185"/>
                  </a:lnTo>
                  <a:lnTo>
                    <a:pt x="488" y="185"/>
                  </a:lnTo>
                  <a:lnTo>
                    <a:pt x="488" y="184"/>
                  </a:lnTo>
                  <a:lnTo>
                    <a:pt x="496" y="184"/>
                  </a:lnTo>
                  <a:lnTo>
                    <a:pt x="496" y="182"/>
                  </a:lnTo>
                  <a:lnTo>
                    <a:pt x="505" y="182"/>
                  </a:lnTo>
                  <a:lnTo>
                    <a:pt x="505" y="181"/>
                  </a:lnTo>
                  <a:lnTo>
                    <a:pt x="513" y="181"/>
                  </a:lnTo>
                  <a:lnTo>
                    <a:pt x="513" y="179"/>
                  </a:lnTo>
                  <a:lnTo>
                    <a:pt x="517" y="179"/>
                  </a:lnTo>
                  <a:lnTo>
                    <a:pt x="517" y="177"/>
                  </a:lnTo>
                  <a:lnTo>
                    <a:pt x="525" y="177"/>
                  </a:lnTo>
                  <a:lnTo>
                    <a:pt x="525" y="175"/>
                  </a:lnTo>
                  <a:lnTo>
                    <a:pt x="528" y="175"/>
                  </a:lnTo>
                  <a:lnTo>
                    <a:pt x="528" y="173"/>
                  </a:lnTo>
                  <a:lnTo>
                    <a:pt x="536" y="173"/>
                  </a:lnTo>
                  <a:lnTo>
                    <a:pt x="536" y="171"/>
                  </a:lnTo>
                  <a:lnTo>
                    <a:pt x="540" y="171"/>
                  </a:lnTo>
                  <a:lnTo>
                    <a:pt x="540" y="169"/>
                  </a:lnTo>
                  <a:lnTo>
                    <a:pt x="544" y="169"/>
                  </a:lnTo>
                  <a:lnTo>
                    <a:pt x="544" y="167"/>
                  </a:lnTo>
                  <a:lnTo>
                    <a:pt x="551" y="167"/>
                  </a:lnTo>
                  <a:lnTo>
                    <a:pt x="551" y="165"/>
                  </a:lnTo>
                  <a:lnTo>
                    <a:pt x="555" y="163"/>
                  </a:lnTo>
                  <a:lnTo>
                    <a:pt x="559" y="161"/>
                  </a:lnTo>
                  <a:lnTo>
                    <a:pt x="563" y="161"/>
                  </a:lnTo>
                  <a:lnTo>
                    <a:pt x="563" y="160"/>
                  </a:lnTo>
                  <a:lnTo>
                    <a:pt x="566" y="160"/>
                  </a:lnTo>
                  <a:lnTo>
                    <a:pt x="566" y="158"/>
                  </a:lnTo>
                  <a:lnTo>
                    <a:pt x="570" y="156"/>
                  </a:lnTo>
                  <a:lnTo>
                    <a:pt x="573" y="154"/>
                  </a:lnTo>
                  <a:lnTo>
                    <a:pt x="577" y="154"/>
                  </a:lnTo>
                  <a:lnTo>
                    <a:pt x="577" y="152"/>
                  </a:lnTo>
                  <a:lnTo>
                    <a:pt x="581" y="151"/>
                  </a:lnTo>
                  <a:lnTo>
                    <a:pt x="585" y="149"/>
                  </a:lnTo>
                  <a:lnTo>
                    <a:pt x="585" y="147"/>
                  </a:lnTo>
                  <a:lnTo>
                    <a:pt x="589" y="145"/>
                  </a:lnTo>
                  <a:lnTo>
                    <a:pt x="593" y="143"/>
                  </a:lnTo>
                  <a:lnTo>
                    <a:pt x="596" y="141"/>
                  </a:lnTo>
                  <a:lnTo>
                    <a:pt x="596" y="139"/>
                  </a:lnTo>
                  <a:lnTo>
                    <a:pt x="600" y="138"/>
                  </a:lnTo>
                  <a:lnTo>
                    <a:pt x="600" y="136"/>
                  </a:lnTo>
                  <a:lnTo>
                    <a:pt x="602" y="136"/>
                  </a:lnTo>
                  <a:lnTo>
                    <a:pt x="602" y="132"/>
                  </a:lnTo>
                  <a:lnTo>
                    <a:pt x="606" y="132"/>
                  </a:lnTo>
                  <a:lnTo>
                    <a:pt x="606" y="130"/>
                  </a:lnTo>
                  <a:lnTo>
                    <a:pt x="608" y="130"/>
                  </a:lnTo>
                  <a:lnTo>
                    <a:pt x="608" y="126"/>
                  </a:lnTo>
                  <a:lnTo>
                    <a:pt x="612" y="124"/>
                  </a:lnTo>
                  <a:lnTo>
                    <a:pt x="612" y="120"/>
                  </a:lnTo>
                  <a:lnTo>
                    <a:pt x="614" y="120"/>
                  </a:lnTo>
                  <a:lnTo>
                    <a:pt x="614" y="118"/>
                  </a:lnTo>
                  <a:lnTo>
                    <a:pt x="616" y="118"/>
                  </a:lnTo>
                  <a:lnTo>
                    <a:pt x="616" y="110"/>
                  </a:lnTo>
                  <a:lnTo>
                    <a:pt x="617" y="110"/>
                  </a:lnTo>
                  <a:lnTo>
                    <a:pt x="617" y="93"/>
                  </a:lnTo>
                  <a:lnTo>
                    <a:pt x="616" y="93"/>
                  </a:lnTo>
                  <a:lnTo>
                    <a:pt x="616" y="89"/>
                  </a:lnTo>
                  <a:lnTo>
                    <a:pt x="614" y="89"/>
                  </a:lnTo>
                  <a:lnTo>
                    <a:pt x="614" y="84"/>
                  </a:lnTo>
                  <a:lnTo>
                    <a:pt x="612" y="84"/>
                  </a:lnTo>
                  <a:lnTo>
                    <a:pt x="612" y="80"/>
                  </a:lnTo>
                  <a:lnTo>
                    <a:pt x="610" y="80"/>
                  </a:lnTo>
                  <a:lnTo>
                    <a:pt x="608" y="77"/>
                  </a:lnTo>
                  <a:lnTo>
                    <a:pt x="606" y="73"/>
                  </a:lnTo>
                  <a:lnTo>
                    <a:pt x="604" y="73"/>
                  </a:lnTo>
                  <a:lnTo>
                    <a:pt x="602" y="69"/>
                  </a:lnTo>
                  <a:lnTo>
                    <a:pt x="598" y="69"/>
                  </a:lnTo>
                  <a:lnTo>
                    <a:pt x="596" y="65"/>
                  </a:lnTo>
                  <a:lnTo>
                    <a:pt x="594" y="65"/>
                  </a:lnTo>
                  <a:lnTo>
                    <a:pt x="593" y="61"/>
                  </a:lnTo>
                  <a:lnTo>
                    <a:pt x="591" y="61"/>
                  </a:lnTo>
                  <a:lnTo>
                    <a:pt x="589" y="57"/>
                  </a:lnTo>
                  <a:lnTo>
                    <a:pt x="587" y="57"/>
                  </a:lnTo>
                  <a:lnTo>
                    <a:pt x="587" y="56"/>
                  </a:lnTo>
                  <a:lnTo>
                    <a:pt x="581" y="56"/>
                  </a:lnTo>
                  <a:lnTo>
                    <a:pt x="579" y="52"/>
                  </a:lnTo>
                  <a:lnTo>
                    <a:pt x="575" y="52"/>
                  </a:lnTo>
                  <a:lnTo>
                    <a:pt x="573" y="49"/>
                  </a:lnTo>
                  <a:lnTo>
                    <a:pt x="571" y="49"/>
                  </a:lnTo>
                  <a:lnTo>
                    <a:pt x="571" y="47"/>
                  </a:lnTo>
                  <a:lnTo>
                    <a:pt x="565" y="47"/>
                  </a:lnTo>
                  <a:lnTo>
                    <a:pt x="563" y="43"/>
                  </a:lnTo>
                  <a:lnTo>
                    <a:pt x="559" y="43"/>
                  </a:lnTo>
                  <a:lnTo>
                    <a:pt x="559" y="41"/>
                  </a:lnTo>
                  <a:lnTo>
                    <a:pt x="553" y="41"/>
                  </a:lnTo>
                  <a:lnTo>
                    <a:pt x="553" y="39"/>
                  </a:lnTo>
                  <a:lnTo>
                    <a:pt x="549" y="39"/>
                  </a:lnTo>
                  <a:lnTo>
                    <a:pt x="549" y="37"/>
                  </a:lnTo>
                  <a:lnTo>
                    <a:pt x="546" y="37"/>
                  </a:lnTo>
                  <a:lnTo>
                    <a:pt x="546" y="35"/>
                  </a:lnTo>
                  <a:lnTo>
                    <a:pt x="540" y="35"/>
                  </a:lnTo>
                  <a:lnTo>
                    <a:pt x="540" y="34"/>
                  </a:lnTo>
                  <a:lnTo>
                    <a:pt x="536" y="34"/>
                  </a:lnTo>
                  <a:lnTo>
                    <a:pt x="536" y="32"/>
                  </a:lnTo>
                  <a:lnTo>
                    <a:pt x="528" y="32"/>
                  </a:lnTo>
                  <a:lnTo>
                    <a:pt x="528" y="30"/>
                  </a:lnTo>
                  <a:lnTo>
                    <a:pt x="525" y="30"/>
                  </a:lnTo>
                  <a:lnTo>
                    <a:pt x="525" y="28"/>
                  </a:lnTo>
                  <a:lnTo>
                    <a:pt x="517" y="28"/>
                  </a:lnTo>
                  <a:lnTo>
                    <a:pt x="517" y="26"/>
                  </a:lnTo>
                  <a:lnTo>
                    <a:pt x="511" y="26"/>
                  </a:lnTo>
                  <a:lnTo>
                    <a:pt x="511" y="24"/>
                  </a:lnTo>
                  <a:lnTo>
                    <a:pt x="503" y="24"/>
                  </a:lnTo>
                  <a:lnTo>
                    <a:pt x="503" y="22"/>
                  </a:lnTo>
                  <a:lnTo>
                    <a:pt x="496" y="22"/>
                  </a:lnTo>
                  <a:lnTo>
                    <a:pt x="496" y="20"/>
                  </a:lnTo>
                  <a:lnTo>
                    <a:pt x="490" y="20"/>
                  </a:lnTo>
                  <a:lnTo>
                    <a:pt x="490" y="18"/>
                  </a:lnTo>
                  <a:lnTo>
                    <a:pt x="482" y="18"/>
                  </a:lnTo>
                  <a:lnTo>
                    <a:pt x="482" y="17"/>
                  </a:lnTo>
                  <a:lnTo>
                    <a:pt x="473" y="17"/>
                  </a:lnTo>
                  <a:lnTo>
                    <a:pt x="473" y="15"/>
                  </a:lnTo>
                  <a:lnTo>
                    <a:pt x="463" y="15"/>
                  </a:lnTo>
                  <a:lnTo>
                    <a:pt x="463" y="14"/>
                  </a:lnTo>
                  <a:lnTo>
                    <a:pt x="455" y="14"/>
                  </a:lnTo>
                  <a:lnTo>
                    <a:pt x="455" y="12"/>
                  </a:lnTo>
                  <a:lnTo>
                    <a:pt x="441" y="12"/>
                  </a:lnTo>
                  <a:lnTo>
                    <a:pt x="441" y="10"/>
                  </a:lnTo>
                  <a:lnTo>
                    <a:pt x="432" y="10"/>
                  </a:lnTo>
                  <a:lnTo>
                    <a:pt x="432" y="8"/>
                  </a:lnTo>
                  <a:lnTo>
                    <a:pt x="416" y="8"/>
                  </a:lnTo>
                  <a:lnTo>
                    <a:pt x="416" y="6"/>
                  </a:lnTo>
                  <a:lnTo>
                    <a:pt x="401" y="6"/>
                  </a:lnTo>
                  <a:lnTo>
                    <a:pt x="401" y="4"/>
                  </a:lnTo>
                  <a:lnTo>
                    <a:pt x="380" y="4"/>
                  </a:lnTo>
                  <a:lnTo>
                    <a:pt x="380" y="2"/>
                  </a:lnTo>
                  <a:lnTo>
                    <a:pt x="348" y="2"/>
                  </a:lnTo>
                  <a:lnTo>
                    <a:pt x="348" y="0"/>
                  </a:lnTo>
                  <a:lnTo>
                    <a:pt x="272"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26" name="Freeform 57">
              <a:extLst>
                <a:ext uri="{FF2B5EF4-FFF2-40B4-BE49-F238E27FC236}">
                  <a16:creationId xmlns:a16="http://schemas.microsoft.com/office/drawing/2014/main" id="{B8A1FD05-F4F7-57AB-D649-3777FC35FD75}"/>
                </a:ext>
              </a:extLst>
            </p:cNvPr>
            <p:cNvSpPr>
              <a:spLocks/>
            </p:cNvSpPr>
            <p:nvPr/>
          </p:nvSpPr>
          <p:spPr bwMode="auto">
            <a:xfrm>
              <a:off x="5466" y="1096"/>
              <a:ext cx="624" cy="209"/>
            </a:xfrm>
            <a:custGeom>
              <a:avLst/>
              <a:gdLst>
                <a:gd name="T0" fmla="*/ 622 w 624"/>
                <a:gd name="T1" fmla="*/ 92 h 209"/>
                <a:gd name="T2" fmla="*/ 618 w 624"/>
                <a:gd name="T3" fmla="*/ 82 h 209"/>
                <a:gd name="T4" fmla="*/ 606 w 624"/>
                <a:gd name="T5" fmla="*/ 71 h 209"/>
                <a:gd name="T6" fmla="*/ 581 w 624"/>
                <a:gd name="T7" fmla="*/ 52 h 209"/>
                <a:gd name="T8" fmla="*/ 568 w 624"/>
                <a:gd name="T9" fmla="*/ 44 h 209"/>
                <a:gd name="T10" fmla="*/ 554 w 624"/>
                <a:gd name="T11" fmla="*/ 38 h 209"/>
                <a:gd name="T12" fmla="*/ 541 w 624"/>
                <a:gd name="T13" fmla="*/ 33 h 209"/>
                <a:gd name="T14" fmla="*/ 526 w 624"/>
                <a:gd name="T15" fmla="*/ 29 h 209"/>
                <a:gd name="T16" fmla="*/ 508 w 624"/>
                <a:gd name="T17" fmla="*/ 23 h 209"/>
                <a:gd name="T18" fmla="*/ 491 w 624"/>
                <a:gd name="T19" fmla="*/ 19 h 209"/>
                <a:gd name="T20" fmla="*/ 474 w 624"/>
                <a:gd name="T21" fmla="*/ 15 h 209"/>
                <a:gd name="T22" fmla="*/ 449 w 624"/>
                <a:gd name="T23" fmla="*/ 12 h 209"/>
                <a:gd name="T24" fmla="*/ 424 w 624"/>
                <a:gd name="T25" fmla="*/ 8 h 209"/>
                <a:gd name="T26" fmla="*/ 388 w 624"/>
                <a:gd name="T27" fmla="*/ 4 h 209"/>
                <a:gd name="T28" fmla="*/ 275 w 624"/>
                <a:gd name="T29" fmla="*/ 0 h 209"/>
                <a:gd name="T30" fmla="*/ 221 w 624"/>
                <a:gd name="T31" fmla="*/ 4 h 209"/>
                <a:gd name="T32" fmla="*/ 190 w 624"/>
                <a:gd name="T33" fmla="*/ 8 h 209"/>
                <a:gd name="T34" fmla="*/ 165 w 624"/>
                <a:gd name="T35" fmla="*/ 12 h 209"/>
                <a:gd name="T36" fmla="*/ 146 w 624"/>
                <a:gd name="T37" fmla="*/ 15 h 209"/>
                <a:gd name="T38" fmla="*/ 129 w 624"/>
                <a:gd name="T39" fmla="*/ 19 h 209"/>
                <a:gd name="T40" fmla="*/ 112 w 624"/>
                <a:gd name="T41" fmla="*/ 25 h 209"/>
                <a:gd name="T42" fmla="*/ 96 w 624"/>
                <a:gd name="T43" fmla="*/ 29 h 209"/>
                <a:gd name="T44" fmla="*/ 81 w 624"/>
                <a:gd name="T45" fmla="*/ 35 h 209"/>
                <a:gd name="T46" fmla="*/ 68 w 624"/>
                <a:gd name="T47" fmla="*/ 40 h 209"/>
                <a:gd name="T48" fmla="*/ 54 w 624"/>
                <a:gd name="T49" fmla="*/ 46 h 209"/>
                <a:gd name="T50" fmla="*/ 43 w 624"/>
                <a:gd name="T51" fmla="*/ 52 h 209"/>
                <a:gd name="T52" fmla="*/ 33 w 624"/>
                <a:gd name="T53" fmla="*/ 58 h 209"/>
                <a:gd name="T54" fmla="*/ 12 w 624"/>
                <a:gd name="T55" fmla="*/ 75 h 209"/>
                <a:gd name="T56" fmla="*/ 6 w 624"/>
                <a:gd name="T57" fmla="*/ 84 h 209"/>
                <a:gd name="T58" fmla="*/ 2 w 624"/>
                <a:gd name="T59" fmla="*/ 90 h 209"/>
                <a:gd name="T60" fmla="*/ 0 w 624"/>
                <a:gd name="T61" fmla="*/ 113 h 209"/>
                <a:gd name="T62" fmla="*/ 4 w 624"/>
                <a:gd name="T63" fmla="*/ 122 h 209"/>
                <a:gd name="T64" fmla="*/ 8 w 624"/>
                <a:gd name="T65" fmla="*/ 130 h 209"/>
                <a:gd name="T66" fmla="*/ 23 w 624"/>
                <a:gd name="T67" fmla="*/ 145 h 209"/>
                <a:gd name="T68" fmla="*/ 37 w 624"/>
                <a:gd name="T69" fmla="*/ 155 h 209"/>
                <a:gd name="T70" fmla="*/ 48 w 624"/>
                <a:gd name="T71" fmla="*/ 161 h 209"/>
                <a:gd name="T72" fmla="*/ 62 w 624"/>
                <a:gd name="T73" fmla="*/ 166 h 209"/>
                <a:gd name="T74" fmla="*/ 75 w 624"/>
                <a:gd name="T75" fmla="*/ 172 h 209"/>
                <a:gd name="T76" fmla="*/ 89 w 624"/>
                <a:gd name="T77" fmla="*/ 178 h 209"/>
                <a:gd name="T78" fmla="*/ 104 w 624"/>
                <a:gd name="T79" fmla="*/ 182 h 209"/>
                <a:gd name="T80" fmla="*/ 121 w 624"/>
                <a:gd name="T81" fmla="*/ 187 h 209"/>
                <a:gd name="T82" fmla="*/ 139 w 624"/>
                <a:gd name="T83" fmla="*/ 191 h 209"/>
                <a:gd name="T84" fmla="*/ 158 w 624"/>
                <a:gd name="T85" fmla="*/ 195 h 209"/>
                <a:gd name="T86" fmla="*/ 177 w 624"/>
                <a:gd name="T87" fmla="*/ 199 h 209"/>
                <a:gd name="T88" fmla="*/ 202 w 624"/>
                <a:gd name="T89" fmla="*/ 203 h 209"/>
                <a:gd name="T90" fmla="*/ 244 w 624"/>
                <a:gd name="T91" fmla="*/ 207 h 209"/>
                <a:gd name="T92" fmla="*/ 359 w 624"/>
                <a:gd name="T93" fmla="*/ 207 h 209"/>
                <a:gd name="T94" fmla="*/ 411 w 624"/>
                <a:gd name="T95" fmla="*/ 203 h 209"/>
                <a:gd name="T96" fmla="*/ 441 w 624"/>
                <a:gd name="T97" fmla="*/ 199 h 209"/>
                <a:gd name="T98" fmla="*/ 466 w 624"/>
                <a:gd name="T99" fmla="*/ 195 h 209"/>
                <a:gd name="T100" fmla="*/ 484 w 624"/>
                <a:gd name="T101" fmla="*/ 191 h 209"/>
                <a:gd name="T102" fmla="*/ 501 w 624"/>
                <a:gd name="T103" fmla="*/ 187 h 209"/>
                <a:gd name="T104" fmla="*/ 518 w 624"/>
                <a:gd name="T105" fmla="*/ 184 h 209"/>
                <a:gd name="T106" fmla="*/ 533 w 624"/>
                <a:gd name="T107" fmla="*/ 178 h 209"/>
                <a:gd name="T108" fmla="*/ 549 w 624"/>
                <a:gd name="T109" fmla="*/ 172 h 209"/>
                <a:gd name="T110" fmla="*/ 562 w 624"/>
                <a:gd name="T111" fmla="*/ 166 h 209"/>
                <a:gd name="T112" fmla="*/ 574 w 624"/>
                <a:gd name="T113" fmla="*/ 161 h 209"/>
                <a:gd name="T114" fmla="*/ 585 w 624"/>
                <a:gd name="T115" fmla="*/ 155 h 209"/>
                <a:gd name="T116" fmla="*/ 600 w 624"/>
                <a:gd name="T117" fmla="*/ 145 h 209"/>
                <a:gd name="T118" fmla="*/ 612 w 624"/>
                <a:gd name="T119" fmla="*/ 134 h 209"/>
                <a:gd name="T120" fmla="*/ 618 w 624"/>
                <a:gd name="T121" fmla="*/ 124 h 209"/>
                <a:gd name="T122" fmla="*/ 622 w 624"/>
                <a:gd name="T123" fmla="*/ 113 h 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4"/>
                <a:gd name="T187" fmla="*/ 0 h 209"/>
                <a:gd name="T188" fmla="*/ 624 w 624"/>
                <a:gd name="T189" fmla="*/ 209 h 2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4" h="209">
                  <a:moveTo>
                    <a:pt x="623" y="101"/>
                  </a:moveTo>
                  <a:lnTo>
                    <a:pt x="623" y="96"/>
                  </a:lnTo>
                  <a:lnTo>
                    <a:pt x="622" y="94"/>
                  </a:lnTo>
                  <a:lnTo>
                    <a:pt x="622" y="92"/>
                  </a:lnTo>
                  <a:lnTo>
                    <a:pt x="620" y="90"/>
                  </a:lnTo>
                  <a:lnTo>
                    <a:pt x="620" y="86"/>
                  </a:lnTo>
                  <a:lnTo>
                    <a:pt x="618" y="84"/>
                  </a:lnTo>
                  <a:lnTo>
                    <a:pt x="618" y="82"/>
                  </a:lnTo>
                  <a:lnTo>
                    <a:pt x="614" y="79"/>
                  </a:lnTo>
                  <a:lnTo>
                    <a:pt x="614" y="77"/>
                  </a:lnTo>
                  <a:lnTo>
                    <a:pt x="608" y="71"/>
                  </a:lnTo>
                  <a:lnTo>
                    <a:pt x="606" y="71"/>
                  </a:lnTo>
                  <a:lnTo>
                    <a:pt x="593" y="58"/>
                  </a:lnTo>
                  <a:lnTo>
                    <a:pt x="589" y="58"/>
                  </a:lnTo>
                  <a:lnTo>
                    <a:pt x="585" y="54"/>
                  </a:lnTo>
                  <a:lnTo>
                    <a:pt x="581" y="52"/>
                  </a:lnTo>
                  <a:lnTo>
                    <a:pt x="577" y="48"/>
                  </a:lnTo>
                  <a:lnTo>
                    <a:pt x="574" y="48"/>
                  </a:lnTo>
                  <a:lnTo>
                    <a:pt x="570" y="46"/>
                  </a:lnTo>
                  <a:lnTo>
                    <a:pt x="568" y="44"/>
                  </a:lnTo>
                  <a:lnTo>
                    <a:pt x="564" y="42"/>
                  </a:lnTo>
                  <a:lnTo>
                    <a:pt x="562" y="42"/>
                  </a:lnTo>
                  <a:lnTo>
                    <a:pt x="558" y="40"/>
                  </a:lnTo>
                  <a:lnTo>
                    <a:pt x="554" y="38"/>
                  </a:lnTo>
                  <a:lnTo>
                    <a:pt x="551" y="36"/>
                  </a:lnTo>
                  <a:lnTo>
                    <a:pt x="547" y="36"/>
                  </a:lnTo>
                  <a:lnTo>
                    <a:pt x="545" y="35"/>
                  </a:lnTo>
                  <a:lnTo>
                    <a:pt x="541" y="33"/>
                  </a:lnTo>
                  <a:lnTo>
                    <a:pt x="537" y="33"/>
                  </a:lnTo>
                  <a:lnTo>
                    <a:pt x="533" y="31"/>
                  </a:lnTo>
                  <a:lnTo>
                    <a:pt x="530" y="29"/>
                  </a:lnTo>
                  <a:lnTo>
                    <a:pt x="526" y="29"/>
                  </a:lnTo>
                  <a:lnTo>
                    <a:pt x="522" y="27"/>
                  </a:lnTo>
                  <a:lnTo>
                    <a:pt x="516" y="25"/>
                  </a:lnTo>
                  <a:lnTo>
                    <a:pt x="512" y="25"/>
                  </a:lnTo>
                  <a:lnTo>
                    <a:pt x="508" y="23"/>
                  </a:lnTo>
                  <a:lnTo>
                    <a:pt x="505" y="23"/>
                  </a:lnTo>
                  <a:lnTo>
                    <a:pt x="501" y="21"/>
                  </a:lnTo>
                  <a:lnTo>
                    <a:pt x="495" y="19"/>
                  </a:lnTo>
                  <a:lnTo>
                    <a:pt x="491" y="19"/>
                  </a:lnTo>
                  <a:lnTo>
                    <a:pt x="487" y="17"/>
                  </a:lnTo>
                  <a:lnTo>
                    <a:pt x="482" y="17"/>
                  </a:lnTo>
                  <a:lnTo>
                    <a:pt x="478" y="15"/>
                  </a:lnTo>
                  <a:lnTo>
                    <a:pt x="474" y="15"/>
                  </a:lnTo>
                  <a:lnTo>
                    <a:pt x="468" y="14"/>
                  </a:lnTo>
                  <a:lnTo>
                    <a:pt x="464" y="14"/>
                  </a:lnTo>
                  <a:lnTo>
                    <a:pt x="459" y="12"/>
                  </a:lnTo>
                  <a:lnTo>
                    <a:pt x="449" y="12"/>
                  </a:lnTo>
                  <a:lnTo>
                    <a:pt x="445" y="10"/>
                  </a:lnTo>
                  <a:lnTo>
                    <a:pt x="439" y="10"/>
                  </a:lnTo>
                  <a:lnTo>
                    <a:pt x="436" y="8"/>
                  </a:lnTo>
                  <a:lnTo>
                    <a:pt x="424" y="8"/>
                  </a:lnTo>
                  <a:lnTo>
                    <a:pt x="420" y="6"/>
                  </a:lnTo>
                  <a:lnTo>
                    <a:pt x="409" y="6"/>
                  </a:lnTo>
                  <a:lnTo>
                    <a:pt x="405" y="4"/>
                  </a:lnTo>
                  <a:lnTo>
                    <a:pt x="388" y="4"/>
                  </a:lnTo>
                  <a:lnTo>
                    <a:pt x="384" y="2"/>
                  </a:lnTo>
                  <a:lnTo>
                    <a:pt x="357" y="2"/>
                  </a:lnTo>
                  <a:lnTo>
                    <a:pt x="351" y="0"/>
                  </a:lnTo>
                  <a:lnTo>
                    <a:pt x="275" y="0"/>
                  </a:lnTo>
                  <a:lnTo>
                    <a:pt x="269" y="2"/>
                  </a:lnTo>
                  <a:lnTo>
                    <a:pt x="242" y="2"/>
                  </a:lnTo>
                  <a:lnTo>
                    <a:pt x="236" y="4"/>
                  </a:lnTo>
                  <a:lnTo>
                    <a:pt x="221" y="4"/>
                  </a:lnTo>
                  <a:lnTo>
                    <a:pt x="215" y="6"/>
                  </a:lnTo>
                  <a:lnTo>
                    <a:pt x="206" y="6"/>
                  </a:lnTo>
                  <a:lnTo>
                    <a:pt x="200" y="8"/>
                  </a:lnTo>
                  <a:lnTo>
                    <a:pt x="190" y="8"/>
                  </a:lnTo>
                  <a:lnTo>
                    <a:pt x="185" y="10"/>
                  </a:lnTo>
                  <a:lnTo>
                    <a:pt x="175" y="10"/>
                  </a:lnTo>
                  <a:lnTo>
                    <a:pt x="171" y="12"/>
                  </a:lnTo>
                  <a:lnTo>
                    <a:pt x="165" y="12"/>
                  </a:lnTo>
                  <a:lnTo>
                    <a:pt x="162" y="14"/>
                  </a:lnTo>
                  <a:lnTo>
                    <a:pt x="156" y="14"/>
                  </a:lnTo>
                  <a:lnTo>
                    <a:pt x="152" y="15"/>
                  </a:lnTo>
                  <a:lnTo>
                    <a:pt x="146" y="15"/>
                  </a:lnTo>
                  <a:lnTo>
                    <a:pt x="142" y="17"/>
                  </a:lnTo>
                  <a:lnTo>
                    <a:pt x="139" y="17"/>
                  </a:lnTo>
                  <a:lnTo>
                    <a:pt x="133" y="19"/>
                  </a:lnTo>
                  <a:lnTo>
                    <a:pt x="129" y="19"/>
                  </a:lnTo>
                  <a:lnTo>
                    <a:pt x="125" y="21"/>
                  </a:lnTo>
                  <a:lnTo>
                    <a:pt x="119" y="21"/>
                  </a:lnTo>
                  <a:lnTo>
                    <a:pt x="116" y="23"/>
                  </a:lnTo>
                  <a:lnTo>
                    <a:pt x="112" y="25"/>
                  </a:lnTo>
                  <a:lnTo>
                    <a:pt x="108" y="25"/>
                  </a:lnTo>
                  <a:lnTo>
                    <a:pt x="104" y="27"/>
                  </a:lnTo>
                  <a:lnTo>
                    <a:pt x="100" y="27"/>
                  </a:lnTo>
                  <a:lnTo>
                    <a:pt x="96" y="29"/>
                  </a:lnTo>
                  <a:lnTo>
                    <a:pt x="93" y="31"/>
                  </a:lnTo>
                  <a:lnTo>
                    <a:pt x="89" y="31"/>
                  </a:lnTo>
                  <a:lnTo>
                    <a:pt x="85" y="33"/>
                  </a:lnTo>
                  <a:lnTo>
                    <a:pt x="81" y="35"/>
                  </a:lnTo>
                  <a:lnTo>
                    <a:pt x="77" y="36"/>
                  </a:lnTo>
                  <a:lnTo>
                    <a:pt x="73" y="36"/>
                  </a:lnTo>
                  <a:lnTo>
                    <a:pt x="69" y="38"/>
                  </a:lnTo>
                  <a:lnTo>
                    <a:pt x="68" y="40"/>
                  </a:lnTo>
                  <a:lnTo>
                    <a:pt x="64" y="40"/>
                  </a:lnTo>
                  <a:lnTo>
                    <a:pt x="60" y="42"/>
                  </a:lnTo>
                  <a:lnTo>
                    <a:pt x="56" y="44"/>
                  </a:lnTo>
                  <a:lnTo>
                    <a:pt x="54" y="46"/>
                  </a:lnTo>
                  <a:lnTo>
                    <a:pt x="50" y="48"/>
                  </a:lnTo>
                  <a:lnTo>
                    <a:pt x="48" y="48"/>
                  </a:lnTo>
                  <a:lnTo>
                    <a:pt x="45" y="50"/>
                  </a:lnTo>
                  <a:lnTo>
                    <a:pt x="43" y="52"/>
                  </a:lnTo>
                  <a:lnTo>
                    <a:pt x="39" y="54"/>
                  </a:lnTo>
                  <a:lnTo>
                    <a:pt x="37" y="56"/>
                  </a:lnTo>
                  <a:lnTo>
                    <a:pt x="35" y="56"/>
                  </a:lnTo>
                  <a:lnTo>
                    <a:pt x="33" y="58"/>
                  </a:lnTo>
                  <a:lnTo>
                    <a:pt x="29" y="59"/>
                  </a:lnTo>
                  <a:lnTo>
                    <a:pt x="22" y="67"/>
                  </a:lnTo>
                  <a:lnTo>
                    <a:pt x="20" y="67"/>
                  </a:lnTo>
                  <a:lnTo>
                    <a:pt x="12" y="75"/>
                  </a:lnTo>
                  <a:lnTo>
                    <a:pt x="12" y="77"/>
                  </a:lnTo>
                  <a:lnTo>
                    <a:pt x="8" y="80"/>
                  </a:lnTo>
                  <a:lnTo>
                    <a:pt x="8" y="82"/>
                  </a:lnTo>
                  <a:lnTo>
                    <a:pt x="6" y="84"/>
                  </a:lnTo>
                  <a:lnTo>
                    <a:pt x="6" y="86"/>
                  </a:lnTo>
                  <a:lnTo>
                    <a:pt x="4" y="86"/>
                  </a:lnTo>
                  <a:lnTo>
                    <a:pt x="4" y="88"/>
                  </a:lnTo>
                  <a:lnTo>
                    <a:pt x="2" y="90"/>
                  </a:lnTo>
                  <a:lnTo>
                    <a:pt x="2" y="94"/>
                  </a:lnTo>
                  <a:lnTo>
                    <a:pt x="0" y="96"/>
                  </a:lnTo>
                  <a:lnTo>
                    <a:pt x="0" y="103"/>
                  </a:lnTo>
                  <a:lnTo>
                    <a:pt x="0" y="113"/>
                  </a:lnTo>
                  <a:lnTo>
                    <a:pt x="2" y="115"/>
                  </a:lnTo>
                  <a:lnTo>
                    <a:pt x="2" y="119"/>
                  </a:lnTo>
                  <a:lnTo>
                    <a:pt x="4" y="121"/>
                  </a:lnTo>
                  <a:lnTo>
                    <a:pt x="4" y="122"/>
                  </a:lnTo>
                  <a:lnTo>
                    <a:pt x="6" y="124"/>
                  </a:lnTo>
                  <a:lnTo>
                    <a:pt x="6" y="126"/>
                  </a:lnTo>
                  <a:lnTo>
                    <a:pt x="8" y="128"/>
                  </a:lnTo>
                  <a:lnTo>
                    <a:pt x="8" y="130"/>
                  </a:lnTo>
                  <a:lnTo>
                    <a:pt x="10" y="130"/>
                  </a:lnTo>
                  <a:lnTo>
                    <a:pt x="14" y="134"/>
                  </a:lnTo>
                  <a:lnTo>
                    <a:pt x="14" y="136"/>
                  </a:lnTo>
                  <a:lnTo>
                    <a:pt x="23" y="145"/>
                  </a:lnTo>
                  <a:lnTo>
                    <a:pt x="25" y="145"/>
                  </a:lnTo>
                  <a:lnTo>
                    <a:pt x="27" y="147"/>
                  </a:lnTo>
                  <a:lnTo>
                    <a:pt x="31" y="149"/>
                  </a:lnTo>
                  <a:lnTo>
                    <a:pt x="37" y="155"/>
                  </a:lnTo>
                  <a:lnTo>
                    <a:pt x="41" y="157"/>
                  </a:lnTo>
                  <a:lnTo>
                    <a:pt x="43" y="157"/>
                  </a:lnTo>
                  <a:lnTo>
                    <a:pt x="46" y="159"/>
                  </a:lnTo>
                  <a:lnTo>
                    <a:pt x="48" y="161"/>
                  </a:lnTo>
                  <a:lnTo>
                    <a:pt x="52" y="163"/>
                  </a:lnTo>
                  <a:lnTo>
                    <a:pt x="54" y="165"/>
                  </a:lnTo>
                  <a:lnTo>
                    <a:pt x="58" y="165"/>
                  </a:lnTo>
                  <a:lnTo>
                    <a:pt x="62" y="166"/>
                  </a:lnTo>
                  <a:lnTo>
                    <a:pt x="64" y="168"/>
                  </a:lnTo>
                  <a:lnTo>
                    <a:pt x="68" y="170"/>
                  </a:lnTo>
                  <a:lnTo>
                    <a:pt x="71" y="170"/>
                  </a:lnTo>
                  <a:lnTo>
                    <a:pt x="75" y="172"/>
                  </a:lnTo>
                  <a:lnTo>
                    <a:pt x="77" y="174"/>
                  </a:lnTo>
                  <a:lnTo>
                    <a:pt x="81" y="174"/>
                  </a:lnTo>
                  <a:lnTo>
                    <a:pt x="85" y="176"/>
                  </a:lnTo>
                  <a:lnTo>
                    <a:pt x="89" y="178"/>
                  </a:lnTo>
                  <a:lnTo>
                    <a:pt x="93" y="178"/>
                  </a:lnTo>
                  <a:lnTo>
                    <a:pt x="96" y="180"/>
                  </a:lnTo>
                  <a:lnTo>
                    <a:pt x="100" y="182"/>
                  </a:lnTo>
                  <a:lnTo>
                    <a:pt x="104" y="182"/>
                  </a:lnTo>
                  <a:lnTo>
                    <a:pt x="110" y="184"/>
                  </a:lnTo>
                  <a:lnTo>
                    <a:pt x="114" y="186"/>
                  </a:lnTo>
                  <a:lnTo>
                    <a:pt x="117" y="186"/>
                  </a:lnTo>
                  <a:lnTo>
                    <a:pt x="121" y="187"/>
                  </a:lnTo>
                  <a:lnTo>
                    <a:pt x="125" y="187"/>
                  </a:lnTo>
                  <a:lnTo>
                    <a:pt x="131" y="189"/>
                  </a:lnTo>
                  <a:lnTo>
                    <a:pt x="135" y="189"/>
                  </a:lnTo>
                  <a:lnTo>
                    <a:pt x="139" y="191"/>
                  </a:lnTo>
                  <a:lnTo>
                    <a:pt x="144" y="191"/>
                  </a:lnTo>
                  <a:lnTo>
                    <a:pt x="148" y="193"/>
                  </a:lnTo>
                  <a:lnTo>
                    <a:pt x="154" y="193"/>
                  </a:lnTo>
                  <a:lnTo>
                    <a:pt x="158" y="195"/>
                  </a:lnTo>
                  <a:lnTo>
                    <a:pt x="162" y="195"/>
                  </a:lnTo>
                  <a:lnTo>
                    <a:pt x="167" y="197"/>
                  </a:lnTo>
                  <a:lnTo>
                    <a:pt x="171" y="197"/>
                  </a:lnTo>
                  <a:lnTo>
                    <a:pt x="177" y="199"/>
                  </a:lnTo>
                  <a:lnTo>
                    <a:pt x="186" y="199"/>
                  </a:lnTo>
                  <a:lnTo>
                    <a:pt x="192" y="201"/>
                  </a:lnTo>
                  <a:lnTo>
                    <a:pt x="196" y="201"/>
                  </a:lnTo>
                  <a:lnTo>
                    <a:pt x="202" y="203"/>
                  </a:lnTo>
                  <a:lnTo>
                    <a:pt x="217" y="203"/>
                  </a:lnTo>
                  <a:lnTo>
                    <a:pt x="223" y="205"/>
                  </a:lnTo>
                  <a:lnTo>
                    <a:pt x="238" y="205"/>
                  </a:lnTo>
                  <a:lnTo>
                    <a:pt x="244" y="207"/>
                  </a:lnTo>
                  <a:lnTo>
                    <a:pt x="265" y="207"/>
                  </a:lnTo>
                  <a:lnTo>
                    <a:pt x="271" y="208"/>
                  </a:lnTo>
                  <a:lnTo>
                    <a:pt x="353" y="208"/>
                  </a:lnTo>
                  <a:lnTo>
                    <a:pt x="359" y="207"/>
                  </a:lnTo>
                  <a:lnTo>
                    <a:pt x="386" y="207"/>
                  </a:lnTo>
                  <a:lnTo>
                    <a:pt x="390" y="205"/>
                  </a:lnTo>
                  <a:lnTo>
                    <a:pt x="405" y="205"/>
                  </a:lnTo>
                  <a:lnTo>
                    <a:pt x="411" y="203"/>
                  </a:lnTo>
                  <a:lnTo>
                    <a:pt x="420" y="203"/>
                  </a:lnTo>
                  <a:lnTo>
                    <a:pt x="426" y="201"/>
                  </a:lnTo>
                  <a:lnTo>
                    <a:pt x="436" y="201"/>
                  </a:lnTo>
                  <a:lnTo>
                    <a:pt x="441" y="199"/>
                  </a:lnTo>
                  <a:lnTo>
                    <a:pt x="445" y="199"/>
                  </a:lnTo>
                  <a:lnTo>
                    <a:pt x="451" y="197"/>
                  </a:lnTo>
                  <a:lnTo>
                    <a:pt x="461" y="197"/>
                  </a:lnTo>
                  <a:lnTo>
                    <a:pt x="466" y="195"/>
                  </a:lnTo>
                  <a:lnTo>
                    <a:pt x="470" y="195"/>
                  </a:lnTo>
                  <a:lnTo>
                    <a:pt x="474" y="193"/>
                  </a:lnTo>
                  <a:lnTo>
                    <a:pt x="480" y="193"/>
                  </a:lnTo>
                  <a:lnTo>
                    <a:pt x="484" y="191"/>
                  </a:lnTo>
                  <a:lnTo>
                    <a:pt x="489" y="191"/>
                  </a:lnTo>
                  <a:lnTo>
                    <a:pt x="493" y="189"/>
                  </a:lnTo>
                  <a:lnTo>
                    <a:pt x="497" y="187"/>
                  </a:lnTo>
                  <a:lnTo>
                    <a:pt x="501" y="187"/>
                  </a:lnTo>
                  <a:lnTo>
                    <a:pt x="507" y="186"/>
                  </a:lnTo>
                  <a:lnTo>
                    <a:pt x="510" y="186"/>
                  </a:lnTo>
                  <a:lnTo>
                    <a:pt x="514" y="184"/>
                  </a:lnTo>
                  <a:lnTo>
                    <a:pt x="518" y="184"/>
                  </a:lnTo>
                  <a:lnTo>
                    <a:pt x="522" y="182"/>
                  </a:lnTo>
                  <a:lnTo>
                    <a:pt x="526" y="180"/>
                  </a:lnTo>
                  <a:lnTo>
                    <a:pt x="530" y="180"/>
                  </a:lnTo>
                  <a:lnTo>
                    <a:pt x="533" y="178"/>
                  </a:lnTo>
                  <a:lnTo>
                    <a:pt x="537" y="176"/>
                  </a:lnTo>
                  <a:lnTo>
                    <a:pt x="541" y="176"/>
                  </a:lnTo>
                  <a:lnTo>
                    <a:pt x="545" y="174"/>
                  </a:lnTo>
                  <a:lnTo>
                    <a:pt x="549" y="172"/>
                  </a:lnTo>
                  <a:lnTo>
                    <a:pt x="553" y="170"/>
                  </a:lnTo>
                  <a:lnTo>
                    <a:pt x="556" y="170"/>
                  </a:lnTo>
                  <a:lnTo>
                    <a:pt x="558" y="168"/>
                  </a:lnTo>
                  <a:lnTo>
                    <a:pt x="562" y="166"/>
                  </a:lnTo>
                  <a:lnTo>
                    <a:pt x="566" y="165"/>
                  </a:lnTo>
                  <a:lnTo>
                    <a:pt x="568" y="165"/>
                  </a:lnTo>
                  <a:lnTo>
                    <a:pt x="572" y="163"/>
                  </a:lnTo>
                  <a:lnTo>
                    <a:pt x="574" y="161"/>
                  </a:lnTo>
                  <a:lnTo>
                    <a:pt x="577" y="159"/>
                  </a:lnTo>
                  <a:lnTo>
                    <a:pt x="579" y="157"/>
                  </a:lnTo>
                  <a:lnTo>
                    <a:pt x="583" y="157"/>
                  </a:lnTo>
                  <a:lnTo>
                    <a:pt x="585" y="155"/>
                  </a:lnTo>
                  <a:lnTo>
                    <a:pt x="589" y="153"/>
                  </a:lnTo>
                  <a:lnTo>
                    <a:pt x="595" y="147"/>
                  </a:lnTo>
                  <a:lnTo>
                    <a:pt x="597" y="147"/>
                  </a:lnTo>
                  <a:lnTo>
                    <a:pt x="600" y="145"/>
                  </a:lnTo>
                  <a:lnTo>
                    <a:pt x="608" y="138"/>
                  </a:lnTo>
                  <a:lnTo>
                    <a:pt x="608" y="136"/>
                  </a:lnTo>
                  <a:lnTo>
                    <a:pt x="610" y="134"/>
                  </a:lnTo>
                  <a:lnTo>
                    <a:pt x="612" y="134"/>
                  </a:lnTo>
                  <a:lnTo>
                    <a:pt x="614" y="132"/>
                  </a:lnTo>
                  <a:lnTo>
                    <a:pt x="614" y="130"/>
                  </a:lnTo>
                  <a:lnTo>
                    <a:pt x="618" y="126"/>
                  </a:lnTo>
                  <a:lnTo>
                    <a:pt x="618" y="124"/>
                  </a:lnTo>
                  <a:lnTo>
                    <a:pt x="620" y="122"/>
                  </a:lnTo>
                  <a:lnTo>
                    <a:pt x="620" y="121"/>
                  </a:lnTo>
                  <a:lnTo>
                    <a:pt x="622" y="119"/>
                  </a:lnTo>
                  <a:lnTo>
                    <a:pt x="622" y="113"/>
                  </a:lnTo>
                  <a:lnTo>
                    <a:pt x="623" y="111"/>
                  </a:lnTo>
                  <a:lnTo>
                    <a:pt x="623" y="101"/>
                  </a:lnTo>
                </a:path>
              </a:pathLst>
            </a:custGeom>
            <a:solidFill>
              <a:schemeClr val="bg1"/>
            </a:solidFill>
            <a:ln w="12700" cap="rnd">
              <a:solidFill>
                <a:srgbClr val="000000"/>
              </a:solidFill>
              <a:round/>
              <a:headEnd/>
              <a:tailEnd/>
            </a:ln>
          </p:spPr>
          <p:txBody>
            <a:bodyPr/>
            <a:lstStyle/>
            <a:p>
              <a:endParaRPr lang="fr-FR"/>
            </a:p>
          </p:txBody>
        </p:sp>
        <p:sp>
          <p:nvSpPr>
            <p:cNvPr id="34827" name="Freeform 58">
              <a:extLst>
                <a:ext uri="{FF2B5EF4-FFF2-40B4-BE49-F238E27FC236}">
                  <a16:creationId xmlns:a16="http://schemas.microsoft.com/office/drawing/2014/main" id="{EF601E02-9A33-9AF8-5EAD-86B85C4A4846}"/>
                </a:ext>
              </a:extLst>
            </p:cNvPr>
            <p:cNvSpPr>
              <a:spLocks/>
            </p:cNvSpPr>
            <p:nvPr/>
          </p:nvSpPr>
          <p:spPr bwMode="auto">
            <a:xfrm>
              <a:off x="5465" y="1199"/>
              <a:ext cx="619" cy="1174"/>
            </a:xfrm>
            <a:custGeom>
              <a:avLst/>
              <a:gdLst>
                <a:gd name="T0" fmla="*/ 3 w 619"/>
                <a:gd name="T1" fmla="*/ 1076 h 1174"/>
                <a:gd name="T2" fmla="*/ 7 w 619"/>
                <a:gd name="T3" fmla="*/ 1089 h 1174"/>
                <a:gd name="T4" fmla="*/ 15 w 619"/>
                <a:gd name="T5" fmla="*/ 1097 h 1174"/>
                <a:gd name="T6" fmla="*/ 24 w 619"/>
                <a:gd name="T7" fmla="*/ 1108 h 1174"/>
                <a:gd name="T8" fmla="*/ 36 w 619"/>
                <a:gd name="T9" fmla="*/ 1116 h 1174"/>
                <a:gd name="T10" fmla="*/ 49 w 619"/>
                <a:gd name="T11" fmla="*/ 1125 h 1174"/>
                <a:gd name="T12" fmla="*/ 64 w 619"/>
                <a:gd name="T13" fmla="*/ 1131 h 1174"/>
                <a:gd name="T14" fmla="*/ 73 w 619"/>
                <a:gd name="T15" fmla="*/ 1137 h 1174"/>
                <a:gd name="T16" fmla="*/ 89 w 619"/>
                <a:gd name="T17" fmla="*/ 1141 h 1174"/>
                <a:gd name="T18" fmla="*/ 100 w 619"/>
                <a:gd name="T19" fmla="*/ 1146 h 1174"/>
                <a:gd name="T20" fmla="*/ 117 w 619"/>
                <a:gd name="T21" fmla="*/ 1150 h 1174"/>
                <a:gd name="T22" fmla="*/ 135 w 619"/>
                <a:gd name="T23" fmla="*/ 1156 h 1174"/>
                <a:gd name="T24" fmla="*/ 157 w 619"/>
                <a:gd name="T25" fmla="*/ 1160 h 1174"/>
                <a:gd name="T26" fmla="*/ 180 w 619"/>
                <a:gd name="T27" fmla="*/ 1166 h 1174"/>
                <a:gd name="T28" fmla="*/ 220 w 619"/>
                <a:gd name="T29" fmla="*/ 1169 h 1174"/>
                <a:gd name="T30" fmla="*/ 377 w 619"/>
                <a:gd name="T31" fmla="*/ 1171 h 1174"/>
                <a:gd name="T32" fmla="*/ 427 w 619"/>
                <a:gd name="T33" fmla="*/ 1167 h 1174"/>
                <a:gd name="T34" fmla="*/ 452 w 619"/>
                <a:gd name="T35" fmla="*/ 1162 h 1174"/>
                <a:gd name="T36" fmla="*/ 480 w 619"/>
                <a:gd name="T37" fmla="*/ 1158 h 1174"/>
                <a:gd name="T38" fmla="*/ 497 w 619"/>
                <a:gd name="T39" fmla="*/ 1152 h 1174"/>
                <a:gd name="T40" fmla="*/ 514 w 619"/>
                <a:gd name="T41" fmla="*/ 1148 h 1174"/>
                <a:gd name="T42" fmla="*/ 526 w 619"/>
                <a:gd name="T43" fmla="*/ 1143 h 1174"/>
                <a:gd name="T44" fmla="*/ 545 w 619"/>
                <a:gd name="T45" fmla="*/ 1139 h 1174"/>
                <a:gd name="T46" fmla="*/ 556 w 619"/>
                <a:gd name="T47" fmla="*/ 1131 h 1174"/>
                <a:gd name="T48" fmla="*/ 569 w 619"/>
                <a:gd name="T49" fmla="*/ 1124 h 1174"/>
                <a:gd name="T50" fmla="*/ 582 w 619"/>
                <a:gd name="T51" fmla="*/ 1118 h 1174"/>
                <a:gd name="T52" fmla="*/ 594 w 619"/>
                <a:gd name="T53" fmla="*/ 1110 h 1174"/>
                <a:gd name="T54" fmla="*/ 601 w 619"/>
                <a:gd name="T55" fmla="*/ 1101 h 1174"/>
                <a:gd name="T56" fmla="*/ 613 w 619"/>
                <a:gd name="T57" fmla="*/ 1089 h 1174"/>
                <a:gd name="T58" fmla="*/ 618 w 619"/>
                <a:gd name="T59" fmla="*/ 1067 h 1174"/>
                <a:gd name="T60" fmla="*/ 613 w 619"/>
                <a:gd name="T61" fmla="*/ 21 h 1174"/>
                <a:gd name="T62" fmla="*/ 601 w 619"/>
                <a:gd name="T63" fmla="*/ 35 h 1174"/>
                <a:gd name="T64" fmla="*/ 594 w 619"/>
                <a:gd name="T65" fmla="*/ 44 h 1174"/>
                <a:gd name="T66" fmla="*/ 582 w 619"/>
                <a:gd name="T67" fmla="*/ 52 h 1174"/>
                <a:gd name="T68" fmla="*/ 569 w 619"/>
                <a:gd name="T69" fmla="*/ 58 h 1174"/>
                <a:gd name="T70" fmla="*/ 558 w 619"/>
                <a:gd name="T71" fmla="*/ 65 h 1174"/>
                <a:gd name="T72" fmla="*/ 545 w 619"/>
                <a:gd name="T73" fmla="*/ 69 h 1174"/>
                <a:gd name="T74" fmla="*/ 533 w 619"/>
                <a:gd name="T75" fmla="*/ 75 h 1174"/>
                <a:gd name="T76" fmla="*/ 518 w 619"/>
                <a:gd name="T77" fmla="*/ 79 h 1174"/>
                <a:gd name="T78" fmla="*/ 501 w 619"/>
                <a:gd name="T79" fmla="*/ 84 h 1174"/>
                <a:gd name="T80" fmla="*/ 480 w 619"/>
                <a:gd name="T81" fmla="*/ 88 h 1174"/>
                <a:gd name="T82" fmla="*/ 461 w 619"/>
                <a:gd name="T83" fmla="*/ 94 h 1174"/>
                <a:gd name="T84" fmla="*/ 423 w 619"/>
                <a:gd name="T85" fmla="*/ 98 h 1174"/>
                <a:gd name="T86" fmla="*/ 387 w 619"/>
                <a:gd name="T87" fmla="*/ 103 h 1174"/>
                <a:gd name="T88" fmla="*/ 237 w 619"/>
                <a:gd name="T89" fmla="*/ 103 h 1174"/>
                <a:gd name="T90" fmla="*/ 195 w 619"/>
                <a:gd name="T91" fmla="*/ 98 h 1174"/>
                <a:gd name="T92" fmla="*/ 161 w 619"/>
                <a:gd name="T93" fmla="*/ 94 h 1174"/>
                <a:gd name="T94" fmla="*/ 142 w 619"/>
                <a:gd name="T95" fmla="*/ 88 h 1174"/>
                <a:gd name="T96" fmla="*/ 117 w 619"/>
                <a:gd name="T97" fmla="*/ 84 h 1174"/>
                <a:gd name="T98" fmla="*/ 104 w 619"/>
                <a:gd name="T99" fmla="*/ 79 h 1174"/>
                <a:gd name="T100" fmla="*/ 85 w 619"/>
                <a:gd name="T101" fmla="*/ 75 h 1174"/>
                <a:gd name="T102" fmla="*/ 71 w 619"/>
                <a:gd name="T103" fmla="*/ 67 h 1174"/>
                <a:gd name="T104" fmla="*/ 54 w 619"/>
                <a:gd name="T105" fmla="*/ 62 h 1174"/>
                <a:gd name="T106" fmla="*/ 42 w 619"/>
                <a:gd name="T107" fmla="*/ 52 h 1174"/>
                <a:gd name="T108" fmla="*/ 28 w 619"/>
                <a:gd name="T109" fmla="*/ 46 h 1174"/>
                <a:gd name="T110" fmla="*/ 19 w 619"/>
                <a:gd name="T111" fmla="*/ 37 h 1174"/>
                <a:gd name="T112" fmla="*/ 9 w 619"/>
                <a:gd name="T113" fmla="*/ 25 h 1174"/>
                <a:gd name="T114" fmla="*/ 3 w 619"/>
                <a:gd name="T115" fmla="*/ 18 h 1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9"/>
                <a:gd name="T175" fmla="*/ 0 h 1174"/>
                <a:gd name="T176" fmla="*/ 619 w 619"/>
                <a:gd name="T177" fmla="*/ 1174 h 11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9" h="1174">
                  <a:moveTo>
                    <a:pt x="0" y="0"/>
                  </a:moveTo>
                  <a:lnTo>
                    <a:pt x="0" y="1069"/>
                  </a:lnTo>
                  <a:lnTo>
                    <a:pt x="1" y="1069"/>
                  </a:lnTo>
                  <a:lnTo>
                    <a:pt x="1" y="1076"/>
                  </a:lnTo>
                  <a:lnTo>
                    <a:pt x="3" y="1076"/>
                  </a:lnTo>
                  <a:lnTo>
                    <a:pt x="3" y="1081"/>
                  </a:lnTo>
                  <a:lnTo>
                    <a:pt x="5" y="1081"/>
                  </a:lnTo>
                  <a:lnTo>
                    <a:pt x="5" y="1085"/>
                  </a:lnTo>
                  <a:lnTo>
                    <a:pt x="7" y="1085"/>
                  </a:lnTo>
                  <a:lnTo>
                    <a:pt x="7" y="1089"/>
                  </a:lnTo>
                  <a:lnTo>
                    <a:pt x="9" y="1089"/>
                  </a:lnTo>
                  <a:lnTo>
                    <a:pt x="9" y="1093"/>
                  </a:lnTo>
                  <a:lnTo>
                    <a:pt x="11" y="1093"/>
                  </a:lnTo>
                  <a:lnTo>
                    <a:pt x="13" y="1097"/>
                  </a:lnTo>
                  <a:lnTo>
                    <a:pt x="15" y="1097"/>
                  </a:lnTo>
                  <a:lnTo>
                    <a:pt x="15" y="1101"/>
                  </a:lnTo>
                  <a:lnTo>
                    <a:pt x="17" y="1101"/>
                  </a:lnTo>
                  <a:lnTo>
                    <a:pt x="19" y="1104"/>
                  </a:lnTo>
                  <a:lnTo>
                    <a:pt x="23" y="1104"/>
                  </a:lnTo>
                  <a:lnTo>
                    <a:pt x="24" y="1108"/>
                  </a:lnTo>
                  <a:lnTo>
                    <a:pt x="26" y="1108"/>
                  </a:lnTo>
                  <a:lnTo>
                    <a:pt x="28" y="1112"/>
                  </a:lnTo>
                  <a:lnTo>
                    <a:pt x="32" y="1112"/>
                  </a:lnTo>
                  <a:lnTo>
                    <a:pt x="34" y="1116"/>
                  </a:lnTo>
                  <a:lnTo>
                    <a:pt x="36" y="1116"/>
                  </a:lnTo>
                  <a:lnTo>
                    <a:pt x="38" y="1120"/>
                  </a:lnTo>
                  <a:lnTo>
                    <a:pt x="44" y="1120"/>
                  </a:lnTo>
                  <a:lnTo>
                    <a:pt x="44" y="1122"/>
                  </a:lnTo>
                  <a:lnTo>
                    <a:pt x="47" y="1122"/>
                  </a:lnTo>
                  <a:lnTo>
                    <a:pt x="49" y="1125"/>
                  </a:lnTo>
                  <a:lnTo>
                    <a:pt x="52" y="1125"/>
                  </a:lnTo>
                  <a:lnTo>
                    <a:pt x="54" y="1129"/>
                  </a:lnTo>
                  <a:lnTo>
                    <a:pt x="60" y="1129"/>
                  </a:lnTo>
                  <a:lnTo>
                    <a:pt x="60" y="1131"/>
                  </a:lnTo>
                  <a:lnTo>
                    <a:pt x="64" y="1131"/>
                  </a:lnTo>
                  <a:lnTo>
                    <a:pt x="64" y="1133"/>
                  </a:lnTo>
                  <a:lnTo>
                    <a:pt x="68" y="1133"/>
                  </a:lnTo>
                  <a:lnTo>
                    <a:pt x="68" y="1135"/>
                  </a:lnTo>
                  <a:lnTo>
                    <a:pt x="73" y="1135"/>
                  </a:lnTo>
                  <a:lnTo>
                    <a:pt x="73" y="1137"/>
                  </a:lnTo>
                  <a:lnTo>
                    <a:pt x="77" y="1137"/>
                  </a:lnTo>
                  <a:lnTo>
                    <a:pt x="77" y="1139"/>
                  </a:lnTo>
                  <a:lnTo>
                    <a:pt x="81" y="1139"/>
                  </a:lnTo>
                  <a:lnTo>
                    <a:pt x="81" y="1141"/>
                  </a:lnTo>
                  <a:lnTo>
                    <a:pt x="89" y="1141"/>
                  </a:lnTo>
                  <a:lnTo>
                    <a:pt x="89" y="1143"/>
                  </a:lnTo>
                  <a:lnTo>
                    <a:pt x="93" y="1143"/>
                  </a:lnTo>
                  <a:lnTo>
                    <a:pt x="93" y="1145"/>
                  </a:lnTo>
                  <a:lnTo>
                    <a:pt x="100" y="1145"/>
                  </a:lnTo>
                  <a:lnTo>
                    <a:pt x="100" y="1146"/>
                  </a:lnTo>
                  <a:lnTo>
                    <a:pt x="104" y="1146"/>
                  </a:lnTo>
                  <a:lnTo>
                    <a:pt x="104" y="1148"/>
                  </a:lnTo>
                  <a:lnTo>
                    <a:pt x="114" y="1148"/>
                  </a:lnTo>
                  <a:lnTo>
                    <a:pt x="114" y="1150"/>
                  </a:lnTo>
                  <a:lnTo>
                    <a:pt x="117" y="1150"/>
                  </a:lnTo>
                  <a:lnTo>
                    <a:pt x="117" y="1152"/>
                  </a:lnTo>
                  <a:lnTo>
                    <a:pt x="125" y="1152"/>
                  </a:lnTo>
                  <a:lnTo>
                    <a:pt x="125" y="1154"/>
                  </a:lnTo>
                  <a:lnTo>
                    <a:pt x="135" y="1154"/>
                  </a:lnTo>
                  <a:lnTo>
                    <a:pt x="135" y="1156"/>
                  </a:lnTo>
                  <a:lnTo>
                    <a:pt x="139" y="1156"/>
                  </a:lnTo>
                  <a:lnTo>
                    <a:pt x="139" y="1158"/>
                  </a:lnTo>
                  <a:lnTo>
                    <a:pt x="148" y="1158"/>
                  </a:lnTo>
                  <a:lnTo>
                    <a:pt x="148" y="1160"/>
                  </a:lnTo>
                  <a:lnTo>
                    <a:pt x="157" y="1160"/>
                  </a:lnTo>
                  <a:lnTo>
                    <a:pt x="157" y="1162"/>
                  </a:lnTo>
                  <a:lnTo>
                    <a:pt x="166" y="1162"/>
                  </a:lnTo>
                  <a:lnTo>
                    <a:pt x="166" y="1164"/>
                  </a:lnTo>
                  <a:lnTo>
                    <a:pt x="180" y="1164"/>
                  </a:lnTo>
                  <a:lnTo>
                    <a:pt x="180" y="1166"/>
                  </a:lnTo>
                  <a:lnTo>
                    <a:pt x="189" y="1166"/>
                  </a:lnTo>
                  <a:lnTo>
                    <a:pt x="189" y="1167"/>
                  </a:lnTo>
                  <a:lnTo>
                    <a:pt x="205" y="1167"/>
                  </a:lnTo>
                  <a:lnTo>
                    <a:pt x="205" y="1169"/>
                  </a:lnTo>
                  <a:lnTo>
                    <a:pt x="220" y="1169"/>
                  </a:lnTo>
                  <a:lnTo>
                    <a:pt x="220" y="1171"/>
                  </a:lnTo>
                  <a:lnTo>
                    <a:pt x="241" y="1171"/>
                  </a:lnTo>
                  <a:lnTo>
                    <a:pt x="241" y="1173"/>
                  </a:lnTo>
                  <a:lnTo>
                    <a:pt x="377" y="1173"/>
                  </a:lnTo>
                  <a:lnTo>
                    <a:pt x="377" y="1171"/>
                  </a:lnTo>
                  <a:lnTo>
                    <a:pt x="396" y="1171"/>
                  </a:lnTo>
                  <a:lnTo>
                    <a:pt x="396" y="1169"/>
                  </a:lnTo>
                  <a:lnTo>
                    <a:pt x="417" y="1169"/>
                  </a:lnTo>
                  <a:lnTo>
                    <a:pt x="417" y="1167"/>
                  </a:lnTo>
                  <a:lnTo>
                    <a:pt x="427" y="1167"/>
                  </a:lnTo>
                  <a:lnTo>
                    <a:pt x="427" y="1166"/>
                  </a:lnTo>
                  <a:lnTo>
                    <a:pt x="442" y="1166"/>
                  </a:lnTo>
                  <a:lnTo>
                    <a:pt x="442" y="1164"/>
                  </a:lnTo>
                  <a:lnTo>
                    <a:pt x="452" y="1164"/>
                  </a:lnTo>
                  <a:lnTo>
                    <a:pt x="452" y="1162"/>
                  </a:lnTo>
                  <a:lnTo>
                    <a:pt x="461" y="1162"/>
                  </a:lnTo>
                  <a:lnTo>
                    <a:pt x="461" y="1160"/>
                  </a:lnTo>
                  <a:lnTo>
                    <a:pt x="470" y="1160"/>
                  </a:lnTo>
                  <a:lnTo>
                    <a:pt x="470" y="1158"/>
                  </a:lnTo>
                  <a:lnTo>
                    <a:pt x="480" y="1158"/>
                  </a:lnTo>
                  <a:lnTo>
                    <a:pt x="480" y="1156"/>
                  </a:lnTo>
                  <a:lnTo>
                    <a:pt x="489" y="1156"/>
                  </a:lnTo>
                  <a:lnTo>
                    <a:pt x="489" y="1154"/>
                  </a:lnTo>
                  <a:lnTo>
                    <a:pt x="497" y="1154"/>
                  </a:lnTo>
                  <a:lnTo>
                    <a:pt x="497" y="1152"/>
                  </a:lnTo>
                  <a:lnTo>
                    <a:pt x="501" y="1152"/>
                  </a:lnTo>
                  <a:lnTo>
                    <a:pt x="501" y="1150"/>
                  </a:lnTo>
                  <a:lnTo>
                    <a:pt x="510" y="1150"/>
                  </a:lnTo>
                  <a:lnTo>
                    <a:pt x="510" y="1148"/>
                  </a:lnTo>
                  <a:lnTo>
                    <a:pt x="514" y="1148"/>
                  </a:lnTo>
                  <a:lnTo>
                    <a:pt x="514" y="1146"/>
                  </a:lnTo>
                  <a:lnTo>
                    <a:pt x="522" y="1146"/>
                  </a:lnTo>
                  <a:lnTo>
                    <a:pt x="522" y="1145"/>
                  </a:lnTo>
                  <a:lnTo>
                    <a:pt x="526" y="1145"/>
                  </a:lnTo>
                  <a:lnTo>
                    <a:pt x="526" y="1143"/>
                  </a:lnTo>
                  <a:lnTo>
                    <a:pt x="533" y="1143"/>
                  </a:lnTo>
                  <a:lnTo>
                    <a:pt x="533" y="1141"/>
                  </a:lnTo>
                  <a:lnTo>
                    <a:pt x="537" y="1141"/>
                  </a:lnTo>
                  <a:lnTo>
                    <a:pt x="537" y="1139"/>
                  </a:lnTo>
                  <a:lnTo>
                    <a:pt x="545" y="1139"/>
                  </a:lnTo>
                  <a:lnTo>
                    <a:pt x="545" y="1137"/>
                  </a:lnTo>
                  <a:lnTo>
                    <a:pt x="549" y="1137"/>
                  </a:lnTo>
                  <a:lnTo>
                    <a:pt x="549" y="1135"/>
                  </a:lnTo>
                  <a:lnTo>
                    <a:pt x="552" y="1133"/>
                  </a:lnTo>
                  <a:lnTo>
                    <a:pt x="556" y="1131"/>
                  </a:lnTo>
                  <a:lnTo>
                    <a:pt x="562" y="1131"/>
                  </a:lnTo>
                  <a:lnTo>
                    <a:pt x="562" y="1129"/>
                  </a:lnTo>
                  <a:lnTo>
                    <a:pt x="566" y="1127"/>
                  </a:lnTo>
                  <a:lnTo>
                    <a:pt x="569" y="1125"/>
                  </a:lnTo>
                  <a:lnTo>
                    <a:pt x="569" y="1124"/>
                  </a:lnTo>
                  <a:lnTo>
                    <a:pt x="574" y="1124"/>
                  </a:lnTo>
                  <a:lnTo>
                    <a:pt x="574" y="1122"/>
                  </a:lnTo>
                  <a:lnTo>
                    <a:pt x="578" y="1122"/>
                  </a:lnTo>
                  <a:lnTo>
                    <a:pt x="578" y="1120"/>
                  </a:lnTo>
                  <a:lnTo>
                    <a:pt x="582" y="1118"/>
                  </a:lnTo>
                  <a:lnTo>
                    <a:pt x="582" y="1116"/>
                  </a:lnTo>
                  <a:lnTo>
                    <a:pt x="586" y="1116"/>
                  </a:lnTo>
                  <a:lnTo>
                    <a:pt x="586" y="1114"/>
                  </a:lnTo>
                  <a:lnTo>
                    <a:pt x="590" y="1112"/>
                  </a:lnTo>
                  <a:lnTo>
                    <a:pt x="594" y="1110"/>
                  </a:lnTo>
                  <a:lnTo>
                    <a:pt x="594" y="1108"/>
                  </a:lnTo>
                  <a:lnTo>
                    <a:pt x="597" y="1108"/>
                  </a:lnTo>
                  <a:lnTo>
                    <a:pt x="597" y="1106"/>
                  </a:lnTo>
                  <a:lnTo>
                    <a:pt x="601" y="1104"/>
                  </a:lnTo>
                  <a:lnTo>
                    <a:pt x="601" y="1101"/>
                  </a:lnTo>
                  <a:lnTo>
                    <a:pt x="605" y="1099"/>
                  </a:lnTo>
                  <a:lnTo>
                    <a:pt x="605" y="1097"/>
                  </a:lnTo>
                  <a:lnTo>
                    <a:pt x="609" y="1095"/>
                  </a:lnTo>
                  <a:lnTo>
                    <a:pt x="609" y="1091"/>
                  </a:lnTo>
                  <a:lnTo>
                    <a:pt x="613" y="1089"/>
                  </a:lnTo>
                  <a:lnTo>
                    <a:pt x="613" y="1085"/>
                  </a:lnTo>
                  <a:lnTo>
                    <a:pt x="617" y="1083"/>
                  </a:lnTo>
                  <a:lnTo>
                    <a:pt x="617" y="1076"/>
                  </a:lnTo>
                  <a:lnTo>
                    <a:pt x="618" y="1076"/>
                  </a:lnTo>
                  <a:lnTo>
                    <a:pt x="618" y="1067"/>
                  </a:lnTo>
                  <a:lnTo>
                    <a:pt x="617" y="1067"/>
                  </a:lnTo>
                  <a:lnTo>
                    <a:pt x="617" y="18"/>
                  </a:lnTo>
                  <a:lnTo>
                    <a:pt x="615" y="18"/>
                  </a:lnTo>
                  <a:lnTo>
                    <a:pt x="615" y="21"/>
                  </a:lnTo>
                  <a:lnTo>
                    <a:pt x="613" y="21"/>
                  </a:lnTo>
                  <a:lnTo>
                    <a:pt x="613" y="25"/>
                  </a:lnTo>
                  <a:lnTo>
                    <a:pt x="609" y="27"/>
                  </a:lnTo>
                  <a:lnTo>
                    <a:pt x="609" y="31"/>
                  </a:lnTo>
                  <a:lnTo>
                    <a:pt x="605" y="33"/>
                  </a:lnTo>
                  <a:lnTo>
                    <a:pt x="601" y="35"/>
                  </a:lnTo>
                  <a:lnTo>
                    <a:pt x="601" y="39"/>
                  </a:lnTo>
                  <a:lnTo>
                    <a:pt x="597" y="40"/>
                  </a:lnTo>
                  <a:lnTo>
                    <a:pt x="597" y="42"/>
                  </a:lnTo>
                  <a:lnTo>
                    <a:pt x="594" y="42"/>
                  </a:lnTo>
                  <a:lnTo>
                    <a:pt x="594" y="44"/>
                  </a:lnTo>
                  <a:lnTo>
                    <a:pt x="590" y="46"/>
                  </a:lnTo>
                  <a:lnTo>
                    <a:pt x="586" y="48"/>
                  </a:lnTo>
                  <a:lnTo>
                    <a:pt x="586" y="50"/>
                  </a:lnTo>
                  <a:lnTo>
                    <a:pt x="582" y="50"/>
                  </a:lnTo>
                  <a:lnTo>
                    <a:pt x="582" y="52"/>
                  </a:lnTo>
                  <a:lnTo>
                    <a:pt x="578" y="54"/>
                  </a:lnTo>
                  <a:lnTo>
                    <a:pt x="578" y="56"/>
                  </a:lnTo>
                  <a:lnTo>
                    <a:pt x="572" y="56"/>
                  </a:lnTo>
                  <a:lnTo>
                    <a:pt x="572" y="58"/>
                  </a:lnTo>
                  <a:lnTo>
                    <a:pt x="569" y="58"/>
                  </a:lnTo>
                  <a:lnTo>
                    <a:pt x="569" y="60"/>
                  </a:lnTo>
                  <a:lnTo>
                    <a:pt x="566" y="62"/>
                  </a:lnTo>
                  <a:lnTo>
                    <a:pt x="562" y="63"/>
                  </a:lnTo>
                  <a:lnTo>
                    <a:pt x="558" y="63"/>
                  </a:lnTo>
                  <a:lnTo>
                    <a:pt x="558" y="65"/>
                  </a:lnTo>
                  <a:lnTo>
                    <a:pt x="554" y="65"/>
                  </a:lnTo>
                  <a:lnTo>
                    <a:pt x="554" y="67"/>
                  </a:lnTo>
                  <a:lnTo>
                    <a:pt x="549" y="67"/>
                  </a:lnTo>
                  <a:lnTo>
                    <a:pt x="549" y="69"/>
                  </a:lnTo>
                  <a:lnTo>
                    <a:pt x="545" y="69"/>
                  </a:lnTo>
                  <a:lnTo>
                    <a:pt x="545" y="71"/>
                  </a:lnTo>
                  <a:lnTo>
                    <a:pt x="541" y="71"/>
                  </a:lnTo>
                  <a:lnTo>
                    <a:pt x="541" y="73"/>
                  </a:lnTo>
                  <a:lnTo>
                    <a:pt x="533" y="73"/>
                  </a:lnTo>
                  <a:lnTo>
                    <a:pt x="533" y="75"/>
                  </a:lnTo>
                  <a:lnTo>
                    <a:pt x="529" y="75"/>
                  </a:lnTo>
                  <a:lnTo>
                    <a:pt x="529" y="77"/>
                  </a:lnTo>
                  <a:lnTo>
                    <a:pt x="522" y="77"/>
                  </a:lnTo>
                  <a:lnTo>
                    <a:pt x="522" y="79"/>
                  </a:lnTo>
                  <a:lnTo>
                    <a:pt x="518" y="79"/>
                  </a:lnTo>
                  <a:lnTo>
                    <a:pt x="518" y="81"/>
                  </a:lnTo>
                  <a:lnTo>
                    <a:pt x="510" y="81"/>
                  </a:lnTo>
                  <a:lnTo>
                    <a:pt x="510" y="83"/>
                  </a:lnTo>
                  <a:lnTo>
                    <a:pt x="501" y="83"/>
                  </a:lnTo>
                  <a:lnTo>
                    <a:pt x="501" y="84"/>
                  </a:lnTo>
                  <a:lnTo>
                    <a:pt x="497" y="84"/>
                  </a:lnTo>
                  <a:lnTo>
                    <a:pt x="497" y="86"/>
                  </a:lnTo>
                  <a:lnTo>
                    <a:pt x="489" y="86"/>
                  </a:lnTo>
                  <a:lnTo>
                    <a:pt x="489" y="88"/>
                  </a:lnTo>
                  <a:lnTo>
                    <a:pt x="480" y="88"/>
                  </a:lnTo>
                  <a:lnTo>
                    <a:pt x="480" y="90"/>
                  </a:lnTo>
                  <a:lnTo>
                    <a:pt x="470" y="90"/>
                  </a:lnTo>
                  <a:lnTo>
                    <a:pt x="470" y="92"/>
                  </a:lnTo>
                  <a:lnTo>
                    <a:pt x="461" y="92"/>
                  </a:lnTo>
                  <a:lnTo>
                    <a:pt x="461" y="94"/>
                  </a:lnTo>
                  <a:lnTo>
                    <a:pt x="448" y="94"/>
                  </a:lnTo>
                  <a:lnTo>
                    <a:pt x="448" y="96"/>
                  </a:lnTo>
                  <a:lnTo>
                    <a:pt x="438" y="96"/>
                  </a:lnTo>
                  <a:lnTo>
                    <a:pt x="438" y="98"/>
                  </a:lnTo>
                  <a:lnTo>
                    <a:pt x="423" y="98"/>
                  </a:lnTo>
                  <a:lnTo>
                    <a:pt x="423" y="99"/>
                  </a:lnTo>
                  <a:lnTo>
                    <a:pt x="408" y="99"/>
                  </a:lnTo>
                  <a:lnTo>
                    <a:pt x="408" y="101"/>
                  </a:lnTo>
                  <a:lnTo>
                    <a:pt x="387" y="101"/>
                  </a:lnTo>
                  <a:lnTo>
                    <a:pt x="387" y="103"/>
                  </a:lnTo>
                  <a:lnTo>
                    <a:pt x="355" y="103"/>
                  </a:lnTo>
                  <a:lnTo>
                    <a:pt x="355" y="104"/>
                  </a:lnTo>
                  <a:lnTo>
                    <a:pt x="261" y="104"/>
                  </a:lnTo>
                  <a:lnTo>
                    <a:pt x="261" y="103"/>
                  </a:lnTo>
                  <a:lnTo>
                    <a:pt x="237" y="103"/>
                  </a:lnTo>
                  <a:lnTo>
                    <a:pt x="237" y="101"/>
                  </a:lnTo>
                  <a:lnTo>
                    <a:pt x="216" y="101"/>
                  </a:lnTo>
                  <a:lnTo>
                    <a:pt x="216" y="99"/>
                  </a:lnTo>
                  <a:lnTo>
                    <a:pt x="195" y="99"/>
                  </a:lnTo>
                  <a:lnTo>
                    <a:pt x="195" y="98"/>
                  </a:lnTo>
                  <a:lnTo>
                    <a:pt x="185" y="98"/>
                  </a:lnTo>
                  <a:lnTo>
                    <a:pt x="185" y="96"/>
                  </a:lnTo>
                  <a:lnTo>
                    <a:pt x="170" y="96"/>
                  </a:lnTo>
                  <a:lnTo>
                    <a:pt x="170" y="94"/>
                  </a:lnTo>
                  <a:lnTo>
                    <a:pt x="161" y="94"/>
                  </a:lnTo>
                  <a:lnTo>
                    <a:pt x="161" y="92"/>
                  </a:lnTo>
                  <a:lnTo>
                    <a:pt x="152" y="92"/>
                  </a:lnTo>
                  <a:lnTo>
                    <a:pt x="152" y="90"/>
                  </a:lnTo>
                  <a:lnTo>
                    <a:pt x="142" y="90"/>
                  </a:lnTo>
                  <a:lnTo>
                    <a:pt x="142" y="88"/>
                  </a:lnTo>
                  <a:lnTo>
                    <a:pt x="135" y="88"/>
                  </a:lnTo>
                  <a:lnTo>
                    <a:pt x="135" y="86"/>
                  </a:lnTo>
                  <a:lnTo>
                    <a:pt x="125" y="86"/>
                  </a:lnTo>
                  <a:lnTo>
                    <a:pt x="125" y="84"/>
                  </a:lnTo>
                  <a:lnTo>
                    <a:pt x="117" y="84"/>
                  </a:lnTo>
                  <a:lnTo>
                    <a:pt x="117" y="83"/>
                  </a:lnTo>
                  <a:lnTo>
                    <a:pt x="108" y="83"/>
                  </a:lnTo>
                  <a:lnTo>
                    <a:pt x="108" y="81"/>
                  </a:lnTo>
                  <a:lnTo>
                    <a:pt x="104" y="81"/>
                  </a:lnTo>
                  <a:lnTo>
                    <a:pt x="104" y="79"/>
                  </a:lnTo>
                  <a:lnTo>
                    <a:pt x="96" y="79"/>
                  </a:lnTo>
                  <a:lnTo>
                    <a:pt x="96" y="77"/>
                  </a:lnTo>
                  <a:lnTo>
                    <a:pt x="93" y="77"/>
                  </a:lnTo>
                  <a:lnTo>
                    <a:pt x="93" y="75"/>
                  </a:lnTo>
                  <a:lnTo>
                    <a:pt x="85" y="75"/>
                  </a:lnTo>
                  <a:lnTo>
                    <a:pt x="85" y="73"/>
                  </a:lnTo>
                  <a:lnTo>
                    <a:pt x="81" y="73"/>
                  </a:lnTo>
                  <a:lnTo>
                    <a:pt x="81" y="71"/>
                  </a:lnTo>
                  <a:lnTo>
                    <a:pt x="73" y="71"/>
                  </a:lnTo>
                  <a:lnTo>
                    <a:pt x="71" y="67"/>
                  </a:lnTo>
                  <a:lnTo>
                    <a:pt x="68" y="67"/>
                  </a:lnTo>
                  <a:lnTo>
                    <a:pt x="68" y="65"/>
                  </a:lnTo>
                  <a:lnTo>
                    <a:pt x="60" y="65"/>
                  </a:lnTo>
                  <a:lnTo>
                    <a:pt x="58" y="62"/>
                  </a:lnTo>
                  <a:lnTo>
                    <a:pt x="54" y="62"/>
                  </a:lnTo>
                  <a:lnTo>
                    <a:pt x="54" y="60"/>
                  </a:lnTo>
                  <a:lnTo>
                    <a:pt x="49" y="60"/>
                  </a:lnTo>
                  <a:lnTo>
                    <a:pt x="47" y="56"/>
                  </a:lnTo>
                  <a:lnTo>
                    <a:pt x="44" y="56"/>
                  </a:lnTo>
                  <a:lnTo>
                    <a:pt x="42" y="52"/>
                  </a:lnTo>
                  <a:lnTo>
                    <a:pt x="36" y="52"/>
                  </a:lnTo>
                  <a:lnTo>
                    <a:pt x="34" y="48"/>
                  </a:lnTo>
                  <a:lnTo>
                    <a:pt x="32" y="48"/>
                  </a:lnTo>
                  <a:lnTo>
                    <a:pt x="32" y="46"/>
                  </a:lnTo>
                  <a:lnTo>
                    <a:pt x="28" y="46"/>
                  </a:lnTo>
                  <a:lnTo>
                    <a:pt x="26" y="42"/>
                  </a:lnTo>
                  <a:lnTo>
                    <a:pt x="24" y="42"/>
                  </a:lnTo>
                  <a:lnTo>
                    <a:pt x="24" y="40"/>
                  </a:lnTo>
                  <a:lnTo>
                    <a:pt x="21" y="40"/>
                  </a:lnTo>
                  <a:lnTo>
                    <a:pt x="19" y="37"/>
                  </a:lnTo>
                  <a:lnTo>
                    <a:pt x="17" y="37"/>
                  </a:lnTo>
                  <a:lnTo>
                    <a:pt x="15" y="33"/>
                  </a:lnTo>
                  <a:lnTo>
                    <a:pt x="13" y="29"/>
                  </a:lnTo>
                  <a:lnTo>
                    <a:pt x="11" y="29"/>
                  </a:lnTo>
                  <a:lnTo>
                    <a:pt x="9" y="25"/>
                  </a:lnTo>
                  <a:lnTo>
                    <a:pt x="7" y="25"/>
                  </a:lnTo>
                  <a:lnTo>
                    <a:pt x="7" y="21"/>
                  </a:lnTo>
                  <a:lnTo>
                    <a:pt x="5" y="21"/>
                  </a:lnTo>
                  <a:lnTo>
                    <a:pt x="5" y="18"/>
                  </a:lnTo>
                  <a:lnTo>
                    <a:pt x="3" y="18"/>
                  </a:lnTo>
                  <a:lnTo>
                    <a:pt x="3" y="12"/>
                  </a:lnTo>
                  <a:lnTo>
                    <a:pt x="1" y="12"/>
                  </a:lnTo>
                  <a:lnTo>
                    <a:pt x="1"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28" name="Freeform 59">
              <a:extLst>
                <a:ext uri="{FF2B5EF4-FFF2-40B4-BE49-F238E27FC236}">
                  <a16:creationId xmlns:a16="http://schemas.microsoft.com/office/drawing/2014/main" id="{2C8C3AE4-3AFE-B02B-3691-1693E78DEC3D}"/>
                </a:ext>
              </a:extLst>
            </p:cNvPr>
            <p:cNvSpPr>
              <a:spLocks/>
            </p:cNvSpPr>
            <p:nvPr/>
          </p:nvSpPr>
          <p:spPr bwMode="auto">
            <a:xfrm>
              <a:off x="6083" y="1199"/>
              <a:ext cx="6" cy="5"/>
            </a:xfrm>
            <a:custGeom>
              <a:avLst/>
              <a:gdLst>
                <a:gd name="T0" fmla="*/ 5 w 6"/>
                <a:gd name="T1" fmla="*/ 0 h 5"/>
                <a:gd name="T2" fmla="*/ 5 w 6"/>
                <a:gd name="T3" fmla="*/ 4 h 5"/>
                <a:gd name="T4" fmla="*/ 0 w 6"/>
                <a:gd name="T5" fmla="*/ 4 h 5"/>
                <a:gd name="T6" fmla="*/ 0 w 6"/>
                <a:gd name="T7" fmla="*/ 0 h 5"/>
                <a:gd name="T8" fmla="*/ 5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0"/>
                  </a:moveTo>
                  <a:lnTo>
                    <a:pt x="5" y="4"/>
                  </a:lnTo>
                  <a:lnTo>
                    <a:pt x="0" y="4"/>
                  </a:lnTo>
                  <a:lnTo>
                    <a:pt x="0" y="0"/>
                  </a:lnTo>
                  <a:lnTo>
                    <a:pt x="5"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29" name="Freeform 60">
              <a:extLst>
                <a:ext uri="{FF2B5EF4-FFF2-40B4-BE49-F238E27FC236}">
                  <a16:creationId xmlns:a16="http://schemas.microsoft.com/office/drawing/2014/main" id="{BDB59792-4C97-4B30-407E-8ECBA167FC37}"/>
                </a:ext>
              </a:extLst>
            </p:cNvPr>
            <p:cNvSpPr>
              <a:spLocks/>
            </p:cNvSpPr>
            <p:nvPr/>
          </p:nvSpPr>
          <p:spPr bwMode="auto">
            <a:xfrm>
              <a:off x="5465" y="1197"/>
              <a:ext cx="625" cy="1182"/>
            </a:xfrm>
            <a:custGeom>
              <a:avLst/>
              <a:gdLst>
                <a:gd name="T0" fmla="*/ 3 w 625"/>
                <a:gd name="T1" fmla="*/ 1084 h 1182"/>
                <a:gd name="T2" fmla="*/ 7 w 625"/>
                <a:gd name="T3" fmla="*/ 1095 h 1182"/>
                <a:gd name="T4" fmla="*/ 19 w 625"/>
                <a:gd name="T5" fmla="*/ 1111 h 1182"/>
                <a:gd name="T6" fmla="*/ 42 w 625"/>
                <a:gd name="T7" fmla="*/ 1126 h 1182"/>
                <a:gd name="T8" fmla="*/ 55 w 625"/>
                <a:gd name="T9" fmla="*/ 1135 h 1182"/>
                <a:gd name="T10" fmla="*/ 72 w 625"/>
                <a:gd name="T11" fmla="*/ 1141 h 1182"/>
                <a:gd name="T12" fmla="*/ 90 w 625"/>
                <a:gd name="T13" fmla="*/ 1149 h 1182"/>
                <a:gd name="T14" fmla="*/ 109 w 625"/>
                <a:gd name="T15" fmla="*/ 1154 h 1182"/>
                <a:gd name="T16" fmla="*/ 130 w 625"/>
                <a:gd name="T17" fmla="*/ 1160 h 1182"/>
                <a:gd name="T18" fmla="*/ 153 w 625"/>
                <a:gd name="T19" fmla="*/ 1166 h 1182"/>
                <a:gd name="T20" fmla="*/ 182 w 625"/>
                <a:gd name="T21" fmla="*/ 1172 h 1182"/>
                <a:gd name="T22" fmla="*/ 218 w 625"/>
                <a:gd name="T23" fmla="*/ 1175 h 1182"/>
                <a:gd name="T24" fmla="*/ 276 w 625"/>
                <a:gd name="T25" fmla="*/ 1181 h 1182"/>
                <a:gd name="T26" fmla="*/ 400 w 625"/>
                <a:gd name="T27" fmla="*/ 1177 h 1182"/>
                <a:gd name="T28" fmla="*/ 437 w 625"/>
                <a:gd name="T29" fmla="*/ 1172 h 1182"/>
                <a:gd name="T30" fmla="*/ 465 w 625"/>
                <a:gd name="T31" fmla="*/ 1168 h 1182"/>
                <a:gd name="T32" fmla="*/ 488 w 625"/>
                <a:gd name="T33" fmla="*/ 1162 h 1182"/>
                <a:gd name="T34" fmla="*/ 511 w 625"/>
                <a:gd name="T35" fmla="*/ 1156 h 1182"/>
                <a:gd name="T36" fmla="*/ 531 w 625"/>
                <a:gd name="T37" fmla="*/ 1151 h 1182"/>
                <a:gd name="T38" fmla="*/ 550 w 625"/>
                <a:gd name="T39" fmla="*/ 1145 h 1182"/>
                <a:gd name="T40" fmla="*/ 567 w 625"/>
                <a:gd name="T41" fmla="*/ 1137 h 1182"/>
                <a:gd name="T42" fmla="*/ 580 w 625"/>
                <a:gd name="T43" fmla="*/ 1130 h 1182"/>
                <a:gd name="T44" fmla="*/ 598 w 625"/>
                <a:gd name="T45" fmla="*/ 1118 h 1182"/>
                <a:gd name="T46" fmla="*/ 615 w 625"/>
                <a:gd name="T47" fmla="*/ 1101 h 1182"/>
                <a:gd name="T48" fmla="*/ 621 w 625"/>
                <a:gd name="T49" fmla="*/ 1089 h 1182"/>
                <a:gd name="T50" fmla="*/ 623 w 625"/>
                <a:gd name="T51" fmla="*/ 1074 h 1182"/>
                <a:gd name="T52" fmla="*/ 623 w 625"/>
                <a:gd name="T53" fmla="*/ 18 h 1182"/>
                <a:gd name="T54" fmla="*/ 615 w 625"/>
                <a:gd name="T55" fmla="*/ 29 h 1182"/>
                <a:gd name="T56" fmla="*/ 607 w 625"/>
                <a:gd name="T57" fmla="*/ 39 h 1182"/>
                <a:gd name="T58" fmla="*/ 592 w 625"/>
                <a:gd name="T59" fmla="*/ 50 h 1182"/>
                <a:gd name="T60" fmla="*/ 575 w 625"/>
                <a:gd name="T61" fmla="*/ 60 h 1182"/>
                <a:gd name="T62" fmla="*/ 559 w 625"/>
                <a:gd name="T63" fmla="*/ 67 h 1182"/>
                <a:gd name="T64" fmla="*/ 542 w 625"/>
                <a:gd name="T65" fmla="*/ 75 h 1182"/>
                <a:gd name="T66" fmla="*/ 523 w 625"/>
                <a:gd name="T67" fmla="*/ 81 h 1182"/>
                <a:gd name="T68" fmla="*/ 502 w 625"/>
                <a:gd name="T69" fmla="*/ 86 h 1182"/>
                <a:gd name="T70" fmla="*/ 481 w 625"/>
                <a:gd name="T71" fmla="*/ 92 h 1182"/>
                <a:gd name="T72" fmla="*/ 452 w 625"/>
                <a:gd name="T73" fmla="*/ 96 h 1182"/>
                <a:gd name="T74" fmla="*/ 421 w 625"/>
                <a:gd name="T75" fmla="*/ 102 h 1182"/>
                <a:gd name="T76" fmla="*/ 358 w 625"/>
                <a:gd name="T77" fmla="*/ 106 h 1182"/>
                <a:gd name="T78" fmla="*/ 239 w 625"/>
                <a:gd name="T79" fmla="*/ 104 h 1182"/>
                <a:gd name="T80" fmla="*/ 191 w 625"/>
                <a:gd name="T81" fmla="*/ 100 h 1182"/>
                <a:gd name="T82" fmla="*/ 163 w 625"/>
                <a:gd name="T83" fmla="*/ 94 h 1182"/>
                <a:gd name="T84" fmla="*/ 140 w 625"/>
                <a:gd name="T85" fmla="*/ 90 h 1182"/>
                <a:gd name="T86" fmla="*/ 118 w 625"/>
                <a:gd name="T87" fmla="*/ 85 h 1182"/>
                <a:gd name="T88" fmla="*/ 97 w 625"/>
                <a:gd name="T89" fmla="*/ 79 h 1182"/>
                <a:gd name="T90" fmla="*/ 78 w 625"/>
                <a:gd name="T91" fmla="*/ 73 h 1182"/>
                <a:gd name="T92" fmla="*/ 61 w 625"/>
                <a:gd name="T93" fmla="*/ 65 h 1182"/>
                <a:gd name="T94" fmla="*/ 47 w 625"/>
                <a:gd name="T95" fmla="*/ 58 h 1182"/>
                <a:gd name="T96" fmla="*/ 28 w 625"/>
                <a:gd name="T97" fmla="*/ 46 h 1182"/>
                <a:gd name="T98" fmla="*/ 7 w 625"/>
                <a:gd name="T99" fmla="*/ 25 h 1182"/>
                <a:gd name="T100" fmla="*/ 3 w 625"/>
                <a:gd name="T101" fmla="*/ 14 h 1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1182"/>
                <a:gd name="T155" fmla="*/ 625 w 625"/>
                <a:gd name="T156" fmla="*/ 1182 h 1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1182">
                  <a:moveTo>
                    <a:pt x="0" y="2"/>
                  </a:moveTo>
                  <a:lnTo>
                    <a:pt x="0" y="1074"/>
                  </a:lnTo>
                  <a:lnTo>
                    <a:pt x="1" y="1074"/>
                  </a:lnTo>
                  <a:lnTo>
                    <a:pt x="1" y="1082"/>
                  </a:lnTo>
                  <a:lnTo>
                    <a:pt x="3" y="1084"/>
                  </a:lnTo>
                  <a:lnTo>
                    <a:pt x="3" y="1088"/>
                  </a:lnTo>
                  <a:lnTo>
                    <a:pt x="5" y="1089"/>
                  </a:lnTo>
                  <a:lnTo>
                    <a:pt x="5" y="1091"/>
                  </a:lnTo>
                  <a:lnTo>
                    <a:pt x="7" y="1093"/>
                  </a:lnTo>
                  <a:lnTo>
                    <a:pt x="7" y="1095"/>
                  </a:lnTo>
                  <a:lnTo>
                    <a:pt x="9" y="1097"/>
                  </a:lnTo>
                  <a:lnTo>
                    <a:pt x="9" y="1099"/>
                  </a:lnTo>
                  <a:lnTo>
                    <a:pt x="15" y="1105"/>
                  </a:lnTo>
                  <a:lnTo>
                    <a:pt x="15" y="1107"/>
                  </a:lnTo>
                  <a:lnTo>
                    <a:pt x="19" y="1111"/>
                  </a:lnTo>
                  <a:lnTo>
                    <a:pt x="21" y="1111"/>
                  </a:lnTo>
                  <a:lnTo>
                    <a:pt x="28" y="1118"/>
                  </a:lnTo>
                  <a:lnTo>
                    <a:pt x="32" y="1120"/>
                  </a:lnTo>
                  <a:lnTo>
                    <a:pt x="38" y="1126"/>
                  </a:lnTo>
                  <a:lnTo>
                    <a:pt x="42" y="1126"/>
                  </a:lnTo>
                  <a:lnTo>
                    <a:pt x="44" y="1128"/>
                  </a:lnTo>
                  <a:lnTo>
                    <a:pt x="47" y="1130"/>
                  </a:lnTo>
                  <a:lnTo>
                    <a:pt x="49" y="1132"/>
                  </a:lnTo>
                  <a:lnTo>
                    <a:pt x="53" y="1133"/>
                  </a:lnTo>
                  <a:lnTo>
                    <a:pt x="55" y="1135"/>
                  </a:lnTo>
                  <a:lnTo>
                    <a:pt x="59" y="1135"/>
                  </a:lnTo>
                  <a:lnTo>
                    <a:pt x="61" y="1137"/>
                  </a:lnTo>
                  <a:lnTo>
                    <a:pt x="65" y="1139"/>
                  </a:lnTo>
                  <a:lnTo>
                    <a:pt x="69" y="1141"/>
                  </a:lnTo>
                  <a:lnTo>
                    <a:pt x="72" y="1141"/>
                  </a:lnTo>
                  <a:lnTo>
                    <a:pt x="74" y="1143"/>
                  </a:lnTo>
                  <a:lnTo>
                    <a:pt x="78" y="1145"/>
                  </a:lnTo>
                  <a:lnTo>
                    <a:pt x="82" y="1147"/>
                  </a:lnTo>
                  <a:lnTo>
                    <a:pt x="86" y="1147"/>
                  </a:lnTo>
                  <a:lnTo>
                    <a:pt x="90" y="1149"/>
                  </a:lnTo>
                  <a:lnTo>
                    <a:pt x="94" y="1151"/>
                  </a:lnTo>
                  <a:lnTo>
                    <a:pt x="97" y="1151"/>
                  </a:lnTo>
                  <a:lnTo>
                    <a:pt x="101" y="1153"/>
                  </a:lnTo>
                  <a:lnTo>
                    <a:pt x="105" y="1154"/>
                  </a:lnTo>
                  <a:lnTo>
                    <a:pt x="109" y="1154"/>
                  </a:lnTo>
                  <a:lnTo>
                    <a:pt x="115" y="1156"/>
                  </a:lnTo>
                  <a:lnTo>
                    <a:pt x="118" y="1158"/>
                  </a:lnTo>
                  <a:lnTo>
                    <a:pt x="122" y="1158"/>
                  </a:lnTo>
                  <a:lnTo>
                    <a:pt x="126" y="1160"/>
                  </a:lnTo>
                  <a:lnTo>
                    <a:pt x="130" y="1160"/>
                  </a:lnTo>
                  <a:lnTo>
                    <a:pt x="136" y="1162"/>
                  </a:lnTo>
                  <a:lnTo>
                    <a:pt x="140" y="1164"/>
                  </a:lnTo>
                  <a:lnTo>
                    <a:pt x="143" y="1164"/>
                  </a:lnTo>
                  <a:lnTo>
                    <a:pt x="149" y="1166"/>
                  </a:lnTo>
                  <a:lnTo>
                    <a:pt x="153" y="1166"/>
                  </a:lnTo>
                  <a:lnTo>
                    <a:pt x="159" y="1168"/>
                  </a:lnTo>
                  <a:lnTo>
                    <a:pt x="163" y="1168"/>
                  </a:lnTo>
                  <a:lnTo>
                    <a:pt x="168" y="1170"/>
                  </a:lnTo>
                  <a:lnTo>
                    <a:pt x="178" y="1170"/>
                  </a:lnTo>
                  <a:lnTo>
                    <a:pt x="182" y="1172"/>
                  </a:lnTo>
                  <a:lnTo>
                    <a:pt x="187" y="1172"/>
                  </a:lnTo>
                  <a:lnTo>
                    <a:pt x="191" y="1174"/>
                  </a:lnTo>
                  <a:lnTo>
                    <a:pt x="203" y="1174"/>
                  </a:lnTo>
                  <a:lnTo>
                    <a:pt x="207" y="1175"/>
                  </a:lnTo>
                  <a:lnTo>
                    <a:pt x="218" y="1175"/>
                  </a:lnTo>
                  <a:lnTo>
                    <a:pt x="222" y="1177"/>
                  </a:lnTo>
                  <a:lnTo>
                    <a:pt x="239" y="1177"/>
                  </a:lnTo>
                  <a:lnTo>
                    <a:pt x="243" y="1179"/>
                  </a:lnTo>
                  <a:lnTo>
                    <a:pt x="270" y="1179"/>
                  </a:lnTo>
                  <a:lnTo>
                    <a:pt x="276" y="1181"/>
                  </a:lnTo>
                  <a:lnTo>
                    <a:pt x="354" y="1181"/>
                  </a:lnTo>
                  <a:lnTo>
                    <a:pt x="358" y="1179"/>
                  </a:lnTo>
                  <a:lnTo>
                    <a:pt x="381" y="1179"/>
                  </a:lnTo>
                  <a:lnTo>
                    <a:pt x="385" y="1177"/>
                  </a:lnTo>
                  <a:lnTo>
                    <a:pt x="400" y="1177"/>
                  </a:lnTo>
                  <a:lnTo>
                    <a:pt x="406" y="1175"/>
                  </a:lnTo>
                  <a:lnTo>
                    <a:pt x="421" y="1175"/>
                  </a:lnTo>
                  <a:lnTo>
                    <a:pt x="427" y="1174"/>
                  </a:lnTo>
                  <a:lnTo>
                    <a:pt x="431" y="1174"/>
                  </a:lnTo>
                  <a:lnTo>
                    <a:pt x="437" y="1172"/>
                  </a:lnTo>
                  <a:lnTo>
                    <a:pt x="446" y="1172"/>
                  </a:lnTo>
                  <a:lnTo>
                    <a:pt x="452" y="1170"/>
                  </a:lnTo>
                  <a:lnTo>
                    <a:pt x="456" y="1170"/>
                  </a:lnTo>
                  <a:lnTo>
                    <a:pt x="462" y="1168"/>
                  </a:lnTo>
                  <a:lnTo>
                    <a:pt x="465" y="1168"/>
                  </a:lnTo>
                  <a:lnTo>
                    <a:pt x="471" y="1166"/>
                  </a:lnTo>
                  <a:lnTo>
                    <a:pt x="475" y="1166"/>
                  </a:lnTo>
                  <a:lnTo>
                    <a:pt x="481" y="1164"/>
                  </a:lnTo>
                  <a:lnTo>
                    <a:pt x="485" y="1164"/>
                  </a:lnTo>
                  <a:lnTo>
                    <a:pt x="488" y="1162"/>
                  </a:lnTo>
                  <a:lnTo>
                    <a:pt x="494" y="1162"/>
                  </a:lnTo>
                  <a:lnTo>
                    <a:pt x="498" y="1160"/>
                  </a:lnTo>
                  <a:lnTo>
                    <a:pt x="502" y="1160"/>
                  </a:lnTo>
                  <a:lnTo>
                    <a:pt x="506" y="1158"/>
                  </a:lnTo>
                  <a:lnTo>
                    <a:pt x="511" y="1156"/>
                  </a:lnTo>
                  <a:lnTo>
                    <a:pt x="515" y="1156"/>
                  </a:lnTo>
                  <a:lnTo>
                    <a:pt x="519" y="1154"/>
                  </a:lnTo>
                  <a:lnTo>
                    <a:pt x="523" y="1153"/>
                  </a:lnTo>
                  <a:lnTo>
                    <a:pt x="527" y="1153"/>
                  </a:lnTo>
                  <a:lnTo>
                    <a:pt x="531" y="1151"/>
                  </a:lnTo>
                  <a:lnTo>
                    <a:pt x="534" y="1149"/>
                  </a:lnTo>
                  <a:lnTo>
                    <a:pt x="538" y="1149"/>
                  </a:lnTo>
                  <a:lnTo>
                    <a:pt x="542" y="1147"/>
                  </a:lnTo>
                  <a:lnTo>
                    <a:pt x="546" y="1145"/>
                  </a:lnTo>
                  <a:lnTo>
                    <a:pt x="550" y="1145"/>
                  </a:lnTo>
                  <a:lnTo>
                    <a:pt x="554" y="1143"/>
                  </a:lnTo>
                  <a:lnTo>
                    <a:pt x="555" y="1141"/>
                  </a:lnTo>
                  <a:lnTo>
                    <a:pt x="559" y="1139"/>
                  </a:lnTo>
                  <a:lnTo>
                    <a:pt x="563" y="1137"/>
                  </a:lnTo>
                  <a:lnTo>
                    <a:pt x="567" y="1137"/>
                  </a:lnTo>
                  <a:lnTo>
                    <a:pt x="569" y="1135"/>
                  </a:lnTo>
                  <a:lnTo>
                    <a:pt x="573" y="1133"/>
                  </a:lnTo>
                  <a:lnTo>
                    <a:pt x="575" y="1132"/>
                  </a:lnTo>
                  <a:lnTo>
                    <a:pt x="578" y="1130"/>
                  </a:lnTo>
                  <a:lnTo>
                    <a:pt x="580" y="1130"/>
                  </a:lnTo>
                  <a:lnTo>
                    <a:pt x="584" y="1128"/>
                  </a:lnTo>
                  <a:lnTo>
                    <a:pt x="588" y="1124"/>
                  </a:lnTo>
                  <a:lnTo>
                    <a:pt x="592" y="1122"/>
                  </a:lnTo>
                  <a:lnTo>
                    <a:pt x="596" y="1118"/>
                  </a:lnTo>
                  <a:lnTo>
                    <a:pt x="598" y="1118"/>
                  </a:lnTo>
                  <a:lnTo>
                    <a:pt x="600" y="1116"/>
                  </a:lnTo>
                  <a:lnTo>
                    <a:pt x="603" y="1114"/>
                  </a:lnTo>
                  <a:lnTo>
                    <a:pt x="607" y="1111"/>
                  </a:lnTo>
                  <a:lnTo>
                    <a:pt x="607" y="1109"/>
                  </a:lnTo>
                  <a:lnTo>
                    <a:pt x="615" y="1101"/>
                  </a:lnTo>
                  <a:lnTo>
                    <a:pt x="615" y="1099"/>
                  </a:lnTo>
                  <a:lnTo>
                    <a:pt x="619" y="1095"/>
                  </a:lnTo>
                  <a:lnTo>
                    <a:pt x="619" y="1093"/>
                  </a:lnTo>
                  <a:lnTo>
                    <a:pt x="621" y="1091"/>
                  </a:lnTo>
                  <a:lnTo>
                    <a:pt x="621" y="1089"/>
                  </a:lnTo>
                  <a:lnTo>
                    <a:pt x="623" y="1089"/>
                  </a:lnTo>
                  <a:lnTo>
                    <a:pt x="623" y="1084"/>
                  </a:lnTo>
                  <a:lnTo>
                    <a:pt x="624" y="1082"/>
                  </a:lnTo>
                  <a:lnTo>
                    <a:pt x="624" y="1072"/>
                  </a:lnTo>
                  <a:lnTo>
                    <a:pt x="623" y="1074"/>
                  </a:lnTo>
                  <a:lnTo>
                    <a:pt x="623" y="2"/>
                  </a:lnTo>
                  <a:lnTo>
                    <a:pt x="624" y="0"/>
                  </a:lnTo>
                  <a:lnTo>
                    <a:pt x="624" y="10"/>
                  </a:lnTo>
                  <a:lnTo>
                    <a:pt x="623" y="12"/>
                  </a:lnTo>
                  <a:lnTo>
                    <a:pt x="623" y="18"/>
                  </a:lnTo>
                  <a:lnTo>
                    <a:pt x="621" y="20"/>
                  </a:lnTo>
                  <a:lnTo>
                    <a:pt x="621" y="21"/>
                  </a:lnTo>
                  <a:lnTo>
                    <a:pt x="619" y="23"/>
                  </a:lnTo>
                  <a:lnTo>
                    <a:pt x="619" y="25"/>
                  </a:lnTo>
                  <a:lnTo>
                    <a:pt x="615" y="29"/>
                  </a:lnTo>
                  <a:lnTo>
                    <a:pt x="615" y="31"/>
                  </a:lnTo>
                  <a:lnTo>
                    <a:pt x="611" y="35"/>
                  </a:lnTo>
                  <a:lnTo>
                    <a:pt x="609" y="35"/>
                  </a:lnTo>
                  <a:lnTo>
                    <a:pt x="607" y="37"/>
                  </a:lnTo>
                  <a:lnTo>
                    <a:pt x="607" y="39"/>
                  </a:lnTo>
                  <a:lnTo>
                    <a:pt x="603" y="42"/>
                  </a:lnTo>
                  <a:lnTo>
                    <a:pt x="600" y="44"/>
                  </a:lnTo>
                  <a:lnTo>
                    <a:pt x="596" y="48"/>
                  </a:lnTo>
                  <a:lnTo>
                    <a:pt x="594" y="48"/>
                  </a:lnTo>
                  <a:lnTo>
                    <a:pt x="592" y="50"/>
                  </a:lnTo>
                  <a:lnTo>
                    <a:pt x="588" y="52"/>
                  </a:lnTo>
                  <a:lnTo>
                    <a:pt x="584" y="56"/>
                  </a:lnTo>
                  <a:lnTo>
                    <a:pt x="580" y="58"/>
                  </a:lnTo>
                  <a:lnTo>
                    <a:pt x="578" y="58"/>
                  </a:lnTo>
                  <a:lnTo>
                    <a:pt x="575" y="60"/>
                  </a:lnTo>
                  <a:lnTo>
                    <a:pt x="573" y="62"/>
                  </a:lnTo>
                  <a:lnTo>
                    <a:pt x="569" y="64"/>
                  </a:lnTo>
                  <a:lnTo>
                    <a:pt x="567" y="65"/>
                  </a:lnTo>
                  <a:lnTo>
                    <a:pt x="563" y="65"/>
                  </a:lnTo>
                  <a:lnTo>
                    <a:pt x="559" y="67"/>
                  </a:lnTo>
                  <a:lnTo>
                    <a:pt x="555" y="69"/>
                  </a:lnTo>
                  <a:lnTo>
                    <a:pt x="554" y="69"/>
                  </a:lnTo>
                  <a:lnTo>
                    <a:pt x="550" y="71"/>
                  </a:lnTo>
                  <a:lnTo>
                    <a:pt x="546" y="73"/>
                  </a:lnTo>
                  <a:lnTo>
                    <a:pt x="542" y="75"/>
                  </a:lnTo>
                  <a:lnTo>
                    <a:pt x="538" y="75"/>
                  </a:lnTo>
                  <a:lnTo>
                    <a:pt x="534" y="77"/>
                  </a:lnTo>
                  <a:lnTo>
                    <a:pt x="531" y="79"/>
                  </a:lnTo>
                  <a:lnTo>
                    <a:pt x="527" y="79"/>
                  </a:lnTo>
                  <a:lnTo>
                    <a:pt x="523" y="81"/>
                  </a:lnTo>
                  <a:lnTo>
                    <a:pt x="519" y="83"/>
                  </a:lnTo>
                  <a:lnTo>
                    <a:pt x="515" y="83"/>
                  </a:lnTo>
                  <a:lnTo>
                    <a:pt x="511" y="85"/>
                  </a:lnTo>
                  <a:lnTo>
                    <a:pt x="506" y="85"/>
                  </a:lnTo>
                  <a:lnTo>
                    <a:pt x="502" y="86"/>
                  </a:lnTo>
                  <a:lnTo>
                    <a:pt x="498" y="88"/>
                  </a:lnTo>
                  <a:lnTo>
                    <a:pt x="494" y="88"/>
                  </a:lnTo>
                  <a:lnTo>
                    <a:pt x="488" y="90"/>
                  </a:lnTo>
                  <a:lnTo>
                    <a:pt x="485" y="90"/>
                  </a:lnTo>
                  <a:lnTo>
                    <a:pt x="481" y="92"/>
                  </a:lnTo>
                  <a:lnTo>
                    <a:pt x="475" y="92"/>
                  </a:lnTo>
                  <a:lnTo>
                    <a:pt x="471" y="94"/>
                  </a:lnTo>
                  <a:lnTo>
                    <a:pt x="465" y="94"/>
                  </a:lnTo>
                  <a:lnTo>
                    <a:pt x="462" y="96"/>
                  </a:lnTo>
                  <a:lnTo>
                    <a:pt x="452" y="96"/>
                  </a:lnTo>
                  <a:lnTo>
                    <a:pt x="446" y="98"/>
                  </a:lnTo>
                  <a:lnTo>
                    <a:pt x="442" y="98"/>
                  </a:lnTo>
                  <a:lnTo>
                    <a:pt x="437" y="100"/>
                  </a:lnTo>
                  <a:lnTo>
                    <a:pt x="427" y="100"/>
                  </a:lnTo>
                  <a:lnTo>
                    <a:pt x="421" y="102"/>
                  </a:lnTo>
                  <a:lnTo>
                    <a:pt x="412" y="102"/>
                  </a:lnTo>
                  <a:lnTo>
                    <a:pt x="406" y="104"/>
                  </a:lnTo>
                  <a:lnTo>
                    <a:pt x="391" y="104"/>
                  </a:lnTo>
                  <a:lnTo>
                    <a:pt x="385" y="106"/>
                  </a:lnTo>
                  <a:lnTo>
                    <a:pt x="358" y="106"/>
                  </a:lnTo>
                  <a:lnTo>
                    <a:pt x="354" y="107"/>
                  </a:lnTo>
                  <a:lnTo>
                    <a:pt x="270" y="107"/>
                  </a:lnTo>
                  <a:lnTo>
                    <a:pt x="264" y="106"/>
                  </a:lnTo>
                  <a:lnTo>
                    <a:pt x="243" y="106"/>
                  </a:lnTo>
                  <a:lnTo>
                    <a:pt x="239" y="104"/>
                  </a:lnTo>
                  <a:lnTo>
                    <a:pt x="222" y="104"/>
                  </a:lnTo>
                  <a:lnTo>
                    <a:pt x="218" y="102"/>
                  </a:lnTo>
                  <a:lnTo>
                    <a:pt x="203" y="102"/>
                  </a:lnTo>
                  <a:lnTo>
                    <a:pt x="197" y="100"/>
                  </a:lnTo>
                  <a:lnTo>
                    <a:pt x="191" y="100"/>
                  </a:lnTo>
                  <a:lnTo>
                    <a:pt x="187" y="98"/>
                  </a:lnTo>
                  <a:lnTo>
                    <a:pt x="178" y="98"/>
                  </a:lnTo>
                  <a:lnTo>
                    <a:pt x="172" y="96"/>
                  </a:lnTo>
                  <a:lnTo>
                    <a:pt x="168" y="96"/>
                  </a:lnTo>
                  <a:lnTo>
                    <a:pt x="163" y="94"/>
                  </a:lnTo>
                  <a:lnTo>
                    <a:pt x="159" y="94"/>
                  </a:lnTo>
                  <a:lnTo>
                    <a:pt x="153" y="92"/>
                  </a:lnTo>
                  <a:lnTo>
                    <a:pt x="149" y="92"/>
                  </a:lnTo>
                  <a:lnTo>
                    <a:pt x="143" y="90"/>
                  </a:lnTo>
                  <a:lnTo>
                    <a:pt x="140" y="90"/>
                  </a:lnTo>
                  <a:lnTo>
                    <a:pt x="136" y="88"/>
                  </a:lnTo>
                  <a:lnTo>
                    <a:pt x="130" y="88"/>
                  </a:lnTo>
                  <a:lnTo>
                    <a:pt x="126" y="86"/>
                  </a:lnTo>
                  <a:lnTo>
                    <a:pt x="122" y="86"/>
                  </a:lnTo>
                  <a:lnTo>
                    <a:pt x="118" y="85"/>
                  </a:lnTo>
                  <a:lnTo>
                    <a:pt x="115" y="85"/>
                  </a:lnTo>
                  <a:lnTo>
                    <a:pt x="109" y="83"/>
                  </a:lnTo>
                  <a:lnTo>
                    <a:pt x="105" y="81"/>
                  </a:lnTo>
                  <a:lnTo>
                    <a:pt x="101" y="81"/>
                  </a:lnTo>
                  <a:lnTo>
                    <a:pt x="97" y="79"/>
                  </a:lnTo>
                  <a:lnTo>
                    <a:pt x="94" y="77"/>
                  </a:lnTo>
                  <a:lnTo>
                    <a:pt x="90" y="77"/>
                  </a:lnTo>
                  <a:lnTo>
                    <a:pt x="86" y="75"/>
                  </a:lnTo>
                  <a:lnTo>
                    <a:pt x="82" y="73"/>
                  </a:lnTo>
                  <a:lnTo>
                    <a:pt x="78" y="73"/>
                  </a:lnTo>
                  <a:lnTo>
                    <a:pt x="74" y="71"/>
                  </a:lnTo>
                  <a:lnTo>
                    <a:pt x="72" y="69"/>
                  </a:lnTo>
                  <a:lnTo>
                    <a:pt x="69" y="67"/>
                  </a:lnTo>
                  <a:lnTo>
                    <a:pt x="65" y="67"/>
                  </a:lnTo>
                  <a:lnTo>
                    <a:pt x="61" y="65"/>
                  </a:lnTo>
                  <a:lnTo>
                    <a:pt x="59" y="64"/>
                  </a:lnTo>
                  <a:lnTo>
                    <a:pt x="55" y="62"/>
                  </a:lnTo>
                  <a:lnTo>
                    <a:pt x="53" y="62"/>
                  </a:lnTo>
                  <a:lnTo>
                    <a:pt x="49" y="60"/>
                  </a:lnTo>
                  <a:lnTo>
                    <a:pt x="47" y="58"/>
                  </a:lnTo>
                  <a:lnTo>
                    <a:pt x="44" y="56"/>
                  </a:lnTo>
                  <a:lnTo>
                    <a:pt x="42" y="54"/>
                  </a:lnTo>
                  <a:lnTo>
                    <a:pt x="38" y="54"/>
                  </a:lnTo>
                  <a:lnTo>
                    <a:pt x="32" y="48"/>
                  </a:lnTo>
                  <a:lnTo>
                    <a:pt x="28" y="46"/>
                  </a:lnTo>
                  <a:lnTo>
                    <a:pt x="24" y="42"/>
                  </a:lnTo>
                  <a:lnTo>
                    <a:pt x="23" y="42"/>
                  </a:lnTo>
                  <a:lnTo>
                    <a:pt x="15" y="35"/>
                  </a:lnTo>
                  <a:lnTo>
                    <a:pt x="15" y="33"/>
                  </a:lnTo>
                  <a:lnTo>
                    <a:pt x="7" y="25"/>
                  </a:lnTo>
                  <a:lnTo>
                    <a:pt x="7" y="23"/>
                  </a:lnTo>
                  <a:lnTo>
                    <a:pt x="5" y="21"/>
                  </a:lnTo>
                  <a:lnTo>
                    <a:pt x="5" y="20"/>
                  </a:lnTo>
                  <a:lnTo>
                    <a:pt x="3" y="18"/>
                  </a:lnTo>
                  <a:lnTo>
                    <a:pt x="3" y="14"/>
                  </a:lnTo>
                  <a:lnTo>
                    <a:pt x="1" y="12"/>
                  </a:lnTo>
                  <a:lnTo>
                    <a:pt x="1" y="2"/>
                  </a:lnTo>
                  <a:lnTo>
                    <a:pt x="0" y="2"/>
                  </a:lnTo>
                </a:path>
              </a:pathLst>
            </a:custGeom>
            <a:solidFill>
              <a:schemeClr val="bg1"/>
            </a:solidFill>
            <a:ln w="12700" cap="rnd">
              <a:solidFill>
                <a:srgbClr val="000000"/>
              </a:solidFill>
              <a:round/>
              <a:headEnd/>
              <a:tailEnd/>
            </a:ln>
          </p:spPr>
          <p:txBody>
            <a:bodyPr/>
            <a:lstStyle/>
            <a:p>
              <a:endParaRPr lang="fr-FR"/>
            </a:p>
          </p:txBody>
        </p:sp>
        <p:sp>
          <p:nvSpPr>
            <p:cNvPr id="34830" name="Oval 61">
              <a:extLst>
                <a:ext uri="{FF2B5EF4-FFF2-40B4-BE49-F238E27FC236}">
                  <a16:creationId xmlns:a16="http://schemas.microsoft.com/office/drawing/2014/main" id="{DB6E21B7-7D5D-60C1-C32D-E4855DD6B9EF}"/>
                </a:ext>
              </a:extLst>
            </p:cNvPr>
            <p:cNvSpPr>
              <a:spLocks noChangeArrowheads="1"/>
            </p:cNvSpPr>
            <p:nvPr/>
          </p:nvSpPr>
          <p:spPr bwMode="auto">
            <a:xfrm>
              <a:off x="5699" y="1169"/>
              <a:ext cx="150" cy="43"/>
            </a:xfrm>
            <a:prstGeom prst="ellipse">
              <a:avLst/>
            </a:prstGeom>
            <a:solidFill>
              <a:schemeClr val="bg1"/>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endParaRPr lang="fr-FR" altLang="fr-FR" sz="1800" b="1">
                <a:latin typeface="Arial" panose="020B0604020202020204" pitchFamily="34" charset="0"/>
              </a:endParaRPr>
            </a:p>
          </p:txBody>
        </p:sp>
        <p:sp>
          <p:nvSpPr>
            <p:cNvPr id="34831" name="Freeform 62">
              <a:extLst>
                <a:ext uri="{FF2B5EF4-FFF2-40B4-BE49-F238E27FC236}">
                  <a16:creationId xmlns:a16="http://schemas.microsoft.com/office/drawing/2014/main" id="{73E848B9-EC09-500A-0382-4CDE339BDB0D}"/>
                </a:ext>
              </a:extLst>
            </p:cNvPr>
            <p:cNvSpPr>
              <a:spLocks/>
            </p:cNvSpPr>
            <p:nvPr/>
          </p:nvSpPr>
          <p:spPr bwMode="auto">
            <a:xfrm>
              <a:off x="4836" y="1096"/>
              <a:ext cx="620" cy="203"/>
            </a:xfrm>
            <a:custGeom>
              <a:avLst/>
              <a:gdLst>
                <a:gd name="T0" fmla="*/ 220 w 620"/>
                <a:gd name="T1" fmla="*/ 4 h 203"/>
                <a:gd name="T2" fmla="*/ 190 w 620"/>
                <a:gd name="T3" fmla="*/ 10 h 203"/>
                <a:gd name="T4" fmla="*/ 155 w 620"/>
                <a:gd name="T5" fmla="*/ 14 h 203"/>
                <a:gd name="T6" fmla="*/ 137 w 620"/>
                <a:gd name="T7" fmla="*/ 18 h 203"/>
                <a:gd name="T8" fmla="*/ 116 w 620"/>
                <a:gd name="T9" fmla="*/ 22 h 203"/>
                <a:gd name="T10" fmla="*/ 98 w 620"/>
                <a:gd name="T11" fmla="*/ 28 h 203"/>
                <a:gd name="T12" fmla="*/ 83 w 620"/>
                <a:gd name="T13" fmla="*/ 32 h 203"/>
                <a:gd name="T14" fmla="*/ 72 w 620"/>
                <a:gd name="T15" fmla="*/ 37 h 203"/>
                <a:gd name="T16" fmla="*/ 58 w 620"/>
                <a:gd name="T17" fmla="*/ 43 h 203"/>
                <a:gd name="T18" fmla="*/ 44 w 620"/>
                <a:gd name="T19" fmla="*/ 49 h 203"/>
                <a:gd name="T20" fmla="*/ 34 w 620"/>
                <a:gd name="T21" fmla="*/ 56 h 203"/>
                <a:gd name="T22" fmla="*/ 23 w 620"/>
                <a:gd name="T23" fmla="*/ 65 h 203"/>
                <a:gd name="T24" fmla="*/ 11 w 620"/>
                <a:gd name="T25" fmla="*/ 73 h 203"/>
                <a:gd name="T26" fmla="*/ 4 w 620"/>
                <a:gd name="T27" fmla="*/ 87 h 203"/>
                <a:gd name="T28" fmla="*/ 2 w 620"/>
                <a:gd name="T29" fmla="*/ 112 h 203"/>
                <a:gd name="T30" fmla="*/ 6 w 620"/>
                <a:gd name="T31" fmla="*/ 124 h 203"/>
                <a:gd name="T32" fmla="*/ 15 w 620"/>
                <a:gd name="T33" fmla="*/ 136 h 203"/>
                <a:gd name="T34" fmla="*/ 29 w 620"/>
                <a:gd name="T35" fmla="*/ 143 h 203"/>
                <a:gd name="T36" fmla="*/ 40 w 620"/>
                <a:gd name="T37" fmla="*/ 154 h 203"/>
                <a:gd name="T38" fmla="*/ 54 w 620"/>
                <a:gd name="T39" fmla="*/ 160 h 203"/>
                <a:gd name="T40" fmla="*/ 66 w 620"/>
                <a:gd name="T41" fmla="*/ 167 h 203"/>
                <a:gd name="T42" fmla="*/ 85 w 620"/>
                <a:gd name="T43" fmla="*/ 171 h 203"/>
                <a:gd name="T44" fmla="*/ 97 w 620"/>
                <a:gd name="T45" fmla="*/ 177 h 203"/>
                <a:gd name="T46" fmla="*/ 112 w 620"/>
                <a:gd name="T47" fmla="*/ 181 h 203"/>
                <a:gd name="T48" fmla="*/ 129 w 620"/>
                <a:gd name="T49" fmla="*/ 185 h 203"/>
                <a:gd name="T50" fmla="*/ 155 w 620"/>
                <a:gd name="T51" fmla="*/ 189 h 203"/>
                <a:gd name="T52" fmla="*/ 176 w 620"/>
                <a:gd name="T53" fmla="*/ 195 h 203"/>
                <a:gd name="T54" fmla="*/ 220 w 620"/>
                <a:gd name="T55" fmla="*/ 199 h 203"/>
                <a:gd name="T56" fmla="*/ 381 w 620"/>
                <a:gd name="T57" fmla="*/ 201 h 203"/>
                <a:gd name="T58" fmla="*/ 433 w 620"/>
                <a:gd name="T59" fmla="*/ 197 h 203"/>
                <a:gd name="T60" fmla="*/ 458 w 620"/>
                <a:gd name="T61" fmla="*/ 191 h 203"/>
                <a:gd name="T62" fmla="*/ 484 w 620"/>
                <a:gd name="T63" fmla="*/ 187 h 203"/>
                <a:gd name="T64" fmla="*/ 497 w 620"/>
                <a:gd name="T65" fmla="*/ 182 h 203"/>
                <a:gd name="T66" fmla="*/ 518 w 620"/>
                <a:gd name="T67" fmla="*/ 179 h 203"/>
                <a:gd name="T68" fmla="*/ 530 w 620"/>
                <a:gd name="T69" fmla="*/ 173 h 203"/>
                <a:gd name="T70" fmla="*/ 545 w 620"/>
                <a:gd name="T71" fmla="*/ 169 h 203"/>
                <a:gd name="T72" fmla="*/ 555 w 620"/>
                <a:gd name="T73" fmla="*/ 163 h 203"/>
                <a:gd name="T74" fmla="*/ 567 w 620"/>
                <a:gd name="T75" fmla="*/ 160 h 203"/>
                <a:gd name="T76" fmla="*/ 578 w 620"/>
                <a:gd name="T77" fmla="*/ 152 h 203"/>
                <a:gd name="T78" fmla="*/ 590 w 620"/>
                <a:gd name="T79" fmla="*/ 145 h 203"/>
                <a:gd name="T80" fmla="*/ 601 w 620"/>
                <a:gd name="T81" fmla="*/ 138 h 203"/>
                <a:gd name="T82" fmla="*/ 613 w 620"/>
                <a:gd name="T83" fmla="*/ 124 h 203"/>
                <a:gd name="T84" fmla="*/ 617 w 620"/>
                <a:gd name="T85" fmla="*/ 110 h 203"/>
                <a:gd name="T86" fmla="*/ 615 w 620"/>
                <a:gd name="T87" fmla="*/ 89 h 203"/>
                <a:gd name="T88" fmla="*/ 607 w 620"/>
                <a:gd name="T89" fmla="*/ 73 h 203"/>
                <a:gd name="T90" fmla="*/ 596 w 620"/>
                <a:gd name="T91" fmla="*/ 65 h 203"/>
                <a:gd name="T92" fmla="*/ 588 w 620"/>
                <a:gd name="T93" fmla="*/ 56 h 203"/>
                <a:gd name="T94" fmla="*/ 571 w 620"/>
                <a:gd name="T95" fmla="*/ 49 h 203"/>
                <a:gd name="T96" fmla="*/ 560 w 620"/>
                <a:gd name="T97" fmla="*/ 41 h 203"/>
                <a:gd name="T98" fmla="*/ 547 w 620"/>
                <a:gd name="T99" fmla="*/ 37 h 203"/>
                <a:gd name="T100" fmla="*/ 535 w 620"/>
                <a:gd name="T101" fmla="*/ 32 h 203"/>
                <a:gd name="T102" fmla="*/ 516 w 620"/>
                <a:gd name="T103" fmla="*/ 28 h 203"/>
                <a:gd name="T104" fmla="*/ 505 w 620"/>
                <a:gd name="T105" fmla="*/ 22 h 203"/>
                <a:gd name="T106" fmla="*/ 482 w 620"/>
                <a:gd name="T107" fmla="*/ 18 h 203"/>
                <a:gd name="T108" fmla="*/ 464 w 620"/>
                <a:gd name="T109" fmla="*/ 14 h 203"/>
                <a:gd name="T110" fmla="*/ 431 w 620"/>
                <a:gd name="T111" fmla="*/ 10 h 203"/>
                <a:gd name="T112" fmla="*/ 400 w 620"/>
                <a:gd name="T113" fmla="*/ 4 h 203"/>
                <a:gd name="T114" fmla="*/ 271 w 620"/>
                <a:gd name="T115" fmla="*/ 0 h 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0"/>
                <a:gd name="T175" fmla="*/ 0 h 203"/>
                <a:gd name="T176" fmla="*/ 620 w 620"/>
                <a:gd name="T177" fmla="*/ 203 h 2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0" h="203">
                  <a:moveTo>
                    <a:pt x="271" y="0"/>
                  </a:moveTo>
                  <a:lnTo>
                    <a:pt x="271" y="2"/>
                  </a:lnTo>
                  <a:lnTo>
                    <a:pt x="241" y="2"/>
                  </a:lnTo>
                  <a:lnTo>
                    <a:pt x="241" y="4"/>
                  </a:lnTo>
                  <a:lnTo>
                    <a:pt x="220" y="4"/>
                  </a:lnTo>
                  <a:lnTo>
                    <a:pt x="220" y="6"/>
                  </a:lnTo>
                  <a:lnTo>
                    <a:pt x="205" y="6"/>
                  </a:lnTo>
                  <a:lnTo>
                    <a:pt x="205" y="8"/>
                  </a:lnTo>
                  <a:lnTo>
                    <a:pt x="190" y="8"/>
                  </a:lnTo>
                  <a:lnTo>
                    <a:pt x="190" y="10"/>
                  </a:lnTo>
                  <a:lnTo>
                    <a:pt x="174" y="10"/>
                  </a:lnTo>
                  <a:lnTo>
                    <a:pt x="174" y="12"/>
                  </a:lnTo>
                  <a:lnTo>
                    <a:pt x="165" y="12"/>
                  </a:lnTo>
                  <a:lnTo>
                    <a:pt x="165" y="14"/>
                  </a:lnTo>
                  <a:lnTo>
                    <a:pt x="155" y="14"/>
                  </a:lnTo>
                  <a:lnTo>
                    <a:pt x="155" y="15"/>
                  </a:lnTo>
                  <a:lnTo>
                    <a:pt x="146" y="15"/>
                  </a:lnTo>
                  <a:lnTo>
                    <a:pt x="146" y="17"/>
                  </a:lnTo>
                  <a:lnTo>
                    <a:pt x="137" y="17"/>
                  </a:lnTo>
                  <a:lnTo>
                    <a:pt x="137" y="18"/>
                  </a:lnTo>
                  <a:lnTo>
                    <a:pt x="127" y="18"/>
                  </a:lnTo>
                  <a:lnTo>
                    <a:pt x="127" y="20"/>
                  </a:lnTo>
                  <a:lnTo>
                    <a:pt x="120" y="20"/>
                  </a:lnTo>
                  <a:lnTo>
                    <a:pt x="120" y="22"/>
                  </a:lnTo>
                  <a:lnTo>
                    <a:pt x="116" y="22"/>
                  </a:lnTo>
                  <a:lnTo>
                    <a:pt x="116" y="24"/>
                  </a:lnTo>
                  <a:lnTo>
                    <a:pt x="106" y="24"/>
                  </a:lnTo>
                  <a:lnTo>
                    <a:pt x="106" y="26"/>
                  </a:lnTo>
                  <a:lnTo>
                    <a:pt x="98" y="26"/>
                  </a:lnTo>
                  <a:lnTo>
                    <a:pt x="98" y="28"/>
                  </a:lnTo>
                  <a:lnTo>
                    <a:pt x="95" y="28"/>
                  </a:lnTo>
                  <a:lnTo>
                    <a:pt x="95" y="30"/>
                  </a:lnTo>
                  <a:lnTo>
                    <a:pt x="87" y="30"/>
                  </a:lnTo>
                  <a:lnTo>
                    <a:pt x="87" y="32"/>
                  </a:lnTo>
                  <a:lnTo>
                    <a:pt x="83" y="32"/>
                  </a:lnTo>
                  <a:lnTo>
                    <a:pt x="83" y="34"/>
                  </a:lnTo>
                  <a:lnTo>
                    <a:pt x="79" y="34"/>
                  </a:lnTo>
                  <a:lnTo>
                    <a:pt x="79" y="35"/>
                  </a:lnTo>
                  <a:lnTo>
                    <a:pt x="72" y="35"/>
                  </a:lnTo>
                  <a:lnTo>
                    <a:pt x="72" y="37"/>
                  </a:lnTo>
                  <a:lnTo>
                    <a:pt x="68" y="39"/>
                  </a:lnTo>
                  <a:lnTo>
                    <a:pt x="62" y="39"/>
                  </a:lnTo>
                  <a:lnTo>
                    <a:pt x="62" y="41"/>
                  </a:lnTo>
                  <a:lnTo>
                    <a:pt x="58" y="41"/>
                  </a:lnTo>
                  <a:lnTo>
                    <a:pt x="58" y="43"/>
                  </a:lnTo>
                  <a:lnTo>
                    <a:pt x="54" y="45"/>
                  </a:lnTo>
                  <a:lnTo>
                    <a:pt x="52" y="47"/>
                  </a:lnTo>
                  <a:lnTo>
                    <a:pt x="48" y="47"/>
                  </a:lnTo>
                  <a:lnTo>
                    <a:pt x="48" y="49"/>
                  </a:lnTo>
                  <a:lnTo>
                    <a:pt x="44" y="49"/>
                  </a:lnTo>
                  <a:lnTo>
                    <a:pt x="44" y="51"/>
                  </a:lnTo>
                  <a:lnTo>
                    <a:pt x="40" y="52"/>
                  </a:lnTo>
                  <a:lnTo>
                    <a:pt x="40" y="54"/>
                  </a:lnTo>
                  <a:lnTo>
                    <a:pt x="34" y="54"/>
                  </a:lnTo>
                  <a:lnTo>
                    <a:pt x="34" y="56"/>
                  </a:lnTo>
                  <a:lnTo>
                    <a:pt x="30" y="57"/>
                  </a:lnTo>
                  <a:lnTo>
                    <a:pt x="27" y="59"/>
                  </a:lnTo>
                  <a:lnTo>
                    <a:pt x="27" y="61"/>
                  </a:lnTo>
                  <a:lnTo>
                    <a:pt x="23" y="63"/>
                  </a:lnTo>
                  <a:lnTo>
                    <a:pt x="23" y="65"/>
                  </a:lnTo>
                  <a:lnTo>
                    <a:pt x="19" y="65"/>
                  </a:lnTo>
                  <a:lnTo>
                    <a:pt x="19" y="67"/>
                  </a:lnTo>
                  <a:lnTo>
                    <a:pt x="15" y="69"/>
                  </a:lnTo>
                  <a:lnTo>
                    <a:pt x="15" y="71"/>
                  </a:lnTo>
                  <a:lnTo>
                    <a:pt x="11" y="73"/>
                  </a:lnTo>
                  <a:lnTo>
                    <a:pt x="11" y="77"/>
                  </a:lnTo>
                  <a:lnTo>
                    <a:pt x="7" y="78"/>
                  </a:lnTo>
                  <a:lnTo>
                    <a:pt x="7" y="82"/>
                  </a:lnTo>
                  <a:lnTo>
                    <a:pt x="4" y="84"/>
                  </a:lnTo>
                  <a:lnTo>
                    <a:pt x="4" y="87"/>
                  </a:lnTo>
                  <a:lnTo>
                    <a:pt x="2" y="87"/>
                  </a:lnTo>
                  <a:lnTo>
                    <a:pt x="2" y="93"/>
                  </a:lnTo>
                  <a:lnTo>
                    <a:pt x="0" y="93"/>
                  </a:lnTo>
                  <a:lnTo>
                    <a:pt x="0" y="112"/>
                  </a:lnTo>
                  <a:lnTo>
                    <a:pt x="2" y="112"/>
                  </a:lnTo>
                  <a:lnTo>
                    <a:pt x="2" y="118"/>
                  </a:lnTo>
                  <a:lnTo>
                    <a:pt x="4" y="118"/>
                  </a:lnTo>
                  <a:lnTo>
                    <a:pt x="4" y="120"/>
                  </a:lnTo>
                  <a:lnTo>
                    <a:pt x="6" y="120"/>
                  </a:lnTo>
                  <a:lnTo>
                    <a:pt x="6" y="124"/>
                  </a:lnTo>
                  <a:lnTo>
                    <a:pt x="7" y="124"/>
                  </a:lnTo>
                  <a:lnTo>
                    <a:pt x="7" y="128"/>
                  </a:lnTo>
                  <a:lnTo>
                    <a:pt x="11" y="128"/>
                  </a:lnTo>
                  <a:lnTo>
                    <a:pt x="13" y="132"/>
                  </a:lnTo>
                  <a:lnTo>
                    <a:pt x="15" y="136"/>
                  </a:lnTo>
                  <a:lnTo>
                    <a:pt x="17" y="136"/>
                  </a:lnTo>
                  <a:lnTo>
                    <a:pt x="19" y="139"/>
                  </a:lnTo>
                  <a:lnTo>
                    <a:pt x="21" y="139"/>
                  </a:lnTo>
                  <a:lnTo>
                    <a:pt x="23" y="143"/>
                  </a:lnTo>
                  <a:lnTo>
                    <a:pt x="29" y="143"/>
                  </a:lnTo>
                  <a:lnTo>
                    <a:pt x="30" y="147"/>
                  </a:lnTo>
                  <a:lnTo>
                    <a:pt x="32" y="147"/>
                  </a:lnTo>
                  <a:lnTo>
                    <a:pt x="34" y="151"/>
                  </a:lnTo>
                  <a:lnTo>
                    <a:pt x="38" y="151"/>
                  </a:lnTo>
                  <a:lnTo>
                    <a:pt x="40" y="154"/>
                  </a:lnTo>
                  <a:lnTo>
                    <a:pt x="46" y="154"/>
                  </a:lnTo>
                  <a:lnTo>
                    <a:pt x="48" y="158"/>
                  </a:lnTo>
                  <a:lnTo>
                    <a:pt x="52" y="158"/>
                  </a:lnTo>
                  <a:lnTo>
                    <a:pt x="52" y="160"/>
                  </a:lnTo>
                  <a:lnTo>
                    <a:pt x="54" y="160"/>
                  </a:lnTo>
                  <a:lnTo>
                    <a:pt x="54" y="161"/>
                  </a:lnTo>
                  <a:lnTo>
                    <a:pt x="60" y="161"/>
                  </a:lnTo>
                  <a:lnTo>
                    <a:pt x="60" y="163"/>
                  </a:lnTo>
                  <a:lnTo>
                    <a:pt x="64" y="163"/>
                  </a:lnTo>
                  <a:lnTo>
                    <a:pt x="66" y="167"/>
                  </a:lnTo>
                  <a:lnTo>
                    <a:pt x="74" y="167"/>
                  </a:lnTo>
                  <a:lnTo>
                    <a:pt x="74" y="169"/>
                  </a:lnTo>
                  <a:lnTo>
                    <a:pt x="77" y="169"/>
                  </a:lnTo>
                  <a:lnTo>
                    <a:pt x="77" y="171"/>
                  </a:lnTo>
                  <a:lnTo>
                    <a:pt x="85" y="171"/>
                  </a:lnTo>
                  <a:lnTo>
                    <a:pt x="85" y="173"/>
                  </a:lnTo>
                  <a:lnTo>
                    <a:pt x="89" y="173"/>
                  </a:lnTo>
                  <a:lnTo>
                    <a:pt x="89" y="175"/>
                  </a:lnTo>
                  <a:lnTo>
                    <a:pt x="97" y="175"/>
                  </a:lnTo>
                  <a:lnTo>
                    <a:pt x="97" y="177"/>
                  </a:lnTo>
                  <a:lnTo>
                    <a:pt x="100" y="177"/>
                  </a:lnTo>
                  <a:lnTo>
                    <a:pt x="100" y="179"/>
                  </a:lnTo>
                  <a:lnTo>
                    <a:pt x="108" y="179"/>
                  </a:lnTo>
                  <a:lnTo>
                    <a:pt x="108" y="181"/>
                  </a:lnTo>
                  <a:lnTo>
                    <a:pt x="112" y="181"/>
                  </a:lnTo>
                  <a:lnTo>
                    <a:pt x="112" y="182"/>
                  </a:lnTo>
                  <a:lnTo>
                    <a:pt x="121" y="182"/>
                  </a:lnTo>
                  <a:lnTo>
                    <a:pt x="121" y="184"/>
                  </a:lnTo>
                  <a:lnTo>
                    <a:pt x="129" y="184"/>
                  </a:lnTo>
                  <a:lnTo>
                    <a:pt x="129" y="185"/>
                  </a:lnTo>
                  <a:lnTo>
                    <a:pt x="139" y="185"/>
                  </a:lnTo>
                  <a:lnTo>
                    <a:pt x="139" y="187"/>
                  </a:lnTo>
                  <a:lnTo>
                    <a:pt x="148" y="187"/>
                  </a:lnTo>
                  <a:lnTo>
                    <a:pt x="148" y="189"/>
                  </a:lnTo>
                  <a:lnTo>
                    <a:pt x="155" y="189"/>
                  </a:lnTo>
                  <a:lnTo>
                    <a:pt x="155" y="191"/>
                  </a:lnTo>
                  <a:lnTo>
                    <a:pt x="165" y="191"/>
                  </a:lnTo>
                  <a:lnTo>
                    <a:pt x="165" y="193"/>
                  </a:lnTo>
                  <a:lnTo>
                    <a:pt x="176" y="193"/>
                  </a:lnTo>
                  <a:lnTo>
                    <a:pt x="176" y="195"/>
                  </a:lnTo>
                  <a:lnTo>
                    <a:pt x="190" y="195"/>
                  </a:lnTo>
                  <a:lnTo>
                    <a:pt x="190" y="197"/>
                  </a:lnTo>
                  <a:lnTo>
                    <a:pt x="201" y="197"/>
                  </a:lnTo>
                  <a:lnTo>
                    <a:pt x="201" y="199"/>
                  </a:lnTo>
                  <a:lnTo>
                    <a:pt x="220" y="199"/>
                  </a:lnTo>
                  <a:lnTo>
                    <a:pt x="220" y="201"/>
                  </a:lnTo>
                  <a:lnTo>
                    <a:pt x="241" y="201"/>
                  </a:lnTo>
                  <a:lnTo>
                    <a:pt x="241" y="202"/>
                  </a:lnTo>
                  <a:lnTo>
                    <a:pt x="381" y="202"/>
                  </a:lnTo>
                  <a:lnTo>
                    <a:pt x="381" y="201"/>
                  </a:lnTo>
                  <a:lnTo>
                    <a:pt x="402" y="201"/>
                  </a:lnTo>
                  <a:lnTo>
                    <a:pt x="402" y="199"/>
                  </a:lnTo>
                  <a:lnTo>
                    <a:pt x="418" y="199"/>
                  </a:lnTo>
                  <a:lnTo>
                    <a:pt x="418" y="197"/>
                  </a:lnTo>
                  <a:lnTo>
                    <a:pt x="433" y="197"/>
                  </a:lnTo>
                  <a:lnTo>
                    <a:pt x="433" y="195"/>
                  </a:lnTo>
                  <a:lnTo>
                    <a:pt x="442" y="195"/>
                  </a:lnTo>
                  <a:lnTo>
                    <a:pt x="442" y="193"/>
                  </a:lnTo>
                  <a:lnTo>
                    <a:pt x="458" y="193"/>
                  </a:lnTo>
                  <a:lnTo>
                    <a:pt x="458" y="191"/>
                  </a:lnTo>
                  <a:lnTo>
                    <a:pt x="464" y="191"/>
                  </a:lnTo>
                  <a:lnTo>
                    <a:pt x="464" y="189"/>
                  </a:lnTo>
                  <a:lnTo>
                    <a:pt x="474" y="189"/>
                  </a:lnTo>
                  <a:lnTo>
                    <a:pt x="474" y="187"/>
                  </a:lnTo>
                  <a:lnTo>
                    <a:pt x="484" y="187"/>
                  </a:lnTo>
                  <a:lnTo>
                    <a:pt x="484" y="185"/>
                  </a:lnTo>
                  <a:lnTo>
                    <a:pt x="487" y="185"/>
                  </a:lnTo>
                  <a:lnTo>
                    <a:pt x="487" y="184"/>
                  </a:lnTo>
                  <a:lnTo>
                    <a:pt x="497" y="184"/>
                  </a:lnTo>
                  <a:lnTo>
                    <a:pt x="497" y="182"/>
                  </a:lnTo>
                  <a:lnTo>
                    <a:pt x="505" y="182"/>
                  </a:lnTo>
                  <a:lnTo>
                    <a:pt x="505" y="181"/>
                  </a:lnTo>
                  <a:lnTo>
                    <a:pt x="514" y="181"/>
                  </a:lnTo>
                  <a:lnTo>
                    <a:pt x="514" y="179"/>
                  </a:lnTo>
                  <a:lnTo>
                    <a:pt x="518" y="179"/>
                  </a:lnTo>
                  <a:lnTo>
                    <a:pt x="518" y="177"/>
                  </a:lnTo>
                  <a:lnTo>
                    <a:pt x="526" y="177"/>
                  </a:lnTo>
                  <a:lnTo>
                    <a:pt x="526" y="175"/>
                  </a:lnTo>
                  <a:lnTo>
                    <a:pt x="530" y="175"/>
                  </a:lnTo>
                  <a:lnTo>
                    <a:pt x="530" y="173"/>
                  </a:lnTo>
                  <a:lnTo>
                    <a:pt x="537" y="173"/>
                  </a:lnTo>
                  <a:lnTo>
                    <a:pt x="537" y="171"/>
                  </a:lnTo>
                  <a:lnTo>
                    <a:pt x="541" y="171"/>
                  </a:lnTo>
                  <a:lnTo>
                    <a:pt x="541" y="169"/>
                  </a:lnTo>
                  <a:lnTo>
                    <a:pt x="545" y="169"/>
                  </a:lnTo>
                  <a:lnTo>
                    <a:pt x="545" y="167"/>
                  </a:lnTo>
                  <a:lnTo>
                    <a:pt x="551" y="167"/>
                  </a:lnTo>
                  <a:lnTo>
                    <a:pt x="551" y="165"/>
                  </a:lnTo>
                  <a:lnTo>
                    <a:pt x="555" y="165"/>
                  </a:lnTo>
                  <a:lnTo>
                    <a:pt x="555" y="163"/>
                  </a:lnTo>
                  <a:lnTo>
                    <a:pt x="558" y="163"/>
                  </a:lnTo>
                  <a:lnTo>
                    <a:pt x="558" y="161"/>
                  </a:lnTo>
                  <a:lnTo>
                    <a:pt x="564" y="161"/>
                  </a:lnTo>
                  <a:lnTo>
                    <a:pt x="564" y="160"/>
                  </a:lnTo>
                  <a:lnTo>
                    <a:pt x="567" y="160"/>
                  </a:lnTo>
                  <a:lnTo>
                    <a:pt x="567" y="158"/>
                  </a:lnTo>
                  <a:lnTo>
                    <a:pt x="571" y="156"/>
                  </a:lnTo>
                  <a:lnTo>
                    <a:pt x="575" y="154"/>
                  </a:lnTo>
                  <a:lnTo>
                    <a:pt x="578" y="154"/>
                  </a:lnTo>
                  <a:lnTo>
                    <a:pt x="578" y="152"/>
                  </a:lnTo>
                  <a:lnTo>
                    <a:pt x="582" y="151"/>
                  </a:lnTo>
                  <a:lnTo>
                    <a:pt x="582" y="149"/>
                  </a:lnTo>
                  <a:lnTo>
                    <a:pt x="586" y="149"/>
                  </a:lnTo>
                  <a:lnTo>
                    <a:pt x="586" y="147"/>
                  </a:lnTo>
                  <a:lnTo>
                    <a:pt x="590" y="145"/>
                  </a:lnTo>
                  <a:lnTo>
                    <a:pt x="594" y="143"/>
                  </a:lnTo>
                  <a:lnTo>
                    <a:pt x="594" y="141"/>
                  </a:lnTo>
                  <a:lnTo>
                    <a:pt x="598" y="141"/>
                  </a:lnTo>
                  <a:lnTo>
                    <a:pt x="598" y="139"/>
                  </a:lnTo>
                  <a:lnTo>
                    <a:pt x="601" y="138"/>
                  </a:lnTo>
                  <a:lnTo>
                    <a:pt x="601" y="134"/>
                  </a:lnTo>
                  <a:lnTo>
                    <a:pt x="605" y="132"/>
                  </a:lnTo>
                  <a:lnTo>
                    <a:pt x="609" y="130"/>
                  </a:lnTo>
                  <a:lnTo>
                    <a:pt x="609" y="126"/>
                  </a:lnTo>
                  <a:lnTo>
                    <a:pt x="613" y="124"/>
                  </a:lnTo>
                  <a:lnTo>
                    <a:pt x="613" y="120"/>
                  </a:lnTo>
                  <a:lnTo>
                    <a:pt x="615" y="120"/>
                  </a:lnTo>
                  <a:lnTo>
                    <a:pt x="615" y="118"/>
                  </a:lnTo>
                  <a:lnTo>
                    <a:pt x="617" y="118"/>
                  </a:lnTo>
                  <a:lnTo>
                    <a:pt x="617" y="110"/>
                  </a:lnTo>
                  <a:lnTo>
                    <a:pt x="619" y="110"/>
                  </a:lnTo>
                  <a:lnTo>
                    <a:pt x="619" y="93"/>
                  </a:lnTo>
                  <a:lnTo>
                    <a:pt x="617" y="93"/>
                  </a:lnTo>
                  <a:lnTo>
                    <a:pt x="617" y="89"/>
                  </a:lnTo>
                  <a:lnTo>
                    <a:pt x="615" y="89"/>
                  </a:lnTo>
                  <a:lnTo>
                    <a:pt x="615" y="84"/>
                  </a:lnTo>
                  <a:lnTo>
                    <a:pt x="613" y="84"/>
                  </a:lnTo>
                  <a:lnTo>
                    <a:pt x="611" y="80"/>
                  </a:lnTo>
                  <a:lnTo>
                    <a:pt x="609" y="77"/>
                  </a:lnTo>
                  <a:lnTo>
                    <a:pt x="607" y="73"/>
                  </a:lnTo>
                  <a:lnTo>
                    <a:pt x="605" y="73"/>
                  </a:lnTo>
                  <a:lnTo>
                    <a:pt x="603" y="69"/>
                  </a:lnTo>
                  <a:lnTo>
                    <a:pt x="600" y="69"/>
                  </a:lnTo>
                  <a:lnTo>
                    <a:pt x="598" y="65"/>
                  </a:lnTo>
                  <a:lnTo>
                    <a:pt x="596" y="65"/>
                  </a:lnTo>
                  <a:lnTo>
                    <a:pt x="594" y="61"/>
                  </a:lnTo>
                  <a:lnTo>
                    <a:pt x="592" y="61"/>
                  </a:lnTo>
                  <a:lnTo>
                    <a:pt x="590" y="57"/>
                  </a:lnTo>
                  <a:lnTo>
                    <a:pt x="588" y="57"/>
                  </a:lnTo>
                  <a:lnTo>
                    <a:pt x="588" y="56"/>
                  </a:lnTo>
                  <a:lnTo>
                    <a:pt x="582" y="56"/>
                  </a:lnTo>
                  <a:lnTo>
                    <a:pt x="580" y="52"/>
                  </a:lnTo>
                  <a:lnTo>
                    <a:pt x="577" y="52"/>
                  </a:lnTo>
                  <a:lnTo>
                    <a:pt x="575" y="49"/>
                  </a:lnTo>
                  <a:lnTo>
                    <a:pt x="571" y="49"/>
                  </a:lnTo>
                  <a:lnTo>
                    <a:pt x="571" y="47"/>
                  </a:lnTo>
                  <a:lnTo>
                    <a:pt x="566" y="47"/>
                  </a:lnTo>
                  <a:lnTo>
                    <a:pt x="564" y="43"/>
                  </a:lnTo>
                  <a:lnTo>
                    <a:pt x="560" y="43"/>
                  </a:lnTo>
                  <a:lnTo>
                    <a:pt x="560" y="41"/>
                  </a:lnTo>
                  <a:lnTo>
                    <a:pt x="555" y="41"/>
                  </a:lnTo>
                  <a:lnTo>
                    <a:pt x="555" y="39"/>
                  </a:lnTo>
                  <a:lnTo>
                    <a:pt x="551" y="39"/>
                  </a:lnTo>
                  <a:lnTo>
                    <a:pt x="551" y="37"/>
                  </a:lnTo>
                  <a:lnTo>
                    <a:pt x="547" y="37"/>
                  </a:lnTo>
                  <a:lnTo>
                    <a:pt x="547" y="35"/>
                  </a:lnTo>
                  <a:lnTo>
                    <a:pt x="539" y="35"/>
                  </a:lnTo>
                  <a:lnTo>
                    <a:pt x="539" y="34"/>
                  </a:lnTo>
                  <a:lnTo>
                    <a:pt x="535" y="34"/>
                  </a:lnTo>
                  <a:lnTo>
                    <a:pt x="535" y="32"/>
                  </a:lnTo>
                  <a:lnTo>
                    <a:pt x="528" y="32"/>
                  </a:lnTo>
                  <a:lnTo>
                    <a:pt x="528" y="30"/>
                  </a:lnTo>
                  <a:lnTo>
                    <a:pt x="524" y="30"/>
                  </a:lnTo>
                  <a:lnTo>
                    <a:pt x="524" y="28"/>
                  </a:lnTo>
                  <a:lnTo>
                    <a:pt x="516" y="28"/>
                  </a:lnTo>
                  <a:lnTo>
                    <a:pt x="516" y="26"/>
                  </a:lnTo>
                  <a:lnTo>
                    <a:pt x="512" y="26"/>
                  </a:lnTo>
                  <a:lnTo>
                    <a:pt x="512" y="24"/>
                  </a:lnTo>
                  <a:lnTo>
                    <a:pt x="505" y="24"/>
                  </a:lnTo>
                  <a:lnTo>
                    <a:pt x="505" y="22"/>
                  </a:lnTo>
                  <a:lnTo>
                    <a:pt x="495" y="22"/>
                  </a:lnTo>
                  <a:lnTo>
                    <a:pt x="495" y="20"/>
                  </a:lnTo>
                  <a:lnTo>
                    <a:pt x="491" y="20"/>
                  </a:lnTo>
                  <a:lnTo>
                    <a:pt x="491" y="18"/>
                  </a:lnTo>
                  <a:lnTo>
                    <a:pt x="482" y="18"/>
                  </a:lnTo>
                  <a:lnTo>
                    <a:pt x="482" y="17"/>
                  </a:lnTo>
                  <a:lnTo>
                    <a:pt x="474" y="17"/>
                  </a:lnTo>
                  <a:lnTo>
                    <a:pt x="474" y="15"/>
                  </a:lnTo>
                  <a:lnTo>
                    <a:pt x="464" y="15"/>
                  </a:lnTo>
                  <a:lnTo>
                    <a:pt x="464" y="14"/>
                  </a:lnTo>
                  <a:lnTo>
                    <a:pt x="456" y="14"/>
                  </a:lnTo>
                  <a:lnTo>
                    <a:pt x="456" y="12"/>
                  </a:lnTo>
                  <a:lnTo>
                    <a:pt x="441" y="12"/>
                  </a:lnTo>
                  <a:lnTo>
                    <a:pt x="441" y="10"/>
                  </a:lnTo>
                  <a:lnTo>
                    <a:pt x="431" y="10"/>
                  </a:lnTo>
                  <a:lnTo>
                    <a:pt x="431" y="8"/>
                  </a:lnTo>
                  <a:lnTo>
                    <a:pt x="416" y="8"/>
                  </a:lnTo>
                  <a:lnTo>
                    <a:pt x="416" y="6"/>
                  </a:lnTo>
                  <a:lnTo>
                    <a:pt x="400" y="6"/>
                  </a:lnTo>
                  <a:lnTo>
                    <a:pt x="400" y="4"/>
                  </a:lnTo>
                  <a:lnTo>
                    <a:pt x="379" y="4"/>
                  </a:lnTo>
                  <a:lnTo>
                    <a:pt x="379" y="2"/>
                  </a:lnTo>
                  <a:lnTo>
                    <a:pt x="348" y="2"/>
                  </a:lnTo>
                  <a:lnTo>
                    <a:pt x="348" y="0"/>
                  </a:lnTo>
                  <a:lnTo>
                    <a:pt x="271"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32" name="Freeform 63">
              <a:extLst>
                <a:ext uri="{FF2B5EF4-FFF2-40B4-BE49-F238E27FC236}">
                  <a16:creationId xmlns:a16="http://schemas.microsoft.com/office/drawing/2014/main" id="{38E7E2B3-A117-B905-274C-EDB5F3B16FEC}"/>
                </a:ext>
              </a:extLst>
            </p:cNvPr>
            <p:cNvSpPr>
              <a:spLocks/>
            </p:cNvSpPr>
            <p:nvPr/>
          </p:nvSpPr>
          <p:spPr bwMode="auto">
            <a:xfrm>
              <a:off x="4836" y="1096"/>
              <a:ext cx="626" cy="209"/>
            </a:xfrm>
            <a:custGeom>
              <a:avLst/>
              <a:gdLst>
                <a:gd name="T0" fmla="*/ 623 w 626"/>
                <a:gd name="T1" fmla="*/ 92 h 209"/>
                <a:gd name="T2" fmla="*/ 617 w 626"/>
                <a:gd name="T3" fmla="*/ 80 h 209"/>
                <a:gd name="T4" fmla="*/ 607 w 626"/>
                <a:gd name="T5" fmla="*/ 71 h 209"/>
                <a:gd name="T6" fmla="*/ 583 w 626"/>
                <a:gd name="T7" fmla="*/ 52 h 209"/>
                <a:gd name="T8" fmla="*/ 571 w 626"/>
                <a:gd name="T9" fmla="*/ 46 h 209"/>
                <a:gd name="T10" fmla="*/ 560 w 626"/>
                <a:gd name="T11" fmla="*/ 40 h 209"/>
                <a:gd name="T12" fmla="*/ 544 w 626"/>
                <a:gd name="T13" fmla="*/ 35 h 209"/>
                <a:gd name="T14" fmla="*/ 529 w 626"/>
                <a:gd name="T15" fmla="*/ 29 h 209"/>
                <a:gd name="T16" fmla="*/ 514 w 626"/>
                <a:gd name="T17" fmla="*/ 25 h 209"/>
                <a:gd name="T18" fmla="*/ 496 w 626"/>
                <a:gd name="T19" fmla="*/ 19 h 209"/>
                <a:gd name="T20" fmla="*/ 479 w 626"/>
                <a:gd name="T21" fmla="*/ 15 h 209"/>
                <a:gd name="T22" fmla="*/ 460 w 626"/>
                <a:gd name="T23" fmla="*/ 12 h 209"/>
                <a:gd name="T24" fmla="*/ 435 w 626"/>
                <a:gd name="T25" fmla="*/ 8 h 209"/>
                <a:gd name="T26" fmla="*/ 404 w 626"/>
                <a:gd name="T27" fmla="*/ 4 h 209"/>
                <a:gd name="T28" fmla="*/ 351 w 626"/>
                <a:gd name="T29" fmla="*/ 0 h 209"/>
                <a:gd name="T30" fmla="*/ 238 w 626"/>
                <a:gd name="T31" fmla="*/ 4 h 209"/>
                <a:gd name="T32" fmla="*/ 201 w 626"/>
                <a:gd name="T33" fmla="*/ 8 h 209"/>
                <a:gd name="T34" fmla="*/ 170 w 626"/>
                <a:gd name="T35" fmla="*/ 12 h 209"/>
                <a:gd name="T36" fmla="*/ 151 w 626"/>
                <a:gd name="T37" fmla="*/ 15 h 209"/>
                <a:gd name="T38" fmla="*/ 134 w 626"/>
                <a:gd name="T39" fmla="*/ 19 h 209"/>
                <a:gd name="T40" fmla="*/ 117 w 626"/>
                <a:gd name="T41" fmla="*/ 23 h 209"/>
                <a:gd name="T42" fmla="*/ 99 w 626"/>
                <a:gd name="T43" fmla="*/ 27 h 209"/>
                <a:gd name="T44" fmla="*/ 84 w 626"/>
                <a:gd name="T45" fmla="*/ 33 h 209"/>
                <a:gd name="T46" fmla="*/ 71 w 626"/>
                <a:gd name="T47" fmla="*/ 38 h 209"/>
                <a:gd name="T48" fmla="*/ 57 w 626"/>
                <a:gd name="T49" fmla="*/ 44 h 209"/>
                <a:gd name="T50" fmla="*/ 44 w 626"/>
                <a:gd name="T51" fmla="*/ 50 h 209"/>
                <a:gd name="T52" fmla="*/ 32 w 626"/>
                <a:gd name="T53" fmla="*/ 58 h 209"/>
                <a:gd name="T54" fmla="*/ 11 w 626"/>
                <a:gd name="T55" fmla="*/ 75 h 209"/>
                <a:gd name="T56" fmla="*/ 6 w 626"/>
                <a:gd name="T57" fmla="*/ 84 h 209"/>
                <a:gd name="T58" fmla="*/ 2 w 626"/>
                <a:gd name="T59" fmla="*/ 90 h 209"/>
                <a:gd name="T60" fmla="*/ 0 w 626"/>
                <a:gd name="T61" fmla="*/ 113 h 209"/>
                <a:gd name="T62" fmla="*/ 4 w 626"/>
                <a:gd name="T63" fmla="*/ 122 h 209"/>
                <a:gd name="T64" fmla="*/ 7 w 626"/>
                <a:gd name="T65" fmla="*/ 130 h 209"/>
                <a:gd name="T66" fmla="*/ 23 w 626"/>
                <a:gd name="T67" fmla="*/ 145 h 209"/>
                <a:gd name="T68" fmla="*/ 38 w 626"/>
                <a:gd name="T69" fmla="*/ 155 h 209"/>
                <a:gd name="T70" fmla="*/ 48 w 626"/>
                <a:gd name="T71" fmla="*/ 161 h 209"/>
                <a:gd name="T72" fmla="*/ 61 w 626"/>
                <a:gd name="T73" fmla="*/ 166 h 209"/>
                <a:gd name="T74" fmla="*/ 75 w 626"/>
                <a:gd name="T75" fmla="*/ 172 h 209"/>
                <a:gd name="T76" fmla="*/ 90 w 626"/>
                <a:gd name="T77" fmla="*/ 178 h 209"/>
                <a:gd name="T78" fmla="*/ 105 w 626"/>
                <a:gd name="T79" fmla="*/ 182 h 209"/>
                <a:gd name="T80" fmla="*/ 122 w 626"/>
                <a:gd name="T81" fmla="*/ 187 h 209"/>
                <a:gd name="T82" fmla="*/ 140 w 626"/>
                <a:gd name="T83" fmla="*/ 191 h 209"/>
                <a:gd name="T84" fmla="*/ 157 w 626"/>
                <a:gd name="T85" fmla="*/ 195 h 209"/>
                <a:gd name="T86" fmla="*/ 178 w 626"/>
                <a:gd name="T87" fmla="*/ 199 h 209"/>
                <a:gd name="T88" fmla="*/ 203 w 626"/>
                <a:gd name="T89" fmla="*/ 203 h 209"/>
                <a:gd name="T90" fmla="*/ 243 w 626"/>
                <a:gd name="T91" fmla="*/ 207 h 209"/>
                <a:gd name="T92" fmla="*/ 358 w 626"/>
                <a:gd name="T93" fmla="*/ 207 h 209"/>
                <a:gd name="T94" fmla="*/ 410 w 626"/>
                <a:gd name="T95" fmla="*/ 203 h 209"/>
                <a:gd name="T96" fmla="*/ 441 w 626"/>
                <a:gd name="T97" fmla="*/ 199 h 209"/>
                <a:gd name="T98" fmla="*/ 466 w 626"/>
                <a:gd name="T99" fmla="*/ 195 h 209"/>
                <a:gd name="T100" fmla="*/ 485 w 626"/>
                <a:gd name="T101" fmla="*/ 191 h 209"/>
                <a:gd name="T102" fmla="*/ 502 w 626"/>
                <a:gd name="T103" fmla="*/ 187 h 209"/>
                <a:gd name="T104" fmla="*/ 519 w 626"/>
                <a:gd name="T105" fmla="*/ 184 h 209"/>
                <a:gd name="T106" fmla="*/ 535 w 626"/>
                <a:gd name="T107" fmla="*/ 178 h 209"/>
                <a:gd name="T108" fmla="*/ 550 w 626"/>
                <a:gd name="T109" fmla="*/ 172 h 209"/>
                <a:gd name="T110" fmla="*/ 563 w 626"/>
                <a:gd name="T111" fmla="*/ 166 h 209"/>
                <a:gd name="T112" fmla="*/ 575 w 626"/>
                <a:gd name="T113" fmla="*/ 161 h 209"/>
                <a:gd name="T114" fmla="*/ 588 w 626"/>
                <a:gd name="T115" fmla="*/ 153 h 209"/>
                <a:gd name="T116" fmla="*/ 600 w 626"/>
                <a:gd name="T117" fmla="*/ 145 h 209"/>
                <a:gd name="T118" fmla="*/ 611 w 626"/>
                <a:gd name="T119" fmla="*/ 134 h 209"/>
                <a:gd name="T120" fmla="*/ 619 w 626"/>
                <a:gd name="T121" fmla="*/ 126 h 209"/>
                <a:gd name="T122" fmla="*/ 623 w 626"/>
                <a:gd name="T123" fmla="*/ 119 h 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6"/>
                <a:gd name="T187" fmla="*/ 0 h 209"/>
                <a:gd name="T188" fmla="*/ 626 w 626"/>
                <a:gd name="T189" fmla="*/ 209 h 2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6" h="209">
                  <a:moveTo>
                    <a:pt x="625" y="101"/>
                  </a:moveTo>
                  <a:lnTo>
                    <a:pt x="625" y="96"/>
                  </a:lnTo>
                  <a:lnTo>
                    <a:pt x="623" y="94"/>
                  </a:lnTo>
                  <a:lnTo>
                    <a:pt x="623" y="92"/>
                  </a:lnTo>
                  <a:lnTo>
                    <a:pt x="621" y="90"/>
                  </a:lnTo>
                  <a:lnTo>
                    <a:pt x="621" y="86"/>
                  </a:lnTo>
                  <a:lnTo>
                    <a:pt x="617" y="82"/>
                  </a:lnTo>
                  <a:lnTo>
                    <a:pt x="617" y="80"/>
                  </a:lnTo>
                  <a:lnTo>
                    <a:pt x="615" y="79"/>
                  </a:lnTo>
                  <a:lnTo>
                    <a:pt x="615" y="77"/>
                  </a:lnTo>
                  <a:lnTo>
                    <a:pt x="609" y="71"/>
                  </a:lnTo>
                  <a:lnTo>
                    <a:pt x="607" y="71"/>
                  </a:lnTo>
                  <a:lnTo>
                    <a:pt x="594" y="58"/>
                  </a:lnTo>
                  <a:lnTo>
                    <a:pt x="590" y="58"/>
                  </a:lnTo>
                  <a:lnTo>
                    <a:pt x="586" y="54"/>
                  </a:lnTo>
                  <a:lnTo>
                    <a:pt x="583" y="52"/>
                  </a:lnTo>
                  <a:lnTo>
                    <a:pt x="581" y="50"/>
                  </a:lnTo>
                  <a:lnTo>
                    <a:pt x="577" y="48"/>
                  </a:lnTo>
                  <a:lnTo>
                    <a:pt x="575" y="48"/>
                  </a:lnTo>
                  <a:lnTo>
                    <a:pt x="571" y="46"/>
                  </a:lnTo>
                  <a:lnTo>
                    <a:pt x="569" y="44"/>
                  </a:lnTo>
                  <a:lnTo>
                    <a:pt x="565" y="42"/>
                  </a:lnTo>
                  <a:lnTo>
                    <a:pt x="561" y="42"/>
                  </a:lnTo>
                  <a:lnTo>
                    <a:pt x="560" y="40"/>
                  </a:lnTo>
                  <a:lnTo>
                    <a:pt x="556" y="38"/>
                  </a:lnTo>
                  <a:lnTo>
                    <a:pt x="552" y="36"/>
                  </a:lnTo>
                  <a:lnTo>
                    <a:pt x="548" y="36"/>
                  </a:lnTo>
                  <a:lnTo>
                    <a:pt x="544" y="35"/>
                  </a:lnTo>
                  <a:lnTo>
                    <a:pt x="540" y="33"/>
                  </a:lnTo>
                  <a:lnTo>
                    <a:pt x="537" y="33"/>
                  </a:lnTo>
                  <a:lnTo>
                    <a:pt x="533" y="31"/>
                  </a:lnTo>
                  <a:lnTo>
                    <a:pt x="529" y="29"/>
                  </a:lnTo>
                  <a:lnTo>
                    <a:pt x="525" y="29"/>
                  </a:lnTo>
                  <a:lnTo>
                    <a:pt x="521" y="27"/>
                  </a:lnTo>
                  <a:lnTo>
                    <a:pt x="517" y="25"/>
                  </a:lnTo>
                  <a:lnTo>
                    <a:pt x="514" y="25"/>
                  </a:lnTo>
                  <a:lnTo>
                    <a:pt x="510" y="23"/>
                  </a:lnTo>
                  <a:lnTo>
                    <a:pt x="506" y="23"/>
                  </a:lnTo>
                  <a:lnTo>
                    <a:pt x="500" y="21"/>
                  </a:lnTo>
                  <a:lnTo>
                    <a:pt x="496" y="19"/>
                  </a:lnTo>
                  <a:lnTo>
                    <a:pt x="492" y="19"/>
                  </a:lnTo>
                  <a:lnTo>
                    <a:pt x="487" y="17"/>
                  </a:lnTo>
                  <a:lnTo>
                    <a:pt x="483" y="17"/>
                  </a:lnTo>
                  <a:lnTo>
                    <a:pt x="479" y="15"/>
                  </a:lnTo>
                  <a:lnTo>
                    <a:pt x="473" y="15"/>
                  </a:lnTo>
                  <a:lnTo>
                    <a:pt x="469" y="14"/>
                  </a:lnTo>
                  <a:lnTo>
                    <a:pt x="464" y="14"/>
                  </a:lnTo>
                  <a:lnTo>
                    <a:pt x="460" y="12"/>
                  </a:lnTo>
                  <a:lnTo>
                    <a:pt x="450" y="12"/>
                  </a:lnTo>
                  <a:lnTo>
                    <a:pt x="445" y="10"/>
                  </a:lnTo>
                  <a:lnTo>
                    <a:pt x="441" y="10"/>
                  </a:lnTo>
                  <a:lnTo>
                    <a:pt x="435" y="8"/>
                  </a:lnTo>
                  <a:lnTo>
                    <a:pt x="425" y="8"/>
                  </a:lnTo>
                  <a:lnTo>
                    <a:pt x="420" y="6"/>
                  </a:lnTo>
                  <a:lnTo>
                    <a:pt x="410" y="6"/>
                  </a:lnTo>
                  <a:lnTo>
                    <a:pt x="404" y="4"/>
                  </a:lnTo>
                  <a:lnTo>
                    <a:pt x="389" y="4"/>
                  </a:lnTo>
                  <a:lnTo>
                    <a:pt x="383" y="2"/>
                  </a:lnTo>
                  <a:lnTo>
                    <a:pt x="356" y="2"/>
                  </a:lnTo>
                  <a:lnTo>
                    <a:pt x="351" y="0"/>
                  </a:lnTo>
                  <a:lnTo>
                    <a:pt x="274" y="0"/>
                  </a:lnTo>
                  <a:lnTo>
                    <a:pt x="270" y="2"/>
                  </a:lnTo>
                  <a:lnTo>
                    <a:pt x="243" y="2"/>
                  </a:lnTo>
                  <a:lnTo>
                    <a:pt x="238" y="4"/>
                  </a:lnTo>
                  <a:lnTo>
                    <a:pt x="222" y="4"/>
                  </a:lnTo>
                  <a:lnTo>
                    <a:pt x="216" y="6"/>
                  </a:lnTo>
                  <a:lnTo>
                    <a:pt x="207" y="6"/>
                  </a:lnTo>
                  <a:lnTo>
                    <a:pt x="201" y="8"/>
                  </a:lnTo>
                  <a:lnTo>
                    <a:pt x="192" y="8"/>
                  </a:lnTo>
                  <a:lnTo>
                    <a:pt x="186" y="10"/>
                  </a:lnTo>
                  <a:lnTo>
                    <a:pt x="176" y="10"/>
                  </a:lnTo>
                  <a:lnTo>
                    <a:pt x="170" y="12"/>
                  </a:lnTo>
                  <a:lnTo>
                    <a:pt x="167" y="12"/>
                  </a:lnTo>
                  <a:lnTo>
                    <a:pt x="161" y="14"/>
                  </a:lnTo>
                  <a:lnTo>
                    <a:pt x="157" y="14"/>
                  </a:lnTo>
                  <a:lnTo>
                    <a:pt x="151" y="15"/>
                  </a:lnTo>
                  <a:lnTo>
                    <a:pt x="147" y="15"/>
                  </a:lnTo>
                  <a:lnTo>
                    <a:pt x="142" y="17"/>
                  </a:lnTo>
                  <a:lnTo>
                    <a:pt x="138" y="17"/>
                  </a:lnTo>
                  <a:lnTo>
                    <a:pt x="134" y="19"/>
                  </a:lnTo>
                  <a:lnTo>
                    <a:pt x="128" y="19"/>
                  </a:lnTo>
                  <a:lnTo>
                    <a:pt x="124" y="21"/>
                  </a:lnTo>
                  <a:lnTo>
                    <a:pt x="121" y="21"/>
                  </a:lnTo>
                  <a:lnTo>
                    <a:pt x="117" y="23"/>
                  </a:lnTo>
                  <a:lnTo>
                    <a:pt x="111" y="25"/>
                  </a:lnTo>
                  <a:lnTo>
                    <a:pt x="107" y="25"/>
                  </a:lnTo>
                  <a:lnTo>
                    <a:pt x="103" y="27"/>
                  </a:lnTo>
                  <a:lnTo>
                    <a:pt x="99" y="27"/>
                  </a:lnTo>
                  <a:lnTo>
                    <a:pt x="96" y="29"/>
                  </a:lnTo>
                  <a:lnTo>
                    <a:pt x="92" y="31"/>
                  </a:lnTo>
                  <a:lnTo>
                    <a:pt x="88" y="31"/>
                  </a:lnTo>
                  <a:lnTo>
                    <a:pt x="84" y="33"/>
                  </a:lnTo>
                  <a:lnTo>
                    <a:pt x="80" y="35"/>
                  </a:lnTo>
                  <a:lnTo>
                    <a:pt x="76" y="36"/>
                  </a:lnTo>
                  <a:lnTo>
                    <a:pt x="73" y="36"/>
                  </a:lnTo>
                  <a:lnTo>
                    <a:pt x="71" y="38"/>
                  </a:lnTo>
                  <a:lnTo>
                    <a:pt x="67" y="40"/>
                  </a:lnTo>
                  <a:lnTo>
                    <a:pt x="63" y="40"/>
                  </a:lnTo>
                  <a:lnTo>
                    <a:pt x="59" y="42"/>
                  </a:lnTo>
                  <a:lnTo>
                    <a:pt x="57" y="44"/>
                  </a:lnTo>
                  <a:lnTo>
                    <a:pt x="53" y="46"/>
                  </a:lnTo>
                  <a:lnTo>
                    <a:pt x="50" y="48"/>
                  </a:lnTo>
                  <a:lnTo>
                    <a:pt x="48" y="48"/>
                  </a:lnTo>
                  <a:lnTo>
                    <a:pt x="44" y="50"/>
                  </a:lnTo>
                  <a:lnTo>
                    <a:pt x="40" y="54"/>
                  </a:lnTo>
                  <a:lnTo>
                    <a:pt x="36" y="56"/>
                  </a:lnTo>
                  <a:lnTo>
                    <a:pt x="34" y="56"/>
                  </a:lnTo>
                  <a:lnTo>
                    <a:pt x="32" y="58"/>
                  </a:lnTo>
                  <a:lnTo>
                    <a:pt x="29" y="59"/>
                  </a:lnTo>
                  <a:lnTo>
                    <a:pt x="21" y="67"/>
                  </a:lnTo>
                  <a:lnTo>
                    <a:pt x="19" y="67"/>
                  </a:lnTo>
                  <a:lnTo>
                    <a:pt x="11" y="75"/>
                  </a:lnTo>
                  <a:lnTo>
                    <a:pt x="11" y="77"/>
                  </a:lnTo>
                  <a:lnTo>
                    <a:pt x="7" y="80"/>
                  </a:lnTo>
                  <a:lnTo>
                    <a:pt x="7" y="82"/>
                  </a:lnTo>
                  <a:lnTo>
                    <a:pt x="6" y="84"/>
                  </a:lnTo>
                  <a:lnTo>
                    <a:pt x="6" y="86"/>
                  </a:lnTo>
                  <a:lnTo>
                    <a:pt x="4" y="86"/>
                  </a:lnTo>
                  <a:lnTo>
                    <a:pt x="4" y="88"/>
                  </a:lnTo>
                  <a:lnTo>
                    <a:pt x="2" y="90"/>
                  </a:lnTo>
                  <a:lnTo>
                    <a:pt x="2" y="94"/>
                  </a:lnTo>
                  <a:lnTo>
                    <a:pt x="0" y="96"/>
                  </a:lnTo>
                  <a:lnTo>
                    <a:pt x="0" y="103"/>
                  </a:lnTo>
                  <a:lnTo>
                    <a:pt x="0" y="113"/>
                  </a:lnTo>
                  <a:lnTo>
                    <a:pt x="2" y="115"/>
                  </a:lnTo>
                  <a:lnTo>
                    <a:pt x="2" y="119"/>
                  </a:lnTo>
                  <a:lnTo>
                    <a:pt x="4" y="121"/>
                  </a:lnTo>
                  <a:lnTo>
                    <a:pt x="4" y="122"/>
                  </a:lnTo>
                  <a:lnTo>
                    <a:pt x="6" y="124"/>
                  </a:lnTo>
                  <a:lnTo>
                    <a:pt x="6" y="126"/>
                  </a:lnTo>
                  <a:lnTo>
                    <a:pt x="7" y="128"/>
                  </a:lnTo>
                  <a:lnTo>
                    <a:pt x="7" y="130"/>
                  </a:lnTo>
                  <a:lnTo>
                    <a:pt x="9" y="130"/>
                  </a:lnTo>
                  <a:lnTo>
                    <a:pt x="13" y="134"/>
                  </a:lnTo>
                  <a:lnTo>
                    <a:pt x="13" y="136"/>
                  </a:lnTo>
                  <a:lnTo>
                    <a:pt x="23" y="145"/>
                  </a:lnTo>
                  <a:lnTo>
                    <a:pt x="25" y="145"/>
                  </a:lnTo>
                  <a:lnTo>
                    <a:pt x="29" y="147"/>
                  </a:lnTo>
                  <a:lnTo>
                    <a:pt x="34" y="153"/>
                  </a:lnTo>
                  <a:lnTo>
                    <a:pt x="38" y="155"/>
                  </a:lnTo>
                  <a:lnTo>
                    <a:pt x="40" y="157"/>
                  </a:lnTo>
                  <a:lnTo>
                    <a:pt x="42" y="157"/>
                  </a:lnTo>
                  <a:lnTo>
                    <a:pt x="46" y="159"/>
                  </a:lnTo>
                  <a:lnTo>
                    <a:pt x="48" y="161"/>
                  </a:lnTo>
                  <a:lnTo>
                    <a:pt x="52" y="163"/>
                  </a:lnTo>
                  <a:lnTo>
                    <a:pt x="55" y="165"/>
                  </a:lnTo>
                  <a:lnTo>
                    <a:pt x="57" y="165"/>
                  </a:lnTo>
                  <a:lnTo>
                    <a:pt x="61" y="166"/>
                  </a:lnTo>
                  <a:lnTo>
                    <a:pt x="65" y="168"/>
                  </a:lnTo>
                  <a:lnTo>
                    <a:pt x="67" y="170"/>
                  </a:lnTo>
                  <a:lnTo>
                    <a:pt x="71" y="170"/>
                  </a:lnTo>
                  <a:lnTo>
                    <a:pt x="75" y="172"/>
                  </a:lnTo>
                  <a:lnTo>
                    <a:pt x="78" y="174"/>
                  </a:lnTo>
                  <a:lnTo>
                    <a:pt x="82" y="174"/>
                  </a:lnTo>
                  <a:lnTo>
                    <a:pt x="86" y="176"/>
                  </a:lnTo>
                  <a:lnTo>
                    <a:pt x="90" y="178"/>
                  </a:lnTo>
                  <a:lnTo>
                    <a:pt x="94" y="178"/>
                  </a:lnTo>
                  <a:lnTo>
                    <a:pt x="98" y="180"/>
                  </a:lnTo>
                  <a:lnTo>
                    <a:pt x="101" y="182"/>
                  </a:lnTo>
                  <a:lnTo>
                    <a:pt x="105" y="182"/>
                  </a:lnTo>
                  <a:lnTo>
                    <a:pt x="109" y="184"/>
                  </a:lnTo>
                  <a:lnTo>
                    <a:pt x="113" y="186"/>
                  </a:lnTo>
                  <a:lnTo>
                    <a:pt x="117" y="186"/>
                  </a:lnTo>
                  <a:lnTo>
                    <a:pt x="122" y="187"/>
                  </a:lnTo>
                  <a:lnTo>
                    <a:pt x="126" y="187"/>
                  </a:lnTo>
                  <a:lnTo>
                    <a:pt x="130" y="189"/>
                  </a:lnTo>
                  <a:lnTo>
                    <a:pt x="134" y="189"/>
                  </a:lnTo>
                  <a:lnTo>
                    <a:pt x="140" y="191"/>
                  </a:lnTo>
                  <a:lnTo>
                    <a:pt x="144" y="191"/>
                  </a:lnTo>
                  <a:lnTo>
                    <a:pt x="149" y="193"/>
                  </a:lnTo>
                  <a:lnTo>
                    <a:pt x="153" y="193"/>
                  </a:lnTo>
                  <a:lnTo>
                    <a:pt x="157" y="195"/>
                  </a:lnTo>
                  <a:lnTo>
                    <a:pt x="163" y="195"/>
                  </a:lnTo>
                  <a:lnTo>
                    <a:pt x="167" y="197"/>
                  </a:lnTo>
                  <a:lnTo>
                    <a:pt x="172" y="197"/>
                  </a:lnTo>
                  <a:lnTo>
                    <a:pt x="178" y="199"/>
                  </a:lnTo>
                  <a:lnTo>
                    <a:pt x="188" y="199"/>
                  </a:lnTo>
                  <a:lnTo>
                    <a:pt x="192" y="201"/>
                  </a:lnTo>
                  <a:lnTo>
                    <a:pt x="197" y="201"/>
                  </a:lnTo>
                  <a:lnTo>
                    <a:pt x="203" y="203"/>
                  </a:lnTo>
                  <a:lnTo>
                    <a:pt x="218" y="203"/>
                  </a:lnTo>
                  <a:lnTo>
                    <a:pt x="222" y="205"/>
                  </a:lnTo>
                  <a:lnTo>
                    <a:pt x="239" y="205"/>
                  </a:lnTo>
                  <a:lnTo>
                    <a:pt x="243" y="207"/>
                  </a:lnTo>
                  <a:lnTo>
                    <a:pt x="266" y="207"/>
                  </a:lnTo>
                  <a:lnTo>
                    <a:pt x="270" y="208"/>
                  </a:lnTo>
                  <a:lnTo>
                    <a:pt x="353" y="208"/>
                  </a:lnTo>
                  <a:lnTo>
                    <a:pt x="358" y="207"/>
                  </a:lnTo>
                  <a:lnTo>
                    <a:pt x="385" y="207"/>
                  </a:lnTo>
                  <a:lnTo>
                    <a:pt x="391" y="205"/>
                  </a:lnTo>
                  <a:lnTo>
                    <a:pt x="406" y="205"/>
                  </a:lnTo>
                  <a:lnTo>
                    <a:pt x="410" y="203"/>
                  </a:lnTo>
                  <a:lnTo>
                    <a:pt x="422" y="203"/>
                  </a:lnTo>
                  <a:lnTo>
                    <a:pt x="425" y="201"/>
                  </a:lnTo>
                  <a:lnTo>
                    <a:pt x="437" y="201"/>
                  </a:lnTo>
                  <a:lnTo>
                    <a:pt x="441" y="199"/>
                  </a:lnTo>
                  <a:lnTo>
                    <a:pt x="446" y="199"/>
                  </a:lnTo>
                  <a:lnTo>
                    <a:pt x="450" y="197"/>
                  </a:lnTo>
                  <a:lnTo>
                    <a:pt x="462" y="197"/>
                  </a:lnTo>
                  <a:lnTo>
                    <a:pt x="466" y="195"/>
                  </a:lnTo>
                  <a:lnTo>
                    <a:pt x="469" y="195"/>
                  </a:lnTo>
                  <a:lnTo>
                    <a:pt x="475" y="193"/>
                  </a:lnTo>
                  <a:lnTo>
                    <a:pt x="479" y="193"/>
                  </a:lnTo>
                  <a:lnTo>
                    <a:pt x="485" y="191"/>
                  </a:lnTo>
                  <a:lnTo>
                    <a:pt x="489" y="191"/>
                  </a:lnTo>
                  <a:lnTo>
                    <a:pt x="492" y="189"/>
                  </a:lnTo>
                  <a:lnTo>
                    <a:pt x="498" y="187"/>
                  </a:lnTo>
                  <a:lnTo>
                    <a:pt x="502" y="187"/>
                  </a:lnTo>
                  <a:lnTo>
                    <a:pt x="506" y="186"/>
                  </a:lnTo>
                  <a:lnTo>
                    <a:pt x="510" y="186"/>
                  </a:lnTo>
                  <a:lnTo>
                    <a:pt x="515" y="184"/>
                  </a:lnTo>
                  <a:lnTo>
                    <a:pt x="519" y="184"/>
                  </a:lnTo>
                  <a:lnTo>
                    <a:pt x="523" y="182"/>
                  </a:lnTo>
                  <a:lnTo>
                    <a:pt x="527" y="180"/>
                  </a:lnTo>
                  <a:lnTo>
                    <a:pt x="531" y="180"/>
                  </a:lnTo>
                  <a:lnTo>
                    <a:pt x="535" y="178"/>
                  </a:lnTo>
                  <a:lnTo>
                    <a:pt x="538" y="176"/>
                  </a:lnTo>
                  <a:lnTo>
                    <a:pt x="542" y="176"/>
                  </a:lnTo>
                  <a:lnTo>
                    <a:pt x="546" y="174"/>
                  </a:lnTo>
                  <a:lnTo>
                    <a:pt x="550" y="172"/>
                  </a:lnTo>
                  <a:lnTo>
                    <a:pt x="554" y="170"/>
                  </a:lnTo>
                  <a:lnTo>
                    <a:pt x="556" y="170"/>
                  </a:lnTo>
                  <a:lnTo>
                    <a:pt x="560" y="168"/>
                  </a:lnTo>
                  <a:lnTo>
                    <a:pt x="563" y="166"/>
                  </a:lnTo>
                  <a:lnTo>
                    <a:pt x="567" y="165"/>
                  </a:lnTo>
                  <a:lnTo>
                    <a:pt x="569" y="165"/>
                  </a:lnTo>
                  <a:lnTo>
                    <a:pt x="573" y="163"/>
                  </a:lnTo>
                  <a:lnTo>
                    <a:pt x="575" y="161"/>
                  </a:lnTo>
                  <a:lnTo>
                    <a:pt x="579" y="159"/>
                  </a:lnTo>
                  <a:lnTo>
                    <a:pt x="581" y="157"/>
                  </a:lnTo>
                  <a:lnTo>
                    <a:pt x="584" y="157"/>
                  </a:lnTo>
                  <a:lnTo>
                    <a:pt x="588" y="153"/>
                  </a:lnTo>
                  <a:lnTo>
                    <a:pt x="592" y="151"/>
                  </a:lnTo>
                  <a:lnTo>
                    <a:pt x="596" y="147"/>
                  </a:lnTo>
                  <a:lnTo>
                    <a:pt x="598" y="147"/>
                  </a:lnTo>
                  <a:lnTo>
                    <a:pt x="600" y="145"/>
                  </a:lnTo>
                  <a:lnTo>
                    <a:pt x="604" y="143"/>
                  </a:lnTo>
                  <a:lnTo>
                    <a:pt x="607" y="140"/>
                  </a:lnTo>
                  <a:lnTo>
                    <a:pt x="607" y="138"/>
                  </a:lnTo>
                  <a:lnTo>
                    <a:pt x="611" y="134"/>
                  </a:lnTo>
                  <a:lnTo>
                    <a:pt x="613" y="134"/>
                  </a:lnTo>
                  <a:lnTo>
                    <a:pt x="615" y="132"/>
                  </a:lnTo>
                  <a:lnTo>
                    <a:pt x="615" y="130"/>
                  </a:lnTo>
                  <a:lnTo>
                    <a:pt x="619" y="126"/>
                  </a:lnTo>
                  <a:lnTo>
                    <a:pt x="619" y="124"/>
                  </a:lnTo>
                  <a:lnTo>
                    <a:pt x="621" y="122"/>
                  </a:lnTo>
                  <a:lnTo>
                    <a:pt x="621" y="121"/>
                  </a:lnTo>
                  <a:lnTo>
                    <a:pt x="623" y="119"/>
                  </a:lnTo>
                  <a:lnTo>
                    <a:pt x="623" y="113"/>
                  </a:lnTo>
                  <a:lnTo>
                    <a:pt x="625" y="111"/>
                  </a:lnTo>
                  <a:lnTo>
                    <a:pt x="625" y="101"/>
                  </a:lnTo>
                </a:path>
              </a:pathLst>
            </a:custGeom>
            <a:solidFill>
              <a:schemeClr val="bg1"/>
            </a:solidFill>
            <a:ln w="12700" cap="rnd">
              <a:solidFill>
                <a:srgbClr val="000000"/>
              </a:solidFill>
              <a:round/>
              <a:headEnd/>
              <a:tailEnd/>
            </a:ln>
          </p:spPr>
          <p:txBody>
            <a:bodyPr/>
            <a:lstStyle/>
            <a:p>
              <a:endParaRPr lang="fr-FR"/>
            </a:p>
          </p:txBody>
        </p:sp>
        <p:sp>
          <p:nvSpPr>
            <p:cNvPr id="34833" name="Freeform 64">
              <a:extLst>
                <a:ext uri="{FF2B5EF4-FFF2-40B4-BE49-F238E27FC236}">
                  <a16:creationId xmlns:a16="http://schemas.microsoft.com/office/drawing/2014/main" id="{173E60DD-6E01-48A9-FD33-1E644D062151}"/>
                </a:ext>
              </a:extLst>
            </p:cNvPr>
            <p:cNvSpPr>
              <a:spLocks/>
            </p:cNvSpPr>
            <p:nvPr/>
          </p:nvSpPr>
          <p:spPr bwMode="auto">
            <a:xfrm>
              <a:off x="4834" y="1199"/>
              <a:ext cx="622" cy="1174"/>
            </a:xfrm>
            <a:custGeom>
              <a:avLst/>
              <a:gdLst>
                <a:gd name="T0" fmla="*/ 4 w 622"/>
                <a:gd name="T1" fmla="*/ 1076 h 1174"/>
                <a:gd name="T2" fmla="*/ 8 w 622"/>
                <a:gd name="T3" fmla="*/ 1089 h 1174"/>
                <a:gd name="T4" fmla="*/ 15 w 622"/>
                <a:gd name="T5" fmla="*/ 1097 h 1174"/>
                <a:gd name="T6" fmla="*/ 25 w 622"/>
                <a:gd name="T7" fmla="*/ 1108 h 1174"/>
                <a:gd name="T8" fmla="*/ 36 w 622"/>
                <a:gd name="T9" fmla="*/ 1116 h 1174"/>
                <a:gd name="T10" fmla="*/ 50 w 622"/>
                <a:gd name="T11" fmla="*/ 1125 h 1174"/>
                <a:gd name="T12" fmla="*/ 68 w 622"/>
                <a:gd name="T13" fmla="*/ 1133 h 1174"/>
                <a:gd name="T14" fmla="*/ 81 w 622"/>
                <a:gd name="T15" fmla="*/ 1141 h 1174"/>
                <a:gd name="T16" fmla="*/ 100 w 622"/>
                <a:gd name="T17" fmla="*/ 1145 h 1174"/>
                <a:gd name="T18" fmla="*/ 114 w 622"/>
                <a:gd name="T19" fmla="*/ 1150 h 1174"/>
                <a:gd name="T20" fmla="*/ 135 w 622"/>
                <a:gd name="T21" fmla="*/ 1154 h 1174"/>
                <a:gd name="T22" fmla="*/ 148 w 622"/>
                <a:gd name="T23" fmla="*/ 1160 h 1174"/>
                <a:gd name="T24" fmla="*/ 182 w 622"/>
                <a:gd name="T25" fmla="*/ 1164 h 1174"/>
                <a:gd name="T26" fmla="*/ 207 w 622"/>
                <a:gd name="T27" fmla="*/ 1169 h 1174"/>
                <a:gd name="T28" fmla="*/ 377 w 622"/>
                <a:gd name="T29" fmla="*/ 1173 h 1174"/>
                <a:gd name="T30" fmla="*/ 420 w 622"/>
                <a:gd name="T31" fmla="*/ 1167 h 1174"/>
                <a:gd name="T32" fmla="*/ 454 w 622"/>
                <a:gd name="T33" fmla="*/ 1164 h 1174"/>
                <a:gd name="T34" fmla="*/ 472 w 622"/>
                <a:gd name="T35" fmla="*/ 1158 h 1174"/>
                <a:gd name="T36" fmla="*/ 499 w 622"/>
                <a:gd name="T37" fmla="*/ 1154 h 1174"/>
                <a:gd name="T38" fmla="*/ 511 w 622"/>
                <a:gd name="T39" fmla="*/ 1148 h 1174"/>
                <a:gd name="T40" fmla="*/ 528 w 622"/>
                <a:gd name="T41" fmla="*/ 1145 h 1174"/>
                <a:gd name="T42" fmla="*/ 539 w 622"/>
                <a:gd name="T43" fmla="*/ 1139 h 1174"/>
                <a:gd name="T44" fmla="*/ 558 w 622"/>
                <a:gd name="T45" fmla="*/ 1131 h 1174"/>
                <a:gd name="T46" fmla="*/ 569 w 622"/>
                <a:gd name="T47" fmla="*/ 1127 h 1174"/>
                <a:gd name="T48" fmla="*/ 580 w 622"/>
                <a:gd name="T49" fmla="*/ 1122 h 1174"/>
                <a:gd name="T50" fmla="*/ 588 w 622"/>
                <a:gd name="T51" fmla="*/ 1114 h 1174"/>
                <a:gd name="T52" fmla="*/ 600 w 622"/>
                <a:gd name="T53" fmla="*/ 1104 h 1174"/>
                <a:gd name="T54" fmla="*/ 611 w 622"/>
                <a:gd name="T55" fmla="*/ 1095 h 1174"/>
                <a:gd name="T56" fmla="*/ 619 w 622"/>
                <a:gd name="T57" fmla="*/ 1076 h 1174"/>
                <a:gd name="T58" fmla="*/ 617 w 622"/>
                <a:gd name="T59" fmla="*/ 18 h 1174"/>
                <a:gd name="T60" fmla="*/ 611 w 622"/>
                <a:gd name="T61" fmla="*/ 31 h 1174"/>
                <a:gd name="T62" fmla="*/ 600 w 622"/>
                <a:gd name="T63" fmla="*/ 40 h 1174"/>
                <a:gd name="T64" fmla="*/ 588 w 622"/>
                <a:gd name="T65" fmla="*/ 50 h 1174"/>
                <a:gd name="T66" fmla="*/ 575 w 622"/>
                <a:gd name="T67" fmla="*/ 56 h 1174"/>
                <a:gd name="T68" fmla="*/ 564 w 622"/>
                <a:gd name="T69" fmla="*/ 63 h 1174"/>
                <a:gd name="T70" fmla="*/ 549 w 622"/>
                <a:gd name="T71" fmla="*/ 67 h 1174"/>
                <a:gd name="T72" fmla="*/ 535 w 622"/>
                <a:gd name="T73" fmla="*/ 75 h 1174"/>
                <a:gd name="T74" fmla="*/ 520 w 622"/>
                <a:gd name="T75" fmla="*/ 79 h 1174"/>
                <a:gd name="T76" fmla="*/ 503 w 622"/>
                <a:gd name="T77" fmla="*/ 84 h 1174"/>
                <a:gd name="T78" fmla="*/ 480 w 622"/>
                <a:gd name="T79" fmla="*/ 88 h 1174"/>
                <a:gd name="T80" fmla="*/ 464 w 622"/>
                <a:gd name="T81" fmla="*/ 94 h 1174"/>
                <a:gd name="T82" fmla="*/ 423 w 622"/>
                <a:gd name="T83" fmla="*/ 98 h 1174"/>
                <a:gd name="T84" fmla="*/ 387 w 622"/>
                <a:gd name="T85" fmla="*/ 103 h 1174"/>
                <a:gd name="T86" fmla="*/ 238 w 622"/>
                <a:gd name="T87" fmla="*/ 103 h 1174"/>
                <a:gd name="T88" fmla="*/ 197 w 622"/>
                <a:gd name="T89" fmla="*/ 98 h 1174"/>
                <a:gd name="T90" fmla="*/ 163 w 622"/>
                <a:gd name="T91" fmla="*/ 94 h 1174"/>
                <a:gd name="T92" fmla="*/ 145 w 622"/>
                <a:gd name="T93" fmla="*/ 88 h 1174"/>
                <a:gd name="T94" fmla="*/ 118 w 622"/>
                <a:gd name="T95" fmla="*/ 84 h 1174"/>
                <a:gd name="T96" fmla="*/ 106 w 622"/>
                <a:gd name="T97" fmla="*/ 79 h 1174"/>
                <a:gd name="T98" fmla="*/ 85 w 622"/>
                <a:gd name="T99" fmla="*/ 75 h 1174"/>
                <a:gd name="T100" fmla="*/ 76 w 622"/>
                <a:gd name="T101" fmla="*/ 69 h 1174"/>
                <a:gd name="T102" fmla="*/ 62 w 622"/>
                <a:gd name="T103" fmla="*/ 65 h 1174"/>
                <a:gd name="T104" fmla="*/ 54 w 622"/>
                <a:gd name="T105" fmla="*/ 60 h 1174"/>
                <a:gd name="T106" fmla="*/ 36 w 622"/>
                <a:gd name="T107" fmla="*/ 52 h 1174"/>
                <a:gd name="T108" fmla="*/ 27 w 622"/>
                <a:gd name="T109" fmla="*/ 42 h 1174"/>
                <a:gd name="T110" fmla="*/ 17 w 622"/>
                <a:gd name="T111" fmla="*/ 37 h 1174"/>
                <a:gd name="T112" fmla="*/ 8 w 622"/>
                <a:gd name="T113" fmla="*/ 25 h 1174"/>
                <a:gd name="T114" fmla="*/ 4 w 622"/>
                <a:gd name="T115" fmla="*/ 12 h 1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2"/>
                <a:gd name="T175" fmla="*/ 0 h 1174"/>
                <a:gd name="T176" fmla="*/ 622 w 622"/>
                <a:gd name="T177" fmla="*/ 1174 h 11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2" h="1174">
                  <a:moveTo>
                    <a:pt x="0" y="0"/>
                  </a:moveTo>
                  <a:lnTo>
                    <a:pt x="0" y="1069"/>
                  </a:lnTo>
                  <a:lnTo>
                    <a:pt x="2" y="1069"/>
                  </a:lnTo>
                  <a:lnTo>
                    <a:pt x="2" y="1076"/>
                  </a:lnTo>
                  <a:lnTo>
                    <a:pt x="4" y="1076"/>
                  </a:lnTo>
                  <a:lnTo>
                    <a:pt x="4" y="1081"/>
                  </a:lnTo>
                  <a:lnTo>
                    <a:pt x="6" y="1081"/>
                  </a:lnTo>
                  <a:lnTo>
                    <a:pt x="6" y="1085"/>
                  </a:lnTo>
                  <a:lnTo>
                    <a:pt x="8" y="1085"/>
                  </a:lnTo>
                  <a:lnTo>
                    <a:pt x="8" y="1089"/>
                  </a:lnTo>
                  <a:lnTo>
                    <a:pt x="9" y="1089"/>
                  </a:lnTo>
                  <a:lnTo>
                    <a:pt x="9" y="1093"/>
                  </a:lnTo>
                  <a:lnTo>
                    <a:pt x="11" y="1093"/>
                  </a:lnTo>
                  <a:lnTo>
                    <a:pt x="13" y="1097"/>
                  </a:lnTo>
                  <a:lnTo>
                    <a:pt x="15" y="1097"/>
                  </a:lnTo>
                  <a:lnTo>
                    <a:pt x="15" y="1101"/>
                  </a:lnTo>
                  <a:lnTo>
                    <a:pt x="17" y="1101"/>
                  </a:lnTo>
                  <a:lnTo>
                    <a:pt x="19" y="1104"/>
                  </a:lnTo>
                  <a:lnTo>
                    <a:pt x="23" y="1104"/>
                  </a:lnTo>
                  <a:lnTo>
                    <a:pt x="25" y="1108"/>
                  </a:lnTo>
                  <a:lnTo>
                    <a:pt x="27" y="1108"/>
                  </a:lnTo>
                  <a:lnTo>
                    <a:pt x="29" y="1112"/>
                  </a:lnTo>
                  <a:lnTo>
                    <a:pt x="32" y="1112"/>
                  </a:lnTo>
                  <a:lnTo>
                    <a:pt x="34" y="1116"/>
                  </a:lnTo>
                  <a:lnTo>
                    <a:pt x="36" y="1116"/>
                  </a:lnTo>
                  <a:lnTo>
                    <a:pt x="38" y="1120"/>
                  </a:lnTo>
                  <a:lnTo>
                    <a:pt x="44" y="1120"/>
                  </a:lnTo>
                  <a:lnTo>
                    <a:pt x="44" y="1122"/>
                  </a:lnTo>
                  <a:lnTo>
                    <a:pt x="48" y="1122"/>
                  </a:lnTo>
                  <a:lnTo>
                    <a:pt x="50" y="1125"/>
                  </a:lnTo>
                  <a:lnTo>
                    <a:pt x="53" y="1125"/>
                  </a:lnTo>
                  <a:lnTo>
                    <a:pt x="54" y="1129"/>
                  </a:lnTo>
                  <a:lnTo>
                    <a:pt x="62" y="1129"/>
                  </a:lnTo>
                  <a:lnTo>
                    <a:pt x="64" y="1133"/>
                  </a:lnTo>
                  <a:lnTo>
                    <a:pt x="68" y="1133"/>
                  </a:lnTo>
                  <a:lnTo>
                    <a:pt x="68" y="1135"/>
                  </a:lnTo>
                  <a:lnTo>
                    <a:pt x="76" y="1135"/>
                  </a:lnTo>
                  <a:lnTo>
                    <a:pt x="76" y="1137"/>
                  </a:lnTo>
                  <a:lnTo>
                    <a:pt x="79" y="1137"/>
                  </a:lnTo>
                  <a:lnTo>
                    <a:pt x="81" y="1141"/>
                  </a:lnTo>
                  <a:lnTo>
                    <a:pt x="89" y="1141"/>
                  </a:lnTo>
                  <a:lnTo>
                    <a:pt x="89" y="1143"/>
                  </a:lnTo>
                  <a:lnTo>
                    <a:pt x="93" y="1143"/>
                  </a:lnTo>
                  <a:lnTo>
                    <a:pt x="93" y="1145"/>
                  </a:lnTo>
                  <a:lnTo>
                    <a:pt x="100" y="1145"/>
                  </a:lnTo>
                  <a:lnTo>
                    <a:pt x="100" y="1146"/>
                  </a:lnTo>
                  <a:lnTo>
                    <a:pt x="106" y="1146"/>
                  </a:lnTo>
                  <a:lnTo>
                    <a:pt x="106" y="1148"/>
                  </a:lnTo>
                  <a:lnTo>
                    <a:pt x="114" y="1148"/>
                  </a:lnTo>
                  <a:lnTo>
                    <a:pt x="114" y="1150"/>
                  </a:lnTo>
                  <a:lnTo>
                    <a:pt x="118" y="1150"/>
                  </a:lnTo>
                  <a:lnTo>
                    <a:pt x="118" y="1152"/>
                  </a:lnTo>
                  <a:lnTo>
                    <a:pt x="127" y="1152"/>
                  </a:lnTo>
                  <a:lnTo>
                    <a:pt x="127" y="1154"/>
                  </a:lnTo>
                  <a:lnTo>
                    <a:pt x="135" y="1154"/>
                  </a:lnTo>
                  <a:lnTo>
                    <a:pt x="135" y="1156"/>
                  </a:lnTo>
                  <a:lnTo>
                    <a:pt x="141" y="1156"/>
                  </a:lnTo>
                  <a:lnTo>
                    <a:pt x="141" y="1158"/>
                  </a:lnTo>
                  <a:lnTo>
                    <a:pt x="148" y="1158"/>
                  </a:lnTo>
                  <a:lnTo>
                    <a:pt x="148" y="1160"/>
                  </a:lnTo>
                  <a:lnTo>
                    <a:pt x="157" y="1160"/>
                  </a:lnTo>
                  <a:lnTo>
                    <a:pt x="157" y="1162"/>
                  </a:lnTo>
                  <a:lnTo>
                    <a:pt x="167" y="1162"/>
                  </a:lnTo>
                  <a:lnTo>
                    <a:pt x="167" y="1164"/>
                  </a:lnTo>
                  <a:lnTo>
                    <a:pt x="182" y="1164"/>
                  </a:lnTo>
                  <a:lnTo>
                    <a:pt x="182" y="1166"/>
                  </a:lnTo>
                  <a:lnTo>
                    <a:pt x="192" y="1166"/>
                  </a:lnTo>
                  <a:lnTo>
                    <a:pt x="192" y="1167"/>
                  </a:lnTo>
                  <a:lnTo>
                    <a:pt x="207" y="1167"/>
                  </a:lnTo>
                  <a:lnTo>
                    <a:pt x="207" y="1169"/>
                  </a:lnTo>
                  <a:lnTo>
                    <a:pt x="222" y="1169"/>
                  </a:lnTo>
                  <a:lnTo>
                    <a:pt x="222" y="1171"/>
                  </a:lnTo>
                  <a:lnTo>
                    <a:pt x="243" y="1171"/>
                  </a:lnTo>
                  <a:lnTo>
                    <a:pt x="243" y="1173"/>
                  </a:lnTo>
                  <a:lnTo>
                    <a:pt x="377" y="1173"/>
                  </a:lnTo>
                  <a:lnTo>
                    <a:pt x="377" y="1171"/>
                  </a:lnTo>
                  <a:lnTo>
                    <a:pt x="398" y="1171"/>
                  </a:lnTo>
                  <a:lnTo>
                    <a:pt x="398" y="1169"/>
                  </a:lnTo>
                  <a:lnTo>
                    <a:pt x="420" y="1169"/>
                  </a:lnTo>
                  <a:lnTo>
                    <a:pt x="420" y="1167"/>
                  </a:lnTo>
                  <a:lnTo>
                    <a:pt x="429" y="1167"/>
                  </a:lnTo>
                  <a:lnTo>
                    <a:pt x="429" y="1166"/>
                  </a:lnTo>
                  <a:lnTo>
                    <a:pt x="444" y="1166"/>
                  </a:lnTo>
                  <a:lnTo>
                    <a:pt x="444" y="1164"/>
                  </a:lnTo>
                  <a:lnTo>
                    <a:pt x="454" y="1164"/>
                  </a:lnTo>
                  <a:lnTo>
                    <a:pt x="454" y="1162"/>
                  </a:lnTo>
                  <a:lnTo>
                    <a:pt x="464" y="1162"/>
                  </a:lnTo>
                  <a:lnTo>
                    <a:pt x="464" y="1160"/>
                  </a:lnTo>
                  <a:lnTo>
                    <a:pt x="472" y="1160"/>
                  </a:lnTo>
                  <a:lnTo>
                    <a:pt x="472" y="1158"/>
                  </a:lnTo>
                  <a:lnTo>
                    <a:pt x="480" y="1158"/>
                  </a:lnTo>
                  <a:lnTo>
                    <a:pt x="480" y="1156"/>
                  </a:lnTo>
                  <a:lnTo>
                    <a:pt x="489" y="1156"/>
                  </a:lnTo>
                  <a:lnTo>
                    <a:pt x="489" y="1154"/>
                  </a:lnTo>
                  <a:lnTo>
                    <a:pt x="499" y="1154"/>
                  </a:lnTo>
                  <a:lnTo>
                    <a:pt x="499" y="1152"/>
                  </a:lnTo>
                  <a:lnTo>
                    <a:pt x="503" y="1152"/>
                  </a:lnTo>
                  <a:lnTo>
                    <a:pt x="503" y="1150"/>
                  </a:lnTo>
                  <a:lnTo>
                    <a:pt x="511" y="1150"/>
                  </a:lnTo>
                  <a:lnTo>
                    <a:pt x="511" y="1148"/>
                  </a:lnTo>
                  <a:lnTo>
                    <a:pt x="516" y="1148"/>
                  </a:lnTo>
                  <a:lnTo>
                    <a:pt x="516" y="1146"/>
                  </a:lnTo>
                  <a:lnTo>
                    <a:pt x="524" y="1146"/>
                  </a:lnTo>
                  <a:lnTo>
                    <a:pt x="524" y="1145"/>
                  </a:lnTo>
                  <a:lnTo>
                    <a:pt x="528" y="1145"/>
                  </a:lnTo>
                  <a:lnTo>
                    <a:pt x="528" y="1143"/>
                  </a:lnTo>
                  <a:lnTo>
                    <a:pt x="535" y="1143"/>
                  </a:lnTo>
                  <a:lnTo>
                    <a:pt x="535" y="1141"/>
                  </a:lnTo>
                  <a:lnTo>
                    <a:pt x="539" y="1141"/>
                  </a:lnTo>
                  <a:lnTo>
                    <a:pt x="539" y="1139"/>
                  </a:lnTo>
                  <a:lnTo>
                    <a:pt x="547" y="1139"/>
                  </a:lnTo>
                  <a:lnTo>
                    <a:pt x="547" y="1137"/>
                  </a:lnTo>
                  <a:lnTo>
                    <a:pt x="551" y="1135"/>
                  </a:lnTo>
                  <a:lnTo>
                    <a:pt x="555" y="1133"/>
                  </a:lnTo>
                  <a:lnTo>
                    <a:pt x="558" y="1131"/>
                  </a:lnTo>
                  <a:lnTo>
                    <a:pt x="562" y="1131"/>
                  </a:lnTo>
                  <a:lnTo>
                    <a:pt x="562" y="1129"/>
                  </a:lnTo>
                  <a:lnTo>
                    <a:pt x="566" y="1129"/>
                  </a:lnTo>
                  <a:lnTo>
                    <a:pt x="566" y="1127"/>
                  </a:lnTo>
                  <a:lnTo>
                    <a:pt x="569" y="1127"/>
                  </a:lnTo>
                  <a:lnTo>
                    <a:pt x="569" y="1125"/>
                  </a:lnTo>
                  <a:lnTo>
                    <a:pt x="573" y="1124"/>
                  </a:lnTo>
                  <a:lnTo>
                    <a:pt x="577" y="1124"/>
                  </a:lnTo>
                  <a:lnTo>
                    <a:pt x="577" y="1122"/>
                  </a:lnTo>
                  <a:lnTo>
                    <a:pt x="580" y="1122"/>
                  </a:lnTo>
                  <a:lnTo>
                    <a:pt x="580" y="1120"/>
                  </a:lnTo>
                  <a:lnTo>
                    <a:pt x="584" y="1118"/>
                  </a:lnTo>
                  <a:lnTo>
                    <a:pt x="584" y="1116"/>
                  </a:lnTo>
                  <a:lnTo>
                    <a:pt x="588" y="1116"/>
                  </a:lnTo>
                  <a:lnTo>
                    <a:pt x="588" y="1114"/>
                  </a:lnTo>
                  <a:lnTo>
                    <a:pt x="592" y="1112"/>
                  </a:lnTo>
                  <a:lnTo>
                    <a:pt x="596" y="1110"/>
                  </a:lnTo>
                  <a:lnTo>
                    <a:pt x="596" y="1108"/>
                  </a:lnTo>
                  <a:lnTo>
                    <a:pt x="600" y="1106"/>
                  </a:lnTo>
                  <a:lnTo>
                    <a:pt x="600" y="1104"/>
                  </a:lnTo>
                  <a:lnTo>
                    <a:pt x="603" y="1103"/>
                  </a:lnTo>
                  <a:lnTo>
                    <a:pt x="603" y="1101"/>
                  </a:lnTo>
                  <a:lnTo>
                    <a:pt x="607" y="1099"/>
                  </a:lnTo>
                  <a:lnTo>
                    <a:pt x="607" y="1097"/>
                  </a:lnTo>
                  <a:lnTo>
                    <a:pt x="611" y="1095"/>
                  </a:lnTo>
                  <a:lnTo>
                    <a:pt x="611" y="1091"/>
                  </a:lnTo>
                  <a:lnTo>
                    <a:pt x="615" y="1089"/>
                  </a:lnTo>
                  <a:lnTo>
                    <a:pt x="615" y="1085"/>
                  </a:lnTo>
                  <a:lnTo>
                    <a:pt x="619" y="1083"/>
                  </a:lnTo>
                  <a:lnTo>
                    <a:pt x="619" y="1076"/>
                  </a:lnTo>
                  <a:lnTo>
                    <a:pt x="621" y="1076"/>
                  </a:lnTo>
                  <a:lnTo>
                    <a:pt x="621" y="1067"/>
                  </a:lnTo>
                  <a:lnTo>
                    <a:pt x="619" y="1067"/>
                  </a:lnTo>
                  <a:lnTo>
                    <a:pt x="619" y="18"/>
                  </a:lnTo>
                  <a:lnTo>
                    <a:pt x="617" y="18"/>
                  </a:lnTo>
                  <a:lnTo>
                    <a:pt x="617" y="21"/>
                  </a:lnTo>
                  <a:lnTo>
                    <a:pt x="615" y="21"/>
                  </a:lnTo>
                  <a:lnTo>
                    <a:pt x="615" y="25"/>
                  </a:lnTo>
                  <a:lnTo>
                    <a:pt x="611" y="27"/>
                  </a:lnTo>
                  <a:lnTo>
                    <a:pt x="611" y="31"/>
                  </a:lnTo>
                  <a:lnTo>
                    <a:pt x="607" y="33"/>
                  </a:lnTo>
                  <a:lnTo>
                    <a:pt x="603" y="35"/>
                  </a:lnTo>
                  <a:lnTo>
                    <a:pt x="603" y="37"/>
                  </a:lnTo>
                  <a:lnTo>
                    <a:pt x="600" y="39"/>
                  </a:lnTo>
                  <a:lnTo>
                    <a:pt x="600" y="40"/>
                  </a:lnTo>
                  <a:lnTo>
                    <a:pt x="596" y="42"/>
                  </a:lnTo>
                  <a:lnTo>
                    <a:pt x="596" y="44"/>
                  </a:lnTo>
                  <a:lnTo>
                    <a:pt x="592" y="46"/>
                  </a:lnTo>
                  <a:lnTo>
                    <a:pt x="588" y="48"/>
                  </a:lnTo>
                  <a:lnTo>
                    <a:pt x="588" y="50"/>
                  </a:lnTo>
                  <a:lnTo>
                    <a:pt x="584" y="50"/>
                  </a:lnTo>
                  <a:lnTo>
                    <a:pt x="584" y="52"/>
                  </a:lnTo>
                  <a:lnTo>
                    <a:pt x="580" y="54"/>
                  </a:lnTo>
                  <a:lnTo>
                    <a:pt x="580" y="56"/>
                  </a:lnTo>
                  <a:lnTo>
                    <a:pt x="575" y="56"/>
                  </a:lnTo>
                  <a:lnTo>
                    <a:pt x="575" y="58"/>
                  </a:lnTo>
                  <a:lnTo>
                    <a:pt x="571" y="58"/>
                  </a:lnTo>
                  <a:lnTo>
                    <a:pt x="571" y="60"/>
                  </a:lnTo>
                  <a:lnTo>
                    <a:pt x="568" y="62"/>
                  </a:lnTo>
                  <a:lnTo>
                    <a:pt x="564" y="63"/>
                  </a:lnTo>
                  <a:lnTo>
                    <a:pt x="560" y="63"/>
                  </a:lnTo>
                  <a:lnTo>
                    <a:pt x="560" y="65"/>
                  </a:lnTo>
                  <a:lnTo>
                    <a:pt x="557" y="65"/>
                  </a:lnTo>
                  <a:lnTo>
                    <a:pt x="557" y="67"/>
                  </a:lnTo>
                  <a:lnTo>
                    <a:pt x="549" y="67"/>
                  </a:lnTo>
                  <a:lnTo>
                    <a:pt x="549" y="69"/>
                  </a:lnTo>
                  <a:lnTo>
                    <a:pt x="545" y="71"/>
                  </a:lnTo>
                  <a:lnTo>
                    <a:pt x="541" y="73"/>
                  </a:lnTo>
                  <a:lnTo>
                    <a:pt x="535" y="73"/>
                  </a:lnTo>
                  <a:lnTo>
                    <a:pt x="535" y="75"/>
                  </a:lnTo>
                  <a:lnTo>
                    <a:pt x="532" y="75"/>
                  </a:lnTo>
                  <a:lnTo>
                    <a:pt x="532" y="77"/>
                  </a:lnTo>
                  <a:lnTo>
                    <a:pt x="524" y="77"/>
                  </a:lnTo>
                  <a:lnTo>
                    <a:pt x="524" y="79"/>
                  </a:lnTo>
                  <a:lnTo>
                    <a:pt x="520" y="79"/>
                  </a:lnTo>
                  <a:lnTo>
                    <a:pt x="520" y="81"/>
                  </a:lnTo>
                  <a:lnTo>
                    <a:pt x="511" y="81"/>
                  </a:lnTo>
                  <a:lnTo>
                    <a:pt x="511" y="83"/>
                  </a:lnTo>
                  <a:lnTo>
                    <a:pt x="503" y="83"/>
                  </a:lnTo>
                  <a:lnTo>
                    <a:pt x="503" y="84"/>
                  </a:lnTo>
                  <a:lnTo>
                    <a:pt x="499" y="84"/>
                  </a:lnTo>
                  <a:lnTo>
                    <a:pt x="499" y="86"/>
                  </a:lnTo>
                  <a:lnTo>
                    <a:pt x="489" y="86"/>
                  </a:lnTo>
                  <a:lnTo>
                    <a:pt x="489" y="88"/>
                  </a:lnTo>
                  <a:lnTo>
                    <a:pt x="480" y="88"/>
                  </a:lnTo>
                  <a:lnTo>
                    <a:pt x="480" y="90"/>
                  </a:lnTo>
                  <a:lnTo>
                    <a:pt x="472" y="90"/>
                  </a:lnTo>
                  <a:lnTo>
                    <a:pt x="472" y="92"/>
                  </a:lnTo>
                  <a:lnTo>
                    <a:pt x="464" y="92"/>
                  </a:lnTo>
                  <a:lnTo>
                    <a:pt x="464" y="94"/>
                  </a:lnTo>
                  <a:lnTo>
                    <a:pt x="448" y="94"/>
                  </a:lnTo>
                  <a:lnTo>
                    <a:pt x="448" y="96"/>
                  </a:lnTo>
                  <a:lnTo>
                    <a:pt x="439" y="96"/>
                  </a:lnTo>
                  <a:lnTo>
                    <a:pt x="439" y="98"/>
                  </a:lnTo>
                  <a:lnTo>
                    <a:pt x="423" y="98"/>
                  </a:lnTo>
                  <a:lnTo>
                    <a:pt x="423" y="99"/>
                  </a:lnTo>
                  <a:lnTo>
                    <a:pt x="408" y="99"/>
                  </a:lnTo>
                  <a:lnTo>
                    <a:pt x="408" y="101"/>
                  </a:lnTo>
                  <a:lnTo>
                    <a:pt x="387" y="101"/>
                  </a:lnTo>
                  <a:lnTo>
                    <a:pt x="387" y="103"/>
                  </a:lnTo>
                  <a:lnTo>
                    <a:pt x="357" y="103"/>
                  </a:lnTo>
                  <a:lnTo>
                    <a:pt x="357" y="104"/>
                  </a:lnTo>
                  <a:lnTo>
                    <a:pt x="263" y="104"/>
                  </a:lnTo>
                  <a:lnTo>
                    <a:pt x="263" y="103"/>
                  </a:lnTo>
                  <a:lnTo>
                    <a:pt x="238" y="103"/>
                  </a:lnTo>
                  <a:lnTo>
                    <a:pt x="238" y="101"/>
                  </a:lnTo>
                  <a:lnTo>
                    <a:pt x="216" y="101"/>
                  </a:lnTo>
                  <a:lnTo>
                    <a:pt x="216" y="99"/>
                  </a:lnTo>
                  <a:lnTo>
                    <a:pt x="197" y="99"/>
                  </a:lnTo>
                  <a:lnTo>
                    <a:pt x="197" y="98"/>
                  </a:lnTo>
                  <a:lnTo>
                    <a:pt x="186" y="98"/>
                  </a:lnTo>
                  <a:lnTo>
                    <a:pt x="186" y="96"/>
                  </a:lnTo>
                  <a:lnTo>
                    <a:pt x="172" y="96"/>
                  </a:lnTo>
                  <a:lnTo>
                    <a:pt x="172" y="94"/>
                  </a:lnTo>
                  <a:lnTo>
                    <a:pt x="163" y="94"/>
                  </a:lnTo>
                  <a:lnTo>
                    <a:pt x="163" y="92"/>
                  </a:lnTo>
                  <a:lnTo>
                    <a:pt x="154" y="92"/>
                  </a:lnTo>
                  <a:lnTo>
                    <a:pt x="154" y="90"/>
                  </a:lnTo>
                  <a:lnTo>
                    <a:pt x="145" y="90"/>
                  </a:lnTo>
                  <a:lnTo>
                    <a:pt x="145" y="88"/>
                  </a:lnTo>
                  <a:lnTo>
                    <a:pt x="135" y="88"/>
                  </a:lnTo>
                  <a:lnTo>
                    <a:pt x="135" y="86"/>
                  </a:lnTo>
                  <a:lnTo>
                    <a:pt x="127" y="86"/>
                  </a:lnTo>
                  <a:lnTo>
                    <a:pt x="127" y="84"/>
                  </a:lnTo>
                  <a:lnTo>
                    <a:pt x="118" y="84"/>
                  </a:lnTo>
                  <a:lnTo>
                    <a:pt x="118" y="83"/>
                  </a:lnTo>
                  <a:lnTo>
                    <a:pt x="110" y="83"/>
                  </a:lnTo>
                  <a:lnTo>
                    <a:pt x="110" y="81"/>
                  </a:lnTo>
                  <a:lnTo>
                    <a:pt x="106" y="81"/>
                  </a:lnTo>
                  <a:lnTo>
                    <a:pt x="106" y="79"/>
                  </a:lnTo>
                  <a:lnTo>
                    <a:pt x="97" y="79"/>
                  </a:lnTo>
                  <a:lnTo>
                    <a:pt x="97" y="77"/>
                  </a:lnTo>
                  <a:lnTo>
                    <a:pt x="93" y="77"/>
                  </a:lnTo>
                  <a:lnTo>
                    <a:pt x="93" y="75"/>
                  </a:lnTo>
                  <a:lnTo>
                    <a:pt x="85" y="75"/>
                  </a:lnTo>
                  <a:lnTo>
                    <a:pt x="85" y="73"/>
                  </a:lnTo>
                  <a:lnTo>
                    <a:pt x="81" y="73"/>
                  </a:lnTo>
                  <a:lnTo>
                    <a:pt x="81" y="71"/>
                  </a:lnTo>
                  <a:lnTo>
                    <a:pt x="76" y="71"/>
                  </a:lnTo>
                  <a:lnTo>
                    <a:pt x="76" y="69"/>
                  </a:lnTo>
                  <a:lnTo>
                    <a:pt x="72" y="69"/>
                  </a:lnTo>
                  <a:lnTo>
                    <a:pt x="72" y="67"/>
                  </a:lnTo>
                  <a:lnTo>
                    <a:pt x="68" y="67"/>
                  </a:lnTo>
                  <a:lnTo>
                    <a:pt x="68" y="65"/>
                  </a:lnTo>
                  <a:lnTo>
                    <a:pt x="62" y="65"/>
                  </a:lnTo>
                  <a:lnTo>
                    <a:pt x="62" y="63"/>
                  </a:lnTo>
                  <a:lnTo>
                    <a:pt x="58" y="63"/>
                  </a:lnTo>
                  <a:lnTo>
                    <a:pt x="58" y="62"/>
                  </a:lnTo>
                  <a:lnTo>
                    <a:pt x="54" y="62"/>
                  </a:lnTo>
                  <a:lnTo>
                    <a:pt x="54" y="60"/>
                  </a:lnTo>
                  <a:lnTo>
                    <a:pt x="50" y="60"/>
                  </a:lnTo>
                  <a:lnTo>
                    <a:pt x="48" y="56"/>
                  </a:lnTo>
                  <a:lnTo>
                    <a:pt x="44" y="56"/>
                  </a:lnTo>
                  <a:lnTo>
                    <a:pt x="42" y="52"/>
                  </a:lnTo>
                  <a:lnTo>
                    <a:pt x="36" y="52"/>
                  </a:lnTo>
                  <a:lnTo>
                    <a:pt x="34" y="48"/>
                  </a:lnTo>
                  <a:lnTo>
                    <a:pt x="32" y="48"/>
                  </a:lnTo>
                  <a:lnTo>
                    <a:pt x="32" y="46"/>
                  </a:lnTo>
                  <a:lnTo>
                    <a:pt x="29" y="46"/>
                  </a:lnTo>
                  <a:lnTo>
                    <a:pt x="27" y="42"/>
                  </a:lnTo>
                  <a:lnTo>
                    <a:pt x="25" y="42"/>
                  </a:lnTo>
                  <a:lnTo>
                    <a:pt x="25" y="40"/>
                  </a:lnTo>
                  <a:lnTo>
                    <a:pt x="21" y="40"/>
                  </a:lnTo>
                  <a:lnTo>
                    <a:pt x="19" y="37"/>
                  </a:lnTo>
                  <a:lnTo>
                    <a:pt x="17" y="37"/>
                  </a:lnTo>
                  <a:lnTo>
                    <a:pt x="15" y="33"/>
                  </a:lnTo>
                  <a:lnTo>
                    <a:pt x="13" y="29"/>
                  </a:lnTo>
                  <a:lnTo>
                    <a:pt x="11" y="29"/>
                  </a:lnTo>
                  <a:lnTo>
                    <a:pt x="9" y="25"/>
                  </a:lnTo>
                  <a:lnTo>
                    <a:pt x="8" y="25"/>
                  </a:lnTo>
                  <a:lnTo>
                    <a:pt x="8" y="21"/>
                  </a:lnTo>
                  <a:lnTo>
                    <a:pt x="6" y="21"/>
                  </a:lnTo>
                  <a:lnTo>
                    <a:pt x="6" y="18"/>
                  </a:lnTo>
                  <a:lnTo>
                    <a:pt x="4" y="18"/>
                  </a:lnTo>
                  <a:lnTo>
                    <a:pt x="4" y="12"/>
                  </a:lnTo>
                  <a:lnTo>
                    <a:pt x="2" y="12"/>
                  </a:lnTo>
                  <a:lnTo>
                    <a:pt x="2"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34" name="Freeform 65">
              <a:extLst>
                <a:ext uri="{FF2B5EF4-FFF2-40B4-BE49-F238E27FC236}">
                  <a16:creationId xmlns:a16="http://schemas.microsoft.com/office/drawing/2014/main" id="{54D88F14-D34A-A301-25FA-67596FDD1B2D}"/>
                </a:ext>
              </a:extLst>
            </p:cNvPr>
            <p:cNvSpPr>
              <a:spLocks/>
            </p:cNvSpPr>
            <p:nvPr/>
          </p:nvSpPr>
          <p:spPr bwMode="auto">
            <a:xfrm>
              <a:off x="5455" y="1199"/>
              <a:ext cx="5" cy="5"/>
            </a:xfrm>
            <a:custGeom>
              <a:avLst/>
              <a:gdLst>
                <a:gd name="T0" fmla="*/ 4 w 5"/>
                <a:gd name="T1" fmla="*/ 0 h 5"/>
                <a:gd name="T2" fmla="*/ 4 w 5"/>
                <a:gd name="T3" fmla="*/ 4 h 5"/>
                <a:gd name="T4" fmla="*/ 0 w 5"/>
                <a:gd name="T5" fmla="*/ 4 h 5"/>
                <a:gd name="T6" fmla="*/ 0 w 5"/>
                <a:gd name="T7" fmla="*/ 0 h 5"/>
                <a:gd name="T8" fmla="*/ 4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lnTo>
                    <a:pt x="4" y="4"/>
                  </a:lnTo>
                  <a:lnTo>
                    <a:pt x="0" y="4"/>
                  </a:lnTo>
                  <a:lnTo>
                    <a:pt x="0" y="0"/>
                  </a:lnTo>
                  <a:lnTo>
                    <a:pt x="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35" name="Freeform 66">
              <a:extLst>
                <a:ext uri="{FF2B5EF4-FFF2-40B4-BE49-F238E27FC236}">
                  <a16:creationId xmlns:a16="http://schemas.microsoft.com/office/drawing/2014/main" id="{32D69065-A617-8E34-0257-C0124B63B4A5}"/>
                </a:ext>
              </a:extLst>
            </p:cNvPr>
            <p:cNvSpPr>
              <a:spLocks/>
            </p:cNvSpPr>
            <p:nvPr/>
          </p:nvSpPr>
          <p:spPr bwMode="auto">
            <a:xfrm>
              <a:off x="4834" y="1197"/>
              <a:ext cx="628" cy="1182"/>
            </a:xfrm>
            <a:custGeom>
              <a:avLst/>
              <a:gdLst>
                <a:gd name="T0" fmla="*/ 2 w 628"/>
                <a:gd name="T1" fmla="*/ 1082 h 1182"/>
                <a:gd name="T2" fmla="*/ 6 w 628"/>
                <a:gd name="T3" fmla="*/ 1091 h 1182"/>
                <a:gd name="T4" fmla="*/ 9 w 628"/>
                <a:gd name="T5" fmla="*/ 1099 h 1182"/>
                <a:gd name="T6" fmla="*/ 21 w 628"/>
                <a:gd name="T7" fmla="*/ 1111 h 1182"/>
                <a:gd name="T8" fmla="*/ 42 w 628"/>
                <a:gd name="T9" fmla="*/ 1126 h 1182"/>
                <a:gd name="T10" fmla="*/ 54 w 628"/>
                <a:gd name="T11" fmla="*/ 1133 h 1182"/>
                <a:gd name="T12" fmla="*/ 65 w 628"/>
                <a:gd name="T13" fmla="*/ 1139 h 1182"/>
                <a:gd name="T14" fmla="*/ 80 w 628"/>
                <a:gd name="T15" fmla="*/ 1145 h 1182"/>
                <a:gd name="T16" fmla="*/ 94 w 628"/>
                <a:gd name="T17" fmla="*/ 1151 h 1182"/>
                <a:gd name="T18" fmla="*/ 111 w 628"/>
                <a:gd name="T19" fmla="*/ 1154 h 1182"/>
                <a:gd name="T20" fmla="*/ 128 w 628"/>
                <a:gd name="T21" fmla="*/ 1160 h 1182"/>
                <a:gd name="T22" fmla="*/ 146 w 628"/>
                <a:gd name="T23" fmla="*/ 1164 h 1182"/>
                <a:gd name="T24" fmla="*/ 165 w 628"/>
                <a:gd name="T25" fmla="*/ 1168 h 1182"/>
                <a:gd name="T26" fmla="*/ 188 w 628"/>
                <a:gd name="T27" fmla="*/ 1172 h 1182"/>
                <a:gd name="T28" fmla="*/ 218 w 628"/>
                <a:gd name="T29" fmla="*/ 1175 h 1182"/>
                <a:gd name="T30" fmla="*/ 272 w 628"/>
                <a:gd name="T31" fmla="*/ 1179 h 1182"/>
                <a:gd name="T32" fmla="*/ 381 w 628"/>
                <a:gd name="T33" fmla="*/ 1179 h 1182"/>
                <a:gd name="T34" fmla="*/ 424 w 628"/>
                <a:gd name="T35" fmla="*/ 1175 h 1182"/>
                <a:gd name="T36" fmla="*/ 448 w 628"/>
                <a:gd name="T37" fmla="*/ 1172 h 1182"/>
                <a:gd name="T38" fmla="*/ 468 w 628"/>
                <a:gd name="T39" fmla="*/ 1168 h 1182"/>
                <a:gd name="T40" fmla="*/ 485 w 628"/>
                <a:gd name="T41" fmla="*/ 1164 h 1182"/>
                <a:gd name="T42" fmla="*/ 504 w 628"/>
                <a:gd name="T43" fmla="*/ 1160 h 1182"/>
                <a:gd name="T44" fmla="*/ 521 w 628"/>
                <a:gd name="T45" fmla="*/ 1154 h 1182"/>
                <a:gd name="T46" fmla="*/ 537 w 628"/>
                <a:gd name="T47" fmla="*/ 1149 h 1182"/>
                <a:gd name="T48" fmla="*/ 552 w 628"/>
                <a:gd name="T49" fmla="*/ 1145 h 1182"/>
                <a:gd name="T50" fmla="*/ 565 w 628"/>
                <a:gd name="T51" fmla="*/ 1137 h 1182"/>
                <a:gd name="T52" fmla="*/ 577 w 628"/>
                <a:gd name="T53" fmla="*/ 1132 h 1182"/>
                <a:gd name="T54" fmla="*/ 590 w 628"/>
                <a:gd name="T55" fmla="*/ 1124 h 1182"/>
                <a:gd name="T56" fmla="*/ 617 w 628"/>
                <a:gd name="T57" fmla="*/ 1101 h 1182"/>
                <a:gd name="T58" fmla="*/ 623 w 628"/>
                <a:gd name="T59" fmla="*/ 1091 h 1182"/>
                <a:gd name="T60" fmla="*/ 627 w 628"/>
                <a:gd name="T61" fmla="*/ 1082 h 1182"/>
                <a:gd name="T62" fmla="*/ 627 w 628"/>
                <a:gd name="T63" fmla="*/ 0 h 1182"/>
                <a:gd name="T64" fmla="*/ 623 w 628"/>
                <a:gd name="T65" fmla="*/ 20 h 1182"/>
                <a:gd name="T66" fmla="*/ 617 w 628"/>
                <a:gd name="T67" fmla="*/ 29 h 1182"/>
                <a:gd name="T68" fmla="*/ 598 w 628"/>
                <a:gd name="T69" fmla="*/ 48 h 1182"/>
                <a:gd name="T70" fmla="*/ 586 w 628"/>
                <a:gd name="T71" fmla="*/ 56 h 1182"/>
                <a:gd name="T72" fmla="*/ 575 w 628"/>
                <a:gd name="T73" fmla="*/ 62 h 1182"/>
                <a:gd name="T74" fmla="*/ 562 w 628"/>
                <a:gd name="T75" fmla="*/ 67 h 1182"/>
                <a:gd name="T76" fmla="*/ 548 w 628"/>
                <a:gd name="T77" fmla="*/ 73 h 1182"/>
                <a:gd name="T78" fmla="*/ 533 w 628"/>
                <a:gd name="T79" fmla="*/ 79 h 1182"/>
                <a:gd name="T80" fmla="*/ 516 w 628"/>
                <a:gd name="T81" fmla="*/ 83 h 1182"/>
                <a:gd name="T82" fmla="*/ 498 w 628"/>
                <a:gd name="T83" fmla="*/ 88 h 1182"/>
                <a:gd name="T84" fmla="*/ 481 w 628"/>
                <a:gd name="T85" fmla="*/ 92 h 1182"/>
                <a:gd name="T86" fmla="*/ 462 w 628"/>
                <a:gd name="T87" fmla="*/ 96 h 1182"/>
                <a:gd name="T88" fmla="*/ 437 w 628"/>
                <a:gd name="T89" fmla="*/ 100 h 1182"/>
                <a:gd name="T90" fmla="*/ 406 w 628"/>
                <a:gd name="T91" fmla="*/ 104 h 1182"/>
                <a:gd name="T92" fmla="*/ 355 w 628"/>
                <a:gd name="T93" fmla="*/ 107 h 1182"/>
                <a:gd name="T94" fmla="*/ 240 w 628"/>
                <a:gd name="T95" fmla="*/ 104 h 1182"/>
                <a:gd name="T96" fmla="*/ 199 w 628"/>
                <a:gd name="T97" fmla="*/ 100 h 1182"/>
                <a:gd name="T98" fmla="*/ 174 w 628"/>
                <a:gd name="T99" fmla="*/ 96 h 1182"/>
                <a:gd name="T100" fmla="*/ 155 w 628"/>
                <a:gd name="T101" fmla="*/ 92 h 1182"/>
                <a:gd name="T102" fmla="*/ 136 w 628"/>
                <a:gd name="T103" fmla="*/ 88 h 1182"/>
                <a:gd name="T104" fmla="*/ 119 w 628"/>
                <a:gd name="T105" fmla="*/ 85 h 1182"/>
                <a:gd name="T106" fmla="*/ 101 w 628"/>
                <a:gd name="T107" fmla="*/ 81 h 1182"/>
                <a:gd name="T108" fmla="*/ 86 w 628"/>
                <a:gd name="T109" fmla="*/ 75 h 1182"/>
                <a:gd name="T110" fmla="*/ 73 w 628"/>
                <a:gd name="T111" fmla="*/ 69 h 1182"/>
                <a:gd name="T112" fmla="*/ 59 w 628"/>
                <a:gd name="T113" fmla="*/ 64 h 1182"/>
                <a:gd name="T114" fmla="*/ 48 w 628"/>
                <a:gd name="T115" fmla="*/ 58 h 1182"/>
                <a:gd name="T116" fmla="*/ 32 w 628"/>
                <a:gd name="T117" fmla="*/ 48 h 1182"/>
                <a:gd name="T118" fmla="*/ 15 w 628"/>
                <a:gd name="T119" fmla="*/ 35 h 1182"/>
                <a:gd name="T120" fmla="*/ 6 w 628"/>
                <a:gd name="T121" fmla="*/ 21 h 1182"/>
                <a:gd name="T122" fmla="*/ 2 w 628"/>
                <a:gd name="T123" fmla="*/ 12 h 11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
                <a:gd name="T187" fmla="*/ 0 h 1182"/>
                <a:gd name="T188" fmla="*/ 628 w 628"/>
                <a:gd name="T189" fmla="*/ 1182 h 11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 h="1182">
                  <a:moveTo>
                    <a:pt x="0" y="2"/>
                  </a:moveTo>
                  <a:lnTo>
                    <a:pt x="0" y="1074"/>
                  </a:lnTo>
                  <a:lnTo>
                    <a:pt x="2" y="1074"/>
                  </a:lnTo>
                  <a:lnTo>
                    <a:pt x="2" y="1082"/>
                  </a:lnTo>
                  <a:lnTo>
                    <a:pt x="4" y="1084"/>
                  </a:lnTo>
                  <a:lnTo>
                    <a:pt x="4" y="1088"/>
                  </a:lnTo>
                  <a:lnTo>
                    <a:pt x="6" y="1089"/>
                  </a:lnTo>
                  <a:lnTo>
                    <a:pt x="6" y="1091"/>
                  </a:lnTo>
                  <a:lnTo>
                    <a:pt x="8" y="1093"/>
                  </a:lnTo>
                  <a:lnTo>
                    <a:pt x="8" y="1095"/>
                  </a:lnTo>
                  <a:lnTo>
                    <a:pt x="9" y="1097"/>
                  </a:lnTo>
                  <a:lnTo>
                    <a:pt x="9" y="1099"/>
                  </a:lnTo>
                  <a:lnTo>
                    <a:pt x="15" y="1105"/>
                  </a:lnTo>
                  <a:lnTo>
                    <a:pt x="15" y="1107"/>
                  </a:lnTo>
                  <a:lnTo>
                    <a:pt x="19" y="1111"/>
                  </a:lnTo>
                  <a:lnTo>
                    <a:pt x="21" y="1111"/>
                  </a:lnTo>
                  <a:lnTo>
                    <a:pt x="29" y="1118"/>
                  </a:lnTo>
                  <a:lnTo>
                    <a:pt x="32" y="1120"/>
                  </a:lnTo>
                  <a:lnTo>
                    <a:pt x="38" y="1126"/>
                  </a:lnTo>
                  <a:lnTo>
                    <a:pt x="42" y="1126"/>
                  </a:lnTo>
                  <a:lnTo>
                    <a:pt x="44" y="1128"/>
                  </a:lnTo>
                  <a:lnTo>
                    <a:pt x="48" y="1130"/>
                  </a:lnTo>
                  <a:lnTo>
                    <a:pt x="50" y="1132"/>
                  </a:lnTo>
                  <a:lnTo>
                    <a:pt x="54" y="1133"/>
                  </a:lnTo>
                  <a:lnTo>
                    <a:pt x="55" y="1135"/>
                  </a:lnTo>
                  <a:lnTo>
                    <a:pt x="59" y="1135"/>
                  </a:lnTo>
                  <a:lnTo>
                    <a:pt x="63" y="1137"/>
                  </a:lnTo>
                  <a:lnTo>
                    <a:pt x="65" y="1139"/>
                  </a:lnTo>
                  <a:lnTo>
                    <a:pt x="69" y="1141"/>
                  </a:lnTo>
                  <a:lnTo>
                    <a:pt x="73" y="1141"/>
                  </a:lnTo>
                  <a:lnTo>
                    <a:pt x="77" y="1143"/>
                  </a:lnTo>
                  <a:lnTo>
                    <a:pt x="80" y="1145"/>
                  </a:lnTo>
                  <a:lnTo>
                    <a:pt x="82" y="1147"/>
                  </a:lnTo>
                  <a:lnTo>
                    <a:pt x="86" y="1147"/>
                  </a:lnTo>
                  <a:lnTo>
                    <a:pt x="90" y="1149"/>
                  </a:lnTo>
                  <a:lnTo>
                    <a:pt x="94" y="1151"/>
                  </a:lnTo>
                  <a:lnTo>
                    <a:pt x="98" y="1151"/>
                  </a:lnTo>
                  <a:lnTo>
                    <a:pt x="101" y="1153"/>
                  </a:lnTo>
                  <a:lnTo>
                    <a:pt x="107" y="1154"/>
                  </a:lnTo>
                  <a:lnTo>
                    <a:pt x="111" y="1154"/>
                  </a:lnTo>
                  <a:lnTo>
                    <a:pt x="115" y="1156"/>
                  </a:lnTo>
                  <a:lnTo>
                    <a:pt x="119" y="1158"/>
                  </a:lnTo>
                  <a:lnTo>
                    <a:pt x="123" y="1158"/>
                  </a:lnTo>
                  <a:lnTo>
                    <a:pt x="128" y="1160"/>
                  </a:lnTo>
                  <a:lnTo>
                    <a:pt x="132" y="1160"/>
                  </a:lnTo>
                  <a:lnTo>
                    <a:pt x="136" y="1162"/>
                  </a:lnTo>
                  <a:lnTo>
                    <a:pt x="142" y="1164"/>
                  </a:lnTo>
                  <a:lnTo>
                    <a:pt x="146" y="1164"/>
                  </a:lnTo>
                  <a:lnTo>
                    <a:pt x="149" y="1166"/>
                  </a:lnTo>
                  <a:lnTo>
                    <a:pt x="155" y="1166"/>
                  </a:lnTo>
                  <a:lnTo>
                    <a:pt x="159" y="1168"/>
                  </a:lnTo>
                  <a:lnTo>
                    <a:pt x="165" y="1168"/>
                  </a:lnTo>
                  <a:lnTo>
                    <a:pt x="169" y="1170"/>
                  </a:lnTo>
                  <a:lnTo>
                    <a:pt x="178" y="1170"/>
                  </a:lnTo>
                  <a:lnTo>
                    <a:pt x="184" y="1172"/>
                  </a:lnTo>
                  <a:lnTo>
                    <a:pt x="188" y="1172"/>
                  </a:lnTo>
                  <a:lnTo>
                    <a:pt x="194" y="1174"/>
                  </a:lnTo>
                  <a:lnTo>
                    <a:pt x="203" y="1174"/>
                  </a:lnTo>
                  <a:lnTo>
                    <a:pt x="209" y="1175"/>
                  </a:lnTo>
                  <a:lnTo>
                    <a:pt x="218" y="1175"/>
                  </a:lnTo>
                  <a:lnTo>
                    <a:pt x="224" y="1177"/>
                  </a:lnTo>
                  <a:lnTo>
                    <a:pt x="240" y="1177"/>
                  </a:lnTo>
                  <a:lnTo>
                    <a:pt x="245" y="1179"/>
                  </a:lnTo>
                  <a:lnTo>
                    <a:pt x="272" y="1179"/>
                  </a:lnTo>
                  <a:lnTo>
                    <a:pt x="278" y="1181"/>
                  </a:lnTo>
                  <a:lnTo>
                    <a:pt x="355" y="1181"/>
                  </a:lnTo>
                  <a:lnTo>
                    <a:pt x="360" y="1179"/>
                  </a:lnTo>
                  <a:lnTo>
                    <a:pt x="381" y="1179"/>
                  </a:lnTo>
                  <a:lnTo>
                    <a:pt x="385" y="1177"/>
                  </a:lnTo>
                  <a:lnTo>
                    <a:pt x="402" y="1177"/>
                  </a:lnTo>
                  <a:lnTo>
                    <a:pt x="406" y="1175"/>
                  </a:lnTo>
                  <a:lnTo>
                    <a:pt x="424" y="1175"/>
                  </a:lnTo>
                  <a:lnTo>
                    <a:pt x="427" y="1174"/>
                  </a:lnTo>
                  <a:lnTo>
                    <a:pt x="433" y="1174"/>
                  </a:lnTo>
                  <a:lnTo>
                    <a:pt x="437" y="1172"/>
                  </a:lnTo>
                  <a:lnTo>
                    <a:pt x="448" y="1172"/>
                  </a:lnTo>
                  <a:lnTo>
                    <a:pt x="452" y="1170"/>
                  </a:lnTo>
                  <a:lnTo>
                    <a:pt x="458" y="1170"/>
                  </a:lnTo>
                  <a:lnTo>
                    <a:pt x="462" y="1168"/>
                  </a:lnTo>
                  <a:lnTo>
                    <a:pt x="468" y="1168"/>
                  </a:lnTo>
                  <a:lnTo>
                    <a:pt x="471" y="1166"/>
                  </a:lnTo>
                  <a:lnTo>
                    <a:pt x="477" y="1166"/>
                  </a:lnTo>
                  <a:lnTo>
                    <a:pt x="481" y="1164"/>
                  </a:lnTo>
                  <a:lnTo>
                    <a:pt x="485" y="1164"/>
                  </a:lnTo>
                  <a:lnTo>
                    <a:pt x="491" y="1162"/>
                  </a:lnTo>
                  <a:lnTo>
                    <a:pt x="494" y="1162"/>
                  </a:lnTo>
                  <a:lnTo>
                    <a:pt x="498" y="1160"/>
                  </a:lnTo>
                  <a:lnTo>
                    <a:pt x="504" y="1160"/>
                  </a:lnTo>
                  <a:lnTo>
                    <a:pt x="508" y="1158"/>
                  </a:lnTo>
                  <a:lnTo>
                    <a:pt x="512" y="1156"/>
                  </a:lnTo>
                  <a:lnTo>
                    <a:pt x="516" y="1156"/>
                  </a:lnTo>
                  <a:lnTo>
                    <a:pt x="521" y="1154"/>
                  </a:lnTo>
                  <a:lnTo>
                    <a:pt x="525" y="1153"/>
                  </a:lnTo>
                  <a:lnTo>
                    <a:pt x="529" y="1153"/>
                  </a:lnTo>
                  <a:lnTo>
                    <a:pt x="533" y="1151"/>
                  </a:lnTo>
                  <a:lnTo>
                    <a:pt x="537" y="1149"/>
                  </a:lnTo>
                  <a:lnTo>
                    <a:pt x="540" y="1149"/>
                  </a:lnTo>
                  <a:lnTo>
                    <a:pt x="544" y="1147"/>
                  </a:lnTo>
                  <a:lnTo>
                    <a:pt x="548" y="1145"/>
                  </a:lnTo>
                  <a:lnTo>
                    <a:pt x="552" y="1145"/>
                  </a:lnTo>
                  <a:lnTo>
                    <a:pt x="554" y="1143"/>
                  </a:lnTo>
                  <a:lnTo>
                    <a:pt x="558" y="1141"/>
                  </a:lnTo>
                  <a:lnTo>
                    <a:pt x="562" y="1139"/>
                  </a:lnTo>
                  <a:lnTo>
                    <a:pt x="565" y="1137"/>
                  </a:lnTo>
                  <a:lnTo>
                    <a:pt x="567" y="1137"/>
                  </a:lnTo>
                  <a:lnTo>
                    <a:pt x="571" y="1135"/>
                  </a:lnTo>
                  <a:lnTo>
                    <a:pt x="575" y="1133"/>
                  </a:lnTo>
                  <a:lnTo>
                    <a:pt x="577" y="1132"/>
                  </a:lnTo>
                  <a:lnTo>
                    <a:pt x="581" y="1130"/>
                  </a:lnTo>
                  <a:lnTo>
                    <a:pt x="583" y="1130"/>
                  </a:lnTo>
                  <a:lnTo>
                    <a:pt x="586" y="1128"/>
                  </a:lnTo>
                  <a:lnTo>
                    <a:pt x="590" y="1124"/>
                  </a:lnTo>
                  <a:lnTo>
                    <a:pt x="594" y="1122"/>
                  </a:lnTo>
                  <a:lnTo>
                    <a:pt x="598" y="1118"/>
                  </a:lnTo>
                  <a:lnTo>
                    <a:pt x="600" y="1118"/>
                  </a:lnTo>
                  <a:lnTo>
                    <a:pt x="617" y="1101"/>
                  </a:lnTo>
                  <a:lnTo>
                    <a:pt x="617" y="1099"/>
                  </a:lnTo>
                  <a:lnTo>
                    <a:pt x="621" y="1095"/>
                  </a:lnTo>
                  <a:lnTo>
                    <a:pt x="621" y="1093"/>
                  </a:lnTo>
                  <a:lnTo>
                    <a:pt x="623" y="1091"/>
                  </a:lnTo>
                  <a:lnTo>
                    <a:pt x="623" y="1089"/>
                  </a:lnTo>
                  <a:lnTo>
                    <a:pt x="625" y="1089"/>
                  </a:lnTo>
                  <a:lnTo>
                    <a:pt x="625" y="1084"/>
                  </a:lnTo>
                  <a:lnTo>
                    <a:pt x="627" y="1082"/>
                  </a:lnTo>
                  <a:lnTo>
                    <a:pt x="627" y="1072"/>
                  </a:lnTo>
                  <a:lnTo>
                    <a:pt x="625" y="1074"/>
                  </a:lnTo>
                  <a:lnTo>
                    <a:pt x="625" y="2"/>
                  </a:lnTo>
                  <a:lnTo>
                    <a:pt x="627" y="0"/>
                  </a:lnTo>
                  <a:lnTo>
                    <a:pt x="627" y="10"/>
                  </a:lnTo>
                  <a:lnTo>
                    <a:pt x="625" y="12"/>
                  </a:lnTo>
                  <a:lnTo>
                    <a:pt x="625" y="18"/>
                  </a:lnTo>
                  <a:lnTo>
                    <a:pt x="623" y="20"/>
                  </a:lnTo>
                  <a:lnTo>
                    <a:pt x="623" y="21"/>
                  </a:lnTo>
                  <a:lnTo>
                    <a:pt x="621" y="23"/>
                  </a:lnTo>
                  <a:lnTo>
                    <a:pt x="621" y="25"/>
                  </a:lnTo>
                  <a:lnTo>
                    <a:pt x="617" y="29"/>
                  </a:lnTo>
                  <a:lnTo>
                    <a:pt x="617" y="31"/>
                  </a:lnTo>
                  <a:lnTo>
                    <a:pt x="613" y="35"/>
                  </a:lnTo>
                  <a:lnTo>
                    <a:pt x="611" y="35"/>
                  </a:lnTo>
                  <a:lnTo>
                    <a:pt x="598" y="48"/>
                  </a:lnTo>
                  <a:lnTo>
                    <a:pt x="596" y="48"/>
                  </a:lnTo>
                  <a:lnTo>
                    <a:pt x="594" y="50"/>
                  </a:lnTo>
                  <a:lnTo>
                    <a:pt x="590" y="52"/>
                  </a:lnTo>
                  <a:lnTo>
                    <a:pt x="586" y="56"/>
                  </a:lnTo>
                  <a:lnTo>
                    <a:pt x="583" y="58"/>
                  </a:lnTo>
                  <a:lnTo>
                    <a:pt x="581" y="58"/>
                  </a:lnTo>
                  <a:lnTo>
                    <a:pt x="577" y="60"/>
                  </a:lnTo>
                  <a:lnTo>
                    <a:pt x="575" y="62"/>
                  </a:lnTo>
                  <a:lnTo>
                    <a:pt x="571" y="64"/>
                  </a:lnTo>
                  <a:lnTo>
                    <a:pt x="567" y="65"/>
                  </a:lnTo>
                  <a:lnTo>
                    <a:pt x="565" y="65"/>
                  </a:lnTo>
                  <a:lnTo>
                    <a:pt x="562" y="67"/>
                  </a:lnTo>
                  <a:lnTo>
                    <a:pt x="558" y="69"/>
                  </a:lnTo>
                  <a:lnTo>
                    <a:pt x="554" y="69"/>
                  </a:lnTo>
                  <a:lnTo>
                    <a:pt x="552" y="71"/>
                  </a:lnTo>
                  <a:lnTo>
                    <a:pt x="548" y="73"/>
                  </a:lnTo>
                  <a:lnTo>
                    <a:pt x="544" y="75"/>
                  </a:lnTo>
                  <a:lnTo>
                    <a:pt x="540" y="75"/>
                  </a:lnTo>
                  <a:lnTo>
                    <a:pt x="537" y="77"/>
                  </a:lnTo>
                  <a:lnTo>
                    <a:pt x="533" y="79"/>
                  </a:lnTo>
                  <a:lnTo>
                    <a:pt x="529" y="79"/>
                  </a:lnTo>
                  <a:lnTo>
                    <a:pt x="525" y="81"/>
                  </a:lnTo>
                  <a:lnTo>
                    <a:pt x="521" y="83"/>
                  </a:lnTo>
                  <a:lnTo>
                    <a:pt x="516" y="83"/>
                  </a:lnTo>
                  <a:lnTo>
                    <a:pt x="512" y="85"/>
                  </a:lnTo>
                  <a:lnTo>
                    <a:pt x="508" y="85"/>
                  </a:lnTo>
                  <a:lnTo>
                    <a:pt x="504" y="86"/>
                  </a:lnTo>
                  <a:lnTo>
                    <a:pt x="498" y="88"/>
                  </a:lnTo>
                  <a:lnTo>
                    <a:pt x="494" y="88"/>
                  </a:lnTo>
                  <a:lnTo>
                    <a:pt x="491" y="90"/>
                  </a:lnTo>
                  <a:lnTo>
                    <a:pt x="485" y="90"/>
                  </a:lnTo>
                  <a:lnTo>
                    <a:pt x="481" y="92"/>
                  </a:lnTo>
                  <a:lnTo>
                    <a:pt x="477" y="92"/>
                  </a:lnTo>
                  <a:lnTo>
                    <a:pt x="471" y="94"/>
                  </a:lnTo>
                  <a:lnTo>
                    <a:pt x="468" y="94"/>
                  </a:lnTo>
                  <a:lnTo>
                    <a:pt x="462" y="96"/>
                  </a:lnTo>
                  <a:lnTo>
                    <a:pt x="452" y="96"/>
                  </a:lnTo>
                  <a:lnTo>
                    <a:pt x="448" y="98"/>
                  </a:lnTo>
                  <a:lnTo>
                    <a:pt x="443" y="98"/>
                  </a:lnTo>
                  <a:lnTo>
                    <a:pt x="437" y="100"/>
                  </a:lnTo>
                  <a:lnTo>
                    <a:pt x="427" y="100"/>
                  </a:lnTo>
                  <a:lnTo>
                    <a:pt x="424" y="102"/>
                  </a:lnTo>
                  <a:lnTo>
                    <a:pt x="412" y="102"/>
                  </a:lnTo>
                  <a:lnTo>
                    <a:pt x="406" y="104"/>
                  </a:lnTo>
                  <a:lnTo>
                    <a:pt x="391" y="104"/>
                  </a:lnTo>
                  <a:lnTo>
                    <a:pt x="385" y="106"/>
                  </a:lnTo>
                  <a:lnTo>
                    <a:pt x="360" y="106"/>
                  </a:lnTo>
                  <a:lnTo>
                    <a:pt x="355" y="107"/>
                  </a:lnTo>
                  <a:lnTo>
                    <a:pt x="272" y="107"/>
                  </a:lnTo>
                  <a:lnTo>
                    <a:pt x="266" y="106"/>
                  </a:lnTo>
                  <a:lnTo>
                    <a:pt x="245" y="106"/>
                  </a:lnTo>
                  <a:lnTo>
                    <a:pt x="240" y="104"/>
                  </a:lnTo>
                  <a:lnTo>
                    <a:pt x="224" y="104"/>
                  </a:lnTo>
                  <a:lnTo>
                    <a:pt x="218" y="102"/>
                  </a:lnTo>
                  <a:lnTo>
                    <a:pt x="203" y="102"/>
                  </a:lnTo>
                  <a:lnTo>
                    <a:pt x="199" y="100"/>
                  </a:lnTo>
                  <a:lnTo>
                    <a:pt x="194" y="100"/>
                  </a:lnTo>
                  <a:lnTo>
                    <a:pt x="188" y="98"/>
                  </a:lnTo>
                  <a:lnTo>
                    <a:pt x="178" y="98"/>
                  </a:lnTo>
                  <a:lnTo>
                    <a:pt x="174" y="96"/>
                  </a:lnTo>
                  <a:lnTo>
                    <a:pt x="169" y="96"/>
                  </a:lnTo>
                  <a:lnTo>
                    <a:pt x="165" y="94"/>
                  </a:lnTo>
                  <a:lnTo>
                    <a:pt x="159" y="94"/>
                  </a:lnTo>
                  <a:lnTo>
                    <a:pt x="155" y="92"/>
                  </a:lnTo>
                  <a:lnTo>
                    <a:pt x="149" y="92"/>
                  </a:lnTo>
                  <a:lnTo>
                    <a:pt x="146" y="90"/>
                  </a:lnTo>
                  <a:lnTo>
                    <a:pt x="142" y="90"/>
                  </a:lnTo>
                  <a:lnTo>
                    <a:pt x="136" y="88"/>
                  </a:lnTo>
                  <a:lnTo>
                    <a:pt x="132" y="88"/>
                  </a:lnTo>
                  <a:lnTo>
                    <a:pt x="128" y="86"/>
                  </a:lnTo>
                  <a:lnTo>
                    <a:pt x="123" y="86"/>
                  </a:lnTo>
                  <a:lnTo>
                    <a:pt x="119" y="85"/>
                  </a:lnTo>
                  <a:lnTo>
                    <a:pt x="115" y="85"/>
                  </a:lnTo>
                  <a:lnTo>
                    <a:pt x="111" y="83"/>
                  </a:lnTo>
                  <a:lnTo>
                    <a:pt x="107" y="81"/>
                  </a:lnTo>
                  <a:lnTo>
                    <a:pt x="101" y="81"/>
                  </a:lnTo>
                  <a:lnTo>
                    <a:pt x="98" y="79"/>
                  </a:lnTo>
                  <a:lnTo>
                    <a:pt x="94" y="77"/>
                  </a:lnTo>
                  <a:lnTo>
                    <a:pt x="90" y="77"/>
                  </a:lnTo>
                  <a:lnTo>
                    <a:pt x="86" y="75"/>
                  </a:lnTo>
                  <a:lnTo>
                    <a:pt x="82" y="73"/>
                  </a:lnTo>
                  <a:lnTo>
                    <a:pt x="80" y="73"/>
                  </a:lnTo>
                  <a:lnTo>
                    <a:pt x="77" y="71"/>
                  </a:lnTo>
                  <a:lnTo>
                    <a:pt x="73" y="69"/>
                  </a:lnTo>
                  <a:lnTo>
                    <a:pt x="69" y="67"/>
                  </a:lnTo>
                  <a:lnTo>
                    <a:pt x="65" y="67"/>
                  </a:lnTo>
                  <a:lnTo>
                    <a:pt x="63" y="65"/>
                  </a:lnTo>
                  <a:lnTo>
                    <a:pt x="59" y="64"/>
                  </a:lnTo>
                  <a:lnTo>
                    <a:pt x="55" y="62"/>
                  </a:lnTo>
                  <a:lnTo>
                    <a:pt x="54" y="62"/>
                  </a:lnTo>
                  <a:lnTo>
                    <a:pt x="50" y="60"/>
                  </a:lnTo>
                  <a:lnTo>
                    <a:pt x="48" y="58"/>
                  </a:lnTo>
                  <a:lnTo>
                    <a:pt x="44" y="56"/>
                  </a:lnTo>
                  <a:lnTo>
                    <a:pt x="42" y="54"/>
                  </a:lnTo>
                  <a:lnTo>
                    <a:pt x="38" y="54"/>
                  </a:lnTo>
                  <a:lnTo>
                    <a:pt x="32" y="48"/>
                  </a:lnTo>
                  <a:lnTo>
                    <a:pt x="29" y="46"/>
                  </a:lnTo>
                  <a:lnTo>
                    <a:pt x="25" y="42"/>
                  </a:lnTo>
                  <a:lnTo>
                    <a:pt x="23" y="42"/>
                  </a:lnTo>
                  <a:lnTo>
                    <a:pt x="15" y="35"/>
                  </a:lnTo>
                  <a:lnTo>
                    <a:pt x="15" y="33"/>
                  </a:lnTo>
                  <a:lnTo>
                    <a:pt x="8" y="25"/>
                  </a:lnTo>
                  <a:lnTo>
                    <a:pt x="8" y="23"/>
                  </a:lnTo>
                  <a:lnTo>
                    <a:pt x="6" y="21"/>
                  </a:lnTo>
                  <a:lnTo>
                    <a:pt x="6" y="20"/>
                  </a:lnTo>
                  <a:lnTo>
                    <a:pt x="4" y="18"/>
                  </a:lnTo>
                  <a:lnTo>
                    <a:pt x="4" y="14"/>
                  </a:lnTo>
                  <a:lnTo>
                    <a:pt x="2" y="12"/>
                  </a:lnTo>
                  <a:lnTo>
                    <a:pt x="2" y="2"/>
                  </a:lnTo>
                  <a:lnTo>
                    <a:pt x="0" y="2"/>
                  </a:lnTo>
                </a:path>
              </a:pathLst>
            </a:custGeom>
            <a:solidFill>
              <a:schemeClr val="bg1"/>
            </a:solidFill>
            <a:ln w="12700" cap="rnd">
              <a:solidFill>
                <a:srgbClr val="000000"/>
              </a:solidFill>
              <a:round/>
              <a:headEnd/>
              <a:tailEnd/>
            </a:ln>
          </p:spPr>
          <p:txBody>
            <a:bodyPr/>
            <a:lstStyle/>
            <a:p>
              <a:endParaRPr lang="fr-FR"/>
            </a:p>
          </p:txBody>
        </p:sp>
        <p:sp>
          <p:nvSpPr>
            <p:cNvPr id="34836" name="Oval 67">
              <a:extLst>
                <a:ext uri="{FF2B5EF4-FFF2-40B4-BE49-F238E27FC236}">
                  <a16:creationId xmlns:a16="http://schemas.microsoft.com/office/drawing/2014/main" id="{E1AFCB55-B419-2B93-9B91-7828C77428F9}"/>
                </a:ext>
              </a:extLst>
            </p:cNvPr>
            <p:cNvSpPr>
              <a:spLocks noChangeArrowheads="1"/>
            </p:cNvSpPr>
            <p:nvPr/>
          </p:nvSpPr>
          <p:spPr bwMode="auto">
            <a:xfrm>
              <a:off x="5070" y="1169"/>
              <a:ext cx="153" cy="43"/>
            </a:xfrm>
            <a:prstGeom prst="ellipse">
              <a:avLst/>
            </a:prstGeom>
            <a:solidFill>
              <a:schemeClr val="bg1"/>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endParaRPr lang="fr-FR" altLang="fr-FR" sz="1800" b="1">
                <a:latin typeface="Arial" panose="020B0604020202020204" pitchFamily="34" charset="0"/>
              </a:endParaRPr>
            </a:p>
          </p:txBody>
        </p:sp>
        <p:sp>
          <p:nvSpPr>
            <p:cNvPr id="34837" name="Line 68">
              <a:extLst>
                <a:ext uri="{FF2B5EF4-FFF2-40B4-BE49-F238E27FC236}">
                  <a16:creationId xmlns:a16="http://schemas.microsoft.com/office/drawing/2014/main" id="{6F71BDDF-97DC-FCC4-F330-72CB4A53059C}"/>
                </a:ext>
              </a:extLst>
            </p:cNvPr>
            <p:cNvSpPr>
              <a:spLocks noChangeShapeType="1"/>
            </p:cNvSpPr>
            <p:nvPr/>
          </p:nvSpPr>
          <p:spPr bwMode="auto">
            <a:xfrm>
              <a:off x="5150" y="1096"/>
              <a:ext cx="6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38" name="Line 69">
              <a:extLst>
                <a:ext uri="{FF2B5EF4-FFF2-40B4-BE49-F238E27FC236}">
                  <a16:creationId xmlns:a16="http://schemas.microsoft.com/office/drawing/2014/main" id="{5BEBD54D-B1AC-7947-CA28-7B948BCC1487}"/>
                </a:ext>
              </a:extLst>
            </p:cNvPr>
            <p:cNvSpPr>
              <a:spLocks noChangeShapeType="1"/>
            </p:cNvSpPr>
            <p:nvPr/>
          </p:nvSpPr>
          <p:spPr bwMode="auto">
            <a:xfrm>
              <a:off x="5146" y="2378"/>
              <a:ext cx="6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39" name="Freeform 70">
              <a:extLst>
                <a:ext uri="{FF2B5EF4-FFF2-40B4-BE49-F238E27FC236}">
                  <a16:creationId xmlns:a16="http://schemas.microsoft.com/office/drawing/2014/main" id="{6F1F46C0-E370-F524-EC61-DC53D23E1846}"/>
                </a:ext>
              </a:extLst>
            </p:cNvPr>
            <p:cNvSpPr>
              <a:spLocks/>
            </p:cNvSpPr>
            <p:nvPr/>
          </p:nvSpPr>
          <p:spPr bwMode="auto">
            <a:xfrm>
              <a:off x="4826" y="1123"/>
              <a:ext cx="245" cy="102"/>
            </a:xfrm>
            <a:custGeom>
              <a:avLst/>
              <a:gdLst>
                <a:gd name="T0" fmla="*/ 138 w 245"/>
                <a:gd name="T1" fmla="*/ 0 h 102"/>
                <a:gd name="T2" fmla="*/ 244 w 245"/>
                <a:gd name="T3" fmla="*/ 61 h 102"/>
                <a:gd name="T4" fmla="*/ 0 w 245"/>
                <a:gd name="T5" fmla="*/ 101 h 102"/>
                <a:gd name="T6" fmla="*/ 0 60000 65536"/>
                <a:gd name="T7" fmla="*/ 0 60000 65536"/>
                <a:gd name="T8" fmla="*/ 0 60000 65536"/>
                <a:gd name="T9" fmla="*/ 0 w 245"/>
                <a:gd name="T10" fmla="*/ 0 h 102"/>
                <a:gd name="T11" fmla="*/ 245 w 245"/>
                <a:gd name="T12" fmla="*/ 102 h 102"/>
              </a:gdLst>
              <a:ahLst/>
              <a:cxnLst>
                <a:cxn ang="T6">
                  <a:pos x="T0" y="T1"/>
                </a:cxn>
                <a:cxn ang="T7">
                  <a:pos x="T2" y="T3"/>
                </a:cxn>
                <a:cxn ang="T8">
                  <a:pos x="T4" y="T5"/>
                </a:cxn>
              </a:cxnLst>
              <a:rect l="T9" t="T10" r="T11" b="T12"/>
              <a:pathLst>
                <a:path w="245" h="102">
                  <a:moveTo>
                    <a:pt x="138" y="0"/>
                  </a:moveTo>
                  <a:lnTo>
                    <a:pt x="244" y="61"/>
                  </a:lnTo>
                  <a:lnTo>
                    <a:pt x="0" y="101"/>
                  </a:lnTo>
                </a:path>
              </a:pathLst>
            </a:custGeom>
            <a:solidFill>
              <a:schemeClr val="bg1"/>
            </a:solidFill>
            <a:ln w="12700" cap="rnd">
              <a:solidFill>
                <a:srgbClr val="000000"/>
              </a:solidFill>
              <a:round/>
              <a:headEnd/>
              <a:tailEnd/>
            </a:ln>
          </p:spPr>
          <p:txBody>
            <a:bodyPr/>
            <a:lstStyle/>
            <a:p>
              <a:endParaRPr lang="fr-FR"/>
            </a:p>
          </p:txBody>
        </p:sp>
        <p:sp>
          <p:nvSpPr>
            <p:cNvPr id="34840" name="Freeform 71">
              <a:extLst>
                <a:ext uri="{FF2B5EF4-FFF2-40B4-BE49-F238E27FC236}">
                  <a16:creationId xmlns:a16="http://schemas.microsoft.com/office/drawing/2014/main" id="{6A17F982-239E-644E-F740-3BA2D36470F0}"/>
                </a:ext>
              </a:extLst>
            </p:cNvPr>
            <p:cNvSpPr>
              <a:spLocks/>
            </p:cNvSpPr>
            <p:nvPr/>
          </p:nvSpPr>
          <p:spPr bwMode="auto">
            <a:xfrm>
              <a:off x="5842" y="1123"/>
              <a:ext cx="248" cy="96"/>
            </a:xfrm>
            <a:custGeom>
              <a:avLst/>
              <a:gdLst>
                <a:gd name="T0" fmla="*/ 119 w 248"/>
                <a:gd name="T1" fmla="*/ 0 h 96"/>
                <a:gd name="T2" fmla="*/ 0 w 248"/>
                <a:gd name="T3" fmla="*/ 61 h 96"/>
                <a:gd name="T4" fmla="*/ 247 w 248"/>
                <a:gd name="T5" fmla="*/ 95 h 96"/>
                <a:gd name="T6" fmla="*/ 0 60000 65536"/>
                <a:gd name="T7" fmla="*/ 0 60000 65536"/>
                <a:gd name="T8" fmla="*/ 0 60000 65536"/>
                <a:gd name="T9" fmla="*/ 0 w 248"/>
                <a:gd name="T10" fmla="*/ 0 h 96"/>
                <a:gd name="T11" fmla="*/ 248 w 248"/>
                <a:gd name="T12" fmla="*/ 96 h 96"/>
              </a:gdLst>
              <a:ahLst/>
              <a:cxnLst>
                <a:cxn ang="T6">
                  <a:pos x="T0" y="T1"/>
                </a:cxn>
                <a:cxn ang="T7">
                  <a:pos x="T2" y="T3"/>
                </a:cxn>
                <a:cxn ang="T8">
                  <a:pos x="T4" y="T5"/>
                </a:cxn>
              </a:cxnLst>
              <a:rect l="T9" t="T10" r="T11" b="T12"/>
              <a:pathLst>
                <a:path w="248" h="96">
                  <a:moveTo>
                    <a:pt x="119" y="0"/>
                  </a:moveTo>
                  <a:lnTo>
                    <a:pt x="0" y="61"/>
                  </a:lnTo>
                  <a:lnTo>
                    <a:pt x="247" y="95"/>
                  </a:lnTo>
                </a:path>
              </a:pathLst>
            </a:custGeom>
            <a:solidFill>
              <a:schemeClr val="bg1"/>
            </a:solidFill>
            <a:ln w="12700" cap="rnd">
              <a:solidFill>
                <a:srgbClr val="000000"/>
              </a:solidFill>
              <a:round/>
              <a:headEnd/>
              <a:tailEnd/>
            </a:ln>
          </p:spPr>
          <p:txBody>
            <a:bodyPr/>
            <a:lstStyle/>
            <a:p>
              <a:endParaRPr lang="fr-FR"/>
            </a:p>
          </p:txBody>
        </p:sp>
        <p:sp>
          <p:nvSpPr>
            <p:cNvPr id="34841" name="Line 72">
              <a:extLst>
                <a:ext uri="{FF2B5EF4-FFF2-40B4-BE49-F238E27FC236}">
                  <a16:creationId xmlns:a16="http://schemas.microsoft.com/office/drawing/2014/main" id="{1CCA2B89-D101-ED35-4123-AC0D69C87A3A}"/>
                </a:ext>
              </a:extLst>
            </p:cNvPr>
            <p:cNvSpPr>
              <a:spLocks noChangeShapeType="1"/>
            </p:cNvSpPr>
            <p:nvPr/>
          </p:nvSpPr>
          <p:spPr bwMode="auto">
            <a:xfrm flipV="1">
              <a:off x="4968" y="1203"/>
              <a:ext cx="88"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42" name="Line 73">
              <a:extLst>
                <a:ext uri="{FF2B5EF4-FFF2-40B4-BE49-F238E27FC236}">
                  <a16:creationId xmlns:a16="http://schemas.microsoft.com/office/drawing/2014/main" id="{B7186D60-C257-C275-2B8E-378D179B1F9B}"/>
                </a:ext>
              </a:extLst>
            </p:cNvPr>
            <p:cNvSpPr>
              <a:spLocks noChangeShapeType="1"/>
            </p:cNvSpPr>
            <p:nvPr/>
          </p:nvSpPr>
          <p:spPr bwMode="auto">
            <a:xfrm flipV="1">
              <a:off x="5859" y="1127"/>
              <a:ext cx="43"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43" name="Line 74">
              <a:extLst>
                <a:ext uri="{FF2B5EF4-FFF2-40B4-BE49-F238E27FC236}">
                  <a16:creationId xmlns:a16="http://schemas.microsoft.com/office/drawing/2014/main" id="{9CB519F1-1F8C-EDA6-E28F-5A2F5FF2D279}"/>
                </a:ext>
              </a:extLst>
            </p:cNvPr>
            <p:cNvSpPr>
              <a:spLocks noChangeShapeType="1"/>
            </p:cNvSpPr>
            <p:nvPr/>
          </p:nvSpPr>
          <p:spPr bwMode="auto">
            <a:xfrm>
              <a:off x="5445" y="1121"/>
              <a:ext cx="209"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44" name="Line 75">
              <a:extLst>
                <a:ext uri="{FF2B5EF4-FFF2-40B4-BE49-F238E27FC236}">
                  <a16:creationId xmlns:a16="http://schemas.microsoft.com/office/drawing/2014/main" id="{BDA930B2-84A9-DAA9-417A-7317F96D0EE7}"/>
                </a:ext>
              </a:extLst>
            </p:cNvPr>
            <p:cNvSpPr>
              <a:spLocks noChangeShapeType="1"/>
            </p:cNvSpPr>
            <p:nvPr/>
          </p:nvSpPr>
          <p:spPr bwMode="auto">
            <a:xfrm>
              <a:off x="5244" y="1243"/>
              <a:ext cx="207"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45" name="Line 76">
              <a:extLst>
                <a:ext uri="{FF2B5EF4-FFF2-40B4-BE49-F238E27FC236}">
                  <a16:creationId xmlns:a16="http://schemas.microsoft.com/office/drawing/2014/main" id="{432E2092-4952-865F-67F0-80FE5BDBD775}"/>
                </a:ext>
              </a:extLst>
            </p:cNvPr>
            <p:cNvSpPr>
              <a:spLocks noChangeShapeType="1"/>
            </p:cNvSpPr>
            <p:nvPr/>
          </p:nvSpPr>
          <p:spPr bwMode="auto">
            <a:xfrm>
              <a:off x="5235" y="2294"/>
              <a:ext cx="22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46" name="Freeform 77">
              <a:extLst>
                <a:ext uri="{FF2B5EF4-FFF2-40B4-BE49-F238E27FC236}">
                  <a16:creationId xmlns:a16="http://schemas.microsoft.com/office/drawing/2014/main" id="{7ECE1207-19F2-D6F8-D8BF-E7257153CD8B}"/>
                </a:ext>
              </a:extLst>
            </p:cNvPr>
            <p:cNvSpPr>
              <a:spLocks/>
            </p:cNvSpPr>
            <p:nvPr/>
          </p:nvSpPr>
          <p:spPr bwMode="auto">
            <a:xfrm>
              <a:off x="5462" y="1216"/>
              <a:ext cx="5" cy="5"/>
            </a:xfrm>
            <a:custGeom>
              <a:avLst/>
              <a:gdLst>
                <a:gd name="T0" fmla="*/ 4 w 5"/>
                <a:gd name="T1" fmla="*/ 4 h 5"/>
                <a:gd name="T2" fmla="*/ 4 w 5"/>
                <a:gd name="T3" fmla="*/ 0 h 5"/>
                <a:gd name="T4" fmla="*/ 0 w 5"/>
                <a:gd name="T5" fmla="*/ 0 h 5"/>
                <a:gd name="T6" fmla="*/ 0 w 5"/>
                <a:gd name="T7" fmla="*/ 4 h 5"/>
                <a:gd name="T8" fmla="*/ 4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lnTo>
                    <a:pt x="4" y="0"/>
                  </a:lnTo>
                  <a:lnTo>
                    <a:pt x="0" y="0"/>
                  </a:lnTo>
                  <a:lnTo>
                    <a:pt x="0" y="4"/>
                  </a:lnTo>
                  <a:lnTo>
                    <a:pt x="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47" name="Freeform 78">
              <a:extLst>
                <a:ext uri="{FF2B5EF4-FFF2-40B4-BE49-F238E27FC236}">
                  <a16:creationId xmlns:a16="http://schemas.microsoft.com/office/drawing/2014/main" id="{454CB76B-C57F-23FC-0CCA-68EEE11E988E}"/>
                </a:ext>
              </a:extLst>
            </p:cNvPr>
            <p:cNvSpPr>
              <a:spLocks/>
            </p:cNvSpPr>
            <p:nvPr/>
          </p:nvSpPr>
          <p:spPr bwMode="auto">
            <a:xfrm>
              <a:off x="5466" y="1226"/>
              <a:ext cx="191" cy="1130"/>
            </a:xfrm>
            <a:custGeom>
              <a:avLst/>
              <a:gdLst>
                <a:gd name="T0" fmla="*/ 0 w 191"/>
                <a:gd name="T1" fmla="*/ 1045 h 1130"/>
                <a:gd name="T2" fmla="*/ 2 w 191"/>
                <a:gd name="T3" fmla="*/ 1053 h 1130"/>
                <a:gd name="T4" fmla="*/ 6 w 191"/>
                <a:gd name="T5" fmla="*/ 1056 h 1130"/>
                <a:gd name="T6" fmla="*/ 12 w 191"/>
                <a:gd name="T7" fmla="*/ 1064 h 1130"/>
                <a:gd name="T8" fmla="*/ 16 w 191"/>
                <a:gd name="T9" fmla="*/ 1070 h 1130"/>
                <a:gd name="T10" fmla="*/ 22 w 191"/>
                <a:gd name="T11" fmla="*/ 1074 h 1130"/>
                <a:gd name="T12" fmla="*/ 26 w 191"/>
                <a:gd name="T13" fmla="*/ 1079 h 1130"/>
                <a:gd name="T14" fmla="*/ 34 w 191"/>
                <a:gd name="T15" fmla="*/ 1081 h 1130"/>
                <a:gd name="T16" fmla="*/ 38 w 191"/>
                <a:gd name="T17" fmla="*/ 1087 h 1130"/>
                <a:gd name="T18" fmla="*/ 47 w 191"/>
                <a:gd name="T19" fmla="*/ 1089 h 1130"/>
                <a:gd name="T20" fmla="*/ 54 w 191"/>
                <a:gd name="T21" fmla="*/ 1097 h 1130"/>
                <a:gd name="T22" fmla="*/ 66 w 191"/>
                <a:gd name="T23" fmla="*/ 1098 h 1130"/>
                <a:gd name="T24" fmla="*/ 71 w 191"/>
                <a:gd name="T25" fmla="*/ 1102 h 1130"/>
                <a:gd name="T26" fmla="*/ 79 w 191"/>
                <a:gd name="T27" fmla="*/ 1104 h 1130"/>
                <a:gd name="T28" fmla="*/ 86 w 191"/>
                <a:gd name="T29" fmla="*/ 1108 h 1130"/>
                <a:gd name="T30" fmla="*/ 97 w 191"/>
                <a:gd name="T31" fmla="*/ 1110 h 1130"/>
                <a:gd name="T32" fmla="*/ 101 w 191"/>
                <a:gd name="T33" fmla="*/ 1114 h 1130"/>
                <a:gd name="T34" fmla="*/ 117 w 191"/>
                <a:gd name="T35" fmla="*/ 1116 h 1130"/>
                <a:gd name="T36" fmla="*/ 121 w 191"/>
                <a:gd name="T37" fmla="*/ 1119 h 1130"/>
                <a:gd name="T38" fmla="*/ 138 w 191"/>
                <a:gd name="T39" fmla="*/ 1121 h 1130"/>
                <a:gd name="T40" fmla="*/ 147 w 191"/>
                <a:gd name="T41" fmla="*/ 1125 h 1130"/>
                <a:gd name="T42" fmla="*/ 172 w 191"/>
                <a:gd name="T43" fmla="*/ 1127 h 1130"/>
                <a:gd name="T44" fmla="*/ 190 w 191"/>
                <a:gd name="T45" fmla="*/ 77 h 1130"/>
                <a:gd name="T46" fmla="*/ 166 w 191"/>
                <a:gd name="T47" fmla="*/ 75 h 1130"/>
                <a:gd name="T48" fmla="*/ 157 w 191"/>
                <a:gd name="T49" fmla="*/ 71 h 1130"/>
                <a:gd name="T50" fmla="*/ 135 w 191"/>
                <a:gd name="T51" fmla="*/ 69 h 1130"/>
                <a:gd name="T52" fmla="*/ 125 w 191"/>
                <a:gd name="T53" fmla="*/ 65 h 1130"/>
                <a:gd name="T54" fmla="*/ 112 w 191"/>
                <a:gd name="T55" fmla="*/ 63 h 1130"/>
                <a:gd name="T56" fmla="*/ 105 w 191"/>
                <a:gd name="T57" fmla="*/ 59 h 1130"/>
                <a:gd name="T58" fmla="*/ 91 w 191"/>
                <a:gd name="T59" fmla="*/ 57 h 1130"/>
                <a:gd name="T60" fmla="*/ 84 w 191"/>
                <a:gd name="T61" fmla="*/ 54 h 1130"/>
                <a:gd name="T62" fmla="*/ 71 w 191"/>
                <a:gd name="T63" fmla="*/ 50 h 1130"/>
                <a:gd name="T64" fmla="*/ 67 w 191"/>
                <a:gd name="T65" fmla="*/ 46 h 1130"/>
                <a:gd name="T66" fmla="*/ 54 w 191"/>
                <a:gd name="T67" fmla="*/ 42 h 1130"/>
                <a:gd name="T68" fmla="*/ 48 w 191"/>
                <a:gd name="T69" fmla="*/ 38 h 1130"/>
                <a:gd name="T70" fmla="*/ 40 w 191"/>
                <a:gd name="T71" fmla="*/ 35 h 1130"/>
                <a:gd name="T72" fmla="*/ 36 w 191"/>
                <a:gd name="T73" fmla="*/ 31 h 1130"/>
                <a:gd name="T74" fmla="*/ 28 w 191"/>
                <a:gd name="T75" fmla="*/ 27 h 1130"/>
                <a:gd name="T76" fmla="*/ 19 w 191"/>
                <a:gd name="T77" fmla="*/ 19 h 1130"/>
                <a:gd name="T78" fmla="*/ 14 w 191"/>
                <a:gd name="T79" fmla="*/ 15 h 1130"/>
                <a:gd name="T80" fmla="*/ 10 w 191"/>
                <a:gd name="T81" fmla="*/ 8 h 1130"/>
                <a:gd name="T82" fmla="*/ 4 w 191"/>
                <a:gd name="T83" fmla="*/ 4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130"/>
                <a:gd name="T128" fmla="*/ 191 w 191"/>
                <a:gd name="T129" fmla="*/ 1130 h 1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130">
                  <a:moveTo>
                    <a:pt x="2" y="0"/>
                  </a:moveTo>
                  <a:lnTo>
                    <a:pt x="2" y="1045"/>
                  </a:lnTo>
                  <a:lnTo>
                    <a:pt x="0" y="1045"/>
                  </a:lnTo>
                  <a:lnTo>
                    <a:pt x="0" y="1049"/>
                  </a:lnTo>
                  <a:lnTo>
                    <a:pt x="2" y="1049"/>
                  </a:lnTo>
                  <a:lnTo>
                    <a:pt x="2" y="1053"/>
                  </a:lnTo>
                  <a:lnTo>
                    <a:pt x="4" y="1053"/>
                  </a:lnTo>
                  <a:lnTo>
                    <a:pt x="4" y="1056"/>
                  </a:lnTo>
                  <a:lnTo>
                    <a:pt x="6" y="1056"/>
                  </a:lnTo>
                  <a:lnTo>
                    <a:pt x="8" y="1060"/>
                  </a:lnTo>
                  <a:lnTo>
                    <a:pt x="10" y="1064"/>
                  </a:lnTo>
                  <a:lnTo>
                    <a:pt x="12" y="1064"/>
                  </a:lnTo>
                  <a:lnTo>
                    <a:pt x="12" y="1066"/>
                  </a:lnTo>
                  <a:lnTo>
                    <a:pt x="16" y="1066"/>
                  </a:lnTo>
                  <a:lnTo>
                    <a:pt x="16" y="1070"/>
                  </a:lnTo>
                  <a:lnTo>
                    <a:pt x="17" y="1070"/>
                  </a:lnTo>
                  <a:lnTo>
                    <a:pt x="19" y="1074"/>
                  </a:lnTo>
                  <a:lnTo>
                    <a:pt x="22" y="1074"/>
                  </a:lnTo>
                  <a:lnTo>
                    <a:pt x="24" y="1077"/>
                  </a:lnTo>
                  <a:lnTo>
                    <a:pt x="26" y="1077"/>
                  </a:lnTo>
                  <a:lnTo>
                    <a:pt x="26" y="1079"/>
                  </a:lnTo>
                  <a:lnTo>
                    <a:pt x="30" y="1079"/>
                  </a:lnTo>
                  <a:lnTo>
                    <a:pt x="30" y="1081"/>
                  </a:lnTo>
                  <a:lnTo>
                    <a:pt x="34" y="1081"/>
                  </a:lnTo>
                  <a:lnTo>
                    <a:pt x="36" y="1085"/>
                  </a:lnTo>
                  <a:lnTo>
                    <a:pt x="38" y="1085"/>
                  </a:lnTo>
                  <a:lnTo>
                    <a:pt x="38" y="1087"/>
                  </a:lnTo>
                  <a:lnTo>
                    <a:pt x="42" y="1087"/>
                  </a:lnTo>
                  <a:lnTo>
                    <a:pt x="42" y="1089"/>
                  </a:lnTo>
                  <a:lnTo>
                    <a:pt x="47" y="1089"/>
                  </a:lnTo>
                  <a:lnTo>
                    <a:pt x="48" y="1093"/>
                  </a:lnTo>
                  <a:lnTo>
                    <a:pt x="52" y="1093"/>
                  </a:lnTo>
                  <a:lnTo>
                    <a:pt x="54" y="1097"/>
                  </a:lnTo>
                  <a:lnTo>
                    <a:pt x="62" y="1097"/>
                  </a:lnTo>
                  <a:lnTo>
                    <a:pt x="62" y="1098"/>
                  </a:lnTo>
                  <a:lnTo>
                    <a:pt x="66" y="1098"/>
                  </a:lnTo>
                  <a:lnTo>
                    <a:pt x="66" y="1100"/>
                  </a:lnTo>
                  <a:lnTo>
                    <a:pt x="71" y="1100"/>
                  </a:lnTo>
                  <a:lnTo>
                    <a:pt x="71" y="1102"/>
                  </a:lnTo>
                  <a:lnTo>
                    <a:pt x="75" y="1102"/>
                  </a:lnTo>
                  <a:lnTo>
                    <a:pt x="75" y="1104"/>
                  </a:lnTo>
                  <a:lnTo>
                    <a:pt x="79" y="1104"/>
                  </a:lnTo>
                  <a:lnTo>
                    <a:pt x="79" y="1106"/>
                  </a:lnTo>
                  <a:lnTo>
                    <a:pt x="86" y="1106"/>
                  </a:lnTo>
                  <a:lnTo>
                    <a:pt x="86" y="1108"/>
                  </a:lnTo>
                  <a:lnTo>
                    <a:pt x="90" y="1108"/>
                  </a:lnTo>
                  <a:lnTo>
                    <a:pt x="90" y="1110"/>
                  </a:lnTo>
                  <a:lnTo>
                    <a:pt x="97" y="1110"/>
                  </a:lnTo>
                  <a:lnTo>
                    <a:pt x="97" y="1112"/>
                  </a:lnTo>
                  <a:lnTo>
                    <a:pt x="101" y="1112"/>
                  </a:lnTo>
                  <a:lnTo>
                    <a:pt x="101" y="1114"/>
                  </a:lnTo>
                  <a:lnTo>
                    <a:pt x="109" y="1114"/>
                  </a:lnTo>
                  <a:lnTo>
                    <a:pt x="109" y="1116"/>
                  </a:lnTo>
                  <a:lnTo>
                    <a:pt x="117" y="1116"/>
                  </a:lnTo>
                  <a:lnTo>
                    <a:pt x="117" y="1118"/>
                  </a:lnTo>
                  <a:lnTo>
                    <a:pt x="121" y="1118"/>
                  </a:lnTo>
                  <a:lnTo>
                    <a:pt x="121" y="1119"/>
                  </a:lnTo>
                  <a:lnTo>
                    <a:pt x="131" y="1119"/>
                  </a:lnTo>
                  <a:lnTo>
                    <a:pt x="131" y="1121"/>
                  </a:lnTo>
                  <a:lnTo>
                    <a:pt x="138" y="1121"/>
                  </a:lnTo>
                  <a:lnTo>
                    <a:pt x="138" y="1123"/>
                  </a:lnTo>
                  <a:lnTo>
                    <a:pt x="147" y="1123"/>
                  </a:lnTo>
                  <a:lnTo>
                    <a:pt x="147" y="1125"/>
                  </a:lnTo>
                  <a:lnTo>
                    <a:pt x="157" y="1125"/>
                  </a:lnTo>
                  <a:lnTo>
                    <a:pt x="157" y="1127"/>
                  </a:lnTo>
                  <a:lnTo>
                    <a:pt x="172" y="1127"/>
                  </a:lnTo>
                  <a:lnTo>
                    <a:pt x="172" y="1129"/>
                  </a:lnTo>
                  <a:lnTo>
                    <a:pt x="190" y="1129"/>
                  </a:lnTo>
                  <a:lnTo>
                    <a:pt x="190" y="77"/>
                  </a:lnTo>
                  <a:lnTo>
                    <a:pt x="175" y="77"/>
                  </a:lnTo>
                  <a:lnTo>
                    <a:pt x="175" y="75"/>
                  </a:lnTo>
                  <a:lnTo>
                    <a:pt x="166" y="75"/>
                  </a:lnTo>
                  <a:lnTo>
                    <a:pt x="166" y="73"/>
                  </a:lnTo>
                  <a:lnTo>
                    <a:pt x="157" y="73"/>
                  </a:lnTo>
                  <a:lnTo>
                    <a:pt x="157" y="71"/>
                  </a:lnTo>
                  <a:lnTo>
                    <a:pt x="142" y="71"/>
                  </a:lnTo>
                  <a:lnTo>
                    <a:pt x="142" y="69"/>
                  </a:lnTo>
                  <a:lnTo>
                    <a:pt x="135" y="69"/>
                  </a:lnTo>
                  <a:lnTo>
                    <a:pt x="135" y="67"/>
                  </a:lnTo>
                  <a:lnTo>
                    <a:pt x="125" y="67"/>
                  </a:lnTo>
                  <a:lnTo>
                    <a:pt x="125" y="65"/>
                  </a:lnTo>
                  <a:lnTo>
                    <a:pt x="121" y="65"/>
                  </a:lnTo>
                  <a:lnTo>
                    <a:pt x="121" y="63"/>
                  </a:lnTo>
                  <a:lnTo>
                    <a:pt x="112" y="63"/>
                  </a:lnTo>
                  <a:lnTo>
                    <a:pt x="112" y="61"/>
                  </a:lnTo>
                  <a:lnTo>
                    <a:pt x="105" y="61"/>
                  </a:lnTo>
                  <a:lnTo>
                    <a:pt x="105" y="59"/>
                  </a:lnTo>
                  <a:lnTo>
                    <a:pt x="101" y="59"/>
                  </a:lnTo>
                  <a:lnTo>
                    <a:pt x="101" y="57"/>
                  </a:lnTo>
                  <a:lnTo>
                    <a:pt x="91" y="57"/>
                  </a:lnTo>
                  <a:lnTo>
                    <a:pt x="91" y="56"/>
                  </a:lnTo>
                  <a:lnTo>
                    <a:pt x="84" y="56"/>
                  </a:lnTo>
                  <a:lnTo>
                    <a:pt x="84" y="54"/>
                  </a:lnTo>
                  <a:lnTo>
                    <a:pt x="80" y="54"/>
                  </a:lnTo>
                  <a:lnTo>
                    <a:pt x="79" y="50"/>
                  </a:lnTo>
                  <a:lnTo>
                    <a:pt x="71" y="50"/>
                  </a:lnTo>
                  <a:lnTo>
                    <a:pt x="71" y="48"/>
                  </a:lnTo>
                  <a:lnTo>
                    <a:pt x="67" y="48"/>
                  </a:lnTo>
                  <a:lnTo>
                    <a:pt x="67" y="46"/>
                  </a:lnTo>
                  <a:lnTo>
                    <a:pt x="60" y="46"/>
                  </a:lnTo>
                  <a:lnTo>
                    <a:pt x="58" y="42"/>
                  </a:lnTo>
                  <a:lnTo>
                    <a:pt x="54" y="42"/>
                  </a:lnTo>
                  <a:lnTo>
                    <a:pt x="54" y="40"/>
                  </a:lnTo>
                  <a:lnTo>
                    <a:pt x="48" y="40"/>
                  </a:lnTo>
                  <a:lnTo>
                    <a:pt x="48" y="38"/>
                  </a:lnTo>
                  <a:lnTo>
                    <a:pt x="45" y="38"/>
                  </a:lnTo>
                  <a:lnTo>
                    <a:pt x="44" y="35"/>
                  </a:lnTo>
                  <a:lnTo>
                    <a:pt x="40" y="35"/>
                  </a:lnTo>
                  <a:lnTo>
                    <a:pt x="40" y="33"/>
                  </a:lnTo>
                  <a:lnTo>
                    <a:pt x="36" y="33"/>
                  </a:lnTo>
                  <a:lnTo>
                    <a:pt x="36" y="31"/>
                  </a:lnTo>
                  <a:lnTo>
                    <a:pt x="32" y="31"/>
                  </a:lnTo>
                  <a:lnTo>
                    <a:pt x="30" y="27"/>
                  </a:lnTo>
                  <a:lnTo>
                    <a:pt x="28" y="27"/>
                  </a:lnTo>
                  <a:lnTo>
                    <a:pt x="26" y="23"/>
                  </a:lnTo>
                  <a:lnTo>
                    <a:pt x="21" y="23"/>
                  </a:lnTo>
                  <a:lnTo>
                    <a:pt x="19" y="19"/>
                  </a:lnTo>
                  <a:lnTo>
                    <a:pt x="17" y="19"/>
                  </a:lnTo>
                  <a:lnTo>
                    <a:pt x="16" y="15"/>
                  </a:lnTo>
                  <a:lnTo>
                    <a:pt x="14" y="15"/>
                  </a:lnTo>
                  <a:lnTo>
                    <a:pt x="14" y="12"/>
                  </a:lnTo>
                  <a:lnTo>
                    <a:pt x="12" y="12"/>
                  </a:lnTo>
                  <a:lnTo>
                    <a:pt x="10" y="8"/>
                  </a:lnTo>
                  <a:lnTo>
                    <a:pt x="6" y="8"/>
                  </a:lnTo>
                  <a:lnTo>
                    <a:pt x="6" y="4"/>
                  </a:lnTo>
                  <a:lnTo>
                    <a:pt x="4" y="4"/>
                  </a:lnTo>
                  <a:lnTo>
                    <a:pt x="4" y="0"/>
                  </a:lnTo>
                  <a:lnTo>
                    <a:pt x="2"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48" name="Freeform 79">
              <a:extLst>
                <a:ext uri="{FF2B5EF4-FFF2-40B4-BE49-F238E27FC236}">
                  <a16:creationId xmlns:a16="http://schemas.microsoft.com/office/drawing/2014/main" id="{1E030235-6F19-88F4-290B-D21A39CEA734}"/>
                </a:ext>
              </a:extLst>
            </p:cNvPr>
            <p:cNvSpPr>
              <a:spLocks/>
            </p:cNvSpPr>
            <p:nvPr/>
          </p:nvSpPr>
          <p:spPr bwMode="auto">
            <a:xfrm>
              <a:off x="5466" y="1218"/>
              <a:ext cx="197" cy="1144"/>
            </a:xfrm>
            <a:custGeom>
              <a:avLst/>
              <a:gdLst>
                <a:gd name="T0" fmla="*/ 2 w 197"/>
                <a:gd name="T1" fmla="*/ 4 h 1144"/>
                <a:gd name="T2" fmla="*/ 4 w 197"/>
                <a:gd name="T3" fmla="*/ 8 h 1144"/>
                <a:gd name="T4" fmla="*/ 6 w 197"/>
                <a:gd name="T5" fmla="*/ 12 h 1144"/>
                <a:gd name="T6" fmla="*/ 8 w 197"/>
                <a:gd name="T7" fmla="*/ 16 h 1144"/>
                <a:gd name="T8" fmla="*/ 14 w 197"/>
                <a:gd name="T9" fmla="*/ 20 h 1144"/>
                <a:gd name="T10" fmla="*/ 23 w 197"/>
                <a:gd name="T11" fmla="*/ 31 h 1144"/>
                <a:gd name="T12" fmla="*/ 33 w 197"/>
                <a:gd name="T13" fmla="*/ 37 h 1144"/>
                <a:gd name="T14" fmla="*/ 39 w 197"/>
                <a:gd name="T15" fmla="*/ 41 h 1144"/>
                <a:gd name="T16" fmla="*/ 45 w 197"/>
                <a:gd name="T17" fmla="*/ 43 h 1144"/>
                <a:gd name="T18" fmla="*/ 50 w 197"/>
                <a:gd name="T19" fmla="*/ 46 h 1144"/>
                <a:gd name="T20" fmla="*/ 56 w 197"/>
                <a:gd name="T21" fmla="*/ 48 h 1144"/>
                <a:gd name="T22" fmla="*/ 62 w 197"/>
                <a:gd name="T23" fmla="*/ 52 h 1144"/>
                <a:gd name="T24" fmla="*/ 69 w 197"/>
                <a:gd name="T25" fmla="*/ 54 h 1144"/>
                <a:gd name="T26" fmla="*/ 77 w 197"/>
                <a:gd name="T27" fmla="*/ 58 h 1144"/>
                <a:gd name="T28" fmla="*/ 83 w 197"/>
                <a:gd name="T29" fmla="*/ 60 h 1144"/>
                <a:gd name="T30" fmla="*/ 91 w 197"/>
                <a:gd name="T31" fmla="*/ 64 h 1144"/>
                <a:gd name="T32" fmla="*/ 100 w 197"/>
                <a:gd name="T33" fmla="*/ 65 h 1144"/>
                <a:gd name="T34" fmla="*/ 108 w 197"/>
                <a:gd name="T35" fmla="*/ 67 h 1144"/>
                <a:gd name="T36" fmla="*/ 116 w 197"/>
                <a:gd name="T37" fmla="*/ 69 h 1144"/>
                <a:gd name="T38" fmla="*/ 125 w 197"/>
                <a:gd name="T39" fmla="*/ 71 h 1144"/>
                <a:gd name="T40" fmla="*/ 133 w 197"/>
                <a:gd name="T41" fmla="*/ 75 h 1144"/>
                <a:gd name="T42" fmla="*/ 142 w 197"/>
                <a:gd name="T43" fmla="*/ 77 h 1144"/>
                <a:gd name="T44" fmla="*/ 152 w 197"/>
                <a:gd name="T45" fmla="*/ 79 h 1144"/>
                <a:gd name="T46" fmla="*/ 165 w 197"/>
                <a:gd name="T47" fmla="*/ 81 h 1144"/>
                <a:gd name="T48" fmla="*/ 175 w 197"/>
                <a:gd name="T49" fmla="*/ 83 h 1144"/>
                <a:gd name="T50" fmla="*/ 185 w 197"/>
                <a:gd name="T51" fmla="*/ 85 h 1144"/>
                <a:gd name="T52" fmla="*/ 196 w 197"/>
                <a:gd name="T53" fmla="*/ 86 h 1144"/>
                <a:gd name="T54" fmla="*/ 196 w 197"/>
                <a:gd name="T55" fmla="*/ 1143 h 1144"/>
                <a:gd name="T56" fmla="*/ 181 w 197"/>
                <a:gd name="T57" fmla="*/ 1141 h 1144"/>
                <a:gd name="T58" fmla="*/ 171 w 197"/>
                <a:gd name="T59" fmla="*/ 1139 h 1144"/>
                <a:gd name="T60" fmla="*/ 158 w 197"/>
                <a:gd name="T61" fmla="*/ 1137 h 1144"/>
                <a:gd name="T62" fmla="*/ 148 w 197"/>
                <a:gd name="T63" fmla="*/ 1135 h 1144"/>
                <a:gd name="T64" fmla="*/ 139 w 197"/>
                <a:gd name="T65" fmla="*/ 1133 h 1144"/>
                <a:gd name="T66" fmla="*/ 129 w 197"/>
                <a:gd name="T67" fmla="*/ 1132 h 1144"/>
                <a:gd name="T68" fmla="*/ 121 w 197"/>
                <a:gd name="T69" fmla="*/ 1130 h 1144"/>
                <a:gd name="T70" fmla="*/ 112 w 197"/>
                <a:gd name="T71" fmla="*/ 1128 h 1144"/>
                <a:gd name="T72" fmla="*/ 104 w 197"/>
                <a:gd name="T73" fmla="*/ 1126 h 1144"/>
                <a:gd name="T74" fmla="*/ 96 w 197"/>
                <a:gd name="T75" fmla="*/ 1122 h 1144"/>
                <a:gd name="T76" fmla="*/ 89 w 197"/>
                <a:gd name="T77" fmla="*/ 1120 h 1144"/>
                <a:gd name="T78" fmla="*/ 81 w 197"/>
                <a:gd name="T79" fmla="*/ 1118 h 1144"/>
                <a:gd name="T80" fmla="*/ 73 w 197"/>
                <a:gd name="T81" fmla="*/ 1114 h 1144"/>
                <a:gd name="T82" fmla="*/ 68 w 197"/>
                <a:gd name="T83" fmla="*/ 1112 h 1144"/>
                <a:gd name="T84" fmla="*/ 60 w 197"/>
                <a:gd name="T85" fmla="*/ 1109 h 1144"/>
                <a:gd name="T86" fmla="*/ 54 w 197"/>
                <a:gd name="T87" fmla="*/ 1107 h 1144"/>
                <a:gd name="T88" fmla="*/ 48 w 197"/>
                <a:gd name="T89" fmla="*/ 1103 h 1144"/>
                <a:gd name="T90" fmla="*/ 43 w 197"/>
                <a:gd name="T91" fmla="*/ 1101 h 1144"/>
                <a:gd name="T92" fmla="*/ 35 w 197"/>
                <a:gd name="T93" fmla="*/ 1095 h 1144"/>
                <a:gd name="T94" fmla="*/ 29 w 197"/>
                <a:gd name="T95" fmla="*/ 1091 h 1144"/>
                <a:gd name="T96" fmla="*/ 23 w 197"/>
                <a:gd name="T97" fmla="*/ 1088 h 1144"/>
                <a:gd name="T98" fmla="*/ 16 w 197"/>
                <a:gd name="T99" fmla="*/ 1082 h 1144"/>
                <a:gd name="T100" fmla="*/ 14 w 197"/>
                <a:gd name="T101" fmla="*/ 1078 h 1144"/>
                <a:gd name="T102" fmla="*/ 8 w 197"/>
                <a:gd name="T103" fmla="*/ 1074 h 1144"/>
                <a:gd name="T104" fmla="*/ 4 w 197"/>
                <a:gd name="T105" fmla="*/ 1068 h 1144"/>
                <a:gd name="T106" fmla="*/ 2 w 197"/>
                <a:gd name="T107" fmla="*/ 1065 h 1144"/>
                <a:gd name="T108" fmla="*/ 0 w 197"/>
                <a:gd name="T109" fmla="*/ 1061 h 1144"/>
                <a:gd name="T110" fmla="*/ 2 w 197"/>
                <a:gd name="T111" fmla="*/ 1059 h 1144"/>
                <a:gd name="T112" fmla="*/ 0 w 197"/>
                <a:gd name="T113" fmla="*/ 2 h 1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7"/>
                <a:gd name="T172" fmla="*/ 0 h 1144"/>
                <a:gd name="T173" fmla="*/ 197 w 197"/>
                <a:gd name="T174" fmla="*/ 1144 h 1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7" h="1144">
                  <a:moveTo>
                    <a:pt x="0" y="2"/>
                  </a:moveTo>
                  <a:lnTo>
                    <a:pt x="2" y="4"/>
                  </a:lnTo>
                  <a:lnTo>
                    <a:pt x="2" y="6"/>
                  </a:lnTo>
                  <a:lnTo>
                    <a:pt x="4" y="8"/>
                  </a:lnTo>
                  <a:lnTo>
                    <a:pt x="4" y="10"/>
                  </a:lnTo>
                  <a:lnTo>
                    <a:pt x="6" y="12"/>
                  </a:lnTo>
                  <a:lnTo>
                    <a:pt x="6" y="14"/>
                  </a:lnTo>
                  <a:lnTo>
                    <a:pt x="8" y="16"/>
                  </a:lnTo>
                  <a:lnTo>
                    <a:pt x="10" y="16"/>
                  </a:lnTo>
                  <a:lnTo>
                    <a:pt x="14" y="20"/>
                  </a:lnTo>
                  <a:lnTo>
                    <a:pt x="14" y="21"/>
                  </a:lnTo>
                  <a:lnTo>
                    <a:pt x="23" y="31"/>
                  </a:lnTo>
                  <a:lnTo>
                    <a:pt x="27" y="31"/>
                  </a:lnTo>
                  <a:lnTo>
                    <a:pt x="33" y="37"/>
                  </a:lnTo>
                  <a:lnTo>
                    <a:pt x="37" y="39"/>
                  </a:lnTo>
                  <a:lnTo>
                    <a:pt x="39" y="41"/>
                  </a:lnTo>
                  <a:lnTo>
                    <a:pt x="41" y="41"/>
                  </a:lnTo>
                  <a:lnTo>
                    <a:pt x="45" y="43"/>
                  </a:lnTo>
                  <a:lnTo>
                    <a:pt x="46" y="44"/>
                  </a:lnTo>
                  <a:lnTo>
                    <a:pt x="50" y="46"/>
                  </a:lnTo>
                  <a:lnTo>
                    <a:pt x="52" y="48"/>
                  </a:lnTo>
                  <a:lnTo>
                    <a:pt x="56" y="48"/>
                  </a:lnTo>
                  <a:lnTo>
                    <a:pt x="60" y="50"/>
                  </a:lnTo>
                  <a:lnTo>
                    <a:pt x="62" y="52"/>
                  </a:lnTo>
                  <a:lnTo>
                    <a:pt x="66" y="54"/>
                  </a:lnTo>
                  <a:lnTo>
                    <a:pt x="69" y="54"/>
                  </a:lnTo>
                  <a:lnTo>
                    <a:pt x="73" y="56"/>
                  </a:lnTo>
                  <a:lnTo>
                    <a:pt x="77" y="58"/>
                  </a:lnTo>
                  <a:lnTo>
                    <a:pt x="81" y="58"/>
                  </a:lnTo>
                  <a:lnTo>
                    <a:pt x="83" y="60"/>
                  </a:lnTo>
                  <a:lnTo>
                    <a:pt x="87" y="62"/>
                  </a:lnTo>
                  <a:lnTo>
                    <a:pt x="91" y="64"/>
                  </a:lnTo>
                  <a:lnTo>
                    <a:pt x="94" y="64"/>
                  </a:lnTo>
                  <a:lnTo>
                    <a:pt x="100" y="65"/>
                  </a:lnTo>
                  <a:lnTo>
                    <a:pt x="104" y="65"/>
                  </a:lnTo>
                  <a:lnTo>
                    <a:pt x="108" y="67"/>
                  </a:lnTo>
                  <a:lnTo>
                    <a:pt x="112" y="69"/>
                  </a:lnTo>
                  <a:lnTo>
                    <a:pt x="116" y="69"/>
                  </a:lnTo>
                  <a:lnTo>
                    <a:pt x="119" y="71"/>
                  </a:lnTo>
                  <a:lnTo>
                    <a:pt x="125" y="71"/>
                  </a:lnTo>
                  <a:lnTo>
                    <a:pt x="129" y="73"/>
                  </a:lnTo>
                  <a:lnTo>
                    <a:pt x="133" y="75"/>
                  </a:lnTo>
                  <a:lnTo>
                    <a:pt x="139" y="75"/>
                  </a:lnTo>
                  <a:lnTo>
                    <a:pt x="142" y="77"/>
                  </a:lnTo>
                  <a:lnTo>
                    <a:pt x="146" y="77"/>
                  </a:lnTo>
                  <a:lnTo>
                    <a:pt x="152" y="79"/>
                  </a:lnTo>
                  <a:lnTo>
                    <a:pt x="162" y="79"/>
                  </a:lnTo>
                  <a:lnTo>
                    <a:pt x="165" y="81"/>
                  </a:lnTo>
                  <a:lnTo>
                    <a:pt x="171" y="81"/>
                  </a:lnTo>
                  <a:lnTo>
                    <a:pt x="175" y="83"/>
                  </a:lnTo>
                  <a:lnTo>
                    <a:pt x="181" y="83"/>
                  </a:lnTo>
                  <a:lnTo>
                    <a:pt x="185" y="85"/>
                  </a:lnTo>
                  <a:lnTo>
                    <a:pt x="196" y="85"/>
                  </a:lnTo>
                  <a:lnTo>
                    <a:pt x="196" y="86"/>
                  </a:lnTo>
                  <a:lnTo>
                    <a:pt x="196" y="1141"/>
                  </a:lnTo>
                  <a:lnTo>
                    <a:pt x="196" y="1143"/>
                  </a:lnTo>
                  <a:lnTo>
                    <a:pt x="186" y="1143"/>
                  </a:lnTo>
                  <a:lnTo>
                    <a:pt x="181" y="1141"/>
                  </a:lnTo>
                  <a:lnTo>
                    <a:pt x="177" y="1141"/>
                  </a:lnTo>
                  <a:lnTo>
                    <a:pt x="171" y="1139"/>
                  </a:lnTo>
                  <a:lnTo>
                    <a:pt x="162" y="1139"/>
                  </a:lnTo>
                  <a:lnTo>
                    <a:pt x="158" y="1137"/>
                  </a:lnTo>
                  <a:lnTo>
                    <a:pt x="152" y="1137"/>
                  </a:lnTo>
                  <a:lnTo>
                    <a:pt x="148" y="1135"/>
                  </a:lnTo>
                  <a:lnTo>
                    <a:pt x="142" y="1135"/>
                  </a:lnTo>
                  <a:lnTo>
                    <a:pt x="139" y="1133"/>
                  </a:lnTo>
                  <a:lnTo>
                    <a:pt x="135" y="1133"/>
                  </a:lnTo>
                  <a:lnTo>
                    <a:pt x="129" y="1132"/>
                  </a:lnTo>
                  <a:lnTo>
                    <a:pt x="125" y="1132"/>
                  </a:lnTo>
                  <a:lnTo>
                    <a:pt x="121" y="1130"/>
                  </a:lnTo>
                  <a:lnTo>
                    <a:pt x="117" y="1128"/>
                  </a:lnTo>
                  <a:lnTo>
                    <a:pt x="112" y="1128"/>
                  </a:lnTo>
                  <a:lnTo>
                    <a:pt x="108" y="1126"/>
                  </a:lnTo>
                  <a:lnTo>
                    <a:pt x="104" y="1126"/>
                  </a:lnTo>
                  <a:lnTo>
                    <a:pt x="100" y="1124"/>
                  </a:lnTo>
                  <a:lnTo>
                    <a:pt x="96" y="1122"/>
                  </a:lnTo>
                  <a:lnTo>
                    <a:pt x="93" y="1122"/>
                  </a:lnTo>
                  <a:lnTo>
                    <a:pt x="89" y="1120"/>
                  </a:lnTo>
                  <a:lnTo>
                    <a:pt x="85" y="1118"/>
                  </a:lnTo>
                  <a:lnTo>
                    <a:pt x="81" y="1118"/>
                  </a:lnTo>
                  <a:lnTo>
                    <a:pt x="77" y="1116"/>
                  </a:lnTo>
                  <a:lnTo>
                    <a:pt x="73" y="1114"/>
                  </a:lnTo>
                  <a:lnTo>
                    <a:pt x="69" y="1112"/>
                  </a:lnTo>
                  <a:lnTo>
                    <a:pt x="68" y="1112"/>
                  </a:lnTo>
                  <a:lnTo>
                    <a:pt x="64" y="1111"/>
                  </a:lnTo>
                  <a:lnTo>
                    <a:pt x="60" y="1109"/>
                  </a:lnTo>
                  <a:lnTo>
                    <a:pt x="56" y="1109"/>
                  </a:lnTo>
                  <a:lnTo>
                    <a:pt x="54" y="1107"/>
                  </a:lnTo>
                  <a:lnTo>
                    <a:pt x="50" y="1105"/>
                  </a:lnTo>
                  <a:lnTo>
                    <a:pt x="48" y="1103"/>
                  </a:lnTo>
                  <a:lnTo>
                    <a:pt x="45" y="1101"/>
                  </a:lnTo>
                  <a:lnTo>
                    <a:pt x="43" y="1101"/>
                  </a:lnTo>
                  <a:lnTo>
                    <a:pt x="39" y="1099"/>
                  </a:lnTo>
                  <a:lnTo>
                    <a:pt x="35" y="1095"/>
                  </a:lnTo>
                  <a:lnTo>
                    <a:pt x="31" y="1093"/>
                  </a:lnTo>
                  <a:lnTo>
                    <a:pt x="29" y="1091"/>
                  </a:lnTo>
                  <a:lnTo>
                    <a:pt x="27" y="1091"/>
                  </a:lnTo>
                  <a:lnTo>
                    <a:pt x="23" y="1088"/>
                  </a:lnTo>
                  <a:lnTo>
                    <a:pt x="20" y="1086"/>
                  </a:lnTo>
                  <a:lnTo>
                    <a:pt x="16" y="1082"/>
                  </a:lnTo>
                  <a:lnTo>
                    <a:pt x="16" y="1080"/>
                  </a:lnTo>
                  <a:lnTo>
                    <a:pt x="14" y="1078"/>
                  </a:lnTo>
                  <a:lnTo>
                    <a:pt x="12" y="1078"/>
                  </a:lnTo>
                  <a:lnTo>
                    <a:pt x="8" y="1074"/>
                  </a:lnTo>
                  <a:lnTo>
                    <a:pt x="8" y="1072"/>
                  </a:lnTo>
                  <a:lnTo>
                    <a:pt x="4" y="1068"/>
                  </a:lnTo>
                  <a:lnTo>
                    <a:pt x="4" y="1067"/>
                  </a:lnTo>
                  <a:lnTo>
                    <a:pt x="2" y="1065"/>
                  </a:lnTo>
                  <a:lnTo>
                    <a:pt x="2" y="1063"/>
                  </a:lnTo>
                  <a:lnTo>
                    <a:pt x="0" y="1061"/>
                  </a:lnTo>
                  <a:lnTo>
                    <a:pt x="0" y="1059"/>
                  </a:lnTo>
                  <a:lnTo>
                    <a:pt x="2" y="1059"/>
                  </a:lnTo>
                  <a:lnTo>
                    <a:pt x="2" y="0"/>
                  </a:lnTo>
                  <a:lnTo>
                    <a:pt x="0" y="2"/>
                  </a:lnTo>
                </a:path>
              </a:pathLst>
            </a:custGeom>
            <a:solidFill>
              <a:schemeClr val="bg1"/>
            </a:solidFill>
            <a:ln w="12700" cap="rnd">
              <a:solidFill>
                <a:srgbClr val="FFFFFF"/>
              </a:solidFill>
              <a:round/>
              <a:headEnd/>
              <a:tailEnd/>
            </a:ln>
          </p:spPr>
          <p:txBody>
            <a:bodyPr/>
            <a:lstStyle/>
            <a:p>
              <a:endParaRPr lang="fr-FR"/>
            </a:p>
          </p:txBody>
        </p:sp>
        <p:sp>
          <p:nvSpPr>
            <p:cNvPr id="34849" name="Freeform 80">
              <a:extLst>
                <a:ext uri="{FF2B5EF4-FFF2-40B4-BE49-F238E27FC236}">
                  <a16:creationId xmlns:a16="http://schemas.microsoft.com/office/drawing/2014/main" id="{DD87B046-58EA-5113-3ACA-230FA61016EB}"/>
                </a:ext>
              </a:extLst>
            </p:cNvPr>
            <p:cNvSpPr>
              <a:spLocks/>
            </p:cNvSpPr>
            <p:nvPr/>
          </p:nvSpPr>
          <p:spPr bwMode="auto">
            <a:xfrm>
              <a:off x="4828" y="1421"/>
              <a:ext cx="1260" cy="732"/>
            </a:xfrm>
            <a:custGeom>
              <a:avLst/>
              <a:gdLst>
                <a:gd name="T0" fmla="*/ 4 w 1260"/>
                <a:gd name="T1" fmla="*/ 643 h 732"/>
                <a:gd name="T2" fmla="*/ 10 w 1260"/>
                <a:gd name="T3" fmla="*/ 654 h 732"/>
                <a:gd name="T4" fmla="*/ 19 w 1260"/>
                <a:gd name="T5" fmla="*/ 666 h 732"/>
                <a:gd name="T6" fmla="*/ 29 w 1260"/>
                <a:gd name="T7" fmla="*/ 670 h 732"/>
                <a:gd name="T8" fmla="*/ 37 w 1260"/>
                <a:gd name="T9" fmla="*/ 678 h 732"/>
                <a:gd name="T10" fmla="*/ 50 w 1260"/>
                <a:gd name="T11" fmla="*/ 684 h 732"/>
                <a:gd name="T12" fmla="*/ 65 w 1260"/>
                <a:gd name="T13" fmla="*/ 693 h 732"/>
                <a:gd name="T14" fmla="*/ 86 w 1260"/>
                <a:gd name="T15" fmla="*/ 699 h 732"/>
                <a:gd name="T16" fmla="*/ 98 w 1260"/>
                <a:gd name="T17" fmla="*/ 705 h 732"/>
                <a:gd name="T18" fmla="*/ 114 w 1260"/>
                <a:gd name="T19" fmla="*/ 709 h 732"/>
                <a:gd name="T20" fmla="*/ 131 w 1260"/>
                <a:gd name="T21" fmla="*/ 714 h 732"/>
                <a:gd name="T22" fmla="*/ 154 w 1260"/>
                <a:gd name="T23" fmla="*/ 718 h 732"/>
                <a:gd name="T24" fmla="*/ 177 w 1260"/>
                <a:gd name="T25" fmla="*/ 724 h 732"/>
                <a:gd name="T26" fmla="*/ 218 w 1260"/>
                <a:gd name="T27" fmla="*/ 728 h 732"/>
                <a:gd name="T28" fmla="*/ 1021 w 1260"/>
                <a:gd name="T29" fmla="*/ 730 h 732"/>
                <a:gd name="T30" fmla="*/ 1072 w 1260"/>
                <a:gd name="T31" fmla="*/ 726 h 732"/>
                <a:gd name="T32" fmla="*/ 1092 w 1260"/>
                <a:gd name="T33" fmla="*/ 720 h 732"/>
                <a:gd name="T34" fmla="*/ 1120 w 1260"/>
                <a:gd name="T35" fmla="*/ 716 h 732"/>
                <a:gd name="T36" fmla="*/ 1138 w 1260"/>
                <a:gd name="T37" fmla="*/ 710 h 732"/>
                <a:gd name="T38" fmla="*/ 1158 w 1260"/>
                <a:gd name="T39" fmla="*/ 707 h 732"/>
                <a:gd name="T40" fmla="*/ 1169 w 1260"/>
                <a:gd name="T41" fmla="*/ 701 h 732"/>
                <a:gd name="T42" fmla="*/ 1185 w 1260"/>
                <a:gd name="T43" fmla="*/ 697 h 732"/>
                <a:gd name="T44" fmla="*/ 1194 w 1260"/>
                <a:gd name="T45" fmla="*/ 691 h 732"/>
                <a:gd name="T46" fmla="*/ 1208 w 1260"/>
                <a:gd name="T47" fmla="*/ 688 h 732"/>
                <a:gd name="T48" fmla="*/ 1219 w 1260"/>
                <a:gd name="T49" fmla="*/ 680 h 732"/>
                <a:gd name="T50" fmla="*/ 1227 w 1260"/>
                <a:gd name="T51" fmla="*/ 674 h 732"/>
                <a:gd name="T52" fmla="*/ 1238 w 1260"/>
                <a:gd name="T53" fmla="*/ 668 h 732"/>
                <a:gd name="T54" fmla="*/ 1246 w 1260"/>
                <a:gd name="T55" fmla="*/ 658 h 732"/>
                <a:gd name="T56" fmla="*/ 1255 w 1260"/>
                <a:gd name="T57" fmla="*/ 647 h 732"/>
                <a:gd name="T58" fmla="*/ 1259 w 1260"/>
                <a:gd name="T59" fmla="*/ 0 h 732"/>
                <a:gd name="T60" fmla="*/ 1254 w 1260"/>
                <a:gd name="T61" fmla="*/ 10 h 732"/>
                <a:gd name="T62" fmla="*/ 1246 w 1260"/>
                <a:gd name="T63" fmla="*/ 23 h 732"/>
                <a:gd name="T64" fmla="*/ 1234 w 1260"/>
                <a:gd name="T65" fmla="*/ 31 h 732"/>
                <a:gd name="T66" fmla="*/ 1227 w 1260"/>
                <a:gd name="T67" fmla="*/ 40 h 732"/>
                <a:gd name="T68" fmla="*/ 1213 w 1260"/>
                <a:gd name="T69" fmla="*/ 48 h 732"/>
                <a:gd name="T70" fmla="*/ 1200 w 1260"/>
                <a:gd name="T71" fmla="*/ 53 h 732"/>
                <a:gd name="T72" fmla="*/ 1183 w 1260"/>
                <a:gd name="T73" fmla="*/ 61 h 732"/>
                <a:gd name="T74" fmla="*/ 1165 w 1260"/>
                <a:gd name="T75" fmla="*/ 64 h 732"/>
                <a:gd name="T76" fmla="*/ 1154 w 1260"/>
                <a:gd name="T77" fmla="*/ 70 h 732"/>
                <a:gd name="T78" fmla="*/ 1134 w 1260"/>
                <a:gd name="T79" fmla="*/ 74 h 732"/>
                <a:gd name="T80" fmla="*/ 1117 w 1260"/>
                <a:gd name="T81" fmla="*/ 79 h 732"/>
                <a:gd name="T82" fmla="*/ 1088 w 1260"/>
                <a:gd name="T83" fmla="*/ 83 h 732"/>
                <a:gd name="T84" fmla="*/ 1063 w 1260"/>
                <a:gd name="T85" fmla="*/ 89 h 732"/>
                <a:gd name="T86" fmla="*/ 994 w 1260"/>
                <a:gd name="T87" fmla="*/ 93 h 732"/>
                <a:gd name="T88" fmla="*/ 233 w 1260"/>
                <a:gd name="T89" fmla="*/ 91 h 732"/>
                <a:gd name="T90" fmla="*/ 183 w 1260"/>
                <a:gd name="T91" fmla="*/ 87 h 732"/>
                <a:gd name="T92" fmla="*/ 162 w 1260"/>
                <a:gd name="T93" fmla="*/ 81 h 732"/>
                <a:gd name="T94" fmla="*/ 135 w 1260"/>
                <a:gd name="T95" fmla="*/ 77 h 732"/>
                <a:gd name="T96" fmla="*/ 118 w 1260"/>
                <a:gd name="T97" fmla="*/ 72 h 732"/>
                <a:gd name="T98" fmla="*/ 98 w 1260"/>
                <a:gd name="T99" fmla="*/ 68 h 732"/>
                <a:gd name="T100" fmla="*/ 86 w 1260"/>
                <a:gd name="T101" fmla="*/ 62 h 732"/>
                <a:gd name="T102" fmla="*/ 69 w 1260"/>
                <a:gd name="T103" fmla="*/ 57 h 732"/>
                <a:gd name="T104" fmla="*/ 56 w 1260"/>
                <a:gd name="T105" fmla="*/ 50 h 732"/>
                <a:gd name="T106" fmla="*/ 40 w 1260"/>
                <a:gd name="T107" fmla="*/ 44 h 732"/>
                <a:gd name="T108" fmla="*/ 27 w 1260"/>
                <a:gd name="T109" fmla="*/ 32 h 732"/>
                <a:gd name="T110" fmla="*/ 15 w 1260"/>
                <a:gd name="T111" fmla="*/ 25 h 732"/>
                <a:gd name="T112" fmla="*/ 6 w 1260"/>
                <a:gd name="T113" fmla="*/ 13 h 732"/>
                <a:gd name="T114" fmla="*/ 2 w 1260"/>
                <a:gd name="T115" fmla="*/ 0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60"/>
                <a:gd name="T175" fmla="*/ 0 h 732"/>
                <a:gd name="T176" fmla="*/ 1260 w 1260"/>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60" h="732">
                  <a:moveTo>
                    <a:pt x="0" y="0"/>
                  </a:moveTo>
                  <a:lnTo>
                    <a:pt x="0" y="637"/>
                  </a:lnTo>
                  <a:lnTo>
                    <a:pt x="2" y="637"/>
                  </a:lnTo>
                  <a:lnTo>
                    <a:pt x="2" y="643"/>
                  </a:lnTo>
                  <a:lnTo>
                    <a:pt x="4" y="643"/>
                  </a:lnTo>
                  <a:lnTo>
                    <a:pt x="4" y="647"/>
                  </a:lnTo>
                  <a:lnTo>
                    <a:pt x="6" y="647"/>
                  </a:lnTo>
                  <a:lnTo>
                    <a:pt x="6" y="650"/>
                  </a:lnTo>
                  <a:lnTo>
                    <a:pt x="8" y="650"/>
                  </a:lnTo>
                  <a:lnTo>
                    <a:pt x="10" y="654"/>
                  </a:lnTo>
                  <a:lnTo>
                    <a:pt x="12" y="658"/>
                  </a:lnTo>
                  <a:lnTo>
                    <a:pt x="14" y="658"/>
                  </a:lnTo>
                  <a:lnTo>
                    <a:pt x="15" y="662"/>
                  </a:lnTo>
                  <a:lnTo>
                    <a:pt x="17" y="662"/>
                  </a:lnTo>
                  <a:lnTo>
                    <a:pt x="19" y="666"/>
                  </a:lnTo>
                  <a:lnTo>
                    <a:pt x="21" y="666"/>
                  </a:lnTo>
                  <a:lnTo>
                    <a:pt x="21" y="668"/>
                  </a:lnTo>
                  <a:lnTo>
                    <a:pt x="25" y="668"/>
                  </a:lnTo>
                  <a:lnTo>
                    <a:pt x="27" y="670"/>
                  </a:lnTo>
                  <a:lnTo>
                    <a:pt x="29" y="670"/>
                  </a:lnTo>
                  <a:lnTo>
                    <a:pt x="31" y="674"/>
                  </a:lnTo>
                  <a:lnTo>
                    <a:pt x="33" y="674"/>
                  </a:lnTo>
                  <a:lnTo>
                    <a:pt x="33" y="676"/>
                  </a:lnTo>
                  <a:lnTo>
                    <a:pt x="37" y="676"/>
                  </a:lnTo>
                  <a:lnTo>
                    <a:pt x="37" y="678"/>
                  </a:lnTo>
                  <a:lnTo>
                    <a:pt x="40" y="678"/>
                  </a:lnTo>
                  <a:lnTo>
                    <a:pt x="40" y="680"/>
                  </a:lnTo>
                  <a:lnTo>
                    <a:pt x="44" y="680"/>
                  </a:lnTo>
                  <a:lnTo>
                    <a:pt x="46" y="684"/>
                  </a:lnTo>
                  <a:lnTo>
                    <a:pt x="50" y="684"/>
                  </a:lnTo>
                  <a:lnTo>
                    <a:pt x="52" y="688"/>
                  </a:lnTo>
                  <a:lnTo>
                    <a:pt x="60" y="688"/>
                  </a:lnTo>
                  <a:lnTo>
                    <a:pt x="61" y="691"/>
                  </a:lnTo>
                  <a:lnTo>
                    <a:pt x="65" y="691"/>
                  </a:lnTo>
                  <a:lnTo>
                    <a:pt x="65" y="693"/>
                  </a:lnTo>
                  <a:lnTo>
                    <a:pt x="73" y="693"/>
                  </a:lnTo>
                  <a:lnTo>
                    <a:pt x="75" y="697"/>
                  </a:lnTo>
                  <a:lnTo>
                    <a:pt x="79" y="697"/>
                  </a:lnTo>
                  <a:lnTo>
                    <a:pt x="79" y="699"/>
                  </a:lnTo>
                  <a:lnTo>
                    <a:pt x="86" y="699"/>
                  </a:lnTo>
                  <a:lnTo>
                    <a:pt x="86" y="701"/>
                  </a:lnTo>
                  <a:lnTo>
                    <a:pt x="90" y="701"/>
                  </a:lnTo>
                  <a:lnTo>
                    <a:pt x="90" y="703"/>
                  </a:lnTo>
                  <a:lnTo>
                    <a:pt x="98" y="703"/>
                  </a:lnTo>
                  <a:lnTo>
                    <a:pt x="98" y="705"/>
                  </a:lnTo>
                  <a:lnTo>
                    <a:pt x="102" y="705"/>
                  </a:lnTo>
                  <a:lnTo>
                    <a:pt x="102" y="707"/>
                  </a:lnTo>
                  <a:lnTo>
                    <a:pt x="108" y="707"/>
                  </a:lnTo>
                  <a:lnTo>
                    <a:pt x="108" y="709"/>
                  </a:lnTo>
                  <a:lnTo>
                    <a:pt x="114" y="709"/>
                  </a:lnTo>
                  <a:lnTo>
                    <a:pt x="114" y="710"/>
                  </a:lnTo>
                  <a:lnTo>
                    <a:pt x="122" y="710"/>
                  </a:lnTo>
                  <a:lnTo>
                    <a:pt x="122" y="712"/>
                  </a:lnTo>
                  <a:lnTo>
                    <a:pt x="131" y="712"/>
                  </a:lnTo>
                  <a:lnTo>
                    <a:pt x="131" y="714"/>
                  </a:lnTo>
                  <a:lnTo>
                    <a:pt x="139" y="714"/>
                  </a:lnTo>
                  <a:lnTo>
                    <a:pt x="139" y="716"/>
                  </a:lnTo>
                  <a:lnTo>
                    <a:pt x="145" y="716"/>
                  </a:lnTo>
                  <a:lnTo>
                    <a:pt x="145" y="718"/>
                  </a:lnTo>
                  <a:lnTo>
                    <a:pt x="154" y="718"/>
                  </a:lnTo>
                  <a:lnTo>
                    <a:pt x="154" y="720"/>
                  </a:lnTo>
                  <a:lnTo>
                    <a:pt x="168" y="720"/>
                  </a:lnTo>
                  <a:lnTo>
                    <a:pt x="168" y="722"/>
                  </a:lnTo>
                  <a:lnTo>
                    <a:pt x="177" y="722"/>
                  </a:lnTo>
                  <a:lnTo>
                    <a:pt x="177" y="724"/>
                  </a:lnTo>
                  <a:lnTo>
                    <a:pt x="187" y="724"/>
                  </a:lnTo>
                  <a:lnTo>
                    <a:pt x="187" y="726"/>
                  </a:lnTo>
                  <a:lnTo>
                    <a:pt x="202" y="726"/>
                  </a:lnTo>
                  <a:lnTo>
                    <a:pt x="202" y="728"/>
                  </a:lnTo>
                  <a:lnTo>
                    <a:pt x="218" y="728"/>
                  </a:lnTo>
                  <a:lnTo>
                    <a:pt x="218" y="730"/>
                  </a:lnTo>
                  <a:lnTo>
                    <a:pt x="239" y="730"/>
                  </a:lnTo>
                  <a:lnTo>
                    <a:pt x="239" y="731"/>
                  </a:lnTo>
                  <a:lnTo>
                    <a:pt x="1021" y="731"/>
                  </a:lnTo>
                  <a:lnTo>
                    <a:pt x="1021" y="730"/>
                  </a:lnTo>
                  <a:lnTo>
                    <a:pt x="1042" y="730"/>
                  </a:lnTo>
                  <a:lnTo>
                    <a:pt x="1042" y="728"/>
                  </a:lnTo>
                  <a:lnTo>
                    <a:pt x="1057" y="728"/>
                  </a:lnTo>
                  <a:lnTo>
                    <a:pt x="1057" y="726"/>
                  </a:lnTo>
                  <a:lnTo>
                    <a:pt x="1072" y="726"/>
                  </a:lnTo>
                  <a:lnTo>
                    <a:pt x="1072" y="724"/>
                  </a:lnTo>
                  <a:lnTo>
                    <a:pt x="1082" y="724"/>
                  </a:lnTo>
                  <a:lnTo>
                    <a:pt x="1082" y="722"/>
                  </a:lnTo>
                  <a:lnTo>
                    <a:pt x="1092" y="722"/>
                  </a:lnTo>
                  <a:lnTo>
                    <a:pt x="1092" y="720"/>
                  </a:lnTo>
                  <a:lnTo>
                    <a:pt x="1101" y="720"/>
                  </a:lnTo>
                  <a:lnTo>
                    <a:pt x="1101" y="718"/>
                  </a:lnTo>
                  <a:lnTo>
                    <a:pt x="1111" y="718"/>
                  </a:lnTo>
                  <a:lnTo>
                    <a:pt x="1111" y="716"/>
                  </a:lnTo>
                  <a:lnTo>
                    <a:pt x="1120" y="716"/>
                  </a:lnTo>
                  <a:lnTo>
                    <a:pt x="1120" y="714"/>
                  </a:lnTo>
                  <a:lnTo>
                    <a:pt x="1130" y="714"/>
                  </a:lnTo>
                  <a:lnTo>
                    <a:pt x="1130" y="712"/>
                  </a:lnTo>
                  <a:lnTo>
                    <a:pt x="1138" y="712"/>
                  </a:lnTo>
                  <a:lnTo>
                    <a:pt x="1138" y="710"/>
                  </a:lnTo>
                  <a:lnTo>
                    <a:pt x="1147" y="710"/>
                  </a:lnTo>
                  <a:lnTo>
                    <a:pt x="1147" y="709"/>
                  </a:lnTo>
                  <a:lnTo>
                    <a:pt x="1151" y="709"/>
                  </a:lnTo>
                  <a:lnTo>
                    <a:pt x="1151" y="707"/>
                  </a:lnTo>
                  <a:lnTo>
                    <a:pt x="1158" y="707"/>
                  </a:lnTo>
                  <a:lnTo>
                    <a:pt x="1158" y="705"/>
                  </a:lnTo>
                  <a:lnTo>
                    <a:pt x="1162" y="705"/>
                  </a:lnTo>
                  <a:lnTo>
                    <a:pt x="1162" y="703"/>
                  </a:lnTo>
                  <a:lnTo>
                    <a:pt x="1169" y="703"/>
                  </a:lnTo>
                  <a:lnTo>
                    <a:pt x="1169" y="701"/>
                  </a:lnTo>
                  <a:lnTo>
                    <a:pt x="1173" y="701"/>
                  </a:lnTo>
                  <a:lnTo>
                    <a:pt x="1173" y="699"/>
                  </a:lnTo>
                  <a:lnTo>
                    <a:pt x="1181" y="699"/>
                  </a:lnTo>
                  <a:lnTo>
                    <a:pt x="1181" y="697"/>
                  </a:lnTo>
                  <a:lnTo>
                    <a:pt x="1185" y="697"/>
                  </a:lnTo>
                  <a:lnTo>
                    <a:pt x="1185" y="695"/>
                  </a:lnTo>
                  <a:lnTo>
                    <a:pt x="1188" y="695"/>
                  </a:lnTo>
                  <a:lnTo>
                    <a:pt x="1188" y="693"/>
                  </a:lnTo>
                  <a:lnTo>
                    <a:pt x="1194" y="693"/>
                  </a:lnTo>
                  <a:lnTo>
                    <a:pt x="1194" y="691"/>
                  </a:lnTo>
                  <a:lnTo>
                    <a:pt x="1198" y="691"/>
                  </a:lnTo>
                  <a:lnTo>
                    <a:pt x="1198" y="689"/>
                  </a:lnTo>
                  <a:lnTo>
                    <a:pt x="1202" y="689"/>
                  </a:lnTo>
                  <a:lnTo>
                    <a:pt x="1202" y="688"/>
                  </a:lnTo>
                  <a:lnTo>
                    <a:pt x="1208" y="688"/>
                  </a:lnTo>
                  <a:lnTo>
                    <a:pt x="1208" y="686"/>
                  </a:lnTo>
                  <a:lnTo>
                    <a:pt x="1211" y="684"/>
                  </a:lnTo>
                  <a:lnTo>
                    <a:pt x="1215" y="682"/>
                  </a:lnTo>
                  <a:lnTo>
                    <a:pt x="1215" y="680"/>
                  </a:lnTo>
                  <a:lnTo>
                    <a:pt x="1219" y="680"/>
                  </a:lnTo>
                  <a:lnTo>
                    <a:pt x="1219" y="678"/>
                  </a:lnTo>
                  <a:lnTo>
                    <a:pt x="1223" y="678"/>
                  </a:lnTo>
                  <a:lnTo>
                    <a:pt x="1223" y="676"/>
                  </a:lnTo>
                  <a:lnTo>
                    <a:pt x="1227" y="676"/>
                  </a:lnTo>
                  <a:lnTo>
                    <a:pt x="1227" y="674"/>
                  </a:lnTo>
                  <a:lnTo>
                    <a:pt x="1231" y="672"/>
                  </a:lnTo>
                  <a:lnTo>
                    <a:pt x="1231" y="670"/>
                  </a:lnTo>
                  <a:lnTo>
                    <a:pt x="1234" y="669"/>
                  </a:lnTo>
                  <a:lnTo>
                    <a:pt x="1234" y="668"/>
                  </a:lnTo>
                  <a:lnTo>
                    <a:pt x="1238" y="668"/>
                  </a:lnTo>
                  <a:lnTo>
                    <a:pt x="1238" y="666"/>
                  </a:lnTo>
                  <a:lnTo>
                    <a:pt x="1242" y="666"/>
                  </a:lnTo>
                  <a:lnTo>
                    <a:pt x="1242" y="662"/>
                  </a:lnTo>
                  <a:lnTo>
                    <a:pt x="1246" y="660"/>
                  </a:lnTo>
                  <a:lnTo>
                    <a:pt x="1246" y="658"/>
                  </a:lnTo>
                  <a:lnTo>
                    <a:pt x="1250" y="656"/>
                  </a:lnTo>
                  <a:lnTo>
                    <a:pt x="1250" y="652"/>
                  </a:lnTo>
                  <a:lnTo>
                    <a:pt x="1254" y="650"/>
                  </a:lnTo>
                  <a:lnTo>
                    <a:pt x="1254" y="647"/>
                  </a:lnTo>
                  <a:lnTo>
                    <a:pt x="1255" y="647"/>
                  </a:lnTo>
                  <a:lnTo>
                    <a:pt x="1255" y="643"/>
                  </a:lnTo>
                  <a:lnTo>
                    <a:pt x="1257" y="643"/>
                  </a:lnTo>
                  <a:lnTo>
                    <a:pt x="1257" y="637"/>
                  </a:lnTo>
                  <a:lnTo>
                    <a:pt x="1259" y="637"/>
                  </a:lnTo>
                  <a:lnTo>
                    <a:pt x="1259" y="0"/>
                  </a:lnTo>
                  <a:lnTo>
                    <a:pt x="1257" y="0"/>
                  </a:lnTo>
                  <a:lnTo>
                    <a:pt x="1257" y="6"/>
                  </a:lnTo>
                  <a:lnTo>
                    <a:pt x="1255" y="6"/>
                  </a:lnTo>
                  <a:lnTo>
                    <a:pt x="1255" y="10"/>
                  </a:lnTo>
                  <a:lnTo>
                    <a:pt x="1254" y="10"/>
                  </a:lnTo>
                  <a:lnTo>
                    <a:pt x="1254" y="13"/>
                  </a:lnTo>
                  <a:lnTo>
                    <a:pt x="1250" y="15"/>
                  </a:lnTo>
                  <a:lnTo>
                    <a:pt x="1250" y="19"/>
                  </a:lnTo>
                  <a:lnTo>
                    <a:pt x="1246" y="21"/>
                  </a:lnTo>
                  <a:lnTo>
                    <a:pt x="1246" y="23"/>
                  </a:lnTo>
                  <a:lnTo>
                    <a:pt x="1242" y="25"/>
                  </a:lnTo>
                  <a:lnTo>
                    <a:pt x="1242" y="27"/>
                  </a:lnTo>
                  <a:lnTo>
                    <a:pt x="1238" y="29"/>
                  </a:lnTo>
                  <a:lnTo>
                    <a:pt x="1238" y="31"/>
                  </a:lnTo>
                  <a:lnTo>
                    <a:pt x="1234" y="31"/>
                  </a:lnTo>
                  <a:lnTo>
                    <a:pt x="1234" y="32"/>
                  </a:lnTo>
                  <a:lnTo>
                    <a:pt x="1231" y="34"/>
                  </a:lnTo>
                  <a:lnTo>
                    <a:pt x="1231" y="36"/>
                  </a:lnTo>
                  <a:lnTo>
                    <a:pt x="1227" y="38"/>
                  </a:lnTo>
                  <a:lnTo>
                    <a:pt x="1227" y="40"/>
                  </a:lnTo>
                  <a:lnTo>
                    <a:pt x="1221" y="40"/>
                  </a:lnTo>
                  <a:lnTo>
                    <a:pt x="1221" y="42"/>
                  </a:lnTo>
                  <a:lnTo>
                    <a:pt x="1217" y="44"/>
                  </a:lnTo>
                  <a:lnTo>
                    <a:pt x="1213" y="46"/>
                  </a:lnTo>
                  <a:lnTo>
                    <a:pt x="1213" y="48"/>
                  </a:lnTo>
                  <a:lnTo>
                    <a:pt x="1209" y="48"/>
                  </a:lnTo>
                  <a:lnTo>
                    <a:pt x="1209" y="50"/>
                  </a:lnTo>
                  <a:lnTo>
                    <a:pt x="1204" y="50"/>
                  </a:lnTo>
                  <a:lnTo>
                    <a:pt x="1204" y="52"/>
                  </a:lnTo>
                  <a:lnTo>
                    <a:pt x="1200" y="53"/>
                  </a:lnTo>
                  <a:lnTo>
                    <a:pt x="1196" y="55"/>
                  </a:lnTo>
                  <a:lnTo>
                    <a:pt x="1190" y="55"/>
                  </a:lnTo>
                  <a:lnTo>
                    <a:pt x="1190" y="57"/>
                  </a:lnTo>
                  <a:lnTo>
                    <a:pt x="1186" y="59"/>
                  </a:lnTo>
                  <a:lnTo>
                    <a:pt x="1183" y="61"/>
                  </a:lnTo>
                  <a:lnTo>
                    <a:pt x="1177" y="61"/>
                  </a:lnTo>
                  <a:lnTo>
                    <a:pt x="1177" y="62"/>
                  </a:lnTo>
                  <a:lnTo>
                    <a:pt x="1173" y="62"/>
                  </a:lnTo>
                  <a:lnTo>
                    <a:pt x="1173" y="64"/>
                  </a:lnTo>
                  <a:lnTo>
                    <a:pt x="1165" y="64"/>
                  </a:lnTo>
                  <a:lnTo>
                    <a:pt x="1165" y="66"/>
                  </a:lnTo>
                  <a:lnTo>
                    <a:pt x="1162" y="66"/>
                  </a:lnTo>
                  <a:lnTo>
                    <a:pt x="1162" y="68"/>
                  </a:lnTo>
                  <a:lnTo>
                    <a:pt x="1154" y="68"/>
                  </a:lnTo>
                  <a:lnTo>
                    <a:pt x="1154" y="70"/>
                  </a:lnTo>
                  <a:lnTo>
                    <a:pt x="1151" y="70"/>
                  </a:lnTo>
                  <a:lnTo>
                    <a:pt x="1151" y="72"/>
                  </a:lnTo>
                  <a:lnTo>
                    <a:pt x="1141" y="72"/>
                  </a:lnTo>
                  <a:lnTo>
                    <a:pt x="1141" y="74"/>
                  </a:lnTo>
                  <a:lnTo>
                    <a:pt x="1134" y="74"/>
                  </a:lnTo>
                  <a:lnTo>
                    <a:pt x="1134" y="75"/>
                  </a:lnTo>
                  <a:lnTo>
                    <a:pt x="1124" y="75"/>
                  </a:lnTo>
                  <a:lnTo>
                    <a:pt x="1124" y="77"/>
                  </a:lnTo>
                  <a:lnTo>
                    <a:pt x="1117" y="77"/>
                  </a:lnTo>
                  <a:lnTo>
                    <a:pt x="1117" y="79"/>
                  </a:lnTo>
                  <a:lnTo>
                    <a:pt x="1107" y="79"/>
                  </a:lnTo>
                  <a:lnTo>
                    <a:pt x="1107" y="81"/>
                  </a:lnTo>
                  <a:lnTo>
                    <a:pt x="1097" y="81"/>
                  </a:lnTo>
                  <a:lnTo>
                    <a:pt x="1097" y="83"/>
                  </a:lnTo>
                  <a:lnTo>
                    <a:pt x="1088" y="83"/>
                  </a:lnTo>
                  <a:lnTo>
                    <a:pt x="1088" y="85"/>
                  </a:lnTo>
                  <a:lnTo>
                    <a:pt x="1078" y="85"/>
                  </a:lnTo>
                  <a:lnTo>
                    <a:pt x="1078" y="87"/>
                  </a:lnTo>
                  <a:lnTo>
                    <a:pt x="1063" y="87"/>
                  </a:lnTo>
                  <a:lnTo>
                    <a:pt x="1063" y="89"/>
                  </a:lnTo>
                  <a:lnTo>
                    <a:pt x="1048" y="89"/>
                  </a:lnTo>
                  <a:lnTo>
                    <a:pt x="1048" y="91"/>
                  </a:lnTo>
                  <a:lnTo>
                    <a:pt x="1026" y="91"/>
                  </a:lnTo>
                  <a:lnTo>
                    <a:pt x="1026" y="93"/>
                  </a:lnTo>
                  <a:lnTo>
                    <a:pt x="994" y="93"/>
                  </a:lnTo>
                  <a:lnTo>
                    <a:pt x="994" y="95"/>
                  </a:lnTo>
                  <a:lnTo>
                    <a:pt x="266" y="95"/>
                  </a:lnTo>
                  <a:lnTo>
                    <a:pt x="266" y="93"/>
                  </a:lnTo>
                  <a:lnTo>
                    <a:pt x="233" y="93"/>
                  </a:lnTo>
                  <a:lnTo>
                    <a:pt x="233" y="91"/>
                  </a:lnTo>
                  <a:lnTo>
                    <a:pt x="212" y="91"/>
                  </a:lnTo>
                  <a:lnTo>
                    <a:pt x="212" y="89"/>
                  </a:lnTo>
                  <a:lnTo>
                    <a:pt x="197" y="89"/>
                  </a:lnTo>
                  <a:lnTo>
                    <a:pt x="197" y="87"/>
                  </a:lnTo>
                  <a:lnTo>
                    <a:pt x="183" y="87"/>
                  </a:lnTo>
                  <a:lnTo>
                    <a:pt x="183" y="85"/>
                  </a:lnTo>
                  <a:lnTo>
                    <a:pt x="172" y="85"/>
                  </a:lnTo>
                  <a:lnTo>
                    <a:pt x="172" y="83"/>
                  </a:lnTo>
                  <a:lnTo>
                    <a:pt x="162" y="83"/>
                  </a:lnTo>
                  <a:lnTo>
                    <a:pt x="162" y="81"/>
                  </a:lnTo>
                  <a:lnTo>
                    <a:pt x="149" y="81"/>
                  </a:lnTo>
                  <a:lnTo>
                    <a:pt x="149" y="79"/>
                  </a:lnTo>
                  <a:lnTo>
                    <a:pt x="139" y="79"/>
                  </a:lnTo>
                  <a:lnTo>
                    <a:pt x="139" y="77"/>
                  </a:lnTo>
                  <a:lnTo>
                    <a:pt x="135" y="77"/>
                  </a:lnTo>
                  <a:lnTo>
                    <a:pt x="135" y="75"/>
                  </a:lnTo>
                  <a:lnTo>
                    <a:pt x="126" y="75"/>
                  </a:lnTo>
                  <a:lnTo>
                    <a:pt x="126" y="74"/>
                  </a:lnTo>
                  <a:lnTo>
                    <a:pt x="118" y="74"/>
                  </a:lnTo>
                  <a:lnTo>
                    <a:pt x="118" y="72"/>
                  </a:lnTo>
                  <a:lnTo>
                    <a:pt x="108" y="72"/>
                  </a:lnTo>
                  <a:lnTo>
                    <a:pt x="108" y="70"/>
                  </a:lnTo>
                  <a:lnTo>
                    <a:pt x="105" y="70"/>
                  </a:lnTo>
                  <a:lnTo>
                    <a:pt x="105" y="68"/>
                  </a:lnTo>
                  <a:lnTo>
                    <a:pt x="98" y="68"/>
                  </a:lnTo>
                  <a:lnTo>
                    <a:pt x="98" y="66"/>
                  </a:lnTo>
                  <a:lnTo>
                    <a:pt x="94" y="66"/>
                  </a:lnTo>
                  <a:lnTo>
                    <a:pt x="94" y="64"/>
                  </a:lnTo>
                  <a:lnTo>
                    <a:pt x="86" y="64"/>
                  </a:lnTo>
                  <a:lnTo>
                    <a:pt x="86" y="62"/>
                  </a:lnTo>
                  <a:lnTo>
                    <a:pt x="83" y="62"/>
                  </a:lnTo>
                  <a:lnTo>
                    <a:pt x="83" y="61"/>
                  </a:lnTo>
                  <a:lnTo>
                    <a:pt x="75" y="61"/>
                  </a:lnTo>
                  <a:lnTo>
                    <a:pt x="73" y="57"/>
                  </a:lnTo>
                  <a:lnTo>
                    <a:pt x="69" y="57"/>
                  </a:lnTo>
                  <a:lnTo>
                    <a:pt x="69" y="55"/>
                  </a:lnTo>
                  <a:lnTo>
                    <a:pt x="61" y="55"/>
                  </a:lnTo>
                  <a:lnTo>
                    <a:pt x="60" y="52"/>
                  </a:lnTo>
                  <a:lnTo>
                    <a:pt x="56" y="52"/>
                  </a:lnTo>
                  <a:lnTo>
                    <a:pt x="56" y="50"/>
                  </a:lnTo>
                  <a:lnTo>
                    <a:pt x="50" y="50"/>
                  </a:lnTo>
                  <a:lnTo>
                    <a:pt x="50" y="48"/>
                  </a:lnTo>
                  <a:lnTo>
                    <a:pt x="46" y="48"/>
                  </a:lnTo>
                  <a:lnTo>
                    <a:pt x="44" y="44"/>
                  </a:lnTo>
                  <a:lnTo>
                    <a:pt x="40" y="44"/>
                  </a:lnTo>
                  <a:lnTo>
                    <a:pt x="38" y="40"/>
                  </a:lnTo>
                  <a:lnTo>
                    <a:pt x="33" y="40"/>
                  </a:lnTo>
                  <a:lnTo>
                    <a:pt x="31" y="36"/>
                  </a:lnTo>
                  <a:lnTo>
                    <a:pt x="29" y="36"/>
                  </a:lnTo>
                  <a:lnTo>
                    <a:pt x="27" y="32"/>
                  </a:lnTo>
                  <a:lnTo>
                    <a:pt x="25" y="32"/>
                  </a:lnTo>
                  <a:lnTo>
                    <a:pt x="23" y="29"/>
                  </a:lnTo>
                  <a:lnTo>
                    <a:pt x="19" y="29"/>
                  </a:lnTo>
                  <a:lnTo>
                    <a:pt x="17" y="25"/>
                  </a:lnTo>
                  <a:lnTo>
                    <a:pt x="15" y="25"/>
                  </a:lnTo>
                  <a:lnTo>
                    <a:pt x="14" y="21"/>
                  </a:lnTo>
                  <a:lnTo>
                    <a:pt x="12" y="21"/>
                  </a:lnTo>
                  <a:lnTo>
                    <a:pt x="10" y="17"/>
                  </a:lnTo>
                  <a:lnTo>
                    <a:pt x="8" y="13"/>
                  </a:lnTo>
                  <a:lnTo>
                    <a:pt x="6" y="13"/>
                  </a:lnTo>
                  <a:lnTo>
                    <a:pt x="6" y="10"/>
                  </a:lnTo>
                  <a:lnTo>
                    <a:pt x="4" y="10"/>
                  </a:lnTo>
                  <a:lnTo>
                    <a:pt x="4" y="4"/>
                  </a:lnTo>
                  <a:lnTo>
                    <a:pt x="2" y="4"/>
                  </a:lnTo>
                  <a:lnTo>
                    <a:pt x="2"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50" name="Freeform 81">
              <a:extLst>
                <a:ext uri="{FF2B5EF4-FFF2-40B4-BE49-F238E27FC236}">
                  <a16:creationId xmlns:a16="http://schemas.microsoft.com/office/drawing/2014/main" id="{B672664F-400B-6447-20A6-0F2B645311A5}"/>
                </a:ext>
              </a:extLst>
            </p:cNvPr>
            <p:cNvSpPr>
              <a:spLocks/>
            </p:cNvSpPr>
            <p:nvPr/>
          </p:nvSpPr>
          <p:spPr bwMode="auto">
            <a:xfrm>
              <a:off x="4828" y="1410"/>
              <a:ext cx="1266" cy="749"/>
            </a:xfrm>
            <a:custGeom>
              <a:avLst/>
              <a:gdLst>
                <a:gd name="T0" fmla="*/ 1263 w 1266"/>
                <a:gd name="T1" fmla="*/ 657 h 749"/>
                <a:gd name="T2" fmla="*/ 1260 w 1266"/>
                <a:gd name="T3" fmla="*/ 664 h 749"/>
                <a:gd name="T4" fmla="*/ 1248 w 1266"/>
                <a:gd name="T5" fmla="*/ 680 h 749"/>
                <a:gd name="T6" fmla="*/ 1233 w 1266"/>
                <a:gd name="T7" fmla="*/ 691 h 749"/>
                <a:gd name="T8" fmla="*/ 1221 w 1266"/>
                <a:gd name="T9" fmla="*/ 697 h 749"/>
                <a:gd name="T10" fmla="*/ 1210 w 1266"/>
                <a:gd name="T11" fmla="*/ 703 h 749"/>
                <a:gd name="T12" fmla="*/ 1196 w 1266"/>
                <a:gd name="T13" fmla="*/ 708 h 749"/>
                <a:gd name="T14" fmla="*/ 1183 w 1266"/>
                <a:gd name="T15" fmla="*/ 714 h 749"/>
                <a:gd name="T16" fmla="*/ 1168 w 1266"/>
                <a:gd name="T17" fmla="*/ 720 h 749"/>
                <a:gd name="T18" fmla="*/ 1152 w 1266"/>
                <a:gd name="T19" fmla="*/ 726 h 749"/>
                <a:gd name="T20" fmla="*/ 1135 w 1266"/>
                <a:gd name="T21" fmla="*/ 729 h 749"/>
                <a:gd name="T22" fmla="*/ 1116 w 1266"/>
                <a:gd name="T23" fmla="*/ 733 h 749"/>
                <a:gd name="T24" fmla="*/ 1097 w 1266"/>
                <a:gd name="T25" fmla="*/ 737 h 749"/>
                <a:gd name="T26" fmla="*/ 1077 w 1266"/>
                <a:gd name="T27" fmla="*/ 741 h 749"/>
                <a:gd name="T28" fmla="*/ 1047 w 1266"/>
                <a:gd name="T29" fmla="*/ 745 h 749"/>
                <a:gd name="T30" fmla="*/ 995 w 1266"/>
                <a:gd name="T31" fmla="*/ 748 h 749"/>
                <a:gd name="T32" fmla="*/ 267 w 1266"/>
                <a:gd name="T33" fmla="*/ 747 h 749"/>
                <a:gd name="T34" fmla="*/ 213 w 1266"/>
                <a:gd name="T35" fmla="*/ 743 h 749"/>
                <a:gd name="T36" fmla="*/ 184 w 1266"/>
                <a:gd name="T37" fmla="*/ 739 h 749"/>
                <a:gd name="T38" fmla="*/ 163 w 1266"/>
                <a:gd name="T39" fmla="*/ 735 h 749"/>
                <a:gd name="T40" fmla="*/ 140 w 1266"/>
                <a:gd name="T41" fmla="*/ 731 h 749"/>
                <a:gd name="T42" fmla="*/ 123 w 1266"/>
                <a:gd name="T43" fmla="*/ 727 h 749"/>
                <a:gd name="T44" fmla="*/ 106 w 1266"/>
                <a:gd name="T45" fmla="*/ 722 h 749"/>
                <a:gd name="T46" fmla="*/ 90 w 1266"/>
                <a:gd name="T47" fmla="*/ 718 h 749"/>
                <a:gd name="T48" fmla="*/ 75 w 1266"/>
                <a:gd name="T49" fmla="*/ 712 h 749"/>
                <a:gd name="T50" fmla="*/ 61 w 1266"/>
                <a:gd name="T51" fmla="*/ 706 h 749"/>
                <a:gd name="T52" fmla="*/ 50 w 1266"/>
                <a:gd name="T53" fmla="*/ 701 h 749"/>
                <a:gd name="T54" fmla="*/ 38 w 1266"/>
                <a:gd name="T55" fmla="*/ 693 h 749"/>
                <a:gd name="T56" fmla="*/ 21 w 1266"/>
                <a:gd name="T57" fmla="*/ 682 h 749"/>
                <a:gd name="T58" fmla="*/ 6 w 1266"/>
                <a:gd name="T59" fmla="*/ 663 h 749"/>
                <a:gd name="T60" fmla="*/ 2 w 1266"/>
                <a:gd name="T61" fmla="*/ 653 h 749"/>
                <a:gd name="T62" fmla="*/ 0 w 1266"/>
                <a:gd name="T63" fmla="*/ 9 h 749"/>
                <a:gd name="T64" fmla="*/ 4 w 1266"/>
                <a:gd name="T65" fmla="*/ 19 h 749"/>
                <a:gd name="T66" fmla="*/ 10 w 1266"/>
                <a:gd name="T67" fmla="*/ 28 h 749"/>
                <a:gd name="T68" fmla="*/ 37 w 1266"/>
                <a:gd name="T69" fmla="*/ 51 h 749"/>
                <a:gd name="T70" fmla="*/ 46 w 1266"/>
                <a:gd name="T71" fmla="*/ 57 h 749"/>
                <a:gd name="T72" fmla="*/ 60 w 1266"/>
                <a:gd name="T73" fmla="*/ 63 h 749"/>
                <a:gd name="T74" fmla="*/ 73 w 1266"/>
                <a:gd name="T75" fmla="*/ 68 h 749"/>
                <a:gd name="T76" fmla="*/ 86 w 1266"/>
                <a:gd name="T77" fmla="*/ 74 h 749"/>
                <a:gd name="T78" fmla="*/ 102 w 1266"/>
                <a:gd name="T79" fmla="*/ 80 h 749"/>
                <a:gd name="T80" fmla="*/ 119 w 1266"/>
                <a:gd name="T81" fmla="*/ 84 h 749"/>
                <a:gd name="T82" fmla="*/ 136 w 1266"/>
                <a:gd name="T83" fmla="*/ 87 h 749"/>
                <a:gd name="T84" fmla="*/ 155 w 1266"/>
                <a:gd name="T85" fmla="*/ 93 h 749"/>
                <a:gd name="T86" fmla="*/ 178 w 1266"/>
                <a:gd name="T87" fmla="*/ 97 h 749"/>
                <a:gd name="T88" fmla="*/ 203 w 1266"/>
                <a:gd name="T89" fmla="*/ 101 h 749"/>
                <a:gd name="T90" fmla="*/ 240 w 1266"/>
                <a:gd name="T91" fmla="*/ 105 h 749"/>
                <a:gd name="T92" fmla="*/ 953 w 1266"/>
                <a:gd name="T93" fmla="*/ 107 h 749"/>
                <a:gd name="T94" fmla="*/ 1031 w 1266"/>
                <a:gd name="T95" fmla="*/ 103 h 749"/>
                <a:gd name="T96" fmla="*/ 1068 w 1266"/>
                <a:gd name="T97" fmla="*/ 99 h 749"/>
                <a:gd name="T98" fmla="*/ 1093 w 1266"/>
                <a:gd name="T99" fmla="*/ 95 h 749"/>
                <a:gd name="T100" fmla="*/ 1112 w 1266"/>
                <a:gd name="T101" fmla="*/ 91 h 749"/>
                <a:gd name="T102" fmla="*/ 1129 w 1266"/>
                <a:gd name="T103" fmla="*/ 87 h 749"/>
                <a:gd name="T104" fmla="*/ 1146 w 1266"/>
                <a:gd name="T105" fmla="*/ 84 h 749"/>
                <a:gd name="T106" fmla="*/ 1164 w 1266"/>
                <a:gd name="T107" fmla="*/ 80 h 749"/>
                <a:gd name="T108" fmla="*/ 1179 w 1266"/>
                <a:gd name="T109" fmla="*/ 74 h 749"/>
                <a:gd name="T110" fmla="*/ 1194 w 1266"/>
                <a:gd name="T111" fmla="*/ 68 h 749"/>
                <a:gd name="T112" fmla="*/ 1208 w 1266"/>
                <a:gd name="T113" fmla="*/ 63 h 749"/>
                <a:gd name="T114" fmla="*/ 1219 w 1266"/>
                <a:gd name="T115" fmla="*/ 57 h 749"/>
                <a:gd name="T116" fmla="*/ 1229 w 1266"/>
                <a:gd name="T117" fmla="*/ 51 h 749"/>
                <a:gd name="T118" fmla="*/ 1246 w 1266"/>
                <a:gd name="T119" fmla="*/ 38 h 749"/>
                <a:gd name="T120" fmla="*/ 1256 w 1266"/>
                <a:gd name="T121" fmla="*/ 26 h 749"/>
                <a:gd name="T122" fmla="*/ 1261 w 1266"/>
                <a:gd name="T123" fmla="*/ 17 h 749"/>
                <a:gd name="T124" fmla="*/ 1265 w 1266"/>
                <a:gd name="T125" fmla="*/ 0 h 7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6"/>
                <a:gd name="T190" fmla="*/ 0 h 749"/>
                <a:gd name="T191" fmla="*/ 1266 w 1266"/>
                <a:gd name="T192" fmla="*/ 749 h 7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6" h="749">
                  <a:moveTo>
                    <a:pt x="1265" y="641"/>
                  </a:moveTo>
                  <a:lnTo>
                    <a:pt x="1265" y="651"/>
                  </a:lnTo>
                  <a:lnTo>
                    <a:pt x="1263" y="653"/>
                  </a:lnTo>
                  <a:lnTo>
                    <a:pt x="1263" y="657"/>
                  </a:lnTo>
                  <a:lnTo>
                    <a:pt x="1261" y="659"/>
                  </a:lnTo>
                  <a:lnTo>
                    <a:pt x="1261" y="661"/>
                  </a:lnTo>
                  <a:lnTo>
                    <a:pt x="1260" y="663"/>
                  </a:lnTo>
                  <a:lnTo>
                    <a:pt x="1260" y="664"/>
                  </a:lnTo>
                  <a:lnTo>
                    <a:pt x="1256" y="668"/>
                  </a:lnTo>
                  <a:lnTo>
                    <a:pt x="1256" y="670"/>
                  </a:lnTo>
                  <a:lnTo>
                    <a:pt x="1248" y="678"/>
                  </a:lnTo>
                  <a:lnTo>
                    <a:pt x="1248" y="680"/>
                  </a:lnTo>
                  <a:lnTo>
                    <a:pt x="1246" y="680"/>
                  </a:lnTo>
                  <a:lnTo>
                    <a:pt x="1244" y="682"/>
                  </a:lnTo>
                  <a:lnTo>
                    <a:pt x="1240" y="684"/>
                  </a:lnTo>
                  <a:lnTo>
                    <a:pt x="1233" y="691"/>
                  </a:lnTo>
                  <a:lnTo>
                    <a:pt x="1229" y="693"/>
                  </a:lnTo>
                  <a:lnTo>
                    <a:pt x="1227" y="693"/>
                  </a:lnTo>
                  <a:lnTo>
                    <a:pt x="1225" y="695"/>
                  </a:lnTo>
                  <a:lnTo>
                    <a:pt x="1221" y="697"/>
                  </a:lnTo>
                  <a:lnTo>
                    <a:pt x="1219" y="699"/>
                  </a:lnTo>
                  <a:lnTo>
                    <a:pt x="1215" y="701"/>
                  </a:lnTo>
                  <a:lnTo>
                    <a:pt x="1214" y="703"/>
                  </a:lnTo>
                  <a:lnTo>
                    <a:pt x="1210" y="703"/>
                  </a:lnTo>
                  <a:lnTo>
                    <a:pt x="1208" y="705"/>
                  </a:lnTo>
                  <a:lnTo>
                    <a:pt x="1204" y="706"/>
                  </a:lnTo>
                  <a:lnTo>
                    <a:pt x="1200" y="708"/>
                  </a:lnTo>
                  <a:lnTo>
                    <a:pt x="1196" y="708"/>
                  </a:lnTo>
                  <a:lnTo>
                    <a:pt x="1194" y="710"/>
                  </a:lnTo>
                  <a:lnTo>
                    <a:pt x="1191" y="712"/>
                  </a:lnTo>
                  <a:lnTo>
                    <a:pt x="1187" y="714"/>
                  </a:lnTo>
                  <a:lnTo>
                    <a:pt x="1183" y="714"/>
                  </a:lnTo>
                  <a:lnTo>
                    <a:pt x="1179" y="716"/>
                  </a:lnTo>
                  <a:lnTo>
                    <a:pt x="1175" y="718"/>
                  </a:lnTo>
                  <a:lnTo>
                    <a:pt x="1171" y="718"/>
                  </a:lnTo>
                  <a:lnTo>
                    <a:pt x="1168" y="720"/>
                  </a:lnTo>
                  <a:lnTo>
                    <a:pt x="1164" y="722"/>
                  </a:lnTo>
                  <a:lnTo>
                    <a:pt x="1160" y="722"/>
                  </a:lnTo>
                  <a:lnTo>
                    <a:pt x="1156" y="724"/>
                  </a:lnTo>
                  <a:lnTo>
                    <a:pt x="1152" y="726"/>
                  </a:lnTo>
                  <a:lnTo>
                    <a:pt x="1146" y="726"/>
                  </a:lnTo>
                  <a:lnTo>
                    <a:pt x="1143" y="727"/>
                  </a:lnTo>
                  <a:lnTo>
                    <a:pt x="1139" y="727"/>
                  </a:lnTo>
                  <a:lnTo>
                    <a:pt x="1135" y="729"/>
                  </a:lnTo>
                  <a:lnTo>
                    <a:pt x="1129" y="729"/>
                  </a:lnTo>
                  <a:lnTo>
                    <a:pt x="1125" y="731"/>
                  </a:lnTo>
                  <a:lnTo>
                    <a:pt x="1122" y="731"/>
                  </a:lnTo>
                  <a:lnTo>
                    <a:pt x="1116" y="733"/>
                  </a:lnTo>
                  <a:lnTo>
                    <a:pt x="1112" y="733"/>
                  </a:lnTo>
                  <a:lnTo>
                    <a:pt x="1106" y="735"/>
                  </a:lnTo>
                  <a:lnTo>
                    <a:pt x="1102" y="735"/>
                  </a:lnTo>
                  <a:lnTo>
                    <a:pt x="1097" y="737"/>
                  </a:lnTo>
                  <a:lnTo>
                    <a:pt x="1093" y="737"/>
                  </a:lnTo>
                  <a:lnTo>
                    <a:pt x="1087" y="739"/>
                  </a:lnTo>
                  <a:lnTo>
                    <a:pt x="1083" y="739"/>
                  </a:lnTo>
                  <a:lnTo>
                    <a:pt x="1077" y="741"/>
                  </a:lnTo>
                  <a:lnTo>
                    <a:pt x="1068" y="741"/>
                  </a:lnTo>
                  <a:lnTo>
                    <a:pt x="1062" y="743"/>
                  </a:lnTo>
                  <a:lnTo>
                    <a:pt x="1053" y="743"/>
                  </a:lnTo>
                  <a:lnTo>
                    <a:pt x="1047" y="745"/>
                  </a:lnTo>
                  <a:lnTo>
                    <a:pt x="1031" y="745"/>
                  </a:lnTo>
                  <a:lnTo>
                    <a:pt x="1026" y="747"/>
                  </a:lnTo>
                  <a:lnTo>
                    <a:pt x="999" y="747"/>
                  </a:lnTo>
                  <a:lnTo>
                    <a:pt x="995" y="748"/>
                  </a:lnTo>
                  <a:lnTo>
                    <a:pt x="953" y="748"/>
                  </a:lnTo>
                  <a:lnTo>
                    <a:pt x="315" y="748"/>
                  </a:lnTo>
                  <a:lnTo>
                    <a:pt x="272" y="748"/>
                  </a:lnTo>
                  <a:lnTo>
                    <a:pt x="267" y="747"/>
                  </a:lnTo>
                  <a:lnTo>
                    <a:pt x="240" y="747"/>
                  </a:lnTo>
                  <a:lnTo>
                    <a:pt x="234" y="745"/>
                  </a:lnTo>
                  <a:lnTo>
                    <a:pt x="219" y="745"/>
                  </a:lnTo>
                  <a:lnTo>
                    <a:pt x="213" y="743"/>
                  </a:lnTo>
                  <a:lnTo>
                    <a:pt x="203" y="743"/>
                  </a:lnTo>
                  <a:lnTo>
                    <a:pt x="198" y="741"/>
                  </a:lnTo>
                  <a:lnTo>
                    <a:pt x="188" y="741"/>
                  </a:lnTo>
                  <a:lnTo>
                    <a:pt x="184" y="739"/>
                  </a:lnTo>
                  <a:lnTo>
                    <a:pt x="178" y="739"/>
                  </a:lnTo>
                  <a:lnTo>
                    <a:pt x="173" y="737"/>
                  </a:lnTo>
                  <a:lnTo>
                    <a:pt x="169" y="737"/>
                  </a:lnTo>
                  <a:lnTo>
                    <a:pt x="163" y="735"/>
                  </a:lnTo>
                  <a:lnTo>
                    <a:pt x="155" y="735"/>
                  </a:lnTo>
                  <a:lnTo>
                    <a:pt x="150" y="733"/>
                  </a:lnTo>
                  <a:lnTo>
                    <a:pt x="146" y="733"/>
                  </a:lnTo>
                  <a:lnTo>
                    <a:pt x="140" y="731"/>
                  </a:lnTo>
                  <a:lnTo>
                    <a:pt x="136" y="729"/>
                  </a:lnTo>
                  <a:lnTo>
                    <a:pt x="132" y="729"/>
                  </a:lnTo>
                  <a:lnTo>
                    <a:pt x="127" y="727"/>
                  </a:lnTo>
                  <a:lnTo>
                    <a:pt x="123" y="727"/>
                  </a:lnTo>
                  <a:lnTo>
                    <a:pt x="119" y="726"/>
                  </a:lnTo>
                  <a:lnTo>
                    <a:pt x="115" y="726"/>
                  </a:lnTo>
                  <a:lnTo>
                    <a:pt x="109" y="724"/>
                  </a:lnTo>
                  <a:lnTo>
                    <a:pt x="106" y="722"/>
                  </a:lnTo>
                  <a:lnTo>
                    <a:pt x="102" y="722"/>
                  </a:lnTo>
                  <a:lnTo>
                    <a:pt x="98" y="720"/>
                  </a:lnTo>
                  <a:lnTo>
                    <a:pt x="94" y="718"/>
                  </a:lnTo>
                  <a:lnTo>
                    <a:pt x="90" y="718"/>
                  </a:lnTo>
                  <a:lnTo>
                    <a:pt x="86" y="716"/>
                  </a:lnTo>
                  <a:lnTo>
                    <a:pt x="83" y="714"/>
                  </a:lnTo>
                  <a:lnTo>
                    <a:pt x="79" y="714"/>
                  </a:lnTo>
                  <a:lnTo>
                    <a:pt x="75" y="712"/>
                  </a:lnTo>
                  <a:lnTo>
                    <a:pt x="73" y="710"/>
                  </a:lnTo>
                  <a:lnTo>
                    <a:pt x="69" y="708"/>
                  </a:lnTo>
                  <a:lnTo>
                    <a:pt x="65" y="708"/>
                  </a:lnTo>
                  <a:lnTo>
                    <a:pt x="61" y="706"/>
                  </a:lnTo>
                  <a:lnTo>
                    <a:pt x="60" y="705"/>
                  </a:lnTo>
                  <a:lnTo>
                    <a:pt x="56" y="703"/>
                  </a:lnTo>
                  <a:lnTo>
                    <a:pt x="52" y="703"/>
                  </a:lnTo>
                  <a:lnTo>
                    <a:pt x="50" y="701"/>
                  </a:lnTo>
                  <a:lnTo>
                    <a:pt x="46" y="699"/>
                  </a:lnTo>
                  <a:lnTo>
                    <a:pt x="44" y="697"/>
                  </a:lnTo>
                  <a:lnTo>
                    <a:pt x="40" y="695"/>
                  </a:lnTo>
                  <a:lnTo>
                    <a:pt x="38" y="693"/>
                  </a:lnTo>
                  <a:lnTo>
                    <a:pt x="37" y="693"/>
                  </a:lnTo>
                  <a:lnTo>
                    <a:pt x="33" y="691"/>
                  </a:lnTo>
                  <a:lnTo>
                    <a:pt x="23" y="682"/>
                  </a:lnTo>
                  <a:lnTo>
                    <a:pt x="21" y="682"/>
                  </a:lnTo>
                  <a:lnTo>
                    <a:pt x="10" y="670"/>
                  </a:lnTo>
                  <a:lnTo>
                    <a:pt x="10" y="668"/>
                  </a:lnTo>
                  <a:lnTo>
                    <a:pt x="6" y="664"/>
                  </a:lnTo>
                  <a:lnTo>
                    <a:pt x="6" y="663"/>
                  </a:lnTo>
                  <a:lnTo>
                    <a:pt x="4" y="661"/>
                  </a:lnTo>
                  <a:lnTo>
                    <a:pt x="4" y="657"/>
                  </a:lnTo>
                  <a:lnTo>
                    <a:pt x="2" y="657"/>
                  </a:lnTo>
                  <a:lnTo>
                    <a:pt x="2" y="653"/>
                  </a:lnTo>
                  <a:lnTo>
                    <a:pt x="0" y="651"/>
                  </a:lnTo>
                  <a:lnTo>
                    <a:pt x="0" y="641"/>
                  </a:lnTo>
                  <a:lnTo>
                    <a:pt x="0" y="0"/>
                  </a:lnTo>
                  <a:lnTo>
                    <a:pt x="0" y="9"/>
                  </a:lnTo>
                  <a:lnTo>
                    <a:pt x="2" y="11"/>
                  </a:lnTo>
                  <a:lnTo>
                    <a:pt x="2" y="15"/>
                  </a:lnTo>
                  <a:lnTo>
                    <a:pt x="4" y="15"/>
                  </a:lnTo>
                  <a:lnTo>
                    <a:pt x="4" y="19"/>
                  </a:lnTo>
                  <a:lnTo>
                    <a:pt x="6" y="21"/>
                  </a:lnTo>
                  <a:lnTo>
                    <a:pt x="6" y="22"/>
                  </a:lnTo>
                  <a:lnTo>
                    <a:pt x="10" y="26"/>
                  </a:lnTo>
                  <a:lnTo>
                    <a:pt x="10" y="28"/>
                  </a:lnTo>
                  <a:lnTo>
                    <a:pt x="21" y="40"/>
                  </a:lnTo>
                  <a:lnTo>
                    <a:pt x="23" y="40"/>
                  </a:lnTo>
                  <a:lnTo>
                    <a:pt x="33" y="49"/>
                  </a:lnTo>
                  <a:lnTo>
                    <a:pt x="37" y="51"/>
                  </a:lnTo>
                  <a:lnTo>
                    <a:pt x="38" y="51"/>
                  </a:lnTo>
                  <a:lnTo>
                    <a:pt x="40" y="53"/>
                  </a:lnTo>
                  <a:lnTo>
                    <a:pt x="44" y="55"/>
                  </a:lnTo>
                  <a:lnTo>
                    <a:pt x="46" y="57"/>
                  </a:lnTo>
                  <a:lnTo>
                    <a:pt x="50" y="59"/>
                  </a:lnTo>
                  <a:lnTo>
                    <a:pt x="52" y="61"/>
                  </a:lnTo>
                  <a:lnTo>
                    <a:pt x="56" y="61"/>
                  </a:lnTo>
                  <a:lnTo>
                    <a:pt x="60" y="63"/>
                  </a:lnTo>
                  <a:lnTo>
                    <a:pt x="61" y="64"/>
                  </a:lnTo>
                  <a:lnTo>
                    <a:pt x="65" y="66"/>
                  </a:lnTo>
                  <a:lnTo>
                    <a:pt x="69" y="66"/>
                  </a:lnTo>
                  <a:lnTo>
                    <a:pt x="73" y="68"/>
                  </a:lnTo>
                  <a:lnTo>
                    <a:pt x="75" y="70"/>
                  </a:lnTo>
                  <a:lnTo>
                    <a:pt x="79" y="72"/>
                  </a:lnTo>
                  <a:lnTo>
                    <a:pt x="83" y="72"/>
                  </a:lnTo>
                  <a:lnTo>
                    <a:pt x="86" y="74"/>
                  </a:lnTo>
                  <a:lnTo>
                    <a:pt x="90" y="76"/>
                  </a:lnTo>
                  <a:lnTo>
                    <a:pt x="94" y="76"/>
                  </a:lnTo>
                  <a:lnTo>
                    <a:pt x="98" y="78"/>
                  </a:lnTo>
                  <a:lnTo>
                    <a:pt x="102" y="80"/>
                  </a:lnTo>
                  <a:lnTo>
                    <a:pt x="106" y="80"/>
                  </a:lnTo>
                  <a:lnTo>
                    <a:pt x="109" y="82"/>
                  </a:lnTo>
                  <a:lnTo>
                    <a:pt x="115" y="84"/>
                  </a:lnTo>
                  <a:lnTo>
                    <a:pt x="119" y="84"/>
                  </a:lnTo>
                  <a:lnTo>
                    <a:pt x="123" y="86"/>
                  </a:lnTo>
                  <a:lnTo>
                    <a:pt x="127" y="86"/>
                  </a:lnTo>
                  <a:lnTo>
                    <a:pt x="132" y="87"/>
                  </a:lnTo>
                  <a:lnTo>
                    <a:pt x="136" y="87"/>
                  </a:lnTo>
                  <a:lnTo>
                    <a:pt x="140" y="89"/>
                  </a:lnTo>
                  <a:lnTo>
                    <a:pt x="146" y="91"/>
                  </a:lnTo>
                  <a:lnTo>
                    <a:pt x="150" y="91"/>
                  </a:lnTo>
                  <a:lnTo>
                    <a:pt x="155" y="93"/>
                  </a:lnTo>
                  <a:lnTo>
                    <a:pt x="163" y="93"/>
                  </a:lnTo>
                  <a:lnTo>
                    <a:pt x="169" y="95"/>
                  </a:lnTo>
                  <a:lnTo>
                    <a:pt x="173" y="95"/>
                  </a:lnTo>
                  <a:lnTo>
                    <a:pt x="178" y="97"/>
                  </a:lnTo>
                  <a:lnTo>
                    <a:pt x="184" y="97"/>
                  </a:lnTo>
                  <a:lnTo>
                    <a:pt x="188" y="99"/>
                  </a:lnTo>
                  <a:lnTo>
                    <a:pt x="198" y="99"/>
                  </a:lnTo>
                  <a:lnTo>
                    <a:pt x="203" y="101"/>
                  </a:lnTo>
                  <a:lnTo>
                    <a:pt x="213" y="101"/>
                  </a:lnTo>
                  <a:lnTo>
                    <a:pt x="219" y="103"/>
                  </a:lnTo>
                  <a:lnTo>
                    <a:pt x="234" y="103"/>
                  </a:lnTo>
                  <a:lnTo>
                    <a:pt x="240" y="105"/>
                  </a:lnTo>
                  <a:lnTo>
                    <a:pt x="267" y="105"/>
                  </a:lnTo>
                  <a:lnTo>
                    <a:pt x="272" y="107"/>
                  </a:lnTo>
                  <a:lnTo>
                    <a:pt x="315" y="107"/>
                  </a:lnTo>
                  <a:lnTo>
                    <a:pt x="953" y="107"/>
                  </a:lnTo>
                  <a:lnTo>
                    <a:pt x="995" y="107"/>
                  </a:lnTo>
                  <a:lnTo>
                    <a:pt x="999" y="105"/>
                  </a:lnTo>
                  <a:lnTo>
                    <a:pt x="1026" y="105"/>
                  </a:lnTo>
                  <a:lnTo>
                    <a:pt x="1031" y="103"/>
                  </a:lnTo>
                  <a:lnTo>
                    <a:pt x="1047" y="103"/>
                  </a:lnTo>
                  <a:lnTo>
                    <a:pt x="1053" y="101"/>
                  </a:lnTo>
                  <a:lnTo>
                    <a:pt x="1062" y="101"/>
                  </a:lnTo>
                  <a:lnTo>
                    <a:pt x="1068" y="99"/>
                  </a:lnTo>
                  <a:lnTo>
                    <a:pt x="1077" y="99"/>
                  </a:lnTo>
                  <a:lnTo>
                    <a:pt x="1083" y="97"/>
                  </a:lnTo>
                  <a:lnTo>
                    <a:pt x="1087" y="97"/>
                  </a:lnTo>
                  <a:lnTo>
                    <a:pt x="1093" y="95"/>
                  </a:lnTo>
                  <a:lnTo>
                    <a:pt x="1097" y="95"/>
                  </a:lnTo>
                  <a:lnTo>
                    <a:pt x="1102" y="93"/>
                  </a:lnTo>
                  <a:lnTo>
                    <a:pt x="1106" y="93"/>
                  </a:lnTo>
                  <a:lnTo>
                    <a:pt x="1112" y="91"/>
                  </a:lnTo>
                  <a:lnTo>
                    <a:pt x="1116" y="91"/>
                  </a:lnTo>
                  <a:lnTo>
                    <a:pt x="1122" y="89"/>
                  </a:lnTo>
                  <a:lnTo>
                    <a:pt x="1125" y="89"/>
                  </a:lnTo>
                  <a:lnTo>
                    <a:pt x="1129" y="87"/>
                  </a:lnTo>
                  <a:lnTo>
                    <a:pt x="1135" y="87"/>
                  </a:lnTo>
                  <a:lnTo>
                    <a:pt x="1139" y="86"/>
                  </a:lnTo>
                  <a:lnTo>
                    <a:pt x="1143" y="86"/>
                  </a:lnTo>
                  <a:lnTo>
                    <a:pt x="1146" y="84"/>
                  </a:lnTo>
                  <a:lnTo>
                    <a:pt x="1152" y="84"/>
                  </a:lnTo>
                  <a:lnTo>
                    <a:pt x="1156" y="82"/>
                  </a:lnTo>
                  <a:lnTo>
                    <a:pt x="1160" y="80"/>
                  </a:lnTo>
                  <a:lnTo>
                    <a:pt x="1164" y="80"/>
                  </a:lnTo>
                  <a:lnTo>
                    <a:pt x="1168" y="78"/>
                  </a:lnTo>
                  <a:lnTo>
                    <a:pt x="1171" y="76"/>
                  </a:lnTo>
                  <a:lnTo>
                    <a:pt x="1175" y="76"/>
                  </a:lnTo>
                  <a:lnTo>
                    <a:pt x="1179" y="74"/>
                  </a:lnTo>
                  <a:lnTo>
                    <a:pt x="1183" y="72"/>
                  </a:lnTo>
                  <a:lnTo>
                    <a:pt x="1187" y="72"/>
                  </a:lnTo>
                  <a:lnTo>
                    <a:pt x="1191" y="70"/>
                  </a:lnTo>
                  <a:lnTo>
                    <a:pt x="1194" y="68"/>
                  </a:lnTo>
                  <a:lnTo>
                    <a:pt x="1196" y="66"/>
                  </a:lnTo>
                  <a:lnTo>
                    <a:pt x="1200" y="66"/>
                  </a:lnTo>
                  <a:lnTo>
                    <a:pt x="1204" y="64"/>
                  </a:lnTo>
                  <a:lnTo>
                    <a:pt x="1208" y="63"/>
                  </a:lnTo>
                  <a:lnTo>
                    <a:pt x="1210" y="61"/>
                  </a:lnTo>
                  <a:lnTo>
                    <a:pt x="1214" y="61"/>
                  </a:lnTo>
                  <a:lnTo>
                    <a:pt x="1215" y="59"/>
                  </a:lnTo>
                  <a:lnTo>
                    <a:pt x="1219" y="57"/>
                  </a:lnTo>
                  <a:lnTo>
                    <a:pt x="1221" y="55"/>
                  </a:lnTo>
                  <a:lnTo>
                    <a:pt x="1225" y="53"/>
                  </a:lnTo>
                  <a:lnTo>
                    <a:pt x="1227" y="51"/>
                  </a:lnTo>
                  <a:lnTo>
                    <a:pt x="1229" y="51"/>
                  </a:lnTo>
                  <a:lnTo>
                    <a:pt x="1233" y="49"/>
                  </a:lnTo>
                  <a:lnTo>
                    <a:pt x="1240" y="42"/>
                  </a:lnTo>
                  <a:lnTo>
                    <a:pt x="1244" y="40"/>
                  </a:lnTo>
                  <a:lnTo>
                    <a:pt x="1246" y="38"/>
                  </a:lnTo>
                  <a:lnTo>
                    <a:pt x="1248" y="38"/>
                  </a:lnTo>
                  <a:lnTo>
                    <a:pt x="1248" y="36"/>
                  </a:lnTo>
                  <a:lnTo>
                    <a:pt x="1256" y="28"/>
                  </a:lnTo>
                  <a:lnTo>
                    <a:pt x="1256" y="26"/>
                  </a:lnTo>
                  <a:lnTo>
                    <a:pt x="1260" y="22"/>
                  </a:lnTo>
                  <a:lnTo>
                    <a:pt x="1260" y="21"/>
                  </a:lnTo>
                  <a:lnTo>
                    <a:pt x="1261" y="19"/>
                  </a:lnTo>
                  <a:lnTo>
                    <a:pt x="1261" y="17"/>
                  </a:lnTo>
                  <a:lnTo>
                    <a:pt x="1263" y="15"/>
                  </a:lnTo>
                  <a:lnTo>
                    <a:pt x="1263" y="11"/>
                  </a:lnTo>
                  <a:lnTo>
                    <a:pt x="1265" y="9"/>
                  </a:lnTo>
                  <a:lnTo>
                    <a:pt x="1265" y="0"/>
                  </a:lnTo>
                  <a:lnTo>
                    <a:pt x="1265" y="641"/>
                  </a:lnTo>
                </a:path>
              </a:pathLst>
            </a:custGeom>
            <a:solidFill>
              <a:schemeClr val="bg1"/>
            </a:solidFill>
            <a:ln w="12700" cap="rnd">
              <a:solidFill>
                <a:srgbClr val="000000"/>
              </a:solidFill>
              <a:round/>
              <a:headEnd/>
              <a:tailEnd/>
            </a:ln>
          </p:spPr>
          <p:txBody>
            <a:bodyPr/>
            <a:lstStyle/>
            <a:p>
              <a:endParaRPr lang="fr-FR"/>
            </a:p>
          </p:txBody>
        </p:sp>
        <p:sp>
          <p:nvSpPr>
            <p:cNvPr id="34851" name="Freeform 82">
              <a:extLst>
                <a:ext uri="{FF2B5EF4-FFF2-40B4-BE49-F238E27FC236}">
                  <a16:creationId xmlns:a16="http://schemas.microsoft.com/office/drawing/2014/main" id="{704BE649-CA6D-9CCD-F8B0-773FDDA06624}"/>
                </a:ext>
              </a:extLst>
            </p:cNvPr>
            <p:cNvSpPr>
              <a:spLocks/>
            </p:cNvSpPr>
            <p:nvPr/>
          </p:nvSpPr>
          <p:spPr bwMode="auto">
            <a:xfrm>
              <a:off x="4889" y="1268"/>
              <a:ext cx="164" cy="1096"/>
            </a:xfrm>
            <a:custGeom>
              <a:avLst/>
              <a:gdLst>
                <a:gd name="T0" fmla="*/ 0 w 164"/>
                <a:gd name="T1" fmla="*/ 2 h 1096"/>
                <a:gd name="T2" fmla="*/ 2 w 164"/>
                <a:gd name="T3" fmla="*/ 1053 h 1096"/>
                <a:gd name="T4" fmla="*/ 0 w 164"/>
                <a:gd name="T5" fmla="*/ 1055 h 1096"/>
                <a:gd name="T6" fmla="*/ 4 w 164"/>
                <a:gd name="T7" fmla="*/ 1056 h 1096"/>
                <a:gd name="T8" fmla="*/ 8 w 164"/>
                <a:gd name="T9" fmla="*/ 1058 h 1096"/>
                <a:gd name="T10" fmla="*/ 14 w 164"/>
                <a:gd name="T11" fmla="*/ 1060 h 1096"/>
                <a:gd name="T12" fmla="*/ 19 w 164"/>
                <a:gd name="T13" fmla="*/ 1064 h 1096"/>
                <a:gd name="T14" fmla="*/ 26 w 164"/>
                <a:gd name="T15" fmla="*/ 1066 h 1096"/>
                <a:gd name="T16" fmla="*/ 30 w 164"/>
                <a:gd name="T17" fmla="*/ 1068 h 1096"/>
                <a:gd name="T18" fmla="*/ 38 w 164"/>
                <a:gd name="T19" fmla="*/ 1070 h 1096"/>
                <a:gd name="T20" fmla="*/ 41 w 164"/>
                <a:gd name="T21" fmla="*/ 1072 h 1096"/>
                <a:gd name="T22" fmla="*/ 48 w 164"/>
                <a:gd name="T23" fmla="*/ 1074 h 1096"/>
                <a:gd name="T24" fmla="*/ 52 w 164"/>
                <a:gd name="T25" fmla="*/ 1076 h 1096"/>
                <a:gd name="T26" fmla="*/ 60 w 164"/>
                <a:gd name="T27" fmla="*/ 1077 h 1096"/>
                <a:gd name="T28" fmla="*/ 68 w 164"/>
                <a:gd name="T29" fmla="*/ 1079 h 1096"/>
                <a:gd name="T30" fmla="*/ 72 w 164"/>
                <a:gd name="T31" fmla="*/ 1081 h 1096"/>
                <a:gd name="T32" fmla="*/ 82 w 164"/>
                <a:gd name="T33" fmla="*/ 1083 h 1096"/>
                <a:gd name="T34" fmla="*/ 89 w 164"/>
                <a:gd name="T35" fmla="*/ 1085 h 1096"/>
                <a:gd name="T36" fmla="*/ 98 w 164"/>
                <a:gd name="T37" fmla="*/ 1087 h 1096"/>
                <a:gd name="T38" fmla="*/ 108 w 164"/>
                <a:gd name="T39" fmla="*/ 1089 h 1096"/>
                <a:gd name="T40" fmla="*/ 122 w 164"/>
                <a:gd name="T41" fmla="*/ 1091 h 1096"/>
                <a:gd name="T42" fmla="*/ 132 w 164"/>
                <a:gd name="T43" fmla="*/ 1093 h 1096"/>
                <a:gd name="T44" fmla="*/ 147 w 164"/>
                <a:gd name="T45" fmla="*/ 1095 h 1096"/>
                <a:gd name="T46" fmla="*/ 163 w 164"/>
                <a:gd name="T47" fmla="*/ 42 h 1096"/>
                <a:gd name="T48" fmla="*/ 156 w 164"/>
                <a:gd name="T49" fmla="*/ 40 h 1096"/>
                <a:gd name="T50" fmla="*/ 141 w 164"/>
                <a:gd name="T51" fmla="*/ 38 h 1096"/>
                <a:gd name="T52" fmla="*/ 128 w 164"/>
                <a:gd name="T53" fmla="*/ 36 h 1096"/>
                <a:gd name="T54" fmla="*/ 113 w 164"/>
                <a:gd name="T55" fmla="*/ 35 h 1096"/>
                <a:gd name="T56" fmla="*/ 104 w 164"/>
                <a:gd name="T57" fmla="*/ 33 h 1096"/>
                <a:gd name="T58" fmla="*/ 95 w 164"/>
                <a:gd name="T59" fmla="*/ 31 h 1096"/>
                <a:gd name="T60" fmla="*/ 86 w 164"/>
                <a:gd name="T61" fmla="*/ 29 h 1096"/>
                <a:gd name="T62" fmla="*/ 78 w 164"/>
                <a:gd name="T63" fmla="*/ 27 h 1096"/>
                <a:gd name="T64" fmla="*/ 68 w 164"/>
                <a:gd name="T65" fmla="*/ 25 h 1096"/>
                <a:gd name="T66" fmla="*/ 62 w 164"/>
                <a:gd name="T67" fmla="*/ 23 h 1096"/>
                <a:gd name="T68" fmla="*/ 58 w 164"/>
                <a:gd name="T69" fmla="*/ 21 h 1096"/>
                <a:gd name="T70" fmla="*/ 48 w 164"/>
                <a:gd name="T71" fmla="*/ 19 h 1096"/>
                <a:gd name="T72" fmla="*/ 44 w 164"/>
                <a:gd name="T73" fmla="*/ 17 h 1096"/>
                <a:gd name="T74" fmla="*/ 38 w 164"/>
                <a:gd name="T75" fmla="*/ 15 h 1096"/>
                <a:gd name="T76" fmla="*/ 30 w 164"/>
                <a:gd name="T77" fmla="*/ 14 h 1096"/>
                <a:gd name="T78" fmla="*/ 26 w 164"/>
                <a:gd name="T79" fmla="*/ 12 h 1096"/>
                <a:gd name="T80" fmla="*/ 22 w 164"/>
                <a:gd name="T81" fmla="*/ 10 h 1096"/>
                <a:gd name="T82" fmla="*/ 17 w 164"/>
                <a:gd name="T83" fmla="*/ 8 h 1096"/>
                <a:gd name="T84" fmla="*/ 14 w 164"/>
                <a:gd name="T85" fmla="*/ 6 h 1096"/>
                <a:gd name="T86" fmla="*/ 10 w 164"/>
                <a:gd name="T87" fmla="*/ 4 h 1096"/>
                <a:gd name="T88" fmla="*/ 2 w 164"/>
                <a:gd name="T89" fmla="*/ 0 h 10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1096"/>
                <a:gd name="T137" fmla="*/ 164 w 164"/>
                <a:gd name="T138" fmla="*/ 1096 h 10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1096">
                  <a:moveTo>
                    <a:pt x="0" y="0"/>
                  </a:moveTo>
                  <a:lnTo>
                    <a:pt x="0" y="2"/>
                  </a:lnTo>
                  <a:lnTo>
                    <a:pt x="2" y="2"/>
                  </a:lnTo>
                  <a:lnTo>
                    <a:pt x="2" y="1053"/>
                  </a:lnTo>
                  <a:lnTo>
                    <a:pt x="0" y="1053"/>
                  </a:lnTo>
                  <a:lnTo>
                    <a:pt x="0" y="1055"/>
                  </a:lnTo>
                  <a:lnTo>
                    <a:pt x="4" y="1055"/>
                  </a:lnTo>
                  <a:lnTo>
                    <a:pt x="4" y="1056"/>
                  </a:lnTo>
                  <a:lnTo>
                    <a:pt x="8" y="1056"/>
                  </a:lnTo>
                  <a:lnTo>
                    <a:pt x="8" y="1058"/>
                  </a:lnTo>
                  <a:lnTo>
                    <a:pt x="14" y="1058"/>
                  </a:lnTo>
                  <a:lnTo>
                    <a:pt x="14" y="1060"/>
                  </a:lnTo>
                  <a:lnTo>
                    <a:pt x="17" y="1060"/>
                  </a:lnTo>
                  <a:lnTo>
                    <a:pt x="19" y="1064"/>
                  </a:lnTo>
                  <a:lnTo>
                    <a:pt x="26" y="1064"/>
                  </a:lnTo>
                  <a:lnTo>
                    <a:pt x="26" y="1066"/>
                  </a:lnTo>
                  <a:lnTo>
                    <a:pt x="30" y="1066"/>
                  </a:lnTo>
                  <a:lnTo>
                    <a:pt x="30" y="1068"/>
                  </a:lnTo>
                  <a:lnTo>
                    <a:pt x="38" y="1068"/>
                  </a:lnTo>
                  <a:lnTo>
                    <a:pt x="38" y="1070"/>
                  </a:lnTo>
                  <a:lnTo>
                    <a:pt x="41" y="1070"/>
                  </a:lnTo>
                  <a:lnTo>
                    <a:pt x="41" y="1072"/>
                  </a:lnTo>
                  <a:lnTo>
                    <a:pt x="48" y="1072"/>
                  </a:lnTo>
                  <a:lnTo>
                    <a:pt x="48" y="1074"/>
                  </a:lnTo>
                  <a:lnTo>
                    <a:pt x="52" y="1074"/>
                  </a:lnTo>
                  <a:lnTo>
                    <a:pt x="52" y="1076"/>
                  </a:lnTo>
                  <a:lnTo>
                    <a:pt x="60" y="1076"/>
                  </a:lnTo>
                  <a:lnTo>
                    <a:pt x="60" y="1077"/>
                  </a:lnTo>
                  <a:lnTo>
                    <a:pt x="68" y="1077"/>
                  </a:lnTo>
                  <a:lnTo>
                    <a:pt x="68" y="1079"/>
                  </a:lnTo>
                  <a:lnTo>
                    <a:pt x="72" y="1079"/>
                  </a:lnTo>
                  <a:lnTo>
                    <a:pt x="72" y="1081"/>
                  </a:lnTo>
                  <a:lnTo>
                    <a:pt x="82" y="1081"/>
                  </a:lnTo>
                  <a:lnTo>
                    <a:pt x="82" y="1083"/>
                  </a:lnTo>
                  <a:lnTo>
                    <a:pt x="89" y="1083"/>
                  </a:lnTo>
                  <a:lnTo>
                    <a:pt x="89" y="1085"/>
                  </a:lnTo>
                  <a:lnTo>
                    <a:pt x="98" y="1085"/>
                  </a:lnTo>
                  <a:lnTo>
                    <a:pt x="98" y="1087"/>
                  </a:lnTo>
                  <a:lnTo>
                    <a:pt x="108" y="1087"/>
                  </a:lnTo>
                  <a:lnTo>
                    <a:pt x="108" y="1089"/>
                  </a:lnTo>
                  <a:lnTo>
                    <a:pt x="122" y="1089"/>
                  </a:lnTo>
                  <a:lnTo>
                    <a:pt x="122" y="1091"/>
                  </a:lnTo>
                  <a:lnTo>
                    <a:pt x="132" y="1091"/>
                  </a:lnTo>
                  <a:lnTo>
                    <a:pt x="132" y="1093"/>
                  </a:lnTo>
                  <a:lnTo>
                    <a:pt x="147" y="1093"/>
                  </a:lnTo>
                  <a:lnTo>
                    <a:pt x="147" y="1095"/>
                  </a:lnTo>
                  <a:lnTo>
                    <a:pt x="163" y="1095"/>
                  </a:lnTo>
                  <a:lnTo>
                    <a:pt x="163" y="42"/>
                  </a:lnTo>
                  <a:lnTo>
                    <a:pt x="156" y="42"/>
                  </a:lnTo>
                  <a:lnTo>
                    <a:pt x="156" y="40"/>
                  </a:lnTo>
                  <a:lnTo>
                    <a:pt x="141" y="40"/>
                  </a:lnTo>
                  <a:lnTo>
                    <a:pt x="141" y="38"/>
                  </a:lnTo>
                  <a:lnTo>
                    <a:pt x="128" y="38"/>
                  </a:lnTo>
                  <a:lnTo>
                    <a:pt x="128" y="36"/>
                  </a:lnTo>
                  <a:lnTo>
                    <a:pt x="113" y="36"/>
                  </a:lnTo>
                  <a:lnTo>
                    <a:pt x="113" y="35"/>
                  </a:lnTo>
                  <a:lnTo>
                    <a:pt x="104" y="35"/>
                  </a:lnTo>
                  <a:lnTo>
                    <a:pt x="104" y="33"/>
                  </a:lnTo>
                  <a:lnTo>
                    <a:pt x="95" y="33"/>
                  </a:lnTo>
                  <a:lnTo>
                    <a:pt x="95" y="31"/>
                  </a:lnTo>
                  <a:lnTo>
                    <a:pt x="86" y="31"/>
                  </a:lnTo>
                  <a:lnTo>
                    <a:pt x="86" y="29"/>
                  </a:lnTo>
                  <a:lnTo>
                    <a:pt x="78" y="29"/>
                  </a:lnTo>
                  <a:lnTo>
                    <a:pt x="78" y="27"/>
                  </a:lnTo>
                  <a:lnTo>
                    <a:pt x="68" y="27"/>
                  </a:lnTo>
                  <a:lnTo>
                    <a:pt x="68" y="25"/>
                  </a:lnTo>
                  <a:lnTo>
                    <a:pt x="62" y="25"/>
                  </a:lnTo>
                  <a:lnTo>
                    <a:pt x="62" y="23"/>
                  </a:lnTo>
                  <a:lnTo>
                    <a:pt x="58" y="23"/>
                  </a:lnTo>
                  <a:lnTo>
                    <a:pt x="58" y="21"/>
                  </a:lnTo>
                  <a:lnTo>
                    <a:pt x="48" y="21"/>
                  </a:lnTo>
                  <a:lnTo>
                    <a:pt x="48" y="19"/>
                  </a:lnTo>
                  <a:lnTo>
                    <a:pt x="44" y="19"/>
                  </a:lnTo>
                  <a:lnTo>
                    <a:pt x="44" y="17"/>
                  </a:lnTo>
                  <a:lnTo>
                    <a:pt x="38" y="17"/>
                  </a:lnTo>
                  <a:lnTo>
                    <a:pt x="38" y="15"/>
                  </a:lnTo>
                  <a:lnTo>
                    <a:pt x="30" y="15"/>
                  </a:lnTo>
                  <a:lnTo>
                    <a:pt x="30" y="14"/>
                  </a:lnTo>
                  <a:lnTo>
                    <a:pt x="26" y="14"/>
                  </a:lnTo>
                  <a:lnTo>
                    <a:pt x="26" y="12"/>
                  </a:lnTo>
                  <a:lnTo>
                    <a:pt x="22" y="12"/>
                  </a:lnTo>
                  <a:lnTo>
                    <a:pt x="22" y="10"/>
                  </a:lnTo>
                  <a:lnTo>
                    <a:pt x="17" y="10"/>
                  </a:lnTo>
                  <a:lnTo>
                    <a:pt x="17" y="8"/>
                  </a:lnTo>
                  <a:lnTo>
                    <a:pt x="14" y="8"/>
                  </a:lnTo>
                  <a:lnTo>
                    <a:pt x="14" y="6"/>
                  </a:lnTo>
                  <a:lnTo>
                    <a:pt x="10" y="6"/>
                  </a:lnTo>
                  <a:lnTo>
                    <a:pt x="10" y="4"/>
                  </a:lnTo>
                  <a:lnTo>
                    <a:pt x="4" y="4"/>
                  </a:lnTo>
                  <a:lnTo>
                    <a:pt x="2"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4852" name="Freeform 83">
              <a:extLst>
                <a:ext uri="{FF2B5EF4-FFF2-40B4-BE49-F238E27FC236}">
                  <a16:creationId xmlns:a16="http://schemas.microsoft.com/office/drawing/2014/main" id="{E4895A26-0EDB-D2CF-34C8-A9CBA45C9E3E}"/>
                </a:ext>
              </a:extLst>
            </p:cNvPr>
            <p:cNvSpPr>
              <a:spLocks/>
            </p:cNvSpPr>
            <p:nvPr/>
          </p:nvSpPr>
          <p:spPr bwMode="auto">
            <a:xfrm>
              <a:off x="5321" y="1335"/>
              <a:ext cx="242" cy="119"/>
            </a:xfrm>
            <a:custGeom>
              <a:avLst/>
              <a:gdLst>
                <a:gd name="T0" fmla="*/ 0 w 242"/>
                <a:gd name="T1" fmla="*/ 0 h 119"/>
                <a:gd name="T2" fmla="*/ 13 w 242"/>
                <a:gd name="T3" fmla="*/ 4 h 119"/>
                <a:gd name="T4" fmla="*/ 27 w 242"/>
                <a:gd name="T5" fmla="*/ 8 h 119"/>
                <a:gd name="T6" fmla="*/ 40 w 242"/>
                <a:gd name="T7" fmla="*/ 11 h 119"/>
                <a:gd name="T8" fmla="*/ 52 w 242"/>
                <a:gd name="T9" fmla="*/ 15 h 119"/>
                <a:gd name="T10" fmla="*/ 63 w 242"/>
                <a:gd name="T11" fmla="*/ 19 h 119"/>
                <a:gd name="T12" fmla="*/ 75 w 242"/>
                <a:gd name="T13" fmla="*/ 23 h 119"/>
                <a:gd name="T14" fmla="*/ 86 w 242"/>
                <a:gd name="T15" fmla="*/ 25 h 119"/>
                <a:gd name="T16" fmla="*/ 98 w 242"/>
                <a:gd name="T17" fmla="*/ 29 h 119"/>
                <a:gd name="T18" fmla="*/ 107 w 242"/>
                <a:gd name="T19" fmla="*/ 32 h 119"/>
                <a:gd name="T20" fmla="*/ 119 w 242"/>
                <a:gd name="T21" fmla="*/ 36 h 119"/>
                <a:gd name="T22" fmla="*/ 128 w 242"/>
                <a:gd name="T23" fmla="*/ 38 h 119"/>
                <a:gd name="T24" fmla="*/ 136 w 242"/>
                <a:gd name="T25" fmla="*/ 42 h 119"/>
                <a:gd name="T26" fmla="*/ 145 w 242"/>
                <a:gd name="T27" fmla="*/ 46 h 119"/>
                <a:gd name="T28" fmla="*/ 155 w 242"/>
                <a:gd name="T29" fmla="*/ 48 h 119"/>
                <a:gd name="T30" fmla="*/ 163 w 242"/>
                <a:gd name="T31" fmla="*/ 52 h 119"/>
                <a:gd name="T32" fmla="*/ 170 w 242"/>
                <a:gd name="T33" fmla="*/ 54 h 119"/>
                <a:gd name="T34" fmla="*/ 178 w 242"/>
                <a:gd name="T35" fmla="*/ 57 h 119"/>
                <a:gd name="T36" fmla="*/ 184 w 242"/>
                <a:gd name="T37" fmla="*/ 59 h 119"/>
                <a:gd name="T38" fmla="*/ 191 w 242"/>
                <a:gd name="T39" fmla="*/ 63 h 119"/>
                <a:gd name="T40" fmla="*/ 197 w 242"/>
                <a:gd name="T41" fmla="*/ 65 h 119"/>
                <a:gd name="T42" fmla="*/ 203 w 242"/>
                <a:gd name="T43" fmla="*/ 67 h 119"/>
                <a:gd name="T44" fmla="*/ 207 w 242"/>
                <a:gd name="T45" fmla="*/ 71 h 119"/>
                <a:gd name="T46" fmla="*/ 213 w 242"/>
                <a:gd name="T47" fmla="*/ 73 h 119"/>
                <a:gd name="T48" fmla="*/ 216 w 242"/>
                <a:gd name="T49" fmla="*/ 75 h 119"/>
                <a:gd name="T50" fmla="*/ 222 w 242"/>
                <a:gd name="T51" fmla="*/ 76 h 119"/>
                <a:gd name="T52" fmla="*/ 228 w 242"/>
                <a:gd name="T53" fmla="*/ 82 h 119"/>
                <a:gd name="T54" fmla="*/ 232 w 242"/>
                <a:gd name="T55" fmla="*/ 84 h 119"/>
                <a:gd name="T56" fmla="*/ 241 w 242"/>
                <a:gd name="T57" fmla="*/ 94 h 119"/>
                <a:gd name="T58" fmla="*/ 241 w 242"/>
                <a:gd name="T59" fmla="*/ 99 h 119"/>
                <a:gd name="T60" fmla="*/ 236 w 242"/>
                <a:gd name="T61" fmla="*/ 105 h 119"/>
                <a:gd name="T62" fmla="*/ 234 w 242"/>
                <a:gd name="T63" fmla="*/ 105 h 119"/>
                <a:gd name="T64" fmla="*/ 232 w 242"/>
                <a:gd name="T65" fmla="*/ 107 h 119"/>
                <a:gd name="T66" fmla="*/ 228 w 242"/>
                <a:gd name="T67" fmla="*/ 109 h 119"/>
                <a:gd name="T68" fmla="*/ 226 w 242"/>
                <a:gd name="T69" fmla="*/ 109 h 119"/>
                <a:gd name="T70" fmla="*/ 222 w 242"/>
                <a:gd name="T71" fmla="*/ 111 h 119"/>
                <a:gd name="T72" fmla="*/ 218 w 242"/>
                <a:gd name="T73" fmla="*/ 111 h 119"/>
                <a:gd name="T74" fmla="*/ 213 w 242"/>
                <a:gd name="T75" fmla="*/ 113 h 119"/>
                <a:gd name="T76" fmla="*/ 209 w 242"/>
                <a:gd name="T77" fmla="*/ 113 h 119"/>
                <a:gd name="T78" fmla="*/ 203 w 242"/>
                <a:gd name="T79" fmla="*/ 115 h 119"/>
                <a:gd name="T80" fmla="*/ 191 w 242"/>
                <a:gd name="T81" fmla="*/ 115 h 119"/>
                <a:gd name="T82" fmla="*/ 184 w 242"/>
                <a:gd name="T83" fmla="*/ 117 h 119"/>
                <a:gd name="T84" fmla="*/ 163 w 242"/>
                <a:gd name="T85" fmla="*/ 117 h 119"/>
                <a:gd name="T86" fmla="*/ 155 w 242"/>
                <a:gd name="T87" fmla="*/ 118 h 119"/>
                <a:gd name="T88" fmla="*/ 76 w 242"/>
                <a:gd name="T89" fmla="*/ 118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
                <a:gd name="T136" fmla="*/ 0 h 119"/>
                <a:gd name="T137" fmla="*/ 242 w 242"/>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 h="119">
                  <a:moveTo>
                    <a:pt x="0" y="0"/>
                  </a:moveTo>
                  <a:lnTo>
                    <a:pt x="13" y="4"/>
                  </a:lnTo>
                  <a:lnTo>
                    <a:pt x="27" y="8"/>
                  </a:lnTo>
                  <a:lnTo>
                    <a:pt x="40" y="11"/>
                  </a:lnTo>
                  <a:lnTo>
                    <a:pt x="52" y="15"/>
                  </a:lnTo>
                  <a:lnTo>
                    <a:pt x="63" y="19"/>
                  </a:lnTo>
                  <a:lnTo>
                    <a:pt x="75" y="23"/>
                  </a:lnTo>
                  <a:lnTo>
                    <a:pt x="86" y="25"/>
                  </a:lnTo>
                  <a:lnTo>
                    <a:pt x="98" y="29"/>
                  </a:lnTo>
                  <a:lnTo>
                    <a:pt x="107" y="32"/>
                  </a:lnTo>
                  <a:lnTo>
                    <a:pt x="119" y="36"/>
                  </a:lnTo>
                  <a:lnTo>
                    <a:pt x="128" y="38"/>
                  </a:lnTo>
                  <a:lnTo>
                    <a:pt x="136" y="42"/>
                  </a:lnTo>
                  <a:lnTo>
                    <a:pt x="145" y="46"/>
                  </a:lnTo>
                  <a:lnTo>
                    <a:pt x="155" y="48"/>
                  </a:lnTo>
                  <a:lnTo>
                    <a:pt x="163" y="52"/>
                  </a:lnTo>
                  <a:lnTo>
                    <a:pt x="170" y="54"/>
                  </a:lnTo>
                  <a:lnTo>
                    <a:pt x="178" y="57"/>
                  </a:lnTo>
                  <a:lnTo>
                    <a:pt x="184" y="59"/>
                  </a:lnTo>
                  <a:lnTo>
                    <a:pt x="191" y="63"/>
                  </a:lnTo>
                  <a:lnTo>
                    <a:pt x="197" y="65"/>
                  </a:lnTo>
                  <a:lnTo>
                    <a:pt x="203" y="67"/>
                  </a:lnTo>
                  <a:lnTo>
                    <a:pt x="207" y="71"/>
                  </a:lnTo>
                  <a:lnTo>
                    <a:pt x="213" y="73"/>
                  </a:lnTo>
                  <a:lnTo>
                    <a:pt x="216" y="75"/>
                  </a:lnTo>
                  <a:lnTo>
                    <a:pt x="222" y="76"/>
                  </a:lnTo>
                  <a:lnTo>
                    <a:pt x="228" y="82"/>
                  </a:lnTo>
                  <a:lnTo>
                    <a:pt x="232" y="84"/>
                  </a:lnTo>
                  <a:lnTo>
                    <a:pt x="241" y="94"/>
                  </a:lnTo>
                  <a:lnTo>
                    <a:pt x="241" y="99"/>
                  </a:lnTo>
                  <a:lnTo>
                    <a:pt x="236" y="105"/>
                  </a:lnTo>
                  <a:lnTo>
                    <a:pt x="234" y="105"/>
                  </a:lnTo>
                  <a:lnTo>
                    <a:pt x="232" y="107"/>
                  </a:lnTo>
                  <a:lnTo>
                    <a:pt x="228" y="109"/>
                  </a:lnTo>
                  <a:lnTo>
                    <a:pt x="226" y="109"/>
                  </a:lnTo>
                  <a:lnTo>
                    <a:pt x="222" y="111"/>
                  </a:lnTo>
                  <a:lnTo>
                    <a:pt x="218" y="111"/>
                  </a:lnTo>
                  <a:lnTo>
                    <a:pt x="213" y="113"/>
                  </a:lnTo>
                  <a:lnTo>
                    <a:pt x="209" y="113"/>
                  </a:lnTo>
                  <a:lnTo>
                    <a:pt x="203" y="115"/>
                  </a:lnTo>
                  <a:lnTo>
                    <a:pt x="191" y="115"/>
                  </a:lnTo>
                  <a:lnTo>
                    <a:pt x="184" y="117"/>
                  </a:lnTo>
                  <a:lnTo>
                    <a:pt x="163" y="117"/>
                  </a:lnTo>
                  <a:lnTo>
                    <a:pt x="155" y="118"/>
                  </a:lnTo>
                  <a:lnTo>
                    <a:pt x="76" y="118"/>
                  </a:lnTo>
                </a:path>
              </a:pathLst>
            </a:custGeom>
            <a:solidFill>
              <a:schemeClr val="bg1"/>
            </a:solidFill>
            <a:ln w="12700" cap="rnd">
              <a:solidFill>
                <a:srgbClr val="000000"/>
              </a:solidFill>
              <a:round/>
              <a:headEnd/>
              <a:tailEnd/>
            </a:ln>
          </p:spPr>
          <p:txBody>
            <a:bodyPr/>
            <a:lstStyle/>
            <a:p>
              <a:endParaRPr lang="fr-FR"/>
            </a:p>
          </p:txBody>
        </p:sp>
        <p:sp>
          <p:nvSpPr>
            <p:cNvPr id="34853" name="Line 84">
              <a:extLst>
                <a:ext uri="{FF2B5EF4-FFF2-40B4-BE49-F238E27FC236}">
                  <a16:creationId xmlns:a16="http://schemas.microsoft.com/office/drawing/2014/main" id="{EBFA8FA0-7E35-B9C7-E85E-9A9FD1E059E4}"/>
                </a:ext>
              </a:extLst>
            </p:cNvPr>
            <p:cNvSpPr>
              <a:spLocks noChangeShapeType="1"/>
            </p:cNvSpPr>
            <p:nvPr/>
          </p:nvSpPr>
          <p:spPr bwMode="auto">
            <a:xfrm>
              <a:off x="5332" y="1304"/>
              <a:ext cx="25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54" name="Freeform 85">
              <a:extLst>
                <a:ext uri="{FF2B5EF4-FFF2-40B4-BE49-F238E27FC236}">
                  <a16:creationId xmlns:a16="http://schemas.microsoft.com/office/drawing/2014/main" id="{ABE0F8DF-DF5C-D670-05EF-776FE52B30B2}"/>
                </a:ext>
              </a:extLst>
            </p:cNvPr>
            <p:cNvSpPr>
              <a:spLocks/>
            </p:cNvSpPr>
            <p:nvPr/>
          </p:nvSpPr>
          <p:spPr bwMode="auto">
            <a:xfrm>
              <a:off x="5376" y="2199"/>
              <a:ext cx="346" cy="98"/>
            </a:xfrm>
            <a:custGeom>
              <a:avLst/>
              <a:gdLst>
                <a:gd name="T0" fmla="*/ 345 w 346"/>
                <a:gd name="T1" fmla="*/ 63 h 98"/>
                <a:gd name="T2" fmla="*/ 326 w 346"/>
                <a:gd name="T3" fmla="*/ 59 h 98"/>
                <a:gd name="T4" fmla="*/ 309 w 346"/>
                <a:gd name="T5" fmla="*/ 53 h 98"/>
                <a:gd name="T6" fmla="*/ 292 w 346"/>
                <a:gd name="T7" fmla="*/ 49 h 98"/>
                <a:gd name="T8" fmla="*/ 275 w 346"/>
                <a:gd name="T9" fmla="*/ 45 h 98"/>
                <a:gd name="T10" fmla="*/ 257 w 346"/>
                <a:gd name="T11" fmla="*/ 42 h 98"/>
                <a:gd name="T12" fmla="*/ 242 w 346"/>
                <a:gd name="T13" fmla="*/ 38 h 98"/>
                <a:gd name="T14" fmla="*/ 227 w 346"/>
                <a:gd name="T15" fmla="*/ 36 h 98"/>
                <a:gd name="T16" fmla="*/ 211 w 346"/>
                <a:gd name="T17" fmla="*/ 32 h 98"/>
                <a:gd name="T18" fmla="*/ 198 w 346"/>
                <a:gd name="T19" fmla="*/ 28 h 98"/>
                <a:gd name="T20" fmla="*/ 183 w 346"/>
                <a:gd name="T21" fmla="*/ 26 h 98"/>
                <a:gd name="T22" fmla="*/ 169 w 346"/>
                <a:gd name="T23" fmla="*/ 23 h 98"/>
                <a:gd name="T24" fmla="*/ 158 w 346"/>
                <a:gd name="T25" fmla="*/ 21 h 98"/>
                <a:gd name="T26" fmla="*/ 144 w 346"/>
                <a:gd name="T27" fmla="*/ 17 h 98"/>
                <a:gd name="T28" fmla="*/ 133 w 346"/>
                <a:gd name="T29" fmla="*/ 15 h 98"/>
                <a:gd name="T30" fmla="*/ 121 w 346"/>
                <a:gd name="T31" fmla="*/ 13 h 98"/>
                <a:gd name="T32" fmla="*/ 110 w 346"/>
                <a:gd name="T33" fmla="*/ 11 h 98"/>
                <a:gd name="T34" fmla="*/ 100 w 346"/>
                <a:gd name="T35" fmla="*/ 9 h 98"/>
                <a:gd name="T36" fmla="*/ 90 w 346"/>
                <a:gd name="T37" fmla="*/ 7 h 98"/>
                <a:gd name="T38" fmla="*/ 81 w 346"/>
                <a:gd name="T39" fmla="*/ 5 h 98"/>
                <a:gd name="T40" fmla="*/ 71 w 346"/>
                <a:gd name="T41" fmla="*/ 5 h 98"/>
                <a:gd name="T42" fmla="*/ 64 w 346"/>
                <a:gd name="T43" fmla="*/ 3 h 98"/>
                <a:gd name="T44" fmla="*/ 56 w 346"/>
                <a:gd name="T45" fmla="*/ 2 h 98"/>
                <a:gd name="T46" fmla="*/ 48 w 346"/>
                <a:gd name="T47" fmla="*/ 2 h 98"/>
                <a:gd name="T48" fmla="*/ 43 w 346"/>
                <a:gd name="T49" fmla="*/ 0 h 98"/>
                <a:gd name="T50" fmla="*/ 4 w 346"/>
                <a:gd name="T51" fmla="*/ 0 h 98"/>
                <a:gd name="T52" fmla="*/ 2 w 346"/>
                <a:gd name="T53" fmla="*/ 2 h 98"/>
                <a:gd name="T54" fmla="*/ 0 w 346"/>
                <a:gd name="T55" fmla="*/ 2 h 98"/>
                <a:gd name="T56" fmla="*/ 0 w 346"/>
                <a:gd name="T57" fmla="*/ 5 h 98"/>
                <a:gd name="T58" fmla="*/ 2 w 346"/>
                <a:gd name="T59" fmla="*/ 7 h 98"/>
                <a:gd name="T60" fmla="*/ 2 w 346"/>
                <a:gd name="T61" fmla="*/ 9 h 98"/>
                <a:gd name="T62" fmla="*/ 4 w 346"/>
                <a:gd name="T63" fmla="*/ 11 h 98"/>
                <a:gd name="T64" fmla="*/ 8 w 346"/>
                <a:gd name="T65" fmla="*/ 13 h 98"/>
                <a:gd name="T66" fmla="*/ 10 w 346"/>
                <a:gd name="T67" fmla="*/ 15 h 98"/>
                <a:gd name="T68" fmla="*/ 14 w 346"/>
                <a:gd name="T69" fmla="*/ 17 h 98"/>
                <a:gd name="T70" fmla="*/ 18 w 346"/>
                <a:gd name="T71" fmla="*/ 21 h 98"/>
                <a:gd name="T72" fmla="*/ 21 w 346"/>
                <a:gd name="T73" fmla="*/ 23 h 98"/>
                <a:gd name="T74" fmla="*/ 27 w 346"/>
                <a:gd name="T75" fmla="*/ 24 h 98"/>
                <a:gd name="T76" fmla="*/ 33 w 346"/>
                <a:gd name="T77" fmla="*/ 28 h 98"/>
                <a:gd name="T78" fmla="*/ 39 w 346"/>
                <a:gd name="T79" fmla="*/ 32 h 98"/>
                <a:gd name="T80" fmla="*/ 44 w 346"/>
                <a:gd name="T81" fmla="*/ 34 h 98"/>
                <a:gd name="T82" fmla="*/ 52 w 346"/>
                <a:gd name="T83" fmla="*/ 38 h 98"/>
                <a:gd name="T84" fmla="*/ 60 w 346"/>
                <a:gd name="T85" fmla="*/ 42 h 98"/>
                <a:gd name="T86" fmla="*/ 67 w 346"/>
                <a:gd name="T87" fmla="*/ 45 h 98"/>
                <a:gd name="T88" fmla="*/ 77 w 346"/>
                <a:gd name="T89" fmla="*/ 49 h 98"/>
                <a:gd name="T90" fmla="*/ 85 w 346"/>
                <a:gd name="T91" fmla="*/ 53 h 98"/>
                <a:gd name="T92" fmla="*/ 94 w 346"/>
                <a:gd name="T93" fmla="*/ 57 h 98"/>
                <a:gd name="T94" fmla="*/ 106 w 346"/>
                <a:gd name="T95" fmla="*/ 63 h 98"/>
                <a:gd name="T96" fmla="*/ 115 w 346"/>
                <a:gd name="T97" fmla="*/ 66 h 98"/>
                <a:gd name="T98" fmla="*/ 127 w 346"/>
                <a:gd name="T99" fmla="*/ 70 h 98"/>
                <a:gd name="T100" fmla="*/ 138 w 346"/>
                <a:gd name="T101" fmla="*/ 76 h 98"/>
                <a:gd name="T102" fmla="*/ 150 w 346"/>
                <a:gd name="T103" fmla="*/ 82 h 98"/>
                <a:gd name="T104" fmla="*/ 163 w 346"/>
                <a:gd name="T105" fmla="*/ 86 h 98"/>
                <a:gd name="T106" fmla="*/ 177 w 346"/>
                <a:gd name="T107" fmla="*/ 91 h 98"/>
                <a:gd name="T108" fmla="*/ 190 w 346"/>
                <a:gd name="T109" fmla="*/ 9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6"/>
                <a:gd name="T166" fmla="*/ 0 h 98"/>
                <a:gd name="T167" fmla="*/ 346 w 346"/>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6" h="98">
                  <a:moveTo>
                    <a:pt x="345" y="63"/>
                  </a:moveTo>
                  <a:lnTo>
                    <a:pt x="326" y="59"/>
                  </a:lnTo>
                  <a:lnTo>
                    <a:pt x="309" y="53"/>
                  </a:lnTo>
                  <a:lnTo>
                    <a:pt x="292" y="49"/>
                  </a:lnTo>
                  <a:lnTo>
                    <a:pt x="275" y="45"/>
                  </a:lnTo>
                  <a:lnTo>
                    <a:pt x="257" y="42"/>
                  </a:lnTo>
                  <a:lnTo>
                    <a:pt x="242" y="38"/>
                  </a:lnTo>
                  <a:lnTo>
                    <a:pt x="227" y="36"/>
                  </a:lnTo>
                  <a:lnTo>
                    <a:pt x="211" y="32"/>
                  </a:lnTo>
                  <a:lnTo>
                    <a:pt x="198" y="28"/>
                  </a:lnTo>
                  <a:lnTo>
                    <a:pt x="183" y="26"/>
                  </a:lnTo>
                  <a:lnTo>
                    <a:pt x="169" y="23"/>
                  </a:lnTo>
                  <a:lnTo>
                    <a:pt x="158" y="21"/>
                  </a:lnTo>
                  <a:lnTo>
                    <a:pt x="144" y="17"/>
                  </a:lnTo>
                  <a:lnTo>
                    <a:pt x="133" y="15"/>
                  </a:lnTo>
                  <a:lnTo>
                    <a:pt x="121" y="13"/>
                  </a:lnTo>
                  <a:lnTo>
                    <a:pt x="110" y="11"/>
                  </a:lnTo>
                  <a:lnTo>
                    <a:pt x="100" y="9"/>
                  </a:lnTo>
                  <a:lnTo>
                    <a:pt x="90" y="7"/>
                  </a:lnTo>
                  <a:lnTo>
                    <a:pt x="81" y="5"/>
                  </a:lnTo>
                  <a:lnTo>
                    <a:pt x="71" y="5"/>
                  </a:lnTo>
                  <a:lnTo>
                    <a:pt x="64" y="3"/>
                  </a:lnTo>
                  <a:lnTo>
                    <a:pt x="56" y="2"/>
                  </a:lnTo>
                  <a:lnTo>
                    <a:pt x="48" y="2"/>
                  </a:lnTo>
                  <a:lnTo>
                    <a:pt x="43" y="0"/>
                  </a:lnTo>
                  <a:lnTo>
                    <a:pt x="4" y="0"/>
                  </a:lnTo>
                  <a:lnTo>
                    <a:pt x="2" y="2"/>
                  </a:lnTo>
                  <a:lnTo>
                    <a:pt x="0" y="2"/>
                  </a:lnTo>
                  <a:lnTo>
                    <a:pt x="0" y="5"/>
                  </a:lnTo>
                  <a:lnTo>
                    <a:pt x="2" y="7"/>
                  </a:lnTo>
                  <a:lnTo>
                    <a:pt x="2" y="9"/>
                  </a:lnTo>
                  <a:lnTo>
                    <a:pt x="4" y="11"/>
                  </a:lnTo>
                  <a:lnTo>
                    <a:pt x="8" y="13"/>
                  </a:lnTo>
                  <a:lnTo>
                    <a:pt x="10" y="15"/>
                  </a:lnTo>
                  <a:lnTo>
                    <a:pt x="14" y="17"/>
                  </a:lnTo>
                  <a:lnTo>
                    <a:pt x="18" y="21"/>
                  </a:lnTo>
                  <a:lnTo>
                    <a:pt x="21" y="23"/>
                  </a:lnTo>
                  <a:lnTo>
                    <a:pt x="27" y="24"/>
                  </a:lnTo>
                  <a:lnTo>
                    <a:pt x="33" y="28"/>
                  </a:lnTo>
                  <a:lnTo>
                    <a:pt x="39" y="32"/>
                  </a:lnTo>
                  <a:lnTo>
                    <a:pt x="44" y="34"/>
                  </a:lnTo>
                  <a:lnTo>
                    <a:pt x="52" y="38"/>
                  </a:lnTo>
                  <a:lnTo>
                    <a:pt x="60" y="42"/>
                  </a:lnTo>
                  <a:lnTo>
                    <a:pt x="67" y="45"/>
                  </a:lnTo>
                  <a:lnTo>
                    <a:pt x="77" y="49"/>
                  </a:lnTo>
                  <a:lnTo>
                    <a:pt x="85" y="53"/>
                  </a:lnTo>
                  <a:lnTo>
                    <a:pt x="94" y="57"/>
                  </a:lnTo>
                  <a:lnTo>
                    <a:pt x="106" y="63"/>
                  </a:lnTo>
                  <a:lnTo>
                    <a:pt x="115" y="66"/>
                  </a:lnTo>
                  <a:lnTo>
                    <a:pt x="127" y="70"/>
                  </a:lnTo>
                  <a:lnTo>
                    <a:pt x="138" y="76"/>
                  </a:lnTo>
                  <a:lnTo>
                    <a:pt x="150" y="82"/>
                  </a:lnTo>
                  <a:lnTo>
                    <a:pt x="163" y="86"/>
                  </a:lnTo>
                  <a:lnTo>
                    <a:pt x="177" y="91"/>
                  </a:lnTo>
                  <a:lnTo>
                    <a:pt x="190" y="97"/>
                  </a:lnTo>
                </a:path>
              </a:pathLst>
            </a:custGeom>
            <a:solidFill>
              <a:schemeClr val="bg1"/>
            </a:solidFill>
            <a:ln w="12700" cap="rnd">
              <a:solidFill>
                <a:srgbClr val="000000"/>
              </a:solidFill>
              <a:round/>
              <a:headEnd/>
              <a:tailEnd/>
            </a:ln>
          </p:spPr>
          <p:txBody>
            <a:bodyPr/>
            <a:lstStyle/>
            <a:p>
              <a:endParaRPr lang="fr-FR"/>
            </a:p>
          </p:txBody>
        </p:sp>
        <p:sp>
          <p:nvSpPr>
            <p:cNvPr id="34855" name="Freeform 86">
              <a:extLst>
                <a:ext uri="{FF2B5EF4-FFF2-40B4-BE49-F238E27FC236}">
                  <a16:creationId xmlns:a16="http://schemas.microsoft.com/office/drawing/2014/main" id="{AAE0D24D-CCBB-116A-BBAA-B7563AC5D832}"/>
                </a:ext>
              </a:extLst>
            </p:cNvPr>
            <p:cNvSpPr>
              <a:spLocks/>
            </p:cNvSpPr>
            <p:nvPr/>
          </p:nvSpPr>
          <p:spPr bwMode="auto">
            <a:xfrm>
              <a:off x="4828" y="1411"/>
              <a:ext cx="314" cy="103"/>
            </a:xfrm>
            <a:custGeom>
              <a:avLst/>
              <a:gdLst>
                <a:gd name="T0" fmla="*/ 0 w 314"/>
                <a:gd name="T1" fmla="*/ 0 h 103"/>
                <a:gd name="T2" fmla="*/ 0 w 314"/>
                <a:gd name="T3" fmla="*/ 4 h 103"/>
                <a:gd name="T4" fmla="*/ 2 w 314"/>
                <a:gd name="T5" fmla="*/ 6 h 103"/>
                <a:gd name="T6" fmla="*/ 2 w 314"/>
                <a:gd name="T7" fmla="*/ 10 h 103"/>
                <a:gd name="T8" fmla="*/ 4 w 314"/>
                <a:gd name="T9" fmla="*/ 12 h 103"/>
                <a:gd name="T10" fmla="*/ 6 w 314"/>
                <a:gd name="T11" fmla="*/ 16 h 103"/>
                <a:gd name="T12" fmla="*/ 8 w 314"/>
                <a:gd name="T13" fmla="*/ 18 h 103"/>
                <a:gd name="T14" fmla="*/ 8 w 314"/>
                <a:gd name="T15" fmla="*/ 21 h 103"/>
                <a:gd name="T16" fmla="*/ 12 w 314"/>
                <a:gd name="T17" fmla="*/ 25 h 103"/>
                <a:gd name="T18" fmla="*/ 14 w 314"/>
                <a:gd name="T19" fmla="*/ 29 h 103"/>
                <a:gd name="T20" fmla="*/ 31 w 314"/>
                <a:gd name="T21" fmla="*/ 46 h 103"/>
                <a:gd name="T22" fmla="*/ 35 w 314"/>
                <a:gd name="T23" fmla="*/ 48 h 103"/>
                <a:gd name="T24" fmla="*/ 38 w 314"/>
                <a:gd name="T25" fmla="*/ 50 h 103"/>
                <a:gd name="T26" fmla="*/ 40 w 314"/>
                <a:gd name="T27" fmla="*/ 52 h 103"/>
                <a:gd name="T28" fmla="*/ 44 w 314"/>
                <a:gd name="T29" fmla="*/ 54 h 103"/>
                <a:gd name="T30" fmla="*/ 48 w 314"/>
                <a:gd name="T31" fmla="*/ 56 h 103"/>
                <a:gd name="T32" fmla="*/ 52 w 314"/>
                <a:gd name="T33" fmla="*/ 60 h 103"/>
                <a:gd name="T34" fmla="*/ 56 w 314"/>
                <a:gd name="T35" fmla="*/ 62 h 103"/>
                <a:gd name="T36" fmla="*/ 60 w 314"/>
                <a:gd name="T37" fmla="*/ 63 h 103"/>
                <a:gd name="T38" fmla="*/ 63 w 314"/>
                <a:gd name="T39" fmla="*/ 65 h 103"/>
                <a:gd name="T40" fmla="*/ 67 w 314"/>
                <a:gd name="T41" fmla="*/ 67 h 103"/>
                <a:gd name="T42" fmla="*/ 71 w 314"/>
                <a:gd name="T43" fmla="*/ 67 h 103"/>
                <a:gd name="T44" fmla="*/ 77 w 314"/>
                <a:gd name="T45" fmla="*/ 69 h 103"/>
                <a:gd name="T46" fmla="*/ 81 w 314"/>
                <a:gd name="T47" fmla="*/ 71 h 103"/>
                <a:gd name="T48" fmla="*/ 84 w 314"/>
                <a:gd name="T49" fmla="*/ 73 h 103"/>
                <a:gd name="T50" fmla="*/ 90 w 314"/>
                <a:gd name="T51" fmla="*/ 75 h 103"/>
                <a:gd name="T52" fmla="*/ 96 w 314"/>
                <a:gd name="T53" fmla="*/ 77 h 103"/>
                <a:gd name="T54" fmla="*/ 100 w 314"/>
                <a:gd name="T55" fmla="*/ 79 h 103"/>
                <a:gd name="T56" fmla="*/ 106 w 314"/>
                <a:gd name="T57" fmla="*/ 79 h 103"/>
                <a:gd name="T58" fmla="*/ 111 w 314"/>
                <a:gd name="T59" fmla="*/ 81 h 103"/>
                <a:gd name="T60" fmla="*/ 117 w 314"/>
                <a:gd name="T61" fmla="*/ 83 h 103"/>
                <a:gd name="T62" fmla="*/ 121 w 314"/>
                <a:gd name="T63" fmla="*/ 85 h 103"/>
                <a:gd name="T64" fmla="*/ 127 w 314"/>
                <a:gd name="T65" fmla="*/ 85 h 103"/>
                <a:gd name="T66" fmla="*/ 134 w 314"/>
                <a:gd name="T67" fmla="*/ 86 h 103"/>
                <a:gd name="T68" fmla="*/ 140 w 314"/>
                <a:gd name="T69" fmla="*/ 86 h 103"/>
                <a:gd name="T70" fmla="*/ 146 w 314"/>
                <a:gd name="T71" fmla="*/ 88 h 103"/>
                <a:gd name="T72" fmla="*/ 152 w 314"/>
                <a:gd name="T73" fmla="*/ 90 h 103"/>
                <a:gd name="T74" fmla="*/ 157 w 314"/>
                <a:gd name="T75" fmla="*/ 90 h 103"/>
                <a:gd name="T76" fmla="*/ 165 w 314"/>
                <a:gd name="T77" fmla="*/ 92 h 103"/>
                <a:gd name="T78" fmla="*/ 171 w 314"/>
                <a:gd name="T79" fmla="*/ 92 h 103"/>
                <a:gd name="T80" fmla="*/ 178 w 314"/>
                <a:gd name="T81" fmla="*/ 94 h 103"/>
                <a:gd name="T82" fmla="*/ 184 w 314"/>
                <a:gd name="T83" fmla="*/ 94 h 103"/>
                <a:gd name="T84" fmla="*/ 192 w 314"/>
                <a:gd name="T85" fmla="*/ 96 h 103"/>
                <a:gd name="T86" fmla="*/ 207 w 314"/>
                <a:gd name="T87" fmla="*/ 96 h 103"/>
                <a:gd name="T88" fmla="*/ 213 w 314"/>
                <a:gd name="T89" fmla="*/ 98 h 103"/>
                <a:gd name="T90" fmla="*/ 228 w 314"/>
                <a:gd name="T91" fmla="*/ 98 h 103"/>
                <a:gd name="T92" fmla="*/ 236 w 314"/>
                <a:gd name="T93" fmla="*/ 100 h 103"/>
                <a:gd name="T94" fmla="*/ 269 w 314"/>
                <a:gd name="T95" fmla="*/ 100 h 103"/>
                <a:gd name="T96" fmla="*/ 278 w 314"/>
                <a:gd name="T97" fmla="*/ 102 h 103"/>
                <a:gd name="T98" fmla="*/ 313 w 314"/>
                <a:gd name="T99" fmla="*/ 102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4"/>
                <a:gd name="T151" fmla="*/ 0 h 103"/>
                <a:gd name="T152" fmla="*/ 314 w 314"/>
                <a:gd name="T153" fmla="*/ 103 h 1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4" h="103">
                  <a:moveTo>
                    <a:pt x="0" y="0"/>
                  </a:moveTo>
                  <a:lnTo>
                    <a:pt x="0" y="4"/>
                  </a:lnTo>
                  <a:lnTo>
                    <a:pt x="2" y="6"/>
                  </a:lnTo>
                  <a:lnTo>
                    <a:pt x="2" y="10"/>
                  </a:lnTo>
                  <a:lnTo>
                    <a:pt x="4" y="12"/>
                  </a:lnTo>
                  <a:lnTo>
                    <a:pt x="6" y="16"/>
                  </a:lnTo>
                  <a:lnTo>
                    <a:pt x="8" y="18"/>
                  </a:lnTo>
                  <a:lnTo>
                    <a:pt x="8" y="21"/>
                  </a:lnTo>
                  <a:lnTo>
                    <a:pt x="12" y="25"/>
                  </a:lnTo>
                  <a:lnTo>
                    <a:pt x="14" y="29"/>
                  </a:lnTo>
                  <a:lnTo>
                    <a:pt x="31" y="46"/>
                  </a:lnTo>
                  <a:lnTo>
                    <a:pt x="35" y="48"/>
                  </a:lnTo>
                  <a:lnTo>
                    <a:pt x="38" y="50"/>
                  </a:lnTo>
                  <a:lnTo>
                    <a:pt x="40" y="52"/>
                  </a:lnTo>
                  <a:lnTo>
                    <a:pt x="44" y="54"/>
                  </a:lnTo>
                  <a:lnTo>
                    <a:pt x="48" y="56"/>
                  </a:lnTo>
                  <a:lnTo>
                    <a:pt x="52" y="60"/>
                  </a:lnTo>
                  <a:lnTo>
                    <a:pt x="56" y="62"/>
                  </a:lnTo>
                  <a:lnTo>
                    <a:pt x="60" y="63"/>
                  </a:lnTo>
                  <a:lnTo>
                    <a:pt x="63" y="65"/>
                  </a:lnTo>
                  <a:lnTo>
                    <a:pt x="67" y="67"/>
                  </a:lnTo>
                  <a:lnTo>
                    <a:pt x="71" y="67"/>
                  </a:lnTo>
                  <a:lnTo>
                    <a:pt x="77" y="69"/>
                  </a:lnTo>
                  <a:lnTo>
                    <a:pt x="81" y="71"/>
                  </a:lnTo>
                  <a:lnTo>
                    <a:pt x="84" y="73"/>
                  </a:lnTo>
                  <a:lnTo>
                    <a:pt x="90" y="75"/>
                  </a:lnTo>
                  <a:lnTo>
                    <a:pt x="96" y="77"/>
                  </a:lnTo>
                  <a:lnTo>
                    <a:pt x="100" y="79"/>
                  </a:lnTo>
                  <a:lnTo>
                    <a:pt x="106" y="79"/>
                  </a:lnTo>
                  <a:lnTo>
                    <a:pt x="111" y="81"/>
                  </a:lnTo>
                  <a:lnTo>
                    <a:pt x="117" y="83"/>
                  </a:lnTo>
                  <a:lnTo>
                    <a:pt x="121" y="85"/>
                  </a:lnTo>
                  <a:lnTo>
                    <a:pt x="127" y="85"/>
                  </a:lnTo>
                  <a:lnTo>
                    <a:pt x="134" y="86"/>
                  </a:lnTo>
                  <a:lnTo>
                    <a:pt x="140" y="86"/>
                  </a:lnTo>
                  <a:lnTo>
                    <a:pt x="146" y="88"/>
                  </a:lnTo>
                  <a:lnTo>
                    <a:pt x="152" y="90"/>
                  </a:lnTo>
                  <a:lnTo>
                    <a:pt x="157" y="90"/>
                  </a:lnTo>
                  <a:lnTo>
                    <a:pt x="165" y="92"/>
                  </a:lnTo>
                  <a:lnTo>
                    <a:pt x="171" y="92"/>
                  </a:lnTo>
                  <a:lnTo>
                    <a:pt x="178" y="94"/>
                  </a:lnTo>
                  <a:lnTo>
                    <a:pt x="184" y="94"/>
                  </a:lnTo>
                  <a:lnTo>
                    <a:pt x="192" y="96"/>
                  </a:lnTo>
                  <a:lnTo>
                    <a:pt x="207" y="96"/>
                  </a:lnTo>
                  <a:lnTo>
                    <a:pt x="213" y="98"/>
                  </a:lnTo>
                  <a:lnTo>
                    <a:pt x="228" y="98"/>
                  </a:lnTo>
                  <a:lnTo>
                    <a:pt x="236" y="100"/>
                  </a:lnTo>
                  <a:lnTo>
                    <a:pt x="269" y="100"/>
                  </a:lnTo>
                  <a:lnTo>
                    <a:pt x="278" y="102"/>
                  </a:lnTo>
                  <a:lnTo>
                    <a:pt x="313" y="102"/>
                  </a:lnTo>
                </a:path>
              </a:pathLst>
            </a:custGeom>
            <a:solidFill>
              <a:schemeClr val="bg1"/>
            </a:solidFill>
            <a:ln w="12700" cap="rnd">
              <a:solidFill>
                <a:srgbClr val="000000"/>
              </a:solidFill>
              <a:round/>
              <a:headEnd/>
              <a:tailEnd/>
            </a:ln>
          </p:spPr>
          <p:txBody>
            <a:bodyPr/>
            <a:lstStyle/>
            <a:p>
              <a:endParaRPr lang="fr-FR"/>
            </a:p>
          </p:txBody>
        </p:sp>
        <p:sp>
          <p:nvSpPr>
            <p:cNvPr id="34856" name="Freeform 87">
              <a:extLst>
                <a:ext uri="{FF2B5EF4-FFF2-40B4-BE49-F238E27FC236}">
                  <a16:creationId xmlns:a16="http://schemas.microsoft.com/office/drawing/2014/main" id="{727A4B10-DC50-F48B-2389-8AA439830FCD}"/>
                </a:ext>
              </a:extLst>
            </p:cNvPr>
            <p:cNvSpPr>
              <a:spLocks/>
            </p:cNvSpPr>
            <p:nvPr/>
          </p:nvSpPr>
          <p:spPr bwMode="auto">
            <a:xfrm>
              <a:off x="4828" y="2055"/>
              <a:ext cx="314" cy="103"/>
            </a:xfrm>
            <a:custGeom>
              <a:avLst/>
              <a:gdLst>
                <a:gd name="T0" fmla="*/ 0 w 314"/>
                <a:gd name="T1" fmla="*/ 0 h 103"/>
                <a:gd name="T2" fmla="*/ 0 w 314"/>
                <a:gd name="T3" fmla="*/ 6 h 103"/>
                <a:gd name="T4" fmla="*/ 2 w 314"/>
                <a:gd name="T5" fmla="*/ 10 h 103"/>
                <a:gd name="T6" fmla="*/ 2 w 314"/>
                <a:gd name="T7" fmla="*/ 12 h 103"/>
                <a:gd name="T8" fmla="*/ 4 w 314"/>
                <a:gd name="T9" fmla="*/ 16 h 103"/>
                <a:gd name="T10" fmla="*/ 4 w 314"/>
                <a:gd name="T11" fmla="*/ 19 h 103"/>
                <a:gd name="T12" fmla="*/ 6 w 314"/>
                <a:gd name="T13" fmla="*/ 21 h 103"/>
                <a:gd name="T14" fmla="*/ 8 w 314"/>
                <a:gd name="T15" fmla="*/ 25 h 103"/>
                <a:gd name="T16" fmla="*/ 8 w 314"/>
                <a:gd name="T17" fmla="*/ 27 h 103"/>
                <a:gd name="T18" fmla="*/ 10 w 314"/>
                <a:gd name="T19" fmla="*/ 29 h 103"/>
                <a:gd name="T20" fmla="*/ 12 w 314"/>
                <a:gd name="T21" fmla="*/ 33 h 103"/>
                <a:gd name="T22" fmla="*/ 14 w 314"/>
                <a:gd name="T23" fmla="*/ 35 h 103"/>
                <a:gd name="T24" fmla="*/ 15 w 314"/>
                <a:gd name="T25" fmla="*/ 39 h 103"/>
                <a:gd name="T26" fmla="*/ 17 w 314"/>
                <a:gd name="T27" fmla="*/ 40 h 103"/>
                <a:gd name="T28" fmla="*/ 21 w 314"/>
                <a:gd name="T29" fmla="*/ 42 h 103"/>
                <a:gd name="T30" fmla="*/ 23 w 314"/>
                <a:gd name="T31" fmla="*/ 44 h 103"/>
                <a:gd name="T32" fmla="*/ 25 w 314"/>
                <a:gd name="T33" fmla="*/ 48 h 103"/>
                <a:gd name="T34" fmla="*/ 29 w 314"/>
                <a:gd name="T35" fmla="*/ 50 h 103"/>
                <a:gd name="T36" fmla="*/ 31 w 314"/>
                <a:gd name="T37" fmla="*/ 52 h 103"/>
                <a:gd name="T38" fmla="*/ 35 w 314"/>
                <a:gd name="T39" fmla="*/ 54 h 103"/>
                <a:gd name="T40" fmla="*/ 38 w 314"/>
                <a:gd name="T41" fmla="*/ 56 h 103"/>
                <a:gd name="T42" fmla="*/ 40 w 314"/>
                <a:gd name="T43" fmla="*/ 58 h 103"/>
                <a:gd name="T44" fmla="*/ 44 w 314"/>
                <a:gd name="T45" fmla="*/ 60 h 103"/>
                <a:gd name="T46" fmla="*/ 48 w 314"/>
                <a:gd name="T47" fmla="*/ 63 h 103"/>
                <a:gd name="T48" fmla="*/ 52 w 314"/>
                <a:gd name="T49" fmla="*/ 65 h 103"/>
                <a:gd name="T50" fmla="*/ 56 w 314"/>
                <a:gd name="T51" fmla="*/ 67 h 103"/>
                <a:gd name="T52" fmla="*/ 60 w 314"/>
                <a:gd name="T53" fmla="*/ 69 h 103"/>
                <a:gd name="T54" fmla="*/ 63 w 314"/>
                <a:gd name="T55" fmla="*/ 69 h 103"/>
                <a:gd name="T56" fmla="*/ 69 w 314"/>
                <a:gd name="T57" fmla="*/ 71 h 103"/>
                <a:gd name="T58" fmla="*/ 73 w 314"/>
                <a:gd name="T59" fmla="*/ 73 h 103"/>
                <a:gd name="T60" fmla="*/ 77 w 314"/>
                <a:gd name="T61" fmla="*/ 75 h 103"/>
                <a:gd name="T62" fmla="*/ 83 w 314"/>
                <a:gd name="T63" fmla="*/ 77 h 103"/>
                <a:gd name="T64" fmla="*/ 88 w 314"/>
                <a:gd name="T65" fmla="*/ 79 h 103"/>
                <a:gd name="T66" fmla="*/ 92 w 314"/>
                <a:gd name="T67" fmla="*/ 81 h 103"/>
                <a:gd name="T68" fmla="*/ 98 w 314"/>
                <a:gd name="T69" fmla="*/ 81 h 103"/>
                <a:gd name="T70" fmla="*/ 104 w 314"/>
                <a:gd name="T71" fmla="*/ 82 h 103"/>
                <a:gd name="T72" fmla="*/ 109 w 314"/>
                <a:gd name="T73" fmla="*/ 84 h 103"/>
                <a:gd name="T74" fmla="*/ 115 w 314"/>
                <a:gd name="T75" fmla="*/ 84 h 103"/>
                <a:gd name="T76" fmla="*/ 121 w 314"/>
                <a:gd name="T77" fmla="*/ 86 h 103"/>
                <a:gd name="T78" fmla="*/ 127 w 314"/>
                <a:gd name="T79" fmla="*/ 88 h 103"/>
                <a:gd name="T80" fmla="*/ 132 w 314"/>
                <a:gd name="T81" fmla="*/ 88 h 103"/>
                <a:gd name="T82" fmla="*/ 138 w 314"/>
                <a:gd name="T83" fmla="*/ 90 h 103"/>
                <a:gd name="T84" fmla="*/ 146 w 314"/>
                <a:gd name="T85" fmla="*/ 92 h 103"/>
                <a:gd name="T86" fmla="*/ 152 w 314"/>
                <a:gd name="T87" fmla="*/ 92 h 103"/>
                <a:gd name="T88" fmla="*/ 157 w 314"/>
                <a:gd name="T89" fmla="*/ 94 h 103"/>
                <a:gd name="T90" fmla="*/ 173 w 314"/>
                <a:gd name="T91" fmla="*/ 94 h 103"/>
                <a:gd name="T92" fmla="*/ 178 w 314"/>
                <a:gd name="T93" fmla="*/ 96 h 103"/>
                <a:gd name="T94" fmla="*/ 186 w 314"/>
                <a:gd name="T95" fmla="*/ 96 h 103"/>
                <a:gd name="T96" fmla="*/ 194 w 314"/>
                <a:gd name="T97" fmla="*/ 98 h 103"/>
                <a:gd name="T98" fmla="*/ 209 w 314"/>
                <a:gd name="T99" fmla="*/ 98 h 103"/>
                <a:gd name="T100" fmla="*/ 217 w 314"/>
                <a:gd name="T101" fmla="*/ 100 h 103"/>
                <a:gd name="T102" fmla="*/ 249 w 314"/>
                <a:gd name="T103" fmla="*/ 100 h 103"/>
                <a:gd name="T104" fmla="*/ 259 w 314"/>
                <a:gd name="T105" fmla="*/ 102 h 103"/>
                <a:gd name="T106" fmla="*/ 313 w 314"/>
                <a:gd name="T107" fmla="*/ 102 h 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4"/>
                <a:gd name="T163" fmla="*/ 0 h 103"/>
                <a:gd name="T164" fmla="*/ 314 w 314"/>
                <a:gd name="T165" fmla="*/ 103 h 1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4" h="103">
                  <a:moveTo>
                    <a:pt x="0" y="0"/>
                  </a:moveTo>
                  <a:lnTo>
                    <a:pt x="0" y="6"/>
                  </a:lnTo>
                  <a:lnTo>
                    <a:pt x="2" y="10"/>
                  </a:lnTo>
                  <a:lnTo>
                    <a:pt x="2" y="12"/>
                  </a:lnTo>
                  <a:lnTo>
                    <a:pt x="4" y="16"/>
                  </a:lnTo>
                  <a:lnTo>
                    <a:pt x="4" y="19"/>
                  </a:lnTo>
                  <a:lnTo>
                    <a:pt x="6" y="21"/>
                  </a:lnTo>
                  <a:lnTo>
                    <a:pt x="8" y="25"/>
                  </a:lnTo>
                  <a:lnTo>
                    <a:pt x="8" y="27"/>
                  </a:lnTo>
                  <a:lnTo>
                    <a:pt x="10" y="29"/>
                  </a:lnTo>
                  <a:lnTo>
                    <a:pt x="12" y="33"/>
                  </a:lnTo>
                  <a:lnTo>
                    <a:pt x="14" y="35"/>
                  </a:lnTo>
                  <a:lnTo>
                    <a:pt x="15" y="39"/>
                  </a:lnTo>
                  <a:lnTo>
                    <a:pt x="17" y="40"/>
                  </a:lnTo>
                  <a:lnTo>
                    <a:pt x="21" y="42"/>
                  </a:lnTo>
                  <a:lnTo>
                    <a:pt x="23" y="44"/>
                  </a:lnTo>
                  <a:lnTo>
                    <a:pt x="25" y="48"/>
                  </a:lnTo>
                  <a:lnTo>
                    <a:pt x="29" y="50"/>
                  </a:lnTo>
                  <a:lnTo>
                    <a:pt x="31" y="52"/>
                  </a:lnTo>
                  <a:lnTo>
                    <a:pt x="35" y="54"/>
                  </a:lnTo>
                  <a:lnTo>
                    <a:pt x="38" y="56"/>
                  </a:lnTo>
                  <a:lnTo>
                    <a:pt x="40" y="58"/>
                  </a:lnTo>
                  <a:lnTo>
                    <a:pt x="44" y="60"/>
                  </a:lnTo>
                  <a:lnTo>
                    <a:pt x="48" y="63"/>
                  </a:lnTo>
                  <a:lnTo>
                    <a:pt x="52" y="65"/>
                  </a:lnTo>
                  <a:lnTo>
                    <a:pt x="56" y="67"/>
                  </a:lnTo>
                  <a:lnTo>
                    <a:pt x="60" y="69"/>
                  </a:lnTo>
                  <a:lnTo>
                    <a:pt x="63" y="69"/>
                  </a:lnTo>
                  <a:lnTo>
                    <a:pt x="69" y="71"/>
                  </a:lnTo>
                  <a:lnTo>
                    <a:pt x="73" y="73"/>
                  </a:lnTo>
                  <a:lnTo>
                    <a:pt x="77" y="75"/>
                  </a:lnTo>
                  <a:lnTo>
                    <a:pt x="83" y="77"/>
                  </a:lnTo>
                  <a:lnTo>
                    <a:pt x="88" y="79"/>
                  </a:lnTo>
                  <a:lnTo>
                    <a:pt x="92" y="81"/>
                  </a:lnTo>
                  <a:lnTo>
                    <a:pt x="98" y="81"/>
                  </a:lnTo>
                  <a:lnTo>
                    <a:pt x="104" y="82"/>
                  </a:lnTo>
                  <a:lnTo>
                    <a:pt x="109" y="84"/>
                  </a:lnTo>
                  <a:lnTo>
                    <a:pt x="115" y="84"/>
                  </a:lnTo>
                  <a:lnTo>
                    <a:pt x="121" y="86"/>
                  </a:lnTo>
                  <a:lnTo>
                    <a:pt x="127" y="88"/>
                  </a:lnTo>
                  <a:lnTo>
                    <a:pt x="132" y="88"/>
                  </a:lnTo>
                  <a:lnTo>
                    <a:pt x="138" y="90"/>
                  </a:lnTo>
                  <a:lnTo>
                    <a:pt x="146" y="92"/>
                  </a:lnTo>
                  <a:lnTo>
                    <a:pt x="152" y="92"/>
                  </a:lnTo>
                  <a:lnTo>
                    <a:pt x="157" y="94"/>
                  </a:lnTo>
                  <a:lnTo>
                    <a:pt x="173" y="94"/>
                  </a:lnTo>
                  <a:lnTo>
                    <a:pt x="178" y="96"/>
                  </a:lnTo>
                  <a:lnTo>
                    <a:pt x="186" y="96"/>
                  </a:lnTo>
                  <a:lnTo>
                    <a:pt x="194" y="98"/>
                  </a:lnTo>
                  <a:lnTo>
                    <a:pt x="209" y="98"/>
                  </a:lnTo>
                  <a:lnTo>
                    <a:pt x="217" y="100"/>
                  </a:lnTo>
                  <a:lnTo>
                    <a:pt x="249" y="100"/>
                  </a:lnTo>
                  <a:lnTo>
                    <a:pt x="259" y="102"/>
                  </a:lnTo>
                  <a:lnTo>
                    <a:pt x="313" y="102"/>
                  </a:lnTo>
                </a:path>
              </a:pathLst>
            </a:custGeom>
            <a:solidFill>
              <a:schemeClr val="bg1"/>
            </a:solidFill>
            <a:ln w="12700" cap="rnd">
              <a:solidFill>
                <a:srgbClr val="000000"/>
              </a:solidFill>
              <a:round/>
              <a:headEnd/>
              <a:tailEnd/>
            </a:ln>
          </p:spPr>
          <p:txBody>
            <a:bodyPr/>
            <a:lstStyle/>
            <a:p>
              <a:endParaRPr lang="fr-FR"/>
            </a:p>
          </p:txBody>
        </p:sp>
        <p:sp>
          <p:nvSpPr>
            <p:cNvPr id="34857" name="Rectangle 88">
              <a:extLst>
                <a:ext uri="{FF2B5EF4-FFF2-40B4-BE49-F238E27FC236}">
                  <a16:creationId xmlns:a16="http://schemas.microsoft.com/office/drawing/2014/main" id="{59075385-A946-402B-630C-A174607B4C4D}"/>
                </a:ext>
              </a:extLst>
            </p:cNvPr>
            <p:cNvSpPr>
              <a:spLocks noChangeArrowheads="1"/>
            </p:cNvSpPr>
            <p:nvPr/>
          </p:nvSpPr>
          <p:spPr bwMode="auto">
            <a:xfrm>
              <a:off x="5174" y="1713"/>
              <a:ext cx="650" cy="22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b="1">
                  <a:latin typeface="Arial" panose="020B0604020202020204" pitchFamily="34" charset="0"/>
                </a:rPr>
                <a:t>PAPIER</a:t>
              </a:r>
            </a:p>
          </p:txBody>
        </p:sp>
      </p:grpSp>
      <p:graphicFrame>
        <p:nvGraphicFramePr>
          <p:cNvPr id="34822" name="Object 96">
            <a:extLst>
              <a:ext uri="{FF2B5EF4-FFF2-40B4-BE49-F238E27FC236}">
                <a16:creationId xmlns:a16="http://schemas.microsoft.com/office/drawing/2014/main" id="{5A49F731-FE2E-FE9B-5447-39ED162159B9}"/>
              </a:ext>
            </a:extLst>
          </p:cNvPr>
          <p:cNvGraphicFramePr>
            <a:graphicFrameLocks noChangeAspect="1"/>
          </p:cNvGraphicFramePr>
          <p:nvPr/>
        </p:nvGraphicFramePr>
        <p:xfrm>
          <a:off x="533400" y="3810000"/>
          <a:ext cx="2667000" cy="1303338"/>
        </p:xfrm>
        <a:graphic>
          <a:graphicData uri="http://schemas.openxmlformats.org/presentationml/2006/ole">
            <mc:AlternateContent xmlns:mc="http://schemas.openxmlformats.org/markup-compatibility/2006">
              <mc:Choice xmlns:v="urn:schemas-microsoft-com:vml" Requires="v">
                <p:oleObj name="CorelDRAW" r:id="rId2" imgW="3790950" imgH="1857375" progId="CorelDraw.Graphic.9">
                  <p:embed/>
                </p:oleObj>
              </mc:Choice>
              <mc:Fallback>
                <p:oleObj name="CorelDRAW" r:id="rId2" imgW="3790950" imgH="1857375" progId="CorelDraw.Graphic.9">
                  <p:embed/>
                  <p:pic>
                    <p:nvPicPr>
                      <p:cNvPr id="0" name="Object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26670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823" name="Picture 97" descr="E:\CLIPART\MISC\SAFETY\FIRE006.WMF">
            <a:extLst>
              <a:ext uri="{FF2B5EF4-FFF2-40B4-BE49-F238E27FC236}">
                <a16:creationId xmlns:a16="http://schemas.microsoft.com/office/drawing/2014/main" id="{4C8AACB6-DC02-8A0F-3FC0-F8A6DCFDF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0200"/>
            <a:ext cx="1905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98" descr="E:\CLIPART\MISC\SAFETY\FIRE006.WMF">
            <a:extLst>
              <a:ext uri="{FF2B5EF4-FFF2-40B4-BE49-F238E27FC236}">
                <a16:creationId xmlns:a16="http://schemas.microsoft.com/office/drawing/2014/main" id="{246F8ED4-3AB3-E65C-1170-2D3551592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410200"/>
            <a:ext cx="1905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a:extLst>
              <a:ext uri="{FF2B5EF4-FFF2-40B4-BE49-F238E27FC236}">
                <a16:creationId xmlns:a16="http://schemas.microsoft.com/office/drawing/2014/main" id="{FBB5BF9E-29DD-6DB5-7B9E-FF855C68ED97}"/>
              </a:ext>
            </a:extLst>
          </p:cNvPr>
          <p:cNvSpPr txBox="1">
            <a:spLocks noChangeArrowheads="1"/>
          </p:cNvSpPr>
          <p:nvPr/>
        </p:nvSpPr>
        <p:spPr bwMode="auto">
          <a:xfrm>
            <a:off x="457200" y="13716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Facteurs affectant la vitesse de combustion :</a:t>
            </a:r>
            <a:r>
              <a:rPr lang="fr-FR" altLang="fr-FR" sz="2000" b="1" u="sng">
                <a:latin typeface="Times New Roman" panose="02020603050405020304" pitchFamily="18" charset="0"/>
              </a:rPr>
              <a:t> </a:t>
            </a:r>
          </a:p>
        </p:txBody>
      </p:sp>
      <p:sp>
        <p:nvSpPr>
          <p:cNvPr id="35843" name="Text Box 7">
            <a:extLst>
              <a:ext uri="{FF2B5EF4-FFF2-40B4-BE49-F238E27FC236}">
                <a16:creationId xmlns:a16="http://schemas.microsoft.com/office/drawing/2014/main" id="{97CF399C-7DEE-F9F3-99EC-8E0A2AEE5E60}"/>
              </a:ext>
            </a:extLst>
          </p:cNvPr>
          <p:cNvSpPr txBox="1">
            <a:spLocks noChangeArrowheads="1"/>
          </p:cNvSpPr>
          <p:nvPr/>
        </p:nvSpPr>
        <p:spPr bwMode="auto">
          <a:xfrm>
            <a:off x="609600" y="1981200"/>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3300"/>
                </a:solidFill>
                <a:latin typeface="Times New Roman" panose="02020603050405020304" pitchFamily="18" charset="0"/>
              </a:rPr>
              <a:t>Disposition de la matière et des matériaux :</a:t>
            </a:r>
            <a:r>
              <a:rPr lang="fr-FR" altLang="fr-FR" sz="2000">
                <a:latin typeface="Times New Roman" panose="02020603050405020304" pitchFamily="18" charset="0"/>
              </a:rPr>
              <a:t> la vitesse de propagation dépend des facteurs géométriques, mais aussi de la disposition dans l’espace et par rapport à d’autres éléments.</a:t>
            </a:r>
          </a:p>
        </p:txBody>
      </p:sp>
      <p:sp>
        <p:nvSpPr>
          <p:cNvPr id="35844" name="Titre 8">
            <a:extLst>
              <a:ext uri="{FF2B5EF4-FFF2-40B4-BE49-F238E27FC236}">
                <a16:creationId xmlns:a16="http://schemas.microsoft.com/office/drawing/2014/main" id="{D4371F4A-B160-5063-9C5A-91BEBA26E4B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graphicFrame>
        <p:nvGraphicFramePr>
          <p:cNvPr id="35845" name="Object 6">
            <a:extLst>
              <a:ext uri="{FF2B5EF4-FFF2-40B4-BE49-F238E27FC236}">
                <a16:creationId xmlns:a16="http://schemas.microsoft.com/office/drawing/2014/main" id="{9D3C0865-8134-A646-C2DC-239931B8221C}"/>
              </a:ext>
            </a:extLst>
          </p:cNvPr>
          <p:cNvGraphicFramePr>
            <a:graphicFrameLocks noChangeAspect="1"/>
          </p:cNvGraphicFramePr>
          <p:nvPr/>
        </p:nvGraphicFramePr>
        <p:xfrm>
          <a:off x="7620000" y="2971800"/>
          <a:ext cx="958850" cy="1066800"/>
        </p:xfrm>
        <a:graphic>
          <a:graphicData uri="http://schemas.openxmlformats.org/presentationml/2006/ole">
            <mc:AlternateContent xmlns:mc="http://schemas.openxmlformats.org/markup-compatibility/2006">
              <mc:Choice xmlns:v="urn:schemas-microsoft-com:vml" Requires="v">
                <p:oleObj name="CorelDRAW" r:id="rId2" imgW="4724400" imgH="5257800" progId="CorelDraw.Graphic.9">
                  <p:embed/>
                </p:oleObj>
              </mc:Choice>
              <mc:Fallback>
                <p:oleObj name="CorelDRAW" r:id="rId2" imgW="4724400" imgH="5257800" progId="CorelDraw.Graphic.9">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9718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846" name="Picture 7" descr="I:\Images\CLIPART\CONSTRUCTION\palette avecsacs.wmf">
            <a:extLst>
              <a:ext uri="{FF2B5EF4-FFF2-40B4-BE49-F238E27FC236}">
                <a16:creationId xmlns:a16="http://schemas.microsoft.com/office/drawing/2014/main" id="{E95BE306-DB87-2D58-9C87-C4A1C5E3B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4685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7" name="Object 9">
            <a:extLst>
              <a:ext uri="{FF2B5EF4-FFF2-40B4-BE49-F238E27FC236}">
                <a16:creationId xmlns:a16="http://schemas.microsoft.com/office/drawing/2014/main" id="{74BB0171-6AE6-121B-1CCE-B68CF14159BF}"/>
              </a:ext>
            </a:extLst>
          </p:cNvPr>
          <p:cNvGraphicFramePr>
            <a:graphicFrameLocks noChangeAspect="1"/>
          </p:cNvGraphicFramePr>
          <p:nvPr/>
        </p:nvGraphicFramePr>
        <p:xfrm>
          <a:off x="3886200" y="4876800"/>
          <a:ext cx="958850" cy="1066800"/>
        </p:xfrm>
        <a:graphic>
          <a:graphicData uri="http://schemas.openxmlformats.org/presentationml/2006/ole">
            <mc:AlternateContent xmlns:mc="http://schemas.openxmlformats.org/markup-compatibility/2006">
              <mc:Choice xmlns:v="urn:schemas-microsoft-com:vml" Requires="v">
                <p:oleObj name="CorelDRAW" r:id="rId5" imgW="4724400" imgH="5257800" progId="CorelDraw.Graphic.9">
                  <p:embed/>
                </p:oleObj>
              </mc:Choice>
              <mc:Fallback>
                <p:oleObj name="CorelDRAW" r:id="rId5" imgW="4724400" imgH="5257800" progId="CorelDraw.Graphic.9">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768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10">
            <a:extLst>
              <a:ext uri="{FF2B5EF4-FFF2-40B4-BE49-F238E27FC236}">
                <a16:creationId xmlns:a16="http://schemas.microsoft.com/office/drawing/2014/main" id="{F921E11F-1CED-ACC8-FE2B-BE44AB256950}"/>
              </a:ext>
            </a:extLst>
          </p:cNvPr>
          <p:cNvGraphicFramePr>
            <a:graphicFrameLocks noChangeAspect="1"/>
          </p:cNvGraphicFramePr>
          <p:nvPr/>
        </p:nvGraphicFramePr>
        <p:xfrm>
          <a:off x="5943600" y="4114800"/>
          <a:ext cx="958850" cy="1066800"/>
        </p:xfrm>
        <a:graphic>
          <a:graphicData uri="http://schemas.openxmlformats.org/presentationml/2006/ole">
            <mc:AlternateContent xmlns:mc="http://schemas.openxmlformats.org/markup-compatibility/2006">
              <mc:Choice xmlns:v="urn:schemas-microsoft-com:vml" Requires="v">
                <p:oleObj name="CorelDRAW" r:id="rId6" imgW="4724400" imgH="5257800" progId="CorelDraw.Graphic.9">
                  <p:embed/>
                </p:oleObj>
              </mc:Choice>
              <mc:Fallback>
                <p:oleObj name="CorelDRAW" r:id="rId6" imgW="4724400" imgH="5257800" progId="CorelDraw.Graphic.9">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148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9" name="Object 11">
            <a:extLst>
              <a:ext uri="{FF2B5EF4-FFF2-40B4-BE49-F238E27FC236}">
                <a16:creationId xmlns:a16="http://schemas.microsoft.com/office/drawing/2014/main" id="{BD696B22-2A27-5002-C4D8-67C687E56284}"/>
              </a:ext>
            </a:extLst>
          </p:cNvPr>
          <p:cNvGraphicFramePr>
            <a:graphicFrameLocks noChangeAspect="1"/>
          </p:cNvGraphicFramePr>
          <p:nvPr/>
        </p:nvGraphicFramePr>
        <p:xfrm>
          <a:off x="7772400" y="5105400"/>
          <a:ext cx="958850" cy="1066800"/>
        </p:xfrm>
        <a:graphic>
          <a:graphicData uri="http://schemas.openxmlformats.org/presentationml/2006/ole">
            <mc:AlternateContent xmlns:mc="http://schemas.openxmlformats.org/markup-compatibility/2006">
              <mc:Choice xmlns:v="urn:schemas-microsoft-com:vml" Requires="v">
                <p:oleObj name="CorelDRAW" r:id="rId7" imgW="4724400" imgH="5257800" progId="CorelDraw.Graphic.9">
                  <p:embed/>
                </p:oleObj>
              </mc:Choice>
              <mc:Fallback>
                <p:oleObj name="CorelDRAW" r:id="rId7" imgW="4724400" imgH="5257800" progId="CorelDraw.Graphic.9">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1054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0" name="Object 12">
            <a:extLst>
              <a:ext uri="{FF2B5EF4-FFF2-40B4-BE49-F238E27FC236}">
                <a16:creationId xmlns:a16="http://schemas.microsoft.com/office/drawing/2014/main" id="{06EF58E3-7304-4D27-050D-A6815481FFA7}"/>
              </a:ext>
            </a:extLst>
          </p:cNvPr>
          <p:cNvGraphicFramePr>
            <a:graphicFrameLocks noChangeAspect="1"/>
          </p:cNvGraphicFramePr>
          <p:nvPr/>
        </p:nvGraphicFramePr>
        <p:xfrm>
          <a:off x="3733800" y="3200400"/>
          <a:ext cx="958850" cy="1066800"/>
        </p:xfrm>
        <a:graphic>
          <a:graphicData uri="http://schemas.openxmlformats.org/presentationml/2006/ole">
            <mc:AlternateContent xmlns:mc="http://schemas.openxmlformats.org/markup-compatibility/2006">
              <mc:Choice xmlns:v="urn:schemas-microsoft-com:vml" Requires="v">
                <p:oleObj name="CorelDRAW" r:id="rId8" imgW="4724400" imgH="5257800" progId="CorelDraw.Graphic.9">
                  <p:embed/>
                </p:oleObj>
              </mc:Choice>
              <mc:Fallback>
                <p:oleObj name="CorelDRAW" r:id="rId8" imgW="4724400" imgH="5257800" progId="CorelDraw.Graphic.9">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004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a:extLst>
              <a:ext uri="{FF2B5EF4-FFF2-40B4-BE49-F238E27FC236}">
                <a16:creationId xmlns:a16="http://schemas.microsoft.com/office/drawing/2014/main" id="{028D6E71-520B-F8F8-4830-C894924478A7}"/>
              </a:ext>
            </a:extLst>
          </p:cNvPr>
          <p:cNvSpPr txBox="1">
            <a:spLocks noChangeArrowheads="1"/>
          </p:cNvSpPr>
          <p:nvPr/>
        </p:nvSpPr>
        <p:spPr bwMode="auto">
          <a:xfrm>
            <a:off x="457200" y="13716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Facteurs affectant la vitesse de combustion :</a:t>
            </a:r>
            <a:r>
              <a:rPr lang="fr-FR" altLang="fr-FR" sz="2000" b="1" u="sng">
                <a:latin typeface="Times New Roman" panose="02020603050405020304" pitchFamily="18" charset="0"/>
              </a:rPr>
              <a:t> </a:t>
            </a:r>
          </a:p>
        </p:txBody>
      </p:sp>
      <p:sp>
        <p:nvSpPr>
          <p:cNvPr id="36867" name="Text Box 6">
            <a:extLst>
              <a:ext uri="{FF2B5EF4-FFF2-40B4-BE49-F238E27FC236}">
                <a16:creationId xmlns:a16="http://schemas.microsoft.com/office/drawing/2014/main" id="{6C322507-9F40-0415-7841-6C1A27284418}"/>
              </a:ext>
            </a:extLst>
          </p:cNvPr>
          <p:cNvSpPr txBox="1">
            <a:spLocks noChangeArrowheads="1"/>
          </p:cNvSpPr>
          <p:nvPr/>
        </p:nvSpPr>
        <p:spPr bwMode="auto">
          <a:xfrm>
            <a:off x="685800" y="22860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0000"/>
                </a:solidFill>
                <a:latin typeface="Times New Roman" panose="02020603050405020304" pitchFamily="18" charset="0"/>
              </a:rPr>
              <a:t>La </a:t>
            </a:r>
            <a:r>
              <a:rPr lang="fr-FR" altLang="fr-FR" sz="2000">
                <a:solidFill>
                  <a:srgbClr val="FF0000"/>
                </a:solidFill>
                <a:latin typeface="Times New Roman" panose="02020603050405020304" pitchFamily="18" charset="0"/>
              </a:rPr>
              <a:t>T°</a:t>
            </a:r>
            <a:r>
              <a:rPr lang="fr-FR" altLang="fr-FR" sz="2000" b="1">
                <a:solidFill>
                  <a:srgbClr val="FF0000"/>
                </a:solidFill>
                <a:latin typeface="Times New Roman" panose="02020603050405020304" pitchFamily="18" charset="0"/>
              </a:rPr>
              <a:t> :</a:t>
            </a:r>
            <a:r>
              <a:rPr lang="fr-FR" altLang="fr-FR" sz="2000">
                <a:latin typeface="Times New Roman" panose="02020603050405020304" pitchFamily="18" charset="0"/>
              </a:rPr>
              <a:t> la vitesse des réactions d’oxydation est approximativement doublée pour chaque élévation de 10° C.</a:t>
            </a:r>
          </a:p>
        </p:txBody>
      </p:sp>
      <p:sp>
        <p:nvSpPr>
          <p:cNvPr id="36868" name="Text Box 7">
            <a:extLst>
              <a:ext uri="{FF2B5EF4-FFF2-40B4-BE49-F238E27FC236}">
                <a16:creationId xmlns:a16="http://schemas.microsoft.com/office/drawing/2014/main" id="{048A3E2A-646D-97E5-4B53-C677FCA09C44}"/>
              </a:ext>
            </a:extLst>
          </p:cNvPr>
          <p:cNvSpPr txBox="1">
            <a:spLocks noChangeArrowheads="1"/>
          </p:cNvSpPr>
          <p:nvPr/>
        </p:nvSpPr>
        <p:spPr bwMode="auto">
          <a:xfrm>
            <a:off x="762000" y="38862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3300"/>
                </a:solidFill>
                <a:latin typeface="Times New Roman" panose="02020603050405020304" pitchFamily="18" charset="0"/>
              </a:rPr>
              <a:t>Autres facteurs :</a:t>
            </a:r>
            <a:r>
              <a:rPr lang="fr-FR" altLang="fr-FR" sz="2000">
                <a:latin typeface="Times New Roman" panose="02020603050405020304" pitchFamily="18" charset="0"/>
              </a:rPr>
              <a:t> humidité, teneur en oxygène.</a:t>
            </a:r>
          </a:p>
        </p:txBody>
      </p:sp>
      <p:sp>
        <p:nvSpPr>
          <p:cNvPr id="36869" name="Titre 8">
            <a:extLst>
              <a:ext uri="{FF2B5EF4-FFF2-40B4-BE49-F238E27FC236}">
                <a16:creationId xmlns:a16="http://schemas.microsoft.com/office/drawing/2014/main" id="{3D314565-7B80-542A-2D77-516158B3CA2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Tree>
  </p:cSld>
  <p:clrMapOvr>
    <a:masterClrMapping/>
  </p:clrMapOvr>
  <p:transition spd="slow">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a:extLst>
              <a:ext uri="{FF2B5EF4-FFF2-40B4-BE49-F238E27FC236}">
                <a16:creationId xmlns:a16="http://schemas.microsoft.com/office/drawing/2014/main" id="{65656600-7999-BA20-F3F3-64A885A497C3}"/>
              </a:ext>
            </a:extLst>
          </p:cNvPr>
          <p:cNvSpPr txBox="1">
            <a:spLocks noChangeArrowheads="1"/>
          </p:cNvSpPr>
          <p:nvPr/>
        </p:nvSpPr>
        <p:spPr bwMode="auto">
          <a:xfrm>
            <a:off x="457200" y="13716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Les différentes flammes :</a:t>
            </a:r>
            <a:r>
              <a:rPr lang="fr-FR" altLang="fr-FR" sz="2000" b="1" u="sng">
                <a:latin typeface="Times New Roman" panose="02020603050405020304" pitchFamily="18" charset="0"/>
              </a:rPr>
              <a:t> </a:t>
            </a:r>
          </a:p>
        </p:txBody>
      </p:sp>
      <p:sp>
        <p:nvSpPr>
          <p:cNvPr id="37891" name="Text Box 6">
            <a:extLst>
              <a:ext uri="{FF2B5EF4-FFF2-40B4-BE49-F238E27FC236}">
                <a16:creationId xmlns:a16="http://schemas.microsoft.com/office/drawing/2014/main" id="{D185789B-4648-9E54-DE61-BAED48249A24}"/>
              </a:ext>
            </a:extLst>
          </p:cNvPr>
          <p:cNvSpPr txBox="1">
            <a:spLocks noChangeArrowheads="1"/>
          </p:cNvSpPr>
          <p:nvPr/>
        </p:nvSpPr>
        <p:spPr bwMode="auto">
          <a:xfrm>
            <a:off x="533400" y="1981200"/>
            <a:ext cx="78486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000000"/>
                </a:solidFill>
                <a:latin typeface="Times New Roman" panose="02020603050405020304" pitchFamily="18" charset="0"/>
                <a:cs typeface="Times New Roman" panose="02020603050405020304" pitchFamily="18" charset="0"/>
              </a:rPr>
              <a:t>Flamme de diffusion :</a:t>
            </a:r>
            <a:endParaRPr lang="fr-FR" altLang="fr-FR" sz="2000">
              <a:latin typeface="Times New Roman" panose="02020603050405020304" pitchFamily="18" charset="0"/>
              <a:cs typeface="Calibri" panose="020F0502020204030204" pitchFamily="34" charset="0"/>
            </a:endParaRPr>
          </a:p>
          <a:p>
            <a:pPr>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C’est celle que nous rencontrons le plus souvent. </a:t>
            </a:r>
          </a:p>
          <a:p>
            <a:pPr algn="just">
              <a:spcBef>
                <a:spcPct val="5000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Elle est jaune et vacillante. </a:t>
            </a:r>
          </a:p>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Le combustible et le comburant ne sont pas mélangés avant la mise en contact avec une énergie d’activation. Par exemple, la flamme d’une bougie. </a:t>
            </a:r>
            <a:endParaRPr lang="fr-FR" altLang="fr-FR" sz="2000">
              <a:latin typeface="Times New Roman" panose="02020603050405020304" pitchFamily="18" charset="0"/>
              <a:cs typeface="Calibri" panose="020F0502020204030204" pitchFamily="34" charset="0"/>
            </a:endParaRPr>
          </a:p>
        </p:txBody>
      </p:sp>
      <p:sp>
        <p:nvSpPr>
          <p:cNvPr id="37892" name="Titre 8">
            <a:extLst>
              <a:ext uri="{FF2B5EF4-FFF2-40B4-BE49-F238E27FC236}">
                <a16:creationId xmlns:a16="http://schemas.microsoft.com/office/drawing/2014/main" id="{FC546CC4-E0A0-AD36-B12B-7CC04088F2F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7893" name="Rectangle 7">
            <a:extLst>
              <a:ext uri="{FF2B5EF4-FFF2-40B4-BE49-F238E27FC236}">
                <a16:creationId xmlns:a16="http://schemas.microsoft.com/office/drawing/2014/main" id="{A6CD4B8F-4569-0D90-02D2-A2ED95C895FE}"/>
              </a:ext>
            </a:extLst>
          </p:cNvPr>
          <p:cNvSpPr>
            <a:spLocks noChangeArrowheads="1"/>
          </p:cNvSpPr>
          <p:nvPr/>
        </p:nvSpPr>
        <p:spPr bwMode="auto">
          <a:xfrm>
            <a:off x="401955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37894" name="Rectangle 9">
            <a:extLst>
              <a:ext uri="{FF2B5EF4-FFF2-40B4-BE49-F238E27FC236}">
                <a16:creationId xmlns:a16="http://schemas.microsoft.com/office/drawing/2014/main" id="{51248E62-07D5-C308-7C37-89EB1E7CF279}"/>
              </a:ext>
            </a:extLst>
          </p:cNvPr>
          <p:cNvSpPr>
            <a:spLocks noChangeArrowheads="1"/>
          </p:cNvSpPr>
          <p:nvPr/>
        </p:nvSpPr>
        <p:spPr bwMode="auto">
          <a:xfrm>
            <a:off x="4024313"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37895" name="Image 1">
            <a:extLst>
              <a:ext uri="{FF2B5EF4-FFF2-40B4-BE49-F238E27FC236}">
                <a16:creationId xmlns:a16="http://schemas.microsoft.com/office/drawing/2014/main" id="{06F85B3F-070D-4619-43B7-AF9BB2A65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295400"/>
            <a:ext cx="17637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a:extLst>
              <a:ext uri="{FF2B5EF4-FFF2-40B4-BE49-F238E27FC236}">
                <a16:creationId xmlns:a16="http://schemas.microsoft.com/office/drawing/2014/main" id="{9D7B98B6-2FA5-F4D7-90B6-84B1423F4A03}"/>
              </a:ext>
            </a:extLst>
          </p:cNvPr>
          <p:cNvSpPr txBox="1">
            <a:spLocks noChangeArrowheads="1"/>
          </p:cNvSpPr>
          <p:nvPr/>
        </p:nvSpPr>
        <p:spPr bwMode="auto">
          <a:xfrm>
            <a:off x="457200" y="13716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Les différentes flammes :</a:t>
            </a:r>
            <a:r>
              <a:rPr lang="fr-FR" altLang="fr-FR" sz="2000" b="1" u="sng">
                <a:latin typeface="Times New Roman" panose="02020603050405020304" pitchFamily="18" charset="0"/>
              </a:rPr>
              <a:t> </a:t>
            </a:r>
          </a:p>
        </p:txBody>
      </p:sp>
      <p:sp>
        <p:nvSpPr>
          <p:cNvPr id="38915" name="Text Box 6">
            <a:extLst>
              <a:ext uri="{FF2B5EF4-FFF2-40B4-BE49-F238E27FC236}">
                <a16:creationId xmlns:a16="http://schemas.microsoft.com/office/drawing/2014/main" id="{1023B46C-D6E2-D837-3CFC-BCC450207335}"/>
              </a:ext>
            </a:extLst>
          </p:cNvPr>
          <p:cNvSpPr txBox="1">
            <a:spLocks noChangeArrowheads="1"/>
          </p:cNvSpPr>
          <p:nvPr/>
        </p:nvSpPr>
        <p:spPr bwMode="auto">
          <a:xfrm>
            <a:off x="533400" y="1981200"/>
            <a:ext cx="7848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000000"/>
                </a:solidFill>
                <a:latin typeface="Times New Roman" panose="02020603050405020304" pitchFamily="18" charset="0"/>
                <a:cs typeface="Times New Roman" panose="02020603050405020304" pitchFamily="18" charset="0"/>
              </a:rPr>
              <a:t>Flamme de diffusion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Elle libère de nombreux déchets signe d’une « combustion incomplète ».</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Nous pouvons en déduire que les incendies que nous </a:t>
            </a: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rencontrons sont constitués très majoritairement de </a:t>
            </a: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flamme de diffusion</a:t>
            </a:r>
            <a:r>
              <a:rPr lang="fr-FR" altLang="fr-FR" sz="2000">
                <a:latin typeface="Times New Roman" panose="02020603050405020304" pitchFamily="18" charset="0"/>
              </a:rPr>
              <a:t> </a:t>
            </a:r>
          </a:p>
        </p:txBody>
      </p:sp>
      <p:sp>
        <p:nvSpPr>
          <p:cNvPr id="38916" name="Titre 8">
            <a:extLst>
              <a:ext uri="{FF2B5EF4-FFF2-40B4-BE49-F238E27FC236}">
                <a16:creationId xmlns:a16="http://schemas.microsoft.com/office/drawing/2014/main" id="{FA3267C6-53BA-7068-53EA-67BC3458302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8917" name="Rectangle 5">
            <a:extLst>
              <a:ext uri="{FF2B5EF4-FFF2-40B4-BE49-F238E27FC236}">
                <a16:creationId xmlns:a16="http://schemas.microsoft.com/office/drawing/2014/main" id="{989C070F-5087-DF1F-9EBE-57126873F091}"/>
              </a:ext>
            </a:extLst>
          </p:cNvPr>
          <p:cNvSpPr>
            <a:spLocks noChangeArrowheads="1"/>
          </p:cNvSpPr>
          <p:nvPr/>
        </p:nvSpPr>
        <p:spPr bwMode="auto">
          <a:xfrm>
            <a:off x="401955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38918" name="Image 1">
            <a:extLst>
              <a:ext uri="{FF2B5EF4-FFF2-40B4-BE49-F238E27FC236}">
                <a16:creationId xmlns:a16="http://schemas.microsoft.com/office/drawing/2014/main" id="{60DC24AA-50CC-B174-B394-65C37725F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0" y="3352800"/>
            <a:ext cx="20113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7">
            <a:extLst>
              <a:ext uri="{FF2B5EF4-FFF2-40B4-BE49-F238E27FC236}">
                <a16:creationId xmlns:a16="http://schemas.microsoft.com/office/drawing/2014/main" id="{F8D70ED9-13BD-256C-6C20-80A72C96B5FC}"/>
              </a:ext>
            </a:extLst>
          </p:cNvPr>
          <p:cNvSpPr>
            <a:spLocks noChangeArrowheads="1"/>
          </p:cNvSpPr>
          <p:nvPr/>
        </p:nvSpPr>
        <p:spPr bwMode="auto">
          <a:xfrm>
            <a:off x="4024313"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Tree>
  </p:cSld>
  <p:clrMapOvr>
    <a:masterClrMapping/>
  </p:clrMapOvr>
  <p:transition spd="slow">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a:extLst>
              <a:ext uri="{FF2B5EF4-FFF2-40B4-BE49-F238E27FC236}">
                <a16:creationId xmlns:a16="http://schemas.microsoft.com/office/drawing/2014/main" id="{5085FB2A-6895-82B9-D648-43226E041AC3}"/>
              </a:ext>
            </a:extLst>
          </p:cNvPr>
          <p:cNvSpPr txBox="1">
            <a:spLocks noChangeArrowheads="1"/>
          </p:cNvSpPr>
          <p:nvPr/>
        </p:nvSpPr>
        <p:spPr bwMode="auto">
          <a:xfrm>
            <a:off x="457200" y="13716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Les différentes flammes :</a:t>
            </a:r>
            <a:r>
              <a:rPr lang="fr-FR" altLang="fr-FR" sz="2000" b="1" u="sng">
                <a:latin typeface="Times New Roman" panose="02020603050405020304" pitchFamily="18" charset="0"/>
              </a:rPr>
              <a:t> </a:t>
            </a:r>
          </a:p>
        </p:txBody>
      </p:sp>
      <p:sp>
        <p:nvSpPr>
          <p:cNvPr id="39939" name="Text Box 6">
            <a:extLst>
              <a:ext uri="{FF2B5EF4-FFF2-40B4-BE49-F238E27FC236}">
                <a16:creationId xmlns:a16="http://schemas.microsoft.com/office/drawing/2014/main" id="{B9AD2CF9-7B31-75F5-92DD-936AF6F05ED2}"/>
              </a:ext>
            </a:extLst>
          </p:cNvPr>
          <p:cNvSpPr txBox="1">
            <a:spLocks noChangeArrowheads="1"/>
          </p:cNvSpPr>
          <p:nvPr/>
        </p:nvSpPr>
        <p:spPr bwMode="auto">
          <a:xfrm>
            <a:off x="533400" y="1981200"/>
            <a:ext cx="7848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000000"/>
                </a:solidFill>
                <a:latin typeface="Times New Roman" panose="02020603050405020304" pitchFamily="18" charset="0"/>
                <a:cs typeface="Times New Roman" panose="02020603050405020304" pitchFamily="18" charset="0"/>
              </a:rPr>
              <a:t>Flamme de pré-mélange :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Nous retrouverons une flamme de pré-mélange dans le cas d’une combustion très rapide. </a:t>
            </a:r>
          </a:p>
          <a:p>
            <a:pPr>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Produite grâce au mélange du comburant et du combustible avant d’y apporter une énergie d’activation (chalumeau, bec bunsen). </a:t>
            </a:r>
          </a:p>
          <a:p>
            <a:pPr>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Nous retrouvons aussi ce type de flamme </a:t>
            </a: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lors d’explosion de type déflagration. </a:t>
            </a:r>
            <a:endParaRPr lang="fr-FR" altLang="fr-FR" sz="2000">
              <a:latin typeface="Times New Roman" panose="02020603050405020304" pitchFamily="18" charset="0"/>
            </a:endParaRPr>
          </a:p>
        </p:txBody>
      </p:sp>
      <p:sp>
        <p:nvSpPr>
          <p:cNvPr id="39940" name="Titre 8">
            <a:extLst>
              <a:ext uri="{FF2B5EF4-FFF2-40B4-BE49-F238E27FC236}">
                <a16:creationId xmlns:a16="http://schemas.microsoft.com/office/drawing/2014/main" id="{32ED570C-8E69-27E8-A8ED-07F9F12DCC3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9941" name="Rectangle 6">
            <a:extLst>
              <a:ext uri="{FF2B5EF4-FFF2-40B4-BE49-F238E27FC236}">
                <a16:creationId xmlns:a16="http://schemas.microsoft.com/office/drawing/2014/main" id="{D389E84B-33D3-4ED5-FF40-CA564FC027ED}"/>
              </a:ext>
            </a:extLst>
          </p:cNvPr>
          <p:cNvSpPr>
            <a:spLocks noChangeArrowheads="1"/>
          </p:cNvSpPr>
          <p:nvPr/>
        </p:nvSpPr>
        <p:spPr bwMode="auto">
          <a:xfrm>
            <a:off x="2524125"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39942" name="Picture 5" descr="LIVRE 1 - 03 juillet 2018 - 16h30_Page_032">
            <a:extLst>
              <a:ext uri="{FF2B5EF4-FFF2-40B4-BE49-F238E27FC236}">
                <a16:creationId xmlns:a16="http://schemas.microsoft.com/office/drawing/2014/main" id="{EF233AD0-79AD-4C7A-44C6-168036481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09" t="19547" r="22635" b="55132"/>
          <a:stretch>
            <a:fillRect/>
          </a:stretch>
        </p:blipFill>
        <p:spPr bwMode="auto">
          <a:xfrm>
            <a:off x="5715000" y="4251325"/>
            <a:ext cx="30384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a:extLst>
              <a:ext uri="{FF2B5EF4-FFF2-40B4-BE49-F238E27FC236}">
                <a16:creationId xmlns:a16="http://schemas.microsoft.com/office/drawing/2014/main" id="{6B997993-2EC9-6E72-7289-BD40FFB81E97}"/>
              </a:ext>
            </a:extLst>
          </p:cNvPr>
          <p:cNvSpPr txBox="1">
            <a:spLocks noChangeArrowheads="1"/>
          </p:cNvSpPr>
          <p:nvPr/>
        </p:nvSpPr>
        <p:spPr bwMode="auto">
          <a:xfrm>
            <a:off x="457200" y="13716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Les différentes flammes :</a:t>
            </a:r>
            <a:r>
              <a:rPr lang="fr-FR" altLang="fr-FR" sz="2000" b="1" u="sng">
                <a:latin typeface="Times New Roman" panose="02020603050405020304" pitchFamily="18" charset="0"/>
              </a:rPr>
              <a:t> </a:t>
            </a:r>
          </a:p>
        </p:txBody>
      </p:sp>
      <p:sp>
        <p:nvSpPr>
          <p:cNvPr id="40963" name="Text Box 6">
            <a:extLst>
              <a:ext uri="{FF2B5EF4-FFF2-40B4-BE49-F238E27FC236}">
                <a16:creationId xmlns:a16="http://schemas.microsoft.com/office/drawing/2014/main" id="{B3B06020-6D76-3598-5E41-B130039A5332}"/>
              </a:ext>
            </a:extLst>
          </p:cNvPr>
          <p:cNvSpPr txBox="1">
            <a:spLocks noChangeArrowheads="1"/>
          </p:cNvSpPr>
          <p:nvPr/>
        </p:nvSpPr>
        <p:spPr bwMode="auto">
          <a:xfrm>
            <a:off x="533400" y="1981200"/>
            <a:ext cx="78486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solidFill>
                  <a:srgbClr val="000000"/>
                </a:solidFill>
                <a:latin typeface="Times New Roman" panose="02020603050405020304" pitchFamily="18" charset="0"/>
                <a:cs typeface="Times New Roman" panose="02020603050405020304" pitchFamily="18" charset="0"/>
              </a:rPr>
              <a:t>Flamme de pré-mélange : </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Calibri" panose="020F0502020204030204" pitchFamily="34" charset="0"/>
                <a:sym typeface="Symbol" panose="05050102010706020507" pitchFamily="18" charset="2"/>
              </a:rPr>
              <a:t> </a:t>
            </a:r>
            <a:r>
              <a:rPr lang="fr-FR" altLang="fr-FR" sz="2000">
                <a:solidFill>
                  <a:srgbClr val="000000"/>
                </a:solidFill>
                <a:latin typeface="Times New Roman" panose="02020603050405020304" pitchFamily="18" charset="0"/>
                <a:cs typeface="Calibri" panose="020F0502020204030204" pitchFamily="34" charset="0"/>
              </a:rPr>
              <a:t>entre les 2 flammes ne peut pas être tranchée aussi facilement. </a:t>
            </a:r>
          </a:p>
          <a:p>
            <a:pPr algn="just">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Le feu étant dynamique, nous pouvons passer d’une flamme de pré-mélange à une flamme de diffusion ou inversement. </a:t>
            </a:r>
          </a:p>
        </p:txBody>
      </p:sp>
      <p:sp>
        <p:nvSpPr>
          <p:cNvPr id="40964" name="Titre 8">
            <a:extLst>
              <a:ext uri="{FF2B5EF4-FFF2-40B4-BE49-F238E27FC236}">
                <a16:creationId xmlns:a16="http://schemas.microsoft.com/office/drawing/2014/main" id="{F89DE1CE-5398-2A44-4AD3-644A7E42DE3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Tree>
  </p:cSld>
  <p:clrMapOvr>
    <a:masterClrMapping/>
  </p:clrMapOvr>
  <p:transition spd="slow">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a:extLst>
              <a:ext uri="{FF2B5EF4-FFF2-40B4-BE49-F238E27FC236}">
                <a16:creationId xmlns:a16="http://schemas.microsoft.com/office/drawing/2014/main" id="{3F1DA2F9-2079-8DD2-896C-DA3993CE1D83}"/>
              </a:ext>
            </a:extLst>
          </p:cNvPr>
          <p:cNvSpPr txBox="1">
            <a:spLocks noChangeArrowheads="1"/>
          </p:cNvSpPr>
          <p:nvPr/>
        </p:nvSpPr>
        <p:spPr bwMode="auto">
          <a:xfrm>
            <a:off x="381000" y="12954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Les différentes flammes :</a:t>
            </a:r>
            <a:r>
              <a:rPr lang="fr-FR" altLang="fr-FR" sz="2000" b="1" u="sng">
                <a:latin typeface="Times New Roman" panose="02020603050405020304" pitchFamily="18" charset="0"/>
              </a:rPr>
              <a:t> </a:t>
            </a:r>
          </a:p>
        </p:txBody>
      </p:sp>
      <p:sp>
        <p:nvSpPr>
          <p:cNvPr id="41987" name="Text Box 6">
            <a:extLst>
              <a:ext uri="{FF2B5EF4-FFF2-40B4-BE49-F238E27FC236}">
                <a16:creationId xmlns:a16="http://schemas.microsoft.com/office/drawing/2014/main" id="{8B2B080A-A300-D86B-9A19-E6A569A79448}"/>
              </a:ext>
            </a:extLst>
          </p:cNvPr>
          <p:cNvSpPr txBox="1">
            <a:spLocks noChangeArrowheads="1"/>
          </p:cNvSpPr>
          <p:nvPr/>
        </p:nvSpPr>
        <p:spPr bwMode="auto">
          <a:xfrm>
            <a:off x="457200" y="19050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Exemple :</a:t>
            </a:r>
          </a:p>
        </p:txBody>
      </p:sp>
      <p:sp>
        <p:nvSpPr>
          <p:cNvPr id="41988" name="Titre 8">
            <a:extLst>
              <a:ext uri="{FF2B5EF4-FFF2-40B4-BE49-F238E27FC236}">
                <a16:creationId xmlns:a16="http://schemas.microsoft.com/office/drawing/2014/main" id="{2042091A-9C59-1065-0032-FB4859D19B1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41989" name="Rectangle 6">
            <a:extLst>
              <a:ext uri="{FF2B5EF4-FFF2-40B4-BE49-F238E27FC236}">
                <a16:creationId xmlns:a16="http://schemas.microsoft.com/office/drawing/2014/main" id="{5BB52AE5-25CF-E6B5-90C9-B4E673134B69}"/>
              </a:ext>
            </a:extLst>
          </p:cNvPr>
          <p:cNvSpPr>
            <a:spLocks noChangeArrowheads="1"/>
          </p:cNvSpPr>
          <p:nvPr/>
        </p:nvSpPr>
        <p:spPr bwMode="auto">
          <a:xfrm>
            <a:off x="2181225"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41990" name="Picture 5" descr="LIVRE 1 - 03 juillet 2018 - 16h30_Page_032">
            <a:extLst>
              <a:ext uri="{FF2B5EF4-FFF2-40B4-BE49-F238E27FC236}">
                <a16:creationId xmlns:a16="http://schemas.microsoft.com/office/drawing/2014/main" id="{D5EFD760-671A-917C-2227-88385F424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44" t="57091" r="12712" b="7600"/>
          <a:stretch>
            <a:fillRect/>
          </a:stretch>
        </p:blipFill>
        <p:spPr bwMode="auto">
          <a:xfrm>
            <a:off x="1752600" y="1676400"/>
            <a:ext cx="645795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a:extLst>
              <a:ext uri="{FF2B5EF4-FFF2-40B4-BE49-F238E27FC236}">
                <a16:creationId xmlns:a16="http://schemas.microsoft.com/office/drawing/2014/main" id="{B33F9BEA-2489-76AC-1EC8-C204B8579224}"/>
              </a:ext>
            </a:extLst>
          </p:cNvPr>
          <p:cNvSpPr txBox="1">
            <a:spLocks noChangeArrowheads="1"/>
          </p:cNvSpPr>
          <p:nvPr/>
        </p:nvSpPr>
        <p:spPr bwMode="auto">
          <a:xfrm>
            <a:off x="457200" y="1981200"/>
            <a:ext cx="80629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Cette combustion est caractérisée par une émission de chaleur accompagnée de fumées, de flammes ou des deux.</a:t>
            </a:r>
            <a:r>
              <a:rPr lang="fr-FR" altLang="fr-FR" sz="2000">
                <a:latin typeface="Times New Roman" panose="02020603050405020304" pitchFamily="18" charset="0"/>
                <a:cs typeface="Calibri" panose="020F0502020204030204" pitchFamily="34" charset="0"/>
              </a:rPr>
              <a:t> </a:t>
            </a:r>
          </a:p>
          <a:p>
            <a:pPr>
              <a:spcBef>
                <a:spcPct val="0"/>
              </a:spcBef>
              <a:buFontTx/>
              <a:buNone/>
            </a:pPr>
            <a:endParaRPr lang="fr-FR" altLang="fr-FR" sz="2000">
              <a:latin typeface="Times New Roman" panose="02020603050405020304" pitchFamily="18" charset="0"/>
              <a:cs typeface="Calibri" panose="020F0502020204030204" pitchFamily="34" charset="0"/>
            </a:endParaRPr>
          </a:p>
          <a:p>
            <a:pPr>
              <a:spcBef>
                <a:spcPct val="0"/>
              </a:spcBef>
              <a:buFontTx/>
              <a:buNone/>
            </a:pP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Dans l’ISO 13 943 (norme internationale), le feu fait référence à un processus de combustion auto-entretenu pour produire des effets utiles et dont le développement est maîtrisé dans le temps comme dans l’espace.</a:t>
            </a:r>
            <a:r>
              <a:rPr lang="fr-FR" altLang="fr-FR" sz="2000">
                <a:latin typeface="Times New Roman" panose="02020603050405020304" pitchFamily="18" charset="0"/>
                <a:cs typeface="Times New Roman" panose="02020603050405020304" pitchFamily="18" charset="0"/>
              </a:rPr>
              <a:t> </a:t>
            </a:r>
          </a:p>
        </p:txBody>
      </p:sp>
      <p:pic>
        <p:nvPicPr>
          <p:cNvPr id="6147" name="Picture 20" descr="D:\Médias\Sapeurs-Pompiers\feu\Feu gif animés\ani_firepot.gif">
            <a:extLst>
              <a:ext uri="{FF2B5EF4-FFF2-40B4-BE49-F238E27FC236}">
                <a16:creationId xmlns:a16="http://schemas.microsoft.com/office/drawing/2014/main" id="{88BA8098-2C74-E86A-9921-6CF9D19A38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34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re 8">
            <a:extLst>
              <a:ext uri="{FF2B5EF4-FFF2-40B4-BE49-F238E27FC236}">
                <a16:creationId xmlns:a16="http://schemas.microsoft.com/office/drawing/2014/main" id="{CF6697FF-7DE6-794D-68C5-51D57F0DFDD0}"/>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a:t>
            </a:r>
          </a:p>
        </p:txBody>
      </p:sp>
      <p:sp>
        <p:nvSpPr>
          <p:cNvPr id="6149" name="Rectangle 1">
            <a:extLst>
              <a:ext uri="{FF2B5EF4-FFF2-40B4-BE49-F238E27FC236}">
                <a16:creationId xmlns:a16="http://schemas.microsoft.com/office/drawing/2014/main" id="{127197DC-1301-1E00-5498-3CAD399EC5D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a:extLst>
              <a:ext uri="{FF2B5EF4-FFF2-40B4-BE49-F238E27FC236}">
                <a16:creationId xmlns:a16="http://schemas.microsoft.com/office/drawing/2014/main" id="{8D1916D5-4034-FDFD-1E6F-B4493C4C7301}"/>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000000"/>
                </a:solidFill>
                <a:latin typeface="Times New Roman" panose="02020603050405020304" pitchFamily="18" charset="0"/>
                <a:cs typeface="Times New Roman" panose="02020603050405020304" pitchFamily="18" charset="0"/>
              </a:rPr>
              <a:t>ÉNERGIE CALORIFIQUE</a:t>
            </a:r>
            <a:endParaRPr lang="fr-FR" altLang="fr-FR" sz="2000" b="1" u="sng">
              <a:latin typeface="Times New Roman" panose="02020603050405020304" pitchFamily="18" charset="0"/>
            </a:endParaRPr>
          </a:p>
        </p:txBody>
      </p:sp>
      <p:sp>
        <p:nvSpPr>
          <p:cNvPr id="43011" name="Text Box 8">
            <a:extLst>
              <a:ext uri="{FF2B5EF4-FFF2-40B4-BE49-F238E27FC236}">
                <a16:creationId xmlns:a16="http://schemas.microsoft.com/office/drawing/2014/main" id="{824AB62F-1093-664A-ED2B-B1ED4D2743EF}"/>
              </a:ext>
            </a:extLst>
          </p:cNvPr>
          <p:cNvSpPr txBox="1">
            <a:spLocks noChangeArrowheads="1"/>
          </p:cNvSpPr>
          <p:nvPr/>
        </p:nvSpPr>
        <p:spPr bwMode="auto">
          <a:xfrm>
            <a:off x="533400" y="2895600"/>
            <a:ext cx="792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L’énergie calorifique correspond à l’énergie concrètement dégagée au cours de la combustion d’un matériau, exprimée en joules ou en kilocalories (J ou kcal).</a:t>
            </a:r>
            <a:endParaRPr lang="fr-FR" altLang="fr-FR" sz="2000">
              <a:latin typeface="Times New Roman" panose="02020603050405020304" pitchFamily="18" charset="0"/>
            </a:endParaRPr>
          </a:p>
        </p:txBody>
      </p:sp>
      <p:sp>
        <p:nvSpPr>
          <p:cNvPr id="43012" name="Titre 8">
            <a:extLst>
              <a:ext uri="{FF2B5EF4-FFF2-40B4-BE49-F238E27FC236}">
                <a16:creationId xmlns:a16="http://schemas.microsoft.com/office/drawing/2014/main" id="{13380F8E-1B2C-08E9-7A43-B67229A72B8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Caractéristiques du combustible </a:t>
            </a:r>
          </a:p>
        </p:txBody>
      </p:sp>
    </p:spTree>
  </p:cSld>
  <p:clrMapOvr>
    <a:masterClrMapping/>
  </p:clrMapOvr>
  <p:transition spd="med">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a:extLst>
              <a:ext uri="{FF2B5EF4-FFF2-40B4-BE49-F238E27FC236}">
                <a16:creationId xmlns:a16="http://schemas.microsoft.com/office/drawing/2014/main" id="{B43DA8B4-1B84-5098-0CC6-945CD0B0E3E8}"/>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000000"/>
                </a:solidFill>
                <a:latin typeface="Times New Roman" panose="02020603050405020304" pitchFamily="18" charset="0"/>
                <a:cs typeface="Calibri" panose="020F0502020204030204" pitchFamily="34" charset="0"/>
              </a:rPr>
              <a:t>POUVOIR CALORIFIQUE</a:t>
            </a:r>
            <a:r>
              <a:rPr lang="fr-FR" altLang="fr-FR" sz="2000" b="1" u="sng">
                <a:solidFill>
                  <a:srgbClr val="FF3300"/>
                </a:solidFill>
                <a:latin typeface="Times New Roman" panose="02020603050405020304" pitchFamily="18" charset="0"/>
              </a:rPr>
              <a:t> </a:t>
            </a:r>
          </a:p>
        </p:txBody>
      </p:sp>
      <p:sp>
        <p:nvSpPr>
          <p:cNvPr id="44035" name="Text Box 8">
            <a:extLst>
              <a:ext uri="{FF2B5EF4-FFF2-40B4-BE49-F238E27FC236}">
                <a16:creationId xmlns:a16="http://schemas.microsoft.com/office/drawing/2014/main" id="{96799FE6-2B36-4DA6-97E6-2F27E4B6BED2}"/>
              </a:ext>
            </a:extLst>
          </p:cNvPr>
          <p:cNvSpPr txBox="1">
            <a:spLocks noChangeArrowheads="1"/>
          </p:cNvSpPr>
          <p:nvPr/>
        </p:nvSpPr>
        <p:spPr bwMode="auto">
          <a:xfrm>
            <a:off x="533400" y="2362200"/>
            <a:ext cx="8142288"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Le pouvoir calorifique d’un matériau est la quantité d’énergie dégagée au cours de la combustion d’un matériau, exprimée en joules ou en kilocalories par unité de masse (J/kg ou kcal/kg).</a:t>
            </a:r>
            <a:endParaRPr lang="fr-FR" altLang="fr-FR" sz="2000">
              <a:latin typeface="Times New Roman" panose="02020603050405020304" pitchFamily="18" charset="0"/>
              <a:cs typeface="Calibri" panose="020F0502020204030204" pitchFamily="34" charset="0"/>
            </a:endParaRPr>
          </a:p>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50000"/>
              </a:spcBef>
              <a:buFontTx/>
              <a:buNone/>
            </a:pPr>
            <a:r>
              <a:rPr lang="fr-FR" altLang="fr-FR" sz="2000">
                <a:solidFill>
                  <a:srgbClr val="000000"/>
                </a:solidFill>
                <a:latin typeface="Times New Roman" panose="02020603050405020304" pitchFamily="18" charset="0"/>
                <a:cs typeface="Calibri" panose="020F0502020204030204" pitchFamily="34" charset="0"/>
              </a:rPr>
              <a:t>En fonction de sa composition, ce pouvoir calorifique peut être plus ou moins élevé. </a:t>
            </a:r>
          </a:p>
          <a:p>
            <a:pPr>
              <a:spcBef>
                <a:spcPct val="50000"/>
              </a:spcBef>
              <a:buFontTx/>
              <a:buNone/>
            </a:pPr>
            <a:r>
              <a:rPr lang="fr-FR" altLang="fr-FR" sz="2000">
                <a:solidFill>
                  <a:srgbClr val="000000"/>
                </a:solidFill>
                <a:latin typeface="Times New Roman" panose="02020603050405020304" pitchFamily="18" charset="0"/>
                <a:cs typeface="Calibri" panose="020F0502020204030204" pitchFamily="34" charset="0"/>
              </a:rPr>
              <a:t>Ainsi, certains produits issus de la pétrochimie dégagent davantage de chaleur quand ils brûlent que des produits composés de matériaux naturels (bois, coton…).</a:t>
            </a:r>
            <a:r>
              <a:rPr lang="fr-FR" altLang="fr-FR" sz="2000">
                <a:latin typeface="Times New Roman" panose="02020603050405020304" pitchFamily="18" charset="0"/>
              </a:rPr>
              <a:t> </a:t>
            </a:r>
          </a:p>
        </p:txBody>
      </p:sp>
      <p:sp>
        <p:nvSpPr>
          <p:cNvPr id="44036" name="Titre 8">
            <a:extLst>
              <a:ext uri="{FF2B5EF4-FFF2-40B4-BE49-F238E27FC236}">
                <a16:creationId xmlns:a16="http://schemas.microsoft.com/office/drawing/2014/main" id="{94E8776A-0AEE-DAA1-91BF-BC7E38245F8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Caractéristiques du combustible </a:t>
            </a:r>
          </a:p>
        </p:txBody>
      </p:sp>
    </p:spTree>
  </p:cSld>
  <p:clrMapOvr>
    <a:masterClrMapping/>
  </p:clrMapOvr>
  <p:transition spd="med">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a:extLst>
              <a:ext uri="{FF2B5EF4-FFF2-40B4-BE49-F238E27FC236}">
                <a16:creationId xmlns:a16="http://schemas.microsoft.com/office/drawing/2014/main" id="{83DDD84E-4C4B-B05C-920E-E48F70893CD6}"/>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b="1" u="sng">
                <a:solidFill>
                  <a:srgbClr val="000000"/>
                </a:solidFill>
                <a:latin typeface="Times New Roman" panose="02020603050405020304" pitchFamily="18" charset="0"/>
                <a:cs typeface="Times New Roman" panose="02020603050405020304" pitchFamily="18" charset="0"/>
              </a:rPr>
              <a:t>CHARGE CALORIFIQUE</a:t>
            </a:r>
            <a:endParaRPr lang="fr-FR" altLang="fr-FR" sz="2000" b="1" u="sng">
              <a:latin typeface="Times New Roman" panose="02020603050405020304" pitchFamily="18" charset="0"/>
            </a:endParaRPr>
          </a:p>
        </p:txBody>
      </p:sp>
      <p:sp>
        <p:nvSpPr>
          <p:cNvPr id="45059" name="Text Box 8">
            <a:extLst>
              <a:ext uri="{FF2B5EF4-FFF2-40B4-BE49-F238E27FC236}">
                <a16:creationId xmlns:a16="http://schemas.microsoft.com/office/drawing/2014/main" id="{CA79743C-06C9-2200-F9D0-6D62FDA0803E}"/>
              </a:ext>
            </a:extLst>
          </p:cNvPr>
          <p:cNvSpPr txBox="1">
            <a:spLocks noChangeArrowheads="1"/>
          </p:cNvSpPr>
          <p:nvPr/>
        </p:nvSpPr>
        <p:spPr bwMode="auto">
          <a:xfrm>
            <a:off x="609600" y="2057400"/>
            <a:ext cx="79248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La charge calorifique est la somme des énergies calorifiques (exprimée en MJ) pouvant être dégagées par la combustion complète de l’ensemble des matériaux incorporés dans la construction ou situés dans un local (revêtements, mobilier et agencement).</a:t>
            </a:r>
            <a:endParaRPr lang="fr-FR" altLang="fr-FR" sz="2000">
              <a:latin typeface="Times New Roman" panose="02020603050405020304" pitchFamily="18" charset="0"/>
              <a:cs typeface="Calibri" panose="020F0502020204030204" pitchFamily="34" charset="0"/>
            </a:endParaRPr>
          </a:p>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 On peut définir une charge calorifique par unité de surface au sol ou densité de charge calorifique (MJ/m²).</a:t>
            </a:r>
            <a:endParaRPr lang="fr-FR" altLang="fr-FR" sz="2000">
              <a:latin typeface="Times New Roman" panose="02020603050405020304" pitchFamily="18" charset="0"/>
              <a:cs typeface="Calibri" panose="020F0502020204030204" pitchFamily="34" charset="0"/>
            </a:endParaRPr>
          </a:p>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 Le mobilier et la décoration au sens large contribuent à la propagation du feu et à la production de fumée.</a:t>
            </a:r>
            <a:endParaRPr lang="fr-FR" altLang="fr-FR" sz="2000">
              <a:latin typeface="Times New Roman" panose="02020603050405020304" pitchFamily="18" charset="0"/>
              <a:cs typeface="Calibri" panose="020F0502020204030204" pitchFamily="34" charset="0"/>
            </a:endParaRPr>
          </a:p>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 La charge calorifique influera sur le développement du sinistre et sur la stabilité du bâti. </a:t>
            </a:r>
            <a:endParaRPr lang="fr-FR" altLang="fr-FR" sz="2000">
              <a:latin typeface="Times New Roman" panose="02020603050405020304" pitchFamily="18" charset="0"/>
            </a:endParaRPr>
          </a:p>
        </p:txBody>
      </p:sp>
      <p:sp>
        <p:nvSpPr>
          <p:cNvPr id="45060" name="Titre 8">
            <a:extLst>
              <a:ext uri="{FF2B5EF4-FFF2-40B4-BE49-F238E27FC236}">
                <a16:creationId xmlns:a16="http://schemas.microsoft.com/office/drawing/2014/main" id="{86983BCD-4DC3-7CB5-6FED-F5CADE89F3D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Caractéristiques du combustible </a:t>
            </a:r>
          </a:p>
        </p:txBody>
      </p:sp>
    </p:spTree>
  </p:cSld>
  <p:clrMapOvr>
    <a:masterClrMapping/>
  </p:clrMapOvr>
  <p:transition spd="med">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a:extLst>
              <a:ext uri="{FF2B5EF4-FFF2-40B4-BE49-F238E27FC236}">
                <a16:creationId xmlns:a16="http://schemas.microsoft.com/office/drawing/2014/main" id="{87F051A6-1B8C-1CA6-6041-BF4066DFF800}"/>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b="1" u="sng">
                <a:solidFill>
                  <a:srgbClr val="000000"/>
                </a:solidFill>
                <a:latin typeface="Times New Roman" panose="02020603050405020304" pitchFamily="18" charset="0"/>
                <a:cs typeface="Times New Roman" panose="02020603050405020304" pitchFamily="18" charset="0"/>
              </a:rPr>
              <a:t>POTENTIEL CALORIFIQUE </a:t>
            </a:r>
            <a:endParaRPr lang="fr-FR" altLang="fr-FR" sz="2000" b="1" u="sng">
              <a:latin typeface="Times New Roman" panose="02020603050405020304" pitchFamily="18" charset="0"/>
            </a:endParaRPr>
          </a:p>
        </p:txBody>
      </p:sp>
      <p:sp>
        <p:nvSpPr>
          <p:cNvPr id="46083" name="Text Box 8">
            <a:extLst>
              <a:ext uri="{FF2B5EF4-FFF2-40B4-BE49-F238E27FC236}">
                <a16:creationId xmlns:a16="http://schemas.microsoft.com/office/drawing/2014/main" id="{F1D3300B-AF2F-0513-4E18-F1D4D7EBB974}"/>
              </a:ext>
            </a:extLst>
          </p:cNvPr>
          <p:cNvSpPr txBox="1">
            <a:spLocks noChangeArrowheads="1"/>
          </p:cNvSpPr>
          <p:nvPr/>
        </p:nvSpPr>
        <p:spPr bwMode="auto">
          <a:xfrm>
            <a:off x="609600" y="26670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a:solidFill>
                  <a:srgbClr val="000000"/>
                </a:solidFill>
                <a:latin typeface="Times New Roman" panose="02020603050405020304" pitchFamily="18" charset="0"/>
                <a:cs typeface="Times New Roman" panose="02020603050405020304" pitchFamily="18" charset="0"/>
              </a:rPr>
              <a:t>Le potentiel calorifique correspond à l’énergie calorifique totale (MJ) qui peut être dégagée par la combustion complète d’un ensemble de matériaux.</a:t>
            </a:r>
            <a:endParaRPr lang="fr-FR" altLang="fr-FR" sz="2000">
              <a:latin typeface="Times New Roman" panose="02020603050405020304" pitchFamily="18" charset="0"/>
            </a:endParaRPr>
          </a:p>
        </p:txBody>
      </p:sp>
      <p:sp>
        <p:nvSpPr>
          <p:cNvPr id="46084" name="Titre 8">
            <a:extLst>
              <a:ext uri="{FF2B5EF4-FFF2-40B4-BE49-F238E27FC236}">
                <a16:creationId xmlns:a16="http://schemas.microsoft.com/office/drawing/2014/main" id="{4276E73C-ACEB-0DE5-3D02-ED3F7970ECD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Caractéristiques du combustible </a:t>
            </a:r>
          </a:p>
        </p:txBody>
      </p:sp>
    </p:spTree>
  </p:cSld>
  <p:clrMapOvr>
    <a:masterClrMapping/>
  </p:clrMapOvr>
  <p:transition spd="med">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6">
            <a:extLst>
              <a:ext uri="{FF2B5EF4-FFF2-40B4-BE49-F238E27FC236}">
                <a16:creationId xmlns:a16="http://schemas.microsoft.com/office/drawing/2014/main" id="{3EBF8804-A97F-5F1F-8083-F2FA549A278D}"/>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FF3300"/>
                </a:solidFill>
                <a:latin typeface="Times New Roman" panose="02020603050405020304" pitchFamily="18" charset="0"/>
              </a:rPr>
              <a:t>Combustion des solides :</a:t>
            </a:r>
            <a:r>
              <a:rPr lang="fr-FR" altLang="fr-FR" sz="2000" b="1" u="sng">
                <a:latin typeface="Times New Roman" panose="02020603050405020304" pitchFamily="18" charset="0"/>
              </a:rPr>
              <a:t> </a:t>
            </a:r>
          </a:p>
        </p:txBody>
      </p:sp>
      <p:sp>
        <p:nvSpPr>
          <p:cNvPr id="47107" name="Text Box 8">
            <a:extLst>
              <a:ext uri="{FF2B5EF4-FFF2-40B4-BE49-F238E27FC236}">
                <a16:creationId xmlns:a16="http://schemas.microsoft.com/office/drawing/2014/main" id="{30E092DF-9D36-8232-81FD-F05623E84879}"/>
              </a:ext>
            </a:extLst>
          </p:cNvPr>
          <p:cNvSpPr txBox="1">
            <a:spLocks noChangeArrowheads="1"/>
          </p:cNvSpPr>
          <p:nvPr/>
        </p:nvSpPr>
        <p:spPr bwMode="auto">
          <a:xfrm>
            <a:off x="609600" y="20574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rPr>
              <a:t>Contrairement aux idées reçues se n’est pas le solide lui-même qui brûle mais les gaz ou vapeurs résultant de la distillation du solide.</a:t>
            </a:r>
          </a:p>
        </p:txBody>
      </p:sp>
      <p:sp>
        <p:nvSpPr>
          <p:cNvPr id="47108" name="Titre 8">
            <a:extLst>
              <a:ext uri="{FF2B5EF4-FFF2-40B4-BE49-F238E27FC236}">
                <a16:creationId xmlns:a16="http://schemas.microsoft.com/office/drawing/2014/main" id="{E1AA8F13-D2C4-B5D6-75C5-572CD712AB8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47109" name="Picture 7" descr="C:\Documents and Settings\Philippe\Mes documents\JSP SDMIS\Dématérialisation\doc\INC\pyrolyse.gif">
            <a:extLst>
              <a:ext uri="{FF2B5EF4-FFF2-40B4-BE49-F238E27FC236}">
                <a16:creationId xmlns:a16="http://schemas.microsoft.com/office/drawing/2014/main" id="{E9F9450B-D552-89E6-6F59-90A5589FA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98813"/>
            <a:ext cx="47244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8">
            <a:extLst>
              <a:ext uri="{FF2B5EF4-FFF2-40B4-BE49-F238E27FC236}">
                <a16:creationId xmlns:a16="http://schemas.microsoft.com/office/drawing/2014/main" id="{79989C03-D277-594B-342C-79997E3699B1}"/>
              </a:ext>
            </a:extLst>
          </p:cNvPr>
          <p:cNvSpPr txBox="1">
            <a:spLocks noChangeArrowheads="1"/>
          </p:cNvSpPr>
          <p:nvPr/>
        </p:nvSpPr>
        <p:spPr bwMode="auto">
          <a:xfrm>
            <a:off x="609600" y="2895600"/>
            <a:ext cx="400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u="sng">
                <a:latin typeface="Times New Roman" panose="02020603050405020304" pitchFamily="18" charset="0"/>
              </a:rPr>
              <a:t>Chauffons de petits morceaux de bois</a:t>
            </a:r>
          </a:p>
        </p:txBody>
      </p:sp>
      <p:sp>
        <p:nvSpPr>
          <p:cNvPr id="47111" name="Text Box 9">
            <a:extLst>
              <a:ext uri="{FF2B5EF4-FFF2-40B4-BE49-F238E27FC236}">
                <a16:creationId xmlns:a16="http://schemas.microsoft.com/office/drawing/2014/main" id="{4E9E10D1-F37E-859B-15F9-2BE525322807}"/>
              </a:ext>
            </a:extLst>
          </p:cNvPr>
          <p:cNvSpPr txBox="1">
            <a:spLocks noChangeArrowheads="1"/>
          </p:cNvSpPr>
          <p:nvPr/>
        </p:nvSpPr>
        <p:spPr bwMode="auto">
          <a:xfrm>
            <a:off x="3200400" y="5029200"/>
            <a:ext cx="55387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000">
                <a:latin typeface="Times New Roman" panose="02020603050405020304" pitchFamily="18" charset="0"/>
              </a:rPr>
              <a:t> Ils se décomposent en émettant un gaz combustible</a:t>
            </a:r>
          </a:p>
          <a:p>
            <a:pPr>
              <a:spcBef>
                <a:spcPct val="0"/>
              </a:spcBef>
              <a:buFontTx/>
              <a:buChar char="•"/>
            </a:pPr>
            <a:endParaRPr lang="fr-FR" altLang="fr-FR" sz="2000">
              <a:latin typeface="Times New Roman" panose="02020603050405020304" pitchFamily="18" charset="0"/>
            </a:endParaRPr>
          </a:p>
          <a:p>
            <a:pPr>
              <a:spcBef>
                <a:spcPct val="0"/>
              </a:spcBef>
              <a:buFontTx/>
              <a:buChar char="•"/>
            </a:pPr>
            <a:r>
              <a:rPr lang="fr-FR" altLang="fr-FR" sz="2000">
                <a:latin typeface="Times New Roman" panose="02020603050405020304" pitchFamily="18" charset="0"/>
              </a:rPr>
              <a:t> Gaz que l'on peut enflammer au bout du tube</a:t>
            </a:r>
          </a:p>
        </p:txBody>
      </p:sp>
    </p:spTree>
  </p:cSld>
  <p:clrMapOvr>
    <a:masterClrMapping/>
  </p:clrMapOvr>
  <p:transition spd="med">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a:extLst>
              <a:ext uri="{FF2B5EF4-FFF2-40B4-BE49-F238E27FC236}">
                <a16:creationId xmlns:a16="http://schemas.microsoft.com/office/drawing/2014/main" id="{1AF4DB44-2E84-0DCD-CEB4-9B79F401CBA0}"/>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FF3300"/>
                </a:solidFill>
                <a:latin typeface="Times New Roman" panose="02020603050405020304" pitchFamily="18" charset="0"/>
              </a:rPr>
              <a:t>Combustion des solides :</a:t>
            </a:r>
            <a:r>
              <a:rPr lang="fr-FR" altLang="fr-FR" sz="2000" b="1" u="sng">
                <a:latin typeface="Times New Roman" panose="02020603050405020304" pitchFamily="18" charset="0"/>
              </a:rPr>
              <a:t> </a:t>
            </a:r>
          </a:p>
        </p:txBody>
      </p:sp>
      <p:sp>
        <p:nvSpPr>
          <p:cNvPr id="48131" name="Titre 8">
            <a:extLst>
              <a:ext uri="{FF2B5EF4-FFF2-40B4-BE49-F238E27FC236}">
                <a16:creationId xmlns:a16="http://schemas.microsoft.com/office/drawing/2014/main" id="{A9B0808D-88E4-6AAE-7147-D5B082B481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48132" name="Picture 1029" descr="C:\Documents and Settings\Philippe\Mes documents\JSP SDMIS\Dématérialisation\doc\INC\imagesCAB178HQ.jpg">
            <a:extLst>
              <a:ext uri="{FF2B5EF4-FFF2-40B4-BE49-F238E27FC236}">
                <a16:creationId xmlns:a16="http://schemas.microsoft.com/office/drawing/2014/main" id="{61B5E553-D499-8920-6711-981D21F7E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336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1030">
            <a:extLst>
              <a:ext uri="{FF2B5EF4-FFF2-40B4-BE49-F238E27FC236}">
                <a16:creationId xmlns:a16="http://schemas.microsoft.com/office/drawing/2014/main" id="{D50A4903-9727-15E1-F037-BDFBB885B42C}"/>
              </a:ext>
            </a:extLst>
          </p:cNvPr>
          <p:cNvSpPr>
            <a:spLocks noChangeArrowheads="1"/>
          </p:cNvSpPr>
          <p:nvPr/>
        </p:nvSpPr>
        <p:spPr bwMode="auto">
          <a:xfrm>
            <a:off x="457200" y="3505200"/>
            <a:ext cx="3352800" cy="1524000"/>
          </a:xfrm>
          <a:prstGeom prst="rightArrowCallout">
            <a:avLst>
              <a:gd name="adj1" fmla="val 25000"/>
              <a:gd name="adj2" fmla="val 25000"/>
              <a:gd name="adj3" fmla="val 36667"/>
              <a:gd name="adj4" fmla="val 66667"/>
            </a:avLst>
          </a:prstGeom>
          <a:noFill/>
          <a:ln w="381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Les flammes </a:t>
            </a:r>
          </a:p>
          <a:p>
            <a:pPr algn="ctr">
              <a:spcBef>
                <a:spcPct val="0"/>
              </a:spcBef>
              <a:buFontTx/>
              <a:buNone/>
            </a:pPr>
            <a:r>
              <a:rPr lang="fr-FR" altLang="fr-FR" sz="2000">
                <a:latin typeface="Times New Roman" panose="02020603050405020304" pitchFamily="18" charset="0"/>
              </a:rPr>
              <a:t>se situent au-dessus </a:t>
            </a:r>
          </a:p>
          <a:p>
            <a:pPr algn="ctr">
              <a:spcBef>
                <a:spcPct val="0"/>
              </a:spcBef>
              <a:buFontTx/>
              <a:buNone/>
            </a:pPr>
            <a:r>
              <a:rPr lang="fr-FR" altLang="fr-FR" sz="2000">
                <a:latin typeface="Times New Roman" panose="02020603050405020304" pitchFamily="18" charset="0"/>
              </a:rPr>
              <a:t>du morceau de bois</a:t>
            </a:r>
          </a:p>
        </p:txBody>
      </p:sp>
    </p:spTree>
  </p:cSld>
  <p:clrMapOvr>
    <a:masterClrMapping/>
  </p:clrMapOvr>
  <p:transition spd="med">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a:extLst>
              <a:ext uri="{FF2B5EF4-FFF2-40B4-BE49-F238E27FC236}">
                <a16:creationId xmlns:a16="http://schemas.microsoft.com/office/drawing/2014/main" id="{A52229E7-1D24-6C6F-EDC6-86C6D2D6F169}"/>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FF3300"/>
                </a:solidFill>
                <a:latin typeface="Times New Roman" panose="02020603050405020304" pitchFamily="18" charset="0"/>
              </a:rPr>
              <a:t>Combustion des solides :</a:t>
            </a:r>
            <a:r>
              <a:rPr lang="fr-FR" altLang="fr-FR" sz="2000" b="1" u="sng">
                <a:latin typeface="Times New Roman" panose="02020603050405020304" pitchFamily="18" charset="0"/>
              </a:rPr>
              <a:t> </a:t>
            </a:r>
          </a:p>
        </p:txBody>
      </p:sp>
      <p:sp>
        <p:nvSpPr>
          <p:cNvPr id="49155" name="Titre 8">
            <a:extLst>
              <a:ext uri="{FF2B5EF4-FFF2-40B4-BE49-F238E27FC236}">
                <a16:creationId xmlns:a16="http://schemas.microsoft.com/office/drawing/2014/main" id="{B34FFDD6-1A30-651B-79EA-73D0869FE34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49156" name="Rectangle 1031">
            <a:extLst>
              <a:ext uri="{FF2B5EF4-FFF2-40B4-BE49-F238E27FC236}">
                <a16:creationId xmlns:a16="http://schemas.microsoft.com/office/drawing/2014/main" id="{45B91833-D71B-51A1-23E8-0C4B9C61EE8C}"/>
              </a:ext>
            </a:extLst>
          </p:cNvPr>
          <p:cNvSpPr>
            <a:spLocks noChangeArrowheads="1"/>
          </p:cNvSpPr>
          <p:nvPr/>
        </p:nvSpPr>
        <p:spPr bwMode="auto">
          <a:xfrm>
            <a:off x="3962400" y="5029200"/>
            <a:ext cx="26812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Incandescence (</a:t>
            </a:r>
            <a:r>
              <a:rPr lang="fr-FR" altLang="fr-FR" sz="2000">
                <a:latin typeface="Times New Roman" panose="02020603050405020304" pitchFamily="18" charset="0"/>
              </a:rPr>
              <a:t>braises</a:t>
            </a:r>
            <a:r>
              <a:rPr lang="fr-FR" altLang="fr-FR" sz="2000" b="1">
                <a:latin typeface="Times New Roman" panose="02020603050405020304" pitchFamily="18" charset="0"/>
              </a:rPr>
              <a:t>)</a:t>
            </a:r>
          </a:p>
        </p:txBody>
      </p:sp>
      <p:sp>
        <p:nvSpPr>
          <p:cNvPr id="49157" name="Rectangle 1032">
            <a:extLst>
              <a:ext uri="{FF2B5EF4-FFF2-40B4-BE49-F238E27FC236}">
                <a16:creationId xmlns:a16="http://schemas.microsoft.com/office/drawing/2014/main" id="{E7447AFD-8E55-A37E-B0C6-831EEDF60689}"/>
              </a:ext>
            </a:extLst>
          </p:cNvPr>
          <p:cNvSpPr>
            <a:spLocks noChangeArrowheads="1"/>
          </p:cNvSpPr>
          <p:nvPr/>
        </p:nvSpPr>
        <p:spPr bwMode="auto">
          <a:xfrm>
            <a:off x="4343400" y="3886200"/>
            <a:ext cx="27765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Inflammation (</a:t>
            </a:r>
            <a:r>
              <a:rPr lang="fr-FR" altLang="fr-FR" sz="2000">
                <a:latin typeface="Times New Roman" panose="02020603050405020304" pitchFamily="18" charset="0"/>
              </a:rPr>
              <a:t>flammes</a:t>
            </a:r>
            <a:r>
              <a:rPr lang="fr-FR" altLang="fr-FR" sz="2000" b="1">
                <a:latin typeface="Times New Roman" panose="02020603050405020304" pitchFamily="18" charset="0"/>
              </a:rPr>
              <a:t>)</a:t>
            </a:r>
          </a:p>
        </p:txBody>
      </p:sp>
      <p:sp>
        <p:nvSpPr>
          <p:cNvPr id="49158" name="Rectangle 1033">
            <a:extLst>
              <a:ext uri="{FF2B5EF4-FFF2-40B4-BE49-F238E27FC236}">
                <a16:creationId xmlns:a16="http://schemas.microsoft.com/office/drawing/2014/main" id="{5CAD0424-B3BB-6AF4-9D2D-972D97F9B116}"/>
              </a:ext>
            </a:extLst>
          </p:cNvPr>
          <p:cNvSpPr>
            <a:spLocks noChangeArrowheads="1"/>
          </p:cNvSpPr>
          <p:nvPr/>
        </p:nvSpPr>
        <p:spPr bwMode="auto">
          <a:xfrm>
            <a:off x="3962400" y="2667000"/>
            <a:ext cx="24606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Distillation (</a:t>
            </a:r>
            <a:r>
              <a:rPr lang="fr-FR" altLang="fr-FR" sz="2000">
                <a:latin typeface="Times New Roman" panose="02020603050405020304" pitchFamily="18" charset="0"/>
              </a:rPr>
              <a:t> vapeurs</a:t>
            </a:r>
            <a:r>
              <a:rPr lang="fr-FR" altLang="fr-FR" sz="2000" b="1">
                <a:latin typeface="Times New Roman" panose="02020603050405020304" pitchFamily="18" charset="0"/>
              </a:rPr>
              <a:t>)</a:t>
            </a:r>
          </a:p>
        </p:txBody>
      </p:sp>
      <p:grpSp>
        <p:nvGrpSpPr>
          <p:cNvPr id="49159" name="Group 1034">
            <a:extLst>
              <a:ext uri="{FF2B5EF4-FFF2-40B4-BE49-F238E27FC236}">
                <a16:creationId xmlns:a16="http://schemas.microsoft.com/office/drawing/2014/main" id="{0CDFD33F-CA0A-0B0D-A5DC-FB2A663799E6}"/>
              </a:ext>
            </a:extLst>
          </p:cNvPr>
          <p:cNvGrpSpPr>
            <a:grpSpLocks/>
          </p:cNvGrpSpPr>
          <p:nvPr/>
        </p:nvGrpSpPr>
        <p:grpSpPr bwMode="auto">
          <a:xfrm>
            <a:off x="6858000" y="1295400"/>
            <a:ext cx="2025650" cy="1741488"/>
            <a:chOff x="4820" y="1849"/>
            <a:chExt cx="1383" cy="1097"/>
          </a:xfrm>
        </p:grpSpPr>
        <p:sp>
          <p:nvSpPr>
            <p:cNvPr id="49164" name="Rectangle 1035">
              <a:extLst>
                <a:ext uri="{FF2B5EF4-FFF2-40B4-BE49-F238E27FC236}">
                  <a16:creationId xmlns:a16="http://schemas.microsoft.com/office/drawing/2014/main" id="{F77A52E4-2C05-55CE-C51E-FB459B746AEA}"/>
                </a:ext>
              </a:extLst>
            </p:cNvPr>
            <p:cNvSpPr>
              <a:spLocks noChangeArrowheads="1"/>
            </p:cNvSpPr>
            <p:nvPr/>
          </p:nvSpPr>
          <p:spPr bwMode="auto">
            <a:xfrm>
              <a:off x="4824" y="2858"/>
              <a:ext cx="680" cy="58"/>
            </a:xfrm>
            <a:prstGeom prst="rect">
              <a:avLst/>
            </a:prstGeom>
            <a:solidFill>
              <a:srgbClr val="FDE3BA"/>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49165" name="Freeform 1036">
              <a:extLst>
                <a:ext uri="{FF2B5EF4-FFF2-40B4-BE49-F238E27FC236}">
                  <a16:creationId xmlns:a16="http://schemas.microsoft.com/office/drawing/2014/main" id="{742BCD65-73D4-958F-ED76-0BF7D18BF47A}"/>
                </a:ext>
              </a:extLst>
            </p:cNvPr>
            <p:cNvSpPr>
              <a:spLocks/>
            </p:cNvSpPr>
            <p:nvPr/>
          </p:nvSpPr>
          <p:spPr bwMode="auto">
            <a:xfrm>
              <a:off x="5512" y="2105"/>
              <a:ext cx="691" cy="821"/>
            </a:xfrm>
            <a:custGeom>
              <a:avLst/>
              <a:gdLst>
                <a:gd name="T0" fmla="*/ 690 w 691"/>
                <a:gd name="T1" fmla="*/ 0 h 821"/>
                <a:gd name="T2" fmla="*/ 0 w 691"/>
                <a:gd name="T3" fmla="*/ 749 h 821"/>
                <a:gd name="T4" fmla="*/ 0 w 691"/>
                <a:gd name="T5" fmla="*/ 820 h 821"/>
                <a:gd name="T6" fmla="*/ 690 w 691"/>
                <a:gd name="T7" fmla="*/ 71 h 821"/>
                <a:gd name="T8" fmla="*/ 690 w 691"/>
                <a:gd name="T9" fmla="*/ 0 h 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821">
                  <a:moveTo>
                    <a:pt x="690" y="0"/>
                  </a:moveTo>
                  <a:lnTo>
                    <a:pt x="0" y="749"/>
                  </a:lnTo>
                  <a:lnTo>
                    <a:pt x="0" y="820"/>
                  </a:lnTo>
                  <a:lnTo>
                    <a:pt x="690" y="71"/>
                  </a:lnTo>
                  <a:lnTo>
                    <a:pt x="690"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66" name="Freeform 1037">
              <a:extLst>
                <a:ext uri="{FF2B5EF4-FFF2-40B4-BE49-F238E27FC236}">
                  <a16:creationId xmlns:a16="http://schemas.microsoft.com/office/drawing/2014/main" id="{F53F7D58-EC7D-B0AE-5664-A0F16BDEB5CC}"/>
                </a:ext>
              </a:extLst>
            </p:cNvPr>
            <p:cNvSpPr>
              <a:spLocks/>
            </p:cNvSpPr>
            <p:nvPr/>
          </p:nvSpPr>
          <p:spPr bwMode="auto">
            <a:xfrm>
              <a:off x="4820" y="2105"/>
              <a:ext cx="1383" cy="750"/>
            </a:xfrm>
            <a:custGeom>
              <a:avLst/>
              <a:gdLst>
                <a:gd name="T0" fmla="*/ 920 w 1383"/>
                <a:gd name="T1" fmla="*/ 0 h 750"/>
                <a:gd name="T2" fmla="*/ 0 w 1383"/>
                <a:gd name="T3" fmla="*/ 749 h 750"/>
                <a:gd name="T4" fmla="*/ 692 w 1383"/>
                <a:gd name="T5" fmla="*/ 749 h 750"/>
                <a:gd name="T6" fmla="*/ 1382 w 1383"/>
                <a:gd name="T7" fmla="*/ 0 h 750"/>
                <a:gd name="T8" fmla="*/ 920 w 1383"/>
                <a:gd name="T9" fmla="*/ 0 h 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3" h="750">
                  <a:moveTo>
                    <a:pt x="920" y="0"/>
                  </a:moveTo>
                  <a:lnTo>
                    <a:pt x="0" y="749"/>
                  </a:lnTo>
                  <a:lnTo>
                    <a:pt x="692" y="749"/>
                  </a:lnTo>
                  <a:lnTo>
                    <a:pt x="1382" y="0"/>
                  </a:lnTo>
                  <a:lnTo>
                    <a:pt x="920"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67" name="Arc 1038">
              <a:extLst>
                <a:ext uri="{FF2B5EF4-FFF2-40B4-BE49-F238E27FC236}">
                  <a16:creationId xmlns:a16="http://schemas.microsoft.com/office/drawing/2014/main" id="{1EF0C427-5E48-7BDB-C3AF-8346E9769D16}"/>
                </a:ext>
              </a:extLst>
            </p:cNvPr>
            <p:cNvSpPr>
              <a:spLocks/>
            </p:cNvSpPr>
            <p:nvPr/>
          </p:nvSpPr>
          <p:spPr bwMode="auto">
            <a:xfrm>
              <a:off x="5090" y="2905"/>
              <a:ext cx="89" cy="41"/>
            </a:xfrm>
            <a:custGeom>
              <a:avLst/>
              <a:gdLst>
                <a:gd name="T0" fmla="*/ 0 w 38806"/>
                <a:gd name="T1" fmla="*/ 0 h 21600"/>
                <a:gd name="T2" fmla="*/ 0 w 38806"/>
                <a:gd name="T3" fmla="*/ 0 h 21600"/>
                <a:gd name="T4" fmla="*/ 0 w 38806"/>
                <a:gd name="T5" fmla="*/ 0 h 21600"/>
                <a:gd name="T6" fmla="*/ 0 60000 65536"/>
                <a:gd name="T7" fmla="*/ 0 60000 65536"/>
                <a:gd name="T8" fmla="*/ 0 60000 65536"/>
              </a:gdLst>
              <a:ahLst/>
              <a:cxnLst>
                <a:cxn ang="T6">
                  <a:pos x="T0" y="T1"/>
                </a:cxn>
                <a:cxn ang="T7">
                  <a:pos x="T2" y="T3"/>
                </a:cxn>
                <a:cxn ang="T8">
                  <a:pos x="T4" y="T5"/>
                </a:cxn>
              </a:cxnLst>
              <a:rect l="0" t="0" r="r" b="b"/>
              <a:pathLst>
                <a:path w="38806" h="21600" fill="none" extrusionOk="0">
                  <a:moveTo>
                    <a:pt x="-1" y="12280"/>
                  </a:moveTo>
                  <a:cubicBezTo>
                    <a:pt x="3588" y="4776"/>
                    <a:pt x="11167" y="0"/>
                    <a:pt x="19486" y="0"/>
                  </a:cubicBezTo>
                  <a:cubicBezTo>
                    <a:pt x="27667" y="0"/>
                    <a:pt x="35146" y="4622"/>
                    <a:pt x="38805" y="11940"/>
                  </a:cubicBezTo>
                </a:path>
                <a:path w="38806" h="21600" stroke="0" extrusionOk="0">
                  <a:moveTo>
                    <a:pt x="-1" y="12280"/>
                  </a:moveTo>
                  <a:cubicBezTo>
                    <a:pt x="3588" y="4776"/>
                    <a:pt x="11167" y="0"/>
                    <a:pt x="19486" y="0"/>
                  </a:cubicBezTo>
                  <a:cubicBezTo>
                    <a:pt x="27667" y="0"/>
                    <a:pt x="35146" y="4622"/>
                    <a:pt x="38805" y="11940"/>
                  </a:cubicBezTo>
                  <a:lnTo>
                    <a:pt x="19486" y="21600"/>
                  </a:lnTo>
                  <a:lnTo>
                    <a:pt x="-1" y="1228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68" name="Arc 1039">
              <a:extLst>
                <a:ext uri="{FF2B5EF4-FFF2-40B4-BE49-F238E27FC236}">
                  <a16:creationId xmlns:a16="http://schemas.microsoft.com/office/drawing/2014/main" id="{4507D5DB-0C0E-5BC5-67A3-5F7FD1E22B4E}"/>
                </a:ext>
              </a:extLst>
            </p:cNvPr>
            <p:cNvSpPr>
              <a:spLocks/>
            </p:cNvSpPr>
            <p:nvPr/>
          </p:nvSpPr>
          <p:spPr bwMode="auto">
            <a:xfrm>
              <a:off x="5028" y="2859"/>
              <a:ext cx="212" cy="87"/>
            </a:xfrm>
            <a:custGeom>
              <a:avLst/>
              <a:gdLst>
                <a:gd name="T0" fmla="*/ 0 w 41925"/>
                <a:gd name="T1" fmla="*/ 0 h 21600"/>
                <a:gd name="T2" fmla="*/ 0 w 41925"/>
                <a:gd name="T3" fmla="*/ 0 h 21600"/>
                <a:gd name="T4" fmla="*/ 0 w 41925"/>
                <a:gd name="T5" fmla="*/ 0 h 21600"/>
                <a:gd name="T6" fmla="*/ 0 60000 65536"/>
                <a:gd name="T7" fmla="*/ 0 60000 65536"/>
                <a:gd name="T8" fmla="*/ 0 60000 65536"/>
              </a:gdLst>
              <a:ahLst/>
              <a:cxnLst>
                <a:cxn ang="T6">
                  <a:pos x="T0" y="T1"/>
                </a:cxn>
                <a:cxn ang="T7">
                  <a:pos x="T2" y="T3"/>
                </a:cxn>
                <a:cxn ang="T8">
                  <a:pos x="T4" y="T5"/>
                </a:cxn>
              </a:cxnLst>
              <a:rect l="0" t="0" r="r" b="b"/>
              <a:pathLst>
                <a:path w="41925" h="21600" fill="none" extrusionOk="0">
                  <a:moveTo>
                    <a:pt x="-1" y="16413"/>
                  </a:moveTo>
                  <a:cubicBezTo>
                    <a:pt x="2384" y="6772"/>
                    <a:pt x="11036" y="0"/>
                    <a:pt x="20968" y="0"/>
                  </a:cubicBezTo>
                  <a:cubicBezTo>
                    <a:pt x="30882" y="0"/>
                    <a:pt x="39523" y="6749"/>
                    <a:pt x="41924" y="16368"/>
                  </a:cubicBezTo>
                </a:path>
                <a:path w="41925" h="21600" stroke="0" extrusionOk="0">
                  <a:moveTo>
                    <a:pt x="-1" y="16413"/>
                  </a:moveTo>
                  <a:cubicBezTo>
                    <a:pt x="2384" y="6772"/>
                    <a:pt x="11036" y="0"/>
                    <a:pt x="20968" y="0"/>
                  </a:cubicBezTo>
                  <a:cubicBezTo>
                    <a:pt x="30882" y="0"/>
                    <a:pt x="39523" y="6749"/>
                    <a:pt x="41924" y="16368"/>
                  </a:cubicBezTo>
                  <a:lnTo>
                    <a:pt x="20968" y="21600"/>
                  </a:lnTo>
                  <a:lnTo>
                    <a:pt x="-1" y="16413"/>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69" name="Arc 1040">
              <a:extLst>
                <a:ext uri="{FF2B5EF4-FFF2-40B4-BE49-F238E27FC236}">
                  <a16:creationId xmlns:a16="http://schemas.microsoft.com/office/drawing/2014/main" id="{1DDA3D2B-7812-651B-0E16-4C79914B31E9}"/>
                </a:ext>
              </a:extLst>
            </p:cNvPr>
            <p:cNvSpPr>
              <a:spLocks/>
            </p:cNvSpPr>
            <p:nvPr/>
          </p:nvSpPr>
          <p:spPr bwMode="auto">
            <a:xfrm>
              <a:off x="5134" y="2850"/>
              <a:ext cx="164" cy="95"/>
            </a:xfrm>
            <a:custGeom>
              <a:avLst/>
              <a:gdLst>
                <a:gd name="T0" fmla="*/ 0 w 21330"/>
                <a:gd name="T1" fmla="*/ 0 h 15369"/>
                <a:gd name="T2" fmla="*/ 0 w 21330"/>
                <a:gd name="T3" fmla="*/ 0 h 15369"/>
                <a:gd name="T4" fmla="*/ 0 w 21330"/>
                <a:gd name="T5" fmla="*/ 0 h 15369"/>
                <a:gd name="T6" fmla="*/ 0 60000 65536"/>
                <a:gd name="T7" fmla="*/ 0 60000 65536"/>
                <a:gd name="T8" fmla="*/ 0 60000 65536"/>
              </a:gdLst>
              <a:ahLst/>
              <a:cxnLst>
                <a:cxn ang="T6">
                  <a:pos x="T0" y="T1"/>
                </a:cxn>
                <a:cxn ang="T7">
                  <a:pos x="T2" y="T3"/>
                </a:cxn>
                <a:cxn ang="T8">
                  <a:pos x="T4" y="T5"/>
                </a:cxn>
              </a:cxnLst>
              <a:rect l="0" t="0" r="r" b="b"/>
              <a:pathLst>
                <a:path w="21330" h="15369" fill="none" extrusionOk="0">
                  <a:moveTo>
                    <a:pt x="15177" y="-1"/>
                  </a:moveTo>
                  <a:cubicBezTo>
                    <a:pt x="18449" y="3230"/>
                    <a:pt x="20604" y="7422"/>
                    <a:pt x="21329" y="11963"/>
                  </a:cubicBezTo>
                </a:path>
                <a:path w="21330" h="15369" stroke="0" extrusionOk="0">
                  <a:moveTo>
                    <a:pt x="15177" y="-1"/>
                  </a:moveTo>
                  <a:cubicBezTo>
                    <a:pt x="18449" y="3230"/>
                    <a:pt x="20604" y="7422"/>
                    <a:pt x="21329" y="11963"/>
                  </a:cubicBezTo>
                  <a:lnTo>
                    <a:pt x="0" y="15369"/>
                  </a:lnTo>
                  <a:lnTo>
                    <a:pt x="15177"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70" name="Arc 1041">
              <a:extLst>
                <a:ext uri="{FF2B5EF4-FFF2-40B4-BE49-F238E27FC236}">
                  <a16:creationId xmlns:a16="http://schemas.microsoft.com/office/drawing/2014/main" id="{F0ECC587-99AE-06ED-BD34-EBA07CBE2C47}"/>
                </a:ext>
              </a:extLst>
            </p:cNvPr>
            <p:cNvSpPr>
              <a:spLocks/>
            </p:cNvSpPr>
            <p:nvPr/>
          </p:nvSpPr>
          <p:spPr bwMode="auto">
            <a:xfrm>
              <a:off x="4971" y="2851"/>
              <a:ext cx="164" cy="94"/>
            </a:xfrm>
            <a:custGeom>
              <a:avLst/>
              <a:gdLst>
                <a:gd name="T0" fmla="*/ 0 w 21336"/>
                <a:gd name="T1" fmla="*/ 0 h 15240"/>
                <a:gd name="T2" fmla="*/ 0 w 21336"/>
                <a:gd name="T3" fmla="*/ 0 h 15240"/>
                <a:gd name="T4" fmla="*/ 0 w 21336"/>
                <a:gd name="T5" fmla="*/ 0 h 15240"/>
                <a:gd name="T6" fmla="*/ 0 60000 65536"/>
                <a:gd name="T7" fmla="*/ 0 60000 65536"/>
                <a:gd name="T8" fmla="*/ 0 60000 65536"/>
              </a:gdLst>
              <a:ahLst/>
              <a:cxnLst>
                <a:cxn ang="T6">
                  <a:pos x="T0" y="T1"/>
                </a:cxn>
                <a:cxn ang="T7">
                  <a:pos x="T2" y="T3"/>
                </a:cxn>
                <a:cxn ang="T8">
                  <a:pos x="T4" y="T5"/>
                </a:cxn>
              </a:cxnLst>
              <a:rect l="0" t="0" r="r" b="b"/>
              <a:pathLst>
                <a:path w="21336" h="15240" fill="none" extrusionOk="0">
                  <a:moveTo>
                    <a:pt x="-1" y="11873"/>
                  </a:moveTo>
                  <a:cubicBezTo>
                    <a:pt x="708" y="7379"/>
                    <a:pt x="2818" y="3224"/>
                    <a:pt x="6029" y="0"/>
                  </a:cubicBezTo>
                </a:path>
                <a:path w="21336" h="15240" stroke="0" extrusionOk="0">
                  <a:moveTo>
                    <a:pt x="-1" y="11873"/>
                  </a:moveTo>
                  <a:cubicBezTo>
                    <a:pt x="708" y="7379"/>
                    <a:pt x="2818" y="3224"/>
                    <a:pt x="6029" y="0"/>
                  </a:cubicBezTo>
                  <a:lnTo>
                    <a:pt x="21336" y="15240"/>
                  </a:lnTo>
                  <a:lnTo>
                    <a:pt x="-1" y="11873"/>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71" name="Arc 1042">
              <a:extLst>
                <a:ext uri="{FF2B5EF4-FFF2-40B4-BE49-F238E27FC236}">
                  <a16:creationId xmlns:a16="http://schemas.microsoft.com/office/drawing/2014/main" id="{C8EF600A-602C-0A5F-9B93-EC9FAEC373C9}"/>
                </a:ext>
              </a:extLst>
            </p:cNvPr>
            <p:cNvSpPr>
              <a:spLocks/>
            </p:cNvSpPr>
            <p:nvPr/>
          </p:nvSpPr>
          <p:spPr bwMode="auto">
            <a:xfrm>
              <a:off x="5134" y="2856"/>
              <a:ext cx="222" cy="90"/>
            </a:xfrm>
            <a:custGeom>
              <a:avLst/>
              <a:gdLst>
                <a:gd name="T0" fmla="*/ 0 w 21438"/>
                <a:gd name="T1" fmla="*/ 0 h 10777"/>
                <a:gd name="T2" fmla="*/ 0 w 21438"/>
                <a:gd name="T3" fmla="*/ 0 h 10777"/>
                <a:gd name="T4" fmla="*/ 0 w 21438"/>
                <a:gd name="T5" fmla="*/ 0 h 10777"/>
                <a:gd name="T6" fmla="*/ 0 60000 65536"/>
                <a:gd name="T7" fmla="*/ 0 60000 65536"/>
                <a:gd name="T8" fmla="*/ 0 60000 65536"/>
              </a:gdLst>
              <a:ahLst/>
              <a:cxnLst>
                <a:cxn ang="T6">
                  <a:pos x="T0" y="T1"/>
                </a:cxn>
                <a:cxn ang="T7">
                  <a:pos x="T2" y="T3"/>
                </a:cxn>
                <a:cxn ang="T8">
                  <a:pos x="T4" y="T5"/>
                </a:cxn>
              </a:cxnLst>
              <a:rect l="0" t="0" r="r" b="b"/>
              <a:pathLst>
                <a:path w="21438" h="10777" fill="none" extrusionOk="0">
                  <a:moveTo>
                    <a:pt x="18719" y="-1"/>
                  </a:moveTo>
                  <a:cubicBezTo>
                    <a:pt x="20161" y="2504"/>
                    <a:pt x="21085" y="5272"/>
                    <a:pt x="21438" y="8139"/>
                  </a:cubicBezTo>
                </a:path>
                <a:path w="21438" h="10777" stroke="0" extrusionOk="0">
                  <a:moveTo>
                    <a:pt x="18719" y="-1"/>
                  </a:moveTo>
                  <a:cubicBezTo>
                    <a:pt x="20161" y="2504"/>
                    <a:pt x="21085" y="5272"/>
                    <a:pt x="21438" y="8139"/>
                  </a:cubicBezTo>
                  <a:lnTo>
                    <a:pt x="0" y="10777"/>
                  </a:lnTo>
                  <a:lnTo>
                    <a:pt x="18719"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72" name="Arc 1043">
              <a:extLst>
                <a:ext uri="{FF2B5EF4-FFF2-40B4-BE49-F238E27FC236}">
                  <a16:creationId xmlns:a16="http://schemas.microsoft.com/office/drawing/2014/main" id="{F3D79D2C-CAD4-8663-17EB-F42C9556E145}"/>
                </a:ext>
              </a:extLst>
            </p:cNvPr>
            <p:cNvSpPr>
              <a:spLocks/>
            </p:cNvSpPr>
            <p:nvPr/>
          </p:nvSpPr>
          <p:spPr bwMode="auto">
            <a:xfrm>
              <a:off x="4913" y="2856"/>
              <a:ext cx="222" cy="90"/>
            </a:xfrm>
            <a:custGeom>
              <a:avLst/>
              <a:gdLst>
                <a:gd name="T0" fmla="*/ 0 w 21440"/>
                <a:gd name="T1" fmla="*/ 0 h 10736"/>
                <a:gd name="T2" fmla="*/ 0 w 21440"/>
                <a:gd name="T3" fmla="*/ 0 h 10736"/>
                <a:gd name="T4" fmla="*/ 0 w 21440"/>
                <a:gd name="T5" fmla="*/ 0 h 10736"/>
                <a:gd name="T6" fmla="*/ 0 60000 65536"/>
                <a:gd name="T7" fmla="*/ 0 60000 65536"/>
                <a:gd name="T8" fmla="*/ 0 60000 65536"/>
              </a:gdLst>
              <a:ahLst/>
              <a:cxnLst>
                <a:cxn ang="T6">
                  <a:pos x="T0" y="T1"/>
                </a:cxn>
                <a:cxn ang="T7">
                  <a:pos x="T2" y="T3"/>
                </a:cxn>
                <a:cxn ang="T8">
                  <a:pos x="T4" y="T5"/>
                </a:cxn>
              </a:cxnLst>
              <a:rect l="0" t="0" r="r" b="b"/>
              <a:pathLst>
                <a:path w="21440" h="10736" fill="none" extrusionOk="0">
                  <a:moveTo>
                    <a:pt x="0" y="8111"/>
                  </a:moveTo>
                  <a:cubicBezTo>
                    <a:pt x="349" y="5254"/>
                    <a:pt x="1266" y="2497"/>
                    <a:pt x="2697" y="0"/>
                  </a:cubicBezTo>
                </a:path>
                <a:path w="21440" h="10736" stroke="0" extrusionOk="0">
                  <a:moveTo>
                    <a:pt x="0" y="8111"/>
                  </a:moveTo>
                  <a:cubicBezTo>
                    <a:pt x="349" y="5254"/>
                    <a:pt x="1266" y="2497"/>
                    <a:pt x="2697" y="0"/>
                  </a:cubicBezTo>
                  <a:lnTo>
                    <a:pt x="21440" y="10736"/>
                  </a:lnTo>
                  <a:lnTo>
                    <a:pt x="0" y="811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73" name="Arc 1044">
              <a:extLst>
                <a:ext uri="{FF2B5EF4-FFF2-40B4-BE49-F238E27FC236}">
                  <a16:creationId xmlns:a16="http://schemas.microsoft.com/office/drawing/2014/main" id="{EA84910D-5049-5416-6F52-4DDF89702CB3}"/>
                </a:ext>
              </a:extLst>
            </p:cNvPr>
            <p:cNvSpPr>
              <a:spLocks/>
            </p:cNvSpPr>
            <p:nvPr/>
          </p:nvSpPr>
          <p:spPr bwMode="auto">
            <a:xfrm>
              <a:off x="5134" y="2854"/>
              <a:ext cx="280" cy="92"/>
            </a:xfrm>
            <a:custGeom>
              <a:avLst/>
              <a:gdLst>
                <a:gd name="T0" fmla="*/ 0 w 21497"/>
                <a:gd name="T1" fmla="*/ 0 h 8780"/>
                <a:gd name="T2" fmla="*/ 0 w 21497"/>
                <a:gd name="T3" fmla="*/ 0 h 8780"/>
                <a:gd name="T4" fmla="*/ 0 w 21497"/>
                <a:gd name="T5" fmla="*/ 0 h 8780"/>
                <a:gd name="T6" fmla="*/ 0 60000 65536"/>
                <a:gd name="T7" fmla="*/ 0 60000 65536"/>
                <a:gd name="T8" fmla="*/ 0 60000 65536"/>
              </a:gdLst>
              <a:ahLst/>
              <a:cxnLst>
                <a:cxn ang="T6">
                  <a:pos x="T0" y="T1"/>
                </a:cxn>
                <a:cxn ang="T7">
                  <a:pos x="T2" y="T3"/>
                </a:cxn>
                <a:cxn ang="T8">
                  <a:pos x="T4" y="T5"/>
                </a:cxn>
              </a:cxnLst>
              <a:rect l="0" t="0" r="r" b="b"/>
              <a:pathLst>
                <a:path w="21497" h="8780" fill="none" extrusionOk="0">
                  <a:moveTo>
                    <a:pt x="19735" y="-1"/>
                  </a:moveTo>
                  <a:cubicBezTo>
                    <a:pt x="20676" y="2115"/>
                    <a:pt x="21271" y="4368"/>
                    <a:pt x="21496" y="6673"/>
                  </a:cubicBezTo>
                </a:path>
                <a:path w="21497" h="8780" stroke="0" extrusionOk="0">
                  <a:moveTo>
                    <a:pt x="19735" y="-1"/>
                  </a:moveTo>
                  <a:cubicBezTo>
                    <a:pt x="20676" y="2115"/>
                    <a:pt x="21271" y="4368"/>
                    <a:pt x="21496" y="6673"/>
                  </a:cubicBezTo>
                  <a:lnTo>
                    <a:pt x="0" y="8780"/>
                  </a:lnTo>
                  <a:lnTo>
                    <a:pt x="19735"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74" name="Arc 1045">
              <a:extLst>
                <a:ext uri="{FF2B5EF4-FFF2-40B4-BE49-F238E27FC236}">
                  <a16:creationId xmlns:a16="http://schemas.microsoft.com/office/drawing/2014/main" id="{EFB5D1D1-5C09-6C5B-DB4A-27A3FF6BE4F0}"/>
                </a:ext>
              </a:extLst>
            </p:cNvPr>
            <p:cNvSpPr>
              <a:spLocks/>
            </p:cNvSpPr>
            <p:nvPr/>
          </p:nvSpPr>
          <p:spPr bwMode="auto">
            <a:xfrm>
              <a:off x="4855" y="2855"/>
              <a:ext cx="280" cy="91"/>
            </a:xfrm>
            <a:custGeom>
              <a:avLst/>
              <a:gdLst>
                <a:gd name="T0" fmla="*/ 0 w 21498"/>
                <a:gd name="T1" fmla="*/ 0 h 8723"/>
                <a:gd name="T2" fmla="*/ 0 w 21498"/>
                <a:gd name="T3" fmla="*/ 0 h 8723"/>
                <a:gd name="T4" fmla="*/ 0 w 21498"/>
                <a:gd name="T5" fmla="*/ 0 h 8723"/>
                <a:gd name="T6" fmla="*/ 0 60000 65536"/>
                <a:gd name="T7" fmla="*/ 0 60000 65536"/>
                <a:gd name="T8" fmla="*/ 0 60000 65536"/>
              </a:gdLst>
              <a:ahLst/>
              <a:cxnLst>
                <a:cxn ang="T6">
                  <a:pos x="T0" y="T1"/>
                </a:cxn>
                <a:cxn ang="T7">
                  <a:pos x="T2" y="T3"/>
                </a:cxn>
                <a:cxn ang="T8">
                  <a:pos x="T4" y="T5"/>
                </a:cxn>
              </a:cxnLst>
              <a:rect l="0" t="0" r="r" b="b"/>
              <a:pathLst>
                <a:path w="21498" h="8723" fill="none" extrusionOk="0">
                  <a:moveTo>
                    <a:pt x="-1" y="6630"/>
                  </a:moveTo>
                  <a:cubicBezTo>
                    <a:pt x="222" y="4342"/>
                    <a:pt x="809" y="2103"/>
                    <a:pt x="1737" y="-1"/>
                  </a:cubicBezTo>
                </a:path>
                <a:path w="21498" h="8723" stroke="0" extrusionOk="0">
                  <a:moveTo>
                    <a:pt x="-1" y="6630"/>
                  </a:moveTo>
                  <a:cubicBezTo>
                    <a:pt x="222" y="4342"/>
                    <a:pt x="809" y="2103"/>
                    <a:pt x="1737" y="-1"/>
                  </a:cubicBezTo>
                  <a:lnTo>
                    <a:pt x="21498" y="8723"/>
                  </a:lnTo>
                  <a:lnTo>
                    <a:pt x="-1" y="663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75" name="Arc 1046">
              <a:extLst>
                <a:ext uri="{FF2B5EF4-FFF2-40B4-BE49-F238E27FC236}">
                  <a16:creationId xmlns:a16="http://schemas.microsoft.com/office/drawing/2014/main" id="{D73806DA-D211-6589-4467-03277E4F9CAD}"/>
                </a:ext>
              </a:extLst>
            </p:cNvPr>
            <p:cNvSpPr>
              <a:spLocks/>
            </p:cNvSpPr>
            <p:nvPr/>
          </p:nvSpPr>
          <p:spPr bwMode="auto">
            <a:xfrm>
              <a:off x="5134" y="2859"/>
              <a:ext cx="338" cy="87"/>
            </a:xfrm>
            <a:custGeom>
              <a:avLst/>
              <a:gdLst>
                <a:gd name="T0" fmla="*/ 0 w 21530"/>
                <a:gd name="T1" fmla="*/ 0 h 6878"/>
                <a:gd name="T2" fmla="*/ 0 w 21530"/>
                <a:gd name="T3" fmla="*/ 0 h 6878"/>
                <a:gd name="T4" fmla="*/ 0 w 21530"/>
                <a:gd name="T5" fmla="*/ 0 h 6878"/>
                <a:gd name="T6" fmla="*/ 0 60000 65536"/>
                <a:gd name="T7" fmla="*/ 0 60000 65536"/>
                <a:gd name="T8" fmla="*/ 0 60000 65536"/>
              </a:gdLst>
              <a:ahLst/>
              <a:cxnLst>
                <a:cxn ang="T6">
                  <a:pos x="T0" y="T1"/>
                </a:cxn>
                <a:cxn ang="T7">
                  <a:pos x="T2" y="T3"/>
                </a:cxn>
                <a:cxn ang="T8">
                  <a:pos x="T4" y="T5"/>
                </a:cxn>
              </a:cxnLst>
              <a:rect l="0" t="0" r="r" b="b"/>
              <a:pathLst>
                <a:path w="21530" h="6878" fill="none" extrusionOk="0">
                  <a:moveTo>
                    <a:pt x="20475" y="0"/>
                  </a:moveTo>
                  <a:cubicBezTo>
                    <a:pt x="21034" y="1662"/>
                    <a:pt x="21388" y="3387"/>
                    <a:pt x="21529" y="5136"/>
                  </a:cubicBezTo>
                </a:path>
                <a:path w="21530" h="6878" stroke="0" extrusionOk="0">
                  <a:moveTo>
                    <a:pt x="20475" y="0"/>
                  </a:moveTo>
                  <a:cubicBezTo>
                    <a:pt x="21034" y="1662"/>
                    <a:pt x="21388" y="3387"/>
                    <a:pt x="21529" y="5136"/>
                  </a:cubicBezTo>
                  <a:lnTo>
                    <a:pt x="0" y="6878"/>
                  </a:lnTo>
                  <a:lnTo>
                    <a:pt x="20475" y="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76" name="Freeform 1047">
              <a:extLst>
                <a:ext uri="{FF2B5EF4-FFF2-40B4-BE49-F238E27FC236}">
                  <a16:creationId xmlns:a16="http://schemas.microsoft.com/office/drawing/2014/main" id="{45FCC293-B240-4C85-797F-33BD7FC65D0B}"/>
                </a:ext>
              </a:extLst>
            </p:cNvPr>
            <p:cNvSpPr>
              <a:spLocks/>
            </p:cNvSpPr>
            <p:nvPr/>
          </p:nvSpPr>
          <p:spPr bwMode="auto">
            <a:xfrm>
              <a:off x="4873" y="2315"/>
              <a:ext cx="897" cy="540"/>
            </a:xfrm>
            <a:custGeom>
              <a:avLst/>
              <a:gdLst>
                <a:gd name="T0" fmla="*/ 0 w 897"/>
                <a:gd name="T1" fmla="*/ 539 h 540"/>
                <a:gd name="T2" fmla="*/ 46 w 897"/>
                <a:gd name="T3" fmla="*/ 506 h 540"/>
                <a:gd name="T4" fmla="*/ 90 w 897"/>
                <a:gd name="T5" fmla="*/ 474 h 540"/>
                <a:gd name="T6" fmla="*/ 133 w 897"/>
                <a:gd name="T7" fmla="*/ 443 h 540"/>
                <a:gd name="T8" fmla="*/ 175 w 897"/>
                <a:gd name="T9" fmla="*/ 413 h 540"/>
                <a:gd name="T10" fmla="*/ 215 w 897"/>
                <a:gd name="T11" fmla="*/ 384 h 540"/>
                <a:gd name="T12" fmla="*/ 255 w 897"/>
                <a:gd name="T13" fmla="*/ 355 h 540"/>
                <a:gd name="T14" fmla="*/ 294 w 897"/>
                <a:gd name="T15" fmla="*/ 329 h 540"/>
                <a:gd name="T16" fmla="*/ 330 w 897"/>
                <a:gd name="T17" fmla="*/ 304 h 540"/>
                <a:gd name="T18" fmla="*/ 366 w 897"/>
                <a:gd name="T19" fmla="*/ 279 h 540"/>
                <a:gd name="T20" fmla="*/ 401 w 897"/>
                <a:gd name="T21" fmla="*/ 254 h 540"/>
                <a:gd name="T22" fmla="*/ 434 w 897"/>
                <a:gd name="T23" fmla="*/ 231 h 540"/>
                <a:gd name="T24" fmla="*/ 466 w 897"/>
                <a:gd name="T25" fmla="*/ 210 h 540"/>
                <a:gd name="T26" fmla="*/ 499 w 897"/>
                <a:gd name="T27" fmla="*/ 189 h 540"/>
                <a:gd name="T28" fmla="*/ 528 w 897"/>
                <a:gd name="T29" fmla="*/ 170 h 540"/>
                <a:gd name="T30" fmla="*/ 556 w 897"/>
                <a:gd name="T31" fmla="*/ 153 h 540"/>
                <a:gd name="T32" fmla="*/ 585 w 897"/>
                <a:gd name="T33" fmla="*/ 136 h 540"/>
                <a:gd name="T34" fmla="*/ 612 w 897"/>
                <a:gd name="T35" fmla="*/ 119 h 540"/>
                <a:gd name="T36" fmla="*/ 637 w 897"/>
                <a:gd name="T37" fmla="*/ 103 h 540"/>
                <a:gd name="T38" fmla="*/ 660 w 897"/>
                <a:gd name="T39" fmla="*/ 90 h 540"/>
                <a:gd name="T40" fmla="*/ 683 w 897"/>
                <a:gd name="T41" fmla="*/ 77 h 540"/>
                <a:gd name="T42" fmla="*/ 706 w 897"/>
                <a:gd name="T43" fmla="*/ 63 h 540"/>
                <a:gd name="T44" fmla="*/ 725 w 897"/>
                <a:gd name="T45" fmla="*/ 54 h 540"/>
                <a:gd name="T46" fmla="*/ 746 w 897"/>
                <a:gd name="T47" fmla="*/ 42 h 540"/>
                <a:gd name="T48" fmla="*/ 763 w 897"/>
                <a:gd name="T49" fmla="*/ 34 h 540"/>
                <a:gd name="T50" fmla="*/ 781 w 897"/>
                <a:gd name="T51" fmla="*/ 25 h 540"/>
                <a:gd name="T52" fmla="*/ 796 w 897"/>
                <a:gd name="T53" fmla="*/ 19 h 540"/>
                <a:gd name="T54" fmla="*/ 811 w 897"/>
                <a:gd name="T55" fmla="*/ 13 h 540"/>
                <a:gd name="T56" fmla="*/ 825 w 897"/>
                <a:gd name="T57" fmla="*/ 8 h 540"/>
                <a:gd name="T58" fmla="*/ 836 w 897"/>
                <a:gd name="T59" fmla="*/ 4 h 540"/>
                <a:gd name="T60" fmla="*/ 848 w 897"/>
                <a:gd name="T61" fmla="*/ 2 h 540"/>
                <a:gd name="T62" fmla="*/ 857 w 897"/>
                <a:gd name="T63" fmla="*/ 0 h 540"/>
                <a:gd name="T64" fmla="*/ 874 w 897"/>
                <a:gd name="T65" fmla="*/ 0 h 540"/>
                <a:gd name="T66" fmla="*/ 880 w 897"/>
                <a:gd name="T67" fmla="*/ 2 h 540"/>
                <a:gd name="T68" fmla="*/ 886 w 897"/>
                <a:gd name="T69" fmla="*/ 4 h 540"/>
                <a:gd name="T70" fmla="*/ 890 w 897"/>
                <a:gd name="T71" fmla="*/ 8 h 540"/>
                <a:gd name="T72" fmla="*/ 894 w 897"/>
                <a:gd name="T73" fmla="*/ 13 h 540"/>
                <a:gd name="T74" fmla="*/ 896 w 897"/>
                <a:gd name="T75" fmla="*/ 19 h 540"/>
                <a:gd name="T76" fmla="*/ 896 w 897"/>
                <a:gd name="T77" fmla="*/ 34 h 540"/>
                <a:gd name="T78" fmla="*/ 894 w 897"/>
                <a:gd name="T79" fmla="*/ 42 h 540"/>
                <a:gd name="T80" fmla="*/ 890 w 897"/>
                <a:gd name="T81" fmla="*/ 54 h 540"/>
                <a:gd name="T82" fmla="*/ 886 w 897"/>
                <a:gd name="T83" fmla="*/ 63 h 540"/>
                <a:gd name="T84" fmla="*/ 880 w 897"/>
                <a:gd name="T85" fmla="*/ 77 h 540"/>
                <a:gd name="T86" fmla="*/ 874 w 897"/>
                <a:gd name="T87" fmla="*/ 90 h 540"/>
                <a:gd name="T88" fmla="*/ 867 w 897"/>
                <a:gd name="T89" fmla="*/ 103 h 540"/>
                <a:gd name="T90" fmla="*/ 857 w 897"/>
                <a:gd name="T91" fmla="*/ 119 h 540"/>
                <a:gd name="T92" fmla="*/ 848 w 897"/>
                <a:gd name="T93" fmla="*/ 136 h 540"/>
                <a:gd name="T94" fmla="*/ 836 w 897"/>
                <a:gd name="T95" fmla="*/ 153 h 540"/>
                <a:gd name="T96" fmla="*/ 823 w 897"/>
                <a:gd name="T97" fmla="*/ 170 h 540"/>
                <a:gd name="T98" fmla="*/ 809 w 897"/>
                <a:gd name="T99" fmla="*/ 189 h 540"/>
                <a:gd name="T100" fmla="*/ 796 w 897"/>
                <a:gd name="T101" fmla="*/ 210 h 540"/>
                <a:gd name="T102" fmla="*/ 779 w 897"/>
                <a:gd name="T103" fmla="*/ 231 h 540"/>
                <a:gd name="T104" fmla="*/ 761 w 897"/>
                <a:gd name="T105" fmla="*/ 254 h 540"/>
                <a:gd name="T106" fmla="*/ 744 w 897"/>
                <a:gd name="T107" fmla="*/ 279 h 540"/>
                <a:gd name="T108" fmla="*/ 725 w 897"/>
                <a:gd name="T109" fmla="*/ 304 h 540"/>
                <a:gd name="T110" fmla="*/ 704 w 897"/>
                <a:gd name="T111" fmla="*/ 329 h 540"/>
                <a:gd name="T112" fmla="*/ 681 w 897"/>
                <a:gd name="T113" fmla="*/ 355 h 540"/>
                <a:gd name="T114" fmla="*/ 658 w 897"/>
                <a:gd name="T115" fmla="*/ 384 h 540"/>
                <a:gd name="T116" fmla="*/ 635 w 897"/>
                <a:gd name="T117" fmla="*/ 413 h 540"/>
                <a:gd name="T118" fmla="*/ 608 w 897"/>
                <a:gd name="T119" fmla="*/ 443 h 540"/>
                <a:gd name="T120" fmla="*/ 583 w 897"/>
                <a:gd name="T121" fmla="*/ 474 h 540"/>
                <a:gd name="T122" fmla="*/ 554 w 897"/>
                <a:gd name="T123" fmla="*/ 506 h 540"/>
                <a:gd name="T124" fmla="*/ 526 w 897"/>
                <a:gd name="T125" fmla="*/ 539 h 5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97" h="540">
                  <a:moveTo>
                    <a:pt x="0" y="539"/>
                  </a:moveTo>
                  <a:lnTo>
                    <a:pt x="46" y="506"/>
                  </a:lnTo>
                  <a:lnTo>
                    <a:pt x="90" y="474"/>
                  </a:lnTo>
                  <a:lnTo>
                    <a:pt x="133" y="443"/>
                  </a:lnTo>
                  <a:lnTo>
                    <a:pt x="175" y="413"/>
                  </a:lnTo>
                  <a:lnTo>
                    <a:pt x="215" y="384"/>
                  </a:lnTo>
                  <a:lnTo>
                    <a:pt x="255" y="355"/>
                  </a:lnTo>
                  <a:lnTo>
                    <a:pt x="294" y="329"/>
                  </a:lnTo>
                  <a:lnTo>
                    <a:pt x="330" y="304"/>
                  </a:lnTo>
                  <a:lnTo>
                    <a:pt x="366" y="279"/>
                  </a:lnTo>
                  <a:lnTo>
                    <a:pt x="401" y="254"/>
                  </a:lnTo>
                  <a:lnTo>
                    <a:pt x="434" y="231"/>
                  </a:lnTo>
                  <a:lnTo>
                    <a:pt x="466" y="210"/>
                  </a:lnTo>
                  <a:lnTo>
                    <a:pt x="499" y="189"/>
                  </a:lnTo>
                  <a:lnTo>
                    <a:pt x="528" y="170"/>
                  </a:lnTo>
                  <a:lnTo>
                    <a:pt x="556" y="153"/>
                  </a:lnTo>
                  <a:lnTo>
                    <a:pt x="585" y="136"/>
                  </a:lnTo>
                  <a:lnTo>
                    <a:pt x="612" y="119"/>
                  </a:lnTo>
                  <a:lnTo>
                    <a:pt x="637" y="103"/>
                  </a:lnTo>
                  <a:lnTo>
                    <a:pt x="660" y="90"/>
                  </a:lnTo>
                  <a:lnTo>
                    <a:pt x="683" y="77"/>
                  </a:lnTo>
                  <a:lnTo>
                    <a:pt x="706" y="63"/>
                  </a:lnTo>
                  <a:lnTo>
                    <a:pt x="725" y="54"/>
                  </a:lnTo>
                  <a:lnTo>
                    <a:pt x="746" y="42"/>
                  </a:lnTo>
                  <a:lnTo>
                    <a:pt x="763" y="34"/>
                  </a:lnTo>
                  <a:lnTo>
                    <a:pt x="781" y="25"/>
                  </a:lnTo>
                  <a:lnTo>
                    <a:pt x="796" y="19"/>
                  </a:lnTo>
                  <a:lnTo>
                    <a:pt x="811" y="13"/>
                  </a:lnTo>
                  <a:lnTo>
                    <a:pt x="825" y="8"/>
                  </a:lnTo>
                  <a:lnTo>
                    <a:pt x="836" y="4"/>
                  </a:lnTo>
                  <a:lnTo>
                    <a:pt x="848" y="2"/>
                  </a:lnTo>
                  <a:lnTo>
                    <a:pt x="857" y="0"/>
                  </a:lnTo>
                  <a:lnTo>
                    <a:pt x="874" y="0"/>
                  </a:lnTo>
                  <a:lnTo>
                    <a:pt x="880" y="2"/>
                  </a:lnTo>
                  <a:lnTo>
                    <a:pt x="886" y="4"/>
                  </a:lnTo>
                  <a:lnTo>
                    <a:pt x="890" y="8"/>
                  </a:lnTo>
                  <a:lnTo>
                    <a:pt x="894" y="13"/>
                  </a:lnTo>
                  <a:lnTo>
                    <a:pt x="896" y="19"/>
                  </a:lnTo>
                  <a:lnTo>
                    <a:pt x="896" y="34"/>
                  </a:lnTo>
                  <a:lnTo>
                    <a:pt x="894" y="42"/>
                  </a:lnTo>
                  <a:lnTo>
                    <a:pt x="890" y="54"/>
                  </a:lnTo>
                  <a:lnTo>
                    <a:pt x="886" y="63"/>
                  </a:lnTo>
                  <a:lnTo>
                    <a:pt x="880" y="77"/>
                  </a:lnTo>
                  <a:lnTo>
                    <a:pt x="874" y="90"/>
                  </a:lnTo>
                  <a:lnTo>
                    <a:pt x="867" y="103"/>
                  </a:lnTo>
                  <a:lnTo>
                    <a:pt x="857" y="119"/>
                  </a:lnTo>
                  <a:lnTo>
                    <a:pt x="848" y="136"/>
                  </a:lnTo>
                  <a:lnTo>
                    <a:pt x="836" y="153"/>
                  </a:lnTo>
                  <a:lnTo>
                    <a:pt x="823" y="170"/>
                  </a:lnTo>
                  <a:lnTo>
                    <a:pt x="809" y="189"/>
                  </a:lnTo>
                  <a:lnTo>
                    <a:pt x="796" y="210"/>
                  </a:lnTo>
                  <a:lnTo>
                    <a:pt x="779" y="231"/>
                  </a:lnTo>
                  <a:lnTo>
                    <a:pt x="761" y="254"/>
                  </a:lnTo>
                  <a:lnTo>
                    <a:pt x="744" y="279"/>
                  </a:lnTo>
                  <a:lnTo>
                    <a:pt x="725" y="304"/>
                  </a:lnTo>
                  <a:lnTo>
                    <a:pt x="704" y="329"/>
                  </a:lnTo>
                  <a:lnTo>
                    <a:pt x="681" y="355"/>
                  </a:lnTo>
                  <a:lnTo>
                    <a:pt x="658" y="384"/>
                  </a:lnTo>
                  <a:lnTo>
                    <a:pt x="635" y="413"/>
                  </a:lnTo>
                  <a:lnTo>
                    <a:pt x="608" y="443"/>
                  </a:lnTo>
                  <a:lnTo>
                    <a:pt x="583" y="474"/>
                  </a:lnTo>
                  <a:lnTo>
                    <a:pt x="554" y="506"/>
                  </a:lnTo>
                  <a:lnTo>
                    <a:pt x="526" y="539"/>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77" name="Freeform 1048">
              <a:extLst>
                <a:ext uri="{FF2B5EF4-FFF2-40B4-BE49-F238E27FC236}">
                  <a16:creationId xmlns:a16="http://schemas.microsoft.com/office/drawing/2014/main" id="{1E0720FD-3A79-09CE-B7D2-AC8AC80F6E5D}"/>
                </a:ext>
              </a:extLst>
            </p:cNvPr>
            <p:cNvSpPr>
              <a:spLocks/>
            </p:cNvSpPr>
            <p:nvPr/>
          </p:nvSpPr>
          <p:spPr bwMode="auto">
            <a:xfrm>
              <a:off x="4820" y="2153"/>
              <a:ext cx="1155" cy="708"/>
            </a:xfrm>
            <a:custGeom>
              <a:avLst/>
              <a:gdLst>
                <a:gd name="T0" fmla="*/ 59 w 1155"/>
                <a:gd name="T1" fmla="*/ 657 h 708"/>
                <a:gd name="T2" fmla="*/ 172 w 1155"/>
                <a:gd name="T3" fmla="*/ 575 h 708"/>
                <a:gd name="T4" fmla="*/ 280 w 1155"/>
                <a:gd name="T5" fmla="*/ 498 h 708"/>
                <a:gd name="T6" fmla="*/ 381 w 1155"/>
                <a:gd name="T7" fmla="*/ 428 h 708"/>
                <a:gd name="T8" fmla="*/ 477 w 1155"/>
                <a:gd name="T9" fmla="*/ 361 h 708"/>
                <a:gd name="T10" fmla="*/ 565 w 1155"/>
                <a:gd name="T11" fmla="*/ 302 h 708"/>
                <a:gd name="T12" fmla="*/ 648 w 1155"/>
                <a:gd name="T13" fmla="*/ 246 h 708"/>
                <a:gd name="T14" fmla="*/ 724 w 1155"/>
                <a:gd name="T15" fmla="*/ 196 h 708"/>
                <a:gd name="T16" fmla="*/ 795 w 1155"/>
                <a:gd name="T17" fmla="*/ 153 h 708"/>
                <a:gd name="T18" fmla="*/ 858 w 1155"/>
                <a:gd name="T19" fmla="*/ 114 h 708"/>
                <a:gd name="T20" fmla="*/ 916 w 1155"/>
                <a:gd name="T21" fmla="*/ 82 h 708"/>
                <a:gd name="T22" fmla="*/ 968 w 1155"/>
                <a:gd name="T23" fmla="*/ 55 h 708"/>
                <a:gd name="T24" fmla="*/ 1012 w 1155"/>
                <a:gd name="T25" fmla="*/ 32 h 708"/>
                <a:gd name="T26" fmla="*/ 1052 w 1155"/>
                <a:gd name="T27" fmla="*/ 17 h 708"/>
                <a:gd name="T28" fmla="*/ 1085 w 1155"/>
                <a:gd name="T29" fmla="*/ 5 h 708"/>
                <a:gd name="T30" fmla="*/ 1110 w 1155"/>
                <a:gd name="T31" fmla="*/ 0 h 708"/>
                <a:gd name="T32" fmla="*/ 1138 w 1155"/>
                <a:gd name="T33" fmla="*/ 4 h 708"/>
                <a:gd name="T34" fmla="*/ 1148 w 1155"/>
                <a:gd name="T35" fmla="*/ 11 h 708"/>
                <a:gd name="T36" fmla="*/ 1154 w 1155"/>
                <a:gd name="T37" fmla="*/ 25 h 708"/>
                <a:gd name="T38" fmla="*/ 1152 w 1155"/>
                <a:gd name="T39" fmla="*/ 44 h 708"/>
                <a:gd name="T40" fmla="*/ 1144 w 1155"/>
                <a:gd name="T41" fmla="*/ 68 h 708"/>
                <a:gd name="T42" fmla="*/ 1129 w 1155"/>
                <a:gd name="T43" fmla="*/ 99 h 708"/>
                <a:gd name="T44" fmla="*/ 1110 w 1155"/>
                <a:gd name="T45" fmla="*/ 135 h 708"/>
                <a:gd name="T46" fmla="*/ 1083 w 1155"/>
                <a:gd name="T47" fmla="*/ 177 h 708"/>
                <a:gd name="T48" fmla="*/ 1050 w 1155"/>
                <a:gd name="T49" fmla="*/ 223 h 708"/>
                <a:gd name="T50" fmla="*/ 1010 w 1155"/>
                <a:gd name="T51" fmla="*/ 277 h 708"/>
                <a:gd name="T52" fmla="*/ 964 w 1155"/>
                <a:gd name="T53" fmla="*/ 334 h 708"/>
                <a:gd name="T54" fmla="*/ 912 w 1155"/>
                <a:gd name="T55" fmla="*/ 397 h 708"/>
                <a:gd name="T56" fmla="*/ 855 w 1155"/>
                <a:gd name="T57" fmla="*/ 466 h 708"/>
                <a:gd name="T58" fmla="*/ 791 w 1155"/>
                <a:gd name="T59" fmla="*/ 540 h 708"/>
                <a:gd name="T60" fmla="*/ 720 w 1155"/>
                <a:gd name="T61" fmla="*/ 621 h 708"/>
                <a:gd name="T62" fmla="*/ 644 w 1155"/>
                <a:gd name="T63" fmla="*/ 707 h 7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5" h="708">
                  <a:moveTo>
                    <a:pt x="0" y="701"/>
                  </a:moveTo>
                  <a:lnTo>
                    <a:pt x="59" y="657"/>
                  </a:lnTo>
                  <a:lnTo>
                    <a:pt x="117" y="615"/>
                  </a:lnTo>
                  <a:lnTo>
                    <a:pt x="172" y="575"/>
                  </a:lnTo>
                  <a:lnTo>
                    <a:pt x="228" y="537"/>
                  </a:lnTo>
                  <a:lnTo>
                    <a:pt x="280" y="498"/>
                  </a:lnTo>
                  <a:lnTo>
                    <a:pt x="331" y="462"/>
                  </a:lnTo>
                  <a:lnTo>
                    <a:pt x="381" y="428"/>
                  </a:lnTo>
                  <a:lnTo>
                    <a:pt x="429" y="393"/>
                  </a:lnTo>
                  <a:lnTo>
                    <a:pt x="477" y="361"/>
                  </a:lnTo>
                  <a:lnTo>
                    <a:pt x="521" y="330"/>
                  </a:lnTo>
                  <a:lnTo>
                    <a:pt x="565" y="302"/>
                  </a:lnTo>
                  <a:lnTo>
                    <a:pt x="607" y="273"/>
                  </a:lnTo>
                  <a:lnTo>
                    <a:pt x="648" y="246"/>
                  </a:lnTo>
                  <a:lnTo>
                    <a:pt x="688" y="221"/>
                  </a:lnTo>
                  <a:lnTo>
                    <a:pt x="724" y="196"/>
                  </a:lnTo>
                  <a:lnTo>
                    <a:pt x="761" y="174"/>
                  </a:lnTo>
                  <a:lnTo>
                    <a:pt x="795" y="153"/>
                  </a:lnTo>
                  <a:lnTo>
                    <a:pt x="828" y="133"/>
                  </a:lnTo>
                  <a:lnTo>
                    <a:pt x="858" y="114"/>
                  </a:lnTo>
                  <a:lnTo>
                    <a:pt x="887" y="97"/>
                  </a:lnTo>
                  <a:lnTo>
                    <a:pt x="916" y="82"/>
                  </a:lnTo>
                  <a:lnTo>
                    <a:pt x="943" y="68"/>
                  </a:lnTo>
                  <a:lnTo>
                    <a:pt x="968" y="55"/>
                  </a:lnTo>
                  <a:lnTo>
                    <a:pt x="991" y="44"/>
                  </a:lnTo>
                  <a:lnTo>
                    <a:pt x="1012" y="32"/>
                  </a:lnTo>
                  <a:lnTo>
                    <a:pt x="1033" y="25"/>
                  </a:lnTo>
                  <a:lnTo>
                    <a:pt x="1052" y="17"/>
                  </a:lnTo>
                  <a:lnTo>
                    <a:pt x="1067" y="11"/>
                  </a:lnTo>
                  <a:lnTo>
                    <a:pt x="1085" y="5"/>
                  </a:lnTo>
                  <a:lnTo>
                    <a:pt x="1098" y="2"/>
                  </a:lnTo>
                  <a:lnTo>
                    <a:pt x="1110" y="0"/>
                  </a:lnTo>
                  <a:lnTo>
                    <a:pt x="1131" y="0"/>
                  </a:lnTo>
                  <a:lnTo>
                    <a:pt x="1138" y="4"/>
                  </a:lnTo>
                  <a:lnTo>
                    <a:pt x="1144" y="5"/>
                  </a:lnTo>
                  <a:lnTo>
                    <a:pt x="1148" y="11"/>
                  </a:lnTo>
                  <a:lnTo>
                    <a:pt x="1152" y="17"/>
                  </a:lnTo>
                  <a:lnTo>
                    <a:pt x="1154" y="25"/>
                  </a:lnTo>
                  <a:lnTo>
                    <a:pt x="1154" y="34"/>
                  </a:lnTo>
                  <a:lnTo>
                    <a:pt x="1152" y="44"/>
                  </a:lnTo>
                  <a:lnTo>
                    <a:pt x="1148" y="57"/>
                  </a:lnTo>
                  <a:lnTo>
                    <a:pt x="1144" y="68"/>
                  </a:lnTo>
                  <a:lnTo>
                    <a:pt x="1136" y="84"/>
                  </a:lnTo>
                  <a:lnTo>
                    <a:pt x="1129" y="99"/>
                  </a:lnTo>
                  <a:lnTo>
                    <a:pt x="1119" y="116"/>
                  </a:lnTo>
                  <a:lnTo>
                    <a:pt x="1110" y="135"/>
                  </a:lnTo>
                  <a:lnTo>
                    <a:pt x="1096" y="156"/>
                  </a:lnTo>
                  <a:lnTo>
                    <a:pt x="1083" y="177"/>
                  </a:lnTo>
                  <a:lnTo>
                    <a:pt x="1067" y="200"/>
                  </a:lnTo>
                  <a:lnTo>
                    <a:pt x="1050" y="223"/>
                  </a:lnTo>
                  <a:lnTo>
                    <a:pt x="1031" y="250"/>
                  </a:lnTo>
                  <a:lnTo>
                    <a:pt x="1010" y="277"/>
                  </a:lnTo>
                  <a:lnTo>
                    <a:pt x="989" y="305"/>
                  </a:lnTo>
                  <a:lnTo>
                    <a:pt x="964" y="334"/>
                  </a:lnTo>
                  <a:lnTo>
                    <a:pt x="939" y="365"/>
                  </a:lnTo>
                  <a:lnTo>
                    <a:pt x="912" y="397"/>
                  </a:lnTo>
                  <a:lnTo>
                    <a:pt x="885" y="431"/>
                  </a:lnTo>
                  <a:lnTo>
                    <a:pt x="855" y="466"/>
                  </a:lnTo>
                  <a:lnTo>
                    <a:pt x="824" y="504"/>
                  </a:lnTo>
                  <a:lnTo>
                    <a:pt x="791" y="540"/>
                  </a:lnTo>
                  <a:lnTo>
                    <a:pt x="757" y="581"/>
                  </a:lnTo>
                  <a:lnTo>
                    <a:pt x="720" y="621"/>
                  </a:lnTo>
                  <a:lnTo>
                    <a:pt x="682" y="663"/>
                  </a:lnTo>
                  <a:lnTo>
                    <a:pt x="644" y="707"/>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78" name="Freeform 1049">
              <a:extLst>
                <a:ext uri="{FF2B5EF4-FFF2-40B4-BE49-F238E27FC236}">
                  <a16:creationId xmlns:a16="http://schemas.microsoft.com/office/drawing/2014/main" id="{8D6F083E-9075-7585-F6DC-5E37B16AD041}"/>
                </a:ext>
              </a:extLst>
            </p:cNvPr>
            <p:cNvSpPr>
              <a:spLocks/>
            </p:cNvSpPr>
            <p:nvPr/>
          </p:nvSpPr>
          <p:spPr bwMode="auto">
            <a:xfrm>
              <a:off x="4937" y="2527"/>
              <a:ext cx="603" cy="330"/>
            </a:xfrm>
            <a:custGeom>
              <a:avLst/>
              <a:gdLst>
                <a:gd name="T0" fmla="*/ 0 w 603"/>
                <a:gd name="T1" fmla="*/ 329 h 330"/>
                <a:gd name="T2" fmla="*/ 28 w 603"/>
                <a:gd name="T3" fmla="*/ 308 h 330"/>
                <a:gd name="T4" fmla="*/ 57 w 603"/>
                <a:gd name="T5" fmla="*/ 289 h 330"/>
                <a:gd name="T6" fmla="*/ 86 w 603"/>
                <a:gd name="T7" fmla="*/ 270 h 330"/>
                <a:gd name="T8" fmla="*/ 113 w 603"/>
                <a:gd name="T9" fmla="*/ 252 h 330"/>
                <a:gd name="T10" fmla="*/ 140 w 603"/>
                <a:gd name="T11" fmla="*/ 233 h 330"/>
                <a:gd name="T12" fmla="*/ 164 w 603"/>
                <a:gd name="T13" fmla="*/ 218 h 330"/>
                <a:gd name="T14" fmla="*/ 189 w 603"/>
                <a:gd name="T15" fmla="*/ 201 h 330"/>
                <a:gd name="T16" fmla="*/ 214 w 603"/>
                <a:gd name="T17" fmla="*/ 185 h 330"/>
                <a:gd name="T18" fmla="*/ 237 w 603"/>
                <a:gd name="T19" fmla="*/ 170 h 330"/>
                <a:gd name="T20" fmla="*/ 260 w 603"/>
                <a:gd name="T21" fmla="*/ 155 h 330"/>
                <a:gd name="T22" fmla="*/ 281 w 603"/>
                <a:gd name="T23" fmla="*/ 142 h 330"/>
                <a:gd name="T24" fmla="*/ 302 w 603"/>
                <a:gd name="T25" fmla="*/ 128 h 330"/>
                <a:gd name="T26" fmla="*/ 324 w 603"/>
                <a:gd name="T27" fmla="*/ 117 h 330"/>
                <a:gd name="T28" fmla="*/ 343 w 603"/>
                <a:gd name="T29" fmla="*/ 103 h 330"/>
                <a:gd name="T30" fmla="*/ 362 w 603"/>
                <a:gd name="T31" fmla="*/ 94 h 330"/>
                <a:gd name="T32" fmla="*/ 381 w 603"/>
                <a:gd name="T33" fmla="*/ 82 h 330"/>
                <a:gd name="T34" fmla="*/ 398 w 603"/>
                <a:gd name="T35" fmla="*/ 73 h 330"/>
                <a:gd name="T36" fmla="*/ 416 w 603"/>
                <a:gd name="T37" fmla="*/ 63 h 330"/>
                <a:gd name="T38" fmla="*/ 431 w 603"/>
                <a:gd name="T39" fmla="*/ 54 h 330"/>
                <a:gd name="T40" fmla="*/ 446 w 603"/>
                <a:gd name="T41" fmla="*/ 46 h 330"/>
                <a:gd name="T42" fmla="*/ 462 w 603"/>
                <a:gd name="T43" fmla="*/ 38 h 330"/>
                <a:gd name="T44" fmla="*/ 475 w 603"/>
                <a:gd name="T45" fmla="*/ 33 h 330"/>
                <a:gd name="T46" fmla="*/ 488 w 603"/>
                <a:gd name="T47" fmla="*/ 27 h 330"/>
                <a:gd name="T48" fmla="*/ 502 w 603"/>
                <a:gd name="T49" fmla="*/ 21 h 330"/>
                <a:gd name="T50" fmla="*/ 513 w 603"/>
                <a:gd name="T51" fmla="*/ 15 h 330"/>
                <a:gd name="T52" fmla="*/ 525 w 603"/>
                <a:gd name="T53" fmla="*/ 12 h 330"/>
                <a:gd name="T54" fmla="*/ 534 w 603"/>
                <a:gd name="T55" fmla="*/ 8 h 330"/>
                <a:gd name="T56" fmla="*/ 544 w 603"/>
                <a:gd name="T57" fmla="*/ 6 h 330"/>
                <a:gd name="T58" fmla="*/ 554 w 603"/>
                <a:gd name="T59" fmla="*/ 4 h 330"/>
                <a:gd name="T60" fmla="*/ 561 w 603"/>
                <a:gd name="T61" fmla="*/ 2 h 330"/>
                <a:gd name="T62" fmla="*/ 569 w 603"/>
                <a:gd name="T63" fmla="*/ 0 h 330"/>
                <a:gd name="T64" fmla="*/ 580 w 603"/>
                <a:gd name="T65" fmla="*/ 0 h 330"/>
                <a:gd name="T66" fmla="*/ 586 w 603"/>
                <a:gd name="T67" fmla="*/ 2 h 330"/>
                <a:gd name="T68" fmla="*/ 590 w 603"/>
                <a:gd name="T69" fmla="*/ 4 h 330"/>
                <a:gd name="T70" fmla="*/ 594 w 603"/>
                <a:gd name="T71" fmla="*/ 6 h 330"/>
                <a:gd name="T72" fmla="*/ 600 w 603"/>
                <a:gd name="T73" fmla="*/ 12 h 330"/>
                <a:gd name="T74" fmla="*/ 600 w 603"/>
                <a:gd name="T75" fmla="*/ 15 h 330"/>
                <a:gd name="T76" fmla="*/ 602 w 603"/>
                <a:gd name="T77" fmla="*/ 21 h 330"/>
                <a:gd name="T78" fmla="*/ 602 w 603"/>
                <a:gd name="T79" fmla="*/ 27 h 330"/>
                <a:gd name="T80" fmla="*/ 600 w 603"/>
                <a:gd name="T81" fmla="*/ 33 h 330"/>
                <a:gd name="T82" fmla="*/ 600 w 603"/>
                <a:gd name="T83" fmla="*/ 38 h 330"/>
                <a:gd name="T84" fmla="*/ 596 w 603"/>
                <a:gd name="T85" fmla="*/ 46 h 330"/>
                <a:gd name="T86" fmla="*/ 594 w 603"/>
                <a:gd name="T87" fmla="*/ 54 h 330"/>
                <a:gd name="T88" fmla="*/ 590 w 603"/>
                <a:gd name="T89" fmla="*/ 63 h 330"/>
                <a:gd name="T90" fmla="*/ 586 w 603"/>
                <a:gd name="T91" fmla="*/ 73 h 330"/>
                <a:gd name="T92" fmla="*/ 580 w 603"/>
                <a:gd name="T93" fmla="*/ 82 h 330"/>
                <a:gd name="T94" fmla="*/ 575 w 603"/>
                <a:gd name="T95" fmla="*/ 94 h 330"/>
                <a:gd name="T96" fmla="*/ 567 w 603"/>
                <a:gd name="T97" fmla="*/ 103 h 330"/>
                <a:gd name="T98" fmla="*/ 561 w 603"/>
                <a:gd name="T99" fmla="*/ 117 h 330"/>
                <a:gd name="T100" fmla="*/ 552 w 603"/>
                <a:gd name="T101" fmla="*/ 128 h 330"/>
                <a:gd name="T102" fmla="*/ 544 w 603"/>
                <a:gd name="T103" fmla="*/ 142 h 330"/>
                <a:gd name="T104" fmla="*/ 534 w 603"/>
                <a:gd name="T105" fmla="*/ 155 h 330"/>
                <a:gd name="T106" fmla="*/ 523 w 603"/>
                <a:gd name="T107" fmla="*/ 170 h 330"/>
                <a:gd name="T108" fmla="*/ 513 w 603"/>
                <a:gd name="T109" fmla="*/ 185 h 330"/>
                <a:gd name="T110" fmla="*/ 502 w 603"/>
                <a:gd name="T111" fmla="*/ 201 h 330"/>
                <a:gd name="T112" fmla="*/ 488 w 603"/>
                <a:gd name="T113" fmla="*/ 218 h 330"/>
                <a:gd name="T114" fmla="*/ 475 w 603"/>
                <a:gd name="T115" fmla="*/ 233 h 330"/>
                <a:gd name="T116" fmla="*/ 462 w 603"/>
                <a:gd name="T117" fmla="*/ 252 h 330"/>
                <a:gd name="T118" fmla="*/ 446 w 603"/>
                <a:gd name="T119" fmla="*/ 270 h 330"/>
                <a:gd name="T120" fmla="*/ 431 w 603"/>
                <a:gd name="T121" fmla="*/ 289 h 330"/>
                <a:gd name="T122" fmla="*/ 416 w 603"/>
                <a:gd name="T123" fmla="*/ 308 h 330"/>
                <a:gd name="T124" fmla="*/ 398 w 603"/>
                <a:gd name="T125" fmla="*/ 329 h 3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3" h="330">
                  <a:moveTo>
                    <a:pt x="0" y="329"/>
                  </a:moveTo>
                  <a:lnTo>
                    <a:pt x="28" y="308"/>
                  </a:lnTo>
                  <a:lnTo>
                    <a:pt x="57" y="289"/>
                  </a:lnTo>
                  <a:lnTo>
                    <a:pt x="86" y="270"/>
                  </a:lnTo>
                  <a:lnTo>
                    <a:pt x="113" y="252"/>
                  </a:lnTo>
                  <a:lnTo>
                    <a:pt x="140" y="233"/>
                  </a:lnTo>
                  <a:lnTo>
                    <a:pt x="164" y="218"/>
                  </a:lnTo>
                  <a:lnTo>
                    <a:pt x="189" y="201"/>
                  </a:lnTo>
                  <a:lnTo>
                    <a:pt x="214" y="185"/>
                  </a:lnTo>
                  <a:lnTo>
                    <a:pt x="237" y="170"/>
                  </a:lnTo>
                  <a:lnTo>
                    <a:pt x="260" y="155"/>
                  </a:lnTo>
                  <a:lnTo>
                    <a:pt x="281" y="142"/>
                  </a:lnTo>
                  <a:lnTo>
                    <a:pt x="302" y="128"/>
                  </a:lnTo>
                  <a:lnTo>
                    <a:pt x="324" y="117"/>
                  </a:lnTo>
                  <a:lnTo>
                    <a:pt x="343" y="103"/>
                  </a:lnTo>
                  <a:lnTo>
                    <a:pt x="362" y="94"/>
                  </a:lnTo>
                  <a:lnTo>
                    <a:pt x="381" y="82"/>
                  </a:lnTo>
                  <a:lnTo>
                    <a:pt x="398" y="73"/>
                  </a:lnTo>
                  <a:lnTo>
                    <a:pt x="416" y="63"/>
                  </a:lnTo>
                  <a:lnTo>
                    <a:pt x="431" y="54"/>
                  </a:lnTo>
                  <a:lnTo>
                    <a:pt x="446" y="46"/>
                  </a:lnTo>
                  <a:lnTo>
                    <a:pt x="462" y="38"/>
                  </a:lnTo>
                  <a:lnTo>
                    <a:pt x="475" y="33"/>
                  </a:lnTo>
                  <a:lnTo>
                    <a:pt x="488" y="27"/>
                  </a:lnTo>
                  <a:lnTo>
                    <a:pt x="502" y="21"/>
                  </a:lnTo>
                  <a:lnTo>
                    <a:pt x="513" y="15"/>
                  </a:lnTo>
                  <a:lnTo>
                    <a:pt x="525" y="12"/>
                  </a:lnTo>
                  <a:lnTo>
                    <a:pt x="534" y="8"/>
                  </a:lnTo>
                  <a:lnTo>
                    <a:pt x="544" y="6"/>
                  </a:lnTo>
                  <a:lnTo>
                    <a:pt x="554" y="4"/>
                  </a:lnTo>
                  <a:lnTo>
                    <a:pt x="561" y="2"/>
                  </a:lnTo>
                  <a:lnTo>
                    <a:pt x="569" y="0"/>
                  </a:lnTo>
                  <a:lnTo>
                    <a:pt x="580" y="0"/>
                  </a:lnTo>
                  <a:lnTo>
                    <a:pt x="586" y="2"/>
                  </a:lnTo>
                  <a:lnTo>
                    <a:pt x="590" y="4"/>
                  </a:lnTo>
                  <a:lnTo>
                    <a:pt x="594" y="6"/>
                  </a:lnTo>
                  <a:lnTo>
                    <a:pt x="600" y="12"/>
                  </a:lnTo>
                  <a:lnTo>
                    <a:pt x="600" y="15"/>
                  </a:lnTo>
                  <a:lnTo>
                    <a:pt x="602" y="21"/>
                  </a:lnTo>
                  <a:lnTo>
                    <a:pt x="602" y="27"/>
                  </a:lnTo>
                  <a:lnTo>
                    <a:pt x="600" y="33"/>
                  </a:lnTo>
                  <a:lnTo>
                    <a:pt x="600" y="38"/>
                  </a:lnTo>
                  <a:lnTo>
                    <a:pt x="596" y="46"/>
                  </a:lnTo>
                  <a:lnTo>
                    <a:pt x="594" y="54"/>
                  </a:lnTo>
                  <a:lnTo>
                    <a:pt x="590" y="63"/>
                  </a:lnTo>
                  <a:lnTo>
                    <a:pt x="586" y="73"/>
                  </a:lnTo>
                  <a:lnTo>
                    <a:pt x="580" y="82"/>
                  </a:lnTo>
                  <a:lnTo>
                    <a:pt x="575" y="94"/>
                  </a:lnTo>
                  <a:lnTo>
                    <a:pt x="567" y="103"/>
                  </a:lnTo>
                  <a:lnTo>
                    <a:pt x="561" y="117"/>
                  </a:lnTo>
                  <a:lnTo>
                    <a:pt x="552" y="128"/>
                  </a:lnTo>
                  <a:lnTo>
                    <a:pt x="544" y="142"/>
                  </a:lnTo>
                  <a:lnTo>
                    <a:pt x="534" y="155"/>
                  </a:lnTo>
                  <a:lnTo>
                    <a:pt x="523" y="170"/>
                  </a:lnTo>
                  <a:lnTo>
                    <a:pt x="513" y="185"/>
                  </a:lnTo>
                  <a:lnTo>
                    <a:pt x="502" y="201"/>
                  </a:lnTo>
                  <a:lnTo>
                    <a:pt x="488" y="218"/>
                  </a:lnTo>
                  <a:lnTo>
                    <a:pt x="475" y="233"/>
                  </a:lnTo>
                  <a:lnTo>
                    <a:pt x="462" y="252"/>
                  </a:lnTo>
                  <a:lnTo>
                    <a:pt x="446" y="270"/>
                  </a:lnTo>
                  <a:lnTo>
                    <a:pt x="431" y="289"/>
                  </a:lnTo>
                  <a:lnTo>
                    <a:pt x="416" y="308"/>
                  </a:lnTo>
                  <a:lnTo>
                    <a:pt x="398" y="329"/>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79" name="Freeform 1050">
              <a:extLst>
                <a:ext uri="{FF2B5EF4-FFF2-40B4-BE49-F238E27FC236}">
                  <a16:creationId xmlns:a16="http://schemas.microsoft.com/office/drawing/2014/main" id="{C6108BD8-35C5-5923-0921-016FF04FD55D}"/>
                </a:ext>
              </a:extLst>
            </p:cNvPr>
            <p:cNvSpPr>
              <a:spLocks/>
            </p:cNvSpPr>
            <p:nvPr/>
          </p:nvSpPr>
          <p:spPr bwMode="auto">
            <a:xfrm>
              <a:off x="5013" y="2690"/>
              <a:ext cx="346" cy="159"/>
            </a:xfrm>
            <a:custGeom>
              <a:avLst/>
              <a:gdLst>
                <a:gd name="T0" fmla="*/ 0 w 346"/>
                <a:gd name="T1" fmla="*/ 158 h 159"/>
                <a:gd name="T2" fmla="*/ 18 w 346"/>
                <a:gd name="T3" fmla="*/ 149 h 159"/>
                <a:gd name="T4" fmla="*/ 33 w 346"/>
                <a:gd name="T5" fmla="*/ 139 h 159"/>
                <a:gd name="T6" fmla="*/ 48 w 346"/>
                <a:gd name="T7" fmla="*/ 129 h 159"/>
                <a:gd name="T8" fmla="*/ 64 w 346"/>
                <a:gd name="T9" fmla="*/ 122 h 159"/>
                <a:gd name="T10" fmla="*/ 79 w 346"/>
                <a:gd name="T11" fmla="*/ 112 h 159"/>
                <a:gd name="T12" fmla="*/ 92 w 346"/>
                <a:gd name="T13" fmla="*/ 105 h 159"/>
                <a:gd name="T14" fmla="*/ 106 w 346"/>
                <a:gd name="T15" fmla="*/ 97 h 159"/>
                <a:gd name="T16" fmla="*/ 119 w 346"/>
                <a:gd name="T17" fmla="*/ 89 h 159"/>
                <a:gd name="T18" fmla="*/ 133 w 346"/>
                <a:gd name="T19" fmla="*/ 82 h 159"/>
                <a:gd name="T20" fmla="*/ 146 w 346"/>
                <a:gd name="T21" fmla="*/ 74 h 159"/>
                <a:gd name="T22" fmla="*/ 157 w 346"/>
                <a:gd name="T23" fmla="*/ 68 h 159"/>
                <a:gd name="T24" fmla="*/ 171 w 346"/>
                <a:gd name="T25" fmla="*/ 61 h 159"/>
                <a:gd name="T26" fmla="*/ 182 w 346"/>
                <a:gd name="T27" fmla="*/ 55 h 159"/>
                <a:gd name="T28" fmla="*/ 192 w 346"/>
                <a:gd name="T29" fmla="*/ 49 h 159"/>
                <a:gd name="T30" fmla="*/ 203 w 346"/>
                <a:gd name="T31" fmla="*/ 44 h 159"/>
                <a:gd name="T32" fmla="*/ 215 w 346"/>
                <a:gd name="T33" fmla="*/ 40 h 159"/>
                <a:gd name="T34" fmla="*/ 225 w 346"/>
                <a:gd name="T35" fmla="*/ 34 h 159"/>
                <a:gd name="T36" fmla="*/ 234 w 346"/>
                <a:gd name="T37" fmla="*/ 30 h 159"/>
                <a:gd name="T38" fmla="*/ 244 w 346"/>
                <a:gd name="T39" fmla="*/ 26 h 159"/>
                <a:gd name="T40" fmla="*/ 251 w 346"/>
                <a:gd name="T41" fmla="*/ 22 h 159"/>
                <a:gd name="T42" fmla="*/ 259 w 346"/>
                <a:gd name="T43" fmla="*/ 19 h 159"/>
                <a:gd name="T44" fmla="*/ 269 w 346"/>
                <a:gd name="T45" fmla="*/ 15 h 159"/>
                <a:gd name="T46" fmla="*/ 276 w 346"/>
                <a:gd name="T47" fmla="*/ 13 h 159"/>
                <a:gd name="T48" fmla="*/ 282 w 346"/>
                <a:gd name="T49" fmla="*/ 9 h 159"/>
                <a:gd name="T50" fmla="*/ 290 w 346"/>
                <a:gd name="T51" fmla="*/ 7 h 159"/>
                <a:gd name="T52" fmla="*/ 295 w 346"/>
                <a:gd name="T53" fmla="*/ 5 h 159"/>
                <a:gd name="T54" fmla="*/ 301 w 346"/>
                <a:gd name="T55" fmla="*/ 3 h 159"/>
                <a:gd name="T56" fmla="*/ 307 w 346"/>
                <a:gd name="T57" fmla="*/ 1 h 159"/>
                <a:gd name="T58" fmla="*/ 313 w 346"/>
                <a:gd name="T59" fmla="*/ 1 h 159"/>
                <a:gd name="T60" fmla="*/ 318 w 346"/>
                <a:gd name="T61" fmla="*/ 0 h 159"/>
                <a:gd name="T62" fmla="*/ 334 w 346"/>
                <a:gd name="T63" fmla="*/ 0 h 159"/>
                <a:gd name="T64" fmla="*/ 336 w 346"/>
                <a:gd name="T65" fmla="*/ 1 h 159"/>
                <a:gd name="T66" fmla="*/ 338 w 346"/>
                <a:gd name="T67" fmla="*/ 1 h 159"/>
                <a:gd name="T68" fmla="*/ 343 w 346"/>
                <a:gd name="T69" fmla="*/ 7 h 159"/>
                <a:gd name="T70" fmla="*/ 343 w 346"/>
                <a:gd name="T71" fmla="*/ 9 h 159"/>
                <a:gd name="T72" fmla="*/ 345 w 346"/>
                <a:gd name="T73" fmla="*/ 13 h 159"/>
                <a:gd name="T74" fmla="*/ 345 w 346"/>
                <a:gd name="T75" fmla="*/ 15 h 159"/>
                <a:gd name="T76" fmla="*/ 343 w 346"/>
                <a:gd name="T77" fmla="*/ 19 h 159"/>
                <a:gd name="T78" fmla="*/ 343 w 346"/>
                <a:gd name="T79" fmla="*/ 26 h 159"/>
                <a:gd name="T80" fmla="*/ 342 w 346"/>
                <a:gd name="T81" fmla="*/ 30 h 159"/>
                <a:gd name="T82" fmla="*/ 340 w 346"/>
                <a:gd name="T83" fmla="*/ 34 h 159"/>
                <a:gd name="T84" fmla="*/ 338 w 346"/>
                <a:gd name="T85" fmla="*/ 40 h 159"/>
                <a:gd name="T86" fmla="*/ 334 w 346"/>
                <a:gd name="T87" fmla="*/ 44 h 159"/>
                <a:gd name="T88" fmla="*/ 330 w 346"/>
                <a:gd name="T89" fmla="*/ 49 h 159"/>
                <a:gd name="T90" fmla="*/ 328 w 346"/>
                <a:gd name="T91" fmla="*/ 55 h 159"/>
                <a:gd name="T92" fmla="*/ 324 w 346"/>
                <a:gd name="T93" fmla="*/ 61 h 159"/>
                <a:gd name="T94" fmla="*/ 318 w 346"/>
                <a:gd name="T95" fmla="*/ 68 h 159"/>
                <a:gd name="T96" fmla="*/ 315 w 346"/>
                <a:gd name="T97" fmla="*/ 74 h 159"/>
                <a:gd name="T98" fmla="*/ 309 w 346"/>
                <a:gd name="T99" fmla="*/ 82 h 159"/>
                <a:gd name="T100" fmla="*/ 303 w 346"/>
                <a:gd name="T101" fmla="*/ 89 h 159"/>
                <a:gd name="T102" fmla="*/ 297 w 346"/>
                <a:gd name="T103" fmla="*/ 97 h 159"/>
                <a:gd name="T104" fmla="*/ 292 w 346"/>
                <a:gd name="T105" fmla="*/ 105 h 159"/>
                <a:gd name="T106" fmla="*/ 286 w 346"/>
                <a:gd name="T107" fmla="*/ 112 h 159"/>
                <a:gd name="T108" fmla="*/ 278 w 346"/>
                <a:gd name="T109" fmla="*/ 122 h 159"/>
                <a:gd name="T110" fmla="*/ 271 w 346"/>
                <a:gd name="T111" fmla="*/ 129 h 159"/>
                <a:gd name="T112" fmla="*/ 263 w 346"/>
                <a:gd name="T113" fmla="*/ 139 h 159"/>
                <a:gd name="T114" fmla="*/ 255 w 346"/>
                <a:gd name="T115" fmla="*/ 149 h 159"/>
                <a:gd name="T116" fmla="*/ 246 w 346"/>
                <a:gd name="T117" fmla="*/ 158 h 1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6" h="159">
                  <a:moveTo>
                    <a:pt x="0" y="158"/>
                  </a:moveTo>
                  <a:lnTo>
                    <a:pt x="18" y="149"/>
                  </a:lnTo>
                  <a:lnTo>
                    <a:pt x="33" y="139"/>
                  </a:lnTo>
                  <a:lnTo>
                    <a:pt x="48" y="129"/>
                  </a:lnTo>
                  <a:lnTo>
                    <a:pt x="64" y="122"/>
                  </a:lnTo>
                  <a:lnTo>
                    <a:pt x="79" y="112"/>
                  </a:lnTo>
                  <a:lnTo>
                    <a:pt x="92" y="105"/>
                  </a:lnTo>
                  <a:lnTo>
                    <a:pt x="106" y="97"/>
                  </a:lnTo>
                  <a:lnTo>
                    <a:pt x="119" y="89"/>
                  </a:lnTo>
                  <a:lnTo>
                    <a:pt x="133" y="82"/>
                  </a:lnTo>
                  <a:lnTo>
                    <a:pt x="146" y="74"/>
                  </a:lnTo>
                  <a:lnTo>
                    <a:pt x="157" y="68"/>
                  </a:lnTo>
                  <a:lnTo>
                    <a:pt x="171" y="61"/>
                  </a:lnTo>
                  <a:lnTo>
                    <a:pt x="182" y="55"/>
                  </a:lnTo>
                  <a:lnTo>
                    <a:pt x="192" y="49"/>
                  </a:lnTo>
                  <a:lnTo>
                    <a:pt x="203" y="44"/>
                  </a:lnTo>
                  <a:lnTo>
                    <a:pt x="215" y="40"/>
                  </a:lnTo>
                  <a:lnTo>
                    <a:pt x="225" y="34"/>
                  </a:lnTo>
                  <a:lnTo>
                    <a:pt x="234" y="30"/>
                  </a:lnTo>
                  <a:lnTo>
                    <a:pt x="244" y="26"/>
                  </a:lnTo>
                  <a:lnTo>
                    <a:pt x="251" y="22"/>
                  </a:lnTo>
                  <a:lnTo>
                    <a:pt x="259" y="19"/>
                  </a:lnTo>
                  <a:lnTo>
                    <a:pt x="269" y="15"/>
                  </a:lnTo>
                  <a:lnTo>
                    <a:pt x="276" y="13"/>
                  </a:lnTo>
                  <a:lnTo>
                    <a:pt x="282" y="9"/>
                  </a:lnTo>
                  <a:lnTo>
                    <a:pt x="290" y="7"/>
                  </a:lnTo>
                  <a:lnTo>
                    <a:pt x="295" y="5"/>
                  </a:lnTo>
                  <a:lnTo>
                    <a:pt x="301" y="3"/>
                  </a:lnTo>
                  <a:lnTo>
                    <a:pt x="307" y="1"/>
                  </a:lnTo>
                  <a:lnTo>
                    <a:pt x="313" y="1"/>
                  </a:lnTo>
                  <a:lnTo>
                    <a:pt x="318" y="0"/>
                  </a:lnTo>
                  <a:lnTo>
                    <a:pt x="334" y="0"/>
                  </a:lnTo>
                  <a:lnTo>
                    <a:pt x="336" y="1"/>
                  </a:lnTo>
                  <a:lnTo>
                    <a:pt x="338" y="1"/>
                  </a:lnTo>
                  <a:lnTo>
                    <a:pt x="343" y="7"/>
                  </a:lnTo>
                  <a:lnTo>
                    <a:pt x="343" y="9"/>
                  </a:lnTo>
                  <a:lnTo>
                    <a:pt x="345" y="13"/>
                  </a:lnTo>
                  <a:lnTo>
                    <a:pt x="345" y="15"/>
                  </a:lnTo>
                  <a:lnTo>
                    <a:pt x="343" y="19"/>
                  </a:lnTo>
                  <a:lnTo>
                    <a:pt x="343" y="26"/>
                  </a:lnTo>
                  <a:lnTo>
                    <a:pt x="342" y="30"/>
                  </a:lnTo>
                  <a:lnTo>
                    <a:pt x="340" y="34"/>
                  </a:lnTo>
                  <a:lnTo>
                    <a:pt x="338" y="40"/>
                  </a:lnTo>
                  <a:lnTo>
                    <a:pt x="334" y="44"/>
                  </a:lnTo>
                  <a:lnTo>
                    <a:pt x="330" y="49"/>
                  </a:lnTo>
                  <a:lnTo>
                    <a:pt x="328" y="55"/>
                  </a:lnTo>
                  <a:lnTo>
                    <a:pt x="324" y="61"/>
                  </a:lnTo>
                  <a:lnTo>
                    <a:pt x="318" y="68"/>
                  </a:lnTo>
                  <a:lnTo>
                    <a:pt x="315" y="74"/>
                  </a:lnTo>
                  <a:lnTo>
                    <a:pt x="309" y="82"/>
                  </a:lnTo>
                  <a:lnTo>
                    <a:pt x="303" y="89"/>
                  </a:lnTo>
                  <a:lnTo>
                    <a:pt x="297" y="97"/>
                  </a:lnTo>
                  <a:lnTo>
                    <a:pt x="292" y="105"/>
                  </a:lnTo>
                  <a:lnTo>
                    <a:pt x="286" y="112"/>
                  </a:lnTo>
                  <a:lnTo>
                    <a:pt x="278" y="122"/>
                  </a:lnTo>
                  <a:lnTo>
                    <a:pt x="271" y="129"/>
                  </a:lnTo>
                  <a:lnTo>
                    <a:pt x="263" y="139"/>
                  </a:lnTo>
                  <a:lnTo>
                    <a:pt x="255" y="149"/>
                  </a:lnTo>
                  <a:lnTo>
                    <a:pt x="246" y="158"/>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80" name="Rectangle 1051">
              <a:extLst>
                <a:ext uri="{FF2B5EF4-FFF2-40B4-BE49-F238E27FC236}">
                  <a16:creationId xmlns:a16="http://schemas.microsoft.com/office/drawing/2014/main" id="{A2999A5A-0CC1-17A9-A52C-2265C90467F6}"/>
                </a:ext>
              </a:extLst>
            </p:cNvPr>
            <p:cNvSpPr>
              <a:spLocks noChangeArrowheads="1"/>
            </p:cNvSpPr>
            <p:nvPr/>
          </p:nvSpPr>
          <p:spPr bwMode="auto">
            <a:xfrm>
              <a:off x="4931" y="2728"/>
              <a:ext cx="569" cy="53"/>
            </a:xfrm>
            <a:prstGeom prst="rect">
              <a:avLst/>
            </a:prstGeom>
            <a:solidFill>
              <a:srgbClr val="FDE3BA"/>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49181" name="Freeform 1052">
              <a:extLst>
                <a:ext uri="{FF2B5EF4-FFF2-40B4-BE49-F238E27FC236}">
                  <a16:creationId xmlns:a16="http://schemas.microsoft.com/office/drawing/2014/main" id="{7C685CBA-38AF-3DCD-3096-DEA384F0E842}"/>
                </a:ext>
              </a:extLst>
            </p:cNvPr>
            <p:cNvSpPr>
              <a:spLocks/>
            </p:cNvSpPr>
            <p:nvPr/>
          </p:nvSpPr>
          <p:spPr bwMode="auto">
            <a:xfrm>
              <a:off x="5508" y="2034"/>
              <a:ext cx="582" cy="756"/>
            </a:xfrm>
            <a:custGeom>
              <a:avLst/>
              <a:gdLst>
                <a:gd name="T0" fmla="*/ 581 w 582"/>
                <a:gd name="T1" fmla="*/ 0 h 756"/>
                <a:gd name="T2" fmla="*/ 0 w 582"/>
                <a:gd name="T3" fmla="*/ 690 h 756"/>
                <a:gd name="T4" fmla="*/ 0 w 582"/>
                <a:gd name="T5" fmla="*/ 755 h 756"/>
                <a:gd name="T6" fmla="*/ 581 w 582"/>
                <a:gd name="T7" fmla="*/ 65 h 756"/>
                <a:gd name="T8" fmla="*/ 581 w 582"/>
                <a:gd name="T9" fmla="*/ 0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 h="756">
                  <a:moveTo>
                    <a:pt x="581" y="0"/>
                  </a:moveTo>
                  <a:lnTo>
                    <a:pt x="0" y="690"/>
                  </a:lnTo>
                  <a:lnTo>
                    <a:pt x="0" y="755"/>
                  </a:lnTo>
                  <a:lnTo>
                    <a:pt x="581" y="65"/>
                  </a:lnTo>
                  <a:lnTo>
                    <a:pt x="581"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82" name="Freeform 1053">
              <a:extLst>
                <a:ext uri="{FF2B5EF4-FFF2-40B4-BE49-F238E27FC236}">
                  <a16:creationId xmlns:a16="http://schemas.microsoft.com/office/drawing/2014/main" id="{C847DF2B-199C-331F-6EE6-C32D4B7F3B96}"/>
                </a:ext>
              </a:extLst>
            </p:cNvPr>
            <p:cNvSpPr>
              <a:spLocks/>
            </p:cNvSpPr>
            <p:nvPr/>
          </p:nvSpPr>
          <p:spPr bwMode="auto">
            <a:xfrm>
              <a:off x="4927" y="2034"/>
              <a:ext cx="1163" cy="691"/>
            </a:xfrm>
            <a:custGeom>
              <a:avLst/>
              <a:gdLst>
                <a:gd name="T0" fmla="*/ 774 w 1163"/>
                <a:gd name="T1" fmla="*/ 0 h 691"/>
                <a:gd name="T2" fmla="*/ 0 w 1163"/>
                <a:gd name="T3" fmla="*/ 690 h 691"/>
                <a:gd name="T4" fmla="*/ 581 w 1163"/>
                <a:gd name="T5" fmla="*/ 690 h 691"/>
                <a:gd name="T6" fmla="*/ 1162 w 1163"/>
                <a:gd name="T7" fmla="*/ 0 h 691"/>
                <a:gd name="T8" fmla="*/ 774 w 1163"/>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3" h="691">
                  <a:moveTo>
                    <a:pt x="774" y="0"/>
                  </a:moveTo>
                  <a:lnTo>
                    <a:pt x="0" y="690"/>
                  </a:lnTo>
                  <a:lnTo>
                    <a:pt x="581" y="690"/>
                  </a:lnTo>
                  <a:lnTo>
                    <a:pt x="1162" y="0"/>
                  </a:lnTo>
                  <a:lnTo>
                    <a:pt x="774"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83" name="Arc 1054">
              <a:extLst>
                <a:ext uri="{FF2B5EF4-FFF2-40B4-BE49-F238E27FC236}">
                  <a16:creationId xmlns:a16="http://schemas.microsoft.com/office/drawing/2014/main" id="{878232FC-AF35-9764-3B24-7F326CB550AF}"/>
                </a:ext>
              </a:extLst>
            </p:cNvPr>
            <p:cNvSpPr>
              <a:spLocks/>
            </p:cNvSpPr>
            <p:nvPr/>
          </p:nvSpPr>
          <p:spPr bwMode="auto">
            <a:xfrm>
              <a:off x="5082" y="2752"/>
              <a:ext cx="121" cy="58"/>
            </a:xfrm>
            <a:custGeom>
              <a:avLst/>
              <a:gdLst>
                <a:gd name="T0" fmla="*/ 0 w 40584"/>
                <a:gd name="T1" fmla="*/ 0 h 21600"/>
                <a:gd name="T2" fmla="*/ 0 w 40584"/>
                <a:gd name="T3" fmla="*/ 0 h 21600"/>
                <a:gd name="T4" fmla="*/ 0 w 40584"/>
                <a:gd name="T5" fmla="*/ 0 h 21600"/>
                <a:gd name="T6" fmla="*/ 0 60000 65536"/>
                <a:gd name="T7" fmla="*/ 0 60000 65536"/>
                <a:gd name="T8" fmla="*/ 0 60000 65536"/>
              </a:gdLst>
              <a:ahLst/>
              <a:cxnLst>
                <a:cxn ang="T6">
                  <a:pos x="T0" y="T1"/>
                </a:cxn>
                <a:cxn ang="T7">
                  <a:pos x="T2" y="T3"/>
                </a:cxn>
                <a:cxn ang="T8">
                  <a:pos x="T4" y="T5"/>
                </a:cxn>
              </a:cxnLst>
              <a:rect l="0" t="0" r="r" b="b"/>
              <a:pathLst>
                <a:path w="40584" h="21600" fill="none" extrusionOk="0">
                  <a:moveTo>
                    <a:pt x="-1" y="14305"/>
                  </a:moveTo>
                  <a:cubicBezTo>
                    <a:pt x="3078" y="5724"/>
                    <a:pt x="11213" y="0"/>
                    <a:pt x="20331" y="0"/>
                  </a:cubicBezTo>
                  <a:cubicBezTo>
                    <a:pt x="29364" y="0"/>
                    <a:pt x="37444" y="5621"/>
                    <a:pt x="40584" y="14091"/>
                  </a:cubicBezTo>
                </a:path>
                <a:path w="40584" h="21600" stroke="0" extrusionOk="0">
                  <a:moveTo>
                    <a:pt x="-1" y="14305"/>
                  </a:moveTo>
                  <a:cubicBezTo>
                    <a:pt x="3078" y="5724"/>
                    <a:pt x="11213" y="0"/>
                    <a:pt x="20331" y="0"/>
                  </a:cubicBezTo>
                  <a:cubicBezTo>
                    <a:pt x="29364" y="0"/>
                    <a:pt x="37444" y="5621"/>
                    <a:pt x="40584" y="14091"/>
                  </a:cubicBezTo>
                  <a:lnTo>
                    <a:pt x="20331" y="21600"/>
                  </a:lnTo>
                  <a:lnTo>
                    <a:pt x="-1" y="14305"/>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84" name="Arc 1055">
              <a:extLst>
                <a:ext uri="{FF2B5EF4-FFF2-40B4-BE49-F238E27FC236}">
                  <a16:creationId xmlns:a16="http://schemas.microsoft.com/office/drawing/2014/main" id="{488B0B82-51FE-0107-DF94-C564131EDBD6}"/>
                </a:ext>
              </a:extLst>
            </p:cNvPr>
            <p:cNvSpPr>
              <a:spLocks/>
            </p:cNvSpPr>
            <p:nvPr/>
          </p:nvSpPr>
          <p:spPr bwMode="auto">
            <a:xfrm>
              <a:off x="5031" y="2725"/>
              <a:ext cx="111" cy="84"/>
            </a:xfrm>
            <a:custGeom>
              <a:avLst/>
              <a:gdLst>
                <a:gd name="T0" fmla="*/ 0 w 21136"/>
                <a:gd name="T1" fmla="*/ 0 h 17944"/>
                <a:gd name="T2" fmla="*/ 0 w 21136"/>
                <a:gd name="T3" fmla="*/ 0 h 17944"/>
                <a:gd name="T4" fmla="*/ 0 w 21136"/>
                <a:gd name="T5" fmla="*/ 0 h 17944"/>
                <a:gd name="T6" fmla="*/ 0 60000 65536"/>
                <a:gd name="T7" fmla="*/ 0 60000 65536"/>
                <a:gd name="T8" fmla="*/ 0 60000 65536"/>
              </a:gdLst>
              <a:ahLst/>
              <a:cxnLst>
                <a:cxn ang="T6">
                  <a:pos x="T0" y="T1"/>
                </a:cxn>
                <a:cxn ang="T7">
                  <a:pos x="T2" y="T3"/>
                </a:cxn>
                <a:cxn ang="T8">
                  <a:pos x="T4" y="T5"/>
                </a:cxn>
              </a:cxnLst>
              <a:rect l="0" t="0" r="r" b="b"/>
              <a:pathLst>
                <a:path w="21136" h="17944" fill="none" extrusionOk="0">
                  <a:moveTo>
                    <a:pt x="-1" y="13490"/>
                  </a:moveTo>
                  <a:cubicBezTo>
                    <a:pt x="1161" y="7977"/>
                    <a:pt x="4431" y="3136"/>
                    <a:pt x="9112" y="-1"/>
                  </a:cubicBezTo>
                </a:path>
                <a:path w="21136" h="17944" stroke="0" extrusionOk="0">
                  <a:moveTo>
                    <a:pt x="-1" y="13490"/>
                  </a:moveTo>
                  <a:cubicBezTo>
                    <a:pt x="1161" y="7977"/>
                    <a:pt x="4431" y="3136"/>
                    <a:pt x="9112" y="-1"/>
                  </a:cubicBezTo>
                  <a:lnTo>
                    <a:pt x="21136" y="17944"/>
                  </a:lnTo>
                  <a:lnTo>
                    <a:pt x="-1" y="1349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85" name="Arc 1056">
              <a:extLst>
                <a:ext uri="{FF2B5EF4-FFF2-40B4-BE49-F238E27FC236}">
                  <a16:creationId xmlns:a16="http://schemas.microsoft.com/office/drawing/2014/main" id="{7850A2F0-9A79-F0F3-F7A8-48AF6B301CB1}"/>
                </a:ext>
              </a:extLst>
            </p:cNvPr>
            <p:cNvSpPr>
              <a:spLocks/>
            </p:cNvSpPr>
            <p:nvPr/>
          </p:nvSpPr>
          <p:spPr bwMode="auto">
            <a:xfrm>
              <a:off x="5141" y="2728"/>
              <a:ext cx="110" cy="81"/>
            </a:xfrm>
            <a:custGeom>
              <a:avLst/>
              <a:gdLst>
                <a:gd name="T0" fmla="*/ 0 w 20968"/>
                <a:gd name="T1" fmla="*/ 0 h 17304"/>
                <a:gd name="T2" fmla="*/ 0 w 20968"/>
                <a:gd name="T3" fmla="*/ 0 h 17304"/>
                <a:gd name="T4" fmla="*/ 0 w 20968"/>
                <a:gd name="T5" fmla="*/ 0 h 17304"/>
                <a:gd name="T6" fmla="*/ 0 60000 65536"/>
                <a:gd name="T7" fmla="*/ 0 60000 65536"/>
                <a:gd name="T8" fmla="*/ 0 60000 65536"/>
              </a:gdLst>
              <a:ahLst/>
              <a:cxnLst>
                <a:cxn ang="T6">
                  <a:pos x="T0" y="T1"/>
                </a:cxn>
                <a:cxn ang="T7">
                  <a:pos x="T2" y="T3"/>
                </a:cxn>
                <a:cxn ang="T8">
                  <a:pos x="T4" y="T5"/>
                </a:cxn>
              </a:cxnLst>
              <a:rect l="0" t="0" r="r" b="b"/>
              <a:pathLst>
                <a:path w="20968" h="17304" fill="none" extrusionOk="0">
                  <a:moveTo>
                    <a:pt x="12927" y="-1"/>
                  </a:moveTo>
                  <a:cubicBezTo>
                    <a:pt x="16927" y="2987"/>
                    <a:pt x="19768" y="7269"/>
                    <a:pt x="20967" y="12116"/>
                  </a:cubicBezTo>
                </a:path>
                <a:path w="20968" h="17304" stroke="0" extrusionOk="0">
                  <a:moveTo>
                    <a:pt x="12927" y="-1"/>
                  </a:moveTo>
                  <a:cubicBezTo>
                    <a:pt x="16927" y="2987"/>
                    <a:pt x="19768" y="7269"/>
                    <a:pt x="20967" y="12116"/>
                  </a:cubicBezTo>
                  <a:lnTo>
                    <a:pt x="0" y="17304"/>
                  </a:lnTo>
                  <a:lnTo>
                    <a:pt x="12927"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86" name="Arc 1057">
              <a:extLst>
                <a:ext uri="{FF2B5EF4-FFF2-40B4-BE49-F238E27FC236}">
                  <a16:creationId xmlns:a16="http://schemas.microsoft.com/office/drawing/2014/main" id="{18A3F462-6EE3-9FFA-1D48-D760478DFBC8}"/>
                </a:ext>
              </a:extLst>
            </p:cNvPr>
            <p:cNvSpPr>
              <a:spLocks/>
            </p:cNvSpPr>
            <p:nvPr/>
          </p:nvSpPr>
          <p:spPr bwMode="auto">
            <a:xfrm>
              <a:off x="4982" y="2730"/>
              <a:ext cx="161" cy="80"/>
            </a:xfrm>
            <a:custGeom>
              <a:avLst/>
              <a:gdLst>
                <a:gd name="T0" fmla="*/ 0 w 21351"/>
                <a:gd name="T1" fmla="*/ 0 h 12049"/>
                <a:gd name="T2" fmla="*/ 0 w 21351"/>
                <a:gd name="T3" fmla="*/ 0 h 12049"/>
                <a:gd name="T4" fmla="*/ 0 w 21351"/>
                <a:gd name="T5" fmla="*/ 0 h 12049"/>
                <a:gd name="T6" fmla="*/ 0 60000 65536"/>
                <a:gd name="T7" fmla="*/ 0 60000 65536"/>
                <a:gd name="T8" fmla="*/ 0 60000 65536"/>
              </a:gdLst>
              <a:ahLst/>
              <a:cxnLst>
                <a:cxn ang="T6">
                  <a:pos x="T0" y="T1"/>
                </a:cxn>
                <a:cxn ang="T7">
                  <a:pos x="T2" y="T3"/>
                </a:cxn>
                <a:cxn ang="T8">
                  <a:pos x="T4" y="T5"/>
                </a:cxn>
              </a:cxnLst>
              <a:rect l="0" t="0" r="r" b="b"/>
              <a:pathLst>
                <a:path w="21351" h="12049" fill="none" extrusionOk="0">
                  <a:moveTo>
                    <a:pt x="0" y="8777"/>
                  </a:moveTo>
                  <a:cubicBezTo>
                    <a:pt x="481" y="5635"/>
                    <a:pt x="1650" y="2638"/>
                    <a:pt x="3423" y="-1"/>
                  </a:cubicBezTo>
                </a:path>
                <a:path w="21351" h="12049" stroke="0" extrusionOk="0">
                  <a:moveTo>
                    <a:pt x="0" y="8777"/>
                  </a:moveTo>
                  <a:cubicBezTo>
                    <a:pt x="481" y="5635"/>
                    <a:pt x="1650" y="2638"/>
                    <a:pt x="3423" y="-1"/>
                  </a:cubicBezTo>
                  <a:lnTo>
                    <a:pt x="21351" y="12049"/>
                  </a:lnTo>
                  <a:lnTo>
                    <a:pt x="0" y="8777"/>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87" name="Arc 1058">
              <a:extLst>
                <a:ext uri="{FF2B5EF4-FFF2-40B4-BE49-F238E27FC236}">
                  <a16:creationId xmlns:a16="http://schemas.microsoft.com/office/drawing/2014/main" id="{CF3569CA-6B6A-D16F-6259-1D4BF8434947}"/>
                </a:ext>
              </a:extLst>
            </p:cNvPr>
            <p:cNvSpPr>
              <a:spLocks/>
            </p:cNvSpPr>
            <p:nvPr/>
          </p:nvSpPr>
          <p:spPr bwMode="auto">
            <a:xfrm>
              <a:off x="5142" y="2730"/>
              <a:ext cx="161" cy="80"/>
            </a:xfrm>
            <a:custGeom>
              <a:avLst/>
              <a:gdLst>
                <a:gd name="T0" fmla="*/ 0 w 21345"/>
                <a:gd name="T1" fmla="*/ 0 h 12007"/>
                <a:gd name="T2" fmla="*/ 0 w 21345"/>
                <a:gd name="T3" fmla="*/ 0 h 12007"/>
                <a:gd name="T4" fmla="*/ 0 w 21345"/>
                <a:gd name="T5" fmla="*/ 0 h 12007"/>
                <a:gd name="T6" fmla="*/ 0 60000 65536"/>
                <a:gd name="T7" fmla="*/ 0 60000 65536"/>
                <a:gd name="T8" fmla="*/ 0 60000 65536"/>
              </a:gdLst>
              <a:ahLst/>
              <a:cxnLst>
                <a:cxn ang="T6">
                  <a:pos x="T0" y="T1"/>
                </a:cxn>
                <a:cxn ang="T7">
                  <a:pos x="T2" y="T3"/>
                </a:cxn>
                <a:cxn ang="T8">
                  <a:pos x="T4" y="T5"/>
                </a:cxn>
              </a:cxnLst>
              <a:rect l="0" t="0" r="r" b="b"/>
              <a:pathLst>
                <a:path w="21345" h="12007" fill="none" extrusionOk="0">
                  <a:moveTo>
                    <a:pt x="17955" y="-1"/>
                  </a:moveTo>
                  <a:cubicBezTo>
                    <a:pt x="19705" y="2616"/>
                    <a:pt x="20861" y="5584"/>
                    <a:pt x="21344" y="8695"/>
                  </a:cubicBezTo>
                </a:path>
                <a:path w="21345" h="12007" stroke="0" extrusionOk="0">
                  <a:moveTo>
                    <a:pt x="17955" y="-1"/>
                  </a:moveTo>
                  <a:cubicBezTo>
                    <a:pt x="19705" y="2616"/>
                    <a:pt x="20861" y="5584"/>
                    <a:pt x="21344" y="8695"/>
                  </a:cubicBezTo>
                  <a:lnTo>
                    <a:pt x="0" y="12007"/>
                  </a:lnTo>
                  <a:lnTo>
                    <a:pt x="17955"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88" name="Arc 1059">
              <a:extLst>
                <a:ext uri="{FF2B5EF4-FFF2-40B4-BE49-F238E27FC236}">
                  <a16:creationId xmlns:a16="http://schemas.microsoft.com/office/drawing/2014/main" id="{1EED79D4-9632-67E0-C81C-7DA816CD2C47}"/>
                </a:ext>
              </a:extLst>
            </p:cNvPr>
            <p:cNvSpPr>
              <a:spLocks/>
            </p:cNvSpPr>
            <p:nvPr/>
          </p:nvSpPr>
          <p:spPr bwMode="auto">
            <a:xfrm>
              <a:off x="4934" y="2725"/>
              <a:ext cx="209" cy="83"/>
            </a:xfrm>
            <a:custGeom>
              <a:avLst/>
              <a:gdLst>
                <a:gd name="T0" fmla="*/ 0 w 21478"/>
                <a:gd name="T1" fmla="*/ 0 h 9583"/>
                <a:gd name="T2" fmla="*/ 0 w 21478"/>
                <a:gd name="T3" fmla="*/ 0 h 9583"/>
                <a:gd name="T4" fmla="*/ 0 w 21478"/>
                <a:gd name="T5" fmla="*/ 0 h 9583"/>
                <a:gd name="T6" fmla="*/ 0 60000 65536"/>
                <a:gd name="T7" fmla="*/ 0 60000 65536"/>
                <a:gd name="T8" fmla="*/ 0 60000 65536"/>
              </a:gdLst>
              <a:ahLst/>
              <a:cxnLst>
                <a:cxn ang="T6">
                  <a:pos x="T0" y="T1"/>
                </a:cxn>
                <a:cxn ang="T7">
                  <a:pos x="T2" y="T3"/>
                </a:cxn>
                <a:cxn ang="T8">
                  <a:pos x="T4" y="T5"/>
                </a:cxn>
              </a:cxnLst>
              <a:rect l="0" t="0" r="r" b="b"/>
              <a:pathLst>
                <a:path w="21478" h="9583" fill="none" extrusionOk="0">
                  <a:moveTo>
                    <a:pt x="-1" y="7292"/>
                  </a:moveTo>
                  <a:cubicBezTo>
                    <a:pt x="270" y="4755"/>
                    <a:pt x="988" y="2286"/>
                    <a:pt x="2120" y="0"/>
                  </a:cubicBezTo>
                </a:path>
                <a:path w="21478" h="9583" stroke="0" extrusionOk="0">
                  <a:moveTo>
                    <a:pt x="-1" y="7292"/>
                  </a:moveTo>
                  <a:cubicBezTo>
                    <a:pt x="270" y="4755"/>
                    <a:pt x="988" y="2286"/>
                    <a:pt x="2120" y="0"/>
                  </a:cubicBezTo>
                  <a:lnTo>
                    <a:pt x="21478" y="9583"/>
                  </a:lnTo>
                  <a:lnTo>
                    <a:pt x="-1" y="7292"/>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89" name="Arc 1060">
              <a:extLst>
                <a:ext uri="{FF2B5EF4-FFF2-40B4-BE49-F238E27FC236}">
                  <a16:creationId xmlns:a16="http://schemas.microsoft.com/office/drawing/2014/main" id="{1D701D71-154E-FE3F-D8C8-9CC917B8AE88}"/>
                </a:ext>
              </a:extLst>
            </p:cNvPr>
            <p:cNvSpPr>
              <a:spLocks/>
            </p:cNvSpPr>
            <p:nvPr/>
          </p:nvSpPr>
          <p:spPr bwMode="auto">
            <a:xfrm>
              <a:off x="5142" y="2724"/>
              <a:ext cx="209" cy="84"/>
            </a:xfrm>
            <a:custGeom>
              <a:avLst/>
              <a:gdLst>
                <a:gd name="T0" fmla="*/ 0 w 21476"/>
                <a:gd name="T1" fmla="*/ 0 h 9664"/>
                <a:gd name="T2" fmla="*/ 0 w 21476"/>
                <a:gd name="T3" fmla="*/ 0 h 9664"/>
                <a:gd name="T4" fmla="*/ 0 w 21476"/>
                <a:gd name="T5" fmla="*/ 0 h 9664"/>
                <a:gd name="T6" fmla="*/ 0 60000 65536"/>
                <a:gd name="T7" fmla="*/ 0 60000 65536"/>
                <a:gd name="T8" fmla="*/ 0 60000 65536"/>
              </a:gdLst>
              <a:ahLst/>
              <a:cxnLst>
                <a:cxn ang="T6">
                  <a:pos x="T0" y="T1"/>
                </a:cxn>
                <a:cxn ang="T7">
                  <a:pos x="T2" y="T3"/>
                </a:cxn>
                <a:cxn ang="T8">
                  <a:pos x="T4" y="T5"/>
                </a:cxn>
              </a:cxnLst>
              <a:rect l="0" t="0" r="r" b="b"/>
              <a:pathLst>
                <a:path w="21476" h="9664" fill="none" extrusionOk="0">
                  <a:moveTo>
                    <a:pt x="19317" y="-1"/>
                  </a:moveTo>
                  <a:cubicBezTo>
                    <a:pt x="20469" y="2302"/>
                    <a:pt x="21200" y="4792"/>
                    <a:pt x="21475" y="7352"/>
                  </a:cubicBezTo>
                </a:path>
                <a:path w="21476" h="9664" stroke="0" extrusionOk="0">
                  <a:moveTo>
                    <a:pt x="19317" y="-1"/>
                  </a:moveTo>
                  <a:cubicBezTo>
                    <a:pt x="20469" y="2302"/>
                    <a:pt x="21200" y="4792"/>
                    <a:pt x="21475" y="7352"/>
                  </a:cubicBezTo>
                  <a:lnTo>
                    <a:pt x="0" y="9664"/>
                  </a:lnTo>
                  <a:lnTo>
                    <a:pt x="19317"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90" name="Arc 1061">
              <a:extLst>
                <a:ext uri="{FF2B5EF4-FFF2-40B4-BE49-F238E27FC236}">
                  <a16:creationId xmlns:a16="http://schemas.microsoft.com/office/drawing/2014/main" id="{DF6E8A81-1C1B-B08D-E01E-C8B21B6B977C}"/>
                </a:ext>
              </a:extLst>
            </p:cNvPr>
            <p:cNvSpPr>
              <a:spLocks/>
            </p:cNvSpPr>
            <p:nvPr/>
          </p:nvSpPr>
          <p:spPr bwMode="auto">
            <a:xfrm>
              <a:off x="5143" y="2723"/>
              <a:ext cx="258" cy="87"/>
            </a:xfrm>
            <a:custGeom>
              <a:avLst/>
              <a:gdLst>
                <a:gd name="T0" fmla="*/ 0 w 21509"/>
                <a:gd name="T1" fmla="*/ 0 h 8206"/>
                <a:gd name="T2" fmla="*/ 0 w 21509"/>
                <a:gd name="T3" fmla="*/ 0 h 8206"/>
                <a:gd name="T4" fmla="*/ 0 w 21509"/>
                <a:gd name="T5" fmla="*/ 0 h 8206"/>
                <a:gd name="T6" fmla="*/ 0 60000 65536"/>
                <a:gd name="T7" fmla="*/ 0 60000 65536"/>
                <a:gd name="T8" fmla="*/ 0 60000 65536"/>
              </a:gdLst>
              <a:ahLst/>
              <a:cxnLst>
                <a:cxn ang="T6">
                  <a:pos x="T0" y="T1"/>
                </a:cxn>
                <a:cxn ang="T7">
                  <a:pos x="T2" y="T3"/>
                </a:cxn>
                <a:cxn ang="T8">
                  <a:pos x="T4" y="T5"/>
                </a:cxn>
              </a:cxnLst>
              <a:rect l="0" t="0" r="r" b="b"/>
              <a:pathLst>
                <a:path w="21509" h="8206" fill="none" extrusionOk="0">
                  <a:moveTo>
                    <a:pt x="19980" y="-1"/>
                  </a:moveTo>
                  <a:cubicBezTo>
                    <a:pt x="20796" y="1986"/>
                    <a:pt x="21311" y="4084"/>
                    <a:pt x="21508" y="6223"/>
                  </a:cubicBezTo>
                </a:path>
                <a:path w="21509" h="8206" stroke="0" extrusionOk="0">
                  <a:moveTo>
                    <a:pt x="19980" y="-1"/>
                  </a:moveTo>
                  <a:cubicBezTo>
                    <a:pt x="20796" y="1986"/>
                    <a:pt x="21311" y="4084"/>
                    <a:pt x="21508" y="6223"/>
                  </a:cubicBezTo>
                  <a:lnTo>
                    <a:pt x="0" y="8206"/>
                  </a:lnTo>
                  <a:lnTo>
                    <a:pt x="19980"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91" name="Arc 1062">
              <a:extLst>
                <a:ext uri="{FF2B5EF4-FFF2-40B4-BE49-F238E27FC236}">
                  <a16:creationId xmlns:a16="http://schemas.microsoft.com/office/drawing/2014/main" id="{191B516D-DFE5-8831-67E1-8C24F2740782}"/>
                </a:ext>
              </a:extLst>
            </p:cNvPr>
            <p:cNvSpPr>
              <a:spLocks/>
            </p:cNvSpPr>
            <p:nvPr/>
          </p:nvSpPr>
          <p:spPr bwMode="auto">
            <a:xfrm>
              <a:off x="5130" y="2726"/>
              <a:ext cx="320" cy="72"/>
            </a:xfrm>
            <a:custGeom>
              <a:avLst/>
              <a:gdLst>
                <a:gd name="T0" fmla="*/ 0 w 21584"/>
                <a:gd name="T1" fmla="*/ 0 h 5476"/>
                <a:gd name="T2" fmla="*/ 0 w 21584"/>
                <a:gd name="T3" fmla="*/ 0 h 5476"/>
                <a:gd name="T4" fmla="*/ 0 w 21584"/>
                <a:gd name="T5" fmla="*/ 0 h 5476"/>
                <a:gd name="T6" fmla="*/ 0 60000 65536"/>
                <a:gd name="T7" fmla="*/ 0 60000 65536"/>
                <a:gd name="T8" fmla="*/ 0 60000 65536"/>
              </a:gdLst>
              <a:ahLst/>
              <a:cxnLst>
                <a:cxn ang="T6">
                  <a:pos x="T0" y="T1"/>
                </a:cxn>
                <a:cxn ang="T7">
                  <a:pos x="T2" y="T3"/>
                </a:cxn>
                <a:cxn ang="T8">
                  <a:pos x="T4" y="T5"/>
                </a:cxn>
              </a:cxnLst>
              <a:rect l="0" t="0" r="r" b="b"/>
              <a:pathLst>
                <a:path w="21584" h="5476" fill="none" extrusionOk="0">
                  <a:moveTo>
                    <a:pt x="20894" y="-1"/>
                  </a:moveTo>
                  <a:cubicBezTo>
                    <a:pt x="21291" y="1516"/>
                    <a:pt x="21523" y="3072"/>
                    <a:pt x="21583" y="4639"/>
                  </a:cubicBezTo>
                </a:path>
                <a:path w="21584" h="5476" stroke="0" extrusionOk="0">
                  <a:moveTo>
                    <a:pt x="20894" y="-1"/>
                  </a:moveTo>
                  <a:cubicBezTo>
                    <a:pt x="21291" y="1516"/>
                    <a:pt x="21523" y="3072"/>
                    <a:pt x="21583" y="4639"/>
                  </a:cubicBezTo>
                  <a:lnTo>
                    <a:pt x="0" y="5476"/>
                  </a:lnTo>
                  <a:lnTo>
                    <a:pt x="20894"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192" name="Freeform 1063">
              <a:extLst>
                <a:ext uri="{FF2B5EF4-FFF2-40B4-BE49-F238E27FC236}">
                  <a16:creationId xmlns:a16="http://schemas.microsoft.com/office/drawing/2014/main" id="{3172F0CD-7B84-C57B-F3C2-1873B1C2ED4A}"/>
                </a:ext>
              </a:extLst>
            </p:cNvPr>
            <p:cNvSpPr>
              <a:spLocks/>
            </p:cNvSpPr>
            <p:nvPr/>
          </p:nvSpPr>
          <p:spPr bwMode="auto">
            <a:xfrm>
              <a:off x="5077" y="2508"/>
              <a:ext cx="317" cy="217"/>
            </a:xfrm>
            <a:custGeom>
              <a:avLst/>
              <a:gdLst>
                <a:gd name="T0" fmla="*/ 0 w 317"/>
                <a:gd name="T1" fmla="*/ 212 h 217"/>
                <a:gd name="T2" fmla="*/ 17 w 317"/>
                <a:gd name="T3" fmla="*/ 199 h 217"/>
                <a:gd name="T4" fmla="*/ 32 w 317"/>
                <a:gd name="T5" fmla="*/ 187 h 217"/>
                <a:gd name="T6" fmla="*/ 49 w 317"/>
                <a:gd name="T7" fmla="*/ 174 h 217"/>
                <a:gd name="T8" fmla="*/ 65 w 317"/>
                <a:gd name="T9" fmla="*/ 162 h 217"/>
                <a:gd name="T10" fmla="*/ 80 w 317"/>
                <a:gd name="T11" fmla="*/ 151 h 217"/>
                <a:gd name="T12" fmla="*/ 93 w 317"/>
                <a:gd name="T13" fmla="*/ 140 h 217"/>
                <a:gd name="T14" fmla="*/ 109 w 317"/>
                <a:gd name="T15" fmla="*/ 130 h 217"/>
                <a:gd name="T16" fmla="*/ 122 w 317"/>
                <a:gd name="T17" fmla="*/ 119 h 217"/>
                <a:gd name="T18" fmla="*/ 136 w 317"/>
                <a:gd name="T19" fmla="*/ 109 h 217"/>
                <a:gd name="T20" fmla="*/ 149 w 317"/>
                <a:gd name="T21" fmla="*/ 99 h 217"/>
                <a:gd name="T22" fmla="*/ 161 w 317"/>
                <a:gd name="T23" fmla="*/ 92 h 217"/>
                <a:gd name="T24" fmla="*/ 172 w 317"/>
                <a:gd name="T25" fmla="*/ 82 h 217"/>
                <a:gd name="T26" fmla="*/ 184 w 317"/>
                <a:gd name="T27" fmla="*/ 75 h 217"/>
                <a:gd name="T28" fmla="*/ 195 w 317"/>
                <a:gd name="T29" fmla="*/ 67 h 217"/>
                <a:gd name="T30" fmla="*/ 205 w 317"/>
                <a:gd name="T31" fmla="*/ 59 h 217"/>
                <a:gd name="T32" fmla="*/ 214 w 317"/>
                <a:gd name="T33" fmla="*/ 54 h 217"/>
                <a:gd name="T34" fmla="*/ 224 w 317"/>
                <a:gd name="T35" fmla="*/ 46 h 217"/>
                <a:gd name="T36" fmla="*/ 233 w 317"/>
                <a:gd name="T37" fmla="*/ 40 h 217"/>
                <a:gd name="T38" fmla="*/ 241 w 317"/>
                <a:gd name="T39" fmla="*/ 34 h 217"/>
                <a:gd name="T40" fmla="*/ 251 w 317"/>
                <a:gd name="T41" fmla="*/ 29 h 217"/>
                <a:gd name="T42" fmla="*/ 258 w 317"/>
                <a:gd name="T43" fmla="*/ 25 h 217"/>
                <a:gd name="T44" fmla="*/ 264 w 317"/>
                <a:gd name="T45" fmla="*/ 21 h 217"/>
                <a:gd name="T46" fmla="*/ 272 w 317"/>
                <a:gd name="T47" fmla="*/ 17 h 217"/>
                <a:gd name="T48" fmla="*/ 278 w 317"/>
                <a:gd name="T49" fmla="*/ 13 h 217"/>
                <a:gd name="T50" fmla="*/ 283 w 317"/>
                <a:gd name="T51" fmla="*/ 10 h 217"/>
                <a:gd name="T52" fmla="*/ 289 w 317"/>
                <a:gd name="T53" fmla="*/ 8 h 217"/>
                <a:gd name="T54" fmla="*/ 293 w 317"/>
                <a:gd name="T55" fmla="*/ 6 h 217"/>
                <a:gd name="T56" fmla="*/ 297 w 317"/>
                <a:gd name="T57" fmla="*/ 4 h 217"/>
                <a:gd name="T58" fmla="*/ 301 w 317"/>
                <a:gd name="T59" fmla="*/ 2 h 217"/>
                <a:gd name="T60" fmla="*/ 304 w 317"/>
                <a:gd name="T61" fmla="*/ 0 h 217"/>
                <a:gd name="T62" fmla="*/ 312 w 317"/>
                <a:gd name="T63" fmla="*/ 0 h 217"/>
                <a:gd name="T64" fmla="*/ 316 w 317"/>
                <a:gd name="T65" fmla="*/ 4 h 217"/>
                <a:gd name="T66" fmla="*/ 316 w 317"/>
                <a:gd name="T67" fmla="*/ 6 h 217"/>
                <a:gd name="T68" fmla="*/ 314 w 317"/>
                <a:gd name="T69" fmla="*/ 8 h 217"/>
                <a:gd name="T70" fmla="*/ 314 w 317"/>
                <a:gd name="T71" fmla="*/ 12 h 217"/>
                <a:gd name="T72" fmla="*/ 312 w 317"/>
                <a:gd name="T73" fmla="*/ 13 h 217"/>
                <a:gd name="T74" fmla="*/ 310 w 317"/>
                <a:gd name="T75" fmla="*/ 17 h 217"/>
                <a:gd name="T76" fmla="*/ 308 w 317"/>
                <a:gd name="T77" fmla="*/ 21 h 217"/>
                <a:gd name="T78" fmla="*/ 306 w 317"/>
                <a:gd name="T79" fmla="*/ 27 h 217"/>
                <a:gd name="T80" fmla="*/ 302 w 317"/>
                <a:gd name="T81" fmla="*/ 31 h 217"/>
                <a:gd name="T82" fmla="*/ 299 w 317"/>
                <a:gd name="T83" fmla="*/ 36 h 217"/>
                <a:gd name="T84" fmla="*/ 295 w 317"/>
                <a:gd name="T85" fmla="*/ 42 h 217"/>
                <a:gd name="T86" fmla="*/ 291 w 317"/>
                <a:gd name="T87" fmla="*/ 48 h 217"/>
                <a:gd name="T88" fmla="*/ 285 w 317"/>
                <a:gd name="T89" fmla="*/ 55 h 217"/>
                <a:gd name="T90" fmla="*/ 279 w 317"/>
                <a:gd name="T91" fmla="*/ 61 h 217"/>
                <a:gd name="T92" fmla="*/ 274 w 317"/>
                <a:gd name="T93" fmla="*/ 69 h 217"/>
                <a:gd name="T94" fmla="*/ 266 w 317"/>
                <a:gd name="T95" fmla="*/ 76 h 217"/>
                <a:gd name="T96" fmla="*/ 260 w 317"/>
                <a:gd name="T97" fmla="*/ 84 h 217"/>
                <a:gd name="T98" fmla="*/ 253 w 317"/>
                <a:gd name="T99" fmla="*/ 94 h 217"/>
                <a:gd name="T100" fmla="*/ 245 w 317"/>
                <a:gd name="T101" fmla="*/ 103 h 217"/>
                <a:gd name="T102" fmla="*/ 235 w 317"/>
                <a:gd name="T103" fmla="*/ 113 h 217"/>
                <a:gd name="T104" fmla="*/ 228 w 317"/>
                <a:gd name="T105" fmla="*/ 122 h 217"/>
                <a:gd name="T106" fmla="*/ 218 w 317"/>
                <a:gd name="T107" fmla="*/ 132 h 217"/>
                <a:gd name="T108" fmla="*/ 208 w 317"/>
                <a:gd name="T109" fmla="*/ 143 h 217"/>
                <a:gd name="T110" fmla="*/ 197 w 317"/>
                <a:gd name="T111" fmla="*/ 155 h 217"/>
                <a:gd name="T112" fmla="*/ 187 w 317"/>
                <a:gd name="T113" fmla="*/ 166 h 217"/>
                <a:gd name="T114" fmla="*/ 164 w 317"/>
                <a:gd name="T115" fmla="*/ 189 h 217"/>
                <a:gd name="T116" fmla="*/ 153 w 317"/>
                <a:gd name="T117" fmla="*/ 203 h 217"/>
                <a:gd name="T118" fmla="*/ 139 w 317"/>
                <a:gd name="T119" fmla="*/ 216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7" h="217">
                  <a:moveTo>
                    <a:pt x="0" y="212"/>
                  </a:moveTo>
                  <a:lnTo>
                    <a:pt x="17" y="199"/>
                  </a:lnTo>
                  <a:lnTo>
                    <a:pt x="32" y="187"/>
                  </a:lnTo>
                  <a:lnTo>
                    <a:pt x="49" y="174"/>
                  </a:lnTo>
                  <a:lnTo>
                    <a:pt x="65" y="162"/>
                  </a:lnTo>
                  <a:lnTo>
                    <a:pt x="80" y="151"/>
                  </a:lnTo>
                  <a:lnTo>
                    <a:pt x="93" y="140"/>
                  </a:lnTo>
                  <a:lnTo>
                    <a:pt x="109" y="130"/>
                  </a:lnTo>
                  <a:lnTo>
                    <a:pt x="122" y="119"/>
                  </a:lnTo>
                  <a:lnTo>
                    <a:pt x="136" y="109"/>
                  </a:lnTo>
                  <a:lnTo>
                    <a:pt x="149" y="99"/>
                  </a:lnTo>
                  <a:lnTo>
                    <a:pt x="161" y="92"/>
                  </a:lnTo>
                  <a:lnTo>
                    <a:pt x="172" y="82"/>
                  </a:lnTo>
                  <a:lnTo>
                    <a:pt x="184" y="75"/>
                  </a:lnTo>
                  <a:lnTo>
                    <a:pt x="195" y="67"/>
                  </a:lnTo>
                  <a:lnTo>
                    <a:pt x="205" y="59"/>
                  </a:lnTo>
                  <a:lnTo>
                    <a:pt x="214" y="54"/>
                  </a:lnTo>
                  <a:lnTo>
                    <a:pt x="224" y="46"/>
                  </a:lnTo>
                  <a:lnTo>
                    <a:pt x="233" y="40"/>
                  </a:lnTo>
                  <a:lnTo>
                    <a:pt x="241" y="34"/>
                  </a:lnTo>
                  <a:lnTo>
                    <a:pt x="251" y="29"/>
                  </a:lnTo>
                  <a:lnTo>
                    <a:pt x="258" y="25"/>
                  </a:lnTo>
                  <a:lnTo>
                    <a:pt x="264" y="21"/>
                  </a:lnTo>
                  <a:lnTo>
                    <a:pt x="272" y="17"/>
                  </a:lnTo>
                  <a:lnTo>
                    <a:pt x="278" y="13"/>
                  </a:lnTo>
                  <a:lnTo>
                    <a:pt x="283" y="10"/>
                  </a:lnTo>
                  <a:lnTo>
                    <a:pt x="289" y="8"/>
                  </a:lnTo>
                  <a:lnTo>
                    <a:pt x="293" y="6"/>
                  </a:lnTo>
                  <a:lnTo>
                    <a:pt x="297" y="4"/>
                  </a:lnTo>
                  <a:lnTo>
                    <a:pt x="301" y="2"/>
                  </a:lnTo>
                  <a:lnTo>
                    <a:pt x="304" y="0"/>
                  </a:lnTo>
                  <a:lnTo>
                    <a:pt x="312" y="0"/>
                  </a:lnTo>
                  <a:lnTo>
                    <a:pt x="316" y="4"/>
                  </a:lnTo>
                  <a:lnTo>
                    <a:pt x="316" y="6"/>
                  </a:lnTo>
                  <a:lnTo>
                    <a:pt x="314" y="8"/>
                  </a:lnTo>
                  <a:lnTo>
                    <a:pt x="314" y="12"/>
                  </a:lnTo>
                  <a:lnTo>
                    <a:pt x="312" y="13"/>
                  </a:lnTo>
                  <a:lnTo>
                    <a:pt x="310" y="17"/>
                  </a:lnTo>
                  <a:lnTo>
                    <a:pt x="308" y="21"/>
                  </a:lnTo>
                  <a:lnTo>
                    <a:pt x="306" y="27"/>
                  </a:lnTo>
                  <a:lnTo>
                    <a:pt x="302" y="31"/>
                  </a:lnTo>
                  <a:lnTo>
                    <a:pt x="299" y="36"/>
                  </a:lnTo>
                  <a:lnTo>
                    <a:pt x="295" y="42"/>
                  </a:lnTo>
                  <a:lnTo>
                    <a:pt x="291" y="48"/>
                  </a:lnTo>
                  <a:lnTo>
                    <a:pt x="285" y="55"/>
                  </a:lnTo>
                  <a:lnTo>
                    <a:pt x="279" y="61"/>
                  </a:lnTo>
                  <a:lnTo>
                    <a:pt x="274" y="69"/>
                  </a:lnTo>
                  <a:lnTo>
                    <a:pt x="266" y="76"/>
                  </a:lnTo>
                  <a:lnTo>
                    <a:pt x="260" y="84"/>
                  </a:lnTo>
                  <a:lnTo>
                    <a:pt x="253" y="94"/>
                  </a:lnTo>
                  <a:lnTo>
                    <a:pt x="245" y="103"/>
                  </a:lnTo>
                  <a:lnTo>
                    <a:pt x="235" y="113"/>
                  </a:lnTo>
                  <a:lnTo>
                    <a:pt x="228" y="122"/>
                  </a:lnTo>
                  <a:lnTo>
                    <a:pt x="218" y="132"/>
                  </a:lnTo>
                  <a:lnTo>
                    <a:pt x="208" y="143"/>
                  </a:lnTo>
                  <a:lnTo>
                    <a:pt x="197" y="155"/>
                  </a:lnTo>
                  <a:lnTo>
                    <a:pt x="187" y="166"/>
                  </a:lnTo>
                  <a:lnTo>
                    <a:pt x="164" y="189"/>
                  </a:lnTo>
                  <a:lnTo>
                    <a:pt x="153" y="203"/>
                  </a:lnTo>
                  <a:lnTo>
                    <a:pt x="139" y="216"/>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93" name="Freeform 1064">
              <a:extLst>
                <a:ext uri="{FF2B5EF4-FFF2-40B4-BE49-F238E27FC236}">
                  <a16:creationId xmlns:a16="http://schemas.microsoft.com/office/drawing/2014/main" id="{906BC8B6-6E69-AF43-F6FF-38515A522027}"/>
                </a:ext>
              </a:extLst>
            </p:cNvPr>
            <p:cNvSpPr>
              <a:spLocks/>
            </p:cNvSpPr>
            <p:nvPr/>
          </p:nvSpPr>
          <p:spPr bwMode="auto">
            <a:xfrm>
              <a:off x="5004" y="2313"/>
              <a:ext cx="614" cy="416"/>
            </a:xfrm>
            <a:custGeom>
              <a:avLst/>
              <a:gdLst>
                <a:gd name="T0" fmla="*/ 0 w 614"/>
                <a:gd name="T1" fmla="*/ 415 h 416"/>
                <a:gd name="T2" fmla="*/ 32 w 614"/>
                <a:gd name="T3" fmla="*/ 390 h 416"/>
                <a:gd name="T4" fmla="*/ 65 w 614"/>
                <a:gd name="T5" fmla="*/ 365 h 416"/>
                <a:gd name="T6" fmla="*/ 96 w 614"/>
                <a:gd name="T7" fmla="*/ 340 h 416"/>
                <a:gd name="T8" fmla="*/ 124 w 614"/>
                <a:gd name="T9" fmla="*/ 317 h 416"/>
                <a:gd name="T10" fmla="*/ 155 w 614"/>
                <a:gd name="T11" fmla="*/ 296 h 416"/>
                <a:gd name="T12" fmla="*/ 182 w 614"/>
                <a:gd name="T13" fmla="*/ 273 h 416"/>
                <a:gd name="T14" fmla="*/ 211 w 614"/>
                <a:gd name="T15" fmla="*/ 254 h 416"/>
                <a:gd name="T16" fmla="*/ 235 w 614"/>
                <a:gd name="T17" fmla="*/ 233 h 416"/>
                <a:gd name="T18" fmla="*/ 262 w 614"/>
                <a:gd name="T19" fmla="*/ 214 h 416"/>
                <a:gd name="T20" fmla="*/ 285 w 614"/>
                <a:gd name="T21" fmla="*/ 197 h 416"/>
                <a:gd name="T22" fmla="*/ 310 w 614"/>
                <a:gd name="T23" fmla="*/ 180 h 416"/>
                <a:gd name="T24" fmla="*/ 333 w 614"/>
                <a:gd name="T25" fmla="*/ 163 h 416"/>
                <a:gd name="T26" fmla="*/ 354 w 614"/>
                <a:gd name="T27" fmla="*/ 147 h 416"/>
                <a:gd name="T28" fmla="*/ 375 w 614"/>
                <a:gd name="T29" fmla="*/ 132 h 416"/>
                <a:gd name="T30" fmla="*/ 397 w 614"/>
                <a:gd name="T31" fmla="*/ 117 h 416"/>
                <a:gd name="T32" fmla="*/ 416 w 614"/>
                <a:gd name="T33" fmla="*/ 105 h 416"/>
                <a:gd name="T34" fmla="*/ 433 w 614"/>
                <a:gd name="T35" fmla="*/ 92 h 416"/>
                <a:gd name="T36" fmla="*/ 450 w 614"/>
                <a:gd name="T37" fmla="*/ 80 h 416"/>
                <a:gd name="T38" fmla="*/ 467 w 614"/>
                <a:gd name="T39" fmla="*/ 69 h 416"/>
                <a:gd name="T40" fmla="*/ 483 w 614"/>
                <a:gd name="T41" fmla="*/ 59 h 416"/>
                <a:gd name="T42" fmla="*/ 498 w 614"/>
                <a:gd name="T43" fmla="*/ 50 h 416"/>
                <a:gd name="T44" fmla="*/ 512 w 614"/>
                <a:gd name="T45" fmla="*/ 40 h 416"/>
                <a:gd name="T46" fmla="*/ 525 w 614"/>
                <a:gd name="T47" fmla="*/ 33 h 416"/>
                <a:gd name="T48" fmla="*/ 536 w 614"/>
                <a:gd name="T49" fmla="*/ 27 h 416"/>
                <a:gd name="T50" fmla="*/ 548 w 614"/>
                <a:gd name="T51" fmla="*/ 21 h 416"/>
                <a:gd name="T52" fmla="*/ 559 w 614"/>
                <a:gd name="T53" fmla="*/ 15 h 416"/>
                <a:gd name="T54" fmla="*/ 567 w 614"/>
                <a:gd name="T55" fmla="*/ 10 h 416"/>
                <a:gd name="T56" fmla="*/ 577 w 614"/>
                <a:gd name="T57" fmla="*/ 8 h 416"/>
                <a:gd name="T58" fmla="*/ 584 w 614"/>
                <a:gd name="T59" fmla="*/ 4 h 416"/>
                <a:gd name="T60" fmla="*/ 590 w 614"/>
                <a:gd name="T61" fmla="*/ 2 h 416"/>
                <a:gd name="T62" fmla="*/ 596 w 614"/>
                <a:gd name="T63" fmla="*/ 0 h 416"/>
                <a:gd name="T64" fmla="*/ 605 w 614"/>
                <a:gd name="T65" fmla="*/ 0 h 416"/>
                <a:gd name="T66" fmla="*/ 609 w 614"/>
                <a:gd name="T67" fmla="*/ 2 h 416"/>
                <a:gd name="T68" fmla="*/ 613 w 614"/>
                <a:gd name="T69" fmla="*/ 6 h 416"/>
                <a:gd name="T70" fmla="*/ 613 w 614"/>
                <a:gd name="T71" fmla="*/ 14 h 416"/>
                <a:gd name="T72" fmla="*/ 611 w 614"/>
                <a:gd name="T73" fmla="*/ 19 h 416"/>
                <a:gd name="T74" fmla="*/ 609 w 614"/>
                <a:gd name="T75" fmla="*/ 25 h 416"/>
                <a:gd name="T76" fmla="*/ 605 w 614"/>
                <a:gd name="T77" fmla="*/ 33 h 416"/>
                <a:gd name="T78" fmla="*/ 602 w 614"/>
                <a:gd name="T79" fmla="*/ 40 h 416"/>
                <a:gd name="T80" fmla="*/ 598 w 614"/>
                <a:gd name="T81" fmla="*/ 48 h 416"/>
                <a:gd name="T82" fmla="*/ 592 w 614"/>
                <a:gd name="T83" fmla="*/ 58 h 416"/>
                <a:gd name="T84" fmla="*/ 584 w 614"/>
                <a:gd name="T85" fmla="*/ 67 h 416"/>
                <a:gd name="T86" fmla="*/ 577 w 614"/>
                <a:gd name="T87" fmla="*/ 79 h 416"/>
                <a:gd name="T88" fmla="*/ 569 w 614"/>
                <a:gd name="T89" fmla="*/ 90 h 416"/>
                <a:gd name="T90" fmla="*/ 559 w 614"/>
                <a:gd name="T91" fmla="*/ 103 h 416"/>
                <a:gd name="T92" fmla="*/ 548 w 614"/>
                <a:gd name="T93" fmla="*/ 115 h 416"/>
                <a:gd name="T94" fmla="*/ 538 w 614"/>
                <a:gd name="T95" fmla="*/ 130 h 416"/>
                <a:gd name="T96" fmla="*/ 525 w 614"/>
                <a:gd name="T97" fmla="*/ 145 h 416"/>
                <a:gd name="T98" fmla="*/ 513 w 614"/>
                <a:gd name="T99" fmla="*/ 161 h 416"/>
                <a:gd name="T100" fmla="*/ 498 w 614"/>
                <a:gd name="T101" fmla="*/ 176 h 416"/>
                <a:gd name="T102" fmla="*/ 485 w 614"/>
                <a:gd name="T103" fmla="*/ 193 h 416"/>
                <a:gd name="T104" fmla="*/ 467 w 614"/>
                <a:gd name="T105" fmla="*/ 212 h 416"/>
                <a:gd name="T106" fmla="*/ 452 w 614"/>
                <a:gd name="T107" fmla="*/ 231 h 416"/>
                <a:gd name="T108" fmla="*/ 435 w 614"/>
                <a:gd name="T109" fmla="*/ 250 h 416"/>
                <a:gd name="T110" fmla="*/ 416 w 614"/>
                <a:gd name="T111" fmla="*/ 271 h 416"/>
                <a:gd name="T112" fmla="*/ 397 w 614"/>
                <a:gd name="T113" fmla="*/ 293 h 416"/>
                <a:gd name="T114" fmla="*/ 377 w 614"/>
                <a:gd name="T115" fmla="*/ 315 h 416"/>
                <a:gd name="T116" fmla="*/ 356 w 614"/>
                <a:gd name="T117" fmla="*/ 336 h 416"/>
                <a:gd name="T118" fmla="*/ 333 w 614"/>
                <a:gd name="T119" fmla="*/ 361 h 416"/>
                <a:gd name="T120" fmla="*/ 310 w 614"/>
                <a:gd name="T121" fmla="*/ 386 h 416"/>
                <a:gd name="T122" fmla="*/ 287 w 614"/>
                <a:gd name="T123" fmla="*/ 411 h 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4" h="416">
                  <a:moveTo>
                    <a:pt x="0" y="415"/>
                  </a:moveTo>
                  <a:lnTo>
                    <a:pt x="32" y="390"/>
                  </a:lnTo>
                  <a:lnTo>
                    <a:pt x="65" y="365"/>
                  </a:lnTo>
                  <a:lnTo>
                    <a:pt x="96" y="340"/>
                  </a:lnTo>
                  <a:lnTo>
                    <a:pt x="124" y="317"/>
                  </a:lnTo>
                  <a:lnTo>
                    <a:pt x="155" y="296"/>
                  </a:lnTo>
                  <a:lnTo>
                    <a:pt x="182" y="273"/>
                  </a:lnTo>
                  <a:lnTo>
                    <a:pt x="211" y="254"/>
                  </a:lnTo>
                  <a:lnTo>
                    <a:pt x="235" y="233"/>
                  </a:lnTo>
                  <a:lnTo>
                    <a:pt x="262" y="214"/>
                  </a:lnTo>
                  <a:lnTo>
                    <a:pt x="285" y="197"/>
                  </a:lnTo>
                  <a:lnTo>
                    <a:pt x="310" y="180"/>
                  </a:lnTo>
                  <a:lnTo>
                    <a:pt x="333" y="163"/>
                  </a:lnTo>
                  <a:lnTo>
                    <a:pt x="354" y="147"/>
                  </a:lnTo>
                  <a:lnTo>
                    <a:pt x="375" y="132"/>
                  </a:lnTo>
                  <a:lnTo>
                    <a:pt x="397" y="117"/>
                  </a:lnTo>
                  <a:lnTo>
                    <a:pt x="416" y="105"/>
                  </a:lnTo>
                  <a:lnTo>
                    <a:pt x="433" y="92"/>
                  </a:lnTo>
                  <a:lnTo>
                    <a:pt x="450" y="80"/>
                  </a:lnTo>
                  <a:lnTo>
                    <a:pt x="467" y="69"/>
                  </a:lnTo>
                  <a:lnTo>
                    <a:pt x="483" y="59"/>
                  </a:lnTo>
                  <a:lnTo>
                    <a:pt x="498" y="50"/>
                  </a:lnTo>
                  <a:lnTo>
                    <a:pt x="512" y="40"/>
                  </a:lnTo>
                  <a:lnTo>
                    <a:pt x="525" y="33"/>
                  </a:lnTo>
                  <a:lnTo>
                    <a:pt x="536" y="27"/>
                  </a:lnTo>
                  <a:lnTo>
                    <a:pt x="548" y="21"/>
                  </a:lnTo>
                  <a:lnTo>
                    <a:pt x="559" y="15"/>
                  </a:lnTo>
                  <a:lnTo>
                    <a:pt x="567" y="10"/>
                  </a:lnTo>
                  <a:lnTo>
                    <a:pt x="577" y="8"/>
                  </a:lnTo>
                  <a:lnTo>
                    <a:pt x="584" y="4"/>
                  </a:lnTo>
                  <a:lnTo>
                    <a:pt x="590" y="2"/>
                  </a:lnTo>
                  <a:lnTo>
                    <a:pt x="596" y="0"/>
                  </a:lnTo>
                  <a:lnTo>
                    <a:pt x="605" y="0"/>
                  </a:lnTo>
                  <a:lnTo>
                    <a:pt x="609" y="2"/>
                  </a:lnTo>
                  <a:lnTo>
                    <a:pt x="613" y="6"/>
                  </a:lnTo>
                  <a:lnTo>
                    <a:pt x="613" y="14"/>
                  </a:lnTo>
                  <a:lnTo>
                    <a:pt x="611" y="19"/>
                  </a:lnTo>
                  <a:lnTo>
                    <a:pt x="609" y="25"/>
                  </a:lnTo>
                  <a:lnTo>
                    <a:pt x="605" y="33"/>
                  </a:lnTo>
                  <a:lnTo>
                    <a:pt x="602" y="40"/>
                  </a:lnTo>
                  <a:lnTo>
                    <a:pt x="598" y="48"/>
                  </a:lnTo>
                  <a:lnTo>
                    <a:pt x="592" y="58"/>
                  </a:lnTo>
                  <a:lnTo>
                    <a:pt x="584" y="67"/>
                  </a:lnTo>
                  <a:lnTo>
                    <a:pt x="577" y="79"/>
                  </a:lnTo>
                  <a:lnTo>
                    <a:pt x="569" y="90"/>
                  </a:lnTo>
                  <a:lnTo>
                    <a:pt x="559" y="103"/>
                  </a:lnTo>
                  <a:lnTo>
                    <a:pt x="548" y="115"/>
                  </a:lnTo>
                  <a:lnTo>
                    <a:pt x="538" y="130"/>
                  </a:lnTo>
                  <a:lnTo>
                    <a:pt x="525" y="145"/>
                  </a:lnTo>
                  <a:lnTo>
                    <a:pt x="513" y="161"/>
                  </a:lnTo>
                  <a:lnTo>
                    <a:pt x="498" y="176"/>
                  </a:lnTo>
                  <a:lnTo>
                    <a:pt x="485" y="193"/>
                  </a:lnTo>
                  <a:lnTo>
                    <a:pt x="467" y="212"/>
                  </a:lnTo>
                  <a:lnTo>
                    <a:pt x="452" y="231"/>
                  </a:lnTo>
                  <a:lnTo>
                    <a:pt x="435" y="250"/>
                  </a:lnTo>
                  <a:lnTo>
                    <a:pt x="416" y="271"/>
                  </a:lnTo>
                  <a:lnTo>
                    <a:pt x="397" y="293"/>
                  </a:lnTo>
                  <a:lnTo>
                    <a:pt x="377" y="315"/>
                  </a:lnTo>
                  <a:lnTo>
                    <a:pt x="356" y="336"/>
                  </a:lnTo>
                  <a:lnTo>
                    <a:pt x="333" y="361"/>
                  </a:lnTo>
                  <a:lnTo>
                    <a:pt x="310" y="386"/>
                  </a:lnTo>
                  <a:lnTo>
                    <a:pt x="287" y="411"/>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94" name="Freeform 1065">
              <a:extLst>
                <a:ext uri="{FF2B5EF4-FFF2-40B4-BE49-F238E27FC236}">
                  <a16:creationId xmlns:a16="http://schemas.microsoft.com/office/drawing/2014/main" id="{99F8ED2D-2DA8-CE8B-1EDA-A12EBD950C4C}"/>
                </a:ext>
              </a:extLst>
            </p:cNvPr>
            <p:cNvSpPr>
              <a:spLocks/>
            </p:cNvSpPr>
            <p:nvPr/>
          </p:nvSpPr>
          <p:spPr bwMode="auto">
            <a:xfrm>
              <a:off x="4950" y="2162"/>
              <a:ext cx="841" cy="563"/>
            </a:xfrm>
            <a:custGeom>
              <a:avLst/>
              <a:gdLst>
                <a:gd name="T0" fmla="*/ 44 w 841"/>
                <a:gd name="T1" fmla="*/ 528 h 563"/>
                <a:gd name="T2" fmla="*/ 130 w 841"/>
                <a:gd name="T3" fmla="*/ 461 h 563"/>
                <a:gd name="T4" fmla="*/ 211 w 841"/>
                <a:gd name="T5" fmla="*/ 400 h 563"/>
                <a:gd name="T6" fmla="*/ 288 w 841"/>
                <a:gd name="T7" fmla="*/ 342 h 563"/>
                <a:gd name="T8" fmla="*/ 358 w 841"/>
                <a:gd name="T9" fmla="*/ 291 h 563"/>
                <a:gd name="T10" fmla="*/ 426 w 841"/>
                <a:gd name="T11" fmla="*/ 243 h 563"/>
                <a:gd name="T12" fmla="*/ 487 w 841"/>
                <a:gd name="T13" fmla="*/ 199 h 563"/>
                <a:gd name="T14" fmla="*/ 543 w 841"/>
                <a:gd name="T15" fmla="*/ 159 h 563"/>
                <a:gd name="T16" fmla="*/ 594 w 841"/>
                <a:gd name="T17" fmla="*/ 124 h 563"/>
                <a:gd name="T18" fmla="*/ 642 w 841"/>
                <a:gd name="T19" fmla="*/ 94 h 563"/>
                <a:gd name="T20" fmla="*/ 682 w 841"/>
                <a:gd name="T21" fmla="*/ 67 h 563"/>
                <a:gd name="T22" fmla="*/ 719 w 841"/>
                <a:gd name="T23" fmla="*/ 44 h 563"/>
                <a:gd name="T24" fmla="*/ 751 w 841"/>
                <a:gd name="T25" fmla="*/ 27 h 563"/>
                <a:gd name="T26" fmla="*/ 778 w 841"/>
                <a:gd name="T27" fmla="*/ 14 h 563"/>
                <a:gd name="T28" fmla="*/ 801 w 841"/>
                <a:gd name="T29" fmla="*/ 6 h 563"/>
                <a:gd name="T30" fmla="*/ 819 w 841"/>
                <a:gd name="T31" fmla="*/ 0 h 563"/>
                <a:gd name="T32" fmla="*/ 834 w 841"/>
                <a:gd name="T33" fmla="*/ 2 h 563"/>
                <a:gd name="T34" fmla="*/ 840 w 841"/>
                <a:gd name="T35" fmla="*/ 10 h 563"/>
                <a:gd name="T36" fmla="*/ 838 w 841"/>
                <a:gd name="T37" fmla="*/ 19 h 563"/>
                <a:gd name="T38" fmla="*/ 834 w 841"/>
                <a:gd name="T39" fmla="*/ 35 h 563"/>
                <a:gd name="T40" fmla="*/ 824 w 841"/>
                <a:gd name="T41" fmla="*/ 56 h 563"/>
                <a:gd name="T42" fmla="*/ 809 w 841"/>
                <a:gd name="T43" fmla="*/ 79 h 563"/>
                <a:gd name="T44" fmla="*/ 790 w 841"/>
                <a:gd name="T45" fmla="*/ 107 h 563"/>
                <a:gd name="T46" fmla="*/ 765 w 841"/>
                <a:gd name="T47" fmla="*/ 142 h 563"/>
                <a:gd name="T48" fmla="*/ 734 w 841"/>
                <a:gd name="T49" fmla="*/ 178 h 563"/>
                <a:gd name="T50" fmla="*/ 700 w 841"/>
                <a:gd name="T51" fmla="*/ 220 h 563"/>
                <a:gd name="T52" fmla="*/ 661 w 841"/>
                <a:gd name="T53" fmla="*/ 266 h 563"/>
                <a:gd name="T54" fmla="*/ 615 w 841"/>
                <a:gd name="T55" fmla="*/ 315 h 563"/>
                <a:gd name="T56" fmla="*/ 567 w 841"/>
                <a:gd name="T57" fmla="*/ 371 h 563"/>
                <a:gd name="T58" fmla="*/ 512 w 841"/>
                <a:gd name="T59" fmla="*/ 430 h 563"/>
                <a:gd name="T60" fmla="*/ 452 w 841"/>
                <a:gd name="T61" fmla="*/ 493 h 563"/>
                <a:gd name="T62" fmla="*/ 389 w 841"/>
                <a:gd name="T63" fmla="*/ 562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1" h="563">
                  <a:moveTo>
                    <a:pt x="0" y="562"/>
                  </a:moveTo>
                  <a:lnTo>
                    <a:pt x="44" y="528"/>
                  </a:lnTo>
                  <a:lnTo>
                    <a:pt x="88" y="493"/>
                  </a:lnTo>
                  <a:lnTo>
                    <a:pt x="130" y="461"/>
                  </a:lnTo>
                  <a:lnTo>
                    <a:pt x="173" y="430"/>
                  </a:lnTo>
                  <a:lnTo>
                    <a:pt x="211" y="400"/>
                  </a:lnTo>
                  <a:lnTo>
                    <a:pt x="251" y="371"/>
                  </a:lnTo>
                  <a:lnTo>
                    <a:pt x="288" y="342"/>
                  </a:lnTo>
                  <a:lnTo>
                    <a:pt x="324" y="315"/>
                  </a:lnTo>
                  <a:lnTo>
                    <a:pt x="358" y="291"/>
                  </a:lnTo>
                  <a:lnTo>
                    <a:pt x="393" y="266"/>
                  </a:lnTo>
                  <a:lnTo>
                    <a:pt x="426" y="243"/>
                  </a:lnTo>
                  <a:lnTo>
                    <a:pt x="456" y="220"/>
                  </a:lnTo>
                  <a:lnTo>
                    <a:pt x="487" y="199"/>
                  </a:lnTo>
                  <a:lnTo>
                    <a:pt x="516" y="178"/>
                  </a:lnTo>
                  <a:lnTo>
                    <a:pt x="543" y="159"/>
                  </a:lnTo>
                  <a:lnTo>
                    <a:pt x="569" y="142"/>
                  </a:lnTo>
                  <a:lnTo>
                    <a:pt x="594" y="124"/>
                  </a:lnTo>
                  <a:lnTo>
                    <a:pt x="619" y="107"/>
                  </a:lnTo>
                  <a:lnTo>
                    <a:pt x="642" y="94"/>
                  </a:lnTo>
                  <a:lnTo>
                    <a:pt x="663" y="79"/>
                  </a:lnTo>
                  <a:lnTo>
                    <a:pt x="682" y="67"/>
                  </a:lnTo>
                  <a:lnTo>
                    <a:pt x="702" y="56"/>
                  </a:lnTo>
                  <a:lnTo>
                    <a:pt x="719" y="44"/>
                  </a:lnTo>
                  <a:lnTo>
                    <a:pt x="736" y="35"/>
                  </a:lnTo>
                  <a:lnTo>
                    <a:pt x="751" y="27"/>
                  </a:lnTo>
                  <a:lnTo>
                    <a:pt x="765" y="19"/>
                  </a:lnTo>
                  <a:lnTo>
                    <a:pt x="778" y="14"/>
                  </a:lnTo>
                  <a:lnTo>
                    <a:pt x="790" y="10"/>
                  </a:lnTo>
                  <a:lnTo>
                    <a:pt x="801" y="6"/>
                  </a:lnTo>
                  <a:lnTo>
                    <a:pt x="809" y="2"/>
                  </a:lnTo>
                  <a:lnTo>
                    <a:pt x="819" y="0"/>
                  </a:lnTo>
                  <a:lnTo>
                    <a:pt x="830" y="0"/>
                  </a:lnTo>
                  <a:lnTo>
                    <a:pt x="834" y="2"/>
                  </a:lnTo>
                  <a:lnTo>
                    <a:pt x="838" y="6"/>
                  </a:lnTo>
                  <a:lnTo>
                    <a:pt x="840" y="10"/>
                  </a:lnTo>
                  <a:lnTo>
                    <a:pt x="840" y="14"/>
                  </a:lnTo>
                  <a:lnTo>
                    <a:pt x="838" y="19"/>
                  </a:lnTo>
                  <a:lnTo>
                    <a:pt x="836" y="27"/>
                  </a:lnTo>
                  <a:lnTo>
                    <a:pt x="834" y="35"/>
                  </a:lnTo>
                  <a:lnTo>
                    <a:pt x="830" y="44"/>
                  </a:lnTo>
                  <a:lnTo>
                    <a:pt x="824" y="56"/>
                  </a:lnTo>
                  <a:lnTo>
                    <a:pt x="817" y="67"/>
                  </a:lnTo>
                  <a:lnTo>
                    <a:pt x="809" y="79"/>
                  </a:lnTo>
                  <a:lnTo>
                    <a:pt x="799" y="94"/>
                  </a:lnTo>
                  <a:lnTo>
                    <a:pt x="790" y="107"/>
                  </a:lnTo>
                  <a:lnTo>
                    <a:pt x="776" y="124"/>
                  </a:lnTo>
                  <a:lnTo>
                    <a:pt x="765" y="142"/>
                  </a:lnTo>
                  <a:lnTo>
                    <a:pt x="750" y="159"/>
                  </a:lnTo>
                  <a:lnTo>
                    <a:pt x="734" y="178"/>
                  </a:lnTo>
                  <a:lnTo>
                    <a:pt x="717" y="199"/>
                  </a:lnTo>
                  <a:lnTo>
                    <a:pt x="700" y="220"/>
                  </a:lnTo>
                  <a:lnTo>
                    <a:pt x="681" y="243"/>
                  </a:lnTo>
                  <a:lnTo>
                    <a:pt x="661" y="266"/>
                  </a:lnTo>
                  <a:lnTo>
                    <a:pt x="638" y="291"/>
                  </a:lnTo>
                  <a:lnTo>
                    <a:pt x="615" y="315"/>
                  </a:lnTo>
                  <a:lnTo>
                    <a:pt x="592" y="342"/>
                  </a:lnTo>
                  <a:lnTo>
                    <a:pt x="567" y="371"/>
                  </a:lnTo>
                  <a:lnTo>
                    <a:pt x="541" y="400"/>
                  </a:lnTo>
                  <a:lnTo>
                    <a:pt x="512" y="430"/>
                  </a:lnTo>
                  <a:lnTo>
                    <a:pt x="483" y="461"/>
                  </a:lnTo>
                  <a:lnTo>
                    <a:pt x="452" y="493"/>
                  </a:lnTo>
                  <a:lnTo>
                    <a:pt x="422" y="528"/>
                  </a:lnTo>
                  <a:lnTo>
                    <a:pt x="389" y="562"/>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95" name="Freeform 1066">
              <a:extLst>
                <a:ext uri="{FF2B5EF4-FFF2-40B4-BE49-F238E27FC236}">
                  <a16:creationId xmlns:a16="http://schemas.microsoft.com/office/drawing/2014/main" id="{76F4B950-1BC3-1B44-1B0A-EDE031DBDE8C}"/>
                </a:ext>
              </a:extLst>
            </p:cNvPr>
            <p:cNvSpPr>
              <a:spLocks/>
            </p:cNvSpPr>
            <p:nvPr/>
          </p:nvSpPr>
          <p:spPr bwMode="auto">
            <a:xfrm>
              <a:off x="4927" y="2034"/>
              <a:ext cx="988" cy="691"/>
            </a:xfrm>
            <a:custGeom>
              <a:avLst/>
              <a:gdLst>
                <a:gd name="T0" fmla="*/ 52 w 988"/>
                <a:gd name="T1" fmla="*/ 648 h 691"/>
                <a:gd name="T2" fmla="*/ 153 w 988"/>
                <a:gd name="T3" fmla="*/ 566 h 691"/>
                <a:gd name="T4" fmla="*/ 247 w 988"/>
                <a:gd name="T5" fmla="*/ 491 h 691"/>
                <a:gd name="T6" fmla="*/ 337 w 988"/>
                <a:gd name="T7" fmla="*/ 421 h 691"/>
                <a:gd name="T8" fmla="*/ 422 w 988"/>
                <a:gd name="T9" fmla="*/ 356 h 691"/>
                <a:gd name="T10" fmla="*/ 498 w 988"/>
                <a:gd name="T11" fmla="*/ 296 h 691"/>
                <a:gd name="T12" fmla="*/ 571 w 988"/>
                <a:gd name="T13" fmla="*/ 243 h 691"/>
                <a:gd name="T14" fmla="*/ 636 w 988"/>
                <a:gd name="T15" fmla="*/ 195 h 691"/>
                <a:gd name="T16" fmla="*/ 698 w 988"/>
                <a:gd name="T17" fmla="*/ 151 h 691"/>
                <a:gd name="T18" fmla="*/ 751 w 988"/>
                <a:gd name="T19" fmla="*/ 115 h 691"/>
                <a:gd name="T20" fmla="*/ 801 w 988"/>
                <a:gd name="T21" fmla="*/ 82 h 691"/>
                <a:gd name="T22" fmla="*/ 843 w 988"/>
                <a:gd name="T23" fmla="*/ 56 h 691"/>
                <a:gd name="T24" fmla="*/ 882 w 988"/>
                <a:gd name="T25" fmla="*/ 33 h 691"/>
                <a:gd name="T26" fmla="*/ 914 w 988"/>
                <a:gd name="T27" fmla="*/ 17 h 691"/>
                <a:gd name="T28" fmla="*/ 939 w 988"/>
                <a:gd name="T29" fmla="*/ 6 h 691"/>
                <a:gd name="T30" fmla="*/ 960 w 988"/>
                <a:gd name="T31" fmla="*/ 0 h 691"/>
                <a:gd name="T32" fmla="*/ 980 w 988"/>
                <a:gd name="T33" fmla="*/ 2 h 691"/>
                <a:gd name="T34" fmla="*/ 985 w 988"/>
                <a:gd name="T35" fmla="*/ 12 h 691"/>
                <a:gd name="T36" fmla="*/ 985 w 988"/>
                <a:gd name="T37" fmla="*/ 25 h 691"/>
                <a:gd name="T38" fmla="*/ 980 w 988"/>
                <a:gd name="T39" fmla="*/ 44 h 691"/>
                <a:gd name="T40" fmla="*/ 970 w 988"/>
                <a:gd name="T41" fmla="*/ 67 h 691"/>
                <a:gd name="T42" fmla="*/ 953 w 988"/>
                <a:gd name="T43" fmla="*/ 98 h 691"/>
                <a:gd name="T44" fmla="*/ 930 w 988"/>
                <a:gd name="T45" fmla="*/ 132 h 691"/>
                <a:gd name="T46" fmla="*/ 901 w 988"/>
                <a:gd name="T47" fmla="*/ 172 h 691"/>
                <a:gd name="T48" fmla="*/ 866 w 988"/>
                <a:gd name="T49" fmla="*/ 218 h 691"/>
                <a:gd name="T50" fmla="*/ 826 w 988"/>
                <a:gd name="T51" fmla="*/ 270 h 691"/>
                <a:gd name="T52" fmla="*/ 780 w 988"/>
                <a:gd name="T53" fmla="*/ 327 h 691"/>
                <a:gd name="T54" fmla="*/ 728 w 988"/>
                <a:gd name="T55" fmla="*/ 388 h 691"/>
                <a:gd name="T56" fmla="*/ 673 w 988"/>
                <a:gd name="T57" fmla="*/ 455 h 691"/>
                <a:gd name="T58" fmla="*/ 610 w 988"/>
                <a:gd name="T59" fmla="*/ 528 h 691"/>
                <a:gd name="T60" fmla="*/ 541 w 988"/>
                <a:gd name="T61" fmla="*/ 606 h 691"/>
                <a:gd name="T62" fmla="*/ 466 w 988"/>
                <a:gd name="T63" fmla="*/ 690 h 6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8" h="691">
                  <a:moveTo>
                    <a:pt x="0" y="690"/>
                  </a:moveTo>
                  <a:lnTo>
                    <a:pt x="52" y="648"/>
                  </a:lnTo>
                  <a:lnTo>
                    <a:pt x="104" y="606"/>
                  </a:lnTo>
                  <a:lnTo>
                    <a:pt x="153" y="566"/>
                  </a:lnTo>
                  <a:lnTo>
                    <a:pt x="201" y="528"/>
                  </a:lnTo>
                  <a:lnTo>
                    <a:pt x="247" y="491"/>
                  </a:lnTo>
                  <a:lnTo>
                    <a:pt x="293" y="455"/>
                  </a:lnTo>
                  <a:lnTo>
                    <a:pt x="337" y="421"/>
                  </a:lnTo>
                  <a:lnTo>
                    <a:pt x="380" y="388"/>
                  </a:lnTo>
                  <a:lnTo>
                    <a:pt x="422" y="356"/>
                  </a:lnTo>
                  <a:lnTo>
                    <a:pt x="460" y="327"/>
                  </a:lnTo>
                  <a:lnTo>
                    <a:pt x="498" y="296"/>
                  </a:lnTo>
                  <a:lnTo>
                    <a:pt x="535" y="270"/>
                  </a:lnTo>
                  <a:lnTo>
                    <a:pt x="571" y="243"/>
                  </a:lnTo>
                  <a:lnTo>
                    <a:pt x="604" y="218"/>
                  </a:lnTo>
                  <a:lnTo>
                    <a:pt x="636" y="195"/>
                  </a:lnTo>
                  <a:lnTo>
                    <a:pt x="667" y="172"/>
                  </a:lnTo>
                  <a:lnTo>
                    <a:pt x="698" y="151"/>
                  </a:lnTo>
                  <a:lnTo>
                    <a:pt x="725" y="132"/>
                  </a:lnTo>
                  <a:lnTo>
                    <a:pt x="751" y="115"/>
                  </a:lnTo>
                  <a:lnTo>
                    <a:pt x="778" y="98"/>
                  </a:lnTo>
                  <a:lnTo>
                    <a:pt x="801" y="82"/>
                  </a:lnTo>
                  <a:lnTo>
                    <a:pt x="824" y="67"/>
                  </a:lnTo>
                  <a:lnTo>
                    <a:pt x="843" y="56"/>
                  </a:lnTo>
                  <a:lnTo>
                    <a:pt x="865" y="44"/>
                  </a:lnTo>
                  <a:lnTo>
                    <a:pt x="882" y="33"/>
                  </a:lnTo>
                  <a:lnTo>
                    <a:pt x="899" y="25"/>
                  </a:lnTo>
                  <a:lnTo>
                    <a:pt x="914" y="17"/>
                  </a:lnTo>
                  <a:lnTo>
                    <a:pt x="928" y="12"/>
                  </a:lnTo>
                  <a:lnTo>
                    <a:pt x="939" y="6"/>
                  </a:lnTo>
                  <a:lnTo>
                    <a:pt x="951" y="2"/>
                  </a:lnTo>
                  <a:lnTo>
                    <a:pt x="960" y="0"/>
                  </a:lnTo>
                  <a:lnTo>
                    <a:pt x="974" y="0"/>
                  </a:lnTo>
                  <a:lnTo>
                    <a:pt x="980" y="2"/>
                  </a:lnTo>
                  <a:lnTo>
                    <a:pt x="983" y="6"/>
                  </a:lnTo>
                  <a:lnTo>
                    <a:pt x="985" y="12"/>
                  </a:lnTo>
                  <a:lnTo>
                    <a:pt x="987" y="17"/>
                  </a:lnTo>
                  <a:lnTo>
                    <a:pt x="985" y="25"/>
                  </a:lnTo>
                  <a:lnTo>
                    <a:pt x="983" y="33"/>
                  </a:lnTo>
                  <a:lnTo>
                    <a:pt x="980" y="44"/>
                  </a:lnTo>
                  <a:lnTo>
                    <a:pt x="976" y="56"/>
                  </a:lnTo>
                  <a:lnTo>
                    <a:pt x="970" y="67"/>
                  </a:lnTo>
                  <a:lnTo>
                    <a:pt x="960" y="82"/>
                  </a:lnTo>
                  <a:lnTo>
                    <a:pt x="953" y="98"/>
                  </a:lnTo>
                  <a:lnTo>
                    <a:pt x="941" y="115"/>
                  </a:lnTo>
                  <a:lnTo>
                    <a:pt x="930" y="132"/>
                  </a:lnTo>
                  <a:lnTo>
                    <a:pt x="916" y="151"/>
                  </a:lnTo>
                  <a:lnTo>
                    <a:pt x="901" y="172"/>
                  </a:lnTo>
                  <a:lnTo>
                    <a:pt x="884" y="195"/>
                  </a:lnTo>
                  <a:lnTo>
                    <a:pt x="866" y="218"/>
                  </a:lnTo>
                  <a:lnTo>
                    <a:pt x="847" y="243"/>
                  </a:lnTo>
                  <a:lnTo>
                    <a:pt x="826" y="270"/>
                  </a:lnTo>
                  <a:lnTo>
                    <a:pt x="805" y="296"/>
                  </a:lnTo>
                  <a:lnTo>
                    <a:pt x="780" y="327"/>
                  </a:lnTo>
                  <a:lnTo>
                    <a:pt x="755" y="356"/>
                  </a:lnTo>
                  <a:lnTo>
                    <a:pt x="728" y="388"/>
                  </a:lnTo>
                  <a:lnTo>
                    <a:pt x="702" y="421"/>
                  </a:lnTo>
                  <a:lnTo>
                    <a:pt x="673" y="455"/>
                  </a:lnTo>
                  <a:lnTo>
                    <a:pt x="640" y="491"/>
                  </a:lnTo>
                  <a:lnTo>
                    <a:pt x="610" y="528"/>
                  </a:lnTo>
                  <a:lnTo>
                    <a:pt x="575" y="566"/>
                  </a:lnTo>
                  <a:lnTo>
                    <a:pt x="541" y="606"/>
                  </a:lnTo>
                  <a:lnTo>
                    <a:pt x="504" y="648"/>
                  </a:lnTo>
                  <a:lnTo>
                    <a:pt x="466" y="69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96" name="Freeform 1067">
              <a:extLst>
                <a:ext uri="{FF2B5EF4-FFF2-40B4-BE49-F238E27FC236}">
                  <a16:creationId xmlns:a16="http://schemas.microsoft.com/office/drawing/2014/main" id="{8FC5AA15-0898-27B1-481D-C37CEA1E3322}"/>
                </a:ext>
              </a:extLst>
            </p:cNvPr>
            <p:cNvSpPr>
              <a:spLocks/>
            </p:cNvSpPr>
            <p:nvPr/>
          </p:nvSpPr>
          <p:spPr bwMode="auto">
            <a:xfrm>
              <a:off x="5073" y="1851"/>
              <a:ext cx="1032" cy="734"/>
            </a:xfrm>
            <a:custGeom>
              <a:avLst/>
              <a:gdLst>
                <a:gd name="T0" fmla="*/ 0 w 1032"/>
                <a:gd name="T1" fmla="*/ 733 h 734"/>
                <a:gd name="T2" fmla="*/ 412 w 1032"/>
                <a:gd name="T3" fmla="*/ 733 h 734"/>
                <a:gd name="T4" fmla="*/ 1031 w 1032"/>
                <a:gd name="T5" fmla="*/ 0 h 734"/>
                <a:gd name="T6" fmla="*/ 776 w 1032"/>
                <a:gd name="T7" fmla="*/ 0 h 734"/>
                <a:gd name="T8" fmla="*/ 0 w 1032"/>
                <a:gd name="T9" fmla="*/ 733 h 7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2" h="734">
                  <a:moveTo>
                    <a:pt x="0" y="733"/>
                  </a:moveTo>
                  <a:lnTo>
                    <a:pt x="412" y="733"/>
                  </a:lnTo>
                  <a:lnTo>
                    <a:pt x="1031" y="0"/>
                  </a:lnTo>
                  <a:lnTo>
                    <a:pt x="776" y="0"/>
                  </a:lnTo>
                  <a:lnTo>
                    <a:pt x="0" y="733"/>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97" name="Rectangle 1068">
              <a:extLst>
                <a:ext uri="{FF2B5EF4-FFF2-40B4-BE49-F238E27FC236}">
                  <a16:creationId xmlns:a16="http://schemas.microsoft.com/office/drawing/2014/main" id="{E2EB6DEF-8066-47D5-6DDE-7483AA96BFF6}"/>
                </a:ext>
              </a:extLst>
            </p:cNvPr>
            <p:cNvSpPr>
              <a:spLocks noChangeArrowheads="1"/>
            </p:cNvSpPr>
            <p:nvPr/>
          </p:nvSpPr>
          <p:spPr bwMode="auto">
            <a:xfrm>
              <a:off x="5077" y="2588"/>
              <a:ext cx="400" cy="136"/>
            </a:xfrm>
            <a:prstGeom prst="rect">
              <a:avLst/>
            </a:prstGeom>
            <a:solidFill>
              <a:srgbClr val="FDE3BA"/>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49198" name="Oval 1069">
              <a:extLst>
                <a:ext uri="{FF2B5EF4-FFF2-40B4-BE49-F238E27FC236}">
                  <a16:creationId xmlns:a16="http://schemas.microsoft.com/office/drawing/2014/main" id="{EA9C5889-D054-3F13-A6A2-5C6450ED6A4A}"/>
                </a:ext>
              </a:extLst>
            </p:cNvPr>
            <p:cNvSpPr>
              <a:spLocks noChangeArrowheads="1"/>
            </p:cNvSpPr>
            <p:nvPr/>
          </p:nvSpPr>
          <p:spPr bwMode="auto">
            <a:xfrm>
              <a:off x="5314" y="2610"/>
              <a:ext cx="75" cy="70"/>
            </a:xfrm>
            <a:prstGeom prst="ellipse">
              <a:avLst/>
            </a:prstGeom>
            <a:solidFill>
              <a:srgbClr val="FDE3BA"/>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49199" name="Arc 1070">
              <a:extLst>
                <a:ext uri="{FF2B5EF4-FFF2-40B4-BE49-F238E27FC236}">
                  <a16:creationId xmlns:a16="http://schemas.microsoft.com/office/drawing/2014/main" id="{96BC655D-292C-D25B-EA90-95760B64D5F4}"/>
                </a:ext>
              </a:extLst>
            </p:cNvPr>
            <p:cNvSpPr>
              <a:spLocks/>
            </p:cNvSpPr>
            <p:nvPr/>
          </p:nvSpPr>
          <p:spPr bwMode="auto">
            <a:xfrm>
              <a:off x="5229" y="2584"/>
              <a:ext cx="124" cy="138"/>
            </a:xfrm>
            <a:custGeom>
              <a:avLst/>
              <a:gdLst>
                <a:gd name="T0" fmla="*/ 0 w 21600"/>
                <a:gd name="T1" fmla="*/ 0 h 26088"/>
                <a:gd name="T2" fmla="*/ 0 w 21600"/>
                <a:gd name="T3" fmla="*/ 0 h 26088"/>
                <a:gd name="T4" fmla="*/ 0 w 21600"/>
                <a:gd name="T5" fmla="*/ 0 h 26088"/>
                <a:gd name="T6" fmla="*/ 0 60000 65536"/>
                <a:gd name="T7" fmla="*/ 0 60000 65536"/>
                <a:gd name="T8" fmla="*/ 0 60000 65536"/>
              </a:gdLst>
              <a:ahLst/>
              <a:cxnLst>
                <a:cxn ang="T6">
                  <a:pos x="T0" y="T1"/>
                </a:cxn>
                <a:cxn ang="T7">
                  <a:pos x="T2" y="T3"/>
                </a:cxn>
                <a:cxn ang="T8">
                  <a:pos x="T4" y="T5"/>
                </a:cxn>
              </a:cxnLst>
              <a:rect l="0" t="0" r="r" b="b"/>
              <a:pathLst>
                <a:path w="21600" h="26088" fill="none" extrusionOk="0">
                  <a:moveTo>
                    <a:pt x="6177" y="26087"/>
                  </a:moveTo>
                  <a:cubicBezTo>
                    <a:pt x="2217" y="22049"/>
                    <a:pt x="0" y="16620"/>
                    <a:pt x="0" y="10965"/>
                  </a:cubicBezTo>
                  <a:cubicBezTo>
                    <a:pt x="0" y="7108"/>
                    <a:pt x="1032" y="3322"/>
                    <a:pt x="2990" y="0"/>
                  </a:cubicBezTo>
                </a:path>
                <a:path w="21600" h="26088" stroke="0" extrusionOk="0">
                  <a:moveTo>
                    <a:pt x="6177" y="26087"/>
                  </a:moveTo>
                  <a:cubicBezTo>
                    <a:pt x="2217" y="22049"/>
                    <a:pt x="0" y="16620"/>
                    <a:pt x="0" y="10965"/>
                  </a:cubicBezTo>
                  <a:cubicBezTo>
                    <a:pt x="0" y="7108"/>
                    <a:pt x="1032" y="3322"/>
                    <a:pt x="2990" y="0"/>
                  </a:cubicBezTo>
                  <a:lnTo>
                    <a:pt x="21600" y="10965"/>
                  </a:lnTo>
                  <a:lnTo>
                    <a:pt x="6177" y="26087"/>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200" name="Arc 1071">
              <a:extLst>
                <a:ext uri="{FF2B5EF4-FFF2-40B4-BE49-F238E27FC236}">
                  <a16:creationId xmlns:a16="http://schemas.microsoft.com/office/drawing/2014/main" id="{96029A7D-E85D-1B0A-7B6D-12260E41AD6B}"/>
                </a:ext>
              </a:extLst>
            </p:cNvPr>
            <p:cNvSpPr>
              <a:spLocks/>
            </p:cNvSpPr>
            <p:nvPr/>
          </p:nvSpPr>
          <p:spPr bwMode="auto">
            <a:xfrm>
              <a:off x="5352" y="2586"/>
              <a:ext cx="124" cy="140"/>
            </a:xfrm>
            <a:custGeom>
              <a:avLst/>
              <a:gdLst>
                <a:gd name="T0" fmla="*/ 0 w 21600"/>
                <a:gd name="T1" fmla="*/ 0 h 23441"/>
                <a:gd name="T2" fmla="*/ 0 w 21600"/>
                <a:gd name="T3" fmla="*/ 0 h 23441"/>
                <a:gd name="T4" fmla="*/ 0 w 21600"/>
                <a:gd name="T5" fmla="*/ 0 h 23441"/>
                <a:gd name="T6" fmla="*/ 0 60000 65536"/>
                <a:gd name="T7" fmla="*/ 0 60000 65536"/>
                <a:gd name="T8" fmla="*/ 0 60000 65536"/>
              </a:gdLst>
              <a:ahLst/>
              <a:cxnLst>
                <a:cxn ang="T6">
                  <a:pos x="T0" y="T1"/>
                </a:cxn>
                <a:cxn ang="T7">
                  <a:pos x="T2" y="T3"/>
                </a:cxn>
                <a:cxn ang="T8">
                  <a:pos x="T4" y="T5"/>
                </a:cxn>
              </a:cxnLst>
              <a:rect l="0" t="0" r="r" b="b"/>
              <a:pathLst>
                <a:path w="21600" h="23441" fill="none" extrusionOk="0">
                  <a:moveTo>
                    <a:pt x="18105" y="-1"/>
                  </a:moveTo>
                  <a:cubicBezTo>
                    <a:pt x="20385" y="3505"/>
                    <a:pt x="21600" y="7597"/>
                    <a:pt x="21600" y="11780"/>
                  </a:cubicBezTo>
                  <a:cubicBezTo>
                    <a:pt x="21600" y="15913"/>
                    <a:pt x="20413" y="19961"/>
                    <a:pt x="18181" y="23440"/>
                  </a:cubicBezTo>
                </a:path>
                <a:path w="21600" h="23441" stroke="0" extrusionOk="0">
                  <a:moveTo>
                    <a:pt x="18105" y="-1"/>
                  </a:moveTo>
                  <a:cubicBezTo>
                    <a:pt x="20385" y="3505"/>
                    <a:pt x="21600" y="7597"/>
                    <a:pt x="21600" y="11780"/>
                  </a:cubicBezTo>
                  <a:cubicBezTo>
                    <a:pt x="21600" y="15913"/>
                    <a:pt x="20413" y="19961"/>
                    <a:pt x="18181" y="23440"/>
                  </a:cubicBezTo>
                  <a:lnTo>
                    <a:pt x="0" y="11780"/>
                  </a:lnTo>
                  <a:lnTo>
                    <a:pt x="18105"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201" name="Arc 1072">
              <a:extLst>
                <a:ext uri="{FF2B5EF4-FFF2-40B4-BE49-F238E27FC236}">
                  <a16:creationId xmlns:a16="http://schemas.microsoft.com/office/drawing/2014/main" id="{E63CA153-B190-A7B0-B8BF-62B5BBAA5B52}"/>
                </a:ext>
              </a:extLst>
            </p:cNvPr>
            <p:cNvSpPr>
              <a:spLocks/>
            </p:cNvSpPr>
            <p:nvPr/>
          </p:nvSpPr>
          <p:spPr bwMode="auto">
            <a:xfrm>
              <a:off x="5273" y="2592"/>
              <a:ext cx="80" cy="128"/>
            </a:xfrm>
            <a:custGeom>
              <a:avLst/>
              <a:gdLst>
                <a:gd name="T0" fmla="*/ 0 w 21600"/>
                <a:gd name="T1" fmla="*/ 0 h 36180"/>
                <a:gd name="T2" fmla="*/ 0 w 21600"/>
                <a:gd name="T3" fmla="*/ 0 h 36180"/>
                <a:gd name="T4" fmla="*/ 0 w 21600"/>
                <a:gd name="T5" fmla="*/ 0 h 36180"/>
                <a:gd name="T6" fmla="*/ 0 60000 65536"/>
                <a:gd name="T7" fmla="*/ 0 60000 65536"/>
                <a:gd name="T8" fmla="*/ 0 60000 65536"/>
              </a:gdLst>
              <a:ahLst/>
              <a:cxnLst>
                <a:cxn ang="T6">
                  <a:pos x="T0" y="T1"/>
                </a:cxn>
                <a:cxn ang="T7">
                  <a:pos x="T2" y="T3"/>
                </a:cxn>
                <a:cxn ang="T8">
                  <a:pos x="T4" y="T5"/>
                </a:cxn>
              </a:cxnLst>
              <a:rect l="0" t="0" r="r" b="b"/>
              <a:pathLst>
                <a:path w="21600" h="36180" fill="none" extrusionOk="0">
                  <a:moveTo>
                    <a:pt x="16093" y="36180"/>
                  </a:moveTo>
                  <a:cubicBezTo>
                    <a:pt x="6609" y="33680"/>
                    <a:pt x="0" y="25102"/>
                    <a:pt x="0" y="15294"/>
                  </a:cubicBezTo>
                  <a:cubicBezTo>
                    <a:pt x="0" y="9555"/>
                    <a:pt x="2283" y="4052"/>
                    <a:pt x="6347" y="0"/>
                  </a:cubicBezTo>
                </a:path>
                <a:path w="21600" h="36180" stroke="0" extrusionOk="0">
                  <a:moveTo>
                    <a:pt x="16093" y="36180"/>
                  </a:moveTo>
                  <a:cubicBezTo>
                    <a:pt x="6609" y="33680"/>
                    <a:pt x="0" y="25102"/>
                    <a:pt x="0" y="15294"/>
                  </a:cubicBezTo>
                  <a:cubicBezTo>
                    <a:pt x="0" y="9555"/>
                    <a:pt x="2283" y="4052"/>
                    <a:pt x="6347" y="0"/>
                  </a:cubicBezTo>
                  <a:lnTo>
                    <a:pt x="21600" y="15294"/>
                  </a:lnTo>
                  <a:lnTo>
                    <a:pt x="16093" y="3618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202" name="Arc 1073">
              <a:extLst>
                <a:ext uri="{FF2B5EF4-FFF2-40B4-BE49-F238E27FC236}">
                  <a16:creationId xmlns:a16="http://schemas.microsoft.com/office/drawing/2014/main" id="{E3837819-1B39-2992-D4A6-FC32CF9E0279}"/>
                </a:ext>
              </a:extLst>
            </p:cNvPr>
            <p:cNvSpPr>
              <a:spLocks/>
            </p:cNvSpPr>
            <p:nvPr/>
          </p:nvSpPr>
          <p:spPr bwMode="auto">
            <a:xfrm>
              <a:off x="5352" y="2592"/>
              <a:ext cx="80" cy="129"/>
            </a:xfrm>
            <a:custGeom>
              <a:avLst/>
              <a:gdLst>
                <a:gd name="T0" fmla="*/ 0 w 21600"/>
                <a:gd name="T1" fmla="*/ 0 h 36315"/>
                <a:gd name="T2" fmla="*/ 0 w 21600"/>
                <a:gd name="T3" fmla="*/ 0 h 36315"/>
                <a:gd name="T4" fmla="*/ 0 w 21600"/>
                <a:gd name="T5" fmla="*/ 0 h 36315"/>
                <a:gd name="T6" fmla="*/ 0 60000 65536"/>
                <a:gd name="T7" fmla="*/ 0 60000 65536"/>
                <a:gd name="T8" fmla="*/ 0 60000 65536"/>
              </a:gdLst>
              <a:ahLst/>
              <a:cxnLst>
                <a:cxn ang="T6">
                  <a:pos x="T0" y="T1"/>
                </a:cxn>
                <a:cxn ang="T7">
                  <a:pos x="T2" y="T3"/>
                </a:cxn>
                <a:cxn ang="T8">
                  <a:pos x="T4" y="T5"/>
                </a:cxn>
              </a:cxnLst>
              <a:rect l="0" t="0" r="r" b="b"/>
              <a:pathLst>
                <a:path w="21600" h="36315" fill="none" extrusionOk="0">
                  <a:moveTo>
                    <a:pt x="15116" y="0"/>
                  </a:moveTo>
                  <a:cubicBezTo>
                    <a:pt x="19263" y="4063"/>
                    <a:pt x="21600" y="9623"/>
                    <a:pt x="21600" y="15429"/>
                  </a:cubicBezTo>
                  <a:cubicBezTo>
                    <a:pt x="21600" y="25237"/>
                    <a:pt x="14990" y="33815"/>
                    <a:pt x="5506" y="36315"/>
                  </a:cubicBezTo>
                </a:path>
                <a:path w="21600" h="36315" stroke="0" extrusionOk="0">
                  <a:moveTo>
                    <a:pt x="15116" y="0"/>
                  </a:moveTo>
                  <a:cubicBezTo>
                    <a:pt x="19263" y="4063"/>
                    <a:pt x="21600" y="9623"/>
                    <a:pt x="21600" y="15429"/>
                  </a:cubicBezTo>
                  <a:cubicBezTo>
                    <a:pt x="21600" y="25237"/>
                    <a:pt x="14990" y="33815"/>
                    <a:pt x="5506" y="36315"/>
                  </a:cubicBezTo>
                  <a:lnTo>
                    <a:pt x="0" y="15429"/>
                  </a:lnTo>
                  <a:lnTo>
                    <a:pt x="15116" y="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203" name="Arc 1074">
              <a:extLst>
                <a:ext uri="{FF2B5EF4-FFF2-40B4-BE49-F238E27FC236}">
                  <a16:creationId xmlns:a16="http://schemas.microsoft.com/office/drawing/2014/main" id="{4B379490-B7BC-B4F4-1EF5-D77D93FC5B71}"/>
                </a:ext>
              </a:extLst>
            </p:cNvPr>
            <p:cNvSpPr>
              <a:spLocks/>
            </p:cNvSpPr>
            <p:nvPr/>
          </p:nvSpPr>
          <p:spPr bwMode="auto">
            <a:xfrm>
              <a:off x="5187" y="2588"/>
              <a:ext cx="167" cy="136"/>
            </a:xfrm>
            <a:custGeom>
              <a:avLst/>
              <a:gdLst>
                <a:gd name="T0" fmla="*/ 0 w 21600"/>
                <a:gd name="T1" fmla="*/ 0 h 19688"/>
                <a:gd name="T2" fmla="*/ 0 w 21600"/>
                <a:gd name="T3" fmla="*/ 0 h 19688"/>
                <a:gd name="T4" fmla="*/ 0 w 21600"/>
                <a:gd name="T5" fmla="*/ 0 h 19688"/>
                <a:gd name="T6" fmla="*/ 0 60000 65536"/>
                <a:gd name="T7" fmla="*/ 0 60000 65536"/>
                <a:gd name="T8" fmla="*/ 0 60000 65536"/>
              </a:gdLst>
              <a:ahLst/>
              <a:cxnLst>
                <a:cxn ang="T6">
                  <a:pos x="T0" y="T1"/>
                </a:cxn>
                <a:cxn ang="T7">
                  <a:pos x="T2" y="T3"/>
                </a:cxn>
                <a:cxn ang="T8">
                  <a:pos x="T4" y="T5"/>
                </a:cxn>
              </a:cxnLst>
              <a:rect l="0" t="0" r="r" b="b"/>
              <a:pathLst>
                <a:path w="21600" h="19688" fill="none" extrusionOk="0">
                  <a:moveTo>
                    <a:pt x="3614" y="19687"/>
                  </a:moveTo>
                  <a:cubicBezTo>
                    <a:pt x="1257" y="16144"/>
                    <a:pt x="0" y="11982"/>
                    <a:pt x="0" y="7727"/>
                  </a:cubicBezTo>
                  <a:cubicBezTo>
                    <a:pt x="0" y="5085"/>
                    <a:pt x="484" y="2466"/>
                    <a:pt x="1429" y="0"/>
                  </a:cubicBezTo>
                </a:path>
                <a:path w="21600" h="19688" stroke="0" extrusionOk="0">
                  <a:moveTo>
                    <a:pt x="3614" y="19687"/>
                  </a:moveTo>
                  <a:cubicBezTo>
                    <a:pt x="1257" y="16144"/>
                    <a:pt x="0" y="11982"/>
                    <a:pt x="0" y="7727"/>
                  </a:cubicBezTo>
                  <a:cubicBezTo>
                    <a:pt x="0" y="5085"/>
                    <a:pt x="484" y="2466"/>
                    <a:pt x="1429" y="0"/>
                  </a:cubicBezTo>
                  <a:lnTo>
                    <a:pt x="21600" y="7727"/>
                  </a:lnTo>
                  <a:lnTo>
                    <a:pt x="3614" y="19687"/>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204" name="Arc 1075">
              <a:extLst>
                <a:ext uri="{FF2B5EF4-FFF2-40B4-BE49-F238E27FC236}">
                  <a16:creationId xmlns:a16="http://schemas.microsoft.com/office/drawing/2014/main" id="{2CDD8C9E-A528-2FA8-D9AF-A9FCACDC45DA}"/>
                </a:ext>
              </a:extLst>
            </p:cNvPr>
            <p:cNvSpPr>
              <a:spLocks/>
            </p:cNvSpPr>
            <p:nvPr/>
          </p:nvSpPr>
          <p:spPr bwMode="auto">
            <a:xfrm>
              <a:off x="5143" y="2580"/>
              <a:ext cx="210" cy="146"/>
            </a:xfrm>
            <a:custGeom>
              <a:avLst/>
              <a:gdLst>
                <a:gd name="T0" fmla="*/ 0 w 21600"/>
                <a:gd name="T1" fmla="*/ 0 h 15548"/>
                <a:gd name="T2" fmla="*/ 0 w 21600"/>
                <a:gd name="T3" fmla="*/ 0 h 15548"/>
                <a:gd name="T4" fmla="*/ 0 w 21600"/>
                <a:gd name="T5" fmla="*/ 0 h 15548"/>
                <a:gd name="T6" fmla="*/ 0 60000 65536"/>
                <a:gd name="T7" fmla="*/ 0 60000 65536"/>
                <a:gd name="T8" fmla="*/ 0 60000 65536"/>
              </a:gdLst>
              <a:ahLst/>
              <a:cxnLst>
                <a:cxn ang="T6">
                  <a:pos x="T0" y="T1"/>
                </a:cxn>
                <a:cxn ang="T7">
                  <a:pos x="T2" y="T3"/>
                </a:cxn>
                <a:cxn ang="T8">
                  <a:pos x="T4" y="T5"/>
                </a:cxn>
              </a:cxnLst>
              <a:rect l="0" t="0" r="r" b="b"/>
              <a:pathLst>
                <a:path w="21600" h="15548" fill="none" extrusionOk="0">
                  <a:moveTo>
                    <a:pt x="1826" y="15548"/>
                  </a:moveTo>
                  <a:cubicBezTo>
                    <a:pt x="622" y="12807"/>
                    <a:pt x="0" y="9847"/>
                    <a:pt x="0" y="6854"/>
                  </a:cubicBezTo>
                  <a:cubicBezTo>
                    <a:pt x="0" y="4524"/>
                    <a:pt x="376" y="2209"/>
                    <a:pt x="1116" y="0"/>
                  </a:cubicBezTo>
                </a:path>
                <a:path w="21600" h="15548" stroke="0" extrusionOk="0">
                  <a:moveTo>
                    <a:pt x="1826" y="15548"/>
                  </a:moveTo>
                  <a:cubicBezTo>
                    <a:pt x="622" y="12807"/>
                    <a:pt x="0" y="9847"/>
                    <a:pt x="0" y="6854"/>
                  </a:cubicBezTo>
                  <a:cubicBezTo>
                    <a:pt x="0" y="4524"/>
                    <a:pt x="376" y="2209"/>
                    <a:pt x="1116" y="0"/>
                  </a:cubicBezTo>
                  <a:lnTo>
                    <a:pt x="21600" y="6854"/>
                  </a:lnTo>
                  <a:lnTo>
                    <a:pt x="1826" y="15548"/>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205" name="Arc 1076">
              <a:extLst>
                <a:ext uri="{FF2B5EF4-FFF2-40B4-BE49-F238E27FC236}">
                  <a16:creationId xmlns:a16="http://schemas.microsoft.com/office/drawing/2014/main" id="{62F5FED7-E644-1390-09E9-7B00696F4080}"/>
                </a:ext>
              </a:extLst>
            </p:cNvPr>
            <p:cNvSpPr>
              <a:spLocks/>
            </p:cNvSpPr>
            <p:nvPr/>
          </p:nvSpPr>
          <p:spPr bwMode="auto">
            <a:xfrm>
              <a:off x="5101" y="2585"/>
              <a:ext cx="253" cy="144"/>
            </a:xfrm>
            <a:custGeom>
              <a:avLst/>
              <a:gdLst>
                <a:gd name="T0" fmla="*/ 0 w 21600"/>
                <a:gd name="T1" fmla="*/ 0 h 12631"/>
                <a:gd name="T2" fmla="*/ 0 w 21600"/>
                <a:gd name="T3" fmla="*/ 0 h 12631"/>
                <a:gd name="T4" fmla="*/ 0 w 21600"/>
                <a:gd name="T5" fmla="*/ 0 h 12631"/>
                <a:gd name="T6" fmla="*/ 0 60000 65536"/>
                <a:gd name="T7" fmla="*/ 0 60000 65536"/>
                <a:gd name="T8" fmla="*/ 0 60000 65536"/>
              </a:gdLst>
              <a:ahLst/>
              <a:cxnLst>
                <a:cxn ang="T6">
                  <a:pos x="T0" y="T1"/>
                </a:cxn>
                <a:cxn ang="T7">
                  <a:pos x="T2" y="T3"/>
                </a:cxn>
                <a:cxn ang="T8">
                  <a:pos x="T4" y="T5"/>
                </a:cxn>
              </a:cxnLst>
              <a:rect l="0" t="0" r="r" b="b"/>
              <a:pathLst>
                <a:path w="21600" h="12631" fill="none" extrusionOk="0">
                  <a:moveTo>
                    <a:pt x="1268" y="12630"/>
                  </a:moveTo>
                  <a:cubicBezTo>
                    <a:pt x="429" y="10291"/>
                    <a:pt x="0" y="7823"/>
                    <a:pt x="0" y="5338"/>
                  </a:cubicBezTo>
                  <a:cubicBezTo>
                    <a:pt x="0" y="3537"/>
                    <a:pt x="225" y="1744"/>
                    <a:pt x="669" y="-1"/>
                  </a:cubicBezTo>
                </a:path>
                <a:path w="21600" h="12631" stroke="0" extrusionOk="0">
                  <a:moveTo>
                    <a:pt x="1268" y="12630"/>
                  </a:moveTo>
                  <a:cubicBezTo>
                    <a:pt x="429" y="10291"/>
                    <a:pt x="0" y="7823"/>
                    <a:pt x="0" y="5338"/>
                  </a:cubicBezTo>
                  <a:cubicBezTo>
                    <a:pt x="0" y="3537"/>
                    <a:pt x="225" y="1744"/>
                    <a:pt x="669" y="-1"/>
                  </a:cubicBezTo>
                  <a:lnTo>
                    <a:pt x="21600" y="5338"/>
                  </a:lnTo>
                  <a:lnTo>
                    <a:pt x="1268" y="1263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49206" name="Freeform 1077">
              <a:extLst>
                <a:ext uri="{FF2B5EF4-FFF2-40B4-BE49-F238E27FC236}">
                  <a16:creationId xmlns:a16="http://schemas.microsoft.com/office/drawing/2014/main" id="{9C415EDA-2374-56CB-6A6E-6972E341314D}"/>
                </a:ext>
              </a:extLst>
            </p:cNvPr>
            <p:cNvSpPr>
              <a:spLocks/>
            </p:cNvSpPr>
            <p:nvPr/>
          </p:nvSpPr>
          <p:spPr bwMode="auto">
            <a:xfrm>
              <a:off x="5293" y="2416"/>
              <a:ext cx="210" cy="175"/>
            </a:xfrm>
            <a:custGeom>
              <a:avLst/>
              <a:gdLst>
                <a:gd name="T0" fmla="*/ 0 w 210"/>
                <a:gd name="T1" fmla="*/ 174 h 175"/>
                <a:gd name="T2" fmla="*/ 10 w 210"/>
                <a:gd name="T3" fmla="*/ 163 h 175"/>
                <a:gd name="T4" fmla="*/ 21 w 210"/>
                <a:gd name="T5" fmla="*/ 153 h 175"/>
                <a:gd name="T6" fmla="*/ 92 w 210"/>
                <a:gd name="T7" fmla="*/ 83 h 175"/>
                <a:gd name="T8" fmla="*/ 102 w 210"/>
                <a:gd name="T9" fmla="*/ 75 h 175"/>
                <a:gd name="T10" fmla="*/ 115 w 210"/>
                <a:gd name="T11" fmla="*/ 61 h 175"/>
                <a:gd name="T12" fmla="*/ 123 w 210"/>
                <a:gd name="T13" fmla="*/ 56 h 175"/>
                <a:gd name="T14" fmla="*/ 129 w 210"/>
                <a:gd name="T15" fmla="*/ 50 h 175"/>
                <a:gd name="T16" fmla="*/ 136 w 210"/>
                <a:gd name="T17" fmla="*/ 44 h 175"/>
                <a:gd name="T18" fmla="*/ 148 w 210"/>
                <a:gd name="T19" fmla="*/ 33 h 175"/>
                <a:gd name="T20" fmla="*/ 154 w 210"/>
                <a:gd name="T21" fmla="*/ 29 h 175"/>
                <a:gd name="T22" fmla="*/ 159 w 210"/>
                <a:gd name="T23" fmla="*/ 25 h 175"/>
                <a:gd name="T24" fmla="*/ 163 w 210"/>
                <a:gd name="T25" fmla="*/ 21 h 175"/>
                <a:gd name="T26" fmla="*/ 169 w 210"/>
                <a:gd name="T27" fmla="*/ 18 h 175"/>
                <a:gd name="T28" fmla="*/ 173 w 210"/>
                <a:gd name="T29" fmla="*/ 14 h 175"/>
                <a:gd name="T30" fmla="*/ 177 w 210"/>
                <a:gd name="T31" fmla="*/ 12 h 175"/>
                <a:gd name="T32" fmla="*/ 182 w 210"/>
                <a:gd name="T33" fmla="*/ 8 h 175"/>
                <a:gd name="T34" fmla="*/ 184 w 210"/>
                <a:gd name="T35" fmla="*/ 6 h 175"/>
                <a:gd name="T36" fmla="*/ 188 w 210"/>
                <a:gd name="T37" fmla="*/ 4 h 175"/>
                <a:gd name="T38" fmla="*/ 192 w 210"/>
                <a:gd name="T39" fmla="*/ 2 h 175"/>
                <a:gd name="T40" fmla="*/ 194 w 210"/>
                <a:gd name="T41" fmla="*/ 2 h 175"/>
                <a:gd name="T42" fmla="*/ 198 w 210"/>
                <a:gd name="T43" fmla="*/ 0 h 175"/>
                <a:gd name="T44" fmla="*/ 205 w 210"/>
                <a:gd name="T45" fmla="*/ 0 h 175"/>
                <a:gd name="T46" fmla="*/ 205 w 210"/>
                <a:gd name="T47" fmla="*/ 2 h 175"/>
                <a:gd name="T48" fmla="*/ 207 w 210"/>
                <a:gd name="T49" fmla="*/ 2 h 175"/>
                <a:gd name="T50" fmla="*/ 207 w 210"/>
                <a:gd name="T51" fmla="*/ 6 h 175"/>
                <a:gd name="T52" fmla="*/ 209 w 210"/>
                <a:gd name="T53" fmla="*/ 8 h 175"/>
                <a:gd name="T54" fmla="*/ 207 w 210"/>
                <a:gd name="T55" fmla="*/ 12 h 175"/>
                <a:gd name="T56" fmla="*/ 207 w 210"/>
                <a:gd name="T57" fmla="*/ 18 h 175"/>
                <a:gd name="T58" fmla="*/ 205 w 210"/>
                <a:gd name="T59" fmla="*/ 21 h 175"/>
                <a:gd name="T60" fmla="*/ 205 w 210"/>
                <a:gd name="T61" fmla="*/ 25 h 175"/>
                <a:gd name="T62" fmla="*/ 203 w 210"/>
                <a:gd name="T63" fmla="*/ 29 h 175"/>
                <a:gd name="T64" fmla="*/ 201 w 210"/>
                <a:gd name="T65" fmla="*/ 33 h 175"/>
                <a:gd name="T66" fmla="*/ 200 w 210"/>
                <a:gd name="T67" fmla="*/ 39 h 175"/>
                <a:gd name="T68" fmla="*/ 198 w 210"/>
                <a:gd name="T69" fmla="*/ 44 h 175"/>
                <a:gd name="T70" fmla="*/ 194 w 210"/>
                <a:gd name="T71" fmla="*/ 50 h 175"/>
                <a:gd name="T72" fmla="*/ 192 w 210"/>
                <a:gd name="T73" fmla="*/ 56 h 175"/>
                <a:gd name="T74" fmla="*/ 188 w 210"/>
                <a:gd name="T75" fmla="*/ 61 h 175"/>
                <a:gd name="T76" fmla="*/ 184 w 210"/>
                <a:gd name="T77" fmla="*/ 69 h 175"/>
                <a:gd name="T78" fmla="*/ 182 w 210"/>
                <a:gd name="T79" fmla="*/ 75 h 175"/>
                <a:gd name="T80" fmla="*/ 177 w 210"/>
                <a:gd name="T81" fmla="*/ 83 h 175"/>
                <a:gd name="T82" fmla="*/ 173 w 210"/>
                <a:gd name="T83" fmla="*/ 90 h 175"/>
                <a:gd name="T84" fmla="*/ 169 w 210"/>
                <a:gd name="T85" fmla="*/ 98 h 175"/>
                <a:gd name="T86" fmla="*/ 163 w 210"/>
                <a:gd name="T87" fmla="*/ 107 h 175"/>
                <a:gd name="T88" fmla="*/ 159 w 210"/>
                <a:gd name="T89" fmla="*/ 115 h 175"/>
                <a:gd name="T90" fmla="*/ 154 w 210"/>
                <a:gd name="T91" fmla="*/ 125 h 175"/>
                <a:gd name="T92" fmla="*/ 148 w 210"/>
                <a:gd name="T93" fmla="*/ 134 h 175"/>
                <a:gd name="T94" fmla="*/ 142 w 210"/>
                <a:gd name="T95" fmla="*/ 144 h 175"/>
                <a:gd name="T96" fmla="*/ 136 w 210"/>
                <a:gd name="T97" fmla="*/ 153 h 175"/>
                <a:gd name="T98" fmla="*/ 129 w 210"/>
                <a:gd name="T99" fmla="*/ 163 h 175"/>
                <a:gd name="T100" fmla="*/ 123 w 210"/>
                <a:gd name="T101" fmla="*/ 174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0" h="175">
                  <a:moveTo>
                    <a:pt x="0" y="174"/>
                  </a:moveTo>
                  <a:lnTo>
                    <a:pt x="10" y="163"/>
                  </a:lnTo>
                  <a:lnTo>
                    <a:pt x="21" y="153"/>
                  </a:lnTo>
                  <a:lnTo>
                    <a:pt x="92" y="83"/>
                  </a:lnTo>
                  <a:lnTo>
                    <a:pt x="102" y="75"/>
                  </a:lnTo>
                  <a:lnTo>
                    <a:pt x="115" y="61"/>
                  </a:lnTo>
                  <a:lnTo>
                    <a:pt x="123" y="56"/>
                  </a:lnTo>
                  <a:lnTo>
                    <a:pt x="129" y="50"/>
                  </a:lnTo>
                  <a:lnTo>
                    <a:pt x="136" y="44"/>
                  </a:lnTo>
                  <a:lnTo>
                    <a:pt x="148" y="33"/>
                  </a:lnTo>
                  <a:lnTo>
                    <a:pt x="154" y="29"/>
                  </a:lnTo>
                  <a:lnTo>
                    <a:pt x="159" y="25"/>
                  </a:lnTo>
                  <a:lnTo>
                    <a:pt x="163" y="21"/>
                  </a:lnTo>
                  <a:lnTo>
                    <a:pt x="169" y="18"/>
                  </a:lnTo>
                  <a:lnTo>
                    <a:pt x="173" y="14"/>
                  </a:lnTo>
                  <a:lnTo>
                    <a:pt x="177" y="12"/>
                  </a:lnTo>
                  <a:lnTo>
                    <a:pt x="182" y="8"/>
                  </a:lnTo>
                  <a:lnTo>
                    <a:pt x="184" y="6"/>
                  </a:lnTo>
                  <a:lnTo>
                    <a:pt x="188" y="4"/>
                  </a:lnTo>
                  <a:lnTo>
                    <a:pt x="192" y="2"/>
                  </a:lnTo>
                  <a:lnTo>
                    <a:pt x="194" y="2"/>
                  </a:lnTo>
                  <a:lnTo>
                    <a:pt x="198" y="0"/>
                  </a:lnTo>
                  <a:lnTo>
                    <a:pt x="205" y="0"/>
                  </a:lnTo>
                  <a:lnTo>
                    <a:pt x="205" y="2"/>
                  </a:lnTo>
                  <a:lnTo>
                    <a:pt x="207" y="2"/>
                  </a:lnTo>
                  <a:lnTo>
                    <a:pt x="207" y="6"/>
                  </a:lnTo>
                  <a:lnTo>
                    <a:pt x="209" y="8"/>
                  </a:lnTo>
                  <a:lnTo>
                    <a:pt x="207" y="12"/>
                  </a:lnTo>
                  <a:lnTo>
                    <a:pt x="207" y="18"/>
                  </a:lnTo>
                  <a:lnTo>
                    <a:pt x="205" y="21"/>
                  </a:lnTo>
                  <a:lnTo>
                    <a:pt x="205" y="25"/>
                  </a:lnTo>
                  <a:lnTo>
                    <a:pt x="203" y="29"/>
                  </a:lnTo>
                  <a:lnTo>
                    <a:pt x="201" y="33"/>
                  </a:lnTo>
                  <a:lnTo>
                    <a:pt x="200" y="39"/>
                  </a:lnTo>
                  <a:lnTo>
                    <a:pt x="198" y="44"/>
                  </a:lnTo>
                  <a:lnTo>
                    <a:pt x="194" y="50"/>
                  </a:lnTo>
                  <a:lnTo>
                    <a:pt x="192" y="56"/>
                  </a:lnTo>
                  <a:lnTo>
                    <a:pt x="188" y="61"/>
                  </a:lnTo>
                  <a:lnTo>
                    <a:pt x="184" y="69"/>
                  </a:lnTo>
                  <a:lnTo>
                    <a:pt x="182" y="75"/>
                  </a:lnTo>
                  <a:lnTo>
                    <a:pt x="177" y="83"/>
                  </a:lnTo>
                  <a:lnTo>
                    <a:pt x="173" y="90"/>
                  </a:lnTo>
                  <a:lnTo>
                    <a:pt x="169" y="98"/>
                  </a:lnTo>
                  <a:lnTo>
                    <a:pt x="163" y="107"/>
                  </a:lnTo>
                  <a:lnTo>
                    <a:pt x="159" y="115"/>
                  </a:lnTo>
                  <a:lnTo>
                    <a:pt x="154" y="125"/>
                  </a:lnTo>
                  <a:lnTo>
                    <a:pt x="148" y="134"/>
                  </a:lnTo>
                  <a:lnTo>
                    <a:pt x="142" y="144"/>
                  </a:lnTo>
                  <a:lnTo>
                    <a:pt x="136" y="153"/>
                  </a:lnTo>
                  <a:lnTo>
                    <a:pt x="129" y="163"/>
                  </a:lnTo>
                  <a:lnTo>
                    <a:pt x="123" y="174"/>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207" name="Freeform 1078">
              <a:extLst>
                <a:ext uri="{FF2B5EF4-FFF2-40B4-BE49-F238E27FC236}">
                  <a16:creationId xmlns:a16="http://schemas.microsoft.com/office/drawing/2014/main" id="{B5131EDB-F28D-B46F-5E6E-5FF9CFD9923F}"/>
                </a:ext>
              </a:extLst>
            </p:cNvPr>
            <p:cNvSpPr>
              <a:spLocks/>
            </p:cNvSpPr>
            <p:nvPr/>
          </p:nvSpPr>
          <p:spPr bwMode="auto">
            <a:xfrm>
              <a:off x="5243" y="2220"/>
              <a:ext cx="438" cy="365"/>
            </a:xfrm>
            <a:custGeom>
              <a:avLst/>
              <a:gdLst>
                <a:gd name="T0" fmla="*/ 0 w 438"/>
                <a:gd name="T1" fmla="*/ 364 h 365"/>
                <a:gd name="T2" fmla="*/ 23 w 438"/>
                <a:gd name="T3" fmla="*/ 342 h 365"/>
                <a:gd name="T4" fmla="*/ 46 w 438"/>
                <a:gd name="T5" fmla="*/ 321 h 365"/>
                <a:gd name="T6" fmla="*/ 88 w 438"/>
                <a:gd name="T7" fmla="*/ 279 h 365"/>
                <a:gd name="T8" fmla="*/ 110 w 438"/>
                <a:gd name="T9" fmla="*/ 259 h 365"/>
                <a:gd name="T10" fmla="*/ 129 w 438"/>
                <a:gd name="T11" fmla="*/ 240 h 365"/>
                <a:gd name="T12" fmla="*/ 148 w 438"/>
                <a:gd name="T13" fmla="*/ 223 h 365"/>
                <a:gd name="T14" fmla="*/ 167 w 438"/>
                <a:gd name="T15" fmla="*/ 204 h 365"/>
                <a:gd name="T16" fmla="*/ 184 w 438"/>
                <a:gd name="T17" fmla="*/ 189 h 365"/>
                <a:gd name="T18" fmla="*/ 202 w 438"/>
                <a:gd name="T19" fmla="*/ 172 h 365"/>
                <a:gd name="T20" fmla="*/ 219 w 438"/>
                <a:gd name="T21" fmla="*/ 156 h 365"/>
                <a:gd name="T22" fmla="*/ 234 w 438"/>
                <a:gd name="T23" fmla="*/ 143 h 365"/>
                <a:gd name="T24" fmla="*/ 251 w 438"/>
                <a:gd name="T25" fmla="*/ 128 h 365"/>
                <a:gd name="T26" fmla="*/ 265 w 438"/>
                <a:gd name="T27" fmla="*/ 114 h 365"/>
                <a:gd name="T28" fmla="*/ 280 w 438"/>
                <a:gd name="T29" fmla="*/ 103 h 365"/>
                <a:gd name="T30" fmla="*/ 294 w 438"/>
                <a:gd name="T31" fmla="*/ 91 h 365"/>
                <a:gd name="T32" fmla="*/ 307 w 438"/>
                <a:gd name="T33" fmla="*/ 80 h 365"/>
                <a:gd name="T34" fmla="*/ 319 w 438"/>
                <a:gd name="T35" fmla="*/ 70 h 365"/>
                <a:gd name="T36" fmla="*/ 330 w 438"/>
                <a:gd name="T37" fmla="*/ 61 h 365"/>
                <a:gd name="T38" fmla="*/ 342 w 438"/>
                <a:gd name="T39" fmla="*/ 51 h 365"/>
                <a:gd name="T40" fmla="*/ 353 w 438"/>
                <a:gd name="T41" fmla="*/ 44 h 365"/>
                <a:gd name="T42" fmla="*/ 363 w 438"/>
                <a:gd name="T43" fmla="*/ 36 h 365"/>
                <a:gd name="T44" fmla="*/ 372 w 438"/>
                <a:gd name="T45" fmla="*/ 28 h 365"/>
                <a:gd name="T46" fmla="*/ 380 w 438"/>
                <a:gd name="T47" fmla="*/ 22 h 365"/>
                <a:gd name="T48" fmla="*/ 389 w 438"/>
                <a:gd name="T49" fmla="*/ 17 h 365"/>
                <a:gd name="T50" fmla="*/ 395 w 438"/>
                <a:gd name="T51" fmla="*/ 13 h 365"/>
                <a:gd name="T52" fmla="*/ 403 w 438"/>
                <a:gd name="T53" fmla="*/ 9 h 365"/>
                <a:gd name="T54" fmla="*/ 409 w 438"/>
                <a:gd name="T55" fmla="*/ 5 h 365"/>
                <a:gd name="T56" fmla="*/ 414 w 438"/>
                <a:gd name="T57" fmla="*/ 3 h 365"/>
                <a:gd name="T58" fmla="*/ 420 w 438"/>
                <a:gd name="T59" fmla="*/ 1 h 365"/>
                <a:gd name="T60" fmla="*/ 424 w 438"/>
                <a:gd name="T61" fmla="*/ 0 h 365"/>
                <a:gd name="T62" fmla="*/ 432 w 438"/>
                <a:gd name="T63" fmla="*/ 0 h 365"/>
                <a:gd name="T64" fmla="*/ 437 w 438"/>
                <a:gd name="T65" fmla="*/ 5 h 365"/>
                <a:gd name="T66" fmla="*/ 437 w 438"/>
                <a:gd name="T67" fmla="*/ 17 h 365"/>
                <a:gd name="T68" fmla="*/ 435 w 438"/>
                <a:gd name="T69" fmla="*/ 22 h 365"/>
                <a:gd name="T70" fmla="*/ 434 w 438"/>
                <a:gd name="T71" fmla="*/ 28 h 365"/>
                <a:gd name="T72" fmla="*/ 432 w 438"/>
                <a:gd name="T73" fmla="*/ 36 h 365"/>
                <a:gd name="T74" fmla="*/ 428 w 438"/>
                <a:gd name="T75" fmla="*/ 44 h 365"/>
                <a:gd name="T76" fmla="*/ 424 w 438"/>
                <a:gd name="T77" fmla="*/ 51 h 365"/>
                <a:gd name="T78" fmla="*/ 420 w 438"/>
                <a:gd name="T79" fmla="*/ 61 h 365"/>
                <a:gd name="T80" fmla="*/ 414 w 438"/>
                <a:gd name="T81" fmla="*/ 70 h 365"/>
                <a:gd name="T82" fmla="*/ 411 w 438"/>
                <a:gd name="T83" fmla="*/ 80 h 365"/>
                <a:gd name="T84" fmla="*/ 403 w 438"/>
                <a:gd name="T85" fmla="*/ 91 h 365"/>
                <a:gd name="T86" fmla="*/ 397 w 438"/>
                <a:gd name="T87" fmla="*/ 103 h 365"/>
                <a:gd name="T88" fmla="*/ 389 w 438"/>
                <a:gd name="T89" fmla="*/ 114 h 365"/>
                <a:gd name="T90" fmla="*/ 382 w 438"/>
                <a:gd name="T91" fmla="*/ 128 h 365"/>
                <a:gd name="T92" fmla="*/ 372 w 438"/>
                <a:gd name="T93" fmla="*/ 143 h 365"/>
                <a:gd name="T94" fmla="*/ 363 w 438"/>
                <a:gd name="T95" fmla="*/ 156 h 365"/>
                <a:gd name="T96" fmla="*/ 353 w 438"/>
                <a:gd name="T97" fmla="*/ 172 h 365"/>
                <a:gd name="T98" fmla="*/ 343 w 438"/>
                <a:gd name="T99" fmla="*/ 189 h 365"/>
                <a:gd name="T100" fmla="*/ 332 w 438"/>
                <a:gd name="T101" fmla="*/ 204 h 365"/>
                <a:gd name="T102" fmla="*/ 320 w 438"/>
                <a:gd name="T103" fmla="*/ 223 h 365"/>
                <a:gd name="T104" fmla="*/ 307 w 438"/>
                <a:gd name="T105" fmla="*/ 240 h 365"/>
                <a:gd name="T106" fmla="*/ 296 w 438"/>
                <a:gd name="T107" fmla="*/ 259 h 365"/>
                <a:gd name="T108" fmla="*/ 282 w 438"/>
                <a:gd name="T109" fmla="*/ 279 h 365"/>
                <a:gd name="T110" fmla="*/ 267 w 438"/>
                <a:gd name="T111" fmla="*/ 300 h 365"/>
                <a:gd name="T112" fmla="*/ 251 w 438"/>
                <a:gd name="T113" fmla="*/ 321 h 365"/>
                <a:gd name="T114" fmla="*/ 236 w 438"/>
                <a:gd name="T115" fmla="*/ 342 h 365"/>
                <a:gd name="T116" fmla="*/ 221 w 438"/>
                <a:gd name="T117" fmla="*/ 364 h 3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8" h="365">
                  <a:moveTo>
                    <a:pt x="0" y="364"/>
                  </a:moveTo>
                  <a:lnTo>
                    <a:pt x="23" y="342"/>
                  </a:lnTo>
                  <a:lnTo>
                    <a:pt x="46" y="321"/>
                  </a:lnTo>
                  <a:lnTo>
                    <a:pt x="88" y="279"/>
                  </a:lnTo>
                  <a:lnTo>
                    <a:pt x="110" y="259"/>
                  </a:lnTo>
                  <a:lnTo>
                    <a:pt x="129" y="240"/>
                  </a:lnTo>
                  <a:lnTo>
                    <a:pt x="148" y="223"/>
                  </a:lnTo>
                  <a:lnTo>
                    <a:pt x="167" y="204"/>
                  </a:lnTo>
                  <a:lnTo>
                    <a:pt x="184" y="189"/>
                  </a:lnTo>
                  <a:lnTo>
                    <a:pt x="202" y="172"/>
                  </a:lnTo>
                  <a:lnTo>
                    <a:pt x="219" y="156"/>
                  </a:lnTo>
                  <a:lnTo>
                    <a:pt x="234" y="143"/>
                  </a:lnTo>
                  <a:lnTo>
                    <a:pt x="251" y="128"/>
                  </a:lnTo>
                  <a:lnTo>
                    <a:pt x="265" y="114"/>
                  </a:lnTo>
                  <a:lnTo>
                    <a:pt x="280" y="103"/>
                  </a:lnTo>
                  <a:lnTo>
                    <a:pt x="294" y="91"/>
                  </a:lnTo>
                  <a:lnTo>
                    <a:pt x="307" y="80"/>
                  </a:lnTo>
                  <a:lnTo>
                    <a:pt x="319" y="70"/>
                  </a:lnTo>
                  <a:lnTo>
                    <a:pt x="330" y="61"/>
                  </a:lnTo>
                  <a:lnTo>
                    <a:pt x="342" y="51"/>
                  </a:lnTo>
                  <a:lnTo>
                    <a:pt x="353" y="44"/>
                  </a:lnTo>
                  <a:lnTo>
                    <a:pt x="363" y="36"/>
                  </a:lnTo>
                  <a:lnTo>
                    <a:pt x="372" y="28"/>
                  </a:lnTo>
                  <a:lnTo>
                    <a:pt x="380" y="22"/>
                  </a:lnTo>
                  <a:lnTo>
                    <a:pt x="389" y="17"/>
                  </a:lnTo>
                  <a:lnTo>
                    <a:pt x="395" y="13"/>
                  </a:lnTo>
                  <a:lnTo>
                    <a:pt x="403" y="9"/>
                  </a:lnTo>
                  <a:lnTo>
                    <a:pt x="409" y="5"/>
                  </a:lnTo>
                  <a:lnTo>
                    <a:pt x="414" y="3"/>
                  </a:lnTo>
                  <a:lnTo>
                    <a:pt x="420" y="1"/>
                  </a:lnTo>
                  <a:lnTo>
                    <a:pt x="424" y="0"/>
                  </a:lnTo>
                  <a:lnTo>
                    <a:pt x="432" y="0"/>
                  </a:lnTo>
                  <a:lnTo>
                    <a:pt x="437" y="5"/>
                  </a:lnTo>
                  <a:lnTo>
                    <a:pt x="437" y="17"/>
                  </a:lnTo>
                  <a:lnTo>
                    <a:pt x="435" y="22"/>
                  </a:lnTo>
                  <a:lnTo>
                    <a:pt x="434" y="28"/>
                  </a:lnTo>
                  <a:lnTo>
                    <a:pt x="432" y="36"/>
                  </a:lnTo>
                  <a:lnTo>
                    <a:pt x="428" y="44"/>
                  </a:lnTo>
                  <a:lnTo>
                    <a:pt x="424" y="51"/>
                  </a:lnTo>
                  <a:lnTo>
                    <a:pt x="420" y="61"/>
                  </a:lnTo>
                  <a:lnTo>
                    <a:pt x="414" y="70"/>
                  </a:lnTo>
                  <a:lnTo>
                    <a:pt x="411" y="80"/>
                  </a:lnTo>
                  <a:lnTo>
                    <a:pt x="403" y="91"/>
                  </a:lnTo>
                  <a:lnTo>
                    <a:pt x="397" y="103"/>
                  </a:lnTo>
                  <a:lnTo>
                    <a:pt x="389" y="114"/>
                  </a:lnTo>
                  <a:lnTo>
                    <a:pt x="382" y="128"/>
                  </a:lnTo>
                  <a:lnTo>
                    <a:pt x="372" y="143"/>
                  </a:lnTo>
                  <a:lnTo>
                    <a:pt x="363" y="156"/>
                  </a:lnTo>
                  <a:lnTo>
                    <a:pt x="353" y="172"/>
                  </a:lnTo>
                  <a:lnTo>
                    <a:pt x="343" y="189"/>
                  </a:lnTo>
                  <a:lnTo>
                    <a:pt x="332" y="204"/>
                  </a:lnTo>
                  <a:lnTo>
                    <a:pt x="320" y="223"/>
                  </a:lnTo>
                  <a:lnTo>
                    <a:pt x="307" y="240"/>
                  </a:lnTo>
                  <a:lnTo>
                    <a:pt x="296" y="259"/>
                  </a:lnTo>
                  <a:lnTo>
                    <a:pt x="282" y="279"/>
                  </a:lnTo>
                  <a:lnTo>
                    <a:pt x="267" y="300"/>
                  </a:lnTo>
                  <a:lnTo>
                    <a:pt x="251" y="321"/>
                  </a:lnTo>
                  <a:lnTo>
                    <a:pt x="236" y="342"/>
                  </a:lnTo>
                  <a:lnTo>
                    <a:pt x="221" y="364"/>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208" name="Freeform 1079">
              <a:extLst>
                <a:ext uri="{FF2B5EF4-FFF2-40B4-BE49-F238E27FC236}">
                  <a16:creationId xmlns:a16="http://schemas.microsoft.com/office/drawing/2014/main" id="{2F89F3CC-43D3-0650-9D11-A370B56DDB56}"/>
                </a:ext>
              </a:extLst>
            </p:cNvPr>
            <p:cNvSpPr>
              <a:spLocks/>
            </p:cNvSpPr>
            <p:nvPr/>
          </p:nvSpPr>
          <p:spPr bwMode="auto">
            <a:xfrm>
              <a:off x="5193" y="2030"/>
              <a:ext cx="661" cy="561"/>
            </a:xfrm>
            <a:custGeom>
              <a:avLst/>
              <a:gdLst>
                <a:gd name="T0" fmla="*/ 0 w 661"/>
                <a:gd name="T1" fmla="*/ 560 h 561"/>
                <a:gd name="T2" fmla="*/ 37 w 661"/>
                <a:gd name="T3" fmla="*/ 526 h 561"/>
                <a:gd name="T4" fmla="*/ 71 w 661"/>
                <a:gd name="T5" fmla="*/ 493 h 561"/>
                <a:gd name="T6" fmla="*/ 137 w 661"/>
                <a:gd name="T7" fmla="*/ 428 h 561"/>
                <a:gd name="T8" fmla="*/ 169 w 661"/>
                <a:gd name="T9" fmla="*/ 400 h 561"/>
                <a:gd name="T10" fmla="*/ 200 w 661"/>
                <a:gd name="T11" fmla="*/ 371 h 561"/>
                <a:gd name="T12" fmla="*/ 229 w 661"/>
                <a:gd name="T13" fmla="*/ 342 h 561"/>
                <a:gd name="T14" fmla="*/ 257 w 661"/>
                <a:gd name="T15" fmla="*/ 316 h 561"/>
                <a:gd name="T16" fmla="*/ 286 w 661"/>
                <a:gd name="T17" fmla="*/ 291 h 561"/>
                <a:gd name="T18" fmla="*/ 311 w 661"/>
                <a:gd name="T19" fmla="*/ 266 h 561"/>
                <a:gd name="T20" fmla="*/ 338 w 661"/>
                <a:gd name="T21" fmla="*/ 243 h 561"/>
                <a:gd name="T22" fmla="*/ 363 w 661"/>
                <a:gd name="T23" fmla="*/ 220 h 561"/>
                <a:gd name="T24" fmla="*/ 386 w 661"/>
                <a:gd name="T25" fmla="*/ 199 h 561"/>
                <a:gd name="T26" fmla="*/ 409 w 661"/>
                <a:gd name="T27" fmla="*/ 178 h 561"/>
                <a:gd name="T28" fmla="*/ 430 w 661"/>
                <a:gd name="T29" fmla="*/ 159 h 561"/>
                <a:gd name="T30" fmla="*/ 451 w 661"/>
                <a:gd name="T31" fmla="*/ 142 h 561"/>
                <a:gd name="T32" fmla="*/ 472 w 661"/>
                <a:gd name="T33" fmla="*/ 125 h 561"/>
                <a:gd name="T34" fmla="*/ 489 w 661"/>
                <a:gd name="T35" fmla="*/ 107 h 561"/>
                <a:gd name="T36" fmla="*/ 508 w 661"/>
                <a:gd name="T37" fmla="*/ 94 h 561"/>
                <a:gd name="T38" fmla="*/ 526 w 661"/>
                <a:gd name="T39" fmla="*/ 81 h 561"/>
                <a:gd name="T40" fmla="*/ 541 w 661"/>
                <a:gd name="T41" fmla="*/ 67 h 561"/>
                <a:gd name="T42" fmla="*/ 556 w 661"/>
                <a:gd name="T43" fmla="*/ 56 h 561"/>
                <a:gd name="T44" fmla="*/ 570 w 661"/>
                <a:gd name="T45" fmla="*/ 44 h 561"/>
                <a:gd name="T46" fmla="*/ 583 w 661"/>
                <a:gd name="T47" fmla="*/ 37 h 561"/>
                <a:gd name="T48" fmla="*/ 595 w 661"/>
                <a:gd name="T49" fmla="*/ 27 h 561"/>
                <a:gd name="T50" fmla="*/ 606 w 661"/>
                <a:gd name="T51" fmla="*/ 21 h 561"/>
                <a:gd name="T52" fmla="*/ 616 w 661"/>
                <a:gd name="T53" fmla="*/ 14 h 561"/>
                <a:gd name="T54" fmla="*/ 623 w 661"/>
                <a:gd name="T55" fmla="*/ 10 h 561"/>
                <a:gd name="T56" fmla="*/ 633 w 661"/>
                <a:gd name="T57" fmla="*/ 6 h 561"/>
                <a:gd name="T58" fmla="*/ 639 w 661"/>
                <a:gd name="T59" fmla="*/ 2 h 561"/>
                <a:gd name="T60" fmla="*/ 645 w 661"/>
                <a:gd name="T61" fmla="*/ 0 h 561"/>
                <a:gd name="T62" fmla="*/ 654 w 661"/>
                <a:gd name="T63" fmla="*/ 0 h 561"/>
                <a:gd name="T64" fmla="*/ 658 w 661"/>
                <a:gd name="T65" fmla="*/ 2 h 561"/>
                <a:gd name="T66" fmla="*/ 660 w 661"/>
                <a:gd name="T67" fmla="*/ 4 h 561"/>
                <a:gd name="T68" fmla="*/ 660 w 661"/>
                <a:gd name="T69" fmla="*/ 20 h 561"/>
                <a:gd name="T70" fmla="*/ 658 w 661"/>
                <a:gd name="T71" fmla="*/ 27 h 561"/>
                <a:gd name="T72" fmla="*/ 656 w 661"/>
                <a:gd name="T73" fmla="*/ 35 h 561"/>
                <a:gd name="T74" fmla="*/ 652 w 661"/>
                <a:gd name="T75" fmla="*/ 44 h 561"/>
                <a:gd name="T76" fmla="*/ 646 w 661"/>
                <a:gd name="T77" fmla="*/ 54 h 561"/>
                <a:gd name="T78" fmla="*/ 641 w 661"/>
                <a:gd name="T79" fmla="*/ 65 h 561"/>
                <a:gd name="T80" fmla="*/ 635 w 661"/>
                <a:gd name="T81" fmla="*/ 77 h 561"/>
                <a:gd name="T82" fmla="*/ 625 w 661"/>
                <a:gd name="T83" fmla="*/ 90 h 561"/>
                <a:gd name="T84" fmla="*/ 618 w 661"/>
                <a:gd name="T85" fmla="*/ 105 h 561"/>
                <a:gd name="T86" fmla="*/ 608 w 661"/>
                <a:gd name="T87" fmla="*/ 121 h 561"/>
                <a:gd name="T88" fmla="*/ 597 w 661"/>
                <a:gd name="T89" fmla="*/ 138 h 561"/>
                <a:gd name="T90" fmla="*/ 585 w 661"/>
                <a:gd name="T91" fmla="*/ 155 h 561"/>
                <a:gd name="T92" fmla="*/ 574 w 661"/>
                <a:gd name="T93" fmla="*/ 174 h 561"/>
                <a:gd name="T94" fmla="*/ 558 w 661"/>
                <a:gd name="T95" fmla="*/ 195 h 561"/>
                <a:gd name="T96" fmla="*/ 545 w 661"/>
                <a:gd name="T97" fmla="*/ 216 h 561"/>
                <a:gd name="T98" fmla="*/ 530 w 661"/>
                <a:gd name="T99" fmla="*/ 239 h 561"/>
                <a:gd name="T100" fmla="*/ 512 w 661"/>
                <a:gd name="T101" fmla="*/ 262 h 561"/>
                <a:gd name="T102" fmla="*/ 495 w 661"/>
                <a:gd name="T103" fmla="*/ 287 h 561"/>
                <a:gd name="T104" fmla="*/ 476 w 661"/>
                <a:gd name="T105" fmla="*/ 312 h 561"/>
                <a:gd name="T106" fmla="*/ 457 w 661"/>
                <a:gd name="T107" fmla="*/ 339 h 561"/>
                <a:gd name="T108" fmla="*/ 436 w 661"/>
                <a:gd name="T109" fmla="*/ 365 h 561"/>
                <a:gd name="T110" fmla="*/ 415 w 661"/>
                <a:gd name="T111" fmla="*/ 394 h 561"/>
                <a:gd name="T112" fmla="*/ 392 w 661"/>
                <a:gd name="T113" fmla="*/ 425 h 561"/>
                <a:gd name="T114" fmla="*/ 369 w 661"/>
                <a:gd name="T115" fmla="*/ 455 h 561"/>
                <a:gd name="T116" fmla="*/ 344 w 661"/>
                <a:gd name="T117" fmla="*/ 488 h 561"/>
                <a:gd name="T118" fmla="*/ 319 w 661"/>
                <a:gd name="T119" fmla="*/ 520 h 561"/>
                <a:gd name="T120" fmla="*/ 292 w 661"/>
                <a:gd name="T121" fmla="*/ 554 h 5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1" h="561">
                  <a:moveTo>
                    <a:pt x="0" y="560"/>
                  </a:moveTo>
                  <a:lnTo>
                    <a:pt x="37" y="526"/>
                  </a:lnTo>
                  <a:lnTo>
                    <a:pt x="71" y="493"/>
                  </a:lnTo>
                  <a:lnTo>
                    <a:pt x="137" y="428"/>
                  </a:lnTo>
                  <a:lnTo>
                    <a:pt x="169" y="400"/>
                  </a:lnTo>
                  <a:lnTo>
                    <a:pt x="200" y="371"/>
                  </a:lnTo>
                  <a:lnTo>
                    <a:pt x="229" y="342"/>
                  </a:lnTo>
                  <a:lnTo>
                    <a:pt x="257" y="316"/>
                  </a:lnTo>
                  <a:lnTo>
                    <a:pt x="286" y="291"/>
                  </a:lnTo>
                  <a:lnTo>
                    <a:pt x="311" y="266"/>
                  </a:lnTo>
                  <a:lnTo>
                    <a:pt x="338" y="243"/>
                  </a:lnTo>
                  <a:lnTo>
                    <a:pt x="363" y="220"/>
                  </a:lnTo>
                  <a:lnTo>
                    <a:pt x="386" y="199"/>
                  </a:lnTo>
                  <a:lnTo>
                    <a:pt x="409" y="178"/>
                  </a:lnTo>
                  <a:lnTo>
                    <a:pt x="430" y="159"/>
                  </a:lnTo>
                  <a:lnTo>
                    <a:pt x="451" y="142"/>
                  </a:lnTo>
                  <a:lnTo>
                    <a:pt x="472" y="125"/>
                  </a:lnTo>
                  <a:lnTo>
                    <a:pt x="489" y="107"/>
                  </a:lnTo>
                  <a:lnTo>
                    <a:pt x="508" y="94"/>
                  </a:lnTo>
                  <a:lnTo>
                    <a:pt x="526" y="81"/>
                  </a:lnTo>
                  <a:lnTo>
                    <a:pt x="541" y="67"/>
                  </a:lnTo>
                  <a:lnTo>
                    <a:pt x="556" y="56"/>
                  </a:lnTo>
                  <a:lnTo>
                    <a:pt x="570" y="44"/>
                  </a:lnTo>
                  <a:lnTo>
                    <a:pt x="583" y="37"/>
                  </a:lnTo>
                  <a:lnTo>
                    <a:pt x="595" y="27"/>
                  </a:lnTo>
                  <a:lnTo>
                    <a:pt x="606" y="21"/>
                  </a:lnTo>
                  <a:lnTo>
                    <a:pt x="616" y="14"/>
                  </a:lnTo>
                  <a:lnTo>
                    <a:pt x="623" y="10"/>
                  </a:lnTo>
                  <a:lnTo>
                    <a:pt x="633" y="6"/>
                  </a:lnTo>
                  <a:lnTo>
                    <a:pt x="639" y="2"/>
                  </a:lnTo>
                  <a:lnTo>
                    <a:pt x="645" y="0"/>
                  </a:lnTo>
                  <a:lnTo>
                    <a:pt x="654" y="0"/>
                  </a:lnTo>
                  <a:lnTo>
                    <a:pt x="658" y="2"/>
                  </a:lnTo>
                  <a:lnTo>
                    <a:pt x="660" y="4"/>
                  </a:lnTo>
                  <a:lnTo>
                    <a:pt x="660" y="20"/>
                  </a:lnTo>
                  <a:lnTo>
                    <a:pt x="658" y="27"/>
                  </a:lnTo>
                  <a:lnTo>
                    <a:pt x="656" y="35"/>
                  </a:lnTo>
                  <a:lnTo>
                    <a:pt x="652" y="44"/>
                  </a:lnTo>
                  <a:lnTo>
                    <a:pt x="646" y="54"/>
                  </a:lnTo>
                  <a:lnTo>
                    <a:pt x="641" y="65"/>
                  </a:lnTo>
                  <a:lnTo>
                    <a:pt x="635" y="77"/>
                  </a:lnTo>
                  <a:lnTo>
                    <a:pt x="625" y="90"/>
                  </a:lnTo>
                  <a:lnTo>
                    <a:pt x="618" y="105"/>
                  </a:lnTo>
                  <a:lnTo>
                    <a:pt x="608" y="121"/>
                  </a:lnTo>
                  <a:lnTo>
                    <a:pt x="597" y="138"/>
                  </a:lnTo>
                  <a:lnTo>
                    <a:pt x="585" y="155"/>
                  </a:lnTo>
                  <a:lnTo>
                    <a:pt x="574" y="174"/>
                  </a:lnTo>
                  <a:lnTo>
                    <a:pt x="558" y="195"/>
                  </a:lnTo>
                  <a:lnTo>
                    <a:pt x="545" y="216"/>
                  </a:lnTo>
                  <a:lnTo>
                    <a:pt x="530" y="239"/>
                  </a:lnTo>
                  <a:lnTo>
                    <a:pt x="512" y="262"/>
                  </a:lnTo>
                  <a:lnTo>
                    <a:pt x="495" y="287"/>
                  </a:lnTo>
                  <a:lnTo>
                    <a:pt x="476" y="312"/>
                  </a:lnTo>
                  <a:lnTo>
                    <a:pt x="457" y="339"/>
                  </a:lnTo>
                  <a:lnTo>
                    <a:pt x="436" y="365"/>
                  </a:lnTo>
                  <a:lnTo>
                    <a:pt x="415" y="394"/>
                  </a:lnTo>
                  <a:lnTo>
                    <a:pt x="392" y="425"/>
                  </a:lnTo>
                  <a:lnTo>
                    <a:pt x="369" y="455"/>
                  </a:lnTo>
                  <a:lnTo>
                    <a:pt x="344" y="488"/>
                  </a:lnTo>
                  <a:lnTo>
                    <a:pt x="319" y="520"/>
                  </a:lnTo>
                  <a:lnTo>
                    <a:pt x="292" y="554"/>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209" name="Freeform 1080">
              <a:extLst>
                <a:ext uri="{FF2B5EF4-FFF2-40B4-BE49-F238E27FC236}">
                  <a16:creationId xmlns:a16="http://schemas.microsoft.com/office/drawing/2014/main" id="{A9E5B0CA-14D2-2D9C-A972-177D1B3FACA8}"/>
                </a:ext>
              </a:extLst>
            </p:cNvPr>
            <p:cNvSpPr>
              <a:spLocks/>
            </p:cNvSpPr>
            <p:nvPr/>
          </p:nvSpPr>
          <p:spPr bwMode="auto">
            <a:xfrm>
              <a:off x="5149" y="1868"/>
              <a:ext cx="876" cy="716"/>
            </a:xfrm>
            <a:custGeom>
              <a:avLst/>
              <a:gdLst>
                <a:gd name="T0" fmla="*/ 0 w 876"/>
                <a:gd name="T1" fmla="*/ 715 h 716"/>
                <a:gd name="T2" fmla="*/ 39 w 876"/>
                <a:gd name="T3" fmla="*/ 680 h 716"/>
                <a:gd name="T4" fmla="*/ 75 w 876"/>
                <a:gd name="T5" fmla="*/ 646 h 716"/>
                <a:gd name="T6" fmla="*/ 110 w 876"/>
                <a:gd name="T7" fmla="*/ 613 h 716"/>
                <a:gd name="T8" fmla="*/ 146 w 876"/>
                <a:gd name="T9" fmla="*/ 583 h 716"/>
                <a:gd name="T10" fmla="*/ 179 w 876"/>
                <a:gd name="T11" fmla="*/ 550 h 716"/>
                <a:gd name="T12" fmla="*/ 213 w 876"/>
                <a:gd name="T13" fmla="*/ 520 h 716"/>
                <a:gd name="T14" fmla="*/ 246 w 876"/>
                <a:gd name="T15" fmla="*/ 491 h 716"/>
                <a:gd name="T16" fmla="*/ 276 w 876"/>
                <a:gd name="T17" fmla="*/ 462 h 716"/>
                <a:gd name="T18" fmla="*/ 307 w 876"/>
                <a:gd name="T19" fmla="*/ 436 h 716"/>
                <a:gd name="T20" fmla="*/ 338 w 876"/>
                <a:gd name="T21" fmla="*/ 409 h 716"/>
                <a:gd name="T22" fmla="*/ 367 w 876"/>
                <a:gd name="T23" fmla="*/ 382 h 716"/>
                <a:gd name="T24" fmla="*/ 395 w 876"/>
                <a:gd name="T25" fmla="*/ 357 h 716"/>
                <a:gd name="T26" fmla="*/ 424 w 876"/>
                <a:gd name="T27" fmla="*/ 332 h 716"/>
                <a:gd name="T28" fmla="*/ 451 w 876"/>
                <a:gd name="T29" fmla="*/ 310 h 716"/>
                <a:gd name="T30" fmla="*/ 476 w 876"/>
                <a:gd name="T31" fmla="*/ 287 h 716"/>
                <a:gd name="T32" fmla="*/ 501 w 876"/>
                <a:gd name="T33" fmla="*/ 266 h 716"/>
                <a:gd name="T34" fmla="*/ 526 w 876"/>
                <a:gd name="T35" fmla="*/ 245 h 716"/>
                <a:gd name="T36" fmla="*/ 549 w 876"/>
                <a:gd name="T37" fmla="*/ 225 h 716"/>
                <a:gd name="T38" fmla="*/ 572 w 876"/>
                <a:gd name="T39" fmla="*/ 206 h 716"/>
                <a:gd name="T40" fmla="*/ 593 w 876"/>
                <a:gd name="T41" fmla="*/ 187 h 716"/>
                <a:gd name="T42" fmla="*/ 614 w 876"/>
                <a:gd name="T43" fmla="*/ 170 h 716"/>
                <a:gd name="T44" fmla="*/ 635 w 876"/>
                <a:gd name="T45" fmla="*/ 153 h 716"/>
                <a:gd name="T46" fmla="*/ 654 w 876"/>
                <a:gd name="T47" fmla="*/ 138 h 716"/>
                <a:gd name="T48" fmla="*/ 673 w 876"/>
                <a:gd name="T49" fmla="*/ 122 h 716"/>
                <a:gd name="T50" fmla="*/ 690 w 876"/>
                <a:gd name="T51" fmla="*/ 109 h 716"/>
                <a:gd name="T52" fmla="*/ 708 w 876"/>
                <a:gd name="T53" fmla="*/ 96 h 716"/>
                <a:gd name="T54" fmla="*/ 723 w 876"/>
                <a:gd name="T55" fmla="*/ 84 h 716"/>
                <a:gd name="T56" fmla="*/ 738 w 876"/>
                <a:gd name="T57" fmla="*/ 73 h 716"/>
                <a:gd name="T58" fmla="*/ 754 w 876"/>
                <a:gd name="T59" fmla="*/ 61 h 716"/>
                <a:gd name="T60" fmla="*/ 767 w 876"/>
                <a:gd name="T61" fmla="*/ 52 h 716"/>
                <a:gd name="T62" fmla="*/ 781 w 876"/>
                <a:gd name="T63" fmla="*/ 42 h 716"/>
                <a:gd name="T64" fmla="*/ 792 w 876"/>
                <a:gd name="T65" fmla="*/ 34 h 716"/>
                <a:gd name="T66" fmla="*/ 804 w 876"/>
                <a:gd name="T67" fmla="*/ 27 h 716"/>
                <a:gd name="T68" fmla="*/ 813 w 876"/>
                <a:gd name="T69" fmla="*/ 21 h 716"/>
                <a:gd name="T70" fmla="*/ 823 w 876"/>
                <a:gd name="T71" fmla="*/ 15 h 716"/>
                <a:gd name="T72" fmla="*/ 832 w 876"/>
                <a:gd name="T73" fmla="*/ 11 h 716"/>
                <a:gd name="T74" fmla="*/ 840 w 876"/>
                <a:gd name="T75" fmla="*/ 8 h 716"/>
                <a:gd name="T76" fmla="*/ 848 w 876"/>
                <a:gd name="T77" fmla="*/ 4 h 716"/>
                <a:gd name="T78" fmla="*/ 853 w 876"/>
                <a:gd name="T79" fmla="*/ 2 h 716"/>
                <a:gd name="T80" fmla="*/ 859 w 876"/>
                <a:gd name="T81" fmla="*/ 0 h 716"/>
                <a:gd name="T82" fmla="*/ 867 w 876"/>
                <a:gd name="T83" fmla="*/ 0 h 716"/>
                <a:gd name="T84" fmla="*/ 871 w 876"/>
                <a:gd name="T85" fmla="*/ 2 h 716"/>
                <a:gd name="T86" fmla="*/ 873 w 876"/>
                <a:gd name="T87" fmla="*/ 4 h 716"/>
                <a:gd name="T88" fmla="*/ 875 w 876"/>
                <a:gd name="T89" fmla="*/ 8 h 716"/>
                <a:gd name="T90" fmla="*/ 875 w 876"/>
                <a:gd name="T91" fmla="*/ 15 h 716"/>
                <a:gd name="T92" fmla="*/ 873 w 876"/>
                <a:gd name="T93" fmla="*/ 21 h 716"/>
                <a:gd name="T94" fmla="*/ 871 w 876"/>
                <a:gd name="T95" fmla="*/ 29 h 716"/>
                <a:gd name="T96" fmla="*/ 869 w 876"/>
                <a:gd name="T97" fmla="*/ 36 h 716"/>
                <a:gd name="T98" fmla="*/ 865 w 876"/>
                <a:gd name="T99" fmla="*/ 44 h 716"/>
                <a:gd name="T100" fmla="*/ 861 w 876"/>
                <a:gd name="T101" fmla="*/ 54 h 716"/>
                <a:gd name="T102" fmla="*/ 855 w 876"/>
                <a:gd name="T103" fmla="*/ 63 h 716"/>
                <a:gd name="T104" fmla="*/ 850 w 876"/>
                <a:gd name="T105" fmla="*/ 73 h 716"/>
                <a:gd name="T106" fmla="*/ 842 w 876"/>
                <a:gd name="T107" fmla="*/ 84 h 716"/>
                <a:gd name="T108" fmla="*/ 834 w 876"/>
                <a:gd name="T109" fmla="*/ 97 h 716"/>
                <a:gd name="T110" fmla="*/ 827 w 876"/>
                <a:gd name="T111" fmla="*/ 111 h 716"/>
                <a:gd name="T112" fmla="*/ 817 w 876"/>
                <a:gd name="T113" fmla="*/ 124 h 716"/>
                <a:gd name="T114" fmla="*/ 807 w 876"/>
                <a:gd name="T115" fmla="*/ 139 h 716"/>
                <a:gd name="T116" fmla="*/ 796 w 876"/>
                <a:gd name="T117" fmla="*/ 155 h 716"/>
                <a:gd name="T118" fmla="*/ 784 w 876"/>
                <a:gd name="T119" fmla="*/ 172 h 716"/>
                <a:gd name="T120" fmla="*/ 771 w 876"/>
                <a:gd name="T121" fmla="*/ 189 h 716"/>
                <a:gd name="T122" fmla="*/ 758 w 876"/>
                <a:gd name="T123" fmla="*/ 208 h 716"/>
                <a:gd name="T124" fmla="*/ 744 w 876"/>
                <a:gd name="T125" fmla="*/ 227 h 7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6" h="716">
                  <a:moveTo>
                    <a:pt x="0" y="715"/>
                  </a:moveTo>
                  <a:lnTo>
                    <a:pt x="39" y="680"/>
                  </a:lnTo>
                  <a:lnTo>
                    <a:pt x="75" y="646"/>
                  </a:lnTo>
                  <a:lnTo>
                    <a:pt x="110" y="613"/>
                  </a:lnTo>
                  <a:lnTo>
                    <a:pt x="146" y="583"/>
                  </a:lnTo>
                  <a:lnTo>
                    <a:pt x="179" y="550"/>
                  </a:lnTo>
                  <a:lnTo>
                    <a:pt x="213" y="520"/>
                  </a:lnTo>
                  <a:lnTo>
                    <a:pt x="246" y="491"/>
                  </a:lnTo>
                  <a:lnTo>
                    <a:pt x="276" y="462"/>
                  </a:lnTo>
                  <a:lnTo>
                    <a:pt x="307" y="436"/>
                  </a:lnTo>
                  <a:lnTo>
                    <a:pt x="338" y="409"/>
                  </a:lnTo>
                  <a:lnTo>
                    <a:pt x="367" y="382"/>
                  </a:lnTo>
                  <a:lnTo>
                    <a:pt x="395" y="357"/>
                  </a:lnTo>
                  <a:lnTo>
                    <a:pt x="424" y="332"/>
                  </a:lnTo>
                  <a:lnTo>
                    <a:pt x="451" y="310"/>
                  </a:lnTo>
                  <a:lnTo>
                    <a:pt x="476" y="287"/>
                  </a:lnTo>
                  <a:lnTo>
                    <a:pt x="501" y="266"/>
                  </a:lnTo>
                  <a:lnTo>
                    <a:pt x="526" y="245"/>
                  </a:lnTo>
                  <a:lnTo>
                    <a:pt x="549" y="225"/>
                  </a:lnTo>
                  <a:lnTo>
                    <a:pt x="572" y="206"/>
                  </a:lnTo>
                  <a:lnTo>
                    <a:pt x="593" y="187"/>
                  </a:lnTo>
                  <a:lnTo>
                    <a:pt x="614" y="170"/>
                  </a:lnTo>
                  <a:lnTo>
                    <a:pt x="635" y="153"/>
                  </a:lnTo>
                  <a:lnTo>
                    <a:pt x="654" y="138"/>
                  </a:lnTo>
                  <a:lnTo>
                    <a:pt x="673" y="122"/>
                  </a:lnTo>
                  <a:lnTo>
                    <a:pt x="690" y="109"/>
                  </a:lnTo>
                  <a:lnTo>
                    <a:pt x="708" y="96"/>
                  </a:lnTo>
                  <a:lnTo>
                    <a:pt x="723" y="84"/>
                  </a:lnTo>
                  <a:lnTo>
                    <a:pt x="738" y="73"/>
                  </a:lnTo>
                  <a:lnTo>
                    <a:pt x="754" y="61"/>
                  </a:lnTo>
                  <a:lnTo>
                    <a:pt x="767" y="52"/>
                  </a:lnTo>
                  <a:lnTo>
                    <a:pt x="781" y="42"/>
                  </a:lnTo>
                  <a:lnTo>
                    <a:pt x="792" y="34"/>
                  </a:lnTo>
                  <a:lnTo>
                    <a:pt x="804" y="27"/>
                  </a:lnTo>
                  <a:lnTo>
                    <a:pt x="813" y="21"/>
                  </a:lnTo>
                  <a:lnTo>
                    <a:pt x="823" y="15"/>
                  </a:lnTo>
                  <a:lnTo>
                    <a:pt x="832" y="11"/>
                  </a:lnTo>
                  <a:lnTo>
                    <a:pt x="840" y="8"/>
                  </a:lnTo>
                  <a:lnTo>
                    <a:pt x="848" y="4"/>
                  </a:lnTo>
                  <a:lnTo>
                    <a:pt x="853" y="2"/>
                  </a:lnTo>
                  <a:lnTo>
                    <a:pt x="859" y="0"/>
                  </a:lnTo>
                  <a:lnTo>
                    <a:pt x="867" y="0"/>
                  </a:lnTo>
                  <a:lnTo>
                    <a:pt x="871" y="2"/>
                  </a:lnTo>
                  <a:lnTo>
                    <a:pt x="873" y="4"/>
                  </a:lnTo>
                  <a:lnTo>
                    <a:pt x="875" y="8"/>
                  </a:lnTo>
                  <a:lnTo>
                    <a:pt x="875" y="15"/>
                  </a:lnTo>
                  <a:lnTo>
                    <a:pt x="873" y="21"/>
                  </a:lnTo>
                  <a:lnTo>
                    <a:pt x="871" y="29"/>
                  </a:lnTo>
                  <a:lnTo>
                    <a:pt x="869" y="36"/>
                  </a:lnTo>
                  <a:lnTo>
                    <a:pt x="865" y="44"/>
                  </a:lnTo>
                  <a:lnTo>
                    <a:pt x="861" y="54"/>
                  </a:lnTo>
                  <a:lnTo>
                    <a:pt x="855" y="63"/>
                  </a:lnTo>
                  <a:lnTo>
                    <a:pt x="850" y="73"/>
                  </a:lnTo>
                  <a:lnTo>
                    <a:pt x="842" y="84"/>
                  </a:lnTo>
                  <a:lnTo>
                    <a:pt x="834" y="97"/>
                  </a:lnTo>
                  <a:lnTo>
                    <a:pt x="827" y="111"/>
                  </a:lnTo>
                  <a:lnTo>
                    <a:pt x="817" y="124"/>
                  </a:lnTo>
                  <a:lnTo>
                    <a:pt x="807" y="139"/>
                  </a:lnTo>
                  <a:lnTo>
                    <a:pt x="796" y="155"/>
                  </a:lnTo>
                  <a:lnTo>
                    <a:pt x="784" y="172"/>
                  </a:lnTo>
                  <a:lnTo>
                    <a:pt x="771" y="189"/>
                  </a:lnTo>
                  <a:lnTo>
                    <a:pt x="758" y="208"/>
                  </a:lnTo>
                  <a:lnTo>
                    <a:pt x="744" y="227"/>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210" name="Freeform 1081">
              <a:extLst>
                <a:ext uri="{FF2B5EF4-FFF2-40B4-BE49-F238E27FC236}">
                  <a16:creationId xmlns:a16="http://schemas.microsoft.com/office/drawing/2014/main" id="{86B4504C-29B4-D8EC-3291-C2596C3EE084}"/>
                </a:ext>
              </a:extLst>
            </p:cNvPr>
            <p:cNvSpPr>
              <a:spLocks/>
            </p:cNvSpPr>
            <p:nvPr/>
          </p:nvSpPr>
          <p:spPr bwMode="auto">
            <a:xfrm>
              <a:off x="5101" y="1849"/>
              <a:ext cx="851" cy="738"/>
            </a:xfrm>
            <a:custGeom>
              <a:avLst/>
              <a:gdLst>
                <a:gd name="T0" fmla="*/ 0 w 851"/>
                <a:gd name="T1" fmla="*/ 737 h 738"/>
                <a:gd name="T2" fmla="*/ 23 w 851"/>
                <a:gd name="T3" fmla="*/ 716 h 738"/>
                <a:gd name="T4" fmla="*/ 45 w 851"/>
                <a:gd name="T5" fmla="*/ 695 h 738"/>
                <a:gd name="T6" fmla="*/ 68 w 851"/>
                <a:gd name="T7" fmla="*/ 674 h 738"/>
                <a:gd name="T8" fmla="*/ 89 w 851"/>
                <a:gd name="T9" fmla="*/ 653 h 738"/>
                <a:gd name="T10" fmla="*/ 110 w 851"/>
                <a:gd name="T11" fmla="*/ 634 h 738"/>
                <a:gd name="T12" fmla="*/ 131 w 851"/>
                <a:gd name="T13" fmla="*/ 615 h 738"/>
                <a:gd name="T14" fmla="*/ 171 w 851"/>
                <a:gd name="T15" fmla="*/ 575 h 738"/>
                <a:gd name="T16" fmla="*/ 192 w 851"/>
                <a:gd name="T17" fmla="*/ 558 h 738"/>
                <a:gd name="T18" fmla="*/ 230 w 851"/>
                <a:gd name="T19" fmla="*/ 520 h 738"/>
                <a:gd name="T20" fmla="*/ 250 w 851"/>
                <a:gd name="T21" fmla="*/ 502 h 738"/>
                <a:gd name="T22" fmla="*/ 269 w 851"/>
                <a:gd name="T23" fmla="*/ 485 h 738"/>
                <a:gd name="T24" fmla="*/ 288 w 851"/>
                <a:gd name="T25" fmla="*/ 468 h 738"/>
                <a:gd name="T26" fmla="*/ 305 w 851"/>
                <a:gd name="T27" fmla="*/ 451 h 738"/>
                <a:gd name="T28" fmla="*/ 324 w 851"/>
                <a:gd name="T29" fmla="*/ 434 h 738"/>
                <a:gd name="T30" fmla="*/ 342 w 851"/>
                <a:gd name="T31" fmla="*/ 418 h 738"/>
                <a:gd name="T32" fmla="*/ 359 w 851"/>
                <a:gd name="T33" fmla="*/ 401 h 738"/>
                <a:gd name="T34" fmla="*/ 376 w 851"/>
                <a:gd name="T35" fmla="*/ 386 h 738"/>
                <a:gd name="T36" fmla="*/ 393 w 851"/>
                <a:gd name="T37" fmla="*/ 371 h 738"/>
                <a:gd name="T38" fmla="*/ 411 w 851"/>
                <a:gd name="T39" fmla="*/ 355 h 738"/>
                <a:gd name="T40" fmla="*/ 426 w 851"/>
                <a:gd name="T41" fmla="*/ 340 h 738"/>
                <a:gd name="T42" fmla="*/ 443 w 851"/>
                <a:gd name="T43" fmla="*/ 327 h 738"/>
                <a:gd name="T44" fmla="*/ 459 w 851"/>
                <a:gd name="T45" fmla="*/ 311 h 738"/>
                <a:gd name="T46" fmla="*/ 474 w 851"/>
                <a:gd name="T47" fmla="*/ 298 h 738"/>
                <a:gd name="T48" fmla="*/ 489 w 851"/>
                <a:gd name="T49" fmla="*/ 285 h 738"/>
                <a:gd name="T50" fmla="*/ 503 w 851"/>
                <a:gd name="T51" fmla="*/ 271 h 738"/>
                <a:gd name="T52" fmla="*/ 518 w 851"/>
                <a:gd name="T53" fmla="*/ 258 h 738"/>
                <a:gd name="T54" fmla="*/ 533 w 851"/>
                <a:gd name="T55" fmla="*/ 246 h 738"/>
                <a:gd name="T56" fmla="*/ 547 w 851"/>
                <a:gd name="T57" fmla="*/ 233 h 738"/>
                <a:gd name="T58" fmla="*/ 560 w 851"/>
                <a:gd name="T59" fmla="*/ 222 h 738"/>
                <a:gd name="T60" fmla="*/ 574 w 851"/>
                <a:gd name="T61" fmla="*/ 210 h 738"/>
                <a:gd name="T62" fmla="*/ 587 w 851"/>
                <a:gd name="T63" fmla="*/ 199 h 738"/>
                <a:gd name="T64" fmla="*/ 600 w 851"/>
                <a:gd name="T65" fmla="*/ 187 h 738"/>
                <a:gd name="T66" fmla="*/ 612 w 851"/>
                <a:gd name="T67" fmla="*/ 178 h 738"/>
                <a:gd name="T68" fmla="*/ 623 w 851"/>
                <a:gd name="T69" fmla="*/ 166 h 738"/>
                <a:gd name="T70" fmla="*/ 637 w 851"/>
                <a:gd name="T71" fmla="*/ 157 h 738"/>
                <a:gd name="T72" fmla="*/ 648 w 851"/>
                <a:gd name="T73" fmla="*/ 147 h 738"/>
                <a:gd name="T74" fmla="*/ 660 w 851"/>
                <a:gd name="T75" fmla="*/ 137 h 738"/>
                <a:gd name="T76" fmla="*/ 671 w 851"/>
                <a:gd name="T77" fmla="*/ 128 h 738"/>
                <a:gd name="T78" fmla="*/ 681 w 851"/>
                <a:gd name="T79" fmla="*/ 118 h 738"/>
                <a:gd name="T80" fmla="*/ 692 w 851"/>
                <a:gd name="T81" fmla="*/ 111 h 738"/>
                <a:gd name="T82" fmla="*/ 702 w 851"/>
                <a:gd name="T83" fmla="*/ 101 h 738"/>
                <a:gd name="T84" fmla="*/ 712 w 851"/>
                <a:gd name="T85" fmla="*/ 94 h 738"/>
                <a:gd name="T86" fmla="*/ 721 w 851"/>
                <a:gd name="T87" fmla="*/ 86 h 738"/>
                <a:gd name="T88" fmla="*/ 731 w 851"/>
                <a:gd name="T89" fmla="*/ 78 h 738"/>
                <a:gd name="T90" fmla="*/ 740 w 851"/>
                <a:gd name="T91" fmla="*/ 73 h 738"/>
                <a:gd name="T92" fmla="*/ 748 w 851"/>
                <a:gd name="T93" fmla="*/ 65 h 738"/>
                <a:gd name="T94" fmla="*/ 758 w 851"/>
                <a:gd name="T95" fmla="*/ 59 h 738"/>
                <a:gd name="T96" fmla="*/ 765 w 851"/>
                <a:gd name="T97" fmla="*/ 53 h 738"/>
                <a:gd name="T98" fmla="*/ 773 w 851"/>
                <a:gd name="T99" fmla="*/ 48 h 738"/>
                <a:gd name="T100" fmla="*/ 781 w 851"/>
                <a:gd name="T101" fmla="*/ 42 h 738"/>
                <a:gd name="T102" fmla="*/ 788 w 851"/>
                <a:gd name="T103" fmla="*/ 36 h 738"/>
                <a:gd name="T104" fmla="*/ 796 w 851"/>
                <a:gd name="T105" fmla="*/ 32 h 738"/>
                <a:gd name="T106" fmla="*/ 802 w 851"/>
                <a:gd name="T107" fmla="*/ 27 h 738"/>
                <a:gd name="T108" fmla="*/ 809 w 851"/>
                <a:gd name="T109" fmla="*/ 23 h 738"/>
                <a:gd name="T110" fmla="*/ 815 w 851"/>
                <a:gd name="T111" fmla="*/ 19 h 738"/>
                <a:gd name="T112" fmla="*/ 821 w 851"/>
                <a:gd name="T113" fmla="*/ 15 h 738"/>
                <a:gd name="T114" fmla="*/ 827 w 851"/>
                <a:gd name="T115" fmla="*/ 11 h 738"/>
                <a:gd name="T116" fmla="*/ 831 w 851"/>
                <a:gd name="T117" fmla="*/ 9 h 738"/>
                <a:gd name="T118" fmla="*/ 836 w 851"/>
                <a:gd name="T119" fmla="*/ 6 h 738"/>
                <a:gd name="T120" fmla="*/ 842 w 851"/>
                <a:gd name="T121" fmla="*/ 4 h 738"/>
                <a:gd name="T122" fmla="*/ 846 w 851"/>
                <a:gd name="T123" fmla="*/ 2 h 738"/>
                <a:gd name="T124" fmla="*/ 850 w 851"/>
                <a:gd name="T125" fmla="*/ 0 h 7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51" h="738">
                  <a:moveTo>
                    <a:pt x="0" y="737"/>
                  </a:moveTo>
                  <a:lnTo>
                    <a:pt x="23" y="716"/>
                  </a:lnTo>
                  <a:lnTo>
                    <a:pt x="45" y="695"/>
                  </a:lnTo>
                  <a:lnTo>
                    <a:pt x="68" y="674"/>
                  </a:lnTo>
                  <a:lnTo>
                    <a:pt x="89" y="653"/>
                  </a:lnTo>
                  <a:lnTo>
                    <a:pt x="110" y="634"/>
                  </a:lnTo>
                  <a:lnTo>
                    <a:pt x="131" y="615"/>
                  </a:lnTo>
                  <a:lnTo>
                    <a:pt x="171" y="575"/>
                  </a:lnTo>
                  <a:lnTo>
                    <a:pt x="192" y="558"/>
                  </a:lnTo>
                  <a:lnTo>
                    <a:pt x="230" y="520"/>
                  </a:lnTo>
                  <a:lnTo>
                    <a:pt x="250" y="502"/>
                  </a:lnTo>
                  <a:lnTo>
                    <a:pt x="269" y="485"/>
                  </a:lnTo>
                  <a:lnTo>
                    <a:pt x="288" y="468"/>
                  </a:lnTo>
                  <a:lnTo>
                    <a:pt x="305" y="451"/>
                  </a:lnTo>
                  <a:lnTo>
                    <a:pt x="324" y="434"/>
                  </a:lnTo>
                  <a:lnTo>
                    <a:pt x="342" y="418"/>
                  </a:lnTo>
                  <a:lnTo>
                    <a:pt x="359" y="401"/>
                  </a:lnTo>
                  <a:lnTo>
                    <a:pt x="376" y="386"/>
                  </a:lnTo>
                  <a:lnTo>
                    <a:pt x="393" y="371"/>
                  </a:lnTo>
                  <a:lnTo>
                    <a:pt x="411" y="355"/>
                  </a:lnTo>
                  <a:lnTo>
                    <a:pt x="426" y="340"/>
                  </a:lnTo>
                  <a:lnTo>
                    <a:pt x="443" y="327"/>
                  </a:lnTo>
                  <a:lnTo>
                    <a:pt x="459" y="311"/>
                  </a:lnTo>
                  <a:lnTo>
                    <a:pt x="474" y="298"/>
                  </a:lnTo>
                  <a:lnTo>
                    <a:pt x="489" y="285"/>
                  </a:lnTo>
                  <a:lnTo>
                    <a:pt x="503" y="271"/>
                  </a:lnTo>
                  <a:lnTo>
                    <a:pt x="518" y="258"/>
                  </a:lnTo>
                  <a:lnTo>
                    <a:pt x="533" y="246"/>
                  </a:lnTo>
                  <a:lnTo>
                    <a:pt x="547" y="233"/>
                  </a:lnTo>
                  <a:lnTo>
                    <a:pt x="560" y="222"/>
                  </a:lnTo>
                  <a:lnTo>
                    <a:pt x="574" y="210"/>
                  </a:lnTo>
                  <a:lnTo>
                    <a:pt x="587" y="199"/>
                  </a:lnTo>
                  <a:lnTo>
                    <a:pt x="600" y="187"/>
                  </a:lnTo>
                  <a:lnTo>
                    <a:pt x="612" y="178"/>
                  </a:lnTo>
                  <a:lnTo>
                    <a:pt x="623" y="166"/>
                  </a:lnTo>
                  <a:lnTo>
                    <a:pt x="637" y="157"/>
                  </a:lnTo>
                  <a:lnTo>
                    <a:pt x="648" y="147"/>
                  </a:lnTo>
                  <a:lnTo>
                    <a:pt x="660" y="137"/>
                  </a:lnTo>
                  <a:lnTo>
                    <a:pt x="671" y="128"/>
                  </a:lnTo>
                  <a:lnTo>
                    <a:pt x="681" y="118"/>
                  </a:lnTo>
                  <a:lnTo>
                    <a:pt x="692" y="111"/>
                  </a:lnTo>
                  <a:lnTo>
                    <a:pt x="702" y="101"/>
                  </a:lnTo>
                  <a:lnTo>
                    <a:pt x="712" y="94"/>
                  </a:lnTo>
                  <a:lnTo>
                    <a:pt x="721" y="86"/>
                  </a:lnTo>
                  <a:lnTo>
                    <a:pt x="731" y="78"/>
                  </a:lnTo>
                  <a:lnTo>
                    <a:pt x="740" y="73"/>
                  </a:lnTo>
                  <a:lnTo>
                    <a:pt x="748" y="65"/>
                  </a:lnTo>
                  <a:lnTo>
                    <a:pt x="758" y="59"/>
                  </a:lnTo>
                  <a:lnTo>
                    <a:pt x="765" y="53"/>
                  </a:lnTo>
                  <a:lnTo>
                    <a:pt x="773" y="48"/>
                  </a:lnTo>
                  <a:lnTo>
                    <a:pt x="781" y="42"/>
                  </a:lnTo>
                  <a:lnTo>
                    <a:pt x="788" y="36"/>
                  </a:lnTo>
                  <a:lnTo>
                    <a:pt x="796" y="32"/>
                  </a:lnTo>
                  <a:lnTo>
                    <a:pt x="802" y="27"/>
                  </a:lnTo>
                  <a:lnTo>
                    <a:pt x="809" y="23"/>
                  </a:lnTo>
                  <a:lnTo>
                    <a:pt x="815" y="19"/>
                  </a:lnTo>
                  <a:lnTo>
                    <a:pt x="821" y="15"/>
                  </a:lnTo>
                  <a:lnTo>
                    <a:pt x="827" y="11"/>
                  </a:lnTo>
                  <a:lnTo>
                    <a:pt x="831" y="9"/>
                  </a:lnTo>
                  <a:lnTo>
                    <a:pt x="836" y="6"/>
                  </a:lnTo>
                  <a:lnTo>
                    <a:pt x="842" y="4"/>
                  </a:lnTo>
                  <a:lnTo>
                    <a:pt x="846" y="2"/>
                  </a:lnTo>
                  <a:lnTo>
                    <a:pt x="850"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211" name="Freeform 1082">
              <a:extLst>
                <a:ext uri="{FF2B5EF4-FFF2-40B4-BE49-F238E27FC236}">
                  <a16:creationId xmlns:a16="http://schemas.microsoft.com/office/drawing/2014/main" id="{A6739B70-0052-C2F9-32CA-65CEAFBC7325}"/>
                </a:ext>
              </a:extLst>
            </p:cNvPr>
            <p:cNvSpPr>
              <a:spLocks/>
            </p:cNvSpPr>
            <p:nvPr/>
          </p:nvSpPr>
          <p:spPr bwMode="auto">
            <a:xfrm>
              <a:off x="5485" y="1851"/>
              <a:ext cx="620" cy="882"/>
            </a:xfrm>
            <a:custGeom>
              <a:avLst/>
              <a:gdLst>
                <a:gd name="T0" fmla="*/ 0 w 620"/>
                <a:gd name="T1" fmla="*/ 733 h 882"/>
                <a:gd name="T2" fmla="*/ 619 w 620"/>
                <a:gd name="T3" fmla="*/ 0 h 882"/>
                <a:gd name="T4" fmla="*/ 619 w 620"/>
                <a:gd name="T5" fmla="*/ 118 h 882"/>
                <a:gd name="T6" fmla="*/ 0 w 620"/>
                <a:gd name="T7" fmla="*/ 881 h 882"/>
                <a:gd name="T8" fmla="*/ 0 w 620"/>
                <a:gd name="T9" fmla="*/ 733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882">
                  <a:moveTo>
                    <a:pt x="0" y="733"/>
                  </a:moveTo>
                  <a:lnTo>
                    <a:pt x="619" y="0"/>
                  </a:lnTo>
                  <a:lnTo>
                    <a:pt x="619" y="118"/>
                  </a:lnTo>
                  <a:lnTo>
                    <a:pt x="0" y="881"/>
                  </a:lnTo>
                  <a:lnTo>
                    <a:pt x="0" y="733"/>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grpSp>
      <p:sp>
        <p:nvSpPr>
          <p:cNvPr id="49160" name="Freeform 1083">
            <a:extLst>
              <a:ext uri="{FF2B5EF4-FFF2-40B4-BE49-F238E27FC236}">
                <a16:creationId xmlns:a16="http://schemas.microsoft.com/office/drawing/2014/main" id="{9C2906DA-4E85-6DAB-CA4D-C011F88633C6}"/>
              </a:ext>
            </a:extLst>
          </p:cNvPr>
          <p:cNvSpPr>
            <a:spLocks/>
          </p:cNvSpPr>
          <p:nvPr/>
        </p:nvSpPr>
        <p:spPr bwMode="auto">
          <a:xfrm>
            <a:off x="914400" y="2895600"/>
            <a:ext cx="3254375" cy="2362200"/>
          </a:xfrm>
          <a:custGeom>
            <a:avLst/>
            <a:gdLst>
              <a:gd name="T0" fmla="*/ 2147483646 w 817"/>
              <a:gd name="T1" fmla="*/ 2147483646 h 1009"/>
              <a:gd name="T2" fmla="*/ 2147483646 w 817"/>
              <a:gd name="T3" fmla="*/ 2147483646 h 1009"/>
              <a:gd name="T4" fmla="*/ 2147483646 w 817"/>
              <a:gd name="T5" fmla="*/ 2147483646 h 1009"/>
              <a:gd name="T6" fmla="*/ 2147483646 w 817"/>
              <a:gd name="T7" fmla="*/ 2147483646 h 1009"/>
              <a:gd name="T8" fmla="*/ 2147483646 w 817"/>
              <a:gd name="T9" fmla="*/ 2147483646 h 1009"/>
              <a:gd name="T10" fmla="*/ 2147483646 w 817"/>
              <a:gd name="T11" fmla="*/ 2147483646 h 1009"/>
              <a:gd name="T12" fmla="*/ 2147483646 w 817"/>
              <a:gd name="T13" fmla="*/ 2147483646 h 1009"/>
              <a:gd name="T14" fmla="*/ 2147483646 w 817"/>
              <a:gd name="T15" fmla="*/ 2147483646 h 1009"/>
              <a:gd name="T16" fmla="*/ 2147483646 w 817"/>
              <a:gd name="T17" fmla="*/ 2147483646 h 1009"/>
              <a:gd name="T18" fmla="*/ 2147483646 w 817"/>
              <a:gd name="T19" fmla="*/ 2147483646 h 1009"/>
              <a:gd name="T20" fmla="*/ 2147483646 w 817"/>
              <a:gd name="T21" fmla="*/ 2147483646 h 1009"/>
              <a:gd name="T22" fmla="*/ 2147483646 w 817"/>
              <a:gd name="T23" fmla="*/ 2147483646 h 1009"/>
              <a:gd name="T24" fmla="*/ 2147483646 w 817"/>
              <a:gd name="T25" fmla="*/ 2147483646 h 1009"/>
              <a:gd name="T26" fmla="*/ 2147483646 w 817"/>
              <a:gd name="T27" fmla="*/ 2147483646 h 1009"/>
              <a:gd name="T28" fmla="*/ 2147483646 w 817"/>
              <a:gd name="T29" fmla="*/ 2147483646 h 1009"/>
              <a:gd name="T30" fmla="*/ 2147483646 w 817"/>
              <a:gd name="T31" fmla="*/ 2147483646 h 1009"/>
              <a:gd name="T32" fmla="*/ 2147483646 w 817"/>
              <a:gd name="T33" fmla="*/ 2147483646 h 1009"/>
              <a:gd name="T34" fmla="*/ 2147483646 w 817"/>
              <a:gd name="T35" fmla="*/ 2147483646 h 1009"/>
              <a:gd name="T36" fmla="*/ 2147483646 w 817"/>
              <a:gd name="T37" fmla="*/ 2147483646 h 1009"/>
              <a:gd name="T38" fmla="*/ 2147483646 w 817"/>
              <a:gd name="T39" fmla="*/ 2147483646 h 1009"/>
              <a:gd name="T40" fmla="*/ 2147483646 w 817"/>
              <a:gd name="T41" fmla="*/ 2147483646 h 1009"/>
              <a:gd name="T42" fmla="*/ 2147483646 w 817"/>
              <a:gd name="T43" fmla="*/ 2147483646 h 1009"/>
              <a:gd name="T44" fmla="*/ 2147483646 w 817"/>
              <a:gd name="T45" fmla="*/ 2147483646 h 1009"/>
              <a:gd name="T46" fmla="*/ 2147483646 w 817"/>
              <a:gd name="T47" fmla="*/ 0 h 1009"/>
              <a:gd name="T48" fmla="*/ 2147483646 w 817"/>
              <a:gd name="T49" fmla="*/ 2147483646 h 1009"/>
              <a:gd name="T50" fmla="*/ 2147483646 w 817"/>
              <a:gd name="T51" fmla="*/ 2147483646 h 1009"/>
              <a:gd name="T52" fmla="*/ 2147483646 w 817"/>
              <a:gd name="T53" fmla="*/ 2147483646 h 1009"/>
              <a:gd name="T54" fmla="*/ 2147483646 w 817"/>
              <a:gd name="T55" fmla="*/ 2147483646 h 1009"/>
              <a:gd name="T56" fmla="*/ 2147483646 w 817"/>
              <a:gd name="T57" fmla="*/ 2147483646 h 1009"/>
              <a:gd name="T58" fmla="*/ 2147483646 w 817"/>
              <a:gd name="T59" fmla="*/ 2147483646 h 1009"/>
              <a:gd name="T60" fmla="*/ 2147483646 w 817"/>
              <a:gd name="T61" fmla="*/ 2147483646 h 1009"/>
              <a:gd name="T62" fmla="*/ 2147483646 w 817"/>
              <a:gd name="T63" fmla="*/ 2147483646 h 1009"/>
              <a:gd name="T64" fmla="*/ 2147483646 w 817"/>
              <a:gd name="T65" fmla="*/ 2147483646 h 1009"/>
              <a:gd name="T66" fmla="*/ 2147483646 w 817"/>
              <a:gd name="T67" fmla="*/ 2147483646 h 1009"/>
              <a:gd name="T68" fmla="*/ 0 w 817"/>
              <a:gd name="T69" fmla="*/ 2147483646 h 1009"/>
              <a:gd name="T70" fmla="*/ 0 w 817"/>
              <a:gd name="T71" fmla="*/ 2147483646 h 1009"/>
              <a:gd name="T72" fmla="*/ 2147483646 w 817"/>
              <a:gd name="T73" fmla="*/ 2147483646 h 1009"/>
              <a:gd name="T74" fmla="*/ 2147483646 w 817"/>
              <a:gd name="T75" fmla="*/ 2147483646 h 1009"/>
              <a:gd name="T76" fmla="*/ 2147483646 w 817"/>
              <a:gd name="T77" fmla="*/ 2147483646 h 1009"/>
              <a:gd name="T78" fmla="*/ 2147483646 w 817"/>
              <a:gd name="T79" fmla="*/ 2147483646 h 1009"/>
              <a:gd name="T80" fmla="*/ 2147483646 w 817"/>
              <a:gd name="T81" fmla="*/ 2147483646 h 1009"/>
              <a:gd name="T82" fmla="*/ 2147483646 w 817"/>
              <a:gd name="T83" fmla="*/ 2147483646 h 1009"/>
              <a:gd name="T84" fmla="*/ 2147483646 w 817"/>
              <a:gd name="T85" fmla="*/ 2147483646 h 1009"/>
              <a:gd name="T86" fmla="*/ 2147483646 w 817"/>
              <a:gd name="T87" fmla="*/ 2147483646 h 1009"/>
              <a:gd name="T88" fmla="*/ 2147483646 w 817"/>
              <a:gd name="T89" fmla="*/ 2147483646 h 1009"/>
              <a:gd name="T90" fmla="*/ 2147483646 w 817"/>
              <a:gd name="T91" fmla="*/ 2147483646 h 10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17" h="1009">
                <a:moveTo>
                  <a:pt x="542" y="1004"/>
                </a:moveTo>
                <a:lnTo>
                  <a:pt x="719" y="1008"/>
                </a:lnTo>
                <a:lnTo>
                  <a:pt x="660" y="792"/>
                </a:lnTo>
                <a:lnTo>
                  <a:pt x="630" y="838"/>
                </a:lnTo>
                <a:lnTo>
                  <a:pt x="587" y="790"/>
                </a:lnTo>
                <a:lnTo>
                  <a:pt x="535" y="740"/>
                </a:lnTo>
                <a:lnTo>
                  <a:pt x="497" y="701"/>
                </a:lnTo>
                <a:lnTo>
                  <a:pt x="447" y="659"/>
                </a:lnTo>
                <a:lnTo>
                  <a:pt x="386" y="614"/>
                </a:lnTo>
                <a:lnTo>
                  <a:pt x="320" y="578"/>
                </a:lnTo>
                <a:lnTo>
                  <a:pt x="674" y="577"/>
                </a:lnTo>
                <a:lnTo>
                  <a:pt x="674" y="636"/>
                </a:lnTo>
                <a:lnTo>
                  <a:pt x="816" y="506"/>
                </a:lnTo>
                <a:lnTo>
                  <a:pt x="674" y="376"/>
                </a:lnTo>
                <a:lnTo>
                  <a:pt x="675" y="434"/>
                </a:lnTo>
                <a:lnTo>
                  <a:pt x="315" y="434"/>
                </a:lnTo>
                <a:lnTo>
                  <a:pt x="384" y="395"/>
                </a:lnTo>
                <a:lnTo>
                  <a:pt x="437" y="360"/>
                </a:lnTo>
                <a:lnTo>
                  <a:pt x="487" y="317"/>
                </a:lnTo>
                <a:lnTo>
                  <a:pt x="537" y="267"/>
                </a:lnTo>
                <a:lnTo>
                  <a:pt x="578" y="229"/>
                </a:lnTo>
                <a:lnTo>
                  <a:pt x="630" y="174"/>
                </a:lnTo>
                <a:lnTo>
                  <a:pt x="660" y="216"/>
                </a:lnTo>
                <a:lnTo>
                  <a:pt x="720" y="0"/>
                </a:lnTo>
                <a:lnTo>
                  <a:pt x="542" y="5"/>
                </a:lnTo>
                <a:lnTo>
                  <a:pt x="568" y="59"/>
                </a:lnTo>
                <a:lnTo>
                  <a:pt x="519" y="101"/>
                </a:lnTo>
                <a:lnTo>
                  <a:pt x="465" y="150"/>
                </a:lnTo>
                <a:lnTo>
                  <a:pt x="416" y="191"/>
                </a:lnTo>
                <a:lnTo>
                  <a:pt x="371" y="227"/>
                </a:lnTo>
                <a:lnTo>
                  <a:pt x="328" y="258"/>
                </a:lnTo>
                <a:lnTo>
                  <a:pt x="284" y="288"/>
                </a:lnTo>
                <a:lnTo>
                  <a:pt x="228" y="320"/>
                </a:lnTo>
                <a:lnTo>
                  <a:pt x="171" y="334"/>
                </a:lnTo>
                <a:lnTo>
                  <a:pt x="0" y="335"/>
                </a:lnTo>
                <a:lnTo>
                  <a:pt x="0" y="671"/>
                </a:lnTo>
                <a:lnTo>
                  <a:pt x="171" y="671"/>
                </a:lnTo>
                <a:lnTo>
                  <a:pt x="228" y="686"/>
                </a:lnTo>
                <a:lnTo>
                  <a:pt x="297" y="726"/>
                </a:lnTo>
                <a:lnTo>
                  <a:pt x="342" y="761"/>
                </a:lnTo>
                <a:lnTo>
                  <a:pt x="381" y="789"/>
                </a:lnTo>
                <a:lnTo>
                  <a:pt x="425" y="824"/>
                </a:lnTo>
                <a:lnTo>
                  <a:pt x="468" y="860"/>
                </a:lnTo>
                <a:lnTo>
                  <a:pt x="515" y="902"/>
                </a:lnTo>
                <a:lnTo>
                  <a:pt x="570" y="951"/>
                </a:lnTo>
                <a:lnTo>
                  <a:pt x="542" y="1004"/>
                </a:lnTo>
              </a:path>
            </a:pathLst>
          </a:custGeom>
          <a:solidFill>
            <a:srgbClr val="FFFF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49161" name="Freeform 1084">
            <a:extLst>
              <a:ext uri="{FF2B5EF4-FFF2-40B4-BE49-F238E27FC236}">
                <a16:creationId xmlns:a16="http://schemas.microsoft.com/office/drawing/2014/main" id="{37B1247A-FA3A-3708-7406-728D107BBBA9}"/>
              </a:ext>
            </a:extLst>
          </p:cNvPr>
          <p:cNvSpPr>
            <a:spLocks/>
          </p:cNvSpPr>
          <p:nvPr/>
        </p:nvSpPr>
        <p:spPr bwMode="auto">
          <a:xfrm>
            <a:off x="6400800" y="1143000"/>
            <a:ext cx="950913" cy="1697038"/>
          </a:xfrm>
          <a:custGeom>
            <a:avLst/>
            <a:gdLst>
              <a:gd name="T0" fmla="*/ 2147483646 w 649"/>
              <a:gd name="T1" fmla="*/ 2147483646 h 1069"/>
              <a:gd name="T2" fmla="*/ 2147483646 w 649"/>
              <a:gd name="T3" fmla="*/ 2147483646 h 1069"/>
              <a:gd name="T4" fmla="*/ 2147483646 w 649"/>
              <a:gd name="T5" fmla="*/ 2147483646 h 1069"/>
              <a:gd name="T6" fmla="*/ 2147483646 w 649"/>
              <a:gd name="T7" fmla="*/ 2147483646 h 1069"/>
              <a:gd name="T8" fmla="*/ 2147483646 w 649"/>
              <a:gd name="T9" fmla="*/ 2147483646 h 1069"/>
              <a:gd name="T10" fmla="*/ 2147483646 w 649"/>
              <a:gd name="T11" fmla="*/ 2147483646 h 1069"/>
              <a:gd name="T12" fmla="*/ 2147483646 w 649"/>
              <a:gd name="T13" fmla="*/ 2147483646 h 1069"/>
              <a:gd name="T14" fmla="*/ 2147483646 w 649"/>
              <a:gd name="T15" fmla="*/ 2147483646 h 1069"/>
              <a:gd name="T16" fmla="*/ 2147483646 w 649"/>
              <a:gd name="T17" fmla="*/ 2147483646 h 1069"/>
              <a:gd name="T18" fmla="*/ 2147483646 w 649"/>
              <a:gd name="T19" fmla="*/ 2147483646 h 1069"/>
              <a:gd name="T20" fmla="*/ 2147483646 w 649"/>
              <a:gd name="T21" fmla="*/ 2147483646 h 1069"/>
              <a:gd name="T22" fmla="*/ 2147483646 w 649"/>
              <a:gd name="T23" fmla="*/ 2147483646 h 1069"/>
              <a:gd name="T24" fmla="*/ 2147483646 w 649"/>
              <a:gd name="T25" fmla="*/ 2147483646 h 1069"/>
              <a:gd name="T26" fmla="*/ 2147483646 w 649"/>
              <a:gd name="T27" fmla="*/ 2147483646 h 1069"/>
              <a:gd name="T28" fmla="*/ 2147483646 w 649"/>
              <a:gd name="T29" fmla="*/ 2147483646 h 1069"/>
              <a:gd name="T30" fmla="*/ 2147483646 w 649"/>
              <a:gd name="T31" fmla="*/ 2147483646 h 1069"/>
              <a:gd name="T32" fmla="*/ 2147483646 w 649"/>
              <a:gd name="T33" fmla="*/ 2147483646 h 1069"/>
              <a:gd name="T34" fmla="*/ 2147483646 w 649"/>
              <a:gd name="T35" fmla="*/ 2147483646 h 1069"/>
              <a:gd name="T36" fmla="*/ 2147483646 w 649"/>
              <a:gd name="T37" fmla="*/ 2147483646 h 1069"/>
              <a:gd name="T38" fmla="*/ 2147483646 w 649"/>
              <a:gd name="T39" fmla="*/ 2147483646 h 1069"/>
              <a:gd name="T40" fmla="*/ 2147483646 w 649"/>
              <a:gd name="T41" fmla="*/ 2147483646 h 1069"/>
              <a:gd name="T42" fmla="*/ 2147483646 w 649"/>
              <a:gd name="T43" fmla="*/ 2147483646 h 1069"/>
              <a:gd name="T44" fmla="*/ 2147483646 w 649"/>
              <a:gd name="T45" fmla="*/ 2147483646 h 1069"/>
              <a:gd name="T46" fmla="*/ 2147483646 w 649"/>
              <a:gd name="T47" fmla="*/ 2147483646 h 1069"/>
              <a:gd name="T48" fmla="*/ 2147483646 w 649"/>
              <a:gd name="T49" fmla="*/ 2147483646 h 1069"/>
              <a:gd name="T50" fmla="*/ 2147483646 w 649"/>
              <a:gd name="T51" fmla="*/ 2147483646 h 1069"/>
              <a:gd name="T52" fmla="*/ 2147483646 w 649"/>
              <a:gd name="T53" fmla="*/ 2147483646 h 1069"/>
              <a:gd name="T54" fmla="*/ 2147483646 w 649"/>
              <a:gd name="T55" fmla="*/ 2147483646 h 1069"/>
              <a:gd name="T56" fmla="*/ 2147483646 w 649"/>
              <a:gd name="T57" fmla="*/ 2147483646 h 1069"/>
              <a:gd name="T58" fmla="*/ 2147483646 w 649"/>
              <a:gd name="T59" fmla="*/ 2147483646 h 1069"/>
              <a:gd name="T60" fmla="*/ 2147483646 w 649"/>
              <a:gd name="T61" fmla="*/ 2147483646 h 1069"/>
              <a:gd name="T62" fmla="*/ 2147483646 w 649"/>
              <a:gd name="T63" fmla="*/ 2147483646 h 1069"/>
              <a:gd name="T64" fmla="*/ 2147483646 w 649"/>
              <a:gd name="T65" fmla="*/ 2147483646 h 10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9" h="1069">
                <a:moveTo>
                  <a:pt x="80" y="282"/>
                </a:moveTo>
                <a:lnTo>
                  <a:pt x="80" y="325"/>
                </a:lnTo>
                <a:lnTo>
                  <a:pt x="102" y="367"/>
                </a:lnTo>
                <a:lnTo>
                  <a:pt x="148" y="402"/>
                </a:lnTo>
                <a:lnTo>
                  <a:pt x="182" y="419"/>
                </a:lnTo>
                <a:lnTo>
                  <a:pt x="216" y="427"/>
                </a:lnTo>
                <a:lnTo>
                  <a:pt x="250" y="436"/>
                </a:lnTo>
                <a:lnTo>
                  <a:pt x="284" y="461"/>
                </a:lnTo>
                <a:lnTo>
                  <a:pt x="296" y="487"/>
                </a:lnTo>
                <a:lnTo>
                  <a:pt x="296" y="538"/>
                </a:lnTo>
                <a:lnTo>
                  <a:pt x="261" y="598"/>
                </a:lnTo>
                <a:lnTo>
                  <a:pt x="193" y="666"/>
                </a:lnTo>
                <a:lnTo>
                  <a:pt x="182" y="692"/>
                </a:lnTo>
                <a:lnTo>
                  <a:pt x="171" y="735"/>
                </a:lnTo>
                <a:lnTo>
                  <a:pt x="171" y="760"/>
                </a:lnTo>
                <a:lnTo>
                  <a:pt x="171" y="786"/>
                </a:lnTo>
                <a:lnTo>
                  <a:pt x="171" y="820"/>
                </a:lnTo>
                <a:lnTo>
                  <a:pt x="171" y="846"/>
                </a:lnTo>
                <a:lnTo>
                  <a:pt x="193" y="871"/>
                </a:lnTo>
                <a:lnTo>
                  <a:pt x="227" y="897"/>
                </a:lnTo>
                <a:lnTo>
                  <a:pt x="261" y="914"/>
                </a:lnTo>
                <a:lnTo>
                  <a:pt x="318" y="965"/>
                </a:lnTo>
                <a:lnTo>
                  <a:pt x="330" y="991"/>
                </a:lnTo>
                <a:lnTo>
                  <a:pt x="341" y="1017"/>
                </a:lnTo>
                <a:lnTo>
                  <a:pt x="352" y="1042"/>
                </a:lnTo>
                <a:lnTo>
                  <a:pt x="398" y="1068"/>
                </a:lnTo>
                <a:lnTo>
                  <a:pt x="432" y="1068"/>
                </a:lnTo>
                <a:lnTo>
                  <a:pt x="466" y="1068"/>
                </a:lnTo>
                <a:lnTo>
                  <a:pt x="466" y="1042"/>
                </a:lnTo>
                <a:lnTo>
                  <a:pt x="466" y="983"/>
                </a:lnTo>
                <a:lnTo>
                  <a:pt x="466" y="931"/>
                </a:lnTo>
                <a:lnTo>
                  <a:pt x="466" y="897"/>
                </a:lnTo>
                <a:lnTo>
                  <a:pt x="500" y="889"/>
                </a:lnTo>
                <a:lnTo>
                  <a:pt x="568" y="871"/>
                </a:lnTo>
                <a:lnTo>
                  <a:pt x="625" y="863"/>
                </a:lnTo>
                <a:lnTo>
                  <a:pt x="648" y="803"/>
                </a:lnTo>
                <a:lnTo>
                  <a:pt x="648" y="769"/>
                </a:lnTo>
                <a:lnTo>
                  <a:pt x="648" y="743"/>
                </a:lnTo>
                <a:lnTo>
                  <a:pt x="614" y="726"/>
                </a:lnTo>
                <a:lnTo>
                  <a:pt x="580" y="709"/>
                </a:lnTo>
                <a:lnTo>
                  <a:pt x="534" y="692"/>
                </a:lnTo>
                <a:lnTo>
                  <a:pt x="477" y="675"/>
                </a:lnTo>
                <a:lnTo>
                  <a:pt x="443" y="632"/>
                </a:lnTo>
                <a:lnTo>
                  <a:pt x="443" y="590"/>
                </a:lnTo>
                <a:lnTo>
                  <a:pt x="432" y="564"/>
                </a:lnTo>
                <a:lnTo>
                  <a:pt x="432" y="530"/>
                </a:lnTo>
                <a:lnTo>
                  <a:pt x="421" y="496"/>
                </a:lnTo>
                <a:lnTo>
                  <a:pt x="398" y="461"/>
                </a:lnTo>
                <a:lnTo>
                  <a:pt x="375" y="410"/>
                </a:lnTo>
                <a:lnTo>
                  <a:pt x="341" y="393"/>
                </a:lnTo>
                <a:lnTo>
                  <a:pt x="307" y="384"/>
                </a:lnTo>
                <a:lnTo>
                  <a:pt x="273" y="384"/>
                </a:lnTo>
                <a:lnTo>
                  <a:pt x="239" y="342"/>
                </a:lnTo>
                <a:lnTo>
                  <a:pt x="205" y="316"/>
                </a:lnTo>
                <a:lnTo>
                  <a:pt x="171" y="308"/>
                </a:lnTo>
                <a:lnTo>
                  <a:pt x="148" y="273"/>
                </a:lnTo>
                <a:lnTo>
                  <a:pt x="125" y="248"/>
                </a:lnTo>
                <a:lnTo>
                  <a:pt x="125" y="214"/>
                </a:lnTo>
                <a:lnTo>
                  <a:pt x="114" y="188"/>
                </a:lnTo>
                <a:lnTo>
                  <a:pt x="114" y="145"/>
                </a:lnTo>
                <a:lnTo>
                  <a:pt x="114" y="111"/>
                </a:lnTo>
                <a:lnTo>
                  <a:pt x="114" y="85"/>
                </a:lnTo>
                <a:lnTo>
                  <a:pt x="114" y="51"/>
                </a:lnTo>
                <a:lnTo>
                  <a:pt x="80" y="26"/>
                </a:lnTo>
                <a:lnTo>
                  <a:pt x="45" y="26"/>
                </a:lnTo>
                <a:lnTo>
                  <a:pt x="11" y="26"/>
                </a:lnTo>
                <a:lnTo>
                  <a:pt x="0" y="0"/>
                </a:lnTo>
              </a:path>
            </a:pathLst>
          </a:custGeom>
          <a:solidFill>
            <a:schemeClr val="folHlink"/>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graphicFrame>
        <p:nvGraphicFramePr>
          <p:cNvPr id="49162" name="Object 1085">
            <a:hlinkClick r:id="" action="ppaction://ole?verb=0"/>
            <a:extLst>
              <a:ext uri="{FF2B5EF4-FFF2-40B4-BE49-F238E27FC236}">
                <a16:creationId xmlns:a16="http://schemas.microsoft.com/office/drawing/2014/main" id="{1FCFB5AA-F138-8657-6545-81B1AAC5A150}"/>
              </a:ext>
            </a:extLst>
          </p:cNvPr>
          <p:cNvGraphicFramePr>
            <a:graphicFrameLocks/>
          </p:cNvGraphicFramePr>
          <p:nvPr/>
        </p:nvGraphicFramePr>
        <p:xfrm>
          <a:off x="6858000" y="2133600"/>
          <a:ext cx="204788" cy="762000"/>
        </p:xfrm>
        <a:graphic>
          <a:graphicData uri="http://schemas.openxmlformats.org/presentationml/2006/ole">
            <mc:AlternateContent xmlns:mc="http://schemas.openxmlformats.org/markup-compatibility/2006">
              <mc:Choice xmlns:v="urn:schemas-microsoft-com:vml" Requires="v">
                <p:oleObj name="Dessin Microsoft Draw" r:id="rId2" imgW="857250" imgH="1009650" progId="MSDraw.Drawing.8.2">
                  <p:embed/>
                </p:oleObj>
              </mc:Choice>
              <mc:Fallback>
                <p:oleObj name="Dessin Microsoft Draw" r:id="rId2" imgW="857250" imgH="1009650" progId="MSDraw.Drawing.8.2">
                  <p:embed/>
                  <p:pic>
                    <p:nvPicPr>
                      <p:cNvPr id="0" name="Object 108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33600"/>
                        <a:ext cx="204788" cy="762000"/>
                      </a:xfrm>
                      <a:prstGeom prst="rect">
                        <a:avLst/>
                      </a:prstGeom>
                      <a:noFill/>
                      <a:ln>
                        <a:noFill/>
                      </a:ln>
                      <a:effectLst>
                        <a:outerShdw dist="107763" dir="2700000" algn="ctr" rotWithShape="0">
                          <a:srgbClr val="F6BF6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49163" name="Text Box 1086">
            <a:extLst>
              <a:ext uri="{FF2B5EF4-FFF2-40B4-BE49-F238E27FC236}">
                <a16:creationId xmlns:a16="http://schemas.microsoft.com/office/drawing/2014/main" id="{A9888B9F-D413-14B4-C09D-92C33BBA6CE9}"/>
              </a:ext>
            </a:extLst>
          </p:cNvPr>
          <p:cNvSpPr txBox="1">
            <a:spLocks noChangeArrowheads="1"/>
          </p:cNvSpPr>
          <p:nvPr/>
        </p:nvSpPr>
        <p:spPr bwMode="auto">
          <a:xfrm>
            <a:off x="457200" y="38100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50000"/>
              </a:spcBef>
              <a:buFontTx/>
              <a:buNone/>
            </a:pPr>
            <a:r>
              <a:rPr lang="fr-FR" altLang="fr-FR" sz="2800" b="1">
                <a:latin typeface="Times New Roman" panose="02020603050405020304" pitchFamily="18" charset="0"/>
              </a:rPr>
              <a:t>3 étapes</a:t>
            </a:r>
            <a:endParaRPr lang="fr-FR" altLang="fr-FR" sz="2800">
              <a:latin typeface="Times New Roman" panose="02020603050405020304" pitchFamily="18" charset="0"/>
            </a:endParaRPr>
          </a:p>
        </p:txBody>
      </p:sp>
    </p:spTree>
  </p:cSld>
  <p:clrMapOvr>
    <a:masterClrMapping/>
  </p:clrMapOvr>
  <p:transition spd="med">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9">
            <a:extLst>
              <a:ext uri="{FF2B5EF4-FFF2-40B4-BE49-F238E27FC236}">
                <a16:creationId xmlns:a16="http://schemas.microsoft.com/office/drawing/2014/main" id="{29A2964F-F1DD-69DB-434C-EB816E2F9A15}"/>
              </a:ext>
            </a:extLst>
          </p:cNvPr>
          <p:cNvSpPr txBox="1">
            <a:spLocks noChangeArrowheads="1"/>
          </p:cNvSpPr>
          <p:nvPr/>
        </p:nvSpPr>
        <p:spPr bwMode="auto">
          <a:xfrm>
            <a:off x="3810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chemeClr val="hlink"/>
                </a:solidFill>
                <a:latin typeface="Times New Roman" panose="02020603050405020304" pitchFamily="18" charset="0"/>
              </a:rPr>
              <a:t>Combustion des liquides : </a:t>
            </a:r>
          </a:p>
        </p:txBody>
      </p:sp>
      <p:sp>
        <p:nvSpPr>
          <p:cNvPr id="50179" name="Text Box 1031">
            <a:extLst>
              <a:ext uri="{FF2B5EF4-FFF2-40B4-BE49-F238E27FC236}">
                <a16:creationId xmlns:a16="http://schemas.microsoft.com/office/drawing/2014/main" id="{8D6B7065-6BAC-6A4A-1F38-15A8455EB31D}"/>
              </a:ext>
            </a:extLst>
          </p:cNvPr>
          <p:cNvSpPr txBox="1">
            <a:spLocks noChangeArrowheads="1"/>
          </p:cNvSpPr>
          <p:nvPr/>
        </p:nvSpPr>
        <p:spPr bwMode="auto">
          <a:xfrm>
            <a:off x="609600" y="20574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rPr>
              <a:t>Ce ne sont pas les liquides eux-même qui brûlent ; mais les gaz ou vapeurs qu’ils émettent.</a:t>
            </a:r>
          </a:p>
        </p:txBody>
      </p:sp>
      <p:sp>
        <p:nvSpPr>
          <p:cNvPr id="50180" name="Titre 8">
            <a:extLst>
              <a:ext uri="{FF2B5EF4-FFF2-40B4-BE49-F238E27FC236}">
                <a16:creationId xmlns:a16="http://schemas.microsoft.com/office/drawing/2014/main" id="{D7884D91-3B7B-97B9-5CCD-C9694B11D5B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50181" name="Picture 5" descr="C:\Documents and Settings\Philippe\Mes documents\JSP SDMIS\Dématérialisation\doc\INC\Colloque-LIQUIDES-INFLAMMABLES_image_event.jpg">
            <a:extLst>
              <a:ext uri="{FF2B5EF4-FFF2-40B4-BE49-F238E27FC236}">
                <a16:creationId xmlns:a16="http://schemas.microsoft.com/office/drawing/2014/main" id="{C0B69F5F-343A-8B43-60C6-68CB888AF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70"/>
          <a:stretch>
            <a:fillRect/>
          </a:stretch>
        </p:blipFill>
        <p:spPr bwMode="auto">
          <a:xfrm>
            <a:off x="381000" y="3124200"/>
            <a:ext cx="84582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39F75B85-07EB-B819-F00E-A2B43F11031A}"/>
              </a:ext>
            </a:extLst>
          </p:cNvPr>
          <p:cNvSpPr txBox="1">
            <a:spLocks noChangeArrowheads="1"/>
          </p:cNvSpPr>
          <p:nvPr/>
        </p:nvSpPr>
        <p:spPr bwMode="auto">
          <a:xfrm>
            <a:off x="457200" y="2286000"/>
            <a:ext cx="8305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Point éclair :</a:t>
            </a:r>
            <a:r>
              <a:rPr lang="fr-FR" altLang="fr-FR" sz="2000">
                <a:latin typeface="Times New Roman" panose="02020603050405020304" pitchFamily="18" charset="0"/>
              </a:rPr>
              <a:t> c’est</a:t>
            </a:r>
            <a:r>
              <a:rPr lang="fr-FR" altLang="fr-FR" sz="2000">
                <a:solidFill>
                  <a:srgbClr val="FF9900"/>
                </a:solidFill>
                <a:latin typeface="Times New Roman" panose="02020603050405020304" pitchFamily="18" charset="0"/>
              </a:rPr>
              <a:t> </a:t>
            </a:r>
            <a:r>
              <a:rPr lang="fr-FR" altLang="fr-FR" sz="2000" b="1">
                <a:solidFill>
                  <a:srgbClr val="FF9900"/>
                </a:solidFill>
                <a:latin typeface="Times New Roman" panose="02020603050405020304" pitchFamily="18" charset="0"/>
              </a:rPr>
              <a:t>la </a:t>
            </a:r>
            <a:r>
              <a:rPr lang="fr-FR" altLang="fr-FR" sz="2000" b="1">
                <a:solidFill>
                  <a:srgbClr val="FF9933"/>
                </a:solidFill>
                <a:latin typeface="Times New Roman" panose="02020603050405020304" pitchFamily="18" charset="0"/>
              </a:rPr>
              <a:t>T°</a:t>
            </a:r>
            <a:r>
              <a:rPr lang="fr-FR" altLang="fr-FR" sz="2000">
                <a:latin typeface="Times New Roman" panose="02020603050405020304" pitchFamily="18" charset="0"/>
              </a:rPr>
              <a:t> à partir de laquelle un liquide combustible </a:t>
            </a:r>
            <a:r>
              <a:rPr lang="fr-FR" altLang="fr-FR" sz="2000" b="1">
                <a:solidFill>
                  <a:srgbClr val="FF9900"/>
                </a:solidFill>
                <a:latin typeface="Times New Roman" panose="02020603050405020304" pitchFamily="18" charset="0"/>
              </a:rPr>
              <a:t>émet des vapeurs</a:t>
            </a:r>
            <a:r>
              <a:rPr lang="fr-FR" altLang="fr-FR" sz="2000">
                <a:solidFill>
                  <a:srgbClr val="FF9900"/>
                </a:solidFill>
                <a:latin typeface="Times New Roman" panose="02020603050405020304" pitchFamily="18" charset="0"/>
              </a:rPr>
              <a:t> en </a:t>
            </a:r>
            <a:r>
              <a:rPr lang="fr-FR" altLang="fr-FR" sz="2000" b="1">
                <a:solidFill>
                  <a:srgbClr val="FF9900"/>
                </a:solidFill>
                <a:latin typeface="Times New Roman" panose="02020603050405020304" pitchFamily="18" charset="0"/>
              </a:rPr>
              <a:t>quantité suffisante</a:t>
            </a:r>
            <a:r>
              <a:rPr lang="fr-FR" altLang="fr-FR" sz="2000">
                <a:latin typeface="Times New Roman" panose="02020603050405020304" pitchFamily="18" charset="0"/>
              </a:rPr>
              <a:t> pour former avec l’air un </a:t>
            </a:r>
            <a:r>
              <a:rPr lang="fr-FR" altLang="fr-FR" sz="2000" b="1">
                <a:solidFill>
                  <a:srgbClr val="FF9900"/>
                </a:solidFill>
                <a:latin typeface="Times New Roman" panose="02020603050405020304" pitchFamily="18" charset="0"/>
              </a:rPr>
              <a:t>mélange inflammable</a:t>
            </a:r>
            <a:r>
              <a:rPr lang="fr-FR" altLang="fr-FR" sz="2000">
                <a:latin typeface="Times New Roman" panose="02020603050405020304" pitchFamily="18" charset="0"/>
              </a:rPr>
              <a:t>.</a:t>
            </a:r>
          </a:p>
          <a:p>
            <a:pPr>
              <a:spcBef>
                <a:spcPct val="0"/>
              </a:spcBef>
              <a:buFontTx/>
              <a:buNone/>
            </a:pPr>
            <a:endParaRPr lang="fr-FR" altLang="fr-FR" sz="2000">
              <a:latin typeface="Times New Roman" panose="02020603050405020304" pitchFamily="18" charset="0"/>
            </a:endParaRPr>
          </a:p>
          <a:p>
            <a:pPr>
              <a:spcBef>
                <a:spcPct val="0"/>
              </a:spcBef>
              <a:buFontTx/>
              <a:buNone/>
            </a:pPr>
            <a:endParaRPr lang="fr-FR" altLang="fr-FR" sz="2000">
              <a:latin typeface="Times New Roman" panose="02020603050405020304" pitchFamily="18" charset="0"/>
            </a:endParaRPr>
          </a:p>
          <a:p>
            <a:pPr>
              <a:spcBef>
                <a:spcPct val="0"/>
              </a:spcBef>
              <a:buFontTx/>
              <a:buNone/>
            </a:pPr>
            <a:r>
              <a:rPr lang="fr-FR" altLang="fr-FR" sz="2000">
                <a:latin typeface="Times New Roman" panose="02020603050405020304" pitchFamily="18" charset="0"/>
              </a:rPr>
              <a:t>La combustion n’est pas </a:t>
            </a:r>
            <a:r>
              <a:rPr lang="fr-FR" altLang="fr-FR" sz="2000" b="1">
                <a:solidFill>
                  <a:srgbClr val="993366"/>
                </a:solidFill>
                <a:latin typeface="Times New Roman" panose="02020603050405020304" pitchFamily="18" charset="0"/>
              </a:rPr>
              <a:t>entretenue </a:t>
            </a:r>
            <a:r>
              <a:rPr lang="fr-FR" altLang="fr-FR" sz="2000">
                <a:latin typeface="Times New Roman" panose="02020603050405020304" pitchFamily="18" charset="0"/>
              </a:rPr>
              <a:t>si l’on </a:t>
            </a:r>
            <a:r>
              <a:rPr lang="fr-FR" altLang="fr-FR" sz="2000" b="1">
                <a:solidFill>
                  <a:srgbClr val="993366"/>
                </a:solidFill>
                <a:latin typeface="Times New Roman" panose="02020603050405020304" pitchFamily="18" charset="0"/>
              </a:rPr>
              <a:t>retire</a:t>
            </a:r>
            <a:r>
              <a:rPr lang="fr-FR" altLang="fr-FR" sz="2000">
                <a:latin typeface="Times New Roman" panose="02020603050405020304" pitchFamily="18" charset="0"/>
              </a:rPr>
              <a:t> l’énergie </a:t>
            </a:r>
          </a:p>
          <a:p>
            <a:pPr>
              <a:spcBef>
                <a:spcPct val="0"/>
              </a:spcBef>
              <a:buFontTx/>
              <a:buNone/>
            </a:pPr>
            <a:r>
              <a:rPr lang="fr-FR" altLang="fr-FR" sz="2000">
                <a:latin typeface="Times New Roman" panose="02020603050405020304" pitchFamily="18" charset="0"/>
              </a:rPr>
              <a:t>d’activation.</a:t>
            </a:r>
          </a:p>
        </p:txBody>
      </p:sp>
      <p:sp>
        <p:nvSpPr>
          <p:cNvPr id="51203" name="Titre 8">
            <a:extLst>
              <a:ext uri="{FF2B5EF4-FFF2-40B4-BE49-F238E27FC236}">
                <a16:creationId xmlns:a16="http://schemas.microsoft.com/office/drawing/2014/main" id="{39151317-C11A-6B1B-F6A2-2730951D1984}"/>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Types de combustion</a:t>
            </a:r>
          </a:p>
        </p:txBody>
      </p:sp>
      <p:pic>
        <p:nvPicPr>
          <p:cNvPr id="51204" name="Picture 5" descr="C:\Documents and Settings\Philippe\Mes documents\JSP SDMIS\Dématérialisation\doc\INC\thermo.gif">
            <a:extLst>
              <a:ext uri="{FF2B5EF4-FFF2-40B4-BE49-F238E27FC236}">
                <a16:creationId xmlns:a16="http://schemas.microsoft.com/office/drawing/2014/main" id="{B2B6FFDD-7116-C7DF-A9EC-65B46DADD8B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124200"/>
            <a:ext cx="931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1029">
            <a:extLst>
              <a:ext uri="{FF2B5EF4-FFF2-40B4-BE49-F238E27FC236}">
                <a16:creationId xmlns:a16="http://schemas.microsoft.com/office/drawing/2014/main" id="{EA98C673-477F-85EA-CCE5-57DC7EB38C04}"/>
              </a:ext>
            </a:extLst>
          </p:cNvPr>
          <p:cNvSpPr txBox="1">
            <a:spLocks noChangeArrowheads="1"/>
          </p:cNvSpPr>
          <p:nvPr/>
        </p:nvSpPr>
        <p:spPr bwMode="auto">
          <a:xfrm>
            <a:off x="3810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chemeClr val="hlink"/>
                </a:solidFill>
                <a:latin typeface="Times New Roman" panose="02020603050405020304" pitchFamily="18" charset="0"/>
              </a:rPr>
              <a:t>Combustion des liquides : </a:t>
            </a:r>
          </a:p>
        </p:txBody>
      </p:sp>
    </p:spTree>
  </p:cSld>
  <p:clrMapOvr>
    <a:masterClrMapping/>
  </p:clrMapOvr>
  <p:transition spd="slow">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7">
            <a:extLst>
              <a:ext uri="{FF2B5EF4-FFF2-40B4-BE49-F238E27FC236}">
                <a16:creationId xmlns:a16="http://schemas.microsoft.com/office/drawing/2014/main" id="{3301DD24-9FE5-E00E-897F-7287D77A14B3}"/>
              </a:ext>
            </a:extLst>
          </p:cNvPr>
          <p:cNvSpPr txBox="1">
            <a:spLocks noChangeArrowheads="1"/>
          </p:cNvSpPr>
          <p:nvPr/>
        </p:nvSpPr>
        <p:spPr bwMode="auto">
          <a:xfrm>
            <a:off x="381000" y="19812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00CC"/>
                </a:solidFill>
                <a:latin typeface="Times New Roman" panose="02020603050405020304" pitchFamily="18" charset="0"/>
              </a:rPr>
              <a:t>Exemples de point éclair</a:t>
            </a:r>
          </a:p>
        </p:txBody>
      </p:sp>
      <p:pic>
        <p:nvPicPr>
          <p:cNvPr id="52227" name="Picture 8">
            <a:extLst>
              <a:ext uri="{FF2B5EF4-FFF2-40B4-BE49-F238E27FC236}">
                <a16:creationId xmlns:a16="http://schemas.microsoft.com/office/drawing/2014/main" id="{60E7E077-34FD-6CD9-02AB-1C3C3B860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57400"/>
            <a:ext cx="15367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 Box 9">
            <a:extLst>
              <a:ext uri="{FF2B5EF4-FFF2-40B4-BE49-F238E27FC236}">
                <a16:creationId xmlns:a16="http://schemas.microsoft.com/office/drawing/2014/main" id="{B0A4DFC2-3F9D-16FB-FCC3-019FFF4618A3}"/>
              </a:ext>
            </a:extLst>
          </p:cNvPr>
          <p:cNvSpPr txBox="1">
            <a:spLocks noChangeArrowheads="1"/>
          </p:cNvSpPr>
          <p:nvPr/>
        </p:nvSpPr>
        <p:spPr bwMode="auto">
          <a:xfrm>
            <a:off x="1524000" y="2590800"/>
            <a:ext cx="3657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solidFill>
                  <a:srgbClr val="FF9999"/>
                </a:solidFill>
                <a:latin typeface="Times New Roman" panose="02020603050405020304" pitchFamily="18" charset="0"/>
              </a:rPr>
              <a:t>Acétone 		- 18°</a:t>
            </a:r>
          </a:p>
          <a:p>
            <a:pPr>
              <a:spcBef>
                <a:spcPct val="50000"/>
              </a:spcBef>
              <a:buFontTx/>
              <a:buNone/>
            </a:pPr>
            <a:r>
              <a:rPr lang="fr-FR" altLang="fr-FR" sz="2000">
                <a:solidFill>
                  <a:schemeClr val="folHlink"/>
                </a:solidFill>
                <a:latin typeface="Times New Roman" panose="02020603050405020304" pitchFamily="18" charset="0"/>
              </a:rPr>
              <a:t>Acide acétique		43°</a:t>
            </a:r>
          </a:p>
          <a:p>
            <a:pPr>
              <a:spcBef>
                <a:spcPct val="50000"/>
              </a:spcBef>
              <a:buFontTx/>
              <a:buNone/>
            </a:pPr>
            <a:r>
              <a:rPr lang="fr-FR" altLang="fr-FR" sz="2000">
                <a:solidFill>
                  <a:schemeClr val="accent2"/>
                </a:solidFill>
                <a:latin typeface="Times New Roman" panose="02020603050405020304" pitchFamily="18" charset="0"/>
              </a:rPr>
              <a:t>Essence			- 43</a:t>
            </a:r>
            <a:r>
              <a:rPr lang="fr-FR" altLang="fr-FR" sz="2000">
                <a:solidFill>
                  <a:schemeClr val="accent1"/>
                </a:solidFill>
                <a:latin typeface="Times New Roman" panose="02020603050405020304" pitchFamily="18" charset="0"/>
              </a:rPr>
              <a:t>°</a:t>
            </a:r>
          </a:p>
          <a:p>
            <a:pPr>
              <a:spcBef>
                <a:spcPct val="50000"/>
              </a:spcBef>
              <a:buFontTx/>
              <a:buNone/>
            </a:pPr>
            <a:r>
              <a:rPr lang="fr-FR" altLang="fr-FR" sz="2000">
                <a:solidFill>
                  <a:srgbClr val="33CC33"/>
                </a:solidFill>
                <a:latin typeface="Times New Roman" panose="02020603050405020304" pitchFamily="18" charset="0"/>
              </a:rPr>
              <a:t>Éther			- 32°</a:t>
            </a:r>
          </a:p>
          <a:p>
            <a:pPr>
              <a:spcBef>
                <a:spcPct val="50000"/>
              </a:spcBef>
              <a:buFontTx/>
              <a:buNone/>
            </a:pPr>
            <a:r>
              <a:rPr lang="fr-FR" altLang="fr-FR" sz="2000">
                <a:solidFill>
                  <a:srgbClr val="FF9900"/>
                </a:solidFill>
                <a:latin typeface="Times New Roman" panose="02020603050405020304" pitchFamily="18" charset="0"/>
              </a:rPr>
              <a:t>Kérosène		38°</a:t>
            </a:r>
          </a:p>
        </p:txBody>
      </p:sp>
      <p:sp>
        <p:nvSpPr>
          <p:cNvPr id="52229" name="Titre 8">
            <a:extLst>
              <a:ext uri="{FF2B5EF4-FFF2-40B4-BE49-F238E27FC236}">
                <a16:creationId xmlns:a16="http://schemas.microsoft.com/office/drawing/2014/main" id="{7A5CD90D-A909-0ECA-F6A0-51A4E765301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52230" name="Text Box 1029">
            <a:extLst>
              <a:ext uri="{FF2B5EF4-FFF2-40B4-BE49-F238E27FC236}">
                <a16:creationId xmlns:a16="http://schemas.microsoft.com/office/drawing/2014/main" id="{A4CCDC96-96CA-88D2-FD90-EBA95F142579}"/>
              </a:ext>
            </a:extLst>
          </p:cNvPr>
          <p:cNvSpPr txBox="1">
            <a:spLocks noChangeArrowheads="1"/>
          </p:cNvSpPr>
          <p:nvPr/>
        </p:nvSpPr>
        <p:spPr bwMode="auto">
          <a:xfrm>
            <a:off x="3810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chemeClr val="hlink"/>
                </a:solidFill>
                <a:latin typeface="Times New Roman" panose="02020603050405020304" pitchFamily="18" charset="0"/>
              </a:rPr>
              <a:t>Combustion des liquides : </a:t>
            </a:r>
          </a:p>
        </p:txBody>
      </p:sp>
    </p:spTree>
  </p:cSld>
  <p:clrMapOvr>
    <a:masterClrMapping/>
  </p:clrMapOvr>
  <p:transition spd="med">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a:extLst>
              <a:ext uri="{FF2B5EF4-FFF2-40B4-BE49-F238E27FC236}">
                <a16:creationId xmlns:a16="http://schemas.microsoft.com/office/drawing/2014/main" id="{566274DE-49CA-BCC2-3D79-35E288DC46B4}"/>
              </a:ext>
            </a:extLst>
          </p:cNvPr>
          <p:cNvSpPr txBox="1">
            <a:spLocks noChangeArrowheads="1"/>
          </p:cNvSpPr>
          <p:nvPr/>
        </p:nvSpPr>
        <p:spPr bwMode="auto">
          <a:xfrm>
            <a:off x="457200" y="1828800"/>
            <a:ext cx="8229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CC00CC"/>
                </a:solidFill>
                <a:latin typeface="Times New Roman" panose="02020603050405020304" pitchFamily="18" charset="0"/>
                <a:cs typeface="Times New Roman" panose="02020603050405020304" pitchFamily="18" charset="0"/>
              </a:rPr>
              <a:t>La combustion</a:t>
            </a:r>
            <a:r>
              <a:rPr lang="fr-FR" altLang="fr-FR" sz="2000">
                <a:latin typeface="Times New Roman" panose="02020603050405020304" pitchFamily="18" charset="0"/>
                <a:cs typeface="Times New Roman" panose="02020603050405020304" pitchFamily="18" charset="0"/>
              </a:rPr>
              <a:t> est une réaction </a:t>
            </a:r>
            <a:r>
              <a:rPr lang="fr-FR" altLang="fr-FR" sz="2000" b="1">
                <a:latin typeface="Times New Roman" panose="02020603050405020304" pitchFamily="18" charset="0"/>
                <a:cs typeface="Times New Roman" panose="02020603050405020304" pitchFamily="18" charset="0"/>
              </a:rPr>
              <a:t>exothermique</a:t>
            </a:r>
            <a:r>
              <a:rPr lang="fr-FR" altLang="fr-FR" sz="2000">
                <a:latin typeface="Times New Roman" panose="02020603050405020304" pitchFamily="18" charset="0"/>
                <a:cs typeface="Times New Roman" panose="02020603050405020304" pitchFamily="18" charset="0"/>
              </a:rPr>
              <a:t> qui résulte de la combinaison de 2 corps sous l’effet d’une énergie d’activation.</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La combustion est une réaction chimique induisant la présence de réactifs (le combustible et le comburant) et la nécessité d’un initiateur (apport d’énergie). </a:t>
            </a:r>
            <a:endParaRPr lang="fr-FR" altLang="fr-FR" sz="2000">
              <a:latin typeface="Times New Roman" panose="02020603050405020304" pitchFamily="18" charset="0"/>
              <a:cs typeface="Calibri" panose="020F0502020204030204" pitchFamily="34" charset="0"/>
            </a:endParaRPr>
          </a:p>
          <a:p>
            <a:pPr>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Des produits de combustions résultent de cette réaction qui dégage également de l’énergie sous forme de chaleur. </a:t>
            </a:r>
          </a:p>
        </p:txBody>
      </p:sp>
      <p:sp>
        <p:nvSpPr>
          <p:cNvPr id="123912" name="Text Box 8">
            <a:extLst>
              <a:ext uri="{FF2B5EF4-FFF2-40B4-BE49-F238E27FC236}">
                <a16:creationId xmlns:a16="http://schemas.microsoft.com/office/drawing/2014/main" id="{47956B1C-F3E2-9D17-A27A-4CB53CBF115D}"/>
              </a:ext>
            </a:extLst>
          </p:cNvPr>
          <p:cNvSpPr txBox="1">
            <a:spLocks noChangeArrowheads="1"/>
          </p:cNvSpPr>
          <p:nvPr/>
        </p:nvSpPr>
        <p:spPr bwMode="auto">
          <a:xfrm>
            <a:off x="533400" y="5257800"/>
            <a:ext cx="7272338" cy="396875"/>
          </a:xfrm>
          <a:prstGeom prst="rect">
            <a:avLst/>
          </a:prstGeom>
          <a:noFill/>
          <a:ln>
            <a:noFill/>
          </a:ln>
          <a:effectLst/>
        </p:spPr>
        <p:txBody>
          <a:bodyPr>
            <a:spAutoFit/>
          </a:bodyPr>
          <a:lstStyle/>
          <a:p>
            <a:pPr>
              <a:spcBef>
                <a:spcPct val="50000"/>
              </a:spcBef>
              <a:defRPr/>
            </a:pPr>
            <a:r>
              <a:rPr lang="fr-FR" altLang="fr-FR" b="1" dirty="0">
                <a:effectLst>
                  <a:outerShdw blurRad="38100" dist="38100" dir="2700000" algn="tl">
                    <a:srgbClr val="FFFFFF"/>
                  </a:outerShdw>
                </a:effectLst>
                <a:cs typeface="Times New Roman" panose="02020603050405020304" pitchFamily="18" charset="0"/>
              </a:rPr>
              <a:t>Exothermique</a:t>
            </a:r>
            <a:r>
              <a:rPr lang="fr-FR" altLang="fr-FR" dirty="0">
                <a:cs typeface="Times New Roman" panose="02020603050405020304" pitchFamily="18" charset="0"/>
              </a:rPr>
              <a:t> : se dit d’une transformation qui dégage de la chaleur</a:t>
            </a:r>
          </a:p>
        </p:txBody>
      </p:sp>
      <p:sp>
        <p:nvSpPr>
          <p:cNvPr id="7172" name="Titre 8">
            <a:extLst>
              <a:ext uri="{FF2B5EF4-FFF2-40B4-BE49-F238E27FC236}">
                <a16:creationId xmlns:a16="http://schemas.microsoft.com/office/drawing/2014/main" id="{E38FEBBC-E6C1-9EA4-A4B9-D7976787D0C5}"/>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7173" name="Rectangle 1">
            <a:extLst>
              <a:ext uri="{FF2B5EF4-FFF2-40B4-BE49-F238E27FC236}">
                <a16:creationId xmlns:a16="http://schemas.microsoft.com/office/drawing/2014/main" id="{DA397B19-0575-40B7-DE60-604F2D777DC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395632E8-A647-9BE8-913A-873190396B7A}"/>
              </a:ext>
            </a:extLst>
          </p:cNvPr>
          <p:cNvSpPr txBox="1">
            <a:spLocks noChangeArrowheads="1"/>
          </p:cNvSpPr>
          <p:nvPr/>
        </p:nvSpPr>
        <p:spPr bwMode="auto">
          <a:xfrm>
            <a:off x="609600" y="2133600"/>
            <a:ext cx="7924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339933"/>
                </a:solidFill>
                <a:latin typeface="Times New Roman" panose="02020603050405020304" pitchFamily="18" charset="0"/>
              </a:rPr>
              <a:t>Point  d’inflammation :</a:t>
            </a:r>
            <a:r>
              <a:rPr lang="fr-FR" altLang="fr-FR" sz="2000" b="1">
                <a:latin typeface="Times New Roman" panose="02020603050405020304" pitchFamily="18" charset="0"/>
              </a:rPr>
              <a:t> </a:t>
            </a:r>
            <a:r>
              <a:rPr lang="fr-FR" altLang="fr-FR" sz="2000">
                <a:latin typeface="Times New Roman" panose="02020603050405020304" pitchFamily="18" charset="0"/>
              </a:rPr>
              <a:t>c‘est la </a:t>
            </a:r>
            <a:r>
              <a:rPr lang="fr-FR" altLang="fr-FR" sz="2000">
                <a:solidFill>
                  <a:srgbClr val="000000"/>
                </a:solidFill>
                <a:latin typeface="Times New Roman" panose="02020603050405020304" pitchFamily="18" charset="0"/>
              </a:rPr>
              <a:t>T°</a:t>
            </a:r>
            <a:r>
              <a:rPr lang="fr-FR" altLang="fr-FR" sz="2000" b="1">
                <a:latin typeface="Times New Roman" panose="02020603050405020304" pitchFamily="18" charset="0"/>
              </a:rPr>
              <a:t> </a:t>
            </a:r>
            <a:r>
              <a:rPr lang="fr-FR" altLang="fr-FR" sz="2000">
                <a:latin typeface="Times New Roman" panose="02020603050405020304" pitchFamily="18" charset="0"/>
              </a:rPr>
              <a:t>à partir de laquelle un liquide combustible émet des vapeurs en quantité suffisante pour que la combustion </a:t>
            </a:r>
            <a:r>
              <a:rPr lang="fr-FR" altLang="fr-FR" sz="2000" b="1">
                <a:solidFill>
                  <a:srgbClr val="FF9900"/>
                </a:solidFill>
                <a:latin typeface="Times New Roman" panose="02020603050405020304" pitchFamily="18" charset="0"/>
              </a:rPr>
              <a:t>puisse continuer d’elle même</a:t>
            </a:r>
            <a:r>
              <a:rPr lang="fr-FR" altLang="fr-FR" sz="2000">
                <a:latin typeface="Times New Roman" panose="02020603050405020304" pitchFamily="18" charset="0"/>
              </a:rPr>
              <a:t>.</a:t>
            </a:r>
          </a:p>
          <a:p>
            <a:pPr>
              <a:spcBef>
                <a:spcPct val="0"/>
              </a:spcBef>
              <a:buFontTx/>
              <a:buNone/>
            </a:pPr>
            <a:endParaRPr lang="fr-FR" altLang="fr-FR" sz="2000">
              <a:latin typeface="Times New Roman" panose="02020603050405020304" pitchFamily="18" charset="0"/>
            </a:endParaRPr>
          </a:p>
          <a:p>
            <a:pPr>
              <a:spcBef>
                <a:spcPct val="0"/>
              </a:spcBef>
              <a:buFontTx/>
              <a:buNone/>
            </a:pPr>
            <a:endParaRPr lang="fr-FR" altLang="fr-FR" sz="2000">
              <a:latin typeface="Times New Roman" panose="02020603050405020304" pitchFamily="18" charset="0"/>
            </a:endParaRPr>
          </a:p>
          <a:p>
            <a:pPr>
              <a:spcBef>
                <a:spcPct val="0"/>
              </a:spcBef>
              <a:buFontTx/>
              <a:buNone/>
            </a:pPr>
            <a:r>
              <a:rPr lang="fr-FR" altLang="fr-FR" sz="2000">
                <a:latin typeface="Times New Roman" panose="02020603050405020304" pitchFamily="18" charset="0"/>
              </a:rPr>
              <a:t>Le point d’inflammation est légèrement </a:t>
            </a:r>
            <a:r>
              <a:rPr lang="fr-FR" altLang="fr-FR" sz="2000" b="1">
                <a:latin typeface="Times New Roman" panose="02020603050405020304" pitchFamily="18" charset="0"/>
              </a:rPr>
              <a:t>plus élevé</a:t>
            </a:r>
            <a:r>
              <a:rPr lang="fr-FR" altLang="fr-FR" sz="2000">
                <a:latin typeface="Times New Roman" panose="02020603050405020304" pitchFamily="18" charset="0"/>
              </a:rPr>
              <a:t> que le </a:t>
            </a:r>
          </a:p>
          <a:p>
            <a:pPr>
              <a:spcBef>
                <a:spcPct val="0"/>
              </a:spcBef>
              <a:buFontTx/>
              <a:buNone/>
            </a:pPr>
            <a:r>
              <a:rPr lang="fr-FR" altLang="fr-FR" sz="2000">
                <a:latin typeface="Times New Roman" panose="02020603050405020304" pitchFamily="18" charset="0"/>
              </a:rPr>
              <a:t>point éclair .</a:t>
            </a:r>
          </a:p>
        </p:txBody>
      </p:sp>
      <p:sp>
        <p:nvSpPr>
          <p:cNvPr id="53251" name="Titre 8">
            <a:extLst>
              <a:ext uri="{FF2B5EF4-FFF2-40B4-BE49-F238E27FC236}">
                <a16:creationId xmlns:a16="http://schemas.microsoft.com/office/drawing/2014/main" id="{3D88F48E-83A0-F1EB-A9D0-3B7DFB5DD1FB}"/>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Types de combustion</a:t>
            </a:r>
          </a:p>
        </p:txBody>
      </p:sp>
      <p:pic>
        <p:nvPicPr>
          <p:cNvPr id="53252" name="Picture 6" descr="C:\Documents and Settings\Philippe\Mes documents\JSP SDMIS\Dématérialisation\doc\INC\thermo.gif">
            <a:extLst>
              <a:ext uri="{FF2B5EF4-FFF2-40B4-BE49-F238E27FC236}">
                <a16:creationId xmlns:a16="http://schemas.microsoft.com/office/drawing/2014/main" id="{05D64A27-49D3-23C8-CB1E-AB9CCA089A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124200"/>
            <a:ext cx="931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1029">
            <a:extLst>
              <a:ext uri="{FF2B5EF4-FFF2-40B4-BE49-F238E27FC236}">
                <a16:creationId xmlns:a16="http://schemas.microsoft.com/office/drawing/2014/main" id="{44DF6DC6-2B13-65F4-5341-26A08AE9F6BB}"/>
              </a:ext>
            </a:extLst>
          </p:cNvPr>
          <p:cNvSpPr txBox="1">
            <a:spLocks noChangeArrowheads="1"/>
          </p:cNvSpPr>
          <p:nvPr/>
        </p:nvSpPr>
        <p:spPr bwMode="auto">
          <a:xfrm>
            <a:off x="3810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chemeClr val="hlink"/>
                </a:solidFill>
                <a:latin typeface="Times New Roman" panose="02020603050405020304" pitchFamily="18" charset="0"/>
              </a:rPr>
              <a:t>Combustion des liquides : </a:t>
            </a:r>
          </a:p>
        </p:txBody>
      </p:sp>
    </p:spTree>
  </p:cSld>
  <p:clrMapOvr>
    <a:masterClrMapping/>
  </p:clrMapOvr>
  <p:transition spd="med">
    <p:cover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1">
            <a:extLst>
              <a:ext uri="{FF2B5EF4-FFF2-40B4-BE49-F238E27FC236}">
                <a16:creationId xmlns:a16="http://schemas.microsoft.com/office/drawing/2014/main" id="{2CB11BE4-455F-5492-FB07-E4C49DD4B63C}"/>
              </a:ext>
            </a:extLst>
          </p:cNvPr>
          <p:cNvSpPr txBox="1">
            <a:spLocks noChangeArrowheads="1"/>
          </p:cNvSpPr>
          <p:nvPr/>
        </p:nvSpPr>
        <p:spPr bwMode="auto">
          <a:xfrm>
            <a:off x="457200" y="2209800"/>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b="1">
                <a:solidFill>
                  <a:srgbClr val="FF3300"/>
                </a:solidFill>
                <a:latin typeface="Times New Roman" panose="02020603050405020304" pitchFamily="18" charset="0"/>
              </a:rPr>
              <a:t>Point d’auto-ignition / auto-inflammation :</a:t>
            </a:r>
            <a:r>
              <a:rPr lang="fr-FR" altLang="fr-FR" sz="2000">
                <a:latin typeface="Times New Roman" panose="02020603050405020304" pitchFamily="18" charset="0"/>
              </a:rPr>
              <a:t> </a:t>
            </a:r>
            <a:r>
              <a:rPr lang="fr-FR" altLang="fr-FR" sz="2000">
                <a:solidFill>
                  <a:srgbClr val="000000"/>
                </a:solidFill>
                <a:latin typeface="Times New Roman" panose="02020603050405020304" pitchFamily="18" charset="0"/>
              </a:rPr>
              <a:t>T°</a:t>
            </a:r>
            <a:r>
              <a:rPr lang="fr-FR" altLang="fr-FR" sz="2000">
                <a:latin typeface="Times New Roman" panose="02020603050405020304" pitchFamily="18" charset="0"/>
              </a:rPr>
              <a:t> à laquelle un mélange combustible gazeux peut s’enflammer spontanément sans présence d’une énergie d’activation.</a:t>
            </a:r>
          </a:p>
        </p:txBody>
      </p:sp>
      <p:sp>
        <p:nvSpPr>
          <p:cNvPr id="54275" name="Text Box 12">
            <a:extLst>
              <a:ext uri="{FF2B5EF4-FFF2-40B4-BE49-F238E27FC236}">
                <a16:creationId xmlns:a16="http://schemas.microsoft.com/office/drawing/2014/main" id="{1703B95B-AD99-6180-D4EB-D466C45E6A59}"/>
              </a:ext>
            </a:extLst>
          </p:cNvPr>
          <p:cNvSpPr txBox="1">
            <a:spLocks noChangeArrowheads="1"/>
          </p:cNvSpPr>
          <p:nvPr/>
        </p:nvSpPr>
        <p:spPr bwMode="auto">
          <a:xfrm>
            <a:off x="533400" y="3657600"/>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000">
                <a:latin typeface="Times New Roman" panose="02020603050405020304" pitchFamily="18" charset="0"/>
              </a:rPr>
              <a:t>De l’ordre de 150° à 650°, elle est suffisante pour déclencher des </a:t>
            </a:r>
          </a:p>
          <a:p>
            <a:pPr algn="just">
              <a:spcBef>
                <a:spcPct val="50000"/>
              </a:spcBef>
              <a:buFontTx/>
              <a:buNone/>
            </a:pPr>
            <a:r>
              <a:rPr lang="fr-FR" altLang="fr-FR" sz="2000">
                <a:latin typeface="Times New Roman" panose="02020603050405020304" pitchFamily="18" charset="0"/>
              </a:rPr>
              <a:t>réactions d’oxydations et provoquer leur accélération, pouvant </a:t>
            </a:r>
          </a:p>
          <a:p>
            <a:pPr algn="just">
              <a:spcBef>
                <a:spcPct val="50000"/>
              </a:spcBef>
              <a:buFontTx/>
              <a:buNone/>
            </a:pPr>
            <a:r>
              <a:rPr lang="fr-FR" altLang="fr-FR" sz="2000">
                <a:latin typeface="Times New Roman" panose="02020603050405020304" pitchFamily="18" charset="0"/>
              </a:rPr>
              <a:t>atteindre l’explosion.</a:t>
            </a:r>
          </a:p>
        </p:txBody>
      </p:sp>
      <p:sp>
        <p:nvSpPr>
          <p:cNvPr id="54276" name="Titre 8">
            <a:extLst>
              <a:ext uri="{FF2B5EF4-FFF2-40B4-BE49-F238E27FC236}">
                <a16:creationId xmlns:a16="http://schemas.microsoft.com/office/drawing/2014/main" id="{018C79A6-5ADE-3E3A-788B-E6CDEBD68D1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54277" name="Picture 7" descr="C:\Documents and Settings\Philippe\Mes documents\JSP SDMIS\Dématérialisation\doc\INC\thermo.gif">
            <a:extLst>
              <a:ext uri="{FF2B5EF4-FFF2-40B4-BE49-F238E27FC236}">
                <a16:creationId xmlns:a16="http://schemas.microsoft.com/office/drawing/2014/main" id="{F603FF39-B342-0F96-696A-212F762B9AF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124200"/>
            <a:ext cx="931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1029">
            <a:extLst>
              <a:ext uri="{FF2B5EF4-FFF2-40B4-BE49-F238E27FC236}">
                <a16:creationId xmlns:a16="http://schemas.microsoft.com/office/drawing/2014/main" id="{EDC79AA5-3A0D-5017-5C88-C010F10E718C}"/>
              </a:ext>
            </a:extLst>
          </p:cNvPr>
          <p:cNvSpPr txBox="1">
            <a:spLocks noChangeArrowheads="1"/>
          </p:cNvSpPr>
          <p:nvPr/>
        </p:nvSpPr>
        <p:spPr bwMode="auto">
          <a:xfrm>
            <a:off x="3810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chemeClr val="hlink"/>
                </a:solidFill>
                <a:latin typeface="Times New Roman" panose="02020603050405020304" pitchFamily="18" charset="0"/>
              </a:rPr>
              <a:t>Combustion des liquides : </a:t>
            </a:r>
          </a:p>
        </p:txBody>
      </p:sp>
    </p:spTree>
  </p:cSld>
  <p:clrMapOvr>
    <a:masterClrMapping/>
  </p:clrMapOvr>
  <p:transition spd="slow">
    <p:split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8">
            <a:extLst>
              <a:ext uri="{FF2B5EF4-FFF2-40B4-BE49-F238E27FC236}">
                <a16:creationId xmlns:a16="http://schemas.microsoft.com/office/drawing/2014/main" id="{4033ECB8-C5B3-9D8D-710B-9197A6708BC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55299" name="Text Box 1029">
            <a:extLst>
              <a:ext uri="{FF2B5EF4-FFF2-40B4-BE49-F238E27FC236}">
                <a16:creationId xmlns:a16="http://schemas.microsoft.com/office/drawing/2014/main" id="{164EFABF-4F49-F00A-1E8C-8BC91080FAB1}"/>
              </a:ext>
            </a:extLst>
          </p:cNvPr>
          <p:cNvSpPr txBox="1">
            <a:spLocks noChangeArrowheads="1"/>
          </p:cNvSpPr>
          <p:nvPr/>
        </p:nvSpPr>
        <p:spPr bwMode="auto">
          <a:xfrm>
            <a:off x="3810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chemeClr val="hlink"/>
                </a:solidFill>
                <a:latin typeface="Times New Roman" panose="02020603050405020304" pitchFamily="18" charset="0"/>
              </a:rPr>
              <a:t>Combustion des liquides : </a:t>
            </a:r>
          </a:p>
        </p:txBody>
      </p:sp>
      <p:grpSp>
        <p:nvGrpSpPr>
          <p:cNvPr id="55300" name="Group 1031">
            <a:extLst>
              <a:ext uri="{FF2B5EF4-FFF2-40B4-BE49-F238E27FC236}">
                <a16:creationId xmlns:a16="http://schemas.microsoft.com/office/drawing/2014/main" id="{3910A710-0FD5-1BE1-0469-ED8AEE8AB4E2}"/>
              </a:ext>
            </a:extLst>
          </p:cNvPr>
          <p:cNvGrpSpPr>
            <a:grpSpLocks/>
          </p:cNvGrpSpPr>
          <p:nvPr/>
        </p:nvGrpSpPr>
        <p:grpSpPr bwMode="auto">
          <a:xfrm>
            <a:off x="7086600" y="4267200"/>
            <a:ext cx="1371600" cy="1524000"/>
            <a:chOff x="4314" y="673"/>
            <a:chExt cx="996" cy="977"/>
          </a:xfrm>
        </p:grpSpPr>
        <p:sp>
          <p:nvSpPr>
            <p:cNvPr id="55310" name="Freeform 1032">
              <a:extLst>
                <a:ext uri="{FF2B5EF4-FFF2-40B4-BE49-F238E27FC236}">
                  <a16:creationId xmlns:a16="http://schemas.microsoft.com/office/drawing/2014/main" id="{958D00B2-E081-6E81-A3EC-8F51A5138246}"/>
                </a:ext>
              </a:extLst>
            </p:cNvPr>
            <p:cNvSpPr>
              <a:spLocks/>
            </p:cNvSpPr>
            <p:nvPr/>
          </p:nvSpPr>
          <p:spPr bwMode="auto">
            <a:xfrm>
              <a:off x="4361" y="673"/>
              <a:ext cx="949" cy="795"/>
            </a:xfrm>
            <a:custGeom>
              <a:avLst/>
              <a:gdLst>
                <a:gd name="T0" fmla="*/ 84 w 1899"/>
                <a:gd name="T1" fmla="*/ 41 h 1590"/>
                <a:gd name="T2" fmla="*/ 79 w 1899"/>
                <a:gd name="T3" fmla="*/ 39 h 1590"/>
                <a:gd name="T4" fmla="*/ 79 w 1899"/>
                <a:gd name="T5" fmla="*/ 17 h 1590"/>
                <a:gd name="T6" fmla="*/ 76 w 1899"/>
                <a:gd name="T7" fmla="*/ 6 h 1590"/>
                <a:gd name="T8" fmla="*/ 72 w 1899"/>
                <a:gd name="T9" fmla="*/ 3 h 1590"/>
                <a:gd name="T10" fmla="*/ 67 w 1899"/>
                <a:gd name="T11" fmla="*/ 2 h 1590"/>
                <a:gd name="T12" fmla="*/ 62 w 1899"/>
                <a:gd name="T13" fmla="*/ 2 h 1590"/>
                <a:gd name="T14" fmla="*/ 58 w 1899"/>
                <a:gd name="T15" fmla="*/ 3 h 1590"/>
                <a:gd name="T16" fmla="*/ 53 w 1899"/>
                <a:gd name="T17" fmla="*/ 1 h 1590"/>
                <a:gd name="T18" fmla="*/ 48 w 1899"/>
                <a:gd name="T19" fmla="*/ 1 h 1590"/>
                <a:gd name="T20" fmla="*/ 44 w 1899"/>
                <a:gd name="T21" fmla="*/ 2 h 1590"/>
                <a:gd name="T22" fmla="*/ 40 w 1899"/>
                <a:gd name="T23" fmla="*/ 7 h 1590"/>
                <a:gd name="T24" fmla="*/ 35 w 1899"/>
                <a:gd name="T25" fmla="*/ 11 h 1590"/>
                <a:gd name="T26" fmla="*/ 30 w 1899"/>
                <a:gd name="T27" fmla="*/ 14 h 1590"/>
                <a:gd name="T28" fmla="*/ 26 w 1899"/>
                <a:gd name="T29" fmla="*/ 15 h 1590"/>
                <a:gd name="T30" fmla="*/ 23 w 1899"/>
                <a:gd name="T31" fmla="*/ 15 h 1590"/>
                <a:gd name="T32" fmla="*/ 20 w 1899"/>
                <a:gd name="T33" fmla="*/ 16 h 1590"/>
                <a:gd name="T34" fmla="*/ 16 w 1899"/>
                <a:gd name="T35" fmla="*/ 17 h 1590"/>
                <a:gd name="T36" fmla="*/ 12 w 1899"/>
                <a:gd name="T37" fmla="*/ 19 h 1590"/>
                <a:gd name="T38" fmla="*/ 10 w 1899"/>
                <a:gd name="T39" fmla="*/ 25 h 1590"/>
                <a:gd name="T40" fmla="*/ 10 w 1899"/>
                <a:gd name="T41" fmla="*/ 34 h 1590"/>
                <a:gd name="T42" fmla="*/ 7 w 1899"/>
                <a:gd name="T43" fmla="*/ 38 h 1590"/>
                <a:gd name="T44" fmla="*/ 3 w 1899"/>
                <a:gd name="T45" fmla="*/ 39 h 1590"/>
                <a:gd name="T46" fmla="*/ 0 w 1899"/>
                <a:gd name="T47" fmla="*/ 45 h 1590"/>
                <a:gd name="T48" fmla="*/ 0 w 1899"/>
                <a:gd name="T49" fmla="*/ 52 h 1590"/>
                <a:gd name="T50" fmla="*/ 6 w 1899"/>
                <a:gd name="T51" fmla="*/ 56 h 1590"/>
                <a:gd name="T52" fmla="*/ 11 w 1899"/>
                <a:gd name="T53" fmla="*/ 58 h 1590"/>
                <a:gd name="T54" fmla="*/ 13 w 1899"/>
                <a:gd name="T55" fmla="*/ 72 h 1590"/>
                <a:gd name="T56" fmla="*/ 17 w 1899"/>
                <a:gd name="T57" fmla="*/ 93 h 1590"/>
                <a:gd name="T58" fmla="*/ 21 w 1899"/>
                <a:gd name="T59" fmla="*/ 97 h 1590"/>
                <a:gd name="T60" fmla="*/ 27 w 1899"/>
                <a:gd name="T61" fmla="*/ 99 h 1590"/>
                <a:gd name="T62" fmla="*/ 33 w 1899"/>
                <a:gd name="T63" fmla="*/ 100 h 1590"/>
                <a:gd name="T64" fmla="*/ 41 w 1899"/>
                <a:gd name="T65" fmla="*/ 100 h 1590"/>
                <a:gd name="T66" fmla="*/ 49 w 1899"/>
                <a:gd name="T67" fmla="*/ 100 h 1590"/>
                <a:gd name="T68" fmla="*/ 58 w 1899"/>
                <a:gd name="T69" fmla="*/ 99 h 1590"/>
                <a:gd name="T70" fmla="*/ 66 w 1899"/>
                <a:gd name="T71" fmla="*/ 97 h 1590"/>
                <a:gd name="T72" fmla="*/ 75 w 1899"/>
                <a:gd name="T73" fmla="*/ 95 h 1590"/>
                <a:gd name="T74" fmla="*/ 83 w 1899"/>
                <a:gd name="T75" fmla="*/ 92 h 1590"/>
                <a:gd name="T76" fmla="*/ 89 w 1899"/>
                <a:gd name="T77" fmla="*/ 88 h 1590"/>
                <a:gd name="T78" fmla="*/ 92 w 1899"/>
                <a:gd name="T79" fmla="*/ 85 h 1590"/>
                <a:gd name="T80" fmla="*/ 96 w 1899"/>
                <a:gd name="T81" fmla="*/ 81 h 1590"/>
                <a:gd name="T82" fmla="*/ 100 w 1899"/>
                <a:gd name="T83" fmla="*/ 78 h 1590"/>
                <a:gd name="T84" fmla="*/ 106 w 1899"/>
                <a:gd name="T85" fmla="*/ 76 h 1590"/>
                <a:gd name="T86" fmla="*/ 111 w 1899"/>
                <a:gd name="T87" fmla="*/ 74 h 1590"/>
                <a:gd name="T88" fmla="*/ 110 w 1899"/>
                <a:gd name="T89" fmla="*/ 69 h 1590"/>
                <a:gd name="T90" fmla="*/ 116 w 1899"/>
                <a:gd name="T91" fmla="*/ 63 h 1590"/>
                <a:gd name="T92" fmla="*/ 118 w 1899"/>
                <a:gd name="T93" fmla="*/ 54 h 1590"/>
                <a:gd name="T94" fmla="*/ 113 w 1899"/>
                <a:gd name="T95" fmla="*/ 43 h 1590"/>
                <a:gd name="T96" fmla="*/ 106 w 1899"/>
                <a:gd name="T97" fmla="*/ 40 h 1590"/>
                <a:gd name="T98" fmla="*/ 99 w 1899"/>
                <a:gd name="T99" fmla="*/ 39 h 1590"/>
                <a:gd name="T100" fmla="*/ 92 w 1899"/>
                <a:gd name="T101" fmla="*/ 39 h 15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99" h="1590">
                  <a:moveTo>
                    <a:pt x="1424" y="630"/>
                  </a:moveTo>
                  <a:lnTo>
                    <a:pt x="1404" y="635"/>
                  </a:lnTo>
                  <a:lnTo>
                    <a:pt x="1384" y="641"/>
                  </a:lnTo>
                  <a:lnTo>
                    <a:pt x="1365" y="648"/>
                  </a:lnTo>
                  <a:lnTo>
                    <a:pt x="1345" y="654"/>
                  </a:lnTo>
                  <a:lnTo>
                    <a:pt x="1327" y="661"/>
                  </a:lnTo>
                  <a:lnTo>
                    <a:pt x="1307" y="669"/>
                  </a:lnTo>
                  <a:lnTo>
                    <a:pt x="1289" y="677"/>
                  </a:lnTo>
                  <a:lnTo>
                    <a:pt x="1270" y="685"/>
                  </a:lnTo>
                  <a:lnTo>
                    <a:pt x="1271" y="614"/>
                  </a:lnTo>
                  <a:lnTo>
                    <a:pt x="1274" y="544"/>
                  </a:lnTo>
                  <a:lnTo>
                    <a:pt x="1276" y="474"/>
                  </a:lnTo>
                  <a:lnTo>
                    <a:pt x="1277" y="405"/>
                  </a:lnTo>
                  <a:lnTo>
                    <a:pt x="1276" y="337"/>
                  </a:lnTo>
                  <a:lnTo>
                    <a:pt x="1271" y="268"/>
                  </a:lnTo>
                  <a:lnTo>
                    <a:pt x="1262" y="200"/>
                  </a:lnTo>
                  <a:lnTo>
                    <a:pt x="1246" y="133"/>
                  </a:lnTo>
                  <a:lnTo>
                    <a:pt x="1240" y="115"/>
                  </a:lnTo>
                  <a:lnTo>
                    <a:pt x="1232" y="99"/>
                  </a:lnTo>
                  <a:lnTo>
                    <a:pt x="1223" y="85"/>
                  </a:lnTo>
                  <a:lnTo>
                    <a:pt x="1213" y="73"/>
                  </a:lnTo>
                  <a:lnTo>
                    <a:pt x="1200" y="62"/>
                  </a:lnTo>
                  <a:lnTo>
                    <a:pt x="1185" y="53"/>
                  </a:lnTo>
                  <a:lnTo>
                    <a:pt x="1170" y="45"/>
                  </a:lnTo>
                  <a:lnTo>
                    <a:pt x="1154" y="38"/>
                  </a:lnTo>
                  <a:lnTo>
                    <a:pt x="1141" y="34"/>
                  </a:lnTo>
                  <a:lnTo>
                    <a:pt x="1127" y="30"/>
                  </a:lnTo>
                  <a:lnTo>
                    <a:pt x="1112" y="27"/>
                  </a:lnTo>
                  <a:lnTo>
                    <a:pt x="1098" y="26"/>
                  </a:lnTo>
                  <a:lnTo>
                    <a:pt x="1083" y="23"/>
                  </a:lnTo>
                  <a:lnTo>
                    <a:pt x="1068" y="22"/>
                  </a:lnTo>
                  <a:lnTo>
                    <a:pt x="1053" y="22"/>
                  </a:lnTo>
                  <a:lnTo>
                    <a:pt x="1038" y="22"/>
                  </a:lnTo>
                  <a:lnTo>
                    <a:pt x="1022" y="23"/>
                  </a:lnTo>
                  <a:lnTo>
                    <a:pt x="1007" y="24"/>
                  </a:lnTo>
                  <a:lnTo>
                    <a:pt x="992" y="26"/>
                  </a:lnTo>
                  <a:lnTo>
                    <a:pt x="977" y="28"/>
                  </a:lnTo>
                  <a:lnTo>
                    <a:pt x="963" y="31"/>
                  </a:lnTo>
                  <a:lnTo>
                    <a:pt x="948" y="35"/>
                  </a:lnTo>
                  <a:lnTo>
                    <a:pt x="935" y="38"/>
                  </a:lnTo>
                  <a:lnTo>
                    <a:pt x="922" y="42"/>
                  </a:lnTo>
                  <a:lnTo>
                    <a:pt x="908" y="32"/>
                  </a:lnTo>
                  <a:lnTo>
                    <a:pt x="893" y="23"/>
                  </a:lnTo>
                  <a:lnTo>
                    <a:pt x="877" y="16"/>
                  </a:lnTo>
                  <a:lnTo>
                    <a:pt x="862" y="11"/>
                  </a:lnTo>
                  <a:lnTo>
                    <a:pt x="846" y="6"/>
                  </a:lnTo>
                  <a:lnTo>
                    <a:pt x="830" y="3"/>
                  </a:lnTo>
                  <a:lnTo>
                    <a:pt x="812" y="0"/>
                  </a:lnTo>
                  <a:lnTo>
                    <a:pt x="796" y="0"/>
                  </a:lnTo>
                  <a:lnTo>
                    <a:pt x="780" y="1"/>
                  </a:lnTo>
                  <a:lnTo>
                    <a:pt x="764" y="4"/>
                  </a:lnTo>
                  <a:lnTo>
                    <a:pt x="749" y="8"/>
                  </a:lnTo>
                  <a:lnTo>
                    <a:pt x="734" y="14"/>
                  </a:lnTo>
                  <a:lnTo>
                    <a:pt x="719" y="22"/>
                  </a:lnTo>
                  <a:lnTo>
                    <a:pt x="705" y="31"/>
                  </a:lnTo>
                  <a:lnTo>
                    <a:pt x="692" y="43"/>
                  </a:lnTo>
                  <a:lnTo>
                    <a:pt x="681" y="56"/>
                  </a:lnTo>
                  <a:lnTo>
                    <a:pt x="668" y="70"/>
                  </a:lnTo>
                  <a:lnTo>
                    <a:pt x="655" y="85"/>
                  </a:lnTo>
                  <a:lnTo>
                    <a:pt x="642" y="99"/>
                  </a:lnTo>
                  <a:lnTo>
                    <a:pt x="629" y="114"/>
                  </a:lnTo>
                  <a:lnTo>
                    <a:pt x="615" y="127"/>
                  </a:lnTo>
                  <a:lnTo>
                    <a:pt x="601" y="139"/>
                  </a:lnTo>
                  <a:lnTo>
                    <a:pt x="586" y="152"/>
                  </a:lnTo>
                  <a:lnTo>
                    <a:pt x="572" y="164"/>
                  </a:lnTo>
                  <a:lnTo>
                    <a:pt x="556" y="174"/>
                  </a:lnTo>
                  <a:lnTo>
                    <a:pt x="541" y="183"/>
                  </a:lnTo>
                  <a:lnTo>
                    <a:pt x="525" y="192"/>
                  </a:lnTo>
                  <a:lnTo>
                    <a:pt x="508" y="200"/>
                  </a:lnTo>
                  <a:lnTo>
                    <a:pt x="490" y="209"/>
                  </a:lnTo>
                  <a:lnTo>
                    <a:pt x="473" y="214"/>
                  </a:lnTo>
                  <a:lnTo>
                    <a:pt x="455" y="220"/>
                  </a:lnTo>
                  <a:lnTo>
                    <a:pt x="435" y="223"/>
                  </a:lnTo>
                  <a:lnTo>
                    <a:pt x="428" y="225"/>
                  </a:lnTo>
                  <a:lnTo>
                    <a:pt x="420" y="225"/>
                  </a:lnTo>
                  <a:lnTo>
                    <a:pt x="413" y="225"/>
                  </a:lnTo>
                  <a:lnTo>
                    <a:pt x="405" y="223"/>
                  </a:lnTo>
                  <a:lnTo>
                    <a:pt x="397" y="223"/>
                  </a:lnTo>
                  <a:lnTo>
                    <a:pt x="390" y="225"/>
                  </a:lnTo>
                  <a:lnTo>
                    <a:pt x="382" y="226"/>
                  </a:lnTo>
                  <a:lnTo>
                    <a:pt x="375" y="228"/>
                  </a:lnTo>
                  <a:lnTo>
                    <a:pt x="362" y="233"/>
                  </a:lnTo>
                  <a:lnTo>
                    <a:pt x="349" y="237"/>
                  </a:lnTo>
                  <a:lnTo>
                    <a:pt x="336" y="241"/>
                  </a:lnTo>
                  <a:lnTo>
                    <a:pt x="322" y="244"/>
                  </a:lnTo>
                  <a:lnTo>
                    <a:pt x="309" y="248"/>
                  </a:lnTo>
                  <a:lnTo>
                    <a:pt x="295" y="251"/>
                  </a:lnTo>
                  <a:lnTo>
                    <a:pt x="283" y="255"/>
                  </a:lnTo>
                  <a:lnTo>
                    <a:pt x="269" y="258"/>
                  </a:lnTo>
                  <a:lnTo>
                    <a:pt x="256" y="263"/>
                  </a:lnTo>
                  <a:lnTo>
                    <a:pt x="245" y="267"/>
                  </a:lnTo>
                  <a:lnTo>
                    <a:pt x="233" y="273"/>
                  </a:lnTo>
                  <a:lnTo>
                    <a:pt x="222" y="280"/>
                  </a:lnTo>
                  <a:lnTo>
                    <a:pt x="211" y="288"/>
                  </a:lnTo>
                  <a:lnTo>
                    <a:pt x="201" y="297"/>
                  </a:lnTo>
                  <a:lnTo>
                    <a:pt x="192" y="307"/>
                  </a:lnTo>
                  <a:lnTo>
                    <a:pt x="184" y="319"/>
                  </a:lnTo>
                  <a:lnTo>
                    <a:pt x="171" y="345"/>
                  </a:lnTo>
                  <a:lnTo>
                    <a:pt x="165" y="372"/>
                  </a:lnTo>
                  <a:lnTo>
                    <a:pt x="162" y="398"/>
                  </a:lnTo>
                  <a:lnTo>
                    <a:pt x="163" y="425"/>
                  </a:lnTo>
                  <a:lnTo>
                    <a:pt x="165" y="451"/>
                  </a:lnTo>
                  <a:lnTo>
                    <a:pt x="169" y="479"/>
                  </a:lnTo>
                  <a:lnTo>
                    <a:pt x="170" y="505"/>
                  </a:lnTo>
                  <a:lnTo>
                    <a:pt x="170" y="533"/>
                  </a:lnTo>
                  <a:lnTo>
                    <a:pt x="166" y="549"/>
                  </a:lnTo>
                  <a:lnTo>
                    <a:pt x="159" y="565"/>
                  </a:lnTo>
                  <a:lnTo>
                    <a:pt x="148" y="580"/>
                  </a:lnTo>
                  <a:lnTo>
                    <a:pt x="137" y="588"/>
                  </a:lnTo>
                  <a:lnTo>
                    <a:pt x="124" y="593"/>
                  </a:lnTo>
                  <a:lnTo>
                    <a:pt x="110" y="599"/>
                  </a:lnTo>
                  <a:lnTo>
                    <a:pt x="96" y="603"/>
                  </a:lnTo>
                  <a:lnTo>
                    <a:pt x="82" y="608"/>
                  </a:lnTo>
                  <a:lnTo>
                    <a:pt x="69" y="614"/>
                  </a:lnTo>
                  <a:lnTo>
                    <a:pt x="58" y="620"/>
                  </a:lnTo>
                  <a:lnTo>
                    <a:pt x="46" y="628"/>
                  </a:lnTo>
                  <a:lnTo>
                    <a:pt x="37" y="638"/>
                  </a:lnTo>
                  <a:lnTo>
                    <a:pt x="22" y="660"/>
                  </a:lnTo>
                  <a:lnTo>
                    <a:pt x="12" y="684"/>
                  </a:lnTo>
                  <a:lnTo>
                    <a:pt x="5" y="707"/>
                  </a:lnTo>
                  <a:lnTo>
                    <a:pt x="0" y="731"/>
                  </a:lnTo>
                  <a:lnTo>
                    <a:pt x="0" y="755"/>
                  </a:lnTo>
                  <a:lnTo>
                    <a:pt x="2" y="779"/>
                  </a:lnTo>
                  <a:lnTo>
                    <a:pt x="7" y="803"/>
                  </a:lnTo>
                  <a:lnTo>
                    <a:pt x="15" y="828"/>
                  </a:lnTo>
                  <a:lnTo>
                    <a:pt x="26" y="848"/>
                  </a:lnTo>
                  <a:lnTo>
                    <a:pt x="41" y="864"/>
                  </a:lnTo>
                  <a:lnTo>
                    <a:pt x="58" y="877"/>
                  </a:lnTo>
                  <a:lnTo>
                    <a:pt x="79" y="886"/>
                  </a:lnTo>
                  <a:lnTo>
                    <a:pt x="101" y="893"/>
                  </a:lnTo>
                  <a:lnTo>
                    <a:pt x="124" y="898"/>
                  </a:lnTo>
                  <a:lnTo>
                    <a:pt x="147" y="900"/>
                  </a:lnTo>
                  <a:lnTo>
                    <a:pt x="170" y="901"/>
                  </a:lnTo>
                  <a:lnTo>
                    <a:pt x="179" y="906"/>
                  </a:lnTo>
                  <a:lnTo>
                    <a:pt x="189" y="915"/>
                  </a:lnTo>
                  <a:lnTo>
                    <a:pt x="199" y="928"/>
                  </a:lnTo>
                  <a:lnTo>
                    <a:pt x="202" y="937"/>
                  </a:lnTo>
                  <a:lnTo>
                    <a:pt x="212" y="1007"/>
                  </a:lnTo>
                  <a:lnTo>
                    <a:pt x="217" y="1078"/>
                  </a:lnTo>
                  <a:lnTo>
                    <a:pt x="218" y="1148"/>
                  </a:lnTo>
                  <a:lnTo>
                    <a:pt x="218" y="1219"/>
                  </a:lnTo>
                  <a:lnTo>
                    <a:pt x="222" y="1288"/>
                  </a:lnTo>
                  <a:lnTo>
                    <a:pt x="231" y="1356"/>
                  </a:lnTo>
                  <a:lnTo>
                    <a:pt x="249" y="1421"/>
                  </a:lnTo>
                  <a:lnTo>
                    <a:pt x="279" y="1483"/>
                  </a:lnTo>
                  <a:lnTo>
                    <a:pt x="290" y="1499"/>
                  </a:lnTo>
                  <a:lnTo>
                    <a:pt x="301" y="1514"/>
                  </a:lnTo>
                  <a:lnTo>
                    <a:pt x="315" y="1527"/>
                  </a:lnTo>
                  <a:lnTo>
                    <a:pt x="329" y="1539"/>
                  </a:lnTo>
                  <a:lnTo>
                    <a:pt x="345" y="1548"/>
                  </a:lnTo>
                  <a:lnTo>
                    <a:pt x="361" y="1557"/>
                  </a:lnTo>
                  <a:lnTo>
                    <a:pt x="379" y="1564"/>
                  </a:lnTo>
                  <a:lnTo>
                    <a:pt x="397" y="1570"/>
                  </a:lnTo>
                  <a:lnTo>
                    <a:pt x="415" y="1575"/>
                  </a:lnTo>
                  <a:lnTo>
                    <a:pt x="435" y="1579"/>
                  </a:lnTo>
                  <a:lnTo>
                    <a:pt x="454" y="1582"/>
                  </a:lnTo>
                  <a:lnTo>
                    <a:pt x="473" y="1585"/>
                  </a:lnTo>
                  <a:lnTo>
                    <a:pt x="493" y="1586"/>
                  </a:lnTo>
                  <a:lnTo>
                    <a:pt x="512" y="1587"/>
                  </a:lnTo>
                  <a:lnTo>
                    <a:pt x="531" y="1588"/>
                  </a:lnTo>
                  <a:lnTo>
                    <a:pt x="549" y="1588"/>
                  </a:lnTo>
                  <a:lnTo>
                    <a:pt x="577" y="1589"/>
                  </a:lnTo>
                  <a:lnTo>
                    <a:pt x="603" y="1589"/>
                  </a:lnTo>
                  <a:lnTo>
                    <a:pt x="631" y="1589"/>
                  </a:lnTo>
                  <a:lnTo>
                    <a:pt x="659" y="1590"/>
                  </a:lnTo>
                  <a:lnTo>
                    <a:pt x="687" y="1589"/>
                  </a:lnTo>
                  <a:lnTo>
                    <a:pt x="714" y="1589"/>
                  </a:lnTo>
                  <a:lnTo>
                    <a:pt x="742" y="1588"/>
                  </a:lnTo>
                  <a:lnTo>
                    <a:pt x="770" y="1587"/>
                  </a:lnTo>
                  <a:lnTo>
                    <a:pt x="796" y="1586"/>
                  </a:lnTo>
                  <a:lnTo>
                    <a:pt x="824" y="1585"/>
                  </a:lnTo>
                  <a:lnTo>
                    <a:pt x="852" y="1582"/>
                  </a:lnTo>
                  <a:lnTo>
                    <a:pt x="879" y="1579"/>
                  </a:lnTo>
                  <a:lnTo>
                    <a:pt x="907" y="1576"/>
                  </a:lnTo>
                  <a:lnTo>
                    <a:pt x="935" y="1573"/>
                  </a:lnTo>
                  <a:lnTo>
                    <a:pt x="961" y="1570"/>
                  </a:lnTo>
                  <a:lnTo>
                    <a:pt x="989" y="1565"/>
                  </a:lnTo>
                  <a:lnTo>
                    <a:pt x="1015" y="1560"/>
                  </a:lnTo>
                  <a:lnTo>
                    <a:pt x="1043" y="1555"/>
                  </a:lnTo>
                  <a:lnTo>
                    <a:pt x="1070" y="1549"/>
                  </a:lnTo>
                  <a:lnTo>
                    <a:pt x="1096" y="1542"/>
                  </a:lnTo>
                  <a:lnTo>
                    <a:pt x="1123" y="1535"/>
                  </a:lnTo>
                  <a:lnTo>
                    <a:pt x="1149" y="1528"/>
                  </a:lnTo>
                  <a:lnTo>
                    <a:pt x="1176" y="1519"/>
                  </a:lnTo>
                  <a:lnTo>
                    <a:pt x="1201" y="1511"/>
                  </a:lnTo>
                  <a:lnTo>
                    <a:pt x="1228" y="1502"/>
                  </a:lnTo>
                  <a:lnTo>
                    <a:pt x="1253" y="1491"/>
                  </a:lnTo>
                  <a:lnTo>
                    <a:pt x="1278" y="1480"/>
                  </a:lnTo>
                  <a:lnTo>
                    <a:pt x="1304" y="1468"/>
                  </a:lnTo>
                  <a:lnTo>
                    <a:pt x="1328" y="1457"/>
                  </a:lnTo>
                  <a:lnTo>
                    <a:pt x="1353" y="1444"/>
                  </a:lnTo>
                  <a:lnTo>
                    <a:pt x="1378" y="1430"/>
                  </a:lnTo>
                  <a:lnTo>
                    <a:pt x="1402" y="1415"/>
                  </a:lnTo>
                  <a:lnTo>
                    <a:pt x="1414" y="1406"/>
                  </a:lnTo>
                  <a:lnTo>
                    <a:pt x="1427" y="1397"/>
                  </a:lnTo>
                  <a:lnTo>
                    <a:pt x="1439" y="1388"/>
                  </a:lnTo>
                  <a:lnTo>
                    <a:pt x="1450" y="1379"/>
                  </a:lnTo>
                  <a:lnTo>
                    <a:pt x="1463" y="1368"/>
                  </a:lnTo>
                  <a:lnTo>
                    <a:pt x="1474" y="1358"/>
                  </a:lnTo>
                  <a:lnTo>
                    <a:pt x="1486" y="1348"/>
                  </a:lnTo>
                  <a:lnTo>
                    <a:pt x="1498" y="1336"/>
                  </a:lnTo>
                  <a:lnTo>
                    <a:pt x="1509" y="1326"/>
                  </a:lnTo>
                  <a:lnTo>
                    <a:pt x="1521" y="1315"/>
                  </a:lnTo>
                  <a:lnTo>
                    <a:pt x="1532" y="1304"/>
                  </a:lnTo>
                  <a:lnTo>
                    <a:pt x="1544" y="1293"/>
                  </a:lnTo>
                  <a:lnTo>
                    <a:pt x="1555" y="1283"/>
                  </a:lnTo>
                  <a:lnTo>
                    <a:pt x="1568" y="1272"/>
                  </a:lnTo>
                  <a:lnTo>
                    <a:pt x="1581" y="1261"/>
                  </a:lnTo>
                  <a:lnTo>
                    <a:pt x="1593" y="1251"/>
                  </a:lnTo>
                  <a:lnTo>
                    <a:pt x="1609" y="1241"/>
                  </a:lnTo>
                  <a:lnTo>
                    <a:pt x="1626" y="1232"/>
                  </a:lnTo>
                  <a:lnTo>
                    <a:pt x="1644" y="1227"/>
                  </a:lnTo>
                  <a:lnTo>
                    <a:pt x="1663" y="1222"/>
                  </a:lnTo>
                  <a:lnTo>
                    <a:pt x="1681" y="1218"/>
                  </a:lnTo>
                  <a:lnTo>
                    <a:pt x="1701" y="1214"/>
                  </a:lnTo>
                  <a:lnTo>
                    <a:pt x="1720" y="1211"/>
                  </a:lnTo>
                  <a:lnTo>
                    <a:pt x="1739" y="1206"/>
                  </a:lnTo>
                  <a:lnTo>
                    <a:pt x="1756" y="1198"/>
                  </a:lnTo>
                  <a:lnTo>
                    <a:pt x="1771" y="1186"/>
                  </a:lnTo>
                  <a:lnTo>
                    <a:pt x="1781" y="1173"/>
                  </a:lnTo>
                  <a:lnTo>
                    <a:pt x="1789" y="1158"/>
                  </a:lnTo>
                  <a:lnTo>
                    <a:pt x="1792" y="1143"/>
                  </a:lnTo>
                  <a:lnTo>
                    <a:pt x="1788" y="1127"/>
                  </a:lnTo>
                  <a:lnTo>
                    <a:pt x="1780" y="1112"/>
                  </a:lnTo>
                  <a:lnTo>
                    <a:pt x="1766" y="1097"/>
                  </a:lnTo>
                  <a:lnTo>
                    <a:pt x="1787" y="1081"/>
                  </a:lnTo>
                  <a:lnTo>
                    <a:pt x="1809" y="1063"/>
                  </a:lnTo>
                  <a:lnTo>
                    <a:pt x="1831" y="1046"/>
                  </a:lnTo>
                  <a:lnTo>
                    <a:pt x="1852" y="1028"/>
                  </a:lnTo>
                  <a:lnTo>
                    <a:pt x="1870" y="1008"/>
                  </a:lnTo>
                  <a:lnTo>
                    <a:pt x="1885" y="987"/>
                  </a:lnTo>
                  <a:lnTo>
                    <a:pt x="1896" y="966"/>
                  </a:lnTo>
                  <a:lnTo>
                    <a:pt x="1899" y="941"/>
                  </a:lnTo>
                  <a:lnTo>
                    <a:pt x="1897" y="902"/>
                  </a:lnTo>
                  <a:lnTo>
                    <a:pt x="1894" y="860"/>
                  </a:lnTo>
                  <a:lnTo>
                    <a:pt x="1889" y="817"/>
                  </a:lnTo>
                  <a:lnTo>
                    <a:pt x="1881" y="776"/>
                  </a:lnTo>
                  <a:lnTo>
                    <a:pt x="1867" y="738"/>
                  </a:lnTo>
                  <a:lnTo>
                    <a:pt x="1848" y="703"/>
                  </a:lnTo>
                  <a:lnTo>
                    <a:pt x="1823" y="674"/>
                  </a:lnTo>
                  <a:lnTo>
                    <a:pt x="1789" y="655"/>
                  </a:lnTo>
                  <a:lnTo>
                    <a:pt x="1769" y="647"/>
                  </a:lnTo>
                  <a:lnTo>
                    <a:pt x="1748" y="640"/>
                  </a:lnTo>
                  <a:lnTo>
                    <a:pt x="1727" y="633"/>
                  </a:lnTo>
                  <a:lnTo>
                    <a:pt x="1705" y="627"/>
                  </a:lnTo>
                  <a:lnTo>
                    <a:pt x="1683" y="623"/>
                  </a:lnTo>
                  <a:lnTo>
                    <a:pt x="1661" y="618"/>
                  </a:lnTo>
                  <a:lnTo>
                    <a:pt x="1639" y="615"/>
                  </a:lnTo>
                  <a:lnTo>
                    <a:pt x="1618" y="612"/>
                  </a:lnTo>
                  <a:lnTo>
                    <a:pt x="1594" y="610"/>
                  </a:lnTo>
                  <a:lnTo>
                    <a:pt x="1571" y="610"/>
                  </a:lnTo>
                  <a:lnTo>
                    <a:pt x="1547" y="610"/>
                  </a:lnTo>
                  <a:lnTo>
                    <a:pt x="1523" y="612"/>
                  </a:lnTo>
                  <a:lnTo>
                    <a:pt x="1499" y="615"/>
                  </a:lnTo>
                  <a:lnTo>
                    <a:pt x="1474" y="618"/>
                  </a:lnTo>
                  <a:lnTo>
                    <a:pt x="1449" y="624"/>
                  </a:lnTo>
                  <a:lnTo>
                    <a:pt x="1424" y="6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1" name="Freeform 1033">
              <a:extLst>
                <a:ext uri="{FF2B5EF4-FFF2-40B4-BE49-F238E27FC236}">
                  <a16:creationId xmlns:a16="http://schemas.microsoft.com/office/drawing/2014/main" id="{551AC86E-C31D-37B3-9416-32C880F5D693}"/>
                </a:ext>
              </a:extLst>
            </p:cNvPr>
            <p:cNvSpPr>
              <a:spLocks/>
            </p:cNvSpPr>
            <p:nvPr/>
          </p:nvSpPr>
          <p:spPr bwMode="auto">
            <a:xfrm>
              <a:off x="4475" y="686"/>
              <a:ext cx="503" cy="770"/>
            </a:xfrm>
            <a:custGeom>
              <a:avLst/>
              <a:gdLst>
                <a:gd name="T0" fmla="*/ 52 w 1006"/>
                <a:gd name="T1" fmla="*/ 17 h 1540"/>
                <a:gd name="T2" fmla="*/ 43 w 1006"/>
                <a:gd name="T3" fmla="*/ 21 h 1540"/>
                <a:gd name="T4" fmla="*/ 35 w 1006"/>
                <a:gd name="T5" fmla="*/ 25 h 1540"/>
                <a:gd name="T6" fmla="*/ 30 w 1006"/>
                <a:gd name="T7" fmla="*/ 33 h 1540"/>
                <a:gd name="T8" fmla="*/ 29 w 1006"/>
                <a:gd name="T9" fmla="*/ 61 h 1540"/>
                <a:gd name="T10" fmla="*/ 28 w 1006"/>
                <a:gd name="T11" fmla="*/ 79 h 1540"/>
                <a:gd name="T12" fmla="*/ 27 w 1006"/>
                <a:gd name="T13" fmla="*/ 93 h 1540"/>
                <a:gd name="T14" fmla="*/ 22 w 1006"/>
                <a:gd name="T15" fmla="*/ 97 h 1540"/>
                <a:gd name="T16" fmla="*/ 15 w 1006"/>
                <a:gd name="T17" fmla="*/ 96 h 1540"/>
                <a:gd name="T18" fmla="*/ 9 w 1006"/>
                <a:gd name="T19" fmla="*/ 94 h 1540"/>
                <a:gd name="T20" fmla="*/ 5 w 1006"/>
                <a:gd name="T21" fmla="*/ 90 h 1540"/>
                <a:gd name="T22" fmla="*/ 1 w 1006"/>
                <a:gd name="T23" fmla="*/ 77 h 1540"/>
                <a:gd name="T24" fmla="*/ 1 w 1006"/>
                <a:gd name="T25" fmla="*/ 61 h 1540"/>
                <a:gd name="T26" fmla="*/ 2 w 1006"/>
                <a:gd name="T27" fmla="*/ 57 h 1540"/>
                <a:gd name="T28" fmla="*/ 3 w 1006"/>
                <a:gd name="T29" fmla="*/ 56 h 1540"/>
                <a:gd name="T30" fmla="*/ 3 w 1006"/>
                <a:gd name="T31" fmla="*/ 53 h 1540"/>
                <a:gd name="T32" fmla="*/ 5 w 1006"/>
                <a:gd name="T33" fmla="*/ 49 h 1540"/>
                <a:gd name="T34" fmla="*/ 6 w 1006"/>
                <a:gd name="T35" fmla="*/ 44 h 1540"/>
                <a:gd name="T36" fmla="*/ 4 w 1006"/>
                <a:gd name="T37" fmla="*/ 40 h 1540"/>
                <a:gd name="T38" fmla="*/ 1 w 1006"/>
                <a:gd name="T39" fmla="*/ 37 h 1540"/>
                <a:gd name="T40" fmla="*/ 1 w 1006"/>
                <a:gd name="T41" fmla="*/ 33 h 1540"/>
                <a:gd name="T42" fmla="*/ 4 w 1006"/>
                <a:gd name="T43" fmla="*/ 29 h 1540"/>
                <a:gd name="T44" fmla="*/ 7 w 1006"/>
                <a:gd name="T45" fmla="*/ 31 h 1540"/>
                <a:gd name="T46" fmla="*/ 9 w 1006"/>
                <a:gd name="T47" fmla="*/ 34 h 1540"/>
                <a:gd name="T48" fmla="*/ 12 w 1006"/>
                <a:gd name="T49" fmla="*/ 35 h 1540"/>
                <a:gd name="T50" fmla="*/ 16 w 1006"/>
                <a:gd name="T51" fmla="*/ 35 h 1540"/>
                <a:gd name="T52" fmla="*/ 19 w 1006"/>
                <a:gd name="T53" fmla="*/ 33 h 1540"/>
                <a:gd name="T54" fmla="*/ 21 w 1006"/>
                <a:gd name="T55" fmla="*/ 30 h 1540"/>
                <a:gd name="T56" fmla="*/ 23 w 1006"/>
                <a:gd name="T57" fmla="*/ 24 h 1540"/>
                <a:gd name="T58" fmla="*/ 20 w 1006"/>
                <a:gd name="T59" fmla="*/ 17 h 1540"/>
                <a:gd name="T60" fmla="*/ 20 w 1006"/>
                <a:gd name="T61" fmla="*/ 14 h 1540"/>
                <a:gd name="T62" fmla="*/ 22 w 1006"/>
                <a:gd name="T63" fmla="*/ 13 h 1540"/>
                <a:gd name="T64" fmla="*/ 25 w 1006"/>
                <a:gd name="T65" fmla="*/ 8 h 1540"/>
                <a:gd name="T66" fmla="*/ 30 w 1006"/>
                <a:gd name="T67" fmla="*/ 3 h 1540"/>
                <a:gd name="T68" fmla="*/ 33 w 1006"/>
                <a:gd name="T69" fmla="*/ 1 h 1540"/>
                <a:gd name="T70" fmla="*/ 37 w 1006"/>
                <a:gd name="T71" fmla="*/ 1 h 1540"/>
                <a:gd name="T72" fmla="*/ 40 w 1006"/>
                <a:gd name="T73" fmla="*/ 2 h 1540"/>
                <a:gd name="T74" fmla="*/ 44 w 1006"/>
                <a:gd name="T75" fmla="*/ 3 h 1540"/>
                <a:gd name="T76" fmla="*/ 46 w 1006"/>
                <a:gd name="T77" fmla="*/ 4 h 1540"/>
                <a:gd name="T78" fmla="*/ 48 w 1006"/>
                <a:gd name="T79" fmla="*/ 4 h 1540"/>
                <a:gd name="T80" fmla="*/ 51 w 1006"/>
                <a:gd name="T81" fmla="*/ 5 h 1540"/>
                <a:gd name="T82" fmla="*/ 53 w 1006"/>
                <a:gd name="T83" fmla="*/ 7 h 1540"/>
                <a:gd name="T84" fmla="*/ 54 w 1006"/>
                <a:gd name="T85" fmla="*/ 5 h 1540"/>
                <a:gd name="T86" fmla="*/ 51 w 1006"/>
                <a:gd name="T87" fmla="*/ 3 h 1540"/>
                <a:gd name="T88" fmla="*/ 47 w 1006"/>
                <a:gd name="T89" fmla="*/ 3 h 1540"/>
                <a:gd name="T90" fmla="*/ 48 w 1006"/>
                <a:gd name="T91" fmla="*/ 2 h 1540"/>
                <a:gd name="T92" fmla="*/ 51 w 1006"/>
                <a:gd name="T93" fmla="*/ 2 h 1540"/>
                <a:gd name="T94" fmla="*/ 54 w 1006"/>
                <a:gd name="T95" fmla="*/ 2 h 1540"/>
                <a:gd name="T96" fmla="*/ 57 w 1006"/>
                <a:gd name="T97" fmla="*/ 2 h 1540"/>
                <a:gd name="T98" fmla="*/ 60 w 1006"/>
                <a:gd name="T99" fmla="*/ 4 h 1540"/>
                <a:gd name="T100" fmla="*/ 62 w 1006"/>
                <a:gd name="T101" fmla="*/ 7 h 1540"/>
                <a:gd name="T102" fmla="*/ 63 w 1006"/>
                <a:gd name="T103" fmla="*/ 10 h 1540"/>
                <a:gd name="T104" fmla="*/ 59 w 1006"/>
                <a:gd name="T105" fmla="*/ 1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6" h="1540">
                  <a:moveTo>
                    <a:pt x="926" y="224"/>
                  </a:moveTo>
                  <a:lnTo>
                    <a:pt x="894" y="241"/>
                  </a:lnTo>
                  <a:lnTo>
                    <a:pt x="859" y="257"/>
                  </a:lnTo>
                  <a:lnTo>
                    <a:pt x="823" y="272"/>
                  </a:lnTo>
                  <a:lnTo>
                    <a:pt x="786" y="286"/>
                  </a:lnTo>
                  <a:lnTo>
                    <a:pt x="749" y="300"/>
                  </a:lnTo>
                  <a:lnTo>
                    <a:pt x="713" y="313"/>
                  </a:lnTo>
                  <a:lnTo>
                    <a:pt x="677" y="326"/>
                  </a:lnTo>
                  <a:lnTo>
                    <a:pt x="642" y="341"/>
                  </a:lnTo>
                  <a:lnTo>
                    <a:pt x="609" y="359"/>
                  </a:lnTo>
                  <a:lnTo>
                    <a:pt x="578" y="377"/>
                  </a:lnTo>
                  <a:lnTo>
                    <a:pt x="549" y="397"/>
                  </a:lnTo>
                  <a:lnTo>
                    <a:pt x="523" y="421"/>
                  </a:lnTo>
                  <a:lnTo>
                    <a:pt x="503" y="447"/>
                  </a:lnTo>
                  <a:lnTo>
                    <a:pt x="485" y="478"/>
                  </a:lnTo>
                  <a:lnTo>
                    <a:pt x="473" y="513"/>
                  </a:lnTo>
                  <a:lnTo>
                    <a:pt x="466" y="552"/>
                  </a:lnTo>
                  <a:lnTo>
                    <a:pt x="454" y="689"/>
                  </a:lnTo>
                  <a:lnTo>
                    <a:pt x="452" y="826"/>
                  </a:lnTo>
                  <a:lnTo>
                    <a:pt x="453" y="964"/>
                  </a:lnTo>
                  <a:lnTo>
                    <a:pt x="452" y="1102"/>
                  </a:lnTo>
                  <a:lnTo>
                    <a:pt x="449" y="1155"/>
                  </a:lnTo>
                  <a:lnTo>
                    <a:pt x="445" y="1208"/>
                  </a:lnTo>
                  <a:lnTo>
                    <a:pt x="439" y="1261"/>
                  </a:lnTo>
                  <a:lnTo>
                    <a:pt x="433" y="1314"/>
                  </a:lnTo>
                  <a:lnTo>
                    <a:pt x="428" y="1368"/>
                  </a:lnTo>
                  <a:lnTo>
                    <a:pt x="423" y="1421"/>
                  </a:lnTo>
                  <a:lnTo>
                    <a:pt x="421" y="1476"/>
                  </a:lnTo>
                  <a:lnTo>
                    <a:pt x="421" y="1530"/>
                  </a:lnTo>
                  <a:lnTo>
                    <a:pt x="396" y="1535"/>
                  </a:lnTo>
                  <a:lnTo>
                    <a:pt x="370" y="1538"/>
                  </a:lnTo>
                  <a:lnTo>
                    <a:pt x="345" y="1539"/>
                  </a:lnTo>
                  <a:lnTo>
                    <a:pt x="317" y="1540"/>
                  </a:lnTo>
                  <a:lnTo>
                    <a:pt x="290" y="1539"/>
                  </a:lnTo>
                  <a:lnTo>
                    <a:pt x="264" y="1537"/>
                  </a:lnTo>
                  <a:lnTo>
                    <a:pt x="236" y="1533"/>
                  </a:lnTo>
                  <a:lnTo>
                    <a:pt x="211" y="1528"/>
                  </a:lnTo>
                  <a:lnTo>
                    <a:pt x="185" y="1520"/>
                  </a:lnTo>
                  <a:lnTo>
                    <a:pt x="161" y="1512"/>
                  </a:lnTo>
                  <a:lnTo>
                    <a:pt x="138" y="1500"/>
                  </a:lnTo>
                  <a:lnTo>
                    <a:pt x="117" y="1487"/>
                  </a:lnTo>
                  <a:lnTo>
                    <a:pt x="99" y="1472"/>
                  </a:lnTo>
                  <a:lnTo>
                    <a:pt x="81" y="1456"/>
                  </a:lnTo>
                  <a:lnTo>
                    <a:pt x="66" y="1437"/>
                  </a:lnTo>
                  <a:lnTo>
                    <a:pt x="55" y="1416"/>
                  </a:lnTo>
                  <a:lnTo>
                    <a:pt x="33" y="1356"/>
                  </a:lnTo>
                  <a:lnTo>
                    <a:pt x="18" y="1295"/>
                  </a:lnTo>
                  <a:lnTo>
                    <a:pt x="11" y="1232"/>
                  </a:lnTo>
                  <a:lnTo>
                    <a:pt x="8" y="1168"/>
                  </a:lnTo>
                  <a:lnTo>
                    <a:pt x="8" y="1103"/>
                  </a:lnTo>
                  <a:lnTo>
                    <a:pt x="9" y="1039"/>
                  </a:lnTo>
                  <a:lnTo>
                    <a:pt x="8" y="974"/>
                  </a:lnTo>
                  <a:lnTo>
                    <a:pt x="5" y="910"/>
                  </a:lnTo>
                  <a:lnTo>
                    <a:pt x="12" y="911"/>
                  </a:lnTo>
                  <a:lnTo>
                    <a:pt x="19" y="910"/>
                  </a:lnTo>
                  <a:lnTo>
                    <a:pt x="24" y="907"/>
                  </a:lnTo>
                  <a:lnTo>
                    <a:pt x="28" y="903"/>
                  </a:lnTo>
                  <a:lnTo>
                    <a:pt x="32" y="899"/>
                  </a:lnTo>
                  <a:lnTo>
                    <a:pt x="34" y="894"/>
                  </a:lnTo>
                  <a:lnTo>
                    <a:pt x="38" y="889"/>
                  </a:lnTo>
                  <a:lnTo>
                    <a:pt x="41" y="883"/>
                  </a:lnTo>
                  <a:lnTo>
                    <a:pt x="41" y="870"/>
                  </a:lnTo>
                  <a:lnTo>
                    <a:pt x="38" y="856"/>
                  </a:lnTo>
                  <a:lnTo>
                    <a:pt x="36" y="844"/>
                  </a:lnTo>
                  <a:lnTo>
                    <a:pt x="41" y="833"/>
                  </a:lnTo>
                  <a:lnTo>
                    <a:pt x="54" y="817"/>
                  </a:lnTo>
                  <a:lnTo>
                    <a:pt x="64" y="801"/>
                  </a:lnTo>
                  <a:lnTo>
                    <a:pt x="72" y="782"/>
                  </a:lnTo>
                  <a:lnTo>
                    <a:pt x="79" y="763"/>
                  </a:lnTo>
                  <a:lnTo>
                    <a:pt x="83" y="744"/>
                  </a:lnTo>
                  <a:lnTo>
                    <a:pt x="84" y="723"/>
                  </a:lnTo>
                  <a:lnTo>
                    <a:pt x="81" y="704"/>
                  </a:lnTo>
                  <a:lnTo>
                    <a:pt x="78" y="683"/>
                  </a:lnTo>
                  <a:lnTo>
                    <a:pt x="71" y="667"/>
                  </a:lnTo>
                  <a:lnTo>
                    <a:pt x="61" y="652"/>
                  </a:lnTo>
                  <a:lnTo>
                    <a:pt x="49" y="638"/>
                  </a:lnTo>
                  <a:lnTo>
                    <a:pt x="38" y="626"/>
                  </a:lnTo>
                  <a:lnTo>
                    <a:pt x="25" y="614"/>
                  </a:lnTo>
                  <a:lnTo>
                    <a:pt x="15" y="603"/>
                  </a:lnTo>
                  <a:lnTo>
                    <a:pt x="5" y="591"/>
                  </a:lnTo>
                  <a:lnTo>
                    <a:pt x="1" y="580"/>
                  </a:lnTo>
                  <a:lnTo>
                    <a:pt x="0" y="562"/>
                  </a:lnTo>
                  <a:lnTo>
                    <a:pt x="1" y="542"/>
                  </a:lnTo>
                  <a:lnTo>
                    <a:pt x="6" y="520"/>
                  </a:lnTo>
                  <a:lnTo>
                    <a:pt x="15" y="499"/>
                  </a:lnTo>
                  <a:lnTo>
                    <a:pt x="26" y="481"/>
                  </a:lnTo>
                  <a:lnTo>
                    <a:pt x="39" y="466"/>
                  </a:lnTo>
                  <a:lnTo>
                    <a:pt x="55" y="458"/>
                  </a:lnTo>
                  <a:lnTo>
                    <a:pt x="73" y="456"/>
                  </a:lnTo>
                  <a:lnTo>
                    <a:pt x="83" y="461"/>
                  </a:lnTo>
                  <a:lnTo>
                    <a:pt x="91" y="470"/>
                  </a:lnTo>
                  <a:lnTo>
                    <a:pt x="98" y="483"/>
                  </a:lnTo>
                  <a:lnTo>
                    <a:pt x="106" y="497"/>
                  </a:lnTo>
                  <a:lnTo>
                    <a:pt x="114" y="512"/>
                  </a:lnTo>
                  <a:lnTo>
                    <a:pt x="123" y="526"/>
                  </a:lnTo>
                  <a:lnTo>
                    <a:pt x="136" y="538"/>
                  </a:lnTo>
                  <a:lnTo>
                    <a:pt x="151" y="547"/>
                  </a:lnTo>
                  <a:lnTo>
                    <a:pt x="165" y="552"/>
                  </a:lnTo>
                  <a:lnTo>
                    <a:pt x="178" y="554"/>
                  </a:lnTo>
                  <a:lnTo>
                    <a:pt x="192" y="555"/>
                  </a:lnTo>
                  <a:lnTo>
                    <a:pt x="206" y="555"/>
                  </a:lnTo>
                  <a:lnTo>
                    <a:pt x="220" y="553"/>
                  </a:lnTo>
                  <a:lnTo>
                    <a:pt x="234" y="551"/>
                  </a:lnTo>
                  <a:lnTo>
                    <a:pt x="248" y="546"/>
                  </a:lnTo>
                  <a:lnTo>
                    <a:pt x="260" y="540"/>
                  </a:lnTo>
                  <a:lnTo>
                    <a:pt x="273" y="534"/>
                  </a:lnTo>
                  <a:lnTo>
                    <a:pt x="285" y="527"/>
                  </a:lnTo>
                  <a:lnTo>
                    <a:pt x="296" y="519"/>
                  </a:lnTo>
                  <a:lnTo>
                    <a:pt x="308" y="509"/>
                  </a:lnTo>
                  <a:lnTo>
                    <a:pt x="318" y="499"/>
                  </a:lnTo>
                  <a:lnTo>
                    <a:pt x="327" y="489"/>
                  </a:lnTo>
                  <a:lnTo>
                    <a:pt x="335" y="477"/>
                  </a:lnTo>
                  <a:lnTo>
                    <a:pt x="342" y="466"/>
                  </a:lnTo>
                  <a:lnTo>
                    <a:pt x="355" y="436"/>
                  </a:lnTo>
                  <a:lnTo>
                    <a:pt x="362" y="406"/>
                  </a:lnTo>
                  <a:lnTo>
                    <a:pt x="363" y="375"/>
                  </a:lnTo>
                  <a:lnTo>
                    <a:pt x="359" y="345"/>
                  </a:lnTo>
                  <a:lnTo>
                    <a:pt x="350" y="315"/>
                  </a:lnTo>
                  <a:lnTo>
                    <a:pt x="336" y="287"/>
                  </a:lnTo>
                  <a:lnTo>
                    <a:pt x="319" y="261"/>
                  </a:lnTo>
                  <a:lnTo>
                    <a:pt x="297" y="238"/>
                  </a:lnTo>
                  <a:lnTo>
                    <a:pt x="304" y="233"/>
                  </a:lnTo>
                  <a:lnTo>
                    <a:pt x="311" y="229"/>
                  </a:lnTo>
                  <a:lnTo>
                    <a:pt x="317" y="224"/>
                  </a:lnTo>
                  <a:lnTo>
                    <a:pt x="324" y="218"/>
                  </a:lnTo>
                  <a:lnTo>
                    <a:pt x="330" y="214"/>
                  </a:lnTo>
                  <a:lnTo>
                    <a:pt x="335" y="209"/>
                  </a:lnTo>
                  <a:lnTo>
                    <a:pt x="341" y="203"/>
                  </a:lnTo>
                  <a:lnTo>
                    <a:pt x="347" y="196"/>
                  </a:lnTo>
                  <a:lnTo>
                    <a:pt x="363" y="171"/>
                  </a:lnTo>
                  <a:lnTo>
                    <a:pt x="378" y="147"/>
                  </a:lnTo>
                  <a:lnTo>
                    <a:pt x="394" y="124"/>
                  </a:lnTo>
                  <a:lnTo>
                    <a:pt x="411" y="101"/>
                  </a:lnTo>
                  <a:lnTo>
                    <a:pt x="429" y="80"/>
                  </a:lnTo>
                  <a:lnTo>
                    <a:pt x="447" y="61"/>
                  </a:lnTo>
                  <a:lnTo>
                    <a:pt x="468" y="41"/>
                  </a:lnTo>
                  <a:lnTo>
                    <a:pt x="489" y="24"/>
                  </a:lnTo>
                  <a:lnTo>
                    <a:pt x="500" y="16"/>
                  </a:lnTo>
                  <a:lnTo>
                    <a:pt x="513" y="9"/>
                  </a:lnTo>
                  <a:lnTo>
                    <a:pt x="526" y="4"/>
                  </a:lnTo>
                  <a:lnTo>
                    <a:pt x="538" y="1"/>
                  </a:lnTo>
                  <a:lnTo>
                    <a:pt x="552" y="0"/>
                  </a:lnTo>
                  <a:lnTo>
                    <a:pt x="566" y="0"/>
                  </a:lnTo>
                  <a:lnTo>
                    <a:pt x="580" y="1"/>
                  </a:lnTo>
                  <a:lnTo>
                    <a:pt x="594" y="3"/>
                  </a:lnTo>
                  <a:lnTo>
                    <a:pt x="608" y="7"/>
                  </a:lnTo>
                  <a:lnTo>
                    <a:pt x="621" y="11"/>
                  </a:lnTo>
                  <a:lnTo>
                    <a:pt x="635" y="17"/>
                  </a:lnTo>
                  <a:lnTo>
                    <a:pt x="649" y="23"/>
                  </a:lnTo>
                  <a:lnTo>
                    <a:pt x="663" y="30"/>
                  </a:lnTo>
                  <a:lnTo>
                    <a:pt x="676" y="37"/>
                  </a:lnTo>
                  <a:lnTo>
                    <a:pt x="689" y="43"/>
                  </a:lnTo>
                  <a:lnTo>
                    <a:pt x="702" y="52"/>
                  </a:lnTo>
                  <a:lnTo>
                    <a:pt x="709" y="56"/>
                  </a:lnTo>
                  <a:lnTo>
                    <a:pt x="717" y="58"/>
                  </a:lnTo>
                  <a:lnTo>
                    <a:pt x="726" y="61"/>
                  </a:lnTo>
                  <a:lnTo>
                    <a:pt x="736" y="62"/>
                  </a:lnTo>
                  <a:lnTo>
                    <a:pt x="745" y="62"/>
                  </a:lnTo>
                  <a:lnTo>
                    <a:pt x="755" y="62"/>
                  </a:lnTo>
                  <a:lnTo>
                    <a:pt x="764" y="61"/>
                  </a:lnTo>
                  <a:lnTo>
                    <a:pt x="775" y="60"/>
                  </a:lnTo>
                  <a:lnTo>
                    <a:pt x="786" y="60"/>
                  </a:lnTo>
                  <a:lnTo>
                    <a:pt x="797" y="62"/>
                  </a:lnTo>
                  <a:lnTo>
                    <a:pt x="807" y="68"/>
                  </a:lnTo>
                  <a:lnTo>
                    <a:pt x="816" y="76"/>
                  </a:lnTo>
                  <a:lnTo>
                    <a:pt x="823" y="85"/>
                  </a:lnTo>
                  <a:lnTo>
                    <a:pt x="830" y="95"/>
                  </a:lnTo>
                  <a:lnTo>
                    <a:pt x="835" y="108"/>
                  </a:lnTo>
                  <a:lnTo>
                    <a:pt x="839" y="119"/>
                  </a:lnTo>
                  <a:lnTo>
                    <a:pt x="852" y="109"/>
                  </a:lnTo>
                  <a:lnTo>
                    <a:pt x="856" y="95"/>
                  </a:lnTo>
                  <a:lnTo>
                    <a:pt x="851" y="79"/>
                  </a:lnTo>
                  <a:lnTo>
                    <a:pt x="844" y="64"/>
                  </a:lnTo>
                  <a:lnTo>
                    <a:pt x="832" y="49"/>
                  </a:lnTo>
                  <a:lnTo>
                    <a:pt x="819" y="41"/>
                  </a:lnTo>
                  <a:lnTo>
                    <a:pt x="804" y="38"/>
                  </a:lnTo>
                  <a:lnTo>
                    <a:pt x="787" y="37"/>
                  </a:lnTo>
                  <a:lnTo>
                    <a:pt x="770" y="38"/>
                  </a:lnTo>
                  <a:lnTo>
                    <a:pt x="753" y="39"/>
                  </a:lnTo>
                  <a:lnTo>
                    <a:pt x="737" y="38"/>
                  </a:lnTo>
                  <a:lnTo>
                    <a:pt x="721" y="33"/>
                  </a:lnTo>
                  <a:lnTo>
                    <a:pt x="732" y="30"/>
                  </a:lnTo>
                  <a:lnTo>
                    <a:pt x="744" y="27"/>
                  </a:lnTo>
                  <a:lnTo>
                    <a:pt x="755" y="25"/>
                  </a:lnTo>
                  <a:lnTo>
                    <a:pt x="768" y="23"/>
                  </a:lnTo>
                  <a:lnTo>
                    <a:pt x="779" y="22"/>
                  </a:lnTo>
                  <a:lnTo>
                    <a:pt x="792" y="20"/>
                  </a:lnTo>
                  <a:lnTo>
                    <a:pt x="804" y="19"/>
                  </a:lnTo>
                  <a:lnTo>
                    <a:pt x="816" y="19"/>
                  </a:lnTo>
                  <a:lnTo>
                    <a:pt x="829" y="19"/>
                  </a:lnTo>
                  <a:lnTo>
                    <a:pt x="841" y="20"/>
                  </a:lnTo>
                  <a:lnTo>
                    <a:pt x="853" y="22"/>
                  </a:lnTo>
                  <a:lnTo>
                    <a:pt x="865" y="24"/>
                  </a:lnTo>
                  <a:lnTo>
                    <a:pt x="877" y="26"/>
                  </a:lnTo>
                  <a:lnTo>
                    <a:pt x="889" y="29"/>
                  </a:lnTo>
                  <a:lnTo>
                    <a:pt x="901" y="32"/>
                  </a:lnTo>
                  <a:lnTo>
                    <a:pt x="912" y="37"/>
                  </a:lnTo>
                  <a:lnTo>
                    <a:pt x="925" y="42"/>
                  </a:lnTo>
                  <a:lnTo>
                    <a:pt x="937" y="49"/>
                  </a:lnTo>
                  <a:lnTo>
                    <a:pt x="950" y="56"/>
                  </a:lnTo>
                  <a:lnTo>
                    <a:pt x="961" y="65"/>
                  </a:lnTo>
                  <a:lnTo>
                    <a:pt x="972" y="75"/>
                  </a:lnTo>
                  <a:lnTo>
                    <a:pt x="981" y="86"/>
                  </a:lnTo>
                  <a:lnTo>
                    <a:pt x="991" y="98"/>
                  </a:lnTo>
                  <a:lnTo>
                    <a:pt x="999" y="110"/>
                  </a:lnTo>
                  <a:lnTo>
                    <a:pt x="1006" y="127"/>
                  </a:lnTo>
                  <a:lnTo>
                    <a:pt x="1006" y="144"/>
                  </a:lnTo>
                  <a:lnTo>
                    <a:pt x="1000" y="160"/>
                  </a:lnTo>
                  <a:lnTo>
                    <a:pt x="989" y="173"/>
                  </a:lnTo>
                  <a:lnTo>
                    <a:pt x="976" y="188"/>
                  </a:lnTo>
                  <a:lnTo>
                    <a:pt x="961" y="201"/>
                  </a:lnTo>
                  <a:lnTo>
                    <a:pt x="943" y="213"/>
                  </a:lnTo>
                  <a:lnTo>
                    <a:pt x="926" y="224"/>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2" name="Freeform 1034">
              <a:extLst>
                <a:ext uri="{FF2B5EF4-FFF2-40B4-BE49-F238E27FC236}">
                  <a16:creationId xmlns:a16="http://schemas.microsoft.com/office/drawing/2014/main" id="{0DB18C09-A5BB-83BD-FD80-2BD54DC71FED}"/>
                </a:ext>
              </a:extLst>
            </p:cNvPr>
            <p:cNvSpPr>
              <a:spLocks/>
            </p:cNvSpPr>
            <p:nvPr/>
          </p:nvSpPr>
          <p:spPr bwMode="auto">
            <a:xfrm>
              <a:off x="4705" y="779"/>
              <a:ext cx="279" cy="659"/>
            </a:xfrm>
            <a:custGeom>
              <a:avLst/>
              <a:gdLst>
                <a:gd name="T0" fmla="*/ 10 w 557"/>
                <a:gd name="T1" fmla="*/ 74 h 1317"/>
                <a:gd name="T2" fmla="*/ 7 w 557"/>
                <a:gd name="T3" fmla="*/ 77 h 1317"/>
                <a:gd name="T4" fmla="*/ 5 w 557"/>
                <a:gd name="T5" fmla="*/ 79 h 1317"/>
                <a:gd name="T6" fmla="*/ 2 w 557"/>
                <a:gd name="T7" fmla="*/ 82 h 1317"/>
                <a:gd name="T8" fmla="*/ 1 w 557"/>
                <a:gd name="T9" fmla="*/ 75 h 1317"/>
                <a:gd name="T10" fmla="*/ 1 w 557"/>
                <a:gd name="T11" fmla="*/ 60 h 1317"/>
                <a:gd name="T12" fmla="*/ 1 w 557"/>
                <a:gd name="T13" fmla="*/ 45 h 1317"/>
                <a:gd name="T14" fmla="*/ 3 w 557"/>
                <a:gd name="T15" fmla="*/ 30 h 1317"/>
                <a:gd name="T16" fmla="*/ 4 w 557"/>
                <a:gd name="T17" fmla="*/ 20 h 1317"/>
                <a:gd name="T18" fmla="*/ 5 w 557"/>
                <a:gd name="T19" fmla="*/ 17 h 1317"/>
                <a:gd name="T20" fmla="*/ 8 w 557"/>
                <a:gd name="T21" fmla="*/ 14 h 1317"/>
                <a:gd name="T22" fmla="*/ 12 w 557"/>
                <a:gd name="T23" fmla="*/ 12 h 1317"/>
                <a:gd name="T24" fmla="*/ 16 w 557"/>
                <a:gd name="T25" fmla="*/ 10 h 1317"/>
                <a:gd name="T26" fmla="*/ 20 w 557"/>
                <a:gd name="T27" fmla="*/ 8 h 1317"/>
                <a:gd name="T28" fmla="*/ 25 w 557"/>
                <a:gd name="T29" fmla="*/ 7 h 1317"/>
                <a:gd name="T30" fmla="*/ 29 w 557"/>
                <a:gd name="T31" fmla="*/ 5 h 1317"/>
                <a:gd name="T32" fmla="*/ 31 w 557"/>
                <a:gd name="T33" fmla="*/ 3 h 1317"/>
                <a:gd name="T34" fmla="*/ 32 w 557"/>
                <a:gd name="T35" fmla="*/ 3 h 1317"/>
                <a:gd name="T36" fmla="*/ 33 w 557"/>
                <a:gd name="T37" fmla="*/ 2 h 1317"/>
                <a:gd name="T38" fmla="*/ 34 w 557"/>
                <a:gd name="T39" fmla="*/ 1 h 1317"/>
                <a:gd name="T40" fmla="*/ 35 w 557"/>
                <a:gd name="T41" fmla="*/ 6 h 1317"/>
                <a:gd name="T42" fmla="*/ 35 w 557"/>
                <a:gd name="T43" fmla="*/ 18 h 1317"/>
                <a:gd name="T44" fmla="*/ 35 w 557"/>
                <a:gd name="T45" fmla="*/ 30 h 1317"/>
                <a:gd name="T46" fmla="*/ 34 w 557"/>
                <a:gd name="T47" fmla="*/ 41 h 1317"/>
                <a:gd name="T48" fmla="*/ 31 w 557"/>
                <a:gd name="T49" fmla="*/ 49 h 1317"/>
                <a:gd name="T50" fmla="*/ 29 w 557"/>
                <a:gd name="T51" fmla="*/ 53 h 1317"/>
                <a:gd name="T52" fmla="*/ 27 w 557"/>
                <a:gd name="T53" fmla="*/ 56 h 1317"/>
                <a:gd name="T54" fmla="*/ 24 w 557"/>
                <a:gd name="T55" fmla="*/ 59 h 1317"/>
                <a:gd name="T56" fmla="*/ 22 w 557"/>
                <a:gd name="T57" fmla="*/ 62 h 1317"/>
                <a:gd name="T58" fmla="*/ 19 w 557"/>
                <a:gd name="T59" fmla="*/ 65 h 1317"/>
                <a:gd name="T60" fmla="*/ 16 w 557"/>
                <a:gd name="T61" fmla="*/ 68 h 1317"/>
                <a:gd name="T62" fmla="*/ 12 w 557"/>
                <a:gd name="T63" fmla="*/ 71 h 1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7" h="1317">
                  <a:moveTo>
                    <a:pt x="167" y="1161"/>
                  </a:moveTo>
                  <a:lnTo>
                    <a:pt x="146" y="1182"/>
                  </a:lnTo>
                  <a:lnTo>
                    <a:pt x="127" y="1202"/>
                  </a:lnTo>
                  <a:lnTo>
                    <a:pt x="107" y="1223"/>
                  </a:lnTo>
                  <a:lnTo>
                    <a:pt x="86" y="1244"/>
                  </a:lnTo>
                  <a:lnTo>
                    <a:pt x="66" y="1263"/>
                  </a:lnTo>
                  <a:lnTo>
                    <a:pt x="45" y="1282"/>
                  </a:lnTo>
                  <a:lnTo>
                    <a:pt x="23" y="1300"/>
                  </a:lnTo>
                  <a:lnTo>
                    <a:pt x="0" y="1317"/>
                  </a:lnTo>
                  <a:lnTo>
                    <a:pt x="2" y="1197"/>
                  </a:lnTo>
                  <a:lnTo>
                    <a:pt x="3" y="1077"/>
                  </a:lnTo>
                  <a:lnTo>
                    <a:pt x="7" y="956"/>
                  </a:lnTo>
                  <a:lnTo>
                    <a:pt x="10" y="837"/>
                  </a:lnTo>
                  <a:lnTo>
                    <a:pt x="16" y="716"/>
                  </a:lnTo>
                  <a:lnTo>
                    <a:pt x="23" y="596"/>
                  </a:lnTo>
                  <a:lnTo>
                    <a:pt x="33" y="475"/>
                  </a:lnTo>
                  <a:lnTo>
                    <a:pt x="45" y="356"/>
                  </a:lnTo>
                  <a:lnTo>
                    <a:pt x="52" y="320"/>
                  </a:lnTo>
                  <a:lnTo>
                    <a:pt x="63" y="288"/>
                  </a:lnTo>
                  <a:lnTo>
                    <a:pt x="79" y="260"/>
                  </a:lnTo>
                  <a:lnTo>
                    <a:pt x="100" y="236"/>
                  </a:lnTo>
                  <a:lnTo>
                    <a:pt x="124" y="214"/>
                  </a:lnTo>
                  <a:lnTo>
                    <a:pt x="152" y="196"/>
                  </a:lnTo>
                  <a:lnTo>
                    <a:pt x="182" y="180"/>
                  </a:lnTo>
                  <a:lnTo>
                    <a:pt x="213" y="165"/>
                  </a:lnTo>
                  <a:lnTo>
                    <a:pt x="247" y="151"/>
                  </a:lnTo>
                  <a:lnTo>
                    <a:pt x="281" y="138"/>
                  </a:lnTo>
                  <a:lnTo>
                    <a:pt x="317" y="126"/>
                  </a:lnTo>
                  <a:lnTo>
                    <a:pt x="353" y="113"/>
                  </a:lnTo>
                  <a:lnTo>
                    <a:pt x="387" y="100"/>
                  </a:lnTo>
                  <a:lnTo>
                    <a:pt x="422" y="85"/>
                  </a:lnTo>
                  <a:lnTo>
                    <a:pt x="454" y="70"/>
                  </a:lnTo>
                  <a:lnTo>
                    <a:pt x="486" y="53"/>
                  </a:lnTo>
                  <a:lnTo>
                    <a:pt x="494" y="47"/>
                  </a:lnTo>
                  <a:lnTo>
                    <a:pt x="502" y="42"/>
                  </a:lnTo>
                  <a:lnTo>
                    <a:pt x="509" y="36"/>
                  </a:lnTo>
                  <a:lnTo>
                    <a:pt x="516" y="28"/>
                  </a:lnTo>
                  <a:lnTo>
                    <a:pt x="522" y="21"/>
                  </a:lnTo>
                  <a:lnTo>
                    <a:pt x="529" y="14"/>
                  </a:lnTo>
                  <a:lnTo>
                    <a:pt x="536" y="7"/>
                  </a:lnTo>
                  <a:lnTo>
                    <a:pt x="543" y="0"/>
                  </a:lnTo>
                  <a:lnTo>
                    <a:pt x="547" y="94"/>
                  </a:lnTo>
                  <a:lnTo>
                    <a:pt x="551" y="188"/>
                  </a:lnTo>
                  <a:lnTo>
                    <a:pt x="555" y="282"/>
                  </a:lnTo>
                  <a:lnTo>
                    <a:pt x="557" y="376"/>
                  </a:lnTo>
                  <a:lnTo>
                    <a:pt x="555" y="470"/>
                  </a:lnTo>
                  <a:lnTo>
                    <a:pt x="548" y="562"/>
                  </a:lnTo>
                  <a:lnTo>
                    <a:pt x="532" y="652"/>
                  </a:lnTo>
                  <a:lnTo>
                    <a:pt x="507" y="742"/>
                  </a:lnTo>
                  <a:lnTo>
                    <a:pt x="495" y="774"/>
                  </a:lnTo>
                  <a:lnTo>
                    <a:pt x="480" y="804"/>
                  </a:lnTo>
                  <a:lnTo>
                    <a:pt x="464" y="834"/>
                  </a:lnTo>
                  <a:lnTo>
                    <a:pt x="446" y="862"/>
                  </a:lnTo>
                  <a:lnTo>
                    <a:pt x="427" y="889"/>
                  </a:lnTo>
                  <a:lnTo>
                    <a:pt x="406" y="916"/>
                  </a:lnTo>
                  <a:lnTo>
                    <a:pt x="384" y="941"/>
                  </a:lnTo>
                  <a:lnTo>
                    <a:pt x="362" y="967"/>
                  </a:lnTo>
                  <a:lnTo>
                    <a:pt x="339" y="992"/>
                  </a:lnTo>
                  <a:lnTo>
                    <a:pt x="315" y="1016"/>
                  </a:lnTo>
                  <a:lnTo>
                    <a:pt x="291" y="1040"/>
                  </a:lnTo>
                  <a:lnTo>
                    <a:pt x="265" y="1063"/>
                  </a:lnTo>
                  <a:lnTo>
                    <a:pt x="241" y="1087"/>
                  </a:lnTo>
                  <a:lnTo>
                    <a:pt x="216" y="1112"/>
                  </a:lnTo>
                  <a:lnTo>
                    <a:pt x="191" y="1136"/>
                  </a:lnTo>
                  <a:lnTo>
                    <a:pt x="167" y="1161"/>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3" name="Freeform 1035">
              <a:extLst>
                <a:ext uri="{FF2B5EF4-FFF2-40B4-BE49-F238E27FC236}">
                  <a16:creationId xmlns:a16="http://schemas.microsoft.com/office/drawing/2014/main" id="{CD7A03CF-1408-A925-99E1-D488AC80FD3D}"/>
                </a:ext>
              </a:extLst>
            </p:cNvPr>
            <p:cNvSpPr>
              <a:spLocks/>
            </p:cNvSpPr>
            <p:nvPr/>
          </p:nvSpPr>
          <p:spPr bwMode="auto">
            <a:xfrm>
              <a:off x="4736" y="848"/>
              <a:ext cx="217" cy="457"/>
            </a:xfrm>
            <a:custGeom>
              <a:avLst/>
              <a:gdLst>
                <a:gd name="T0" fmla="*/ 21 w 434"/>
                <a:gd name="T1" fmla="*/ 6 h 915"/>
                <a:gd name="T2" fmla="*/ 19 w 434"/>
                <a:gd name="T3" fmla="*/ 10 h 915"/>
                <a:gd name="T4" fmla="*/ 18 w 434"/>
                <a:gd name="T5" fmla="*/ 14 h 915"/>
                <a:gd name="T6" fmla="*/ 15 w 434"/>
                <a:gd name="T7" fmla="*/ 16 h 915"/>
                <a:gd name="T8" fmla="*/ 13 w 434"/>
                <a:gd name="T9" fmla="*/ 16 h 915"/>
                <a:gd name="T10" fmla="*/ 11 w 434"/>
                <a:gd name="T11" fmla="*/ 15 h 915"/>
                <a:gd name="T12" fmla="*/ 9 w 434"/>
                <a:gd name="T13" fmla="*/ 14 h 915"/>
                <a:gd name="T14" fmla="*/ 8 w 434"/>
                <a:gd name="T15" fmla="*/ 13 h 915"/>
                <a:gd name="T16" fmla="*/ 6 w 434"/>
                <a:gd name="T17" fmla="*/ 12 h 915"/>
                <a:gd name="T18" fmla="*/ 5 w 434"/>
                <a:gd name="T19" fmla="*/ 11 h 915"/>
                <a:gd name="T20" fmla="*/ 3 w 434"/>
                <a:gd name="T21" fmla="*/ 11 h 915"/>
                <a:gd name="T22" fmla="*/ 2 w 434"/>
                <a:gd name="T23" fmla="*/ 11 h 915"/>
                <a:gd name="T24" fmla="*/ 1 w 434"/>
                <a:gd name="T25" fmla="*/ 12 h 915"/>
                <a:gd name="T26" fmla="*/ 1 w 434"/>
                <a:gd name="T27" fmla="*/ 15 h 915"/>
                <a:gd name="T28" fmla="*/ 4 w 434"/>
                <a:gd name="T29" fmla="*/ 17 h 915"/>
                <a:gd name="T30" fmla="*/ 7 w 434"/>
                <a:gd name="T31" fmla="*/ 19 h 915"/>
                <a:gd name="T32" fmla="*/ 7 w 434"/>
                <a:gd name="T33" fmla="*/ 22 h 915"/>
                <a:gd name="T34" fmla="*/ 5 w 434"/>
                <a:gd name="T35" fmla="*/ 24 h 915"/>
                <a:gd name="T36" fmla="*/ 3 w 434"/>
                <a:gd name="T37" fmla="*/ 27 h 915"/>
                <a:gd name="T38" fmla="*/ 1 w 434"/>
                <a:gd name="T39" fmla="*/ 30 h 915"/>
                <a:gd name="T40" fmla="*/ 1 w 434"/>
                <a:gd name="T41" fmla="*/ 33 h 915"/>
                <a:gd name="T42" fmla="*/ 1 w 434"/>
                <a:gd name="T43" fmla="*/ 36 h 915"/>
                <a:gd name="T44" fmla="*/ 2 w 434"/>
                <a:gd name="T45" fmla="*/ 39 h 915"/>
                <a:gd name="T46" fmla="*/ 5 w 434"/>
                <a:gd name="T47" fmla="*/ 40 h 915"/>
                <a:gd name="T48" fmla="*/ 6 w 434"/>
                <a:gd name="T49" fmla="*/ 43 h 915"/>
                <a:gd name="T50" fmla="*/ 5 w 434"/>
                <a:gd name="T51" fmla="*/ 47 h 915"/>
                <a:gd name="T52" fmla="*/ 4 w 434"/>
                <a:gd name="T53" fmla="*/ 51 h 915"/>
                <a:gd name="T54" fmla="*/ 4 w 434"/>
                <a:gd name="T55" fmla="*/ 55 h 915"/>
                <a:gd name="T56" fmla="*/ 6 w 434"/>
                <a:gd name="T57" fmla="*/ 57 h 915"/>
                <a:gd name="T58" fmla="*/ 7 w 434"/>
                <a:gd name="T59" fmla="*/ 56 h 915"/>
                <a:gd name="T60" fmla="*/ 8 w 434"/>
                <a:gd name="T61" fmla="*/ 53 h 915"/>
                <a:gd name="T62" fmla="*/ 9 w 434"/>
                <a:gd name="T63" fmla="*/ 50 h 915"/>
                <a:gd name="T64" fmla="*/ 10 w 434"/>
                <a:gd name="T65" fmla="*/ 47 h 915"/>
                <a:gd name="T66" fmla="*/ 11 w 434"/>
                <a:gd name="T67" fmla="*/ 43 h 915"/>
                <a:gd name="T68" fmla="*/ 11 w 434"/>
                <a:gd name="T69" fmla="*/ 41 h 915"/>
                <a:gd name="T70" fmla="*/ 14 w 434"/>
                <a:gd name="T71" fmla="*/ 41 h 915"/>
                <a:gd name="T72" fmla="*/ 16 w 434"/>
                <a:gd name="T73" fmla="*/ 40 h 915"/>
                <a:gd name="T74" fmla="*/ 18 w 434"/>
                <a:gd name="T75" fmla="*/ 39 h 915"/>
                <a:gd name="T76" fmla="*/ 19 w 434"/>
                <a:gd name="T77" fmla="*/ 39 h 915"/>
                <a:gd name="T78" fmla="*/ 21 w 434"/>
                <a:gd name="T79" fmla="*/ 40 h 915"/>
                <a:gd name="T80" fmla="*/ 23 w 434"/>
                <a:gd name="T81" fmla="*/ 41 h 915"/>
                <a:gd name="T82" fmla="*/ 25 w 434"/>
                <a:gd name="T83" fmla="*/ 42 h 915"/>
                <a:gd name="T84" fmla="*/ 27 w 434"/>
                <a:gd name="T85" fmla="*/ 41 h 915"/>
                <a:gd name="T86" fmla="*/ 27 w 434"/>
                <a:gd name="T87" fmla="*/ 39 h 915"/>
                <a:gd name="T88" fmla="*/ 26 w 434"/>
                <a:gd name="T89" fmla="*/ 37 h 915"/>
                <a:gd name="T90" fmla="*/ 24 w 434"/>
                <a:gd name="T91" fmla="*/ 35 h 915"/>
                <a:gd name="T92" fmla="*/ 24 w 434"/>
                <a:gd name="T93" fmla="*/ 32 h 915"/>
                <a:gd name="T94" fmla="*/ 26 w 434"/>
                <a:gd name="T95" fmla="*/ 29 h 915"/>
                <a:gd name="T96" fmla="*/ 27 w 434"/>
                <a:gd name="T97" fmla="*/ 25 h 915"/>
                <a:gd name="T98" fmla="*/ 28 w 434"/>
                <a:gd name="T99" fmla="*/ 21 h 915"/>
                <a:gd name="T100" fmla="*/ 27 w 434"/>
                <a:gd name="T101" fmla="*/ 18 h 915"/>
                <a:gd name="T102" fmla="*/ 27 w 434"/>
                <a:gd name="T103" fmla="*/ 16 h 915"/>
                <a:gd name="T104" fmla="*/ 26 w 434"/>
                <a:gd name="T105" fmla="*/ 15 h 915"/>
                <a:gd name="T106" fmla="*/ 24 w 434"/>
                <a:gd name="T107" fmla="*/ 14 h 915"/>
                <a:gd name="T108" fmla="*/ 24 w 434"/>
                <a:gd name="T109" fmla="*/ 12 h 915"/>
                <a:gd name="T110" fmla="*/ 25 w 434"/>
                <a:gd name="T111" fmla="*/ 9 h 915"/>
                <a:gd name="T112" fmla="*/ 26 w 434"/>
                <a:gd name="T113" fmla="*/ 5 h 915"/>
                <a:gd name="T114" fmla="*/ 26 w 434"/>
                <a:gd name="T115" fmla="*/ 2 h 915"/>
                <a:gd name="T116" fmla="*/ 25 w 434"/>
                <a:gd name="T117" fmla="*/ 0 h 915"/>
                <a:gd name="T118" fmla="*/ 24 w 434"/>
                <a:gd name="T119" fmla="*/ 0 h 915"/>
                <a:gd name="T120" fmla="*/ 23 w 434"/>
                <a:gd name="T121" fmla="*/ 2 h 915"/>
                <a:gd name="T122" fmla="*/ 22 w 434"/>
                <a:gd name="T123" fmla="*/ 4 h 9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4" h="915">
                  <a:moveTo>
                    <a:pt x="339" y="78"/>
                  </a:moveTo>
                  <a:lnTo>
                    <a:pt x="322" y="106"/>
                  </a:lnTo>
                  <a:lnTo>
                    <a:pt x="310" y="138"/>
                  </a:lnTo>
                  <a:lnTo>
                    <a:pt x="300" y="173"/>
                  </a:lnTo>
                  <a:lnTo>
                    <a:pt x="291" y="205"/>
                  </a:lnTo>
                  <a:lnTo>
                    <a:pt x="279" y="235"/>
                  </a:lnTo>
                  <a:lnTo>
                    <a:pt x="263" y="257"/>
                  </a:lnTo>
                  <a:lnTo>
                    <a:pt x="240" y="269"/>
                  </a:lnTo>
                  <a:lnTo>
                    <a:pt x="208" y="269"/>
                  </a:lnTo>
                  <a:lnTo>
                    <a:pt x="195" y="266"/>
                  </a:lnTo>
                  <a:lnTo>
                    <a:pt x="184" y="260"/>
                  </a:lnTo>
                  <a:lnTo>
                    <a:pt x="171" y="253"/>
                  </a:lnTo>
                  <a:lnTo>
                    <a:pt x="158" y="245"/>
                  </a:lnTo>
                  <a:lnTo>
                    <a:pt x="144" y="236"/>
                  </a:lnTo>
                  <a:lnTo>
                    <a:pt x="132" y="227"/>
                  </a:lnTo>
                  <a:lnTo>
                    <a:pt x="119" y="217"/>
                  </a:lnTo>
                  <a:lnTo>
                    <a:pt x="106" y="208"/>
                  </a:lnTo>
                  <a:lnTo>
                    <a:pt x="94" y="199"/>
                  </a:lnTo>
                  <a:lnTo>
                    <a:pt x="82" y="191"/>
                  </a:lnTo>
                  <a:lnTo>
                    <a:pt x="71" y="184"/>
                  </a:lnTo>
                  <a:lnTo>
                    <a:pt x="59" y="180"/>
                  </a:lnTo>
                  <a:lnTo>
                    <a:pt x="47" y="176"/>
                  </a:lnTo>
                  <a:lnTo>
                    <a:pt x="37" y="176"/>
                  </a:lnTo>
                  <a:lnTo>
                    <a:pt x="27" y="178"/>
                  </a:lnTo>
                  <a:lnTo>
                    <a:pt x="17" y="183"/>
                  </a:lnTo>
                  <a:lnTo>
                    <a:pt x="1" y="203"/>
                  </a:lnTo>
                  <a:lnTo>
                    <a:pt x="0" y="222"/>
                  </a:lnTo>
                  <a:lnTo>
                    <a:pt x="9" y="242"/>
                  </a:lnTo>
                  <a:lnTo>
                    <a:pt x="28" y="261"/>
                  </a:lnTo>
                  <a:lnTo>
                    <a:pt x="51" y="281"/>
                  </a:lnTo>
                  <a:lnTo>
                    <a:pt x="76" y="299"/>
                  </a:lnTo>
                  <a:lnTo>
                    <a:pt x="101" y="316"/>
                  </a:lnTo>
                  <a:lnTo>
                    <a:pt x="121" y="333"/>
                  </a:lnTo>
                  <a:lnTo>
                    <a:pt x="102" y="353"/>
                  </a:lnTo>
                  <a:lnTo>
                    <a:pt x="83" y="374"/>
                  </a:lnTo>
                  <a:lnTo>
                    <a:pt x="67" y="396"/>
                  </a:lnTo>
                  <a:lnTo>
                    <a:pt x="52" y="418"/>
                  </a:lnTo>
                  <a:lnTo>
                    <a:pt x="38" y="441"/>
                  </a:lnTo>
                  <a:lnTo>
                    <a:pt x="27" y="465"/>
                  </a:lnTo>
                  <a:lnTo>
                    <a:pt x="16" y="489"/>
                  </a:lnTo>
                  <a:lnTo>
                    <a:pt x="8" y="514"/>
                  </a:lnTo>
                  <a:lnTo>
                    <a:pt x="2" y="538"/>
                  </a:lnTo>
                  <a:lnTo>
                    <a:pt x="2" y="561"/>
                  </a:lnTo>
                  <a:lnTo>
                    <a:pt x="8" y="583"/>
                  </a:lnTo>
                  <a:lnTo>
                    <a:pt x="19" y="605"/>
                  </a:lnTo>
                  <a:lnTo>
                    <a:pt x="32" y="624"/>
                  </a:lnTo>
                  <a:lnTo>
                    <a:pt x="50" y="641"/>
                  </a:lnTo>
                  <a:lnTo>
                    <a:pt x="71" y="655"/>
                  </a:lnTo>
                  <a:lnTo>
                    <a:pt x="94" y="665"/>
                  </a:lnTo>
                  <a:lnTo>
                    <a:pt x="88" y="696"/>
                  </a:lnTo>
                  <a:lnTo>
                    <a:pt x="79" y="729"/>
                  </a:lnTo>
                  <a:lnTo>
                    <a:pt x="69" y="763"/>
                  </a:lnTo>
                  <a:lnTo>
                    <a:pt x="61" y="796"/>
                  </a:lnTo>
                  <a:lnTo>
                    <a:pt x="56" y="830"/>
                  </a:lnTo>
                  <a:lnTo>
                    <a:pt x="56" y="861"/>
                  </a:lnTo>
                  <a:lnTo>
                    <a:pt x="62" y="889"/>
                  </a:lnTo>
                  <a:lnTo>
                    <a:pt x="80" y="915"/>
                  </a:lnTo>
                  <a:lnTo>
                    <a:pt x="87" y="915"/>
                  </a:lnTo>
                  <a:lnTo>
                    <a:pt x="96" y="908"/>
                  </a:lnTo>
                  <a:lnTo>
                    <a:pt x="106" y="899"/>
                  </a:lnTo>
                  <a:lnTo>
                    <a:pt x="112" y="888"/>
                  </a:lnTo>
                  <a:lnTo>
                    <a:pt x="121" y="861"/>
                  </a:lnTo>
                  <a:lnTo>
                    <a:pt x="131" y="834"/>
                  </a:lnTo>
                  <a:lnTo>
                    <a:pt x="140" y="807"/>
                  </a:lnTo>
                  <a:lnTo>
                    <a:pt x="148" y="780"/>
                  </a:lnTo>
                  <a:lnTo>
                    <a:pt x="155" y="754"/>
                  </a:lnTo>
                  <a:lnTo>
                    <a:pt x="159" y="726"/>
                  </a:lnTo>
                  <a:lnTo>
                    <a:pt x="161" y="698"/>
                  </a:lnTo>
                  <a:lnTo>
                    <a:pt x="157" y="670"/>
                  </a:lnTo>
                  <a:lnTo>
                    <a:pt x="176" y="667"/>
                  </a:lnTo>
                  <a:lnTo>
                    <a:pt x="193" y="663"/>
                  </a:lnTo>
                  <a:lnTo>
                    <a:pt x="210" y="657"/>
                  </a:lnTo>
                  <a:lnTo>
                    <a:pt x="227" y="649"/>
                  </a:lnTo>
                  <a:lnTo>
                    <a:pt x="242" y="641"/>
                  </a:lnTo>
                  <a:lnTo>
                    <a:pt x="259" y="635"/>
                  </a:lnTo>
                  <a:lnTo>
                    <a:pt x="275" y="631"/>
                  </a:lnTo>
                  <a:lnTo>
                    <a:pt x="290" y="628"/>
                  </a:lnTo>
                  <a:lnTo>
                    <a:pt x="302" y="631"/>
                  </a:lnTo>
                  <a:lnTo>
                    <a:pt x="315" y="636"/>
                  </a:lnTo>
                  <a:lnTo>
                    <a:pt x="329" y="645"/>
                  </a:lnTo>
                  <a:lnTo>
                    <a:pt x="344" y="654"/>
                  </a:lnTo>
                  <a:lnTo>
                    <a:pt x="358" y="663"/>
                  </a:lnTo>
                  <a:lnTo>
                    <a:pt x="373" y="668"/>
                  </a:lnTo>
                  <a:lnTo>
                    <a:pt x="389" y="672"/>
                  </a:lnTo>
                  <a:lnTo>
                    <a:pt x="404" y="670"/>
                  </a:lnTo>
                  <a:lnTo>
                    <a:pt x="422" y="660"/>
                  </a:lnTo>
                  <a:lnTo>
                    <a:pt x="430" y="647"/>
                  </a:lnTo>
                  <a:lnTo>
                    <a:pt x="429" y="631"/>
                  </a:lnTo>
                  <a:lnTo>
                    <a:pt x="422" y="613"/>
                  </a:lnTo>
                  <a:lnTo>
                    <a:pt x="411" y="595"/>
                  </a:lnTo>
                  <a:lnTo>
                    <a:pt x="396" y="579"/>
                  </a:lnTo>
                  <a:lnTo>
                    <a:pt x="379" y="563"/>
                  </a:lnTo>
                  <a:lnTo>
                    <a:pt x="362" y="551"/>
                  </a:lnTo>
                  <a:lnTo>
                    <a:pt x="382" y="525"/>
                  </a:lnTo>
                  <a:lnTo>
                    <a:pt x="398" y="496"/>
                  </a:lnTo>
                  <a:lnTo>
                    <a:pt x="411" y="466"/>
                  </a:lnTo>
                  <a:lnTo>
                    <a:pt x="421" y="435"/>
                  </a:lnTo>
                  <a:lnTo>
                    <a:pt x="428" y="403"/>
                  </a:lnTo>
                  <a:lnTo>
                    <a:pt x="433" y="371"/>
                  </a:lnTo>
                  <a:lnTo>
                    <a:pt x="434" y="337"/>
                  </a:lnTo>
                  <a:lnTo>
                    <a:pt x="432" y="305"/>
                  </a:lnTo>
                  <a:lnTo>
                    <a:pt x="430" y="293"/>
                  </a:lnTo>
                  <a:lnTo>
                    <a:pt x="427" y="281"/>
                  </a:lnTo>
                  <a:lnTo>
                    <a:pt x="422" y="268"/>
                  </a:lnTo>
                  <a:lnTo>
                    <a:pt x="415" y="257"/>
                  </a:lnTo>
                  <a:lnTo>
                    <a:pt x="407" y="247"/>
                  </a:lnTo>
                  <a:lnTo>
                    <a:pt x="397" y="238"/>
                  </a:lnTo>
                  <a:lnTo>
                    <a:pt x="384" y="232"/>
                  </a:lnTo>
                  <a:lnTo>
                    <a:pt x="372" y="229"/>
                  </a:lnTo>
                  <a:lnTo>
                    <a:pt x="377" y="201"/>
                  </a:lnTo>
                  <a:lnTo>
                    <a:pt x="385" y="174"/>
                  </a:lnTo>
                  <a:lnTo>
                    <a:pt x="396" y="146"/>
                  </a:lnTo>
                  <a:lnTo>
                    <a:pt x="405" y="119"/>
                  </a:lnTo>
                  <a:lnTo>
                    <a:pt x="412" y="91"/>
                  </a:lnTo>
                  <a:lnTo>
                    <a:pt x="415" y="64"/>
                  </a:lnTo>
                  <a:lnTo>
                    <a:pt x="413" y="39"/>
                  </a:lnTo>
                  <a:lnTo>
                    <a:pt x="404" y="15"/>
                  </a:lnTo>
                  <a:lnTo>
                    <a:pt x="396" y="2"/>
                  </a:lnTo>
                  <a:lnTo>
                    <a:pt x="388" y="0"/>
                  </a:lnTo>
                  <a:lnTo>
                    <a:pt x="380" y="6"/>
                  </a:lnTo>
                  <a:lnTo>
                    <a:pt x="372" y="17"/>
                  </a:lnTo>
                  <a:lnTo>
                    <a:pt x="364" y="32"/>
                  </a:lnTo>
                  <a:lnTo>
                    <a:pt x="355" y="50"/>
                  </a:lnTo>
                  <a:lnTo>
                    <a:pt x="347" y="66"/>
                  </a:lnTo>
                  <a:lnTo>
                    <a:pt x="33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4" name="Freeform 1036">
              <a:extLst>
                <a:ext uri="{FF2B5EF4-FFF2-40B4-BE49-F238E27FC236}">
                  <a16:creationId xmlns:a16="http://schemas.microsoft.com/office/drawing/2014/main" id="{9A71886E-D651-0154-D0D3-E5DE32405AEF}"/>
                </a:ext>
              </a:extLst>
            </p:cNvPr>
            <p:cNvSpPr>
              <a:spLocks/>
            </p:cNvSpPr>
            <p:nvPr/>
          </p:nvSpPr>
          <p:spPr bwMode="auto">
            <a:xfrm>
              <a:off x="4756" y="974"/>
              <a:ext cx="186" cy="195"/>
            </a:xfrm>
            <a:custGeom>
              <a:avLst/>
              <a:gdLst>
                <a:gd name="T0" fmla="*/ 21 w 373"/>
                <a:gd name="T1" fmla="*/ 15 h 390"/>
                <a:gd name="T2" fmla="*/ 20 w 373"/>
                <a:gd name="T3" fmla="*/ 16 h 390"/>
                <a:gd name="T4" fmla="*/ 20 w 373"/>
                <a:gd name="T5" fmla="*/ 16 h 390"/>
                <a:gd name="T6" fmla="*/ 19 w 373"/>
                <a:gd name="T7" fmla="*/ 17 h 390"/>
                <a:gd name="T8" fmla="*/ 19 w 373"/>
                <a:gd name="T9" fmla="*/ 18 h 390"/>
                <a:gd name="T10" fmla="*/ 18 w 373"/>
                <a:gd name="T11" fmla="*/ 19 h 390"/>
                <a:gd name="T12" fmla="*/ 17 w 373"/>
                <a:gd name="T13" fmla="*/ 20 h 390"/>
                <a:gd name="T14" fmla="*/ 17 w 373"/>
                <a:gd name="T15" fmla="*/ 21 h 390"/>
                <a:gd name="T16" fmla="*/ 16 w 373"/>
                <a:gd name="T17" fmla="*/ 21 h 390"/>
                <a:gd name="T18" fmla="*/ 15 w 373"/>
                <a:gd name="T19" fmla="*/ 22 h 390"/>
                <a:gd name="T20" fmla="*/ 14 w 373"/>
                <a:gd name="T21" fmla="*/ 22 h 390"/>
                <a:gd name="T22" fmla="*/ 13 w 373"/>
                <a:gd name="T23" fmla="*/ 23 h 390"/>
                <a:gd name="T24" fmla="*/ 12 w 373"/>
                <a:gd name="T25" fmla="*/ 23 h 390"/>
                <a:gd name="T26" fmla="*/ 11 w 373"/>
                <a:gd name="T27" fmla="*/ 24 h 390"/>
                <a:gd name="T28" fmla="*/ 10 w 373"/>
                <a:gd name="T29" fmla="*/ 24 h 390"/>
                <a:gd name="T30" fmla="*/ 9 w 373"/>
                <a:gd name="T31" fmla="*/ 24 h 390"/>
                <a:gd name="T32" fmla="*/ 8 w 373"/>
                <a:gd name="T33" fmla="*/ 25 h 390"/>
                <a:gd name="T34" fmla="*/ 7 w 373"/>
                <a:gd name="T35" fmla="*/ 25 h 390"/>
                <a:gd name="T36" fmla="*/ 5 w 373"/>
                <a:gd name="T37" fmla="*/ 25 h 390"/>
                <a:gd name="T38" fmla="*/ 4 w 373"/>
                <a:gd name="T39" fmla="*/ 25 h 390"/>
                <a:gd name="T40" fmla="*/ 3 w 373"/>
                <a:gd name="T41" fmla="*/ 24 h 390"/>
                <a:gd name="T42" fmla="*/ 2 w 373"/>
                <a:gd name="T43" fmla="*/ 24 h 390"/>
                <a:gd name="T44" fmla="*/ 1 w 373"/>
                <a:gd name="T45" fmla="*/ 23 h 390"/>
                <a:gd name="T46" fmla="*/ 0 w 373"/>
                <a:gd name="T47" fmla="*/ 22 h 390"/>
                <a:gd name="T48" fmla="*/ 0 w 373"/>
                <a:gd name="T49" fmla="*/ 21 h 390"/>
                <a:gd name="T50" fmla="*/ 0 w 373"/>
                <a:gd name="T51" fmla="*/ 19 h 390"/>
                <a:gd name="T52" fmla="*/ 0 w 373"/>
                <a:gd name="T53" fmla="*/ 17 h 390"/>
                <a:gd name="T54" fmla="*/ 0 w 373"/>
                <a:gd name="T55" fmla="*/ 15 h 390"/>
                <a:gd name="T56" fmla="*/ 0 w 373"/>
                <a:gd name="T57" fmla="*/ 13 h 390"/>
                <a:gd name="T58" fmla="*/ 1 w 373"/>
                <a:gd name="T59" fmla="*/ 11 h 390"/>
                <a:gd name="T60" fmla="*/ 2 w 373"/>
                <a:gd name="T61" fmla="*/ 10 h 390"/>
                <a:gd name="T62" fmla="*/ 4 w 373"/>
                <a:gd name="T63" fmla="*/ 8 h 390"/>
                <a:gd name="T64" fmla="*/ 5 w 373"/>
                <a:gd name="T65" fmla="*/ 7 h 390"/>
                <a:gd name="T66" fmla="*/ 7 w 373"/>
                <a:gd name="T67" fmla="*/ 6 h 390"/>
                <a:gd name="T68" fmla="*/ 8 w 373"/>
                <a:gd name="T69" fmla="*/ 5 h 390"/>
                <a:gd name="T70" fmla="*/ 10 w 373"/>
                <a:gd name="T71" fmla="*/ 4 h 390"/>
                <a:gd name="T72" fmla="*/ 12 w 373"/>
                <a:gd name="T73" fmla="*/ 3 h 390"/>
                <a:gd name="T74" fmla="*/ 14 w 373"/>
                <a:gd name="T75" fmla="*/ 2 h 390"/>
                <a:gd name="T76" fmla="*/ 16 w 373"/>
                <a:gd name="T77" fmla="*/ 1 h 390"/>
                <a:gd name="T78" fmla="*/ 18 w 373"/>
                <a:gd name="T79" fmla="*/ 1 h 390"/>
                <a:gd name="T80" fmla="*/ 20 w 373"/>
                <a:gd name="T81" fmla="*/ 0 h 390"/>
                <a:gd name="T82" fmla="*/ 21 w 373"/>
                <a:gd name="T83" fmla="*/ 2 h 390"/>
                <a:gd name="T84" fmla="*/ 22 w 373"/>
                <a:gd name="T85" fmla="*/ 3 h 390"/>
                <a:gd name="T86" fmla="*/ 23 w 373"/>
                <a:gd name="T87" fmla="*/ 5 h 390"/>
                <a:gd name="T88" fmla="*/ 23 w 373"/>
                <a:gd name="T89" fmla="*/ 7 h 390"/>
                <a:gd name="T90" fmla="*/ 23 w 373"/>
                <a:gd name="T91" fmla="*/ 9 h 390"/>
                <a:gd name="T92" fmla="*/ 22 w 373"/>
                <a:gd name="T93" fmla="*/ 11 h 390"/>
                <a:gd name="T94" fmla="*/ 22 w 373"/>
                <a:gd name="T95" fmla="*/ 13 h 390"/>
                <a:gd name="T96" fmla="*/ 21 w 373"/>
                <a:gd name="T97" fmla="*/ 15 h 3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3" h="390">
                  <a:moveTo>
                    <a:pt x="342" y="225"/>
                  </a:moveTo>
                  <a:lnTo>
                    <a:pt x="335" y="241"/>
                  </a:lnTo>
                  <a:lnTo>
                    <a:pt x="327" y="256"/>
                  </a:lnTo>
                  <a:lnTo>
                    <a:pt x="318" y="271"/>
                  </a:lnTo>
                  <a:lnTo>
                    <a:pt x="308" y="284"/>
                  </a:lnTo>
                  <a:lnTo>
                    <a:pt x="297" y="298"/>
                  </a:lnTo>
                  <a:lnTo>
                    <a:pt x="285" y="310"/>
                  </a:lnTo>
                  <a:lnTo>
                    <a:pt x="274" y="321"/>
                  </a:lnTo>
                  <a:lnTo>
                    <a:pt x="260" y="333"/>
                  </a:lnTo>
                  <a:lnTo>
                    <a:pt x="246" y="343"/>
                  </a:lnTo>
                  <a:lnTo>
                    <a:pt x="231" y="352"/>
                  </a:lnTo>
                  <a:lnTo>
                    <a:pt x="216" y="360"/>
                  </a:lnTo>
                  <a:lnTo>
                    <a:pt x="200" y="367"/>
                  </a:lnTo>
                  <a:lnTo>
                    <a:pt x="184" y="374"/>
                  </a:lnTo>
                  <a:lnTo>
                    <a:pt x="168" y="380"/>
                  </a:lnTo>
                  <a:lnTo>
                    <a:pt x="150" y="384"/>
                  </a:lnTo>
                  <a:lnTo>
                    <a:pt x="133" y="388"/>
                  </a:lnTo>
                  <a:lnTo>
                    <a:pt x="112" y="390"/>
                  </a:lnTo>
                  <a:lnTo>
                    <a:pt x="93" y="389"/>
                  </a:lnTo>
                  <a:lnTo>
                    <a:pt x="73" y="387"/>
                  </a:lnTo>
                  <a:lnTo>
                    <a:pt x="53" y="380"/>
                  </a:lnTo>
                  <a:lnTo>
                    <a:pt x="37" y="371"/>
                  </a:lnTo>
                  <a:lnTo>
                    <a:pt x="23" y="359"/>
                  </a:lnTo>
                  <a:lnTo>
                    <a:pt x="12" y="344"/>
                  </a:lnTo>
                  <a:lnTo>
                    <a:pt x="5" y="326"/>
                  </a:lnTo>
                  <a:lnTo>
                    <a:pt x="0" y="292"/>
                  </a:lnTo>
                  <a:lnTo>
                    <a:pt x="0" y="260"/>
                  </a:lnTo>
                  <a:lnTo>
                    <a:pt x="6" y="229"/>
                  </a:lnTo>
                  <a:lnTo>
                    <a:pt x="15" y="200"/>
                  </a:lnTo>
                  <a:lnTo>
                    <a:pt x="29" y="174"/>
                  </a:lnTo>
                  <a:lnTo>
                    <a:pt x="47" y="149"/>
                  </a:lnTo>
                  <a:lnTo>
                    <a:pt x="67" y="124"/>
                  </a:lnTo>
                  <a:lnTo>
                    <a:pt x="90" y="104"/>
                  </a:lnTo>
                  <a:lnTo>
                    <a:pt x="116" y="84"/>
                  </a:lnTo>
                  <a:lnTo>
                    <a:pt x="142" y="66"/>
                  </a:lnTo>
                  <a:lnTo>
                    <a:pt x="171" y="50"/>
                  </a:lnTo>
                  <a:lnTo>
                    <a:pt x="201" y="36"/>
                  </a:lnTo>
                  <a:lnTo>
                    <a:pt x="232" y="24"/>
                  </a:lnTo>
                  <a:lnTo>
                    <a:pt x="263" y="14"/>
                  </a:lnTo>
                  <a:lnTo>
                    <a:pt x="295" y="6"/>
                  </a:lnTo>
                  <a:lnTo>
                    <a:pt x="325" y="0"/>
                  </a:lnTo>
                  <a:lnTo>
                    <a:pt x="349" y="21"/>
                  </a:lnTo>
                  <a:lnTo>
                    <a:pt x="365" y="45"/>
                  </a:lnTo>
                  <a:lnTo>
                    <a:pt x="372" y="73"/>
                  </a:lnTo>
                  <a:lnTo>
                    <a:pt x="373" y="104"/>
                  </a:lnTo>
                  <a:lnTo>
                    <a:pt x="370" y="135"/>
                  </a:lnTo>
                  <a:lnTo>
                    <a:pt x="361" y="166"/>
                  </a:lnTo>
                  <a:lnTo>
                    <a:pt x="352" y="197"/>
                  </a:lnTo>
                  <a:lnTo>
                    <a:pt x="342" y="225"/>
                  </a:lnTo>
                  <a:close/>
                </a:path>
              </a:pathLst>
            </a:custGeom>
            <a:solidFill>
              <a:srgbClr val="DBAF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5" name="Freeform 1037">
              <a:extLst>
                <a:ext uri="{FF2B5EF4-FFF2-40B4-BE49-F238E27FC236}">
                  <a16:creationId xmlns:a16="http://schemas.microsoft.com/office/drawing/2014/main" id="{44E03DA3-A559-BB0F-402D-AB70B0D98F52}"/>
                </a:ext>
              </a:extLst>
            </p:cNvPr>
            <p:cNvSpPr>
              <a:spLocks/>
            </p:cNvSpPr>
            <p:nvPr/>
          </p:nvSpPr>
          <p:spPr bwMode="auto">
            <a:xfrm>
              <a:off x="4895" y="1134"/>
              <a:ext cx="45" cy="36"/>
            </a:xfrm>
            <a:custGeom>
              <a:avLst/>
              <a:gdLst>
                <a:gd name="T0" fmla="*/ 3 w 92"/>
                <a:gd name="T1" fmla="*/ 1 h 71"/>
                <a:gd name="T2" fmla="*/ 3 w 92"/>
                <a:gd name="T3" fmla="*/ 2 h 71"/>
                <a:gd name="T4" fmla="*/ 4 w 92"/>
                <a:gd name="T5" fmla="*/ 2 h 71"/>
                <a:gd name="T6" fmla="*/ 4 w 92"/>
                <a:gd name="T7" fmla="*/ 3 h 71"/>
                <a:gd name="T8" fmla="*/ 5 w 92"/>
                <a:gd name="T9" fmla="*/ 3 h 71"/>
                <a:gd name="T10" fmla="*/ 5 w 92"/>
                <a:gd name="T11" fmla="*/ 4 h 71"/>
                <a:gd name="T12" fmla="*/ 5 w 92"/>
                <a:gd name="T13" fmla="*/ 4 h 71"/>
                <a:gd name="T14" fmla="*/ 5 w 92"/>
                <a:gd name="T15" fmla="*/ 5 h 71"/>
                <a:gd name="T16" fmla="*/ 5 w 92"/>
                <a:gd name="T17" fmla="*/ 5 h 71"/>
                <a:gd name="T18" fmla="*/ 4 w 92"/>
                <a:gd name="T19" fmla="*/ 5 h 71"/>
                <a:gd name="T20" fmla="*/ 3 w 92"/>
                <a:gd name="T21" fmla="*/ 5 h 71"/>
                <a:gd name="T22" fmla="*/ 2 w 92"/>
                <a:gd name="T23" fmla="*/ 5 h 71"/>
                <a:gd name="T24" fmla="*/ 1 w 92"/>
                <a:gd name="T25" fmla="*/ 4 h 71"/>
                <a:gd name="T26" fmla="*/ 1 w 92"/>
                <a:gd name="T27" fmla="*/ 4 h 71"/>
                <a:gd name="T28" fmla="*/ 0 w 92"/>
                <a:gd name="T29" fmla="*/ 3 h 71"/>
                <a:gd name="T30" fmla="*/ 0 w 92"/>
                <a:gd name="T31" fmla="*/ 3 h 71"/>
                <a:gd name="T32" fmla="*/ 0 w 92"/>
                <a:gd name="T33" fmla="*/ 2 h 71"/>
                <a:gd name="T34" fmla="*/ 0 w 92"/>
                <a:gd name="T35" fmla="*/ 1 h 71"/>
                <a:gd name="T36" fmla="*/ 0 w 92"/>
                <a:gd name="T37" fmla="*/ 1 h 71"/>
                <a:gd name="T38" fmla="*/ 0 w 92"/>
                <a:gd name="T39" fmla="*/ 1 h 71"/>
                <a:gd name="T40" fmla="*/ 1 w 92"/>
                <a:gd name="T41" fmla="*/ 1 h 71"/>
                <a:gd name="T42" fmla="*/ 1 w 92"/>
                <a:gd name="T43" fmla="*/ 0 h 71"/>
                <a:gd name="T44" fmla="*/ 2 w 92"/>
                <a:gd name="T45" fmla="*/ 1 h 71"/>
                <a:gd name="T46" fmla="*/ 2 w 92"/>
                <a:gd name="T47" fmla="*/ 1 h 71"/>
                <a:gd name="T48" fmla="*/ 3 w 92"/>
                <a:gd name="T49" fmla="*/ 1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 h="71">
                  <a:moveTo>
                    <a:pt x="55" y="14"/>
                  </a:moveTo>
                  <a:lnTo>
                    <a:pt x="62" y="21"/>
                  </a:lnTo>
                  <a:lnTo>
                    <a:pt x="70" y="30"/>
                  </a:lnTo>
                  <a:lnTo>
                    <a:pt x="78" y="38"/>
                  </a:lnTo>
                  <a:lnTo>
                    <a:pt x="85" y="46"/>
                  </a:lnTo>
                  <a:lnTo>
                    <a:pt x="89" y="54"/>
                  </a:lnTo>
                  <a:lnTo>
                    <a:pt x="92" y="61"/>
                  </a:lnTo>
                  <a:lnTo>
                    <a:pt x="89" y="66"/>
                  </a:lnTo>
                  <a:lnTo>
                    <a:pt x="82" y="69"/>
                  </a:lnTo>
                  <a:lnTo>
                    <a:pt x="71" y="71"/>
                  </a:lnTo>
                  <a:lnTo>
                    <a:pt x="57" y="70"/>
                  </a:lnTo>
                  <a:lnTo>
                    <a:pt x="43" y="67"/>
                  </a:lnTo>
                  <a:lnTo>
                    <a:pt x="29" y="61"/>
                  </a:lnTo>
                  <a:lnTo>
                    <a:pt x="17" y="54"/>
                  </a:lnTo>
                  <a:lnTo>
                    <a:pt x="7" y="45"/>
                  </a:lnTo>
                  <a:lnTo>
                    <a:pt x="2" y="35"/>
                  </a:lnTo>
                  <a:lnTo>
                    <a:pt x="0" y="23"/>
                  </a:lnTo>
                  <a:lnTo>
                    <a:pt x="3" y="16"/>
                  </a:lnTo>
                  <a:lnTo>
                    <a:pt x="7" y="10"/>
                  </a:lnTo>
                  <a:lnTo>
                    <a:pt x="13" y="5"/>
                  </a:lnTo>
                  <a:lnTo>
                    <a:pt x="21" y="1"/>
                  </a:lnTo>
                  <a:lnTo>
                    <a:pt x="28" y="0"/>
                  </a:lnTo>
                  <a:lnTo>
                    <a:pt x="37" y="1"/>
                  </a:lnTo>
                  <a:lnTo>
                    <a:pt x="45" y="6"/>
                  </a:lnTo>
                  <a:lnTo>
                    <a:pt x="55" y="14"/>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6" name="Freeform 1038">
              <a:extLst>
                <a:ext uri="{FF2B5EF4-FFF2-40B4-BE49-F238E27FC236}">
                  <a16:creationId xmlns:a16="http://schemas.microsoft.com/office/drawing/2014/main" id="{00D261E0-8D1C-BD3A-C4ED-2D6FEB5E6F95}"/>
                </a:ext>
              </a:extLst>
            </p:cNvPr>
            <p:cNvSpPr>
              <a:spLocks/>
            </p:cNvSpPr>
            <p:nvPr/>
          </p:nvSpPr>
          <p:spPr bwMode="auto">
            <a:xfrm>
              <a:off x="4776" y="1182"/>
              <a:ext cx="30" cy="107"/>
            </a:xfrm>
            <a:custGeom>
              <a:avLst/>
              <a:gdLst>
                <a:gd name="T0" fmla="*/ 1 w 61"/>
                <a:gd name="T1" fmla="*/ 2 h 214"/>
                <a:gd name="T2" fmla="*/ 1 w 61"/>
                <a:gd name="T3" fmla="*/ 1 h 214"/>
                <a:gd name="T4" fmla="*/ 2 w 61"/>
                <a:gd name="T5" fmla="*/ 1 h 214"/>
                <a:gd name="T6" fmla="*/ 2 w 61"/>
                <a:gd name="T7" fmla="*/ 0 h 214"/>
                <a:gd name="T8" fmla="*/ 3 w 61"/>
                <a:gd name="T9" fmla="*/ 1 h 214"/>
                <a:gd name="T10" fmla="*/ 3 w 61"/>
                <a:gd name="T11" fmla="*/ 2 h 214"/>
                <a:gd name="T12" fmla="*/ 3 w 61"/>
                <a:gd name="T13" fmla="*/ 3 h 214"/>
                <a:gd name="T14" fmla="*/ 3 w 61"/>
                <a:gd name="T15" fmla="*/ 4 h 214"/>
                <a:gd name="T16" fmla="*/ 3 w 61"/>
                <a:gd name="T17" fmla="*/ 5 h 214"/>
                <a:gd name="T18" fmla="*/ 3 w 61"/>
                <a:gd name="T19" fmla="*/ 6 h 214"/>
                <a:gd name="T20" fmla="*/ 2 w 61"/>
                <a:gd name="T21" fmla="*/ 7 h 214"/>
                <a:gd name="T22" fmla="*/ 2 w 61"/>
                <a:gd name="T23" fmla="*/ 9 h 214"/>
                <a:gd name="T24" fmla="*/ 2 w 61"/>
                <a:gd name="T25" fmla="*/ 10 h 214"/>
                <a:gd name="T26" fmla="*/ 2 w 61"/>
                <a:gd name="T27" fmla="*/ 11 h 214"/>
                <a:gd name="T28" fmla="*/ 1 w 61"/>
                <a:gd name="T29" fmla="*/ 12 h 214"/>
                <a:gd name="T30" fmla="*/ 1 w 61"/>
                <a:gd name="T31" fmla="*/ 13 h 214"/>
                <a:gd name="T32" fmla="*/ 0 w 61"/>
                <a:gd name="T33" fmla="*/ 14 h 214"/>
                <a:gd name="T34" fmla="*/ 0 w 61"/>
                <a:gd name="T35" fmla="*/ 11 h 214"/>
                <a:gd name="T36" fmla="*/ 0 w 61"/>
                <a:gd name="T37" fmla="*/ 8 h 214"/>
                <a:gd name="T38" fmla="*/ 0 w 61"/>
                <a:gd name="T39" fmla="*/ 5 h 214"/>
                <a:gd name="T40" fmla="*/ 1 w 61"/>
                <a:gd name="T41" fmla="*/ 2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214">
                  <a:moveTo>
                    <a:pt x="23" y="26"/>
                  </a:moveTo>
                  <a:lnTo>
                    <a:pt x="29" y="13"/>
                  </a:lnTo>
                  <a:lnTo>
                    <a:pt x="37" y="3"/>
                  </a:lnTo>
                  <a:lnTo>
                    <a:pt x="46" y="0"/>
                  </a:lnTo>
                  <a:lnTo>
                    <a:pt x="54" y="4"/>
                  </a:lnTo>
                  <a:lnTo>
                    <a:pt x="61" y="19"/>
                  </a:lnTo>
                  <a:lnTo>
                    <a:pt x="61" y="36"/>
                  </a:lnTo>
                  <a:lnTo>
                    <a:pt x="57" y="54"/>
                  </a:lnTo>
                  <a:lnTo>
                    <a:pt x="54" y="72"/>
                  </a:lnTo>
                  <a:lnTo>
                    <a:pt x="51" y="91"/>
                  </a:lnTo>
                  <a:lnTo>
                    <a:pt x="47" y="110"/>
                  </a:lnTo>
                  <a:lnTo>
                    <a:pt x="45" y="130"/>
                  </a:lnTo>
                  <a:lnTo>
                    <a:pt x="41" y="149"/>
                  </a:lnTo>
                  <a:lnTo>
                    <a:pt x="36" y="169"/>
                  </a:lnTo>
                  <a:lnTo>
                    <a:pt x="27" y="186"/>
                  </a:lnTo>
                  <a:lnTo>
                    <a:pt x="16" y="201"/>
                  </a:lnTo>
                  <a:lnTo>
                    <a:pt x="0" y="214"/>
                  </a:lnTo>
                  <a:lnTo>
                    <a:pt x="2" y="166"/>
                  </a:lnTo>
                  <a:lnTo>
                    <a:pt x="4" y="119"/>
                  </a:lnTo>
                  <a:lnTo>
                    <a:pt x="10" y="73"/>
                  </a:lnTo>
                  <a:lnTo>
                    <a:pt x="23" y="26"/>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7" name="Freeform 1039">
              <a:extLst>
                <a:ext uri="{FF2B5EF4-FFF2-40B4-BE49-F238E27FC236}">
                  <a16:creationId xmlns:a16="http://schemas.microsoft.com/office/drawing/2014/main" id="{7B677D33-C3BE-466D-75FF-061E342EBCC2}"/>
                </a:ext>
              </a:extLst>
            </p:cNvPr>
            <p:cNvSpPr>
              <a:spLocks/>
            </p:cNvSpPr>
            <p:nvPr/>
          </p:nvSpPr>
          <p:spPr bwMode="auto">
            <a:xfrm>
              <a:off x="4746" y="946"/>
              <a:ext cx="82" cy="58"/>
            </a:xfrm>
            <a:custGeom>
              <a:avLst/>
              <a:gdLst>
                <a:gd name="T0" fmla="*/ 9 w 165"/>
                <a:gd name="T1" fmla="*/ 6 h 116"/>
                <a:gd name="T2" fmla="*/ 9 w 165"/>
                <a:gd name="T3" fmla="*/ 6 h 116"/>
                <a:gd name="T4" fmla="*/ 10 w 165"/>
                <a:gd name="T5" fmla="*/ 6 h 116"/>
                <a:gd name="T6" fmla="*/ 10 w 165"/>
                <a:gd name="T7" fmla="*/ 6 h 116"/>
                <a:gd name="T8" fmla="*/ 10 w 165"/>
                <a:gd name="T9" fmla="*/ 7 h 116"/>
                <a:gd name="T10" fmla="*/ 9 w 165"/>
                <a:gd name="T11" fmla="*/ 7 h 116"/>
                <a:gd name="T12" fmla="*/ 9 w 165"/>
                <a:gd name="T13" fmla="*/ 7 h 116"/>
                <a:gd name="T14" fmla="*/ 9 w 165"/>
                <a:gd name="T15" fmla="*/ 7 h 116"/>
                <a:gd name="T16" fmla="*/ 8 w 165"/>
                <a:gd name="T17" fmla="*/ 7 h 116"/>
                <a:gd name="T18" fmla="*/ 8 w 165"/>
                <a:gd name="T19" fmla="*/ 8 h 116"/>
                <a:gd name="T20" fmla="*/ 7 w 165"/>
                <a:gd name="T21" fmla="*/ 8 h 116"/>
                <a:gd name="T22" fmla="*/ 7 w 165"/>
                <a:gd name="T23" fmla="*/ 8 h 116"/>
                <a:gd name="T24" fmla="*/ 7 w 165"/>
                <a:gd name="T25" fmla="*/ 8 h 116"/>
                <a:gd name="T26" fmla="*/ 6 w 165"/>
                <a:gd name="T27" fmla="*/ 7 h 116"/>
                <a:gd name="T28" fmla="*/ 5 w 165"/>
                <a:gd name="T29" fmla="*/ 6 h 116"/>
                <a:gd name="T30" fmla="*/ 3 w 165"/>
                <a:gd name="T31" fmla="*/ 5 h 116"/>
                <a:gd name="T32" fmla="*/ 2 w 165"/>
                <a:gd name="T33" fmla="*/ 5 h 116"/>
                <a:gd name="T34" fmla="*/ 1 w 165"/>
                <a:gd name="T35" fmla="*/ 4 h 116"/>
                <a:gd name="T36" fmla="*/ 0 w 165"/>
                <a:gd name="T37" fmla="*/ 3 h 116"/>
                <a:gd name="T38" fmla="*/ 0 w 165"/>
                <a:gd name="T39" fmla="*/ 2 h 116"/>
                <a:gd name="T40" fmla="*/ 0 w 165"/>
                <a:gd name="T41" fmla="*/ 0 h 116"/>
                <a:gd name="T42" fmla="*/ 1 w 165"/>
                <a:gd name="T43" fmla="*/ 1 h 116"/>
                <a:gd name="T44" fmla="*/ 2 w 165"/>
                <a:gd name="T45" fmla="*/ 1 h 116"/>
                <a:gd name="T46" fmla="*/ 3 w 165"/>
                <a:gd name="T47" fmla="*/ 2 h 116"/>
                <a:gd name="T48" fmla="*/ 5 w 165"/>
                <a:gd name="T49" fmla="*/ 2 h 116"/>
                <a:gd name="T50" fmla="*/ 6 w 165"/>
                <a:gd name="T51" fmla="*/ 3 h 116"/>
                <a:gd name="T52" fmla="*/ 7 w 165"/>
                <a:gd name="T53" fmla="*/ 4 h 116"/>
                <a:gd name="T54" fmla="*/ 8 w 165"/>
                <a:gd name="T55" fmla="*/ 5 h 116"/>
                <a:gd name="T56" fmla="*/ 9 w 165"/>
                <a:gd name="T57" fmla="*/ 6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16">
                  <a:moveTo>
                    <a:pt x="151" y="81"/>
                  </a:moveTo>
                  <a:lnTo>
                    <a:pt x="156" y="85"/>
                  </a:lnTo>
                  <a:lnTo>
                    <a:pt x="160" y="88"/>
                  </a:lnTo>
                  <a:lnTo>
                    <a:pt x="164" y="93"/>
                  </a:lnTo>
                  <a:lnTo>
                    <a:pt x="165" y="99"/>
                  </a:lnTo>
                  <a:lnTo>
                    <a:pt x="158" y="100"/>
                  </a:lnTo>
                  <a:lnTo>
                    <a:pt x="151" y="103"/>
                  </a:lnTo>
                  <a:lnTo>
                    <a:pt x="144" y="107"/>
                  </a:lnTo>
                  <a:lnTo>
                    <a:pt x="138" y="110"/>
                  </a:lnTo>
                  <a:lnTo>
                    <a:pt x="132" y="114"/>
                  </a:lnTo>
                  <a:lnTo>
                    <a:pt x="127" y="116"/>
                  </a:lnTo>
                  <a:lnTo>
                    <a:pt x="122" y="116"/>
                  </a:lnTo>
                  <a:lnTo>
                    <a:pt x="119" y="113"/>
                  </a:lnTo>
                  <a:lnTo>
                    <a:pt x="102" y="100"/>
                  </a:lnTo>
                  <a:lnTo>
                    <a:pt x="83" y="88"/>
                  </a:lnTo>
                  <a:lnTo>
                    <a:pt x="63" y="78"/>
                  </a:lnTo>
                  <a:lnTo>
                    <a:pt x="44" y="67"/>
                  </a:lnTo>
                  <a:lnTo>
                    <a:pt x="26" y="54"/>
                  </a:lnTo>
                  <a:lnTo>
                    <a:pt x="12" y="40"/>
                  </a:lnTo>
                  <a:lnTo>
                    <a:pt x="3" y="22"/>
                  </a:lnTo>
                  <a:lnTo>
                    <a:pt x="0" y="0"/>
                  </a:lnTo>
                  <a:lnTo>
                    <a:pt x="22" y="4"/>
                  </a:lnTo>
                  <a:lnTo>
                    <a:pt x="42" y="11"/>
                  </a:lnTo>
                  <a:lnTo>
                    <a:pt x="63" y="19"/>
                  </a:lnTo>
                  <a:lnTo>
                    <a:pt x="83" y="29"/>
                  </a:lnTo>
                  <a:lnTo>
                    <a:pt x="100" y="40"/>
                  </a:lnTo>
                  <a:lnTo>
                    <a:pt x="119" y="53"/>
                  </a:lnTo>
                  <a:lnTo>
                    <a:pt x="135" y="67"/>
                  </a:lnTo>
                  <a:lnTo>
                    <a:pt x="151" y="81"/>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8" name="Freeform 1040">
              <a:extLst>
                <a:ext uri="{FF2B5EF4-FFF2-40B4-BE49-F238E27FC236}">
                  <a16:creationId xmlns:a16="http://schemas.microsoft.com/office/drawing/2014/main" id="{12D2C4A7-CADD-3A05-E266-32B5AAC128F5}"/>
                </a:ext>
              </a:extLst>
            </p:cNvPr>
            <p:cNvSpPr>
              <a:spLocks/>
            </p:cNvSpPr>
            <p:nvPr/>
          </p:nvSpPr>
          <p:spPr bwMode="auto">
            <a:xfrm>
              <a:off x="4879" y="860"/>
              <a:ext cx="55" cy="116"/>
            </a:xfrm>
            <a:custGeom>
              <a:avLst/>
              <a:gdLst>
                <a:gd name="T0" fmla="*/ 4 w 112"/>
                <a:gd name="T1" fmla="*/ 11 h 233"/>
                <a:gd name="T2" fmla="*/ 4 w 112"/>
                <a:gd name="T3" fmla="*/ 11 h 233"/>
                <a:gd name="T4" fmla="*/ 3 w 112"/>
                <a:gd name="T5" fmla="*/ 12 h 233"/>
                <a:gd name="T6" fmla="*/ 3 w 112"/>
                <a:gd name="T7" fmla="*/ 12 h 233"/>
                <a:gd name="T8" fmla="*/ 2 w 112"/>
                <a:gd name="T9" fmla="*/ 13 h 233"/>
                <a:gd name="T10" fmla="*/ 1 w 112"/>
                <a:gd name="T11" fmla="*/ 13 h 233"/>
                <a:gd name="T12" fmla="*/ 1 w 112"/>
                <a:gd name="T13" fmla="*/ 13 h 233"/>
                <a:gd name="T14" fmla="*/ 0 w 112"/>
                <a:gd name="T15" fmla="*/ 14 h 233"/>
                <a:gd name="T16" fmla="*/ 0 w 112"/>
                <a:gd name="T17" fmla="*/ 14 h 233"/>
                <a:gd name="T18" fmla="*/ 0 w 112"/>
                <a:gd name="T19" fmla="*/ 12 h 233"/>
                <a:gd name="T20" fmla="*/ 1 w 112"/>
                <a:gd name="T21" fmla="*/ 10 h 233"/>
                <a:gd name="T22" fmla="*/ 2 w 112"/>
                <a:gd name="T23" fmla="*/ 9 h 233"/>
                <a:gd name="T24" fmla="*/ 3 w 112"/>
                <a:gd name="T25" fmla="*/ 7 h 233"/>
                <a:gd name="T26" fmla="*/ 3 w 112"/>
                <a:gd name="T27" fmla="*/ 5 h 233"/>
                <a:gd name="T28" fmla="*/ 4 w 112"/>
                <a:gd name="T29" fmla="*/ 3 h 233"/>
                <a:gd name="T30" fmla="*/ 5 w 112"/>
                <a:gd name="T31" fmla="*/ 1 h 233"/>
                <a:gd name="T32" fmla="*/ 6 w 112"/>
                <a:gd name="T33" fmla="*/ 0 h 233"/>
                <a:gd name="T34" fmla="*/ 6 w 112"/>
                <a:gd name="T35" fmla="*/ 1 h 233"/>
                <a:gd name="T36" fmla="*/ 6 w 112"/>
                <a:gd name="T37" fmla="*/ 2 h 233"/>
                <a:gd name="T38" fmla="*/ 6 w 112"/>
                <a:gd name="T39" fmla="*/ 4 h 233"/>
                <a:gd name="T40" fmla="*/ 6 w 112"/>
                <a:gd name="T41" fmla="*/ 5 h 233"/>
                <a:gd name="T42" fmla="*/ 5 w 112"/>
                <a:gd name="T43" fmla="*/ 6 h 233"/>
                <a:gd name="T44" fmla="*/ 4 w 112"/>
                <a:gd name="T45" fmla="*/ 8 h 233"/>
                <a:gd name="T46" fmla="*/ 4 w 112"/>
                <a:gd name="T47" fmla="*/ 9 h 233"/>
                <a:gd name="T48" fmla="*/ 4 w 112"/>
                <a:gd name="T49" fmla="*/ 11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33">
                  <a:moveTo>
                    <a:pt x="68" y="177"/>
                  </a:moveTo>
                  <a:lnTo>
                    <a:pt x="66" y="190"/>
                  </a:lnTo>
                  <a:lnTo>
                    <a:pt x="60" y="199"/>
                  </a:lnTo>
                  <a:lnTo>
                    <a:pt x="52" y="206"/>
                  </a:lnTo>
                  <a:lnTo>
                    <a:pt x="42" y="212"/>
                  </a:lnTo>
                  <a:lnTo>
                    <a:pt x="31" y="216"/>
                  </a:lnTo>
                  <a:lnTo>
                    <a:pt x="20" y="221"/>
                  </a:lnTo>
                  <a:lnTo>
                    <a:pt x="9" y="227"/>
                  </a:lnTo>
                  <a:lnTo>
                    <a:pt x="0" y="233"/>
                  </a:lnTo>
                  <a:lnTo>
                    <a:pt x="14" y="203"/>
                  </a:lnTo>
                  <a:lnTo>
                    <a:pt x="27" y="174"/>
                  </a:lnTo>
                  <a:lnTo>
                    <a:pt x="38" y="144"/>
                  </a:lnTo>
                  <a:lnTo>
                    <a:pt x="51" y="114"/>
                  </a:lnTo>
                  <a:lnTo>
                    <a:pt x="64" y="85"/>
                  </a:lnTo>
                  <a:lnTo>
                    <a:pt x="76" y="57"/>
                  </a:lnTo>
                  <a:lnTo>
                    <a:pt x="90" y="28"/>
                  </a:lnTo>
                  <a:lnTo>
                    <a:pt x="105" y="0"/>
                  </a:lnTo>
                  <a:lnTo>
                    <a:pt x="112" y="22"/>
                  </a:lnTo>
                  <a:lnTo>
                    <a:pt x="112" y="44"/>
                  </a:lnTo>
                  <a:lnTo>
                    <a:pt x="106" y="67"/>
                  </a:lnTo>
                  <a:lnTo>
                    <a:pt x="99" y="89"/>
                  </a:lnTo>
                  <a:lnTo>
                    <a:pt x="89" y="111"/>
                  </a:lnTo>
                  <a:lnTo>
                    <a:pt x="80" y="134"/>
                  </a:lnTo>
                  <a:lnTo>
                    <a:pt x="73" y="156"/>
                  </a:lnTo>
                  <a:lnTo>
                    <a:pt x="68" y="177"/>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19" name="Freeform 1041">
              <a:extLst>
                <a:ext uri="{FF2B5EF4-FFF2-40B4-BE49-F238E27FC236}">
                  <a16:creationId xmlns:a16="http://schemas.microsoft.com/office/drawing/2014/main" id="{58DD0E50-314C-26ED-CB5B-AC6220A2D72D}"/>
                </a:ext>
              </a:extLst>
            </p:cNvPr>
            <p:cNvSpPr>
              <a:spLocks/>
            </p:cNvSpPr>
            <p:nvPr/>
          </p:nvSpPr>
          <p:spPr bwMode="auto">
            <a:xfrm>
              <a:off x="4682" y="711"/>
              <a:ext cx="120" cy="111"/>
            </a:xfrm>
            <a:custGeom>
              <a:avLst/>
              <a:gdLst>
                <a:gd name="T0" fmla="*/ 3 w 241"/>
                <a:gd name="T1" fmla="*/ 14 h 222"/>
                <a:gd name="T2" fmla="*/ 4 w 241"/>
                <a:gd name="T3" fmla="*/ 14 h 222"/>
                <a:gd name="T4" fmla="*/ 5 w 241"/>
                <a:gd name="T5" fmla="*/ 14 h 222"/>
                <a:gd name="T6" fmla="*/ 6 w 241"/>
                <a:gd name="T7" fmla="*/ 14 h 222"/>
                <a:gd name="T8" fmla="*/ 7 w 241"/>
                <a:gd name="T9" fmla="*/ 14 h 222"/>
                <a:gd name="T10" fmla="*/ 8 w 241"/>
                <a:gd name="T11" fmla="*/ 13 h 222"/>
                <a:gd name="T12" fmla="*/ 9 w 241"/>
                <a:gd name="T13" fmla="*/ 12 h 222"/>
                <a:gd name="T14" fmla="*/ 10 w 241"/>
                <a:gd name="T15" fmla="*/ 12 h 222"/>
                <a:gd name="T16" fmla="*/ 11 w 241"/>
                <a:gd name="T17" fmla="*/ 11 h 222"/>
                <a:gd name="T18" fmla="*/ 12 w 241"/>
                <a:gd name="T19" fmla="*/ 10 h 222"/>
                <a:gd name="T20" fmla="*/ 13 w 241"/>
                <a:gd name="T21" fmla="*/ 9 h 222"/>
                <a:gd name="T22" fmla="*/ 14 w 241"/>
                <a:gd name="T23" fmla="*/ 8 h 222"/>
                <a:gd name="T24" fmla="*/ 14 w 241"/>
                <a:gd name="T25" fmla="*/ 7 h 222"/>
                <a:gd name="T26" fmla="*/ 15 w 241"/>
                <a:gd name="T27" fmla="*/ 6 h 222"/>
                <a:gd name="T28" fmla="*/ 15 w 241"/>
                <a:gd name="T29" fmla="*/ 5 h 222"/>
                <a:gd name="T30" fmla="*/ 14 w 241"/>
                <a:gd name="T31" fmla="*/ 4 h 222"/>
                <a:gd name="T32" fmla="*/ 14 w 241"/>
                <a:gd name="T33" fmla="*/ 3 h 222"/>
                <a:gd name="T34" fmla="*/ 13 w 241"/>
                <a:gd name="T35" fmla="*/ 2 h 222"/>
                <a:gd name="T36" fmla="*/ 12 w 241"/>
                <a:gd name="T37" fmla="*/ 1 h 222"/>
                <a:gd name="T38" fmla="*/ 12 w 241"/>
                <a:gd name="T39" fmla="*/ 1 h 222"/>
                <a:gd name="T40" fmla="*/ 11 w 241"/>
                <a:gd name="T41" fmla="*/ 1 h 222"/>
                <a:gd name="T42" fmla="*/ 10 w 241"/>
                <a:gd name="T43" fmla="*/ 0 h 222"/>
                <a:gd name="T44" fmla="*/ 9 w 241"/>
                <a:gd name="T45" fmla="*/ 0 h 222"/>
                <a:gd name="T46" fmla="*/ 8 w 241"/>
                <a:gd name="T47" fmla="*/ 1 h 222"/>
                <a:gd name="T48" fmla="*/ 7 w 241"/>
                <a:gd name="T49" fmla="*/ 1 h 222"/>
                <a:gd name="T50" fmla="*/ 6 w 241"/>
                <a:gd name="T51" fmla="*/ 1 h 222"/>
                <a:gd name="T52" fmla="*/ 6 w 241"/>
                <a:gd name="T53" fmla="*/ 1 h 222"/>
                <a:gd name="T54" fmla="*/ 5 w 241"/>
                <a:gd name="T55" fmla="*/ 2 h 222"/>
                <a:gd name="T56" fmla="*/ 4 w 241"/>
                <a:gd name="T57" fmla="*/ 2 h 222"/>
                <a:gd name="T58" fmla="*/ 3 w 241"/>
                <a:gd name="T59" fmla="*/ 3 h 222"/>
                <a:gd name="T60" fmla="*/ 2 w 241"/>
                <a:gd name="T61" fmla="*/ 4 h 222"/>
                <a:gd name="T62" fmla="*/ 2 w 241"/>
                <a:gd name="T63" fmla="*/ 4 h 222"/>
                <a:gd name="T64" fmla="*/ 1 w 241"/>
                <a:gd name="T65" fmla="*/ 5 h 222"/>
                <a:gd name="T66" fmla="*/ 0 w 241"/>
                <a:gd name="T67" fmla="*/ 7 h 222"/>
                <a:gd name="T68" fmla="*/ 0 w 241"/>
                <a:gd name="T69" fmla="*/ 9 h 222"/>
                <a:gd name="T70" fmla="*/ 0 w 241"/>
                <a:gd name="T71" fmla="*/ 10 h 222"/>
                <a:gd name="T72" fmla="*/ 0 w 241"/>
                <a:gd name="T73" fmla="*/ 12 h 222"/>
                <a:gd name="T74" fmla="*/ 0 w 241"/>
                <a:gd name="T75" fmla="*/ 13 h 222"/>
                <a:gd name="T76" fmla="*/ 0 w 241"/>
                <a:gd name="T77" fmla="*/ 13 h 222"/>
                <a:gd name="T78" fmla="*/ 0 w 241"/>
                <a:gd name="T79" fmla="*/ 13 h 222"/>
                <a:gd name="T80" fmla="*/ 1 w 241"/>
                <a:gd name="T81" fmla="*/ 14 h 222"/>
                <a:gd name="T82" fmla="*/ 1 w 241"/>
                <a:gd name="T83" fmla="*/ 14 h 222"/>
                <a:gd name="T84" fmla="*/ 2 w 241"/>
                <a:gd name="T85" fmla="*/ 14 h 222"/>
                <a:gd name="T86" fmla="*/ 2 w 241"/>
                <a:gd name="T87" fmla="*/ 14 h 222"/>
                <a:gd name="T88" fmla="*/ 3 w 241"/>
                <a:gd name="T89" fmla="*/ 14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222">
                  <a:moveTo>
                    <a:pt x="52" y="220"/>
                  </a:moveTo>
                  <a:lnTo>
                    <a:pt x="70" y="222"/>
                  </a:lnTo>
                  <a:lnTo>
                    <a:pt x="87" y="221"/>
                  </a:lnTo>
                  <a:lnTo>
                    <a:pt x="104" y="217"/>
                  </a:lnTo>
                  <a:lnTo>
                    <a:pt x="121" y="210"/>
                  </a:lnTo>
                  <a:lnTo>
                    <a:pt x="136" y="200"/>
                  </a:lnTo>
                  <a:lnTo>
                    <a:pt x="152" y="190"/>
                  </a:lnTo>
                  <a:lnTo>
                    <a:pt x="168" y="179"/>
                  </a:lnTo>
                  <a:lnTo>
                    <a:pt x="183" y="166"/>
                  </a:lnTo>
                  <a:lnTo>
                    <a:pt x="198" y="152"/>
                  </a:lnTo>
                  <a:lnTo>
                    <a:pt x="212" y="137"/>
                  </a:lnTo>
                  <a:lnTo>
                    <a:pt x="225" y="120"/>
                  </a:lnTo>
                  <a:lnTo>
                    <a:pt x="234" y="101"/>
                  </a:lnTo>
                  <a:lnTo>
                    <a:pt x="240" y="83"/>
                  </a:lnTo>
                  <a:lnTo>
                    <a:pt x="241" y="66"/>
                  </a:lnTo>
                  <a:lnTo>
                    <a:pt x="239" y="49"/>
                  </a:lnTo>
                  <a:lnTo>
                    <a:pt x="229" y="34"/>
                  </a:lnTo>
                  <a:lnTo>
                    <a:pt x="219" y="22"/>
                  </a:lnTo>
                  <a:lnTo>
                    <a:pt x="206" y="13"/>
                  </a:lnTo>
                  <a:lnTo>
                    <a:pt x="195" y="7"/>
                  </a:lnTo>
                  <a:lnTo>
                    <a:pt x="181" y="3"/>
                  </a:lnTo>
                  <a:lnTo>
                    <a:pt x="167" y="0"/>
                  </a:lnTo>
                  <a:lnTo>
                    <a:pt x="153" y="0"/>
                  </a:lnTo>
                  <a:lnTo>
                    <a:pt x="139" y="1"/>
                  </a:lnTo>
                  <a:lnTo>
                    <a:pt x="125" y="5"/>
                  </a:lnTo>
                  <a:lnTo>
                    <a:pt x="110" y="9"/>
                  </a:lnTo>
                  <a:lnTo>
                    <a:pt x="97" y="15"/>
                  </a:lnTo>
                  <a:lnTo>
                    <a:pt x="83" y="23"/>
                  </a:lnTo>
                  <a:lnTo>
                    <a:pt x="70" y="31"/>
                  </a:lnTo>
                  <a:lnTo>
                    <a:pt x="57" y="42"/>
                  </a:lnTo>
                  <a:lnTo>
                    <a:pt x="45" y="52"/>
                  </a:lnTo>
                  <a:lnTo>
                    <a:pt x="34" y="63"/>
                  </a:lnTo>
                  <a:lnTo>
                    <a:pt x="24" y="75"/>
                  </a:lnTo>
                  <a:lnTo>
                    <a:pt x="9" y="101"/>
                  </a:lnTo>
                  <a:lnTo>
                    <a:pt x="1" y="130"/>
                  </a:lnTo>
                  <a:lnTo>
                    <a:pt x="0" y="159"/>
                  </a:lnTo>
                  <a:lnTo>
                    <a:pt x="2" y="189"/>
                  </a:lnTo>
                  <a:lnTo>
                    <a:pt x="4" y="197"/>
                  </a:lnTo>
                  <a:lnTo>
                    <a:pt x="9" y="203"/>
                  </a:lnTo>
                  <a:lnTo>
                    <a:pt x="15" y="208"/>
                  </a:lnTo>
                  <a:lnTo>
                    <a:pt x="22" y="212"/>
                  </a:lnTo>
                  <a:lnTo>
                    <a:pt x="29" y="214"/>
                  </a:lnTo>
                  <a:lnTo>
                    <a:pt x="37" y="217"/>
                  </a:lnTo>
                  <a:lnTo>
                    <a:pt x="45" y="219"/>
                  </a:lnTo>
                  <a:lnTo>
                    <a:pt x="52"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0" name="Freeform 1042">
              <a:extLst>
                <a:ext uri="{FF2B5EF4-FFF2-40B4-BE49-F238E27FC236}">
                  <a16:creationId xmlns:a16="http://schemas.microsoft.com/office/drawing/2014/main" id="{63EFA458-5F39-B590-454C-0F88E3C03196}"/>
                </a:ext>
              </a:extLst>
            </p:cNvPr>
            <p:cNvSpPr>
              <a:spLocks/>
            </p:cNvSpPr>
            <p:nvPr/>
          </p:nvSpPr>
          <p:spPr bwMode="auto">
            <a:xfrm>
              <a:off x="4696" y="722"/>
              <a:ext cx="94" cy="88"/>
            </a:xfrm>
            <a:custGeom>
              <a:avLst/>
              <a:gdLst>
                <a:gd name="T0" fmla="*/ 12 w 186"/>
                <a:gd name="T1" fmla="*/ 3 h 176"/>
                <a:gd name="T2" fmla="*/ 12 w 186"/>
                <a:gd name="T3" fmla="*/ 5 h 176"/>
                <a:gd name="T4" fmla="*/ 11 w 186"/>
                <a:gd name="T5" fmla="*/ 6 h 176"/>
                <a:gd name="T6" fmla="*/ 11 w 186"/>
                <a:gd name="T7" fmla="*/ 7 h 176"/>
                <a:gd name="T8" fmla="*/ 10 w 186"/>
                <a:gd name="T9" fmla="*/ 8 h 176"/>
                <a:gd name="T10" fmla="*/ 9 w 186"/>
                <a:gd name="T11" fmla="*/ 9 h 176"/>
                <a:gd name="T12" fmla="*/ 8 w 186"/>
                <a:gd name="T13" fmla="*/ 9 h 176"/>
                <a:gd name="T14" fmla="*/ 7 w 186"/>
                <a:gd name="T15" fmla="*/ 10 h 176"/>
                <a:gd name="T16" fmla="*/ 6 w 186"/>
                <a:gd name="T17" fmla="*/ 11 h 176"/>
                <a:gd name="T18" fmla="*/ 5 w 186"/>
                <a:gd name="T19" fmla="*/ 11 h 176"/>
                <a:gd name="T20" fmla="*/ 5 w 186"/>
                <a:gd name="T21" fmla="*/ 11 h 176"/>
                <a:gd name="T22" fmla="*/ 4 w 186"/>
                <a:gd name="T23" fmla="*/ 11 h 176"/>
                <a:gd name="T24" fmla="*/ 3 w 186"/>
                <a:gd name="T25" fmla="*/ 11 h 176"/>
                <a:gd name="T26" fmla="*/ 2 w 186"/>
                <a:gd name="T27" fmla="*/ 11 h 176"/>
                <a:gd name="T28" fmla="*/ 2 w 186"/>
                <a:gd name="T29" fmla="*/ 11 h 176"/>
                <a:gd name="T30" fmla="*/ 1 w 186"/>
                <a:gd name="T31" fmla="*/ 11 h 176"/>
                <a:gd name="T32" fmla="*/ 0 w 186"/>
                <a:gd name="T33" fmla="*/ 10 h 176"/>
                <a:gd name="T34" fmla="*/ 2 w 186"/>
                <a:gd name="T35" fmla="*/ 10 h 176"/>
                <a:gd name="T36" fmla="*/ 4 w 186"/>
                <a:gd name="T37" fmla="*/ 9 h 176"/>
                <a:gd name="T38" fmla="*/ 5 w 186"/>
                <a:gd name="T39" fmla="*/ 8 h 176"/>
                <a:gd name="T40" fmla="*/ 6 w 186"/>
                <a:gd name="T41" fmla="*/ 7 h 176"/>
                <a:gd name="T42" fmla="*/ 7 w 186"/>
                <a:gd name="T43" fmla="*/ 6 h 176"/>
                <a:gd name="T44" fmla="*/ 8 w 186"/>
                <a:gd name="T45" fmla="*/ 4 h 176"/>
                <a:gd name="T46" fmla="*/ 8 w 186"/>
                <a:gd name="T47" fmla="*/ 2 h 176"/>
                <a:gd name="T48" fmla="*/ 7 w 186"/>
                <a:gd name="T49" fmla="*/ 1 h 176"/>
                <a:gd name="T50" fmla="*/ 8 w 186"/>
                <a:gd name="T51" fmla="*/ 0 h 176"/>
                <a:gd name="T52" fmla="*/ 9 w 186"/>
                <a:gd name="T53" fmla="*/ 1 h 176"/>
                <a:gd name="T54" fmla="*/ 10 w 186"/>
                <a:gd name="T55" fmla="*/ 1 h 176"/>
                <a:gd name="T56" fmla="*/ 11 w 186"/>
                <a:gd name="T57" fmla="*/ 1 h 176"/>
                <a:gd name="T58" fmla="*/ 11 w 186"/>
                <a:gd name="T59" fmla="*/ 1 h 176"/>
                <a:gd name="T60" fmla="*/ 12 w 186"/>
                <a:gd name="T61" fmla="*/ 2 h 176"/>
                <a:gd name="T62" fmla="*/ 12 w 186"/>
                <a:gd name="T63" fmla="*/ 3 h 176"/>
                <a:gd name="T64" fmla="*/ 12 w 186"/>
                <a:gd name="T65" fmla="*/ 3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 h="176">
                  <a:moveTo>
                    <a:pt x="186" y="47"/>
                  </a:moveTo>
                  <a:lnTo>
                    <a:pt x="182" y="67"/>
                  </a:lnTo>
                  <a:lnTo>
                    <a:pt x="175" y="84"/>
                  </a:lnTo>
                  <a:lnTo>
                    <a:pt x="165" y="101"/>
                  </a:lnTo>
                  <a:lnTo>
                    <a:pt x="153" y="116"/>
                  </a:lnTo>
                  <a:lnTo>
                    <a:pt x="139" y="129"/>
                  </a:lnTo>
                  <a:lnTo>
                    <a:pt x="124" y="142"/>
                  </a:lnTo>
                  <a:lnTo>
                    <a:pt x="108" y="152"/>
                  </a:lnTo>
                  <a:lnTo>
                    <a:pt x="92" y="161"/>
                  </a:lnTo>
                  <a:lnTo>
                    <a:pt x="80" y="167"/>
                  </a:lnTo>
                  <a:lnTo>
                    <a:pt x="69" y="172"/>
                  </a:lnTo>
                  <a:lnTo>
                    <a:pt x="56" y="175"/>
                  </a:lnTo>
                  <a:lnTo>
                    <a:pt x="45" y="176"/>
                  </a:lnTo>
                  <a:lnTo>
                    <a:pt x="32" y="175"/>
                  </a:lnTo>
                  <a:lnTo>
                    <a:pt x="20" y="172"/>
                  </a:lnTo>
                  <a:lnTo>
                    <a:pt x="9" y="166"/>
                  </a:lnTo>
                  <a:lnTo>
                    <a:pt x="0" y="157"/>
                  </a:lnTo>
                  <a:lnTo>
                    <a:pt x="27" y="151"/>
                  </a:lnTo>
                  <a:lnTo>
                    <a:pt x="53" y="139"/>
                  </a:lnTo>
                  <a:lnTo>
                    <a:pt x="75" y="123"/>
                  </a:lnTo>
                  <a:lnTo>
                    <a:pt x="94" y="103"/>
                  </a:lnTo>
                  <a:lnTo>
                    <a:pt x="107" y="81"/>
                  </a:lnTo>
                  <a:lnTo>
                    <a:pt x="115" y="55"/>
                  </a:lnTo>
                  <a:lnTo>
                    <a:pt x="116" y="29"/>
                  </a:lnTo>
                  <a:lnTo>
                    <a:pt x="108" y="1"/>
                  </a:lnTo>
                  <a:lnTo>
                    <a:pt x="121" y="0"/>
                  </a:lnTo>
                  <a:lnTo>
                    <a:pt x="135" y="1"/>
                  </a:lnTo>
                  <a:lnTo>
                    <a:pt x="148" y="4"/>
                  </a:lnTo>
                  <a:lnTo>
                    <a:pt x="161" y="8"/>
                  </a:lnTo>
                  <a:lnTo>
                    <a:pt x="173" y="15"/>
                  </a:lnTo>
                  <a:lnTo>
                    <a:pt x="181" y="24"/>
                  </a:lnTo>
                  <a:lnTo>
                    <a:pt x="185" y="35"/>
                  </a:lnTo>
                  <a:lnTo>
                    <a:pt x="186" y="47"/>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1" name="Freeform 1043">
              <a:extLst>
                <a:ext uri="{FF2B5EF4-FFF2-40B4-BE49-F238E27FC236}">
                  <a16:creationId xmlns:a16="http://schemas.microsoft.com/office/drawing/2014/main" id="{1419EAF2-A603-CD4C-11B9-DFD770B72D64}"/>
                </a:ext>
              </a:extLst>
            </p:cNvPr>
            <p:cNvSpPr>
              <a:spLocks/>
            </p:cNvSpPr>
            <p:nvPr/>
          </p:nvSpPr>
          <p:spPr bwMode="auto">
            <a:xfrm>
              <a:off x="4514" y="797"/>
              <a:ext cx="131" cy="152"/>
            </a:xfrm>
            <a:custGeom>
              <a:avLst/>
              <a:gdLst>
                <a:gd name="T0" fmla="*/ 16 w 262"/>
                <a:gd name="T1" fmla="*/ 14 h 304"/>
                <a:gd name="T2" fmla="*/ 15 w 262"/>
                <a:gd name="T3" fmla="*/ 15 h 304"/>
                <a:gd name="T4" fmla="*/ 14 w 262"/>
                <a:gd name="T5" fmla="*/ 16 h 304"/>
                <a:gd name="T6" fmla="*/ 13 w 262"/>
                <a:gd name="T7" fmla="*/ 17 h 304"/>
                <a:gd name="T8" fmla="*/ 12 w 262"/>
                <a:gd name="T9" fmla="*/ 18 h 304"/>
                <a:gd name="T10" fmla="*/ 11 w 262"/>
                <a:gd name="T11" fmla="*/ 19 h 304"/>
                <a:gd name="T12" fmla="*/ 9 w 262"/>
                <a:gd name="T13" fmla="*/ 19 h 304"/>
                <a:gd name="T14" fmla="*/ 8 w 262"/>
                <a:gd name="T15" fmla="*/ 19 h 304"/>
                <a:gd name="T16" fmla="*/ 6 w 262"/>
                <a:gd name="T17" fmla="*/ 19 h 304"/>
                <a:gd name="T18" fmla="*/ 5 w 262"/>
                <a:gd name="T19" fmla="*/ 18 h 304"/>
                <a:gd name="T20" fmla="*/ 3 w 262"/>
                <a:gd name="T21" fmla="*/ 17 h 304"/>
                <a:gd name="T22" fmla="*/ 2 w 262"/>
                <a:gd name="T23" fmla="*/ 15 h 304"/>
                <a:gd name="T24" fmla="*/ 1 w 262"/>
                <a:gd name="T25" fmla="*/ 13 h 304"/>
                <a:gd name="T26" fmla="*/ 1 w 262"/>
                <a:gd name="T27" fmla="*/ 11 h 304"/>
                <a:gd name="T28" fmla="*/ 0 w 262"/>
                <a:gd name="T29" fmla="*/ 9 h 304"/>
                <a:gd name="T30" fmla="*/ 1 w 262"/>
                <a:gd name="T31" fmla="*/ 7 h 304"/>
                <a:gd name="T32" fmla="*/ 1 w 262"/>
                <a:gd name="T33" fmla="*/ 5 h 304"/>
                <a:gd name="T34" fmla="*/ 1 w 262"/>
                <a:gd name="T35" fmla="*/ 4 h 304"/>
                <a:gd name="T36" fmla="*/ 2 w 262"/>
                <a:gd name="T37" fmla="*/ 3 h 304"/>
                <a:gd name="T38" fmla="*/ 2 w 262"/>
                <a:gd name="T39" fmla="*/ 3 h 304"/>
                <a:gd name="T40" fmla="*/ 2 w 262"/>
                <a:gd name="T41" fmla="*/ 2 h 304"/>
                <a:gd name="T42" fmla="*/ 3 w 262"/>
                <a:gd name="T43" fmla="*/ 2 h 304"/>
                <a:gd name="T44" fmla="*/ 3 w 262"/>
                <a:gd name="T45" fmla="*/ 1 h 304"/>
                <a:gd name="T46" fmla="*/ 4 w 262"/>
                <a:gd name="T47" fmla="*/ 1 h 304"/>
                <a:gd name="T48" fmla="*/ 5 w 262"/>
                <a:gd name="T49" fmla="*/ 1 h 304"/>
                <a:gd name="T50" fmla="*/ 6 w 262"/>
                <a:gd name="T51" fmla="*/ 1 h 304"/>
                <a:gd name="T52" fmla="*/ 6 w 262"/>
                <a:gd name="T53" fmla="*/ 0 h 304"/>
                <a:gd name="T54" fmla="*/ 7 w 262"/>
                <a:gd name="T55" fmla="*/ 1 h 304"/>
                <a:gd name="T56" fmla="*/ 8 w 262"/>
                <a:gd name="T57" fmla="*/ 1 h 304"/>
                <a:gd name="T58" fmla="*/ 9 w 262"/>
                <a:gd name="T59" fmla="*/ 1 h 304"/>
                <a:gd name="T60" fmla="*/ 10 w 262"/>
                <a:gd name="T61" fmla="*/ 1 h 304"/>
                <a:gd name="T62" fmla="*/ 11 w 262"/>
                <a:gd name="T63" fmla="*/ 2 h 304"/>
                <a:gd name="T64" fmla="*/ 12 w 262"/>
                <a:gd name="T65" fmla="*/ 2 h 304"/>
                <a:gd name="T66" fmla="*/ 14 w 262"/>
                <a:gd name="T67" fmla="*/ 3 h 304"/>
                <a:gd name="T68" fmla="*/ 15 w 262"/>
                <a:gd name="T69" fmla="*/ 4 h 304"/>
                <a:gd name="T70" fmla="*/ 16 w 262"/>
                <a:gd name="T71" fmla="*/ 6 h 304"/>
                <a:gd name="T72" fmla="*/ 16 w 262"/>
                <a:gd name="T73" fmla="*/ 7 h 304"/>
                <a:gd name="T74" fmla="*/ 17 w 262"/>
                <a:gd name="T75" fmla="*/ 9 h 304"/>
                <a:gd name="T76" fmla="*/ 17 w 262"/>
                <a:gd name="T77" fmla="*/ 11 h 304"/>
                <a:gd name="T78" fmla="*/ 17 w 262"/>
                <a:gd name="T79" fmla="*/ 12 h 304"/>
                <a:gd name="T80" fmla="*/ 16 w 262"/>
                <a:gd name="T81" fmla="*/ 14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2" h="304">
                  <a:moveTo>
                    <a:pt x="247" y="216"/>
                  </a:moveTo>
                  <a:lnTo>
                    <a:pt x="234" y="237"/>
                  </a:lnTo>
                  <a:lnTo>
                    <a:pt x="220" y="256"/>
                  </a:lnTo>
                  <a:lnTo>
                    <a:pt x="203" y="272"/>
                  </a:lnTo>
                  <a:lnTo>
                    <a:pt x="185" y="286"/>
                  </a:lnTo>
                  <a:lnTo>
                    <a:pt x="164" y="297"/>
                  </a:lnTo>
                  <a:lnTo>
                    <a:pt x="142" y="302"/>
                  </a:lnTo>
                  <a:lnTo>
                    <a:pt x="119" y="304"/>
                  </a:lnTo>
                  <a:lnTo>
                    <a:pt x="96" y="298"/>
                  </a:lnTo>
                  <a:lnTo>
                    <a:pt x="67" y="284"/>
                  </a:lnTo>
                  <a:lnTo>
                    <a:pt x="44" y="262"/>
                  </a:lnTo>
                  <a:lnTo>
                    <a:pt x="25" y="236"/>
                  </a:lnTo>
                  <a:lnTo>
                    <a:pt x="12" y="205"/>
                  </a:lnTo>
                  <a:lnTo>
                    <a:pt x="2" y="171"/>
                  </a:lnTo>
                  <a:lnTo>
                    <a:pt x="0" y="137"/>
                  </a:lnTo>
                  <a:lnTo>
                    <a:pt x="1" y="102"/>
                  </a:lnTo>
                  <a:lnTo>
                    <a:pt x="9" y="70"/>
                  </a:lnTo>
                  <a:lnTo>
                    <a:pt x="14" y="57"/>
                  </a:lnTo>
                  <a:lnTo>
                    <a:pt x="18" y="46"/>
                  </a:lnTo>
                  <a:lnTo>
                    <a:pt x="24" y="35"/>
                  </a:lnTo>
                  <a:lnTo>
                    <a:pt x="32" y="26"/>
                  </a:lnTo>
                  <a:lnTo>
                    <a:pt x="39" y="19"/>
                  </a:lnTo>
                  <a:lnTo>
                    <a:pt x="48" y="12"/>
                  </a:lnTo>
                  <a:lnTo>
                    <a:pt x="58" y="8"/>
                  </a:lnTo>
                  <a:lnTo>
                    <a:pt x="68" y="4"/>
                  </a:lnTo>
                  <a:lnTo>
                    <a:pt x="82" y="1"/>
                  </a:lnTo>
                  <a:lnTo>
                    <a:pt x="96" y="0"/>
                  </a:lnTo>
                  <a:lnTo>
                    <a:pt x="111" y="1"/>
                  </a:lnTo>
                  <a:lnTo>
                    <a:pt x="126" y="3"/>
                  </a:lnTo>
                  <a:lnTo>
                    <a:pt x="142" y="7"/>
                  </a:lnTo>
                  <a:lnTo>
                    <a:pt x="157" y="11"/>
                  </a:lnTo>
                  <a:lnTo>
                    <a:pt x="172" y="18"/>
                  </a:lnTo>
                  <a:lnTo>
                    <a:pt x="187" y="25"/>
                  </a:lnTo>
                  <a:lnTo>
                    <a:pt x="209" y="40"/>
                  </a:lnTo>
                  <a:lnTo>
                    <a:pt x="228" y="60"/>
                  </a:lnTo>
                  <a:lnTo>
                    <a:pt x="243" y="83"/>
                  </a:lnTo>
                  <a:lnTo>
                    <a:pt x="254" y="107"/>
                  </a:lnTo>
                  <a:lnTo>
                    <a:pt x="261" y="133"/>
                  </a:lnTo>
                  <a:lnTo>
                    <a:pt x="262" y="161"/>
                  </a:lnTo>
                  <a:lnTo>
                    <a:pt x="257" y="188"/>
                  </a:lnTo>
                  <a:lnTo>
                    <a:pt x="247" y="216"/>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2" name="Freeform 1044">
              <a:extLst>
                <a:ext uri="{FF2B5EF4-FFF2-40B4-BE49-F238E27FC236}">
                  <a16:creationId xmlns:a16="http://schemas.microsoft.com/office/drawing/2014/main" id="{5D93EC34-ED0B-5E49-AF30-74E9E70B44ED}"/>
                </a:ext>
              </a:extLst>
            </p:cNvPr>
            <p:cNvSpPr>
              <a:spLocks/>
            </p:cNvSpPr>
            <p:nvPr/>
          </p:nvSpPr>
          <p:spPr bwMode="auto">
            <a:xfrm>
              <a:off x="4522" y="815"/>
              <a:ext cx="69" cy="69"/>
            </a:xfrm>
            <a:custGeom>
              <a:avLst/>
              <a:gdLst>
                <a:gd name="T0" fmla="*/ 6 w 137"/>
                <a:gd name="T1" fmla="*/ 7 h 140"/>
                <a:gd name="T2" fmla="*/ 7 w 137"/>
                <a:gd name="T3" fmla="*/ 6 h 140"/>
                <a:gd name="T4" fmla="*/ 7 w 137"/>
                <a:gd name="T5" fmla="*/ 6 h 140"/>
                <a:gd name="T6" fmla="*/ 8 w 137"/>
                <a:gd name="T7" fmla="*/ 5 h 140"/>
                <a:gd name="T8" fmla="*/ 8 w 137"/>
                <a:gd name="T9" fmla="*/ 4 h 140"/>
                <a:gd name="T10" fmla="*/ 9 w 137"/>
                <a:gd name="T11" fmla="*/ 4 h 140"/>
                <a:gd name="T12" fmla="*/ 9 w 137"/>
                <a:gd name="T13" fmla="*/ 3 h 140"/>
                <a:gd name="T14" fmla="*/ 9 w 137"/>
                <a:gd name="T15" fmla="*/ 2 h 140"/>
                <a:gd name="T16" fmla="*/ 9 w 137"/>
                <a:gd name="T17" fmla="*/ 2 h 140"/>
                <a:gd name="T18" fmla="*/ 8 w 137"/>
                <a:gd name="T19" fmla="*/ 1 h 140"/>
                <a:gd name="T20" fmla="*/ 8 w 137"/>
                <a:gd name="T21" fmla="*/ 0 h 140"/>
                <a:gd name="T22" fmla="*/ 7 w 137"/>
                <a:gd name="T23" fmla="*/ 0 h 140"/>
                <a:gd name="T24" fmla="*/ 7 w 137"/>
                <a:gd name="T25" fmla="*/ 0 h 140"/>
                <a:gd name="T26" fmla="*/ 6 w 137"/>
                <a:gd name="T27" fmla="*/ 0 h 140"/>
                <a:gd name="T28" fmla="*/ 5 w 137"/>
                <a:gd name="T29" fmla="*/ 0 h 140"/>
                <a:gd name="T30" fmla="*/ 4 w 137"/>
                <a:gd name="T31" fmla="*/ 0 h 140"/>
                <a:gd name="T32" fmla="*/ 3 w 137"/>
                <a:gd name="T33" fmla="*/ 0 h 140"/>
                <a:gd name="T34" fmla="*/ 3 w 137"/>
                <a:gd name="T35" fmla="*/ 1 h 140"/>
                <a:gd name="T36" fmla="*/ 3 w 137"/>
                <a:gd name="T37" fmla="*/ 1 h 140"/>
                <a:gd name="T38" fmla="*/ 2 w 137"/>
                <a:gd name="T39" fmla="*/ 2 h 140"/>
                <a:gd name="T40" fmla="*/ 2 w 137"/>
                <a:gd name="T41" fmla="*/ 2 h 140"/>
                <a:gd name="T42" fmla="*/ 1 w 137"/>
                <a:gd name="T43" fmla="*/ 3 h 140"/>
                <a:gd name="T44" fmla="*/ 1 w 137"/>
                <a:gd name="T45" fmla="*/ 3 h 140"/>
                <a:gd name="T46" fmla="*/ 1 w 137"/>
                <a:gd name="T47" fmla="*/ 4 h 140"/>
                <a:gd name="T48" fmla="*/ 1 w 137"/>
                <a:gd name="T49" fmla="*/ 5 h 140"/>
                <a:gd name="T50" fmla="*/ 0 w 137"/>
                <a:gd name="T51" fmla="*/ 5 h 140"/>
                <a:gd name="T52" fmla="*/ 0 w 137"/>
                <a:gd name="T53" fmla="*/ 6 h 140"/>
                <a:gd name="T54" fmla="*/ 1 w 137"/>
                <a:gd name="T55" fmla="*/ 6 h 140"/>
                <a:gd name="T56" fmla="*/ 1 w 137"/>
                <a:gd name="T57" fmla="*/ 7 h 140"/>
                <a:gd name="T58" fmla="*/ 1 w 137"/>
                <a:gd name="T59" fmla="*/ 7 h 140"/>
                <a:gd name="T60" fmla="*/ 1 w 137"/>
                <a:gd name="T61" fmla="*/ 8 h 140"/>
                <a:gd name="T62" fmla="*/ 2 w 137"/>
                <a:gd name="T63" fmla="*/ 8 h 140"/>
                <a:gd name="T64" fmla="*/ 3 w 137"/>
                <a:gd name="T65" fmla="*/ 8 h 140"/>
                <a:gd name="T66" fmla="*/ 3 w 137"/>
                <a:gd name="T67" fmla="*/ 8 h 140"/>
                <a:gd name="T68" fmla="*/ 3 w 137"/>
                <a:gd name="T69" fmla="*/ 8 h 140"/>
                <a:gd name="T70" fmla="*/ 4 w 137"/>
                <a:gd name="T71" fmla="*/ 8 h 140"/>
                <a:gd name="T72" fmla="*/ 4 w 137"/>
                <a:gd name="T73" fmla="*/ 8 h 140"/>
                <a:gd name="T74" fmla="*/ 5 w 137"/>
                <a:gd name="T75" fmla="*/ 8 h 140"/>
                <a:gd name="T76" fmla="*/ 5 w 137"/>
                <a:gd name="T77" fmla="*/ 7 h 140"/>
                <a:gd name="T78" fmla="*/ 6 w 137"/>
                <a:gd name="T79" fmla="*/ 7 h 140"/>
                <a:gd name="T80" fmla="*/ 6 w 137"/>
                <a:gd name="T81" fmla="*/ 7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7" h="140">
                  <a:moveTo>
                    <a:pt x="89" y="117"/>
                  </a:moveTo>
                  <a:lnTo>
                    <a:pt x="99" y="109"/>
                  </a:lnTo>
                  <a:lnTo>
                    <a:pt x="110" y="99"/>
                  </a:lnTo>
                  <a:lnTo>
                    <a:pt x="119" y="90"/>
                  </a:lnTo>
                  <a:lnTo>
                    <a:pt x="127" y="80"/>
                  </a:lnTo>
                  <a:lnTo>
                    <a:pt x="134" y="69"/>
                  </a:lnTo>
                  <a:lnTo>
                    <a:pt x="136" y="58"/>
                  </a:lnTo>
                  <a:lnTo>
                    <a:pt x="137" y="46"/>
                  </a:lnTo>
                  <a:lnTo>
                    <a:pt x="134" y="35"/>
                  </a:lnTo>
                  <a:lnTo>
                    <a:pt x="128" y="22"/>
                  </a:lnTo>
                  <a:lnTo>
                    <a:pt x="120" y="13"/>
                  </a:lnTo>
                  <a:lnTo>
                    <a:pt x="110" y="6"/>
                  </a:lnTo>
                  <a:lnTo>
                    <a:pt x="98" y="2"/>
                  </a:lnTo>
                  <a:lnTo>
                    <a:pt x="86" y="0"/>
                  </a:lnTo>
                  <a:lnTo>
                    <a:pt x="73" y="2"/>
                  </a:lnTo>
                  <a:lnTo>
                    <a:pt x="60" y="5"/>
                  </a:lnTo>
                  <a:lnTo>
                    <a:pt x="47" y="12"/>
                  </a:lnTo>
                  <a:lnTo>
                    <a:pt x="41" y="19"/>
                  </a:lnTo>
                  <a:lnTo>
                    <a:pt x="34" y="27"/>
                  </a:lnTo>
                  <a:lnTo>
                    <a:pt x="27" y="35"/>
                  </a:lnTo>
                  <a:lnTo>
                    <a:pt x="20" y="43"/>
                  </a:lnTo>
                  <a:lnTo>
                    <a:pt x="14" y="52"/>
                  </a:lnTo>
                  <a:lnTo>
                    <a:pt x="9" y="61"/>
                  </a:lnTo>
                  <a:lnTo>
                    <a:pt x="5" y="71"/>
                  </a:lnTo>
                  <a:lnTo>
                    <a:pt x="2" y="81"/>
                  </a:lnTo>
                  <a:lnTo>
                    <a:pt x="0" y="91"/>
                  </a:lnTo>
                  <a:lnTo>
                    <a:pt x="0" y="102"/>
                  </a:lnTo>
                  <a:lnTo>
                    <a:pt x="1" y="111"/>
                  </a:lnTo>
                  <a:lnTo>
                    <a:pt x="5" y="119"/>
                  </a:lnTo>
                  <a:lnTo>
                    <a:pt x="9" y="126"/>
                  </a:lnTo>
                  <a:lnTo>
                    <a:pt x="16" y="133"/>
                  </a:lnTo>
                  <a:lnTo>
                    <a:pt x="24" y="137"/>
                  </a:lnTo>
                  <a:lnTo>
                    <a:pt x="34" y="140"/>
                  </a:lnTo>
                  <a:lnTo>
                    <a:pt x="41" y="140"/>
                  </a:lnTo>
                  <a:lnTo>
                    <a:pt x="47" y="139"/>
                  </a:lnTo>
                  <a:lnTo>
                    <a:pt x="54" y="136"/>
                  </a:lnTo>
                  <a:lnTo>
                    <a:pt x="61" y="133"/>
                  </a:lnTo>
                  <a:lnTo>
                    <a:pt x="68" y="130"/>
                  </a:lnTo>
                  <a:lnTo>
                    <a:pt x="75" y="126"/>
                  </a:lnTo>
                  <a:lnTo>
                    <a:pt x="82" y="121"/>
                  </a:lnTo>
                  <a:lnTo>
                    <a:pt x="89"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3" name="Freeform 1045">
              <a:extLst>
                <a:ext uri="{FF2B5EF4-FFF2-40B4-BE49-F238E27FC236}">
                  <a16:creationId xmlns:a16="http://schemas.microsoft.com/office/drawing/2014/main" id="{05B0AA37-6342-743C-A79A-45DC5E8AA299}"/>
                </a:ext>
              </a:extLst>
            </p:cNvPr>
            <p:cNvSpPr>
              <a:spLocks/>
            </p:cNvSpPr>
            <p:nvPr/>
          </p:nvSpPr>
          <p:spPr bwMode="auto">
            <a:xfrm>
              <a:off x="4696" y="732"/>
              <a:ext cx="47" cy="56"/>
            </a:xfrm>
            <a:custGeom>
              <a:avLst/>
              <a:gdLst>
                <a:gd name="T0" fmla="*/ 6 w 93"/>
                <a:gd name="T1" fmla="*/ 3 h 113"/>
                <a:gd name="T2" fmla="*/ 5 w 93"/>
                <a:gd name="T3" fmla="*/ 4 h 113"/>
                <a:gd name="T4" fmla="*/ 5 w 93"/>
                <a:gd name="T5" fmla="*/ 4 h 113"/>
                <a:gd name="T6" fmla="*/ 4 w 93"/>
                <a:gd name="T7" fmla="*/ 5 h 113"/>
                <a:gd name="T8" fmla="*/ 3 w 93"/>
                <a:gd name="T9" fmla="*/ 6 h 113"/>
                <a:gd name="T10" fmla="*/ 3 w 93"/>
                <a:gd name="T11" fmla="*/ 6 h 113"/>
                <a:gd name="T12" fmla="*/ 2 w 93"/>
                <a:gd name="T13" fmla="*/ 6 h 113"/>
                <a:gd name="T14" fmla="*/ 1 w 93"/>
                <a:gd name="T15" fmla="*/ 7 h 113"/>
                <a:gd name="T16" fmla="*/ 1 w 93"/>
                <a:gd name="T17" fmla="*/ 6 h 113"/>
                <a:gd name="T18" fmla="*/ 1 w 93"/>
                <a:gd name="T19" fmla="*/ 5 h 113"/>
                <a:gd name="T20" fmla="*/ 0 w 93"/>
                <a:gd name="T21" fmla="*/ 4 h 113"/>
                <a:gd name="T22" fmla="*/ 1 w 93"/>
                <a:gd name="T23" fmla="*/ 3 h 113"/>
                <a:gd name="T24" fmla="*/ 1 w 93"/>
                <a:gd name="T25" fmla="*/ 2 h 113"/>
                <a:gd name="T26" fmla="*/ 2 w 93"/>
                <a:gd name="T27" fmla="*/ 1 h 113"/>
                <a:gd name="T28" fmla="*/ 3 w 93"/>
                <a:gd name="T29" fmla="*/ 1 h 113"/>
                <a:gd name="T30" fmla="*/ 4 w 93"/>
                <a:gd name="T31" fmla="*/ 0 h 113"/>
                <a:gd name="T32" fmla="*/ 5 w 93"/>
                <a:gd name="T33" fmla="*/ 0 h 113"/>
                <a:gd name="T34" fmla="*/ 6 w 93"/>
                <a:gd name="T35" fmla="*/ 0 h 113"/>
                <a:gd name="T36" fmla="*/ 6 w 93"/>
                <a:gd name="T37" fmla="*/ 1 h 113"/>
                <a:gd name="T38" fmla="*/ 6 w 93"/>
                <a:gd name="T39" fmla="*/ 2 h 113"/>
                <a:gd name="T40" fmla="*/ 6 w 93"/>
                <a:gd name="T41" fmla="*/ 3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 h="113">
                  <a:moveTo>
                    <a:pt x="87" y="55"/>
                  </a:moveTo>
                  <a:lnTo>
                    <a:pt x="80" y="68"/>
                  </a:lnTo>
                  <a:lnTo>
                    <a:pt x="71" y="79"/>
                  </a:lnTo>
                  <a:lnTo>
                    <a:pt x="60" y="91"/>
                  </a:lnTo>
                  <a:lnTo>
                    <a:pt x="48" y="100"/>
                  </a:lnTo>
                  <a:lnTo>
                    <a:pt x="36" y="107"/>
                  </a:lnTo>
                  <a:lnTo>
                    <a:pt x="25" y="111"/>
                  </a:lnTo>
                  <a:lnTo>
                    <a:pt x="16" y="113"/>
                  </a:lnTo>
                  <a:lnTo>
                    <a:pt x="9" y="109"/>
                  </a:lnTo>
                  <a:lnTo>
                    <a:pt x="1" y="94"/>
                  </a:lnTo>
                  <a:lnTo>
                    <a:pt x="0" y="78"/>
                  </a:lnTo>
                  <a:lnTo>
                    <a:pt x="3" y="61"/>
                  </a:lnTo>
                  <a:lnTo>
                    <a:pt x="12" y="44"/>
                  </a:lnTo>
                  <a:lnTo>
                    <a:pt x="25" y="29"/>
                  </a:lnTo>
                  <a:lnTo>
                    <a:pt x="40" y="16"/>
                  </a:lnTo>
                  <a:lnTo>
                    <a:pt x="56" y="6"/>
                  </a:lnTo>
                  <a:lnTo>
                    <a:pt x="73" y="0"/>
                  </a:lnTo>
                  <a:lnTo>
                    <a:pt x="87" y="3"/>
                  </a:lnTo>
                  <a:lnTo>
                    <a:pt x="93" y="17"/>
                  </a:lnTo>
                  <a:lnTo>
                    <a:pt x="93" y="35"/>
                  </a:lnTo>
                  <a:lnTo>
                    <a:pt x="87" y="55"/>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4" name="Freeform 1046">
              <a:extLst>
                <a:ext uri="{FF2B5EF4-FFF2-40B4-BE49-F238E27FC236}">
                  <a16:creationId xmlns:a16="http://schemas.microsoft.com/office/drawing/2014/main" id="{698CFC0D-6C95-D4A5-CDE7-CAC9FE989B1B}"/>
                </a:ext>
              </a:extLst>
            </p:cNvPr>
            <p:cNvSpPr>
              <a:spLocks/>
            </p:cNvSpPr>
            <p:nvPr/>
          </p:nvSpPr>
          <p:spPr bwMode="auto">
            <a:xfrm>
              <a:off x="4534" y="827"/>
              <a:ext cx="47" cy="46"/>
            </a:xfrm>
            <a:custGeom>
              <a:avLst/>
              <a:gdLst>
                <a:gd name="T0" fmla="*/ 4 w 95"/>
                <a:gd name="T1" fmla="*/ 0 h 91"/>
                <a:gd name="T2" fmla="*/ 5 w 95"/>
                <a:gd name="T3" fmla="*/ 1 h 91"/>
                <a:gd name="T4" fmla="*/ 5 w 95"/>
                <a:gd name="T5" fmla="*/ 1 h 91"/>
                <a:gd name="T6" fmla="*/ 5 w 95"/>
                <a:gd name="T7" fmla="*/ 2 h 91"/>
                <a:gd name="T8" fmla="*/ 5 w 95"/>
                <a:gd name="T9" fmla="*/ 3 h 91"/>
                <a:gd name="T10" fmla="*/ 5 w 95"/>
                <a:gd name="T11" fmla="*/ 3 h 91"/>
                <a:gd name="T12" fmla="*/ 5 w 95"/>
                <a:gd name="T13" fmla="*/ 4 h 91"/>
                <a:gd name="T14" fmla="*/ 4 w 95"/>
                <a:gd name="T15" fmla="*/ 5 h 91"/>
                <a:gd name="T16" fmla="*/ 4 w 95"/>
                <a:gd name="T17" fmla="*/ 5 h 91"/>
                <a:gd name="T18" fmla="*/ 3 w 95"/>
                <a:gd name="T19" fmla="*/ 6 h 91"/>
                <a:gd name="T20" fmla="*/ 2 w 95"/>
                <a:gd name="T21" fmla="*/ 6 h 91"/>
                <a:gd name="T22" fmla="*/ 1 w 95"/>
                <a:gd name="T23" fmla="*/ 6 h 91"/>
                <a:gd name="T24" fmla="*/ 0 w 95"/>
                <a:gd name="T25" fmla="*/ 6 h 91"/>
                <a:gd name="T26" fmla="*/ 0 w 95"/>
                <a:gd name="T27" fmla="*/ 6 h 91"/>
                <a:gd name="T28" fmla="*/ 0 w 95"/>
                <a:gd name="T29" fmla="*/ 5 h 91"/>
                <a:gd name="T30" fmla="*/ 0 w 95"/>
                <a:gd name="T31" fmla="*/ 4 h 91"/>
                <a:gd name="T32" fmla="*/ 0 w 95"/>
                <a:gd name="T33" fmla="*/ 4 h 91"/>
                <a:gd name="T34" fmla="*/ 0 w 95"/>
                <a:gd name="T35" fmla="*/ 3 h 91"/>
                <a:gd name="T36" fmla="*/ 0 w 95"/>
                <a:gd name="T37" fmla="*/ 2 h 91"/>
                <a:gd name="T38" fmla="*/ 1 w 95"/>
                <a:gd name="T39" fmla="*/ 2 h 91"/>
                <a:gd name="T40" fmla="*/ 1 w 95"/>
                <a:gd name="T41" fmla="*/ 1 h 91"/>
                <a:gd name="T42" fmla="*/ 2 w 95"/>
                <a:gd name="T43" fmla="*/ 1 h 91"/>
                <a:gd name="T44" fmla="*/ 2 w 95"/>
                <a:gd name="T45" fmla="*/ 1 h 91"/>
                <a:gd name="T46" fmla="*/ 3 w 95"/>
                <a:gd name="T47" fmla="*/ 0 h 91"/>
                <a:gd name="T48" fmla="*/ 4 w 95"/>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91">
                  <a:moveTo>
                    <a:pt x="71" y="0"/>
                  </a:moveTo>
                  <a:lnTo>
                    <a:pt x="82" y="4"/>
                  </a:lnTo>
                  <a:lnTo>
                    <a:pt x="91" y="12"/>
                  </a:lnTo>
                  <a:lnTo>
                    <a:pt x="95" y="24"/>
                  </a:lnTo>
                  <a:lnTo>
                    <a:pt x="94" y="37"/>
                  </a:lnTo>
                  <a:lnTo>
                    <a:pt x="88" y="47"/>
                  </a:lnTo>
                  <a:lnTo>
                    <a:pt x="81" y="57"/>
                  </a:lnTo>
                  <a:lnTo>
                    <a:pt x="73" y="67"/>
                  </a:lnTo>
                  <a:lnTo>
                    <a:pt x="64" y="76"/>
                  </a:lnTo>
                  <a:lnTo>
                    <a:pt x="52" y="83"/>
                  </a:lnTo>
                  <a:lnTo>
                    <a:pt x="41" y="88"/>
                  </a:lnTo>
                  <a:lnTo>
                    <a:pt x="29" y="91"/>
                  </a:lnTo>
                  <a:lnTo>
                    <a:pt x="15" y="91"/>
                  </a:lnTo>
                  <a:lnTo>
                    <a:pt x="5" y="85"/>
                  </a:lnTo>
                  <a:lnTo>
                    <a:pt x="0" y="75"/>
                  </a:lnTo>
                  <a:lnTo>
                    <a:pt x="0" y="62"/>
                  </a:lnTo>
                  <a:lnTo>
                    <a:pt x="1" y="50"/>
                  </a:lnTo>
                  <a:lnTo>
                    <a:pt x="7" y="41"/>
                  </a:lnTo>
                  <a:lnTo>
                    <a:pt x="13" y="32"/>
                  </a:lnTo>
                  <a:lnTo>
                    <a:pt x="20" y="23"/>
                  </a:lnTo>
                  <a:lnTo>
                    <a:pt x="28" y="15"/>
                  </a:lnTo>
                  <a:lnTo>
                    <a:pt x="36" y="8"/>
                  </a:lnTo>
                  <a:lnTo>
                    <a:pt x="46" y="2"/>
                  </a:lnTo>
                  <a:lnTo>
                    <a:pt x="58" y="0"/>
                  </a:lnTo>
                  <a:lnTo>
                    <a:pt x="71" y="0"/>
                  </a:lnTo>
                  <a:close/>
                </a:path>
              </a:pathLst>
            </a:custGeom>
            <a:solidFill>
              <a:srgbClr val="002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5" name="Freeform 1047">
              <a:extLst>
                <a:ext uri="{FF2B5EF4-FFF2-40B4-BE49-F238E27FC236}">
                  <a16:creationId xmlns:a16="http://schemas.microsoft.com/office/drawing/2014/main" id="{24AF37B8-F06E-EA79-1DF3-8DE9AEE90327}"/>
                </a:ext>
              </a:extLst>
            </p:cNvPr>
            <p:cNvSpPr>
              <a:spLocks/>
            </p:cNvSpPr>
            <p:nvPr/>
          </p:nvSpPr>
          <p:spPr bwMode="auto">
            <a:xfrm>
              <a:off x="4452" y="810"/>
              <a:ext cx="67" cy="109"/>
            </a:xfrm>
            <a:custGeom>
              <a:avLst/>
              <a:gdLst>
                <a:gd name="T0" fmla="*/ 1 w 134"/>
                <a:gd name="T1" fmla="*/ 4 h 219"/>
                <a:gd name="T2" fmla="*/ 2 w 134"/>
                <a:gd name="T3" fmla="*/ 3 h 219"/>
                <a:gd name="T4" fmla="*/ 3 w 134"/>
                <a:gd name="T5" fmla="*/ 2 h 219"/>
                <a:gd name="T6" fmla="*/ 3 w 134"/>
                <a:gd name="T7" fmla="*/ 1 h 219"/>
                <a:gd name="T8" fmla="*/ 4 w 134"/>
                <a:gd name="T9" fmla="*/ 1 h 219"/>
                <a:gd name="T10" fmla="*/ 5 w 134"/>
                <a:gd name="T11" fmla="*/ 0 h 219"/>
                <a:gd name="T12" fmla="*/ 7 w 134"/>
                <a:gd name="T13" fmla="*/ 0 h 219"/>
                <a:gd name="T14" fmla="*/ 8 w 134"/>
                <a:gd name="T15" fmla="*/ 0 h 219"/>
                <a:gd name="T16" fmla="*/ 9 w 134"/>
                <a:gd name="T17" fmla="*/ 0 h 219"/>
                <a:gd name="T18" fmla="*/ 8 w 134"/>
                <a:gd name="T19" fmla="*/ 0 h 219"/>
                <a:gd name="T20" fmla="*/ 8 w 134"/>
                <a:gd name="T21" fmla="*/ 1 h 219"/>
                <a:gd name="T22" fmla="*/ 7 w 134"/>
                <a:gd name="T23" fmla="*/ 2 h 219"/>
                <a:gd name="T24" fmla="*/ 7 w 134"/>
                <a:gd name="T25" fmla="*/ 2 h 219"/>
                <a:gd name="T26" fmla="*/ 7 w 134"/>
                <a:gd name="T27" fmla="*/ 4 h 219"/>
                <a:gd name="T28" fmla="*/ 7 w 134"/>
                <a:gd name="T29" fmla="*/ 5 h 219"/>
                <a:gd name="T30" fmla="*/ 7 w 134"/>
                <a:gd name="T31" fmla="*/ 7 h 219"/>
                <a:gd name="T32" fmla="*/ 7 w 134"/>
                <a:gd name="T33" fmla="*/ 8 h 219"/>
                <a:gd name="T34" fmla="*/ 6 w 134"/>
                <a:gd name="T35" fmla="*/ 9 h 219"/>
                <a:gd name="T36" fmla="*/ 5 w 134"/>
                <a:gd name="T37" fmla="*/ 9 h 219"/>
                <a:gd name="T38" fmla="*/ 5 w 134"/>
                <a:gd name="T39" fmla="*/ 10 h 219"/>
                <a:gd name="T40" fmla="*/ 4 w 134"/>
                <a:gd name="T41" fmla="*/ 10 h 219"/>
                <a:gd name="T42" fmla="*/ 3 w 134"/>
                <a:gd name="T43" fmla="*/ 11 h 219"/>
                <a:gd name="T44" fmla="*/ 2 w 134"/>
                <a:gd name="T45" fmla="*/ 12 h 219"/>
                <a:gd name="T46" fmla="*/ 2 w 134"/>
                <a:gd name="T47" fmla="*/ 12 h 219"/>
                <a:gd name="T48" fmla="*/ 1 w 134"/>
                <a:gd name="T49" fmla="*/ 13 h 219"/>
                <a:gd name="T50" fmla="*/ 1 w 134"/>
                <a:gd name="T51" fmla="*/ 11 h 219"/>
                <a:gd name="T52" fmla="*/ 0 w 134"/>
                <a:gd name="T53" fmla="*/ 9 h 219"/>
                <a:gd name="T54" fmla="*/ 0 w 134"/>
                <a:gd name="T55" fmla="*/ 6 h 219"/>
                <a:gd name="T56" fmla="*/ 1 w 134"/>
                <a:gd name="T57" fmla="*/ 4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4" h="219">
                  <a:moveTo>
                    <a:pt x="11" y="73"/>
                  </a:moveTo>
                  <a:lnTo>
                    <a:pt x="21" y="56"/>
                  </a:lnTo>
                  <a:lnTo>
                    <a:pt x="33" y="43"/>
                  </a:lnTo>
                  <a:lnTo>
                    <a:pt x="47" y="31"/>
                  </a:lnTo>
                  <a:lnTo>
                    <a:pt x="63" y="21"/>
                  </a:lnTo>
                  <a:lnTo>
                    <a:pt x="79" y="13"/>
                  </a:lnTo>
                  <a:lnTo>
                    <a:pt x="97" y="7"/>
                  </a:lnTo>
                  <a:lnTo>
                    <a:pt x="116" y="2"/>
                  </a:lnTo>
                  <a:lnTo>
                    <a:pt x="134" y="0"/>
                  </a:lnTo>
                  <a:lnTo>
                    <a:pt x="123" y="10"/>
                  </a:lnTo>
                  <a:lnTo>
                    <a:pt x="116" y="22"/>
                  </a:lnTo>
                  <a:lnTo>
                    <a:pt x="110" y="35"/>
                  </a:lnTo>
                  <a:lnTo>
                    <a:pt x="107" y="45"/>
                  </a:lnTo>
                  <a:lnTo>
                    <a:pt x="101" y="67"/>
                  </a:lnTo>
                  <a:lnTo>
                    <a:pt x="102" y="91"/>
                  </a:lnTo>
                  <a:lnTo>
                    <a:pt x="103" y="114"/>
                  </a:lnTo>
                  <a:lnTo>
                    <a:pt x="97" y="136"/>
                  </a:lnTo>
                  <a:lnTo>
                    <a:pt x="89" y="147"/>
                  </a:lnTo>
                  <a:lnTo>
                    <a:pt x="79" y="158"/>
                  </a:lnTo>
                  <a:lnTo>
                    <a:pt x="68" y="167"/>
                  </a:lnTo>
                  <a:lnTo>
                    <a:pt x="56" y="175"/>
                  </a:lnTo>
                  <a:lnTo>
                    <a:pt x="43" y="185"/>
                  </a:lnTo>
                  <a:lnTo>
                    <a:pt x="32" y="195"/>
                  </a:lnTo>
                  <a:lnTo>
                    <a:pt x="20" y="206"/>
                  </a:lnTo>
                  <a:lnTo>
                    <a:pt x="11" y="219"/>
                  </a:lnTo>
                  <a:lnTo>
                    <a:pt x="6" y="181"/>
                  </a:lnTo>
                  <a:lnTo>
                    <a:pt x="0" y="144"/>
                  </a:lnTo>
                  <a:lnTo>
                    <a:pt x="0" y="108"/>
                  </a:lnTo>
                  <a:lnTo>
                    <a:pt x="11" y="73"/>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6" name="Freeform 1048">
              <a:extLst>
                <a:ext uri="{FF2B5EF4-FFF2-40B4-BE49-F238E27FC236}">
                  <a16:creationId xmlns:a16="http://schemas.microsoft.com/office/drawing/2014/main" id="{16431FD2-7289-D7BD-6BC1-C57841F5D03C}"/>
                </a:ext>
              </a:extLst>
            </p:cNvPr>
            <p:cNvSpPr>
              <a:spLocks/>
            </p:cNvSpPr>
            <p:nvPr/>
          </p:nvSpPr>
          <p:spPr bwMode="auto">
            <a:xfrm>
              <a:off x="4591" y="766"/>
              <a:ext cx="53" cy="28"/>
            </a:xfrm>
            <a:custGeom>
              <a:avLst/>
              <a:gdLst>
                <a:gd name="T0" fmla="*/ 4 w 105"/>
                <a:gd name="T1" fmla="*/ 2 h 56"/>
                <a:gd name="T2" fmla="*/ 4 w 105"/>
                <a:gd name="T3" fmla="*/ 2 h 56"/>
                <a:gd name="T4" fmla="*/ 5 w 105"/>
                <a:gd name="T5" fmla="*/ 2 h 56"/>
                <a:gd name="T6" fmla="*/ 5 w 105"/>
                <a:gd name="T7" fmla="*/ 2 h 56"/>
                <a:gd name="T8" fmla="*/ 6 w 105"/>
                <a:gd name="T9" fmla="*/ 2 h 56"/>
                <a:gd name="T10" fmla="*/ 6 w 105"/>
                <a:gd name="T11" fmla="*/ 1 h 56"/>
                <a:gd name="T12" fmla="*/ 6 w 105"/>
                <a:gd name="T13" fmla="*/ 1 h 56"/>
                <a:gd name="T14" fmla="*/ 7 w 105"/>
                <a:gd name="T15" fmla="*/ 1 h 56"/>
                <a:gd name="T16" fmla="*/ 7 w 105"/>
                <a:gd name="T17" fmla="*/ 0 h 56"/>
                <a:gd name="T18" fmla="*/ 7 w 105"/>
                <a:gd name="T19" fmla="*/ 1 h 56"/>
                <a:gd name="T20" fmla="*/ 6 w 105"/>
                <a:gd name="T21" fmla="*/ 2 h 56"/>
                <a:gd name="T22" fmla="*/ 5 w 105"/>
                <a:gd name="T23" fmla="*/ 3 h 56"/>
                <a:gd name="T24" fmla="*/ 4 w 105"/>
                <a:gd name="T25" fmla="*/ 3 h 56"/>
                <a:gd name="T26" fmla="*/ 3 w 105"/>
                <a:gd name="T27" fmla="*/ 4 h 56"/>
                <a:gd name="T28" fmla="*/ 3 w 105"/>
                <a:gd name="T29" fmla="*/ 4 h 56"/>
                <a:gd name="T30" fmla="*/ 2 w 105"/>
                <a:gd name="T31" fmla="*/ 4 h 56"/>
                <a:gd name="T32" fmla="*/ 0 w 105"/>
                <a:gd name="T33" fmla="*/ 4 h 56"/>
                <a:gd name="T34" fmla="*/ 1 w 105"/>
                <a:gd name="T35" fmla="*/ 3 h 56"/>
                <a:gd name="T36" fmla="*/ 1 w 105"/>
                <a:gd name="T37" fmla="*/ 3 h 56"/>
                <a:gd name="T38" fmla="*/ 2 w 105"/>
                <a:gd name="T39" fmla="*/ 3 h 56"/>
                <a:gd name="T40" fmla="*/ 2 w 105"/>
                <a:gd name="T41" fmla="*/ 3 h 56"/>
                <a:gd name="T42" fmla="*/ 3 w 105"/>
                <a:gd name="T43" fmla="*/ 3 h 56"/>
                <a:gd name="T44" fmla="*/ 3 w 105"/>
                <a:gd name="T45" fmla="*/ 3 h 56"/>
                <a:gd name="T46" fmla="*/ 3 w 105"/>
                <a:gd name="T47" fmla="*/ 2 h 56"/>
                <a:gd name="T48" fmla="*/ 4 w 105"/>
                <a:gd name="T49" fmla="*/ 2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56">
                  <a:moveTo>
                    <a:pt x="55" y="27"/>
                  </a:moveTo>
                  <a:lnTo>
                    <a:pt x="62" y="24"/>
                  </a:lnTo>
                  <a:lnTo>
                    <a:pt x="69" y="22"/>
                  </a:lnTo>
                  <a:lnTo>
                    <a:pt x="77" y="19"/>
                  </a:lnTo>
                  <a:lnTo>
                    <a:pt x="84" y="17"/>
                  </a:lnTo>
                  <a:lnTo>
                    <a:pt x="90" y="15"/>
                  </a:lnTo>
                  <a:lnTo>
                    <a:pt x="95" y="10"/>
                  </a:lnTo>
                  <a:lnTo>
                    <a:pt x="101" y="5"/>
                  </a:lnTo>
                  <a:lnTo>
                    <a:pt x="105" y="0"/>
                  </a:lnTo>
                  <a:lnTo>
                    <a:pt x="97" y="15"/>
                  </a:lnTo>
                  <a:lnTo>
                    <a:pt x="87" y="27"/>
                  </a:lnTo>
                  <a:lnTo>
                    <a:pt x="76" y="39"/>
                  </a:lnTo>
                  <a:lnTo>
                    <a:pt x="63" y="47"/>
                  </a:lnTo>
                  <a:lnTo>
                    <a:pt x="48" y="54"/>
                  </a:lnTo>
                  <a:lnTo>
                    <a:pt x="33" y="56"/>
                  </a:lnTo>
                  <a:lnTo>
                    <a:pt x="17" y="55"/>
                  </a:lnTo>
                  <a:lnTo>
                    <a:pt x="0" y="50"/>
                  </a:lnTo>
                  <a:lnTo>
                    <a:pt x="7" y="48"/>
                  </a:lnTo>
                  <a:lnTo>
                    <a:pt x="13" y="46"/>
                  </a:lnTo>
                  <a:lnTo>
                    <a:pt x="20" y="43"/>
                  </a:lnTo>
                  <a:lnTo>
                    <a:pt x="27" y="40"/>
                  </a:lnTo>
                  <a:lnTo>
                    <a:pt x="34" y="38"/>
                  </a:lnTo>
                  <a:lnTo>
                    <a:pt x="41" y="34"/>
                  </a:lnTo>
                  <a:lnTo>
                    <a:pt x="48" y="31"/>
                  </a:lnTo>
                  <a:lnTo>
                    <a:pt x="55" y="27"/>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7" name="Freeform 1049">
              <a:extLst>
                <a:ext uri="{FF2B5EF4-FFF2-40B4-BE49-F238E27FC236}">
                  <a16:creationId xmlns:a16="http://schemas.microsoft.com/office/drawing/2014/main" id="{FC3670F9-0585-37F2-674A-CA9555E2AA63}"/>
                </a:ext>
              </a:extLst>
            </p:cNvPr>
            <p:cNvSpPr>
              <a:spLocks/>
            </p:cNvSpPr>
            <p:nvPr/>
          </p:nvSpPr>
          <p:spPr bwMode="auto">
            <a:xfrm>
              <a:off x="4373" y="980"/>
              <a:ext cx="132" cy="151"/>
            </a:xfrm>
            <a:custGeom>
              <a:avLst/>
              <a:gdLst>
                <a:gd name="T0" fmla="*/ 13 w 265"/>
                <a:gd name="T1" fmla="*/ 15 h 300"/>
                <a:gd name="T2" fmla="*/ 13 w 265"/>
                <a:gd name="T3" fmla="*/ 16 h 300"/>
                <a:gd name="T4" fmla="*/ 13 w 265"/>
                <a:gd name="T5" fmla="*/ 17 h 300"/>
                <a:gd name="T6" fmla="*/ 13 w 265"/>
                <a:gd name="T7" fmla="*/ 18 h 300"/>
                <a:gd name="T8" fmla="*/ 13 w 265"/>
                <a:gd name="T9" fmla="*/ 19 h 300"/>
                <a:gd name="T10" fmla="*/ 13 w 265"/>
                <a:gd name="T11" fmla="*/ 19 h 300"/>
                <a:gd name="T12" fmla="*/ 12 w 265"/>
                <a:gd name="T13" fmla="*/ 19 h 300"/>
                <a:gd name="T14" fmla="*/ 12 w 265"/>
                <a:gd name="T15" fmla="*/ 19 h 300"/>
                <a:gd name="T16" fmla="*/ 12 w 265"/>
                <a:gd name="T17" fmla="*/ 19 h 300"/>
                <a:gd name="T18" fmla="*/ 11 w 265"/>
                <a:gd name="T19" fmla="*/ 18 h 300"/>
                <a:gd name="T20" fmla="*/ 11 w 265"/>
                <a:gd name="T21" fmla="*/ 18 h 300"/>
                <a:gd name="T22" fmla="*/ 11 w 265"/>
                <a:gd name="T23" fmla="*/ 18 h 300"/>
                <a:gd name="T24" fmla="*/ 10 w 265"/>
                <a:gd name="T25" fmla="*/ 17 h 300"/>
                <a:gd name="T26" fmla="*/ 10 w 265"/>
                <a:gd name="T27" fmla="*/ 17 h 300"/>
                <a:gd name="T28" fmla="*/ 10 w 265"/>
                <a:gd name="T29" fmla="*/ 17 h 300"/>
                <a:gd name="T30" fmla="*/ 9 w 265"/>
                <a:gd name="T31" fmla="*/ 16 h 300"/>
                <a:gd name="T32" fmla="*/ 9 w 265"/>
                <a:gd name="T33" fmla="*/ 16 h 300"/>
                <a:gd name="T34" fmla="*/ 8 w 265"/>
                <a:gd name="T35" fmla="*/ 17 h 300"/>
                <a:gd name="T36" fmla="*/ 6 w 265"/>
                <a:gd name="T37" fmla="*/ 17 h 300"/>
                <a:gd name="T38" fmla="*/ 5 w 265"/>
                <a:gd name="T39" fmla="*/ 16 h 300"/>
                <a:gd name="T40" fmla="*/ 4 w 265"/>
                <a:gd name="T41" fmla="*/ 16 h 300"/>
                <a:gd name="T42" fmla="*/ 3 w 265"/>
                <a:gd name="T43" fmla="*/ 16 h 300"/>
                <a:gd name="T44" fmla="*/ 2 w 265"/>
                <a:gd name="T45" fmla="*/ 15 h 300"/>
                <a:gd name="T46" fmla="*/ 1 w 265"/>
                <a:gd name="T47" fmla="*/ 14 h 300"/>
                <a:gd name="T48" fmla="*/ 0 w 265"/>
                <a:gd name="T49" fmla="*/ 13 h 300"/>
                <a:gd name="T50" fmla="*/ 0 w 265"/>
                <a:gd name="T51" fmla="*/ 11 h 300"/>
                <a:gd name="T52" fmla="*/ 0 w 265"/>
                <a:gd name="T53" fmla="*/ 9 h 300"/>
                <a:gd name="T54" fmla="*/ 0 w 265"/>
                <a:gd name="T55" fmla="*/ 7 h 300"/>
                <a:gd name="T56" fmla="*/ 0 w 265"/>
                <a:gd name="T57" fmla="*/ 6 h 300"/>
                <a:gd name="T58" fmla="*/ 0 w 265"/>
                <a:gd name="T59" fmla="*/ 4 h 300"/>
                <a:gd name="T60" fmla="*/ 1 w 265"/>
                <a:gd name="T61" fmla="*/ 3 h 300"/>
                <a:gd name="T62" fmla="*/ 2 w 265"/>
                <a:gd name="T63" fmla="*/ 1 h 300"/>
                <a:gd name="T64" fmla="*/ 4 w 265"/>
                <a:gd name="T65" fmla="*/ 1 h 300"/>
                <a:gd name="T66" fmla="*/ 5 w 265"/>
                <a:gd name="T67" fmla="*/ 1 h 300"/>
                <a:gd name="T68" fmla="*/ 6 w 265"/>
                <a:gd name="T69" fmla="*/ 0 h 300"/>
                <a:gd name="T70" fmla="*/ 7 w 265"/>
                <a:gd name="T71" fmla="*/ 0 h 300"/>
                <a:gd name="T72" fmla="*/ 8 w 265"/>
                <a:gd name="T73" fmla="*/ 1 h 300"/>
                <a:gd name="T74" fmla="*/ 8 w 265"/>
                <a:gd name="T75" fmla="*/ 1 h 300"/>
                <a:gd name="T76" fmla="*/ 9 w 265"/>
                <a:gd name="T77" fmla="*/ 1 h 300"/>
                <a:gd name="T78" fmla="*/ 10 w 265"/>
                <a:gd name="T79" fmla="*/ 1 h 300"/>
                <a:gd name="T80" fmla="*/ 11 w 265"/>
                <a:gd name="T81" fmla="*/ 2 h 300"/>
                <a:gd name="T82" fmla="*/ 12 w 265"/>
                <a:gd name="T83" fmla="*/ 2 h 300"/>
                <a:gd name="T84" fmla="*/ 12 w 265"/>
                <a:gd name="T85" fmla="*/ 2 h 300"/>
                <a:gd name="T86" fmla="*/ 13 w 265"/>
                <a:gd name="T87" fmla="*/ 3 h 300"/>
                <a:gd name="T88" fmla="*/ 14 w 265"/>
                <a:gd name="T89" fmla="*/ 4 h 300"/>
                <a:gd name="T90" fmla="*/ 14 w 265"/>
                <a:gd name="T91" fmla="*/ 4 h 300"/>
                <a:gd name="T92" fmla="*/ 15 w 265"/>
                <a:gd name="T93" fmla="*/ 5 h 300"/>
                <a:gd name="T94" fmla="*/ 15 w 265"/>
                <a:gd name="T95" fmla="*/ 6 h 300"/>
                <a:gd name="T96" fmla="*/ 16 w 265"/>
                <a:gd name="T97" fmla="*/ 6 h 300"/>
                <a:gd name="T98" fmla="*/ 16 w 265"/>
                <a:gd name="T99" fmla="*/ 8 h 300"/>
                <a:gd name="T100" fmla="*/ 16 w 265"/>
                <a:gd name="T101" fmla="*/ 9 h 300"/>
                <a:gd name="T102" fmla="*/ 16 w 265"/>
                <a:gd name="T103" fmla="*/ 10 h 300"/>
                <a:gd name="T104" fmla="*/ 16 w 265"/>
                <a:gd name="T105" fmla="*/ 11 h 300"/>
                <a:gd name="T106" fmla="*/ 15 w 265"/>
                <a:gd name="T107" fmla="*/ 12 h 300"/>
                <a:gd name="T108" fmla="*/ 14 w 265"/>
                <a:gd name="T109" fmla="*/ 13 h 300"/>
                <a:gd name="T110" fmla="*/ 14 w 265"/>
                <a:gd name="T111" fmla="*/ 14 h 300"/>
                <a:gd name="T112" fmla="*/ 13 w 265"/>
                <a:gd name="T113" fmla="*/ 15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5" h="300">
                  <a:moveTo>
                    <a:pt x="214" y="239"/>
                  </a:moveTo>
                  <a:lnTo>
                    <a:pt x="213" y="249"/>
                  </a:lnTo>
                  <a:lnTo>
                    <a:pt x="217" y="264"/>
                  </a:lnTo>
                  <a:lnTo>
                    <a:pt x="221" y="282"/>
                  </a:lnTo>
                  <a:lnTo>
                    <a:pt x="218" y="299"/>
                  </a:lnTo>
                  <a:lnTo>
                    <a:pt x="214" y="300"/>
                  </a:lnTo>
                  <a:lnTo>
                    <a:pt x="207" y="298"/>
                  </a:lnTo>
                  <a:lnTo>
                    <a:pt x="199" y="293"/>
                  </a:lnTo>
                  <a:lnTo>
                    <a:pt x="192" y="290"/>
                  </a:lnTo>
                  <a:lnTo>
                    <a:pt x="186" y="287"/>
                  </a:lnTo>
                  <a:lnTo>
                    <a:pt x="180" y="283"/>
                  </a:lnTo>
                  <a:lnTo>
                    <a:pt x="177" y="277"/>
                  </a:lnTo>
                  <a:lnTo>
                    <a:pt x="173" y="269"/>
                  </a:lnTo>
                  <a:lnTo>
                    <a:pt x="169" y="262"/>
                  </a:lnTo>
                  <a:lnTo>
                    <a:pt x="164" y="256"/>
                  </a:lnTo>
                  <a:lnTo>
                    <a:pt x="158" y="253"/>
                  </a:lnTo>
                  <a:lnTo>
                    <a:pt x="150" y="253"/>
                  </a:lnTo>
                  <a:lnTo>
                    <a:pt x="130" y="256"/>
                  </a:lnTo>
                  <a:lnTo>
                    <a:pt x="109" y="258"/>
                  </a:lnTo>
                  <a:lnTo>
                    <a:pt x="88" y="255"/>
                  </a:lnTo>
                  <a:lnTo>
                    <a:pt x="68" y="249"/>
                  </a:lnTo>
                  <a:lnTo>
                    <a:pt x="50" y="240"/>
                  </a:lnTo>
                  <a:lnTo>
                    <a:pt x="35" y="228"/>
                  </a:lnTo>
                  <a:lnTo>
                    <a:pt x="22" y="213"/>
                  </a:lnTo>
                  <a:lnTo>
                    <a:pt x="13" y="194"/>
                  </a:lnTo>
                  <a:lnTo>
                    <a:pt x="6" y="168"/>
                  </a:lnTo>
                  <a:lnTo>
                    <a:pt x="2" y="139"/>
                  </a:lnTo>
                  <a:lnTo>
                    <a:pt x="0" y="110"/>
                  </a:lnTo>
                  <a:lnTo>
                    <a:pt x="4" y="83"/>
                  </a:lnTo>
                  <a:lnTo>
                    <a:pt x="12" y="57"/>
                  </a:lnTo>
                  <a:lnTo>
                    <a:pt x="26" y="34"/>
                  </a:lnTo>
                  <a:lnTo>
                    <a:pt x="47" y="16"/>
                  </a:lnTo>
                  <a:lnTo>
                    <a:pt x="73" y="3"/>
                  </a:lnTo>
                  <a:lnTo>
                    <a:pt x="87" y="1"/>
                  </a:lnTo>
                  <a:lnTo>
                    <a:pt x="101" y="0"/>
                  </a:lnTo>
                  <a:lnTo>
                    <a:pt x="115" y="0"/>
                  </a:lnTo>
                  <a:lnTo>
                    <a:pt x="128" y="1"/>
                  </a:lnTo>
                  <a:lnTo>
                    <a:pt x="142" y="3"/>
                  </a:lnTo>
                  <a:lnTo>
                    <a:pt x="156" y="7"/>
                  </a:lnTo>
                  <a:lnTo>
                    <a:pt x="169" y="11"/>
                  </a:lnTo>
                  <a:lnTo>
                    <a:pt x="181" y="17"/>
                  </a:lnTo>
                  <a:lnTo>
                    <a:pt x="194" y="24"/>
                  </a:lnTo>
                  <a:lnTo>
                    <a:pt x="206" y="31"/>
                  </a:lnTo>
                  <a:lnTo>
                    <a:pt x="217" y="40"/>
                  </a:lnTo>
                  <a:lnTo>
                    <a:pt x="228" y="49"/>
                  </a:lnTo>
                  <a:lnTo>
                    <a:pt x="237" y="60"/>
                  </a:lnTo>
                  <a:lnTo>
                    <a:pt x="246" y="70"/>
                  </a:lnTo>
                  <a:lnTo>
                    <a:pt x="253" y="81"/>
                  </a:lnTo>
                  <a:lnTo>
                    <a:pt x="260" y="94"/>
                  </a:lnTo>
                  <a:lnTo>
                    <a:pt x="265" y="113"/>
                  </a:lnTo>
                  <a:lnTo>
                    <a:pt x="265" y="131"/>
                  </a:lnTo>
                  <a:lnTo>
                    <a:pt x="262" y="149"/>
                  </a:lnTo>
                  <a:lnTo>
                    <a:pt x="256" y="168"/>
                  </a:lnTo>
                  <a:lnTo>
                    <a:pt x="247" y="186"/>
                  </a:lnTo>
                  <a:lnTo>
                    <a:pt x="237" y="205"/>
                  </a:lnTo>
                  <a:lnTo>
                    <a:pt x="225" y="222"/>
                  </a:lnTo>
                  <a:lnTo>
                    <a:pt x="214" y="239"/>
                  </a:lnTo>
                  <a:close/>
                </a:path>
              </a:pathLst>
            </a:custGeom>
            <a:solidFill>
              <a:srgbClr val="D335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8" name="Freeform 1050">
              <a:extLst>
                <a:ext uri="{FF2B5EF4-FFF2-40B4-BE49-F238E27FC236}">
                  <a16:creationId xmlns:a16="http://schemas.microsoft.com/office/drawing/2014/main" id="{5EEEB16A-EB06-382B-1FC0-E42A82AAAB45}"/>
                </a:ext>
              </a:extLst>
            </p:cNvPr>
            <p:cNvSpPr>
              <a:spLocks/>
            </p:cNvSpPr>
            <p:nvPr/>
          </p:nvSpPr>
          <p:spPr bwMode="auto">
            <a:xfrm>
              <a:off x="4391" y="999"/>
              <a:ext cx="88" cy="89"/>
            </a:xfrm>
            <a:custGeom>
              <a:avLst/>
              <a:gdLst>
                <a:gd name="T0" fmla="*/ 11 w 176"/>
                <a:gd name="T1" fmla="*/ 6 h 177"/>
                <a:gd name="T2" fmla="*/ 11 w 176"/>
                <a:gd name="T3" fmla="*/ 7 h 177"/>
                <a:gd name="T4" fmla="*/ 11 w 176"/>
                <a:gd name="T5" fmla="*/ 8 h 177"/>
                <a:gd name="T6" fmla="*/ 11 w 176"/>
                <a:gd name="T7" fmla="*/ 9 h 177"/>
                <a:gd name="T8" fmla="*/ 11 w 176"/>
                <a:gd name="T9" fmla="*/ 9 h 177"/>
                <a:gd name="T10" fmla="*/ 10 w 176"/>
                <a:gd name="T11" fmla="*/ 10 h 177"/>
                <a:gd name="T12" fmla="*/ 10 w 176"/>
                <a:gd name="T13" fmla="*/ 11 h 177"/>
                <a:gd name="T14" fmla="*/ 9 w 176"/>
                <a:gd name="T15" fmla="*/ 11 h 177"/>
                <a:gd name="T16" fmla="*/ 8 w 176"/>
                <a:gd name="T17" fmla="*/ 11 h 177"/>
                <a:gd name="T18" fmla="*/ 7 w 176"/>
                <a:gd name="T19" fmla="*/ 12 h 177"/>
                <a:gd name="T20" fmla="*/ 6 w 176"/>
                <a:gd name="T21" fmla="*/ 11 h 177"/>
                <a:gd name="T22" fmla="*/ 5 w 176"/>
                <a:gd name="T23" fmla="*/ 11 h 177"/>
                <a:gd name="T24" fmla="*/ 4 w 176"/>
                <a:gd name="T25" fmla="*/ 11 h 177"/>
                <a:gd name="T26" fmla="*/ 3 w 176"/>
                <a:gd name="T27" fmla="*/ 10 h 177"/>
                <a:gd name="T28" fmla="*/ 2 w 176"/>
                <a:gd name="T29" fmla="*/ 9 h 177"/>
                <a:gd name="T30" fmla="*/ 2 w 176"/>
                <a:gd name="T31" fmla="*/ 9 h 177"/>
                <a:gd name="T32" fmla="*/ 1 w 176"/>
                <a:gd name="T33" fmla="*/ 8 h 177"/>
                <a:gd name="T34" fmla="*/ 1 w 176"/>
                <a:gd name="T35" fmla="*/ 7 h 177"/>
                <a:gd name="T36" fmla="*/ 0 w 176"/>
                <a:gd name="T37" fmla="*/ 5 h 177"/>
                <a:gd name="T38" fmla="*/ 1 w 176"/>
                <a:gd name="T39" fmla="*/ 4 h 177"/>
                <a:gd name="T40" fmla="*/ 1 w 176"/>
                <a:gd name="T41" fmla="*/ 3 h 177"/>
                <a:gd name="T42" fmla="*/ 1 w 176"/>
                <a:gd name="T43" fmla="*/ 2 h 177"/>
                <a:gd name="T44" fmla="*/ 2 w 176"/>
                <a:gd name="T45" fmla="*/ 1 h 177"/>
                <a:gd name="T46" fmla="*/ 3 w 176"/>
                <a:gd name="T47" fmla="*/ 1 h 177"/>
                <a:gd name="T48" fmla="*/ 4 w 176"/>
                <a:gd name="T49" fmla="*/ 1 h 177"/>
                <a:gd name="T50" fmla="*/ 5 w 176"/>
                <a:gd name="T51" fmla="*/ 0 h 177"/>
                <a:gd name="T52" fmla="*/ 7 w 176"/>
                <a:gd name="T53" fmla="*/ 1 h 177"/>
                <a:gd name="T54" fmla="*/ 8 w 176"/>
                <a:gd name="T55" fmla="*/ 1 h 177"/>
                <a:gd name="T56" fmla="*/ 9 w 176"/>
                <a:gd name="T57" fmla="*/ 2 h 177"/>
                <a:gd name="T58" fmla="*/ 10 w 176"/>
                <a:gd name="T59" fmla="*/ 3 h 177"/>
                <a:gd name="T60" fmla="*/ 10 w 176"/>
                <a:gd name="T61" fmla="*/ 4 h 177"/>
                <a:gd name="T62" fmla="*/ 11 w 176"/>
                <a:gd name="T63" fmla="*/ 5 h 177"/>
                <a:gd name="T64" fmla="*/ 11 w 176"/>
                <a:gd name="T65" fmla="*/ 6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177">
                  <a:moveTo>
                    <a:pt x="173" y="92"/>
                  </a:moveTo>
                  <a:lnTo>
                    <a:pt x="176" y="106"/>
                  </a:lnTo>
                  <a:lnTo>
                    <a:pt x="173" y="119"/>
                  </a:lnTo>
                  <a:lnTo>
                    <a:pt x="170" y="132"/>
                  </a:lnTo>
                  <a:lnTo>
                    <a:pt x="164" y="144"/>
                  </a:lnTo>
                  <a:lnTo>
                    <a:pt x="155" y="154"/>
                  </a:lnTo>
                  <a:lnTo>
                    <a:pt x="146" y="163"/>
                  </a:lnTo>
                  <a:lnTo>
                    <a:pt x="134" y="169"/>
                  </a:lnTo>
                  <a:lnTo>
                    <a:pt x="123" y="174"/>
                  </a:lnTo>
                  <a:lnTo>
                    <a:pt x="105" y="177"/>
                  </a:lnTo>
                  <a:lnTo>
                    <a:pt x="88" y="176"/>
                  </a:lnTo>
                  <a:lnTo>
                    <a:pt x="72" y="172"/>
                  </a:lnTo>
                  <a:lnTo>
                    <a:pt x="57" y="164"/>
                  </a:lnTo>
                  <a:lnTo>
                    <a:pt x="43" y="155"/>
                  </a:lnTo>
                  <a:lnTo>
                    <a:pt x="29" y="144"/>
                  </a:lnTo>
                  <a:lnTo>
                    <a:pt x="18" y="130"/>
                  </a:lnTo>
                  <a:lnTo>
                    <a:pt x="8" y="115"/>
                  </a:lnTo>
                  <a:lnTo>
                    <a:pt x="3" y="98"/>
                  </a:lnTo>
                  <a:lnTo>
                    <a:pt x="0" y="79"/>
                  </a:lnTo>
                  <a:lnTo>
                    <a:pt x="3" y="61"/>
                  </a:lnTo>
                  <a:lnTo>
                    <a:pt x="8" y="43"/>
                  </a:lnTo>
                  <a:lnTo>
                    <a:pt x="16" y="29"/>
                  </a:lnTo>
                  <a:lnTo>
                    <a:pt x="28" y="16"/>
                  </a:lnTo>
                  <a:lnTo>
                    <a:pt x="43" y="7"/>
                  </a:lnTo>
                  <a:lnTo>
                    <a:pt x="59" y="1"/>
                  </a:lnTo>
                  <a:lnTo>
                    <a:pt x="79" y="0"/>
                  </a:lnTo>
                  <a:lnTo>
                    <a:pt x="98" y="3"/>
                  </a:lnTo>
                  <a:lnTo>
                    <a:pt x="116" y="11"/>
                  </a:lnTo>
                  <a:lnTo>
                    <a:pt x="132" y="23"/>
                  </a:lnTo>
                  <a:lnTo>
                    <a:pt x="146" y="37"/>
                  </a:lnTo>
                  <a:lnTo>
                    <a:pt x="157" y="54"/>
                  </a:lnTo>
                  <a:lnTo>
                    <a:pt x="166" y="72"/>
                  </a:lnTo>
                  <a:lnTo>
                    <a:pt x="17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29" name="Freeform 1051">
              <a:extLst>
                <a:ext uri="{FF2B5EF4-FFF2-40B4-BE49-F238E27FC236}">
                  <a16:creationId xmlns:a16="http://schemas.microsoft.com/office/drawing/2014/main" id="{E718D14E-7D37-D424-272B-C5BA3F7EA304}"/>
                </a:ext>
              </a:extLst>
            </p:cNvPr>
            <p:cNvSpPr>
              <a:spLocks/>
            </p:cNvSpPr>
            <p:nvPr/>
          </p:nvSpPr>
          <p:spPr bwMode="auto">
            <a:xfrm>
              <a:off x="4450" y="891"/>
              <a:ext cx="57" cy="83"/>
            </a:xfrm>
            <a:custGeom>
              <a:avLst/>
              <a:gdLst>
                <a:gd name="T0" fmla="*/ 3 w 114"/>
                <a:gd name="T1" fmla="*/ 7 h 165"/>
                <a:gd name="T2" fmla="*/ 3 w 114"/>
                <a:gd name="T3" fmla="*/ 8 h 165"/>
                <a:gd name="T4" fmla="*/ 2 w 114"/>
                <a:gd name="T5" fmla="*/ 9 h 165"/>
                <a:gd name="T6" fmla="*/ 2 w 114"/>
                <a:gd name="T7" fmla="*/ 10 h 165"/>
                <a:gd name="T8" fmla="*/ 1 w 114"/>
                <a:gd name="T9" fmla="*/ 11 h 165"/>
                <a:gd name="T10" fmla="*/ 1 w 114"/>
                <a:gd name="T11" fmla="*/ 10 h 165"/>
                <a:gd name="T12" fmla="*/ 1 w 114"/>
                <a:gd name="T13" fmla="*/ 10 h 165"/>
                <a:gd name="T14" fmla="*/ 1 w 114"/>
                <a:gd name="T15" fmla="*/ 10 h 165"/>
                <a:gd name="T16" fmla="*/ 0 w 114"/>
                <a:gd name="T17" fmla="*/ 10 h 165"/>
                <a:gd name="T18" fmla="*/ 1 w 114"/>
                <a:gd name="T19" fmla="*/ 9 h 165"/>
                <a:gd name="T20" fmla="*/ 1 w 114"/>
                <a:gd name="T21" fmla="*/ 7 h 165"/>
                <a:gd name="T22" fmla="*/ 2 w 114"/>
                <a:gd name="T23" fmla="*/ 6 h 165"/>
                <a:gd name="T24" fmla="*/ 3 w 114"/>
                <a:gd name="T25" fmla="*/ 4 h 165"/>
                <a:gd name="T26" fmla="*/ 4 w 114"/>
                <a:gd name="T27" fmla="*/ 3 h 165"/>
                <a:gd name="T28" fmla="*/ 5 w 114"/>
                <a:gd name="T29" fmla="*/ 2 h 165"/>
                <a:gd name="T30" fmla="*/ 6 w 114"/>
                <a:gd name="T31" fmla="*/ 1 h 165"/>
                <a:gd name="T32" fmla="*/ 7 w 114"/>
                <a:gd name="T33" fmla="*/ 0 h 165"/>
                <a:gd name="T34" fmla="*/ 8 w 114"/>
                <a:gd name="T35" fmla="*/ 1 h 165"/>
                <a:gd name="T36" fmla="*/ 8 w 114"/>
                <a:gd name="T37" fmla="*/ 1 h 165"/>
                <a:gd name="T38" fmla="*/ 8 w 114"/>
                <a:gd name="T39" fmla="*/ 1 h 165"/>
                <a:gd name="T40" fmla="*/ 8 w 114"/>
                <a:gd name="T41" fmla="*/ 1 h 165"/>
                <a:gd name="T42" fmla="*/ 7 w 114"/>
                <a:gd name="T43" fmla="*/ 2 h 165"/>
                <a:gd name="T44" fmla="*/ 6 w 114"/>
                <a:gd name="T45" fmla="*/ 2 h 165"/>
                <a:gd name="T46" fmla="*/ 5 w 114"/>
                <a:gd name="T47" fmla="*/ 3 h 165"/>
                <a:gd name="T48" fmla="*/ 5 w 114"/>
                <a:gd name="T49" fmla="*/ 4 h 165"/>
                <a:gd name="T50" fmla="*/ 4 w 114"/>
                <a:gd name="T51" fmla="*/ 5 h 165"/>
                <a:gd name="T52" fmla="*/ 4 w 114"/>
                <a:gd name="T53" fmla="*/ 5 h 165"/>
                <a:gd name="T54" fmla="*/ 3 w 114"/>
                <a:gd name="T55" fmla="*/ 6 h 165"/>
                <a:gd name="T56" fmla="*/ 3 w 114"/>
                <a:gd name="T57" fmla="*/ 7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 h="165">
                  <a:moveTo>
                    <a:pt x="41" y="105"/>
                  </a:moveTo>
                  <a:lnTo>
                    <a:pt x="36" y="120"/>
                  </a:lnTo>
                  <a:lnTo>
                    <a:pt x="31" y="136"/>
                  </a:lnTo>
                  <a:lnTo>
                    <a:pt x="24" y="152"/>
                  </a:lnTo>
                  <a:lnTo>
                    <a:pt x="14" y="165"/>
                  </a:lnTo>
                  <a:lnTo>
                    <a:pt x="12" y="160"/>
                  </a:lnTo>
                  <a:lnTo>
                    <a:pt x="7" y="160"/>
                  </a:lnTo>
                  <a:lnTo>
                    <a:pt x="2" y="159"/>
                  </a:lnTo>
                  <a:lnTo>
                    <a:pt x="0" y="156"/>
                  </a:lnTo>
                  <a:lnTo>
                    <a:pt x="5" y="130"/>
                  </a:lnTo>
                  <a:lnTo>
                    <a:pt x="12" y="106"/>
                  </a:lnTo>
                  <a:lnTo>
                    <a:pt x="22" y="83"/>
                  </a:lnTo>
                  <a:lnTo>
                    <a:pt x="35" y="63"/>
                  </a:lnTo>
                  <a:lnTo>
                    <a:pt x="50" y="43"/>
                  </a:lnTo>
                  <a:lnTo>
                    <a:pt x="67" y="27"/>
                  </a:lnTo>
                  <a:lnTo>
                    <a:pt x="86" y="12"/>
                  </a:lnTo>
                  <a:lnTo>
                    <a:pt x="110" y="0"/>
                  </a:lnTo>
                  <a:lnTo>
                    <a:pt x="113" y="2"/>
                  </a:lnTo>
                  <a:lnTo>
                    <a:pt x="114" y="5"/>
                  </a:lnTo>
                  <a:lnTo>
                    <a:pt x="113" y="10"/>
                  </a:lnTo>
                  <a:lnTo>
                    <a:pt x="114" y="14"/>
                  </a:lnTo>
                  <a:lnTo>
                    <a:pt x="101" y="22"/>
                  </a:lnTo>
                  <a:lnTo>
                    <a:pt x="90" y="32"/>
                  </a:lnTo>
                  <a:lnTo>
                    <a:pt x="80" y="42"/>
                  </a:lnTo>
                  <a:lnTo>
                    <a:pt x="70" y="52"/>
                  </a:lnTo>
                  <a:lnTo>
                    <a:pt x="62" y="65"/>
                  </a:lnTo>
                  <a:lnTo>
                    <a:pt x="55" y="78"/>
                  </a:lnTo>
                  <a:lnTo>
                    <a:pt x="48" y="91"/>
                  </a:lnTo>
                  <a:lnTo>
                    <a:pt x="41" y="105"/>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0" name="Freeform 1052">
              <a:extLst>
                <a:ext uri="{FF2B5EF4-FFF2-40B4-BE49-F238E27FC236}">
                  <a16:creationId xmlns:a16="http://schemas.microsoft.com/office/drawing/2014/main" id="{F965F4FA-3D12-E900-96AD-959E52341F22}"/>
                </a:ext>
              </a:extLst>
            </p:cNvPr>
            <p:cNvSpPr>
              <a:spLocks/>
            </p:cNvSpPr>
            <p:nvPr/>
          </p:nvSpPr>
          <p:spPr bwMode="auto">
            <a:xfrm>
              <a:off x="4746" y="1093"/>
              <a:ext cx="467" cy="328"/>
            </a:xfrm>
            <a:custGeom>
              <a:avLst/>
              <a:gdLst>
                <a:gd name="T0" fmla="*/ 58 w 933"/>
                <a:gd name="T1" fmla="*/ 18 h 656"/>
                <a:gd name="T2" fmla="*/ 56 w 933"/>
                <a:gd name="T3" fmla="*/ 20 h 656"/>
                <a:gd name="T4" fmla="*/ 53 w 933"/>
                <a:gd name="T5" fmla="*/ 22 h 656"/>
                <a:gd name="T6" fmla="*/ 51 w 933"/>
                <a:gd name="T7" fmla="*/ 24 h 656"/>
                <a:gd name="T8" fmla="*/ 48 w 933"/>
                <a:gd name="T9" fmla="*/ 25 h 656"/>
                <a:gd name="T10" fmla="*/ 45 w 933"/>
                <a:gd name="T11" fmla="*/ 26 h 656"/>
                <a:gd name="T12" fmla="*/ 42 w 933"/>
                <a:gd name="T13" fmla="*/ 26 h 656"/>
                <a:gd name="T14" fmla="*/ 39 w 933"/>
                <a:gd name="T15" fmla="*/ 26 h 656"/>
                <a:gd name="T16" fmla="*/ 36 w 933"/>
                <a:gd name="T17" fmla="*/ 26 h 656"/>
                <a:gd name="T18" fmla="*/ 33 w 933"/>
                <a:gd name="T19" fmla="*/ 26 h 656"/>
                <a:gd name="T20" fmla="*/ 30 w 933"/>
                <a:gd name="T21" fmla="*/ 27 h 656"/>
                <a:gd name="T22" fmla="*/ 28 w 933"/>
                <a:gd name="T23" fmla="*/ 29 h 656"/>
                <a:gd name="T24" fmla="*/ 27 w 933"/>
                <a:gd name="T25" fmla="*/ 31 h 656"/>
                <a:gd name="T26" fmla="*/ 27 w 933"/>
                <a:gd name="T27" fmla="*/ 34 h 656"/>
                <a:gd name="T28" fmla="*/ 27 w 933"/>
                <a:gd name="T29" fmla="*/ 36 h 656"/>
                <a:gd name="T30" fmla="*/ 26 w 933"/>
                <a:gd name="T31" fmla="*/ 38 h 656"/>
                <a:gd name="T32" fmla="*/ 23 w 933"/>
                <a:gd name="T33" fmla="*/ 39 h 656"/>
                <a:gd name="T34" fmla="*/ 20 w 933"/>
                <a:gd name="T35" fmla="*/ 40 h 656"/>
                <a:gd name="T36" fmla="*/ 17 w 933"/>
                <a:gd name="T37" fmla="*/ 40 h 656"/>
                <a:gd name="T38" fmla="*/ 14 w 933"/>
                <a:gd name="T39" fmla="*/ 40 h 656"/>
                <a:gd name="T40" fmla="*/ 11 w 933"/>
                <a:gd name="T41" fmla="*/ 41 h 656"/>
                <a:gd name="T42" fmla="*/ 8 w 933"/>
                <a:gd name="T43" fmla="*/ 41 h 656"/>
                <a:gd name="T44" fmla="*/ 5 w 933"/>
                <a:gd name="T45" fmla="*/ 41 h 656"/>
                <a:gd name="T46" fmla="*/ 2 w 933"/>
                <a:gd name="T47" fmla="*/ 41 h 656"/>
                <a:gd name="T48" fmla="*/ 1 w 933"/>
                <a:gd name="T49" fmla="*/ 41 h 656"/>
                <a:gd name="T50" fmla="*/ 3 w 933"/>
                <a:gd name="T51" fmla="*/ 39 h 656"/>
                <a:gd name="T52" fmla="*/ 5 w 933"/>
                <a:gd name="T53" fmla="*/ 37 h 656"/>
                <a:gd name="T54" fmla="*/ 7 w 933"/>
                <a:gd name="T55" fmla="*/ 35 h 656"/>
                <a:gd name="T56" fmla="*/ 8 w 933"/>
                <a:gd name="T57" fmla="*/ 34 h 656"/>
                <a:gd name="T58" fmla="*/ 9 w 933"/>
                <a:gd name="T59" fmla="*/ 33 h 656"/>
                <a:gd name="T60" fmla="*/ 11 w 933"/>
                <a:gd name="T61" fmla="*/ 31 h 656"/>
                <a:gd name="T62" fmla="*/ 12 w 933"/>
                <a:gd name="T63" fmla="*/ 30 h 656"/>
                <a:gd name="T64" fmla="*/ 14 w 933"/>
                <a:gd name="T65" fmla="*/ 28 h 656"/>
                <a:gd name="T66" fmla="*/ 17 w 933"/>
                <a:gd name="T67" fmla="*/ 25 h 656"/>
                <a:gd name="T68" fmla="*/ 20 w 933"/>
                <a:gd name="T69" fmla="*/ 21 h 656"/>
                <a:gd name="T70" fmla="*/ 23 w 933"/>
                <a:gd name="T71" fmla="*/ 18 h 656"/>
                <a:gd name="T72" fmla="*/ 25 w 933"/>
                <a:gd name="T73" fmla="*/ 15 h 656"/>
                <a:gd name="T74" fmla="*/ 28 w 933"/>
                <a:gd name="T75" fmla="*/ 11 h 656"/>
                <a:gd name="T76" fmla="*/ 29 w 933"/>
                <a:gd name="T77" fmla="*/ 7 h 656"/>
                <a:gd name="T78" fmla="*/ 30 w 933"/>
                <a:gd name="T79" fmla="*/ 3 h 656"/>
                <a:gd name="T80" fmla="*/ 32 w 933"/>
                <a:gd name="T81" fmla="*/ 1 h 656"/>
                <a:gd name="T82" fmla="*/ 35 w 933"/>
                <a:gd name="T83" fmla="*/ 1 h 656"/>
                <a:gd name="T84" fmla="*/ 38 w 933"/>
                <a:gd name="T85" fmla="*/ 0 h 656"/>
                <a:gd name="T86" fmla="*/ 41 w 933"/>
                <a:gd name="T87" fmla="*/ 1 h 656"/>
                <a:gd name="T88" fmla="*/ 44 w 933"/>
                <a:gd name="T89" fmla="*/ 1 h 656"/>
                <a:gd name="T90" fmla="*/ 47 w 933"/>
                <a:gd name="T91" fmla="*/ 1 h 656"/>
                <a:gd name="T92" fmla="*/ 49 w 933"/>
                <a:gd name="T93" fmla="*/ 2 h 656"/>
                <a:gd name="T94" fmla="*/ 52 w 933"/>
                <a:gd name="T95" fmla="*/ 4 h 656"/>
                <a:gd name="T96" fmla="*/ 54 w 933"/>
                <a:gd name="T97" fmla="*/ 6 h 656"/>
                <a:gd name="T98" fmla="*/ 54 w 933"/>
                <a:gd name="T99" fmla="*/ 7 h 656"/>
                <a:gd name="T100" fmla="*/ 53 w 933"/>
                <a:gd name="T101" fmla="*/ 9 h 656"/>
                <a:gd name="T102" fmla="*/ 52 w 933"/>
                <a:gd name="T103" fmla="*/ 11 h 656"/>
                <a:gd name="T104" fmla="*/ 53 w 933"/>
                <a:gd name="T105" fmla="*/ 12 h 656"/>
                <a:gd name="T106" fmla="*/ 54 w 933"/>
                <a:gd name="T107" fmla="*/ 13 h 656"/>
                <a:gd name="T108" fmla="*/ 55 w 933"/>
                <a:gd name="T109" fmla="*/ 14 h 656"/>
                <a:gd name="T110" fmla="*/ 57 w 933"/>
                <a:gd name="T111" fmla="*/ 15 h 656"/>
                <a:gd name="T112" fmla="*/ 58 w 933"/>
                <a:gd name="T113" fmla="*/ 16 h 656"/>
                <a:gd name="T114" fmla="*/ 59 w 933"/>
                <a:gd name="T115" fmla="*/ 16 h 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33" h="656">
                  <a:moveTo>
                    <a:pt x="932" y="261"/>
                  </a:moveTo>
                  <a:lnTo>
                    <a:pt x="923" y="276"/>
                  </a:lnTo>
                  <a:lnTo>
                    <a:pt x="909" y="295"/>
                  </a:lnTo>
                  <a:lnTo>
                    <a:pt x="889" y="313"/>
                  </a:lnTo>
                  <a:lnTo>
                    <a:pt x="867" y="331"/>
                  </a:lnTo>
                  <a:lnTo>
                    <a:pt x="845" y="348"/>
                  </a:lnTo>
                  <a:lnTo>
                    <a:pt x="822" y="364"/>
                  </a:lnTo>
                  <a:lnTo>
                    <a:pt x="802" y="375"/>
                  </a:lnTo>
                  <a:lnTo>
                    <a:pt x="785" y="383"/>
                  </a:lnTo>
                  <a:lnTo>
                    <a:pt x="763" y="391"/>
                  </a:lnTo>
                  <a:lnTo>
                    <a:pt x="740" y="397"/>
                  </a:lnTo>
                  <a:lnTo>
                    <a:pt x="716" y="401"/>
                  </a:lnTo>
                  <a:lnTo>
                    <a:pt x="692" y="403"/>
                  </a:lnTo>
                  <a:lnTo>
                    <a:pt x="667" y="404"/>
                  </a:lnTo>
                  <a:lnTo>
                    <a:pt x="642" y="404"/>
                  </a:lnTo>
                  <a:lnTo>
                    <a:pt x="617" y="404"/>
                  </a:lnTo>
                  <a:lnTo>
                    <a:pt x="592" y="405"/>
                  </a:lnTo>
                  <a:lnTo>
                    <a:pt x="567" y="406"/>
                  </a:lnTo>
                  <a:lnTo>
                    <a:pt x="544" y="409"/>
                  </a:lnTo>
                  <a:lnTo>
                    <a:pt x="521" y="413"/>
                  </a:lnTo>
                  <a:lnTo>
                    <a:pt x="499" y="419"/>
                  </a:lnTo>
                  <a:lnTo>
                    <a:pt x="480" y="428"/>
                  </a:lnTo>
                  <a:lnTo>
                    <a:pt x="461" y="440"/>
                  </a:lnTo>
                  <a:lnTo>
                    <a:pt x="444" y="455"/>
                  </a:lnTo>
                  <a:lnTo>
                    <a:pt x="429" y="474"/>
                  </a:lnTo>
                  <a:lnTo>
                    <a:pt x="424" y="490"/>
                  </a:lnTo>
                  <a:lnTo>
                    <a:pt x="424" y="509"/>
                  </a:lnTo>
                  <a:lnTo>
                    <a:pt x="427" y="530"/>
                  </a:lnTo>
                  <a:lnTo>
                    <a:pt x="430" y="550"/>
                  </a:lnTo>
                  <a:lnTo>
                    <a:pt x="430" y="571"/>
                  </a:lnTo>
                  <a:lnTo>
                    <a:pt x="427" y="589"/>
                  </a:lnTo>
                  <a:lnTo>
                    <a:pt x="415" y="604"/>
                  </a:lnTo>
                  <a:lnTo>
                    <a:pt x="393" y="616"/>
                  </a:lnTo>
                  <a:lnTo>
                    <a:pt x="368" y="622"/>
                  </a:lnTo>
                  <a:lnTo>
                    <a:pt x="344" y="626"/>
                  </a:lnTo>
                  <a:lnTo>
                    <a:pt x="319" y="630"/>
                  </a:lnTo>
                  <a:lnTo>
                    <a:pt x="294" y="633"/>
                  </a:lnTo>
                  <a:lnTo>
                    <a:pt x="270" y="635"/>
                  </a:lnTo>
                  <a:lnTo>
                    <a:pt x="245" y="638"/>
                  </a:lnTo>
                  <a:lnTo>
                    <a:pt x="221" y="639"/>
                  </a:lnTo>
                  <a:lnTo>
                    <a:pt x="197" y="641"/>
                  </a:lnTo>
                  <a:lnTo>
                    <a:pt x="172" y="642"/>
                  </a:lnTo>
                  <a:lnTo>
                    <a:pt x="147" y="643"/>
                  </a:lnTo>
                  <a:lnTo>
                    <a:pt x="123" y="645"/>
                  </a:lnTo>
                  <a:lnTo>
                    <a:pt x="99" y="647"/>
                  </a:lnTo>
                  <a:lnTo>
                    <a:pt x="74" y="648"/>
                  </a:lnTo>
                  <a:lnTo>
                    <a:pt x="49" y="650"/>
                  </a:lnTo>
                  <a:lnTo>
                    <a:pt x="25" y="653"/>
                  </a:lnTo>
                  <a:lnTo>
                    <a:pt x="0" y="656"/>
                  </a:lnTo>
                  <a:lnTo>
                    <a:pt x="15" y="642"/>
                  </a:lnTo>
                  <a:lnTo>
                    <a:pt x="29" y="628"/>
                  </a:lnTo>
                  <a:lnTo>
                    <a:pt x="42" y="614"/>
                  </a:lnTo>
                  <a:lnTo>
                    <a:pt x="55" y="599"/>
                  </a:lnTo>
                  <a:lnTo>
                    <a:pt x="69" y="585"/>
                  </a:lnTo>
                  <a:lnTo>
                    <a:pt x="83" y="570"/>
                  </a:lnTo>
                  <a:lnTo>
                    <a:pt x="98" y="556"/>
                  </a:lnTo>
                  <a:lnTo>
                    <a:pt x="114" y="542"/>
                  </a:lnTo>
                  <a:lnTo>
                    <a:pt x="124" y="533"/>
                  </a:lnTo>
                  <a:lnTo>
                    <a:pt x="134" y="524"/>
                  </a:lnTo>
                  <a:lnTo>
                    <a:pt x="144" y="513"/>
                  </a:lnTo>
                  <a:lnTo>
                    <a:pt x="153" y="503"/>
                  </a:lnTo>
                  <a:lnTo>
                    <a:pt x="162" y="493"/>
                  </a:lnTo>
                  <a:lnTo>
                    <a:pt x="173" y="481"/>
                  </a:lnTo>
                  <a:lnTo>
                    <a:pt x="182" y="471"/>
                  </a:lnTo>
                  <a:lnTo>
                    <a:pt x="192" y="461"/>
                  </a:lnTo>
                  <a:lnTo>
                    <a:pt x="215" y="435"/>
                  </a:lnTo>
                  <a:lnTo>
                    <a:pt x="239" y="410"/>
                  </a:lnTo>
                  <a:lnTo>
                    <a:pt x="263" y="385"/>
                  </a:lnTo>
                  <a:lnTo>
                    <a:pt x="286" y="358"/>
                  </a:lnTo>
                  <a:lnTo>
                    <a:pt x="310" y="333"/>
                  </a:lnTo>
                  <a:lnTo>
                    <a:pt x="333" y="306"/>
                  </a:lnTo>
                  <a:lnTo>
                    <a:pt x="356" y="280"/>
                  </a:lnTo>
                  <a:lnTo>
                    <a:pt x="378" y="253"/>
                  </a:lnTo>
                  <a:lnTo>
                    <a:pt x="398" y="226"/>
                  </a:lnTo>
                  <a:lnTo>
                    <a:pt x="417" y="198"/>
                  </a:lnTo>
                  <a:lnTo>
                    <a:pt x="435" y="169"/>
                  </a:lnTo>
                  <a:lnTo>
                    <a:pt x="450" y="140"/>
                  </a:lnTo>
                  <a:lnTo>
                    <a:pt x="462" y="108"/>
                  </a:lnTo>
                  <a:lnTo>
                    <a:pt x="473" y="76"/>
                  </a:lnTo>
                  <a:lnTo>
                    <a:pt x="480" y="44"/>
                  </a:lnTo>
                  <a:lnTo>
                    <a:pt x="484" y="10"/>
                  </a:lnTo>
                  <a:lnTo>
                    <a:pt x="507" y="7"/>
                  </a:lnTo>
                  <a:lnTo>
                    <a:pt x="529" y="5"/>
                  </a:lnTo>
                  <a:lnTo>
                    <a:pt x="554" y="3"/>
                  </a:lnTo>
                  <a:lnTo>
                    <a:pt x="577" y="1"/>
                  </a:lnTo>
                  <a:lnTo>
                    <a:pt x="600" y="0"/>
                  </a:lnTo>
                  <a:lnTo>
                    <a:pt x="624" y="0"/>
                  </a:lnTo>
                  <a:lnTo>
                    <a:pt x="647" y="1"/>
                  </a:lnTo>
                  <a:lnTo>
                    <a:pt x="671" y="3"/>
                  </a:lnTo>
                  <a:lnTo>
                    <a:pt x="694" y="6"/>
                  </a:lnTo>
                  <a:lnTo>
                    <a:pt x="716" y="11"/>
                  </a:lnTo>
                  <a:lnTo>
                    <a:pt x="739" y="16"/>
                  </a:lnTo>
                  <a:lnTo>
                    <a:pt x="761" y="23"/>
                  </a:lnTo>
                  <a:lnTo>
                    <a:pt x="782" y="31"/>
                  </a:lnTo>
                  <a:lnTo>
                    <a:pt x="803" y="43"/>
                  </a:lnTo>
                  <a:lnTo>
                    <a:pt x="822" y="54"/>
                  </a:lnTo>
                  <a:lnTo>
                    <a:pt x="841" y="69"/>
                  </a:lnTo>
                  <a:lnTo>
                    <a:pt x="849" y="82"/>
                  </a:lnTo>
                  <a:lnTo>
                    <a:pt x="851" y="95"/>
                  </a:lnTo>
                  <a:lnTo>
                    <a:pt x="849" y="108"/>
                  </a:lnTo>
                  <a:lnTo>
                    <a:pt x="844" y="122"/>
                  </a:lnTo>
                  <a:lnTo>
                    <a:pt x="837" y="137"/>
                  </a:lnTo>
                  <a:lnTo>
                    <a:pt x="832" y="152"/>
                  </a:lnTo>
                  <a:lnTo>
                    <a:pt x="827" y="168"/>
                  </a:lnTo>
                  <a:lnTo>
                    <a:pt x="827" y="183"/>
                  </a:lnTo>
                  <a:lnTo>
                    <a:pt x="833" y="191"/>
                  </a:lnTo>
                  <a:lnTo>
                    <a:pt x="841" y="198"/>
                  </a:lnTo>
                  <a:lnTo>
                    <a:pt x="850" y="204"/>
                  </a:lnTo>
                  <a:lnTo>
                    <a:pt x="858" y="210"/>
                  </a:lnTo>
                  <a:lnTo>
                    <a:pt x="871" y="217"/>
                  </a:lnTo>
                  <a:lnTo>
                    <a:pt x="885" y="222"/>
                  </a:lnTo>
                  <a:lnTo>
                    <a:pt x="898" y="228"/>
                  </a:lnTo>
                  <a:lnTo>
                    <a:pt x="911" y="234"/>
                  </a:lnTo>
                  <a:lnTo>
                    <a:pt x="922" y="241"/>
                  </a:lnTo>
                  <a:lnTo>
                    <a:pt x="928" y="247"/>
                  </a:lnTo>
                  <a:lnTo>
                    <a:pt x="933" y="253"/>
                  </a:lnTo>
                  <a:lnTo>
                    <a:pt x="932" y="261"/>
                  </a:lnTo>
                  <a:close/>
                </a:path>
              </a:pathLst>
            </a:custGeom>
            <a:solidFill>
              <a:srgbClr val="001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1" name="Freeform 1053">
              <a:extLst>
                <a:ext uri="{FF2B5EF4-FFF2-40B4-BE49-F238E27FC236}">
                  <a16:creationId xmlns:a16="http://schemas.microsoft.com/office/drawing/2014/main" id="{F28F5889-7761-A961-9169-273ECCCBB2BC}"/>
                </a:ext>
              </a:extLst>
            </p:cNvPr>
            <p:cNvSpPr>
              <a:spLocks/>
            </p:cNvSpPr>
            <p:nvPr/>
          </p:nvSpPr>
          <p:spPr bwMode="auto">
            <a:xfrm>
              <a:off x="5170" y="1232"/>
              <a:ext cx="75" cy="50"/>
            </a:xfrm>
            <a:custGeom>
              <a:avLst/>
              <a:gdLst>
                <a:gd name="T0" fmla="*/ 10 w 150"/>
                <a:gd name="T1" fmla="*/ 3 h 100"/>
                <a:gd name="T2" fmla="*/ 9 w 150"/>
                <a:gd name="T3" fmla="*/ 4 h 100"/>
                <a:gd name="T4" fmla="*/ 8 w 150"/>
                <a:gd name="T5" fmla="*/ 4 h 100"/>
                <a:gd name="T6" fmla="*/ 7 w 150"/>
                <a:gd name="T7" fmla="*/ 5 h 100"/>
                <a:gd name="T8" fmla="*/ 5 w 150"/>
                <a:gd name="T9" fmla="*/ 5 h 100"/>
                <a:gd name="T10" fmla="*/ 4 w 150"/>
                <a:gd name="T11" fmla="*/ 6 h 100"/>
                <a:gd name="T12" fmla="*/ 3 w 150"/>
                <a:gd name="T13" fmla="*/ 6 h 100"/>
                <a:gd name="T14" fmla="*/ 2 w 150"/>
                <a:gd name="T15" fmla="*/ 6 h 100"/>
                <a:gd name="T16" fmla="*/ 0 w 150"/>
                <a:gd name="T17" fmla="*/ 7 h 100"/>
                <a:gd name="T18" fmla="*/ 1 w 150"/>
                <a:gd name="T19" fmla="*/ 6 h 100"/>
                <a:gd name="T20" fmla="*/ 2 w 150"/>
                <a:gd name="T21" fmla="*/ 5 h 100"/>
                <a:gd name="T22" fmla="*/ 3 w 150"/>
                <a:gd name="T23" fmla="*/ 4 h 100"/>
                <a:gd name="T24" fmla="*/ 4 w 150"/>
                <a:gd name="T25" fmla="*/ 3 h 100"/>
                <a:gd name="T26" fmla="*/ 5 w 150"/>
                <a:gd name="T27" fmla="*/ 2 h 100"/>
                <a:gd name="T28" fmla="*/ 6 w 150"/>
                <a:gd name="T29" fmla="*/ 2 h 100"/>
                <a:gd name="T30" fmla="*/ 7 w 150"/>
                <a:gd name="T31" fmla="*/ 1 h 100"/>
                <a:gd name="T32" fmla="*/ 8 w 150"/>
                <a:gd name="T33" fmla="*/ 0 h 100"/>
                <a:gd name="T34" fmla="*/ 9 w 150"/>
                <a:gd name="T35" fmla="*/ 1 h 100"/>
                <a:gd name="T36" fmla="*/ 10 w 150"/>
                <a:gd name="T37" fmla="*/ 1 h 100"/>
                <a:gd name="T38" fmla="*/ 10 w 150"/>
                <a:gd name="T39" fmla="*/ 2 h 100"/>
                <a:gd name="T40" fmla="*/ 10 w 150"/>
                <a:gd name="T41" fmla="*/ 3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0">
                  <a:moveTo>
                    <a:pt x="146" y="40"/>
                  </a:moveTo>
                  <a:lnTo>
                    <a:pt x="131" y="53"/>
                  </a:lnTo>
                  <a:lnTo>
                    <a:pt x="115" y="63"/>
                  </a:lnTo>
                  <a:lnTo>
                    <a:pt x="97" y="72"/>
                  </a:lnTo>
                  <a:lnTo>
                    <a:pt x="78" y="80"/>
                  </a:lnTo>
                  <a:lnTo>
                    <a:pt x="59" y="86"/>
                  </a:lnTo>
                  <a:lnTo>
                    <a:pt x="39" y="92"/>
                  </a:lnTo>
                  <a:lnTo>
                    <a:pt x="19" y="96"/>
                  </a:lnTo>
                  <a:lnTo>
                    <a:pt x="0" y="100"/>
                  </a:lnTo>
                  <a:lnTo>
                    <a:pt x="14" y="86"/>
                  </a:lnTo>
                  <a:lnTo>
                    <a:pt x="29" y="72"/>
                  </a:lnTo>
                  <a:lnTo>
                    <a:pt x="44" y="57"/>
                  </a:lnTo>
                  <a:lnTo>
                    <a:pt x="59" y="45"/>
                  </a:lnTo>
                  <a:lnTo>
                    <a:pt x="74" y="31"/>
                  </a:lnTo>
                  <a:lnTo>
                    <a:pt x="90" y="19"/>
                  </a:lnTo>
                  <a:lnTo>
                    <a:pt x="107" y="9"/>
                  </a:lnTo>
                  <a:lnTo>
                    <a:pt x="123" y="0"/>
                  </a:lnTo>
                  <a:lnTo>
                    <a:pt x="136" y="1"/>
                  </a:lnTo>
                  <a:lnTo>
                    <a:pt x="145" y="12"/>
                  </a:lnTo>
                  <a:lnTo>
                    <a:pt x="150" y="28"/>
                  </a:lnTo>
                  <a:lnTo>
                    <a:pt x="146" y="40"/>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2" name="Freeform 1054">
              <a:extLst>
                <a:ext uri="{FF2B5EF4-FFF2-40B4-BE49-F238E27FC236}">
                  <a16:creationId xmlns:a16="http://schemas.microsoft.com/office/drawing/2014/main" id="{74BCC418-A335-72C9-4EF1-D222221339A1}"/>
                </a:ext>
              </a:extLst>
            </p:cNvPr>
            <p:cNvSpPr>
              <a:spLocks/>
            </p:cNvSpPr>
            <p:nvPr/>
          </p:nvSpPr>
          <p:spPr bwMode="auto">
            <a:xfrm>
              <a:off x="4990" y="990"/>
              <a:ext cx="308" cy="219"/>
            </a:xfrm>
            <a:custGeom>
              <a:avLst/>
              <a:gdLst>
                <a:gd name="T0" fmla="*/ 39 w 616"/>
                <a:gd name="T1" fmla="*/ 20 h 439"/>
                <a:gd name="T2" fmla="*/ 37 w 616"/>
                <a:gd name="T3" fmla="*/ 23 h 439"/>
                <a:gd name="T4" fmla="*/ 35 w 616"/>
                <a:gd name="T5" fmla="*/ 25 h 439"/>
                <a:gd name="T6" fmla="*/ 32 w 616"/>
                <a:gd name="T7" fmla="*/ 27 h 439"/>
                <a:gd name="T8" fmla="*/ 30 w 616"/>
                <a:gd name="T9" fmla="*/ 27 h 439"/>
                <a:gd name="T10" fmla="*/ 28 w 616"/>
                <a:gd name="T11" fmla="*/ 26 h 439"/>
                <a:gd name="T12" fmla="*/ 25 w 616"/>
                <a:gd name="T13" fmla="*/ 25 h 439"/>
                <a:gd name="T14" fmla="*/ 24 w 616"/>
                <a:gd name="T15" fmla="*/ 24 h 439"/>
                <a:gd name="T16" fmla="*/ 23 w 616"/>
                <a:gd name="T17" fmla="*/ 22 h 439"/>
                <a:gd name="T18" fmla="*/ 24 w 616"/>
                <a:gd name="T19" fmla="*/ 20 h 439"/>
                <a:gd name="T20" fmla="*/ 24 w 616"/>
                <a:gd name="T21" fmla="*/ 18 h 439"/>
                <a:gd name="T22" fmla="*/ 24 w 616"/>
                <a:gd name="T23" fmla="*/ 16 h 439"/>
                <a:gd name="T24" fmla="*/ 22 w 616"/>
                <a:gd name="T25" fmla="*/ 15 h 439"/>
                <a:gd name="T26" fmla="*/ 19 w 616"/>
                <a:gd name="T27" fmla="*/ 13 h 439"/>
                <a:gd name="T28" fmla="*/ 16 w 616"/>
                <a:gd name="T29" fmla="*/ 13 h 439"/>
                <a:gd name="T30" fmla="*/ 14 w 616"/>
                <a:gd name="T31" fmla="*/ 12 h 439"/>
                <a:gd name="T32" fmla="*/ 11 w 616"/>
                <a:gd name="T33" fmla="*/ 12 h 439"/>
                <a:gd name="T34" fmla="*/ 8 w 616"/>
                <a:gd name="T35" fmla="*/ 11 h 439"/>
                <a:gd name="T36" fmla="*/ 5 w 616"/>
                <a:gd name="T37" fmla="*/ 11 h 439"/>
                <a:gd name="T38" fmla="*/ 2 w 616"/>
                <a:gd name="T39" fmla="*/ 11 h 439"/>
                <a:gd name="T40" fmla="*/ 0 w 616"/>
                <a:gd name="T41" fmla="*/ 10 h 439"/>
                <a:gd name="T42" fmla="*/ 1 w 616"/>
                <a:gd name="T43" fmla="*/ 6 h 439"/>
                <a:gd name="T44" fmla="*/ 2 w 616"/>
                <a:gd name="T45" fmla="*/ 4 h 439"/>
                <a:gd name="T46" fmla="*/ 4 w 616"/>
                <a:gd name="T47" fmla="*/ 3 h 439"/>
                <a:gd name="T48" fmla="*/ 6 w 616"/>
                <a:gd name="T49" fmla="*/ 2 h 439"/>
                <a:gd name="T50" fmla="*/ 7 w 616"/>
                <a:gd name="T51" fmla="*/ 1 h 439"/>
                <a:gd name="T52" fmla="*/ 9 w 616"/>
                <a:gd name="T53" fmla="*/ 1 h 439"/>
                <a:gd name="T54" fmla="*/ 11 w 616"/>
                <a:gd name="T55" fmla="*/ 0 h 439"/>
                <a:gd name="T56" fmla="*/ 13 w 616"/>
                <a:gd name="T57" fmla="*/ 0 h 439"/>
                <a:gd name="T58" fmla="*/ 15 w 616"/>
                <a:gd name="T59" fmla="*/ 0 h 439"/>
                <a:gd name="T60" fmla="*/ 17 w 616"/>
                <a:gd name="T61" fmla="*/ 0 h 439"/>
                <a:gd name="T62" fmla="*/ 20 w 616"/>
                <a:gd name="T63" fmla="*/ 0 h 439"/>
                <a:gd name="T64" fmla="*/ 22 w 616"/>
                <a:gd name="T65" fmla="*/ 0 h 439"/>
                <a:gd name="T66" fmla="*/ 24 w 616"/>
                <a:gd name="T67" fmla="*/ 0 h 439"/>
                <a:gd name="T68" fmla="*/ 26 w 616"/>
                <a:gd name="T69" fmla="*/ 0 h 439"/>
                <a:gd name="T70" fmla="*/ 29 w 616"/>
                <a:gd name="T71" fmla="*/ 0 h 439"/>
                <a:gd name="T72" fmla="*/ 31 w 616"/>
                <a:gd name="T73" fmla="*/ 1 h 439"/>
                <a:gd name="T74" fmla="*/ 33 w 616"/>
                <a:gd name="T75" fmla="*/ 2 h 439"/>
                <a:gd name="T76" fmla="*/ 35 w 616"/>
                <a:gd name="T77" fmla="*/ 4 h 439"/>
                <a:gd name="T78" fmla="*/ 37 w 616"/>
                <a:gd name="T79" fmla="*/ 8 h 439"/>
                <a:gd name="T80" fmla="*/ 38 w 616"/>
                <a:gd name="T81" fmla="*/ 12 h 439"/>
                <a:gd name="T82" fmla="*/ 39 w 616"/>
                <a:gd name="T83" fmla="*/ 16 h 4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6" h="439">
                  <a:moveTo>
                    <a:pt x="616" y="302"/>
                  </a:moveTo>
                  <a:lnTo>
                    <a:pt x="614" y="326"/>
                  </a:lnTo>
                  <a:lnTo>
                    <a:pt x="606" y="350"/>
                  </a:lnTo>
                  <a:lnTo>
                    <a:pt x="592" y="373"/>
                  </a:lnTo>
                  <a:lnTo>
                    <a:pt x="573" y="394"/>
                  </a:lnTo>
                  <a:lnTo>
                    <a:pt x="552" y="412"/>
                  </a:lnTo>
                  <a:lnTo>
                    <a:pt x="529" y="426"/>
                  </a:lnTo>
                  <a:lnTo>
                    <a:pt x="506" y="435"/>
                  </a:lnTo>
                  <a:lnTo>
                    <a:pt x="483" y="439"/>
                  </a:lnTo>
                  <a:lnTo>
                    <a:pt x="468" y="436"/>
                  </a:lnTo>
                  <a:lnTo>
                    <a:pt x="452" y="433"/>
                  </a:lnTo>
                  <a:lnTo>
                    <a:pt x="435" y="428"/>
                  </a:lnTo>
                  <a:lnTo>
                    <a:pt x="418" y="423"/>
                  </a:lnTo>
                  <a:lnTo>
                    <a:pt x="400" y="415"/>
                  </a:lnTo>
                  <a:lnTo>
                    <a:pt x="385" y="405"/>
                  </a:lnTo>
                  <a:lnTo>
                    <a:pt x="374" y="394"/>
                  </a:lnTo>
                  <a:lnTo>
                    <a:pt x="364" y="380"/>
                  </a:lnTo>
                  <a:lnTo>
                    <a:pt x="363" y="365"/>
                  </a:lnTo>
                  <a:lnTo>
                    <a:pt x="366" y="349"/>
                  </a:lnTo>
                  <a:lnTo>
                    <a:pt x="373" y="332"/>
                  </a:lnTo>
                  <a:lnTo>
                    <a:pt x="378" y="314"/>
                  </a:lnTo>
                  <a:lnTo>
                    <a:pt x="382" y="297"/>
                  </a:lnTo>
                  <a:lnTo>
                    <a:pt x="382" y="281"/>
                  </a:lnTo>
                  <a:lnTo>
                    <a:pt x="376" y="265"/>
                  </a:lnTo>
                  <a:lnTo>
                    <a:pt x="360" y="252"/>
                  </a:lnTo>
                  <a:lnTo>
                    <a:pt x="340" y="241"/>
                  </a:lnTo>
                  <a:lnTo>
                    <a:pt x="319" y="232"/>
                  </a:lnTo>
                  <a:lnTo>
                    <a:pt x="299" y="222"/>
                  </a:lnTo>
                  <a:lnTo>
                    <a:pt x="277" y="216"/>
                  </a:lnTo>
                  <a:lnTo>
                    <a:pt x="255" y="209"/>
                  </a:lnTo>
                  <a:lnTo>
                    <a:pt x="233" y="204"/>
                  </a:lnTo>
                  <a:lnTo>
                    <a:pt x="210" y="199"/>
                  </a:lnTo>
                  <a:lnTo>
                    <a:pt x="187" y="196"/>
                  </a:lnTo>
                  <a:lnTo>
                    <a:pt x="164" y="194"/>
                  </a:lnTo>
                  <a:lnTo>
                    <a:pt x="141" y="193"/>
                  </a:lnTo>
                  <a:lnTo>
                    <a:pt x="116" y="191"/>
                  </a:lnTo>
                  <a:lnTo>
                    <a:pt x="93" y="191"/>
                  </a:lnTo>
                  <a:lnTo>
                    <a:pt x="70" y="191"/>
                  </a:lnTo>
                  <a:lnTo>
                    <a:pt x="46" y="191"/>
                  </a:lnTo>
                  <a:lnTo>
                    <a:pt x="23" y="191"/>
                  </a:lnTo>
                  <a:lnTo>
                    <a:pt x="0" y="193"/>
                  </a:lnTo>
                  <a:lnTo>
                    <a:pt x="0" y="160"/>
                  </a:lnTo>
                  <a:lnTo>
                    <a:pt x="0" y="128"/>
                  </a:lnTo>
                  <a:lnTo>
                    <a:pt x="3" y="100"/>
                  </a:lnTo>
                  <a:lnTo>
                    <a:pt x="14" y="83"/>
                  </a:lnTo>
                  <a:lnTo>
                    <a:pt x="26" y="74"/>
                  </a:lnTo>
                  <a:lnTo>
                    <a:pt x="40" y="66"/>
                  </a:lnTo>
                  <a:lnTo>
                    <a:pt x="54" y="58"/>
                  </a:lnTo>
                  <a:lnTo>
                    <a:pt x="68" y="50"/>
                  </a:lnTo>
                  <a:lnTo>
                    <a:pt x="83" y="44"/>
                  </a:lnTo>
                  <a:lnTo>
                    <a:pt x="97" y="37"/>
                  </a:lnTo>
                  <a:lnTo>
                    <a:pt x="112" y="31"/>
                  </a:lnTo>
                  <a:lnTo>
                    <a:pt x="128" y="26"/>
                  </a:lnTo>
                  <a:lnTo>
                    <a:pt x="143" y="21"/>
                  </a:lnTo>
                  <a:lnTo>
                    <a:pt x="158" y="18"/>
                  </a:lnTo>
                  <a:lnTo>
                    <a:pt x="174" y="13"/>
                  </a:lnTo>
                  <a:lnTo>
                    <a:pt x="190" y="11"/>
                  </a:lnTo>
                  <a:lnTo>
                    <a:pt x="206" y="7"/>
                  </a:lnTo>
                  <a:lnTo>
                    <a:pt x="223" y="5"/>
                  </a:lnTo>
                  <a:lnTo>
                    <a:pt x="239" y="4"/>
                  </a:lnTo>
                  <a:lnTo>
                    <a:pt x="255" y="3"/>
                  </a:lnTo>
                  <a:lnTo>
                    <a:pt x="272" y="2"/>
                  </a:lnTo>
                  <a:lnTo>
                    <a:pt x="289" y="2"/>
                  </a:lnTo>
                  <a:lnTo>
                    <a:pt x="308" y="0"/>
                  </a:lnTo>
                  <a:lnTo>
                    <a:pt x="326" y="0"/>
                  </a:lnTo>
                  <a:lnTo>
                    <a:pt x="344" y="0"/>
                  </a:lnTo>
                  <a:lnTo>
                    <a:pt x="362" y="0"/>
                  </a:lnTo>
                  <a:lnTo>
                    <a:pt x="379" y="2"/>
                  </a:lnTo>
                  <a:lnTo>
                    <a:pt x="398" y="3"/>
                  </a:lnTo>
                  <a:lnTo>
                    <a:pt x="415" y="5"/>
                  </a:lnTo>
                  <a:lnTo>
                    <a:pt x="433" y="8"/>
                  </a:lnTo>
                  <a:lnTo>
                    <a:pt x="450" y="12"/>
                  </a:lnTo>
                  <a:lnTo>
                    <a:pt x="467" y="18"/>
                  </a:lnTo>
                  <a:lnTo>
                    <a:pt x="483" y="23"/>
                  </a:lnTo>
                  <a:lnTo>
                    <a:pt x="499" y="30"/>
                  </a:lnTo>
                  <a:lnTo>
                    <a:pt x="514" y="38"/>
                  </a:lnTo>
                  <a:lnTo>
                    <a:pt x="529" y="48"/>
                  </a:lnTo>
                  <a:lnTo>
                    <a:pt x="554" y="71"/>
                  </a:lnTo>
                  <a:lnTo>
                    <a:pt x="573" y="98"/>
                  </a:lnTo>
                  <a:lnTo>
                    <a:pt x="587" y="129"/>
                  </a:lnTo>
                  <a:lnTo>
                    <a:pt x="599" y="163"/>
                  </a:lnTo>
                  <a:lnTo>
                    <a:pt x="606" y="198"/>
                  </a:lnTo>
                  <a:lnTo>
                    <a:pt x="610" y="233"/>
                  </a:lnTo>
                  <a:lnTo>
                    <a:pt x="614" y="268"/>
                  </a:lnTo>
                  <a:lnTo>
                    <a:pt x="616" y="302"/>
                  </a:lnTo>
                  <a:close/>
                </a:path>
              </a:pathLst>
            </a:custGeom>
            <a:solidFill>
              <a:srgbClr val="007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3" name="Freeform 1055">
              <a:extLst>
                <a:ext uri="{FF2B5EF4-FFF2-40B4-BE49-F238E27FC236}">
                  <a16:creationId xmlns:a16="http://schemas.microsoft.com/office/drawing/2014/main" id="{88F78283-AC41-371D-4D09-F6FD962DA6FE}"/>
                </a:ext>
              </a:extLst>
            </p:cNvPr>
            <p:cNvSpPr>
              <a:spLocks/>
            </p:cNvSpPr>
            <p:nvPr/>
          </p:nvSpPr>
          <p:spPr bwMode="auto">
            <a:xfrm>
              <a:off x="4409" y="1450"/>
              <a:ext cx="217" cy="152"/>
            </a:xfrm>
            <a:custGeom>
              <a:avLst/>
              <a:gdLst>
                <a:gd name="T0" fmla="*/ 27 w 434"/>
                <a:gd name="T1" fmla="*/ 12 h 304"/>
                <a:gd name="T2" fmla="*/ 27 w 434"/>
                <a:gd name="T3" fmla="*/ 11 h 304"/>
                <a:gd name="T4" fmla="*/ 26 w 434"/>
                <a:gd name="T5" fmla="*/ 9 h 304"/>
                <a:gd name="T6" fmla="*/ 24 w 434"/>
                <a:gd name="T7" fmla="*/ 8 h 304"/>
                <a:gd name="T8" fmla="*/ 23 w 434"/>
                <a:gd name="T9" fmla="*/ 7 h 304"/>
                <a:gd name="T10" fmla="*/ 23 w 434"/>
                <a:gd name="T11" fmla="*/ 6 h 304"/>
                <a:gd name="T12" fmla="*/ 24 w 434"/>
                <a:gd name="T13" fmla="*/ 6 h 304"/>
                <a:gd name="T14" fmla="*/ 24 w 434"/>
                <a:gd name="T15" fmla="*/ 5 h 304"/>
                <a:gd name="T16" fmla="*/ 23 w 434"/>
                <a:gd name="T17" fmla="*/ 3 h 304"/>
                <a:gd name="T18" fmla="*/ 21 w 434"/>
                <a:gd name="T19" fmla="*/ 2 h 304"/>
                <a:gd name="T20" fmla="*/ 18 w 434"/>
                <a:gd name="T21" fmla="*/ 1 h 304"/>
                <a:gd name="T22" fmla="*/ 16 w 434"/>
                <a:gd name="T23" fmla="*/ 0 h 304"/>
                <a:gd name="T24" fmla="*/ 13 w 434"/>
                <a:gd name="T25" fmla="*/ 1 h 304"/>
                <a:gd name="T26" fmla="*/ 10 w 434"/>
                <a:gd name="T27" fmla="*/ 1 h 304"/>
                <a:gd name="T28" fmla="*/ 8 w 434"/>
                <a:gd name="T29" fmla="*/ 2 h 304"/>
                <a:gd name="T30" fmla="*/ 5 w 434"/>
                <a:gd name="T31" fmla="*/ 3 h 304"/>
                <a:gd name="T32" fmla="*/ 3 w 434"/>
                <a:gd name="T33" fmla="*/ 4 h 304"/>
                <a:gd name="T34" fmla="*/ 2 w 434"/>
                <a:gd name="T35" fmla="*/ 7 h 304"/>
                <a:gd name="T36" fmla="*/ 3 w 434"/>
                <a:gd name="T37" fmla="*/ 8 h 304"/>
                <a:gd name="T38" fmla="*/ 3 w 434"/>
                <a:gd name="T39" fmla="*/ 9 h 304"/>
                <a:gd name="T40" fmla="*/ 4 w 434"/>
                <a:gd name="T41" fmla="*/ 9 h 304"/>
                <a:gd name="T42" fmla="*/ 5 w 434"/>
                <a:gd name="T43" fmla="*/ 9 h 304"/>
                <a:gd name="T44" fmla="*/ 5 w 434"/>
                <a:gd name="T45" fmla="*/ 10 h 304"/>
                <a:gd name="T46" fmla="*/ 4 w 434"/>
                <a:gd name="T47" fmla="*/ 11 h 304"/>
                <a:gd name="T48" fmla="*/ 2 w 434"/>
                <a:gd name="T49" fmla="*/ 12 h 304"/>
                <a:gd name="T50" fmla="*/ 1 w 434"/>
                <a:gd name="T51" fmla="*/ 13 h 304"/>
                <a:gd name="T52" fmla="*/ 0 w 434"/>
                <a:gd name="T53" fmla="*/ 14 h 304"/>
                <a:gd name="T54" fmla="*/ 1 w 434"/>
                <a:gd name="T55" fmla="*/ 16 h 304"/>
                <a:gd name="T56" fmla="*/ 1 w 434"/>
                <a:gd name="T57" fmla="*/ 17 h 304"/>
                <a:gd name="T58" fmla="*/ 2 w 434"/>
                <a:gd name="T59" fmla="*/ 17 h 304"/>
                <a:gd name="T60" fmla="*/ 3 w 434"/>
                <a:gd name="T61" fmla="*/ 18 h 304"/>
                <a:gd name="T62" fmla="*/ 5 w 434"/>
                <a:gd name="T63" fmla="*/ 18 h 304"/>
                <a:gd name="T64" fmla="*/ 6 w 434"/>
                <a:gd name="T65" fmla="*/ 18 h 304"/>
                <a:gd name="T66" fmla="*/ 8 w 434"/>
                <a:gd name="T67" fmla="*/ 18 h 304"/>
                <a:gd name="T68" fmla="*/ 10 w 434"/>
                <a:gd name="T69" fmla="*/ 18 h 304"/>
                <a:gd name="T70" fmla="*/ 12 w 434"/>
                <a:gd name="T71" fmla="*/ 17 h 304"/>
                <a:gd name="T72" fmla="*/ 15 w 434"/>
                <a:gd name="T73" fmla="*/ 17 h 304"/>
                <a:gd name="T74" fmla="*/ 17 w 434"/>
                <a:gd name="T75" fmla="*/ 18 h 304"/>
                <a:gd name="T76" fmla="*/ 20 w 434"/>
                <a:gd name="T77" fmla="*/ 19 h 304"/>
                <a:gd name="T78" fmla="*/ 22 w 434"/>
                <a:gd name="T79" fmla="*/ 19 h 304"/>
                <a:gd name="T80" fmla="*/ 25 w 434"/>
                <a:gd name="T81" fmla="*/ 19 h 304"/>
                <a:gd name="T82" fmla="*/ 26 w 434"/>
                <a:gd name="T83" fmla="*/ 17 h 304"/>
                <a:gd name="T84" fmla="*/ 27 w 434"/>
                <a:gd name="T85" fmla="*/ 16 h 304"/>
                <a:gd name="T86" fmla="*/ 28 w 434"/>
                <a:gd name="T87" fmla="*/ 14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4" h="304">
                  <a:moveTo>
                    <a:pt x="434" y="201"/>
                  </a:moveTo>
                  <a:lnTo>
                    <a:pt x="432" y="187"/>
                  </a:lnTo>
                  <a:lnTo>
                    <a:pt x="426" y="175"/>
                  </a:lnTo>
                  <a:lnTo>
                    <a:pt x="420" y="162"/>
                  </a:lnTo>
                  <a:lnTo>
                    <a:pt x="412" y="150"/>
                  </a:lnTo>
                  <a:lnTo>
                    <a:pt x="402" y="139"/>
                  </a:lnTo>
                  <a:lnTo>
                    <a:pt x="390" y="129"/>
                  </a:lnTo>
                  <a:lnTo>
                    <a:pt x="378" y="119"/>
                  </a:lnTo>
                  <a:lnTo>
                    <a:pt x="365" y="110"/>
                  </a:lnTo>
                  <a:lnTo>
                    <a:pt x="361" y="107"/>
                  </a:lnTo>
                  <a:lnTo>
                    <a:pt x="361" y="102"/>
                  </a:lnTo>
                  <a:lnTo>
                    <a:pt x="365" y="96"/>
                  </a:lnTo>
                  <a:lnTo>
                    <a:pt x="370" y="91"/>
                  </a:lnTo>
                  <a:lnTo>
                    <a:pt x="376" y="85"/>
                  </a:lnTo>
                  <a:lnTo>
                    <a:pt x="380" y="78"/>
                  </a:lnTo>
                  <a:lnTo>
                    <a:pt x="381" y="71"/>
                  </a:lnTo>
                  <a:lnTo>
                    <a:pt x="378" y="64"/>
                  </a:lnTo>
                  <a:lnTo>
                    <a:pt x="362" y="45"/>
                  </a:lnTo>
                  <a:lnTo>
                    <a:pt x="345" y="30"/>
                  </a:lnTo>
                  <a:lnTo>
                    <a:pt x="327" y="17"/>
                  </a:lnTo>
                  <a:lnTo>
                    <a:pt x="307" y="9"/>
                  </a:lnTo>
                  <a:lnTo>
                    <a:pt x="287" y="3"/>
                  </a:lnTo>
                  <a:lnTo>
                    <a:pt x="267" y="0"/>
                  </a:lnTo>
                  <a:lnTo>
                    <a:pt x="245" y="0"/>
                  </a:lnTo>
                  <a:lnTo>
                    <a:pt x="224" y="1"/>
                  </a:lnTo>
                  <a:lnTo>
                    <a:pt x="201" y="4"/>
                  </a:lnTo>
                  <a:lnTo>
                    <a:pt x="179" y="9"/>
                  </a:lnTo>
                  <a:lnTo>
                    <a:pt x="157" y="15"/>
                  </a:lnTo>
                  <a:lnTo>
                    <a:pt x="136" y="20"/>
                  </a:lnTo>
                  <a:lnTo>
                    <a:pt x="114" y="29"/>
                  </a:lnTo>
                  <a:lnTo>
                    <a:pt x="94" y="35"/>
                  </a:lnTo>
                  <a:lnTo>
                    <a:pt x="74" y="43"/>
                  </a:lnTo>
                  <a:lnTo>
                    <a:pt x="54" y="50"/>
                  </a:lnTo>
                  <a:lnTo>
                    <a:pt x="38" y="61"/>
                  </a:lnTo>
                  <a:lnTo>
                    <a:pt x="30" y="78"/>
                  </a:lnTo>
                  <a:lnTo>
                    <a:pt x="30" y="98"/>
                  </a:lnTo>
                  <a:lnTo>
                    <a:pt x="36" y="118"/>
                  </a:lnTo>
                  <a:lnTo>
                    <a:pt x="38" y="122"/>
                  </a:lnTo>
                  <a:lnTo>
                    <a:pt x="40" y="125"/>
                  </a:lnTo>
                  <a:lnTo>
                    <a:pt x="45" y="130"/>
                  </a:lnTo>
                  <a:lnTo>
                    <a:pt x="50" y="133"/>
                  </a:lnTo>
                  <a:lnTo>
                    <a:pt x="54" y="137"/>
                  </a:lnTo>
                  <a:lnTo>
                    <a:pt x="60" y="139"/>
                  </a:lnTo>
                  <a:lnTo>
                    <a:pt x="66" y="140"/>
                  </a:lnTo>
                  <a:lnTo>
                    <a:pt x="73" y="141"/>
                  </a:lnTo>
                  <a:lnTo>
                    <a:pt x="68" y="154"/>
                  </a:lnTo>
                  <a:lnTo>
                    <a:pt x="60" y="163"/>
                  </a:lnTo>
                  <a:lnTo>
                    <a:pt x="51" y="171"/>
                  </a:lnTo>
                  <a:lnTo>
                    <a:pt x="40" y="177"/>
                  </a:lnTo>
                  <a:lnTo>
                    <a:pt x="30" y="184"/>
                  </a:lnTo>
                  <a:lnTo>
                    <a:pt x="20" y="191"/>
                  </a:lnTo>
                  <a:lnTo>
                    <a:pt x="12" y="200"/>
                  </a:lnTo>
                  <a:lnTo>
                    <a:pt x="5" y="210"/>
                  </a:lnTo>
                  <a:lnTo>
                    <a:pt x="0" y="223"/>
                  </a:lnTo>
                  <a:lnTo>
                    <a:pt x="0" y="234"/>
                  </a:lnTo>
                  <a:lnTo>
                    <a:pt x="2" y="245"/>
                  </a:lnTo>
                  <a:lnTo>
                    <a:pt x="8" y="254"/>
                  </a:lnTo>
                  <a:lnTo>
                    <a:pt x="14" y="261"/>
                  </a:lnTo>
                  <a:lnTo>
                    <a:pt x="22" y="267"/>
                  </a:lnTo>
                  <a:lnTo>
                    <a:pt x="30" y="272"/>
                  </a:lnTo>
                  <a:lnTo>
                    <a:pt x="39" y="277"/>
                  </a:lnTo>
                  <a:lnTo>
                    <a:pt x="47" y="280"/>
                  </a:lnTo>
                  <a:lnTo>
                    <a:pt x="57" y="284"/>
                  </a:lnTo>
                  <a:lnTo>
                    <a:pt x="65" y="286"/>
                  </a:lnTo>
                  <a:lnTo>
                    <a:pt x="73" y="287"/>
                  </a:lnTo>
                  <a:lnTo>
                    <a:pt x="90" y="287"/>
                  </a:lnTo>
                  <a:lnTo>
                    <a:pt x="107" y="286"/>
                  </a:lnTo>
                  <a:lnTo>
                    <a:pt x="123" y="283"/>
                  </a:lnTo>
                  <a:lnTo>
                    <a:pt x="141" y="279"/>
                  </a:lnTo>
                  <a:lnTo>
                    <a:pt x="157" y="275"/>
                  </a:lnTo>
                  <a:lnTo>
                    <a:pt x="173" y="270"/>
                  </a:lnTo>
                  <a:lnTo>
                    <a:pt x="189" y="267"/>
                  </a:lnTo>
                  <a:lnTo>
                    <a:pt x="205" y="264"/>
                  </a:lnTo>
                  <a:lnTo>
                    <a:pt x="226" y="266"/>
                  </a:lnTo>
                  <a:lnTo>
                    <a:pt x="246" y="271"/>
                  </a:lnTo>
                  <a:lnTo>
                    <a:pt x="267" y="279"/>
                  </a:lnTo>
                  <a:lnTo>
                    <a:pt x="288" y="289"/>
                  </a:lnTo>
                  <a:lnTo>
                    <a:pt x="309" y="298"/>
                  </a:lnTo>
                  <a:lnTo>
                    <a:pt x="330" y="302"/>
                  </a:lnTo>
                  <a:lnTo>
                    <a:pt x="352" y="304"/>
                  </a:lnTo>
                  <a:lnTo>
                    <a:pt x="374" y="297"/>
                  </a:lnTo>
                  <a:lnTo>
                    <a:pt x="388" y="289"/>
                  </a:lnTo>
                  <a:lnTo>
                    <a:pt x="399" y="279"/>
                  </a:lnTo>
                  <a:lnTo>
                    <a:pt x="411" y="269"/>
                  </a:lnTo>
                  <a:lnTo>
                    <a:pt x="420" y="257"/>
                  </a:lnTo>
                  <a:lnTo>
                    <a:pt x="427" y="244"/>
                  </a:lnTo>
                  <a:lnTo>
                    <a:pt x="432" y="230"/>
                  </a:lnTo>
                  <a:lnTo>
                    <a:pt x="434" y="216"/>
                  </a:lnTo>
                  <a:lnTo>
                    <a:pt x="43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4" name="Freeform 1056">
              <a:extLst>
                <a:ext uri="{FF2B5EF4-FFF2-40B4-BE49-F238E27FC236}">
                  <a16:creationId xmlns:a16="http://schemas.microsoft.com/office/drawing/2014/main" id="{40452AF6-1388-5B86-EB83-E2AF88989175}"/>
                </a:ext>
              </a:extLst>
            </p:cNvPr>
            <p:cNvSpPr>
              <a:spLocks/>
            </p:cNvSpPr>
            <p:nvPr/>
          </p:nvSpPr>
          <p:spPr bwMode="auto">
            <a:xfrm>
              <a:off x="4706" y="1298"/>
              <a:ext cx="430" cy="155"/>
            </a:xfrm>
            <a:custGeom>
              <a:avLst/>
              <a:gdLst>
                <a:gd name="T0" fmla="*/ 46 w 862"/>
                <a:gd name="T1" fmla="*/ 6 h 311"/>
                <a:gd name="T2" fmla="*/ 44 w 862"/>
                <a:gd name="T3" fmla="*/ 8 h 311"/>
                <a:gd name="T4" fmla="*/ 41 w 862"/>
                <a:gd name="T5" fmla="*/ 10 h 311"/>
                <a:gd name="T6" fmla="*/ 38 w 862"/>
                <a:gd name="T7" fmla="*/ 11 h 311"/>
                <a:gd name="T8" fmla="*/ 35 w 862"/>
                <a:gd name="T9" fmla="*/ 12 h 311"/>
                <a:gd name="T10" fmla="*/ 32 w 862"/>
                <a:gd name="T11" fmla="*/ 14 h 311"/>
                <a:gd name="T12" fmla="*/ 29 w 862"/>
                <a:gd name="T13" fmla="*/ 15 h 311"/>
                <a:gd name="T14" fmla="*/ 26 w 862"/>
                <a:gd name="T15" fmla="*/ 15 h 311"/>
                <a:gd name="T16" fmla="*/ 23 w 862"/>
                <a:gd name="T17" fmla="*/ 16 h 311"/>
                <a:gd name="T18" fmla="*/ 20 w 862"/>
                <a:gd name="T19" fmla="*/ 17 h 311"/>
                <a:gd name="T20" fmla="*/ 17 w 862"/>
                <a:gd name="T21" fmla="*/ 17 h 311"/>
                <a:gd name="T22" fmla="*/ 14 w 862"/>
                <a:gd name="T23" fmla="*/ 18 h 311"/>
                <a:gd name="T24" fmla="*/ 10 w 862"/>
                <a:gd name="T25" fmla="*/ 18 h 311"/>
                <a:gd name="T26" fmla="*/ 7 w 862"/>
                <a:gd name="T27" fmla="*/ 18 h 311"/>
                <a:gd name="T28" fmla="*/ 4 w 862"/>
                <a:gd name="T29" fmla="*/ 19 h 311"/>
                <a:gd name="T30" fmla="*/ 1 w 862"/>
                <a:gd name="T31" fmla="*/ 19 h 311"/>
                <a:gd name="T32" fmla="*/ 0 w 862"/>
                <a:gd name="T33" fmla="*/ 19 h 311"/>
                <a:gd name="T34" fmla="*/ 1 w 862"/>
                <a:gd name="T35" fmla="*/ 18 h 311"/>
                <a:gd name="T36" fmla="*/ 1 w 862"/>
                <a:gd name="T37" fmla="*/ 18 h 311"/>
                <a:gd name="T38" fmla="*/ 2 w 862"/>
                <a:gd name="T39" fmla="*/ 17 h 311"/>
                <a:gd name="T40" fmla="*/ 3 w 862"/>
                <a:gd name="T41" fmla="*/ 16 h 311"/>
                <a:gd name="T42" fmla="*/ 5 w 862"/>
                <a:gd name="T43" fmla="*/ 16 h 311"/>
                <a:gd name="T44" fmla="*/ 6 w 862"/>
                <a:gd name="T45" fmla="*/ 16 h 311"/>
                <a:gd name="T46" fmla="*/ 8 w 862"/>
                <a:gd name="T47" fmla="*/ 16 h 311"/>
                <a:gd name="T48" fmla="*/ 10 w 862"/>
                <a:gd name="T49" fmla="*/ 16 h 311"/>
                <a:gd name="T50" fmla="*/ 13 w 862"/>
                <a:gd name="T51" fmla="*/ 16 h 311"/>
                <a:gd name="T52" fmla="*/ 15 w 862"/>
                <a:gd name="T53" fmla="*/ 15 h 311"/>
                <a:gd name="T54" fmla="*/ 18 w 862"/>
                <a:gd name="T55" fmla="*/ 15 h 311"/>
                <a:gd name="T56" fmla="*/ 21 w 862"/>
                <a:gd name="T57" fmla="*/ 15 h 311"/>
                <a:gd name="T58" fmla="*/ 23 w 862"/>
                <a:gd name="T59" fmla="*/ 15 h 311"/>
                <a:gd name="T60" fmla="*/ 26 w 862"/>
                <a:gd name="T61" fmla="*/ 14 h 311"/>
                <a:gd name="T62" fmla="*/ 29 w 862"/>
                <a:gd name="T63" fmla="*/ 14 h 311"/>
                <a:gd name="T64" fmla="*/ 31 w 862"/>
                <a:gd name="T65" fmla="*/ 13 h 311"/>
                <a:gd name="T66" fmla="*/ 33 w 862"/>
                <a:gd name="T67" fmla="*/ 11 h 311"/>
                <a:gd name="T68" fmla="*/ 33 w 862"/>
                <a:gd name="T69" fmla="*/ 8 h 311"/>
                <a:gd name="T70" fmla="*/ 33 w 862"/>
                <a:gd name="T71" fmla="*/ 5 h 311"/>
                <a:gd name="T72" fmla="*/ 33 w 862"/>
                <a:gd name="T73" fmla="*/ 3 h 311"/>
                <a:gd name="T74" fmla="*/ 36 w 862"/>
                <a:gd name="T75" fmla="*/ 2 h 311"/>
                <a:gd name="T76" fmla="*/ 38 w 862"/>
                <a:gd name="T77" fmla="*/ 1 h 311"/>
                <a:gd name="T78" fmla="*/ 41 w 862"/>
                <a:gd name="T79" fmla="*/ 1 h 311"/>
                <a:gd name="T80" fmla="*/ 44 w 862"/>
                <a:gd name="T81" fmla="*/ 1 h 311"/>
                <a:gd name="T82" fmla="*/ 47 w 862"/>
                <a:gd name="T83" fmla="*/ 1 h 311"/>
                <a:gd name="T84" fmla="*/ 49 w 862"/>
                <a:gd name="T85" fmla="*/ 0 h 311"/>
                <a:gd name="T86" fmla="*/ 52 w 862"/>
                <a:gd name="T87" fmla="*/ 0 h 311"/>
                <a:gd name="T88" fmla="*/ 53 w 862"/>
                <a:gd name="T89" fmla="*/ 0 h 311"/>
                <a:gd name="T90" fmla="*/ 51 w 862"/>
                <a:gd name="T91" fmla="*/ 2 h 311"/>
                <a:gd name="T92" fmla="*/ 50 w 862"/>
                <a:gd name="T93" fmla="*/ 3 h 311"/>
                <a:gd name="T94" fmla="*/ 48 w 862"/>
                <a:gd name="T95" fmla="*/ 4 h 3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2" h="311">
                  <a:moveTo>
                    <a:pt x="771" y="87"/>
                  </a:moveTo>
                  <a:lnTo>
                    <a:pt x="750" y="105"/>
                  </a:lnTo>
                  <a:lnTo>
                    <a:pt x="729" y="121"/>
                  </a:lnTo>
                  <a:lnTo>
                    <a:pt x="707" y="136"/>
                  </a:lnTo>
                  <a:lnTo>
                    <a:pt x="685" y="149"/>
                  </a:lnTo>
                  <a:lnTo>
                    <a:pt x="663" y="162"/>
                  </a:lnTo>
                  <a:lnTo>
                    <a:pt x="641" y="175"/>
                  </a:lnTo>
                  <a:lnTo>
                    <a:pt x="618" y="186"/>
                  </a:lnTo>
                  <a:lnTo>
                    <a:pt x="595" y="197"/>
                  </a:lnTo>
                  <a:lnTo>
                    <a:pt x="572" y="207"/>
                  </a:lnTo>
                  <a:lnTo>
                    <a:pt x="548" y="216"/>
                  </a:lnTo>
                  <a:lnTo>
                    <a:pt x="525" y="224"/>
                  </a:lnTo>
                  <a:lnTo>
                    <a:pt x="501" y="232"/>
                  </a:lnTo>
                  <a:lnTo>
                    <a:pt x="476" y="240"/>
                  </a:lnTo>
                  <a:lnTo>
                    <a:pt x="452" y="246"/>
                  </a:lnTo>
                  <a:lnTo>
                    <a:pt x="427" y="253"/>
                  </a:lnTo>
                  <a:lnTo>
                    <a:pt x="403" y="259"/>
                  </a:lnTo>
                  <a:lnTo>
                    <a:pt x="377" y="263"/>
                  </a:lnTo>
                  <a:lnTo>
                    <a:pt x="353" y="268"/>
                  </a:lnTo>
                  <a:lnTo>
                    <a:pt x="328" y="273"/>
                  </a:lnTo>
                  <a:lnTo>
                    <a:pt x="302" y="277"/>
                  </a:lnTo>
                  <a:lnTo>
                    <a:pt x="277" y="281"/>
                  </a:lnTo>
                  <a:lnTo>
                    <a:pt x="252" y="284"/>
                  </a:lnTo>
                  <a:lnTo>
                    <a:pt x="226" y="288"/>
                  </a:lnTo>
                  <a:lnTo>
                    <a:pt x="201" y="290"/>
                  </a:lnTo>
                  <a:lnTo>
                    <a:pt x="175" y="293"/>
                  </a:lnTo>
                  <a:lnTo>
                    <a:pt x="150" y="296"/>
                  </a:lnTo>
                  <a:lnTo>
                    <a:pt x="126" y="298"/>
                  </a:lnTo>
                  <a:lnTo>
                    <a:pt x="100" y="300"/>
                  </a:lnTo>
                  <a:lnTo>
                    <a:pt x="75" y="304"/>
                  </a:lnTo>
                  <a:lnTo>
                    <a:pt x="50" y="306"/>
                  </a:lnTo>
                  <a:lnTo>
                    <a:pt x="25" y="308"/>
                  </a:lnTo>
                  <a:lnTo>
                    <a:pt x="0" y="311"/>
                  </a:lnTo>
                  <a:lnTo>
                    <a:pt x="7" y="307"/>
                  </a:lnTo>
                  <a:lnTo>
                    <a:pt x="13" y="302"/>
                  </a:lnTo>
                  <a:lnTo>
                    <a:pt x="20" y="299"/>
                  </a:lnTo>
                  <a:lnTo>
                    <a:pt x="25" y="294"/>
                  </a:lnTo>
                  <a:lnTo>
                    <a:pt x="30" y="290"/>
                  </a:lnTo>
                  <a:lnTo>
                    <a:pt x="36" y="286"/>
                  </a:lnTo>
                  <a:lnTo>
                    <a:pt x="40" y="282"/>
                  </a:lnTo>
                  <a:lnTo>
                    <a:pt x="46" y="278"/>
                  </a:lnTo>
                  <a:lnTo>
                    <a:pt x="57" y="271"/>
                  </a:lnTo>
                  <a:lnTo>
                    <a:pt x="68" y="266"/>
                  </a:lnTo>
                  <a:lnTo>
                    <a:pt x="80" y="262"/>
                  </a:lnTo>
                  <a:lnTo>
                    <a:pt x="92" y="260"/>
                  </a:lnTo>
                  <a:lnTo>
                    <a:pt x="104" y="260"/>
                  </a:lnTo>
                  <a:lnTo>
                    <a:pt x="117" y="260"/>
                  </a:lnTo>
                  <a:lnTo>
                    <a:pt x="128" y="260"/>
                  </a:lnTo>
                  <a:lnTo>
                    <a:pt x="141" y="260"/>
                  </a:lnTo>
                  <a:lnTo>
                    <a:pt x="163" y="259"/>
                  </a:lnTo>
                  <a:lnTo>
                    <a:pt x="185" y="258"/>
                  </a:lnTo>
                  <a:lnTo>
                    <a:pt x="208" y="258"/>
                  </a:lnTo>
                  <a:lnTo>
                    <a:pt x="230" y="256"/>
                  </a:lnTo>
                  <a:lnTo>
                    <a:pt x="252" y="255"/>
                  </a:lnTo>
                  <a:lnTo>
                    <a:pt x="272" y="253"/>
                  </a:lnTo>
                  <a:lnTo>
                    <a:pt x="294" y="252"/>
                  </a:lnTo>
                  <a:lnTo>
                    <a:pt x="316" y="250"/>
                  </a:lnTo>
                  <a:lnTo>
                    <a:pt x="338" y="247"/>
                  </a:lnTo>
                  <a:lnTo>
                    <a:pt x="359" y="245"/>
                  </a:lnTo>
                  <a:lnTo>
                    <a:pt x="381" y="241"/>
                  </a:lnTo>
                  <a:lnTo>
                    <a:pt x="403" y="238"/>
                  </a:lnTo>
                  <a:lnTo>
                    <a:pt x="423" y="233"/>
                  </a:lnTo>
                  <a:lnTo>
                    <a:pt x="445" y="229"/>
                  </a:lnTo>
                  <a:lnTo>
                    <a:pt x="466" y="224"/>
                  </a:lnTo>
                  <a:lnTo>
                    <a:pt x="488" y="218"/>
                  </a:lnTo>
                  <a:lnTo>
                    <a:pt x="509" y="209"/>
                  </a:lnTo>
                  <a:lnTo>
                    <a:pt x="524" y="197"/>
                  </a:lnTo>
                  <a:lnTo>
                    <a:pt x="534" y="179"/>
                  </a:lnTo>
                  <a:lnTo>
                    <a:pt x="540" y="159"/>
                  </a:lnTo>
                  <a:lnTo>
                    <a:pt x="541" y="138"/>
                  </a:lnTo>
                  <a:lnTo>
                    <a:pt x="539" y="115"/>
                  </a:lnTo>
                  <a:lnTo>
                    <a:pt x="533" y="92"/>
                  </a:lnTo>
                  <a:lnTo>
                    <a:pt x="524" y="69"/>
                  </a:lnTo>
                  <a:lnTo>
                    <a:pt x="540" y="54"/>
                  </a:lnTo>
                  <a:lnTo>
                    <a:pt x="558" y="42"/>
                  </a:lnTo>
                  <a:lnTo>
                    <a:pt x="577" y="34"/>
                  </a:lnTo>
                  <a:lnTo>
                    <a:pt x="596" y="28"/>
                  </a:lnTo>
                  <a:lnTo>
                    <a:pt x="618" y="23"/>
                  </a:lnTo>
                  <a:lnTo>
                    <a:pt x="639" y="21"/>
                  </a:lnTo>
                  <a:lnTo>
                    <a:pt x="662" y="18"/>
                  </a:lnTo>
                  <a:lnTo>
                    <a:pt x="684" y="17"/>
                  </a:lnTo>
                  <a:lnTo>
                    <a:pt x="707" y="17"/>
                  </a:lnTo>
                  <a:lnTo>
                    <a:pt x="730" y="17"/>
                  </a:lnTo>
                  <a:lnTo>
                    <a:pt x="753" y="17"/>
                  </a:lnTo>
                  <a:lnTo>
                    <a:pt x="776" y="16"/>
                  </a:lnTo>
                  <a:lnTo>
                    <a:pt x="798" y="14"/>
                  </a:lnTo>
                  <a:lnTo>
                    <a:pt x="820" y="11"/>
                  </a:lnTo>
                  <a:lnTo>
                    <a:pt x="842" y="7"/>
                  </a:lnTo>
                  <a:lnTo>
                    <a:pt x="862" y="0"/>
                  </a:lnTo>
                  <a:lnTo>
                    <a:pt x="851" y="11"/>
                  </a:lnTo>
                  <a:lnTo>
                    <a:pt x="840" y="23"/>
                  </a:lnTo>
                  <a:lnTo>
                    <a:pt x="829" y="34"/>
                  </a:lnTo>
                  <a:lnTo>
                    <a:pt x="818" y="45"/>
                  </a:lnTo>
                  <a:lnTo>
                    <a:pt x="806" y="56"/>
                  </a:lnTo>
                  <a:lnTo>
                    <a:pt x="795" y="67"/>
                  </a:lnTo>
                  <a:lnTo>
                    <a:pt x="782" y="77"/>
                  </a:lnTo>
                  <a:lnTo>
                    <a:pt x="771" y="87"/>
                  </a:lnTo>
                  <a:close/>
                </a:path>
              </a:pathLst>
            </a:custGeom>
            <a:solidFill>
              <a:srgbClr val="007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5" name="Freeform 1057">
              <a:extLst>
                <a:ext uri="{FF2B5EF4-FFF2-40B4-BE49-F238E27FC236}">
                  <a16:creationId xmlns:a16="http://schemas.microsoft.com/office/drawing/2014/main" id="{5FEAE491-1750-7CF3-3751-1AC631472126}"/>
                </a:ext>
              </a:extLst>
            </p:cNvPr>
            <p:cNvSpPr>
              <a:spLocks/>
            </p:cNvSpPr>
            <p:nvPr/>
          </p:nvSpPr>
          <p:spPr bwMode="auto">
            <a:xfrm>
              <a:off x="4421" y="1461"/>
              <a:ext cx="196" cy="131"/>
            </a:xfrm>
            <a:custGeom>
              <a:avLst/>
              <a:gdLst>
                <a:gd name="T0" fmla="*/ 25 w 391"/>
                <a:gd name="T1" fmla="*/ 13 h 261"/>
                <a:gd name="T2" fmla="*/ 24 w 391"/>
                <a:gd name="T3" fmla="*/ 15 h 261"/>
                <a:gd name="T4" fmla="*/ 22 w 391"/>
                <a:gd name="T5" fmla="*/ 16 h 261"/>
                <a:gd name="T6" fmla="*/ 20 w 391"/>
                <a:gd name="T7" fmla="*/ 17 h 261"/>
                <a:gd name="T8" fmla="*/ 18 w 391"/>
                <a:gd name="T9" fmla="*/ 16 h 261"/>
                <a:gd name="T10" fmla="*/ 17 w 391"/>
                <a:gd name="T11" fmla="*/ 16 h 261"/>
                <a:gd name="T12" fmla="*/ 15 w 391"/>
                <a:gd name="T13" fmla="*/ 15 h 261"/>
                <a:gd name="T14" fmla="*/ 13 w 391"/>
                <a:gd name="T15" fmla="*/ 15 h 261"/>
                <a:gd name="T16" fmla="*/ 12 w 391"/>
                <a:gd name="T17" fmla="*/ 15 h 261"/>
                <a:gd name="T18" fmla="*/ 10 w 391"/>
                <a:gd name="T19" fmla="*/ 15 h 261"/>
                <a:gd name="T20" fmla="*/ 8 w 391"/>
                <a:gd name="T21" fmla="*/ 15 h 261"/>
                <a:gd name="T22" fmla="*/ 7 w 391"/>
                <a:gd name="T23" fmla="*/ 16 h 261"/>
                <a:gd name="T24" fmla="*/ 5 w 391"/>
                <a:gd name="T25" fmla="*/ 16 h 261"/>
                <a:gd name="T26" fmla="*/ 3 w 391"/>
                <a:gd name="T27" fmla="*/ 16 h 261"/>
                <a:gd name="T28" fmla="*/ 1 w 391"/>
                <a:gd name="T29" fmla="*/ 15 h 261"/>
                <a:gd name="T30" fmla="*/ 0 w 391"/>
                <a:gd name="T31" fmla="*/ 13 h 261"/>
                <a:gd name="T32" fmla="*/ 1 w 391"/>
                <a:gd name="T33" fmla="*/ 12 h 261"/>
                <a:gd name="T34" fmla="*/ 2 w 391"/>
                <a:gd name="T35" fmla="*/ 11 h 261"/>
                <a:gd name="T36" fmla="*/ 4 w 391"/>
                <a:gd name="T37" fmla="*/ 10 h 261"/>
                <a:gd name="T38" fmla="*/ 5 w 391"/>
                <a:gd name="T39" fmla="*/ 9 h 261"/>
                <a:gd name="T40" fmla="*/ 4 w 391"/>
                <a:gd name="T41" fmla="*/ 7 h 261"/>
                <a:gd name="T42" fmla="*/ 3 w 391"/>
                <a:gd name="T43" fmla="*/ 6 h 261"/>
                <a:gd name="T44" fmla="*/ 2 w 391"/>
                <a:gd name="T45" fmla="*/ 4 h 261"/>
                <a:gd name="T46" fmla="*/ 3 w 391"/>
                <a:gd name="T47" fmla="*/ 3 h 261"/>
                <a:gd name="T48" fmla="*/ 5 w 391"/>
                <a:gd name="T49" fmla="*/ 2 h 261"/>
                <a:gd name="T50" fmla="*/ 6 w 391"/>
                <a:gd name="T51" fmla="*/ 2 h 261"/>
                <a:gd name="T52" fmla="*/ 8 w 391"/>
                <a:gd name="T53" fmla="*/ 1 h 261"/>
                <a:gd name="T54" fmla="*/ 10 w 391"/>
                <a:gd name="T55" fmla="*/ 1 h 261"/>
                <a:gd name="T56" fmla="*/ 12 w 391"/>
                <a:gd name="T57" fmla="*/ 0 h 261"/>
                <a:gd name="T58" fmla="*/ 14 w 391"/>
                <a:gd name="T59" fmla="*/ 0 h 261"/>
                <a:gd name="T60" fmla="*/ 16 w 391"/>
                <a:gd name="T61" fmla="*/ 1 h 261"/>
                <a:gd name="T62" fmla="*/ 17 w 391"/>
                <a:gd name="T63" fmla="*/ 1 h 261"/>
                <a:gd name="T64" fmla="*/ 19 w 391"/>
                <a:gd name="T65" fmla="*/ 2 h 261"/>
                <a:gd name="T66" fmla="*/ 20 w 391"/>
                <a:gd name="T67" fmla="*/ 2 h 261"/>
                <a:gd name="T68" fmla="*/ 21 w 391"/>
                <a:gd name="T69" fmla="*/ 2 h 261"/>
                <a:gd name="T70" fmla="*/ 21 w 391"/>
                <a:gd name="T71" fmla="*/ 3 h 261"/>
                <a:gd name="T72" fmla="*/ 21 w 391"/>
                <a:gd name="T73" fmla="*/ 4 h 261"/>
                <a:gd name="T74" fmla="*/ 20 w 391"/>
                <a:gd name="T75" fmla="*/ 6 h 261"/>
                <a:gd name="T76" fmla="*/ 21 w 391"/>
                <a:gd name="T77" fmla="*/ 7 h 261"/>
                <a:gd name="T78" fmla="*/ 22 w 391"/>
                <a:gd name="T79" fmla="*/ 8 h 261"/>
                <a:gd name="T80" fmla="*/ 24 w 391"/>
                <a:gd name="T81" fmla="*/ 9 h 261"/>
                <a:gd name="T82" fmla="*/ 25 w 391"/>
                <a:gd name="T83" fmla="*/ 11 h 2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1" h="261">
                  <a:moveTo>
                    <a:pt x="391" y="188"/>
                  </a:moveTo>
                  <a:lnTo>
                    <a:pt x="389" y="207"/>
                  </a:lnTo>
                  <a:lnTo>
                    <a:pt x="383" y="223"/>
                  </a:lnTo>
                  <a:lnTo>
                    <a:pt x="373" y="237"/>
                  </a:lnTo>
                  <a:lnTo>
                    <a:pt x="361" y="248"/>
                  </a:lnTo>
                  <a:lnTo>
                    <a:pt x="346" y="256"/>
                  </a:lnTo>
                  <a:lnTo>
                    <a:pt x="331" y="261"/>
                  </a:lnTo>
                  <a:lnTo>
                    <a:pt x="315" y="261"/>
                  </a:lnTo>
                  <a:lnTo>
                    <a:pt x="300" y="256"/>
                  </a:lnTo>
                  <a:lnTo>
                    <a:pt x="286" y="250"/>
                  </a:lnTo>
                  <a:lnTo>
                    <a:pt x="273" y="246"/>
                  </a:lnTo>
                  <a:lnTo>
                    <a:pt x="260" y="241"/>
                  </a:lnTo>
                  <a:lnTo>
                    <a:pt x="246" y="238"/>
                  </a:lnTo>
                  <a:lnTo>
                    <a:pt x="233" y="234"/>
                  </a:lnTo>
                  <a:lnTo>
                    <a:pt x="221" y="232"/>
                  </a:lnTo>
                  <a:lnTo>
                    <a:pt x="207" y="230"/>
                  </a:lnTo>
                  <a:lnTo>
                    <a:pt x="194" y="229"/>
                  </a:lnTo>
                  <a:lnTo>
                    <a:pt x="181" y="229"/>
                  </a:lnTo>
                  <a:lnTo>
                    <a:pt x="168" y="230"/>
                  </a:lnTo>
                  <a:lnTo>
                    <a:pt x="155" y="231"/>
                  </a:lnTo>
                  <a:lnTo>
                    <a:pt x="141" y="232"/>
                  </a:lnTo>
                  <a:lnTo>
                    <a:pt x="128" y="234"/>
                  </a:lnTo>
                  <a:lnTo>
                    <a:pt x="114" y="238"/>
                  </a:lnTo>
                  <a:lnTo>
                    <a:pt x="99" y="242"/>
                  </a:lnTo>
                  <a:lnTo>
                    <a:pt x="86" y="247"/>
                  </a:lnTo>
                  <a:lnTo>
                    <a:pt x="70" y="250"/>
                  </a:lnTo>
                  <a:lnTo>
                    <a:pt x="53" y="250"/>
                  </a:lnTo>
                  <a:lnTo>
                    <a:pt x="37" y="248"/>
                  </a:lnTo>
                  <a:lnTo>
                    <a:pt x="22" y="242"/>
                  </a:lnTo>
                  <a:lnTo>
                    <a:pt x="11" y="233"/>
                  </a:lnTo>
                  <a:lnTo>
                    <a:pt x="3" y="222"/>
                  </a:lnTo>
                  <a:lnTo>
                    <a:pt x="0" y="208"/>
                  </a:lnTo>
                  <a:lnTo>
                    <a:pt x="4" y="193"/>
                  </a:lnTo>
                  <a:lnTo>
                    <a:pt x="10" y="181"/>
                  </a:lnTo>
                  <a:lnTo>
                    <a:pt x="19" y="172"/>
                  </a:lnTo>
                  <a:lnTo>
                    <a:pt x="29" y="164"/>
                  </a:lnTo>
                  <a:lnTo>
                    <a:pt x="42" y="156"/>
                  </a:lnTo>
                  <a:lnTo>
                    <a:pt x="52" y="149"/>
                  </a:lnTo>
                  <a:lnTo>
                    <a:pt x="60" y="142"/>
                  </a:lnTo>
                  <a:lnTo>
                    <a:pt x="65" y="133"/>
                  </a:lnTo>
                  <a:lnTo>
                    <a:pt x="63" y="124"/>
                  </a:lnTo>
                  <a:lnTo>
                    <a:pt x="57" y="111"/>
                  </a:lnTo>
                  <a:lnTo>
                    <a:pt x="50" y="97"/>
                  </a:lnTo>
                  <a:lnTo>
                    <a:pt x="42" y="86"/>
                  </a:lnTo>
                  <a:lnTo>
                    <a:pt x="34" y="73"/>
                  </a:lnTo>
                  <a:lnTo>
                    <a:pt x="30" y="63"/>
                  </a:lnTo>
                  <a:lnTo>
                    <a:pt x="30" y="51"/>
                  </a:lnTo>
                  <a:lnTo>
                    <a:pt x="38" y="42"/>
                  </a:lnTo>
                  <a:lnTo>
                    <a:pt x="53" y="33"/>
                  </a:lnTo>
                  <a:lnTo>
                    <a:pt x="67" y="27"/>
                  </a:lnTo>
                  <a:lnTo>
                    <a:pt x="81" y="21"/>
                  </a:lnTo>
                  <a:lnTo>
                    <a:pt x="95" y="17"/>
                  </a:lnTo>
                  <a:lnTo>
                    <a:pt x="110" y="12"/>
                  </a:lnTo>
                  <a:lnTo>
                    <a:pt x="124" y="9"/>
                  </a:lnTo>
                  <a:lnTo>
                    <a:pt x="139" y="5"/>
                  </a:lnTo>
                  <a:lnTo>
                    <a:pt x="154" y="3"/>
                  </a:lnTo>
                  <a:lnTo>
                    <a:pt x="169" y="1"/>
                  </a:lnTo>
                  <a:lnTo>
                    <a:pt x="183" y="0"/>
                  </a:lnTo>
                  <a:lnTo>
                    <a:pt x="198" y="0"/>
                  </a:lnTo>
                  <a:lnTo>
                    <a:pt x="213" y="0"/>
                  </a:lnTo>
                  <a:lnTo>
                    <a:pt x="228" y="1"/>
                  </a:lnTo>
                  <a:lnTo>
                    <a:pt x="243" y="3"/>
                  </a:lnTo>
                  <a:lnTo>
                    <a:pt x="258" y="7"/>
                  </a:lnTo>
                  <a:lnTo>
                    <a:pt x="271" y="10"/>
                  </a:lnTo>
                  <a:lnTo>
                    <a:pt x="286" y="15"/>
                  </a:lnTo>
                  <a:lnTo>
                    <a:pt x="293" y="17"/>
                  </a:lnTo>
                  <a:lnTo>
                    <a:pt x="301" y="19"/>
                  </a:lnTo>
                  <a:lnTo>
                    <a:pt x="309" y="23"/>
                  </a:lnTo>
                  <a:lnTo>
                    <a:pt x="318" y="26"/>
                  </a:lnTo>
                  <a:lnTo>
                    <a:pt x="323" y="32"/>
                  </a:lnTo>
                  <a:lnTo>
                    <a:pt x="328" y="39"/>
                  </a:lnTo>
                  <a:lnTo>
                    <a:pt x="329" y="47"/>
                  </a:lnTo>
                  <a:lnTo>
                    <a:pt x="328" y="56"/>
                  </a:lnTo>
                  <a:lnTo>
                    <a:pt x="326" y="64"/>
                  </a:lnTo>
                  <a:lnTo>
                    <a:pt x="320" y="73"/>
                  </a:lnTo>
                  <a:lnTo>
                    <a:pt x="314" y="82"/>
                  </a:lnTo>
                  <a:lnTo>
                    <a:pt x="314" y="88"/>
                  </a:lnTo>
                  <a:lnTo>
                    <a:pt x="323" y="101"/>
                  </a:lnTo>
                  <a:lnTo>
                    <a:pt x="335" y="111"/>
                  </a:lnTo>
                  <a:lnTo>
                    <a:pt x="349" y="123"/>
                  </a:lnTo>
                  <a:lnTo>
                    <a:pt x="361" y="133"/>
                  </a:lnTo>
                  <a:lnTo>
                    <a:pt x="373" y="143"/>
                  </a:lnTo>
                  <a:lnTo>
                    <a:pt x="382" y="156"/>
                  </a:lnTo>
                  <a:lnTo>
                    <a:pt x="389" y="171"/>
                  </a:lnTo>
                  <a:lnTo>
                    <a:pt x="391" y="188"/>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6" name="Freeform 1058">
              <a:extLst>
                <a:ext uri="{FF2B5EF4-FFF2-40B4-BE49-F238E27FC236}">
                  <a16:creationId xmlns:a16="http://schemas.microsoft.com/office/drawing/2014/main" id="{4F2F8716-C6E3-5D51-B539-F916A92D5836}"/>
                </a:ext>
              </a:extLst>
            </p:cNvPr>
            <p:cNvSpPr>
              <a:spLocks/>
            </p:cNvSpPr>
            <p:nvPr/>
          </p:nvSpPr>
          <p:spPr bwMode="auto">
            <a:xfrm>
              <a:off x="4472" y="1602"/>
              <a:ext cx="83" cy="48"/>
            </a:xfrm>
            <a:custGeom>
              <a:avLst/>
              <a:gdLst>
                <a:gd name="T0" fmla="*/ 6 w 165"/>
                <a:gd name="T1" fmla="*/ 6 h 97"/>
                <a:gd name="T2" fmla="*/ 7 w 165"/>
                <a:gd name="T3" fmla="*/ 6 h 97"/>
                <a:gd name="T4" fmla="*/ 8 w 165"/>
                <a:gd name="T5" fmla="*/ 5 h 97"/>
                <a:gd name="T6" fmla="*/ 8 w 165"/>
                <a:gd name="T7" fmla="*/ 5 h 97"/>
                <a:gd name="T8" fmla="*/ 9 w 165"/>
                <a:gd name="T9" fmla="*/ 5 h 97"/>
                <a:gd name="T10" fmla="*/ 9 w 165"/>
                <a:gd name="T11" fmla="*/ 5 h 97"/>
                <a:gd name="T12" fmla="*/ 10 w 165"/>
                <a:gd name="T13" fmla="*/ 4 h 97"/>
                <a:gd name="T14" fmla="*/ 10 w 165"/>
                <a:gd name="T15" fmla="*/ 4 h 97"/>
                <a:gd name="T16" fmla="*/ 10 w 165"/>
                <a:gd name="T17" fmla="*/ 3 h 97"/>
                <a:gd name="T18" fmla="*/ 11 w 165"/>
                <a:gd name="T19" fmla="*/ 3 h 97"/>
                <a:gd name="T20" fmla="*/ 11 w 165"/>
                <a:gd name="T21" fmla="*/ 2 h 97"/>
                <a:gd name="T22" fmla="*/ 11 w 165"/>
                <a:gd name="T23" fmla="*/ 2 h 97"/>
                <a:gd name="T24" fmla="*/ 10 w 165"/>
                <a:gd name="T25" fmla="*/ 1 h 97"/>
                <a:gd name="T26" fmla="*/ 10 w 165"/>
                <a:gd name="T27" fmla="*/ 1 h 97"/>
                <a:gd name="T28" fmla="*/ 9 w 165"/>
                <a:gd name="T29" fmla="*/ 0 h 97"/>
                <a:gd name="T30" fmla="*/ 9 w 165"/>
                <a:gd name="T31" fmla="*/ 0 h 97"/>
                <a:gd name="T32" fmla="*/ 8 w 165"/>
                <a:gd name="T33" fmla="*/ 0 h 97"/>
                <a:gd name="T34" fmla="*/ 7 w 165"/>
                <a:gd name="T35" fmla="*/ 0 h 97"/>
                <a:gd name="T36" fmla="*/ 6 w 165"/>
                <a:gd name="T37" fmla="*/ 0 h 97"/>
                <a:gd name="T38" fmla="*/ 5 w 165"/>
                <a:gd name="T39" fmla="*/ 0 h 97"/>
                <a:gd name="T40" fmla="*/ 4 w 165"/>
                <a:gd name="T41" fmla="*/ 0 h 97"/>
                <a:gd name="T42" fmla="*/ 3 w 165"/>
                <a:gd name="T43" fmla="*/ 0 h 97"/>
                <a:gd name="T44" fmla="*/ 2 w 165"/>
                <a:gd name="T45" fmla="*/ 0 h 97"/>
                <a:gd name="T46" fmla="*/ 2 w 165"/>
                <a:gd name="T47" fmla="*/ 1 h 97"/>
                <a:gd name="T48" fmla="*/ 1 w 165"/>
                <a:gd name="T49" fmla="*/ 1 h 97"/>
                <a:gd name="T50" fmla="*/ 0 w 165"/>
                <a:gd name="T51" fmla="*/ 3 h 97"/>
                <a:gd name="T52" fmla="*/ 1 w 165"/>
                <a:gd name="T53" fmla="*/ 3 h 97"/>
                <a:gd name="T54" fmla="*/ 1 w 165"/>
                <a:gd name="T55" fmla="*/ 4 h 97"/>
                <a:gd name="T56" fmla="*/ 2 w 165"/>
                <a:gd name="T57" fmla="*/ 5 h 97"/>
                <a:gd name="T58" fmla="*/ 2 w 165"/>
                <a:gd name="T59" fmla="*/ 5 h 97"/>
                <a:gd name="T60" fmla="*/ 3 w 165"/>
                <a:gd name="T61" fmla="*/ 5 h 97"/>
                <a:gd name="T62" fmla="*/ 3 w 165"/>
                <a:gd name="T63" fmla="*/ 5 h 97"/>
                <a:gd name="T64" fmla="*/ 4 w 165"/>
                <a:gd name="T65" fmla="*/ 5 h 97"/>
                <a:gd name="T66" fmla="*/ 5 w 165"/>
                <a:gd name="T67" fmla="*/ 5 h 97"/>
                <a:gd name="T68" fmla="*/ 5 w 165"/>
                <a:gd name="T69" fmla="*/ 6 h 97"/>
                <a:gd name="T70" fmla="*/ 6 w 165"/>
                <a:gd name="T71" fmla="*/ 6 h 97"/>
                <a:gd name="T72" fmla="*/ 6 w 165"/>
                <a:gd name="T73" fmla="*/ 6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 h="97">
                  <a:moveTo>
                    <a:pt x="92" y="97"/>
                  </a:moveTo>
                  <a:lnTo>
                    <a:pt x="103" y="96"/>
                  </a:lnTo>
                  <a:lnTo>
                    <a:pt x="113" y="95"/>
                  </a:lnTo>
                  <a:lnTo>
                    <a:pt x="122" y="92"/>
                  </a:lnTo>
                  <a:lnTo>
                    <a:pt x="131" y="88"/>
                  </a:lnTo>
                  <a:lnTo>
                    <a:pt x="140" y="83"/>
                  </a:lnTo>
                  <a:lnTo>
                    <a:pt x="148" y="77"/>
                  </a:lnTo>
                  <a:lnTo>
                    <a:pt x="155" y="71"/>
                  </a:lnTo>
                  <a:lnTo>
                    <a:pt x="160" y="62"/>
                  </a:lnTo>
                  <a:lnTo>
                    <a:pt x="165" y="52"/>
                  </a:lnTo>
                  <a:lnTo>
                    <a:pt x="165" y="42"/>
                  </a:lnTo>
                  <a:lnTo>
                    <a:pt x="163" y="33"/>
                  </a:lnTo>
                  <a:lnTo>
                    <a:pt x="157" y="25"/>
                  </a:lnTo>
                  <a:lnTo>
                    <a:pt x="150" y="18"/>
                  </a:lnTo>
                  <a:lnTo>
                    <a:pt x="142" y="11"/>
                  </a:lnTo>
                  <a:lnTo>
                    <a:pt x="133" y="6"/>
                  </a:lnTo>
                  <a:lnTo>
                    <a:pt x="123" y="4"/>
                  </a:lnTo>
                  <a:lnTo>
                    <a:pt x="108" y="3"/>
                  </a:lnTo>
                  <a:lnTo>
                    <a:pt x="92" y="2"/>
                  </a:lnTo>
                  <a:lnTo>
                    <a:pt x="75" y="0"/>
                  </a:lnTo>
                  <a:lnTo>
                    <a:pt x="60" y="2"/>
                  </a:lnTo>
                  <a:lnTo>
                    <a:pt x="44" y="5"/>
                  </a:lnTo>
                  <a:lnTo>
                    <a:pt x="30" y="11"/>
                  </a:lnTo>
                  <a:lnTo>
                    <a:pt x="17" y="19"/>
                  </a:lnTo>
                  <a:lnTo>
                    <a:pt x="6" y="30"/>
                  </a:lnTo>
                  <a:lnTo>
                    <a:pt x="0" y="48"/>
                  </a:lnTo>
                  <a:lnTo>
                    <a:pt x="2" y="62"/>
                  </a:lnTo>
                  <a:lnTo>
                    <a:pt x="11" y="76"/>
                  </a:lnTo>
                  <a:lnTo>
                    <a:pt x="23" y="85"/>
                  </a:lnTo>
                  <a:lnTo>
                    <a:pt x="31" y="88"/>
                  </a:lnTo>
                  <a:lnTo>
                    <a:pt x="39" y="90"/>
                  </a:lnTo>
                  <a:lnTo>
                    <a:pt x="47" y="92"/>
                  </a:lnTo>
                  <a:lnTo>
                    <a:pt x="56" y="94"/>
                  </a:lnTo>
                  <a:lnTo>
                    <a:pt x="65" y="95"/>
                  </a:lnTo>
                  <a:lnTo>
                    <a:pt x="74" y="96"/>
                  </a:lnTo>
                  <a:lnTo>
                    <a:pt x="83" y="97"/>
                  </a:lnTo>
                  <a:lnTo>
                    <a:pt x="92"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7" name="Freeform 1059">
              <a:extLst>
                <a:ext uri="{FF2B5EF4-FFF2-40B4-BE49-F238E27FC236}">
                  <a16:creationId xmlns:a16="http://schemas.microsoft.com/office/drawing/2014/main" id="{A2AE8E84-BD21-EE91-240C-D163C3F5BFF1}"/>
                </a:ext>
              </a:extLst>
            </p:cNvPr>
            <p:cNvSpPr>
              <a:spLocks/>
            </p:cNvSpPr>
            <p:nvPr/>
          </p:nvSpPr>
          <p:spPr bwMode="auto">
            <a:xfrm>
              <a:off x="4314" y="1490"/>
              <a:ext cx="82" cy="46"/>
            </a:xfrm>
            <a:custGeom>
              <a:avLst/>
              <a:gdLst>
                <a:gd name="T0" fmla="*/ 0 w 164"/>
                <a:gd name="T1" fmla="*/ 3 h 92"/>
                <a:gd name="T2" fmla="*/ 1 w 164"/>
                <a:gd name="T3" fmla="*/ 4 h 92"/>
                <a:gd name="T4" fmla="*/ 1 w 164"/>
                <a:gd name="T5" fmla="*/ 4 h 92"/>
                <a:gd name="T6" fmla="*/ 1 w 164"/>
                <a:gd name="T7" fmla="*/ 5 h 92"/>
                <a:gd name="T8" fmla="*/ 1 w 164"/>
                <a:gd name="T9" fmla="*/ 5 h 92"/>
                <a:gd name="T10" fmla="*/ 3 w 164"/>
                <a:gd name="T11" fmla="*/ 6 h 92"/>
                <a:gd name="T12" fmla="*/ 4 w 164"/>
                <a:gd name="T13" fmla="*/ 6 h 92"/>
                <a:gd name="T14" fmla="*/ 5 w 164"/>
                <a:gd name="T15" fmla="*/ 6 h 92"/>
                <a:gd name="T16" fmla="*/ 6 w 164"/>
                <a:gd name="T17" fmla="*/ 6 h 92"/>
                <a:gd name="T18" fmla="*/ 7 w 164"/>
                <a:gd name="T19" fmla="*/ 6 h 92"/>
                <a:gd name="T20" fmla="*/ 9 w 164"/>
                <a:gd name="T21" fmla="*/ 6 h 92"/>
                <a:gd name="T22" fmla="*/ 9 w 164"/>
                <a:gd name="T23" fmla="*/ 5 h 92"/>
                <a:gd name="T24" fmla="*/ 10 w 164"/>
                <a:gd name="T25" fmla="*/ 4 h 92"/>
                <a:gd name="T26" fmla="*/ 11 w 164"/>
                <a:gd name="T27" fmla="*/ 4 h 92"/>
                <a:gd name="T28" fmla="*/ 11 w 164"/>
                <a:gd name="T29" fmla="*/ 3 h 92"/>
                <a:gd name="T30" fmla="*/ 10 w 164"/>
                <a:gd name="T31" fmla="*/ 3 h 92"/>
                <a:gd name="T32" fmla="*/ 10 w 164"/>
                <a:gd name="T33" fmla="*/ 2 h 92"/>
                <a:gd name="T34" fmla="*/ 10 w 164"/>
                <a:gd name="T35" fmla="*/ 2 h 92"/>
                <a:gd name="T36" fmla="*/ 9 w 164"/>
                <a:gd name="T37" fmla="*/ 1 h 92"/>
                <a:gd name="T38" fmla="*/ 8 w 164"/>
                <a:gd name="T39" fmla="*/ 1 h 92"/>
                <a:gd name="T40" fmla="*/ 8 w 164"/>
                <a:gd name="T41" fmla="*/ 1 h 92"/>
                <a:gd name="T42" fmla="*/ 7 w 164"/>
                <a:gd name="T43" fmla="*/ 1 h 92"/>
                <a:gd name="T44" fmla="*/ 6 w 164"/>
                <a:gd name="T45" fmla="*/ 0 h 92"/>
                <a:gd name="T46" fmla="*/ 5 w 164"/>
                <a:gd name="T47" fmla="*/ 1 h 92"/>
                <a:gd name="T48" fmla="*/ 4 w 164"/>
                <a:gd name="T49" fmla="*/ 1 h 92"/>
                <a:gd name="T50" fmla="*/ 4 w 164"/>
                <a:gd name="T51" fmla="*/ 1 h 92"/>
                <a:gd name="T52" fmla="*/ 3 w 164"/>
                <a:gd name="T53" fmla="*/ 1 h 92"/>
                <a:gd name="T54" fmla="*/ 2 w 164"/>
                <a:gd name="T55" fmla="*/ 1 h 92"/>
                <a:gd name="T56" fmla="*/ 1 w 164"/>
                <a:gd name="T57" fmla="*/ 2 h 92"/>
                <a:gd name="T58" fmla="*/ 1 w 164"/>
                <a:gd name="T59" fmla="*/ 2 h 92"/>
                <a:gd name="T60" fmla="*/ 1 w 164"/>
                <a:gd name="T61" fmla="*/ 3 h 92"/>
                <a:gd name="T62" fmla="*/ 1 w 164"/>
                <a:gd name="T63" fmla="*/ 3 h 92"/>
                <a:gd name="T64" fmla="*/ 0 w 164"/>
                <a:gd name="T65" fmla="*/ 3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92">
                  <a:moveTo>
                    <a:pt x="0" y="48"/>
                  </a:moveTo>
                  <a:lnTo>
                    <a:pt x="1" y="57"/>
                  </a:lnTo>
                  <a:lnTo>
                    <a:pt x="4" y="63"/>
                  </a:lnTo>
                  <a:lnTo>
                    <a:pt x="9" y="70"/>
                  </a:lnTo>
                  <a:lnTo>
                    <a:pt x="16" y="76"/>
                  </a:lnTo>
                  <a:lnTo>
                    <a:pt x="34" y="85"/>
                  </a:lnTo>
                  <a:lnTo>
                    <a:pt x="54" y="91"/>
                  </a:lnTo>
                  <a:lnTo>
                    <a:pt x="74" y="92"/>
                  </a:lnTo>
                  <a:lnTo>
                    <a:pt x="93" y="91"/>
                  </a:lnTo>
                  <a:lnTo>
                    <a:pt x="112" y="88"/>
                  </a:lnTo>
                  <a:lnTo>
                    <a:pt x="129" y="81"/>
                  </a:lnTo>
                  <a:lnTo>
                    <a:pt x="144" y="70"/>
                  </a:lnTo>
                  <a:lnTo>
                    <a:pt x="158" y="58"/>
                  </a:lnTo>
                  <a:lnTo>
                    <a:pt x="162" y="51"/>
                  </a:lnTo>
                  <a:lnTo>
                    <a:pt x="164" y="42"/>
                  </a:lnTo>
                  <a:lnTo>
                    <a:pt x="160" y="34"/>
                  </a:lnTo>
                  <a:lnTo>
                    <a:pt x="154" y="25"/>
                  </a:lnTo>
                  <a:lnTo>
                    <a:pt x="146" y="17"/>
                  </a:lnTo>
                  <a:lnTo>
                    <a:pt x="137" y="12"/>
                  </a:lnTo>
                  <a:lnTo>
                    <a:pt x="128" y="7"/>
                  </a:lnTo>
                  <a:lnTo>
                    <a:pt x="117" y="4"/>
                  </a:lnTo>
                  <a:lnTo>
                    <a:pt x="104" y="1"/>
                  </a:lnTo>
                  <a:lnTo>
                    <a:pt x="90" y="0"/>
                  </a:lnTo>
                  <a:lnTo>
                    <a:pt x="76" y="1"/>
                  </a:lnTo>
                  <a:lnTo>
                    <a:pt x="63" y="4"/>
                  </a:lnTo>
                  <a:lnTo>
                    <a:pt x="52" y="7"/>
                  </a:lnTo>
                  <a:lnTo>
                    <a:pt x="39" y="12"/>
                  </a:lnTo>
                  <a:lnTo>
                    <a:pt x="27" y="16"/>
                  </a:lnTo>
                  <a:lnTo>
                    <a:pt x="16" y="22"/>
                  </a:lnTo>
                  <a:lnTo>
                    <a:pt x="9" y="28"/>
                  </a:lnTo>
                  <a:lnTo>
                    <a:pt x="4" y="34"/>
                  </a:lnTo>
                  <a:lnTo>
                    <a:pt x="1"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8" name="Freeform 1060">
              <a:extLst>
                <a:ext uri="{FF2B5EF4-FFF2-40B4-BE49-F238E27FC236}">
                  <a16:creationId xmlns:a16="http://schemas.microsoft.com/office/drawing/2014/main" id="{3F0C16C7-75A5-D0D8-3291-862952D447DC}"/>
                </a:ext>
              </a:extLst>
            </p:cNvPr>
            <p:cNvSpPr>
              <a:spLocks/>
            </p:cNvSpPr>
            <p:nvPr/>
          </p:nvSpPr>
          <p:spPr bwMode="auto">
            <a:xfrm>
              <a:off x="4329" y="1498"/>
              <a:ext cx="56" cy="31"/>
            </a:xfrm>
            <a:custGeom>
              <a:avLst/>
              <a:gdLst>
                <a:gd name="T0" fmla="*/ 7 w 112"/>
                <a:gd name="T1" fmla="*/ 3 h 62"/>
                <a:gd name="T2" fmla="*/ 7 w 112"/>
                <a:gd name="T3" fmla="*/ 3 h 62"/>
                <a:gd name="T4" fmla="*/ 6 w 112"/>
                <a:gd name="T5" fmla="*/ 4 h 62"/>
                <a:gd name="T6" fmla="*/ 5 w 112"/>
                <a:gd name="T7" fmla="*/ 4 h 62"/>
                <a:gd name="T8" fmla="*/ 4 w 112"/>
                <a:gd name="T9" fmla="*/ 4 h 62"/>
                <a:gd name="T10" fmla="*/ 2 w 112"/>
                <a:gd name="T11" fmla="*/ 4 h 62"/>
                <a:gd name="T12" fmla="*/ 1 w 112"/>
                <a:gd name="T13" fmla="*/ 4 h 62"/>
                <a:gd name="T14" fmla="*/ 1 w 112"/>
                <a:gd name="T15" fmla="*/ 3 h 62"/>
                <a:gd name="T16" fmla="*/ 0 w 112"/>
                <a:gd name="T17" fmla="*/ 3 h 62"/>
                <a:gd name="T18" fmla="*/ 1 w 112"/>
                <a:gd name="T19" fmla="*/ 2 h 62"/>
                <a:gd name="T20" fmla="*/ 1 w 112"/>
                <a:gd name="T21" fmla="*/ 1 h 62"/>
                <a:gd name="T22" fmla="*/ 2 w 112"/>
                <a:gd name="T23" fmla="*/ 1 h 62"/>
                <a:gd name="T24" fmla="*/ 2 w 112"/>
                <a:gd name="T25" fmla="*/ 1 h 62"/>
                <a:gd name="T26" fmla="*/ 3 w 112"/>
                <a:gd name="T27" fmla="*/ 1 h 62"/>
                <a:gd name="T28" fmla="*/ 4 w 112"/>
                <a:gd name="T29" fmla="*/ 0 h 62"/>
                <a:gd name="T30" fmla="*/ 5 w 112"/>
                <a:gd name="T31" fmla="*/ 0 h 62"/>
                <a:gd name="T32" fmla="*/ 6 w 112"/>
                <a:gd name="T33" fmla="*/ 1 h 62"/>
                <a:gd name="T34" fmla="*/ 6 w 112"/>
                <a:gd name="T35" fmla="*/ 1 h 62"/>
                <a:gd name="T36" fmla="*/ 6 w 112"/>
                <a:gd name="T37" fmla="*/ 1 h 62"/>
                <a:gd name="T38" fmla="*/ 7 w 112"/>
                <a:gd name="T39" fmla="*/ 1 h 62"/>
                <a:gd name="T40" fmla="*/ 7 w 112"/>
                <a:gd name="T41" fmla="*/ 1 h 62"/>
                <a:gd name="T42" fmla="*/ 7 w 112"/>
                <a:gd name="T43" fmla="*/ 1 h 62"/>
                <a:gd name="T44" fmla="*/ 7 w 112"/>
                <a:gd name="T45" fmla="*/ 2 h 62"/>
                <a:gd name="T46" fmla="*/ 7 w 112"/>
                <a:gd name="T47" fmla="*/ 2 h 62"/>
                <a:gd name="T48" fmla="*/ 7 w 112"/>
                <a:gd name="T49" fmla="*/ 3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62">
                  <a:moveTo>
                    <a:pt x="109" y="33"/>
                  </a:moveTo>
                  <a:lnTo>
                    <a:pt x="99" y="46"/>
                  </a:lnTo>
                  <a:lnTo>
                    <a:pt x="85" y="55"/>
                  </a:lnTo>
                  <a:lnTo>
                    <a:pt x="68" y="61"/>
                  </a:lnTo>
                  <a:lnTo>
                    <a:pt x="49" y="62"/>
                  </a:lnTo>
                  <a:lnTo>
                    <a:pt x="31" y="60"/>
                  </a:lnTo>
                  <a:lnTo>
                    <a:pt x="16" y="54"/>
                  </a:lnTo>
                  <a:lnTo>
                    <a:pt x="5" y="46"/>
                  </a:lnTo>
                  <a:lnTo>
                    <a:pt x="0" y="33"/>
                  </a:lnTo>
                  <a:lnTo>
                    <a:pt x="2" y="24"/>
                  </a:lnTo>
                  <a:lnTo>
                    <a:pt x="8" y="16"/>
                  </a:lnTo>
                  <a:lnTo>
                    <a:pt x="17" y="9"/>
                  </a:lnTo>
                  <a:lnTo>
                    <a:pt x="30" y="5"/>
                  </a:lnTo>
                  <a:lnTo>
                    <a:pt x="42" y="1"/>
                  </a:lnTo>
                  <a:lnTo>
                    <a:pt x="56" y="0"/>
                  </a:lnTo>
                  <a:lnTo>
                    <a:pt x="70" y="0"/>
                  </a:lnTo>
                  <a:lnTo>
                    <a:pt x="83" y="2"/>
                  </a:lnTo>
                  <a:lnTo>
                    <a:pt x="87" y="4"/>
                  </a:lnTo>
                  <a:lnTo>
                    <a:pt x="93" y="5"/>
                  </a:lnTo>
                  <a:lnTo>
                    <a:pt x="99" y="8"/>
                  </a:lnTo>
                  <a:lnTo>
                    <a:pt x="105" y="12"/>
                  </a:lnTo>
                  <a:lnTo>
                    <a:pt x="108" y="16"/>
                  </a:lnTo>
                  <a:lnTo>
                    <a:pt x="110" y="21"/>
                  </a:lnTo>
                  <a:lnTo>
                    <a:pt x="112" y="28"/>
                  </a:lnTo>
                  <a:lnTo>
                    <a:pt x="109" y="33"/>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39" name="Freeform 1061">
              <a:extLst>
                <a:ext uri="{FF2B5EF4-FFF2-40B4-BE49-F238E27FC236}">
                  <a16:creationId xmlns:a16="http://schemas.microsoft.com/office/drawing/2014/main" id="{0DFD35B5-3396-40EA-F990-0AC746FBF250}"/>
                </a:ext>
              </a:extLst>
            </p:cNvPr>
            <p:cNvSpPr>
              <a:spLocks/>
            </p:cNvSpPr>
            <p:nvPr/>
          </p:nvSpPr>
          <p:spPr bwMode="auto">
            <a:xfrm>
              <a:off x="4482" y="1610"/>
              <a:ext cx="59" cy="32"/>
            </a:xfrm>
            <a:custGeom>
              <a:avLst/>
              <a:gdLst>
                <a:gd name="T0" fmla="*/ 8 w 117"/>
                <a:gd name="T1" fmla="*/ 3 h 63"/>
                <a:gd name="T2" fmla="*/ 8 w 117"/>
                <a:gd name="T3" fmla="*/ 3 h 63"/>
                <a:gd name="T4" fmla="*/ 7 w 117"/>
                <a:gd name="T5" fmla="*/ 4 h 63"/>
                <a:gd name="T6" fmla="*/ 7 w 117"/>
                <a:gd name="T7" fmla="*/ 4 h 63"/>
                <a:gd name="T8" fmla="*/ 6 w 117"/>
                <a:gd name="T9" fmla="*/ 4 h 63"/>
                <a:gd name="T10" fmla="*/ 5 w 117"/>
                <a:gd name="T11" fmla="*/ 4 h 63"/>
                <a:gd name="T12" fmla="*/ 5 w 117"/>
                <a:gd name="T13" fmla="*/ 4 h 63"/>
                <a:gd name="T14" fmla="*/ 4 w 117"/>
                <a:gd name="T15" fmla="*/ 4 h 63"/>
                <a:gd name="T16" fmla="*/ 3 w 117"/>
                <a:gd name="T17" fmla="*/ 4 h 63"/>
                <a:gd name="T18" fmla="*/ 3 w 117"/>
                <a:gd name="T19" fmla="*/ 4 h 63"/>
                <a:gd name="T20" fmla="*/ 2 w 117"/>
                <a:gd name="T21" fmla="*/ 4 h 63"/>
                <a:gd name="T22" fmla="*/ 2 w 117"/>
                <a:gd name="T23" fmla="*/ 4 h 63"/>
                <a:gd name="T24" fmla="*/ 1 w 117"/>
                <a:gd name="T25" fmla="*/ 4 h 63"/>
                <a:gd name="T26" fmla="*/ 1 w 117"/>
                <a:gd name="T27" fmla="*/ 3 h 63"/>
                <a:gd name="T28" fmla="*/ 1 w 117"/>
                <a:gd name="T29" fmla="*/ 3 h 63"/>
                <a:gd name="T30" fmla="*/ 0 w 117"/>
                <a:gd name="T31" fmla="*/ 2 h 63"/>
                <a:gd name="T32" fmla="*/ 1 w 117"/>
                <a:gd name="T33" fmla="*/ 2 h 63"/>
                <a:gd name="T34" fmla="*/ 2 w 117"/>
                <a:gd name="T35" fmla="*/ 1 h 63"/>
                <a:gd name="T36" fmla="*/ 3 w 117"/>
                <a:gd name="T37" fmla="*/ 1 h 63"/>
                <a:gd name="T38" fmla="*/ 4 w 117"/>
                <a:gd name="T39" fmla="*/ 1 h 63"/>
                <a:gd name="T40" fmla="*/ 5 w 117"/>
                <a:gd name="T41" fmla="*/ 0 h 63"/>
                <a:gd name="T42" fmla="*/ 6 w 117"/>
                <a:gd name="T43" fmla="*/ 1 h 63"/>
                <a:gd name="T44" fmla="*/ 7 w 117"/>
                <a:gd name="T45" fmla="*/ 1 h 63"/>
                <a:gd name="T46" fmla="*/ 8 w 117"/>
                <a:gd name="T47" fmla="*/ 2 h 63"/>
                <a:gd name="T48" fmla="*/ 8 w 117"/>
                <a:gd name="T49" fmla="*/ 3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63">
                  <a:moveTo>
                    <a:pt x="117" y="35"/>
                  </a:moveTo>
                  <a:lnTo>
                    <a:pt x="114" y="47"/>
                  </a:lnTo>
                  <a:lnTo>
                    <a:pt x="107" y="55"/>
                  </a:lnTo>
                  <a:lnTo>
                    <a:pt x="98" y="59"/>
                  </a:lnTo>
                  <a:lnTo>
                    <a:pt x="86" y="62"/>
                  </a:lnTo>
                  <a:lnTo>
                    <a:pt x="77" y="63"/>
                  </a:lnTo>
                  <a:lnTo>
                    <a:pt x="66" y="63"/>
                  </a:lnTo>
                  <a:lnTo>
                    <a:pt x="57" y="62"/>
                  </a:lnTo>
                  <a:lnTo>
                    <a:pt x="47" y="59"/>
                  </a:lnTo>
                  <a:lnTo>
                    <a:pt x="38" y="57"/>
                  </a:lnTo>
                  <a:lnTo>
                    <a:pt x="28" y="55"/>
                  </a:lnTo>
                  <a:lnTo>
                    <a:pt x="19" y="53"/>
                  </a:lnTo>
                  <a:lnTo>
                    <a:pt x="12" y="49"/>
                  </a:lnTo>
                  <a:lnTo>
                    <a:pt x="8" y="44"/>
                  </a:lnTo>
                  <a:lnTo>
                    <a:pt x="3" y="36"/>
                  </a:lnTo>
                  <a:lnTo>
                    <a:pt x="0" y="30"/>
                  </a:lnTo>
                  <a:lnTo>
                    <a:pt x="3" y="21"/>
                  </a:lnTo>
                  <a:lnTo>
                    <a:pt x="17" y="11"/>
                  </a:lnTo>
                  <a:lnTo>
                    <a:pt x="35" y="4"/>
                  </a:lnTo>
                  <a:lnTo>
                    <a:pt x="55" y="1"/>
                  </a:lnTo>
                  <a:lnTo>
                    <a:pt x="75" y="0"/>
                  </a:lnTo>
                  <a:lnTo>
                    <a:pt x="92" y="3"/>
                  </a:lnTo>
                  <a:lnTo>
                    <a:pt x="106" y="10"/>
                  </a:lnTo>
                  <a:lnTo>
                    <a:pt x="115" y="20"/>
                  </a:lnTo>
                  <a:lnTo>
                    <a:pt x="117" y="35"/>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0" name="Freeform 1062">
              <a:extLst>
                <a:ext uri="{FF2B5EF4-FFF2-40B4-BE49-F238E27FC236}">
                  <a16:creationId xmlns:a16="http://schemas.microsoft.com/office/drawing/2014/main" id="{C8E21C1A-9C41-0967-F011-15BF97D135B0}"/>
                </a:ext>
              </a:extLst>
            </p:cNvPr>
            <p:cNvSpPr>
              <a:spLocks/>
            </p:cNvSpPr>
            <p:nvPr/>
          </p:nvSpPr>
          <p:spPr bwMode="auto">
            <a:xfrm>
              <a:off x="4466" y="1477"/>
              <a:ext cx="136" cy="106"/>
            </a:xfrm>
            <a:custGeom>
              <a:avLst/>
              <a:gdLst>
                <a:gd name="T0" fmla="*/ 17 w 274"/>
                <a:gd name="T1" fmla="*/ 9 h 213"/>
                <a:gd name="T2" fmla="*/ 16 w 274"/>
                <a:gd name="T3" fmla="*/ 10 h 213"/>
                <a:gd name="T4" fmla="*/ 16 w 274"/>
                <a:gd name="T5" fmla="*/ 11 h 213"/>
                <a:gd name="T6" fmla="*/ 16 w 274"/>
                <a:gd name="T7" fmla="*/ 12 h 213"/>
                <a:gd name="T8" fmla="*/ 15 w 274"/>
                <a:gd name="T9" fmla="*/ 12 h 213"/>
                <a:gd name="T10" fmla="*/ 14 w 274"/>
                <a:gd name="T11" fmla="*/ 13 h 213"/>
                <a:gd name="T12" fmla="*/ 13 w 274"/>
                <a:gd name="T13" fmla="*/ 13 h 213"/>
                <a:gd name="T14" fmla="*/ 12 w 274"/>
                <a:gd name="T15" fmla="*/ 13 h 213"/>
                <a:gd name="T16" fmla="*/ 12 w 274"/>
                <a:gd name="T17" fmla="*/ 13 h 213"/>
                <a:gd name="T18" fmla="*/ 11 w 274"/>
                <a:gd name="T19" fmla="*/ 12 h 213"/>
                <a:gd name="T20" fmla="*/ 10 w 274"/>
                <a:gd name="T21" fmla="*/ 12 h 213"/>
                <a:gd name="T22" fmla="*/ 9 w 274"/>
                <a:gd name="T23" fmla="*/ 12 h 213"/>
                <a:gd name="T24" fmla="*/ 9 w 274"/>
                <a:gd name="T25" fmla="*/ 12 h 213"/>
                <a:gd name="T26" fmla="*/ 8 w 274"/>
                <a:gd name="T27" fmla="*/ 11 h 213"/>
                <a:gd name="T28" fmla="*/ 7 w 274"/>
                <a:gd name="T29" fmla="*/ 11 h 213"/>
                <a:gd name="T30" fmla="*/ 7 w 274"/>
                <a:gd name="T31" fmla="*/ 11 h 213"/>
                <a:gd name="T32" fmla="*/ 6 w 274"/>
                <a:gd name="T33" fmla="*/ 11 h 213"/>
                <a:gd name="T34" fmla="*/ 5 w 274"/>
                <a:gd name="T35" fmla="*/ 11 h 213"/>
                <a:gd name="T36" fmla="*/ 4 w 274"/>
                <a:gd name="T37" fmla="*/ 11 h 213"/>
                <a:gd name="T38" fmla="*/ 4 w 274"/>
                <a:gd name="T39" fmla="*/ 11 h 213"/>
                <a:gd name="T40" fmla="*/ 3 w 274"/>
                <a:gd name="T41" fmla="*/ 11 h 213"/>
                <a:gd name="T42" fmla="*/ 2 w 274"/>
                <a:gd name="T43" fmla="*/ 11 h 213"/>
                <a:gd name="T44" fmla="*/ 1 w 274"/>
                <a:gd name="T45" fmla="*/ 12 h 213"/>
                <a:gd name="T46" fmla="*/ 1 w 274"/>
                <a:gd name="T47" fmla="*/ 12 h 213"/>
                <a:gd name="T48" fmla="*/ 0 w 274"/>
                <a:gd name="T49" fmla="*/ 12 h 213"/>
                <a:gd name="T50" fmla="*/ 0 w 274"/>
                <a:gd name="T51" fmla="*/ 12 h 213"/>
                <a:gd name="T52" fmla="*/ 0 w 274"/>
                <a:gd name="T53" fmla="*/ 12 h 213"/>
                <a:gd name="T54" fmla="*/ 0 w 274"/>
                <a:gd name="T55" fmla="*/ 11 h 213"/>
                <a:gd name="T56" fmla="*/ 0 w 274"/>
                <a:gd name="T57" fmla="*/ 10 h 213"/>
                <a:gd name="T58" fmla="*/ 1 w 274"/>
                <a:gd name="T59" fmla="*/ 9 h 213"/>
                <a:gd name="T60" fmla="*/ 1 w 274"/>
                <a:gd name="T61" fmla="*/ 8 h 213"/>
                <a:gd name="T62" fmla="*/ 2 w 274"/>
                <a:gd name="T63" fmla="*/ 7 h 213"/>
                <a:gd name="T64" fmla="*/ 3 w 274"/>
                <a:gd name="T65" fmla="*/ 6 h 213"/>
                <a:gd name="T66" fmla="*/ 4 w 274"/>
                <a:gd name="T67" fmla="*/ 4 h 213"/>
                <a:gd name="T68" fmla="*/ 5 w 274"/>
                <a:gd name="T69" fmla="*/ 3 h 213"/>
                <a:gd name="T70" fmla="*/ 6 w 274"/>
                <a:gd name="T71" fmla="*/ 2 h 213"/>
                <a:gd name="T72" fmla="*/ 7 w 274"/>
                <a:gd name="T73" fmla="*/ 1 h 213"/>
                <a:gd name="T74" fmla="*/ 8 w 274"/>
                <a:gd name="T75" fmla="*/ 0 h 213"/>
                <a:gd name="T76" fmla="*/ 9 w 274"/>
                <a:gd name="T77" fmla="*/ 0 h 213"/>
                <a:gd name="T78" fmla="*/ 10 w 274"/>
                <a:gd name="T79" fmla="*/ 0 h 213"/>
                <a:gd name="T80" fmla="*/ 11 w 274"/>
                <a:gd name="T81" fmla="*/ 0 h 213"/>
                <a:gd name="T82" fmla="*/ 11 w 274"/>
                <a:gd name="T83" fmla="*/ 0 h 213"/>
                <a:gd name="T84" fmla="*/ 12 w 274"/>
                <a:gd name="T85" fmla="*/ 0 h 213"/>
                <a:gd name="T86" fmla="*/ 12 w 274"/>
                <a:gd name="T87" fmla="*/ 0 h 213"/>
                <a:gd name="T88" fmla="*/ 12 w 274"/>
                <a:gd name="T89" fmla="*/ 0 h 213"/>
                <a:gd name="T90" fmla="*/ 13 w 274"/>
                <a:gd name="T91" fmla="*/ 1 h 213"/>
                <a:gd name="T92" fmla="*/ 13 w 274"/>
                <a:gd name="T93" fmla="*/ 1 h 213"/>
                <a:gd name="T94" fmla="*/ 13 w 274"/>
                <a:gd name="T95" fmla="*/ 1 h 213"/>
                <a:gd name="T96" fmla="*/ 13 w 274"/>
                <a:gd name="T97" fmla="*/ 2 h 213"/>
                <a:gd name="T98" fmla="*/ 13 w 274"/>
                <a:gd name="T99" fmla="*/ 2 h 213"/>
                <a:gd name="T100" fmla="*/ 13 w 274"/>
                <a:gd name="T101" fmla="*/ 3 h 213"/>
                <a:gd name="T102" fmla="*/ 12 w 274"/>
                <a:gd name="T103" fmla="*/ 3 h 213"/>
                <a:gd name="T104" fmla="*/ 12 w 274"/>
                <a:gd name="T105" fmla="*/ 3 h 213"/>
                <a:gd name="T106" fmla="*/ 13 w 274"/>
                <a:gd name="T107" fmla="*/ 4 h 213"/>
                <a:gd name="T108" fmla="*/ 13 w 274"/>
                <a:gd name="T109" fmla="*/ 5 h 213"/>
                <a:gd name="T110" fmla="*/ 14 w 274"/>
                <a:gd name="T111" fmla="*/ 5 h 213"/>
                <a:gd name="T112" fmla="*/ 15 w 274"/>
                <a:gd name="T113" fmla="*/ 6 h 213"/>
                <a:gd name="T114" fmla="*/ 16 w 274"/>
                <a:gd name="T115" fmla="*/ 6 h 213"/>
                <a:gd name="T116" fmla="*/ 16 w 274"/>
                <a:gd name="T117" fmla="*/ 7 h 213"/>
                <a:gd name="T118" fmla="*/ 16 w 274"/>
                <a:gd name="T119" fmla="*/ 8 h 213"/>
                <a:gd name="T120" fmla="*/ 17 w 274"/>
                <a:gd name="T121" fmla="*/ 9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213">
                  <a:moveTo>
                    <a:pt x="274" y="149"/>
                  </a:moveTo>
                  <a:lnTo>
                    <a:pt x="271" y="165"/>
                  </a:lnTo>
                  <a:lnTo>
                    <a:pt x="267" y="179"/>
                  </a:lnTo>
                  <a:lnTo>
                    <a:pt x="257" y="192"/>
                  </a:lnTo>
                  <a:lnTo>
                    <a:pt x="247" y="201"/>
                  </a:lnTo>
                  <a:lnTo>
                    <a:pt x="234" y="208"/>
                  </a:lnTo>
                  <a:lnTo>
                    <a:pt x="220" y="213"/>
                  </a:lnTo>
                  <a:lnTo>
                    <a:pt x="207" y="213"/>
                  </a:lnTo>
                  <a:lnTo>
                    <a:pt x="193" y="209"/>
                  </a:lnTo>
                  <a:lnTo>
                    <a:pt x="181" y="204"/>
                  </a:lnTo>
                  <a:lnTo>
                    <a:pt x="170" y="200"/>
                  </a:lnTo>
                  <a:lnTo>
                    <a:pt x="158" y="196"/>
                  </a:lnTo>
                  <a:lnTo>
                    <a:pt x="147" y="193"/>
                  </a:lnTo>
                  <a:lnTo>
                    <a:pt x="135" y="191"/>
                  </a:lnTo>
                  <a:lnTo>
                    <a:pt x="124" y="188"/>
                  </a:lnTo>
                  <a:lnTo>
                    <a:pt x="112" y="186"/>
                  </a:lnTo>
                  <a:lnTo>
                    <a:pt x="100" y="186"/>
                  </a:lnTo>
                  <a:lnTo>
                    <a:pt x="89" y="185"/>
                  </a:lnTo>
                  <a:lnTo>
                    <a:pt x="77" y="186"/>
                  </a:lnTo>
                  <a:lnTo>
                    <a:pt x="66" y="186"/>
                  </a:lnTo>
                  <a:lnTo>
                    <a:pt x="54" y="188"/>
                  </a:lnTo>
                  <a:lnTo>
                    <a:pt x="42" y="191"/>
                  </a:lnTo>
                  <a:lnTo>
                    <a:pt x="30" y="193"/>
                  </a:lnTo>
                  <a:lnTo>
                    <a:pt x="17" y="196"/>
                  </a:lnTo>
                  <a:lnTo>
                    <a:pt x="5" y="201"/>
                  </a:lnTo>
                  <a:lnTo>
                    <a:pt x="0" y="200"/>
                  </a:lnTo>
                  <a:lnTo>
                    <a:pt x="0" y="195"/>
                  </a:lnTo>
                  <a:lnTo>
                    <a:pt x="4" y="185"/>
                  </a:lnTo>
                  <a:lnTo>
                    <a:pt x="9" y="171"/>
                  </a:lnTo>
                  <a:lnTo>
                    <a:pt x="17" y="155"/>
                  </a:lnTo>
                  <a:lnTo>
                    <a:pt x="29" y="137"/>
                  </a:lnTo>
                  <a:lnTo>
                    <a:pt x="42" y="117"/>
                  </a:lnTo>
                  <a:lnTo>
                    <a:pt x="55" y="96"/>
                  </a:lnTo>
                  <a:lnTo>
                    <a:pt x="70" y="76"/>
                  </a:lnTo>
                  <a:lnTo>
                    <a:pt x="87" y="56"/>
                  </a:lnTo>
                  <a:lnTo>
                    <a:pt x="104" y="39"/>
                  </a:lnTo>
                  <a:lnTo>
                    <a:pt x="120" y="24"/>
                  </a:lnTo>
                  <a:lnTo>
                    <a:pt x="137" y="11"/>
                  </a:lnTo>
                  <a:lnTo>
                    <a:pt x="152" y="3"/>
                  </a:lnTo>
                  <a:lnTo>
                    <a:pt x="167" y="0"/>
                  </a:lnTo>
                  <a:lnTo>
                    <a:pt x="181" y="1"/>
                  </a:lnTo>
                  <a:lnTo>
                    <a:pt x="188" y="2"/>
                  </a:lnTo>
                  <a:lnTo>
                    <a:pt x="195" y="4"/>
                  </a:lnTo>
                  <a:lnTo>
                    <a:pt x="202" y="8"/>
                  </a:lnTo>
                  <a:lnTo>
                    <a:pt x="208" y="11"/>
                  </a:lnTo>
                  <a:lnTo>
                    <a:pt x="214" y="16"/>
                  </a:lnTo>
                  <a:lnTo>
                    <a:pt x="217" y="20"/>
                  </a:lnTo>
                  <a:lnTo>
                    <a:pt x="218" y="27"/>
                  </a:lnTo>
                  <a:lnTo>
                    <a:pt x="217" y="35"/>
                  </a:lnTo>
                  <a:lnTo>
                    <a:pt x="215" y="42"/>
                  </a:lnTo>
                  <a:lnTo>
                    <a:pt x="210" y="50"/>
                  </a:lnTo>
                  <a:lnTo>
                    <a:pt x="205" y="58"/>
                  </a:lnTo>
                  <a:lnTo>
                    <a:pt x="205" y="63"/>
                  </a:lnTo>
                  <a:lnTo>
                    <a:pt x="214" y="74"/>
                  </a:lnTo>
                  <a:lnTo>
                    <a:pt x="224" y="84"/>
                  </a:lnTo>
                  <a:lnTo>
                    <a:pt x="235" y="93"/>
                  </a:lnTo>
                  <a:lnTo>
                    <a:pt x="247" y="102"/>
                  </a:lnTo>
                  <a:lnTo>
                    <a:pt x="257" y="111"/>
                  </a:lnTo>
                  <a:lnTo>
                    <a:pt x="265" y="123"/>
                  </a:lnTo>
                  <a:lnTo>
                    <a:pt x="271" y="134"/>
                  </a:lnTo>
                  <a:lnTo>
                    <a:pt x="274" y="149"/>
                  </a:lnTo>
                  <a:close/>
                </a:path>
              </a:pathLst>
            </a:custGeom>
            <a:solidFill>
              <a:srgbClr val="0028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1" name="Freeform 1063">
              <a:extLst>
                <a:ext uri="{FF2B5EF4-FFF2-40B4-BE49-F238E27FC236}">
                  <a16:creationId xmlns:a16="http://schemas.microsoft.com/office/drawing/2014/main" id="{4AE822B6-B6F2-A2BF-0294-FF8C14C1B7CF}"/>
                </a:ext>
              </a:extLst>
            </p:cNvPr>
            <p:cNvSpPr>
              <a:spLocks/>
            </p:cNvSpPr>
            <p:nvPr/>
          </p:nvSpPr>
          <p:spPr bwMode="auto">
            <a:xfrm>
              <a:off x="4448" y="1485"/>
              <a:ext cx="17" cy="10"/>
            </a:xfrm>
            <a:custGeom>
              <a:avLst/>
              <a:gdLst>
                <a:gd name="T0" fmla="*/ 1 w 35"/>
                <a:gd name="T1" fmla="*/ 2 h 19"/>
                <a:gd name="T2" fmla="*/ 1 w 35"/>
                <a:gd name="T3" fmla="*/ 2 h 19"/>
                <a:gd name="T4" fmla="*/ 1 w 35"/>
                <a:gd name="T5" fmla="*/ 1 h 19"/>
                <a:gd name="T6" fmla="*/ 2 w 35"/>
                <a:gd name="T7" fmla="*/ 1 h 19"/>
                <a:gd name="T8" fmla="*/ 2 w 35"/>
                <a:gd name="T9" fmla="*/ 1 h 19"/>
                <a:gd name="T10" fmla="*/ 2 w 35"/>
                <a:gd name="T11" fmla="*/ 1 h 19"/>
                <a:gd name="T12" fmla="*/ 1 w 35"/>
                <a:gd name="T13" fmla="*/ 1 h 19"/>
                <a:gd name="T14" fmla="*/ 1 w 35"/>
                <a:gd name="T15" fmla="*/ 1 h 19"/>
                <a:gd name="T16" fmla="*/ 1 w 35"/>
                <a:gd name="T17" fmla="*/ 0 h 19"/>
                <a:gd name="T18" fmla="*/ 0 w 35"/>
                <a:gd name="T19" fmla="*/ 1 h 19"/>
                <a:gd name="T20" fmla="*/ 0 w 35"/>
                <a:gd name="T21" fmla="*/ 1 h 19"/>
                <a:gd name="T22" fmla="*/ 0 w 35"/>
                <a:gd name="T23" fmla="*/ 1 h 19"/>
                <a:gd name="T24" fmla="*/ 0 w 35"/>
                <a:gd name="T25" fmla="*/ 1 h 19"/>
                <a:gd name="T26" fmla="*/ 0 w 35"/>
                <a:gd name="T27" fmla="*/ 1 h 19"/>
                <a:gd name="T28" fmla="*/ 0 w 35"/>
                <a:gd name="T29" fmla="*/ 1 h 19"/>
                <a:gd name="T30" fmla="*/ 0 w 35"/>
                <a:gd name="T31" fmla="*/ 2 h 19"/>
                <a:gd name="T32" fmla="*/ 1 w 35"/>
                <a:gd name="T33" fmla="*/ 2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19">
                  <a:moveTo>
                    <a:pt x="18" y="19"/>
                  </a:moveTo>
                  <a:lnTo>
                    <a:pt x="25" y="18"/>
                  </a:lnTo>
                  <a:lnTo>
                    <a:pt x="30" y="16"/>
                  </a:lnTo>
                  <a:lnTo>
                    <a:pt x="34" y="14"/>
                  </a:lnTo>
                  <a:lnTo>
                    <a:pt x="35" y="10"/>
                  </a:lnTo>
                  <a:lnTo>
                    <a:pt x="34" y="6"/>
                  </a:lnTo>
                  <a:lnTo>
                    <a:pt x="30" y="3"/>
                  </a:lnTo>
                  <a:lnTo>
                    <a:pt x="25" y="1"/>
                  </a:lnTo>
                  <a:lnTo>
                    <a:pt x="18" y="0"/>
                  </a:lnTo>
                  <a:lnTo>
                    <a:pt x="11" y="1"/>
                  </a:lnTo>
                  <a:lnTo>
                    <a:pt x="5" y="3"/>
                  </a:lnTo>
                  <a:lnTo>
                    <a:pt x="2" y="6"/>
                  </a:lnTo>
                  <a:lnTo>
                    <a:pt x="0" y="10"/>
                  </a:lnTo>
                  <a:lnTo>
                    <a:pt x="2" y="14"/>
                  </a:lnTo>
                  <a:lnTo>
                    <a:pt x="5" y="16"/>
                  </a:lnTo>
                  <a:lnTo>
                    <a:pt x="11" y="18"/>
                  </a:lnTo>
                  <a:lnTo>
                    <a:pt x="18" y="19"/>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2" name="Freeform 1064">
              <a:extLst>
                <a:ext uri="{FF2B5EF4-FFF2-40B4-BE49-F238E27FC236}">
                  <a16:creationId xmlns:a16="http://schemas.microsoft.com/office/drawing/2014/main" id="{CB31A99C-5E1F-BEE0-AB10-A339D092B055}"/>
                </a:ext>
              </a:extLst>
            </p:cNvPr>
            <p:cNvSpPr>
              <a:spLocks/>
            </p:cNvSpPr>
            <p:nvPr/>
          </p:nvSpPr>
          <p:spPr bwMode="auto">
            <a:xfrm>
              <a:off x="4429" y="1552"/>
              <a:ext cx="34" cy="18"/>
            </a:xfrm>
            <a:custGeom>
              <a:avLst/>
              <a:gdLst>
                <a:gd name="T0" fmla="*/ 3 w 68"/>
                <a:gd name="T1" fmla="*/ 3 h 36"/>
                <a:gd name="T2" fmla="*/ 3 w 68"/>
                <a:gd name="T3" fmla="*/ 3 h 36"/>
                <a:gd name="T4" fmla="*/ 3 w 68"/>
                <a:gd name="T5" fmla="*/ 3 h 36"/>
                <a:gd name="T6" fmla="*/ 4 w 68"/>
                <a:gd name="T7" fmla="*/ 3 h 36"/>
                <a:gd name="T8" fmla="*/ 4 w 68"/>
                <a:gd name="T9" fmla="*/ 2 h 36"/>
                <a:gd name="T10" fmla="*/ 4 w 68"/>
                <a:gd name="T11" fmla="*/ 2 h 36"/>
                <a:gd name="T12" fmla="*/ 5 w 68"/>
                <a:gd name="T13" fmla="*/ 2 h 36"/>
                <a:gd name="T14" fmla="*/ 5 w 68"/>
                <a:gd name="T15" fmla="*/ 2 h 36"/>
                <a:gd name="T16" fmla="*/ 5 w 68"/>
                <a:gd name="T17" fmla="*/ 2 h 36"/>
                <a:gd name="T18" fmla="*/ 5 w 68"/>
                <a:gd name="T19" fmla="*/ 1 h 36"/>
                <a:gd name="T20" fmla="*/ 5 w 68"/>
                <a:gd name="T21" fmla="*/ 1 h 36"/>
                <a:gd name="T22" fmla="*/ 4 w 68"/>
                <a:gd name="T23" fmla="*/ 1 h 36"/>
                <a:gd name="T24" fmla="*/ 4 w 68"/>
                <a:gd name="T25" fmla="*/ 1 h 36"/>
                <a:gd name="T26" fmla="*/ 4 w 68"/>
                <a:gd name="T27" fmla="*/ 1 h 36"/>
                <a:gd name="T28" fmla="*/ 3 w 68"/>
                <a:gd name="T29" fmla="*/ 1 h 36"/>
                <a:gd name="T30" fmla="*/ 3 w 68"/>
                <a:gd name="T31" fmla="*/ 0 h 36"/>
                <a:gd name="T32" fmla="*/ 3 w 68"/>
                <a:gd name="T33" fmla="*/ 0 h 36"/>
                <a:gd name="T34" fmla="*/ 2 w 68"/>
                <a:gd name="T35" fmla="*/ 1 h 36"/>
                <a:gd name="T36" fmla="*/ 1 w 68"/>
                <a:gd name="T37" fmla="*/ 1 h 36"/>
                <a:gd name="T38" fmla="*/ 1 w 68"/>
                <a:gd name="T39" fmla="*/ 1 h 36"/>
                <a:gd name="T40" fmla="*/ 0 w 68"/>
                <a:gd name="T41" fmla="*/ 2 h 36"/>
                <a:gd name="T42" fmla="*/ 1 w 68"/>
                <a:gd name="T43" fmla="*/ 2 h 36"/>
                <a:gd name="T44" fmla="*/ 1 w 68"/>
                <a:gd name="T45" fmla="*/ 2 h 36"/>
                <a:gd name="T46" fmla="*/ 2 w 68"/>
                <a:gd name="T47" fmla="*/ 3 h 36"/>
                <a:gd name="T48" fmla="*/ 3 w 68"/>
                <a:gd name="T49" fmla="*/ 3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36">
                  <a:moveTo>
                    <a:pt x="34" y="36"/>
                  </a:moveTo>
                  <a:lnTo>
                    <a:pt x="41" y="36"/>
                  </a:lnTo>
                  <a:lnTo>
                    <a:pt x="47" y="35"/>
                  </a:lnTo>
                  <a:lnTo>
                    <a:pt x="54" y="33"/>
                  </a:lnTo>
                  <a:lnTo>
                    <a:pt x="58" y="30"/>
                  </a:lnTo>
                  <a:lnTo>
                    <a:pt x="63" y="28"/>
                  </a:lnTo>
                  <a:lnTo>
                    <a:pt x="66" y="25"/>
                  </a:lnTo>
                  <a:lnTo>
                    <a:pt x="67" y="21"/>
                  </a:lnTo>
                  <a:lnTo>
                    <a:pt x="68" y="18"/>
                  </a:lnTo>
                  <a:lnTo>
                    <a:pt x="67" y="14"/>
                  </a:lnTo>
                  <a:lnTo>
                    <a:pt x="66" y="11"/>
                  </a:lnTo>
                  <a:lnTo>
                    <a:pt x="63" y="8"/>
                  </a:lnTo>
                  <a:lnTo>
                    <a:pt x="58" y="5"/>
                  </a:lnTo>
                  <a:lnTo>
                    <a:pt x="54" y="4"/>
                  </a:lnTo>
                  <a:lnTo>
                    <a:pt x="47" y="2"/>
                  </a:lnTo>
                  <a:lnTo>
                    <a:pt x="41" y="0"/>
                  </a:lnTo>
                  <a:lnTo>
                    <a:pt x="34" y="0"/>
                  </a:lnTo>
                  <a:lnTo>
                    <a:pt x="21" y="2"/>
                  </a:lnTo>
                  <a:lnTo>
                    <a:pt x="11" y="5"/>
                  </a:lnTo>
                  <a:lnTo>
                    <a:pt x="3" y="11"/>
                  </a:lnTo>
                  <a:lnTo>
                    <a:pt x="0" y="18"/>
                  </a:lnTo>
                  <a:lnTo>
                    <a:pt x="3" y="25"/>
                  </a:lnTo>
                  <a:lnTo>
                    <a:pt x="11" y="30"/>
                  </a:lnTo>
                  <a:lnTo>
                    <a:pt x="21" y="35"/>
                  </a:lnTo>
                  <a:lnTo>
                    <a:pt x="34" y="36"/>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3" name="Freeform 1065">
              <a:extLst>
                <a:ext uri="{FF2B5EF4-FFF2-40B4-BE49-F238E27FC236}">
                  <a16:creationId xmlns:a16="http://schemas.microsoft.com/office/drawing/2014/main" id="{C3F428E9-3665-1369-B11E-3A4801FF097D}"/>
                </a:ext>
              </a:extLst>
            </p:cNvPr>
            <p:cNvSpPr>
              <a:spLocks/>
            </p:cNvSpPr>
            <p:nvPr/>
          </p:nvSpPr>
          <p:spPr bwMode="auto">
            <a:xfrm>
              <a:off x="4340" y="1508"/>
              <a:ext cx="9" cy="7"/>
            </a:xfrm>
            <a:custGeom>
              <a:avLst/>
              <a:gdLst>
                <a:gd name="T0" fmla="*/ 1 w 18"/>
                <a:gd name="T1" fmla="*/ 1 h 13"/>
                <a:gd name="T2" fmla="*/ 1 w 18"/>
                <a:gd name="T3" fmla="*/ 1 h 13"/>
                <a:gd name="T4" fmla="*/ 1 w 18"/>
                <a:gd name="T5" fmla="*/ 1 h 13"/>
                <a:gd name="T6" fmla="*/ 2 w 18"/>
                <a:gd name="T7" fmla="*/ 1 h 13"/>
                <a:gd name="T8" fmla="*/ 2 w 18"/>
                <a:gd name="T9" fmla="*/ 1 h 13"/>
                <a:gd name="T10" fmla="*/ 2 w 18"/>
                <a:gd name="T11" fmla="*/ 1 h 13"/>
                <a:gd name="T12" fmla="*/ 1 w 18"/>
                <a:gd name="T13" fmla="*/ 1 h 13"/>
                <a:gd name="T14" fmla="*/ 1 w 18"/>
                <a:gd name="T15" fmla="*/ 0 h 13"/>
                <a:gd name="T16" fmla="*/ 1 w 18"/>
                <a:gd name="T17" fmla="*/ 0 h 13"/>
                <a:gd name="T18" fmla="*/ 1 w 18"/>
                <a:gd name="T19" fmla="*/ 0 h 13"/>
                <a:gd name="T20" fmla="*/ 1 w 18"/>
                <a:gd name="T21" fmla="*/ 1 h 13"/>
                <a:gd name="T22" fmla="*/ 1 w 18"/>
                <a:gd name="T23" fmla="*/ 1 h 13"/>
                <a:gd name="T24" fmla="*/ 0 w 18"/>
                <a:gd name="T25" fmla="*/ 1 h 13"/>
                <a:gd name="T26" fmla="*/ 1 w 18"/>
                <a:gd name="T27" fmla="*/ 1 h 13"/>
                <a:gd name="T28" fmla="*/ 1 w 18"/>
                <a:gd name="T29" fmla="*/ 1 h 13"/>
                <a:gd name="T30" fmla="*/ 1 w 18"/>
                <a:gd name="T31" fmla="*/ 1 h 13"/>
                <a:gd name="T32" fmla="*/ 1 w 18"/>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3">
                  <a:moveTo>
                    <a:pt x="9" y="13"/>
                  </a:moveTo>
                  <a:lnTo>
                    <a:pt x="12" y="13"/>
                  </a:lnTo>
                  <a:lnTo>
                    <a:pt x="16" y="10"/>
                  </a:lnTo>
                  <a:lnTo>
                    <a:pt x="17" y="9"/>
                  </a:lnTo>
                  <a:lnTo>
                    <a:pt x="18" y="6"/>
                  </a:lnTo>
                  <a:lnTo>
                    <a:pt x="17" y="3"/>
                  </a:lnTo>
                  <a:lnTo>
                    <a:pt x="16" y="1"/>
                  </a:lnTo>
                  <a:lnTo>
                    <a:pt x="12" y="0"/>
                  </a:lnTo>
                  <a:lnTo>
                    <a:pt x="9" y="0"/>
                  </a:lnTo>
                  <a:lnTo>
                    <a:pt x="5" y="0"/>
                  </a:lnTo>
                  <a:lnTo>
                    <a:pt x="2" y="1"/>
                  </a:lnTo>
                  <a:lnTo>
                    <a:pt x="1" y="3"/>
                  </a:lnTo>
                  <a:lnTo>
                    <a:pt x="0" y="6"/>
                  </a:lnTo>
                  <a:lnTo>
                    <a:pt x="1" y="9"/>
                  </a:lnTo>
                  <a:lnTo>
                    <a:pt x="2" y="10"/>
                  </a:lnTo>
                  <a:lnTo>
                    <a:pt x="5" y="13"/>
                  </a:lnTo>
                  <a:lnTo>
                    <a:pt x="9" y="13"/>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4" name="Freeform 1066">
              <a:extLst>
                <a:ext uri="{FF2B5EF4-FFF2-40B4-BE49-F238E27FC236}">
                  <a16:creationId xmlns:a16="http://schemas.microsoft.com/office/drawing/2014/main" id="{C392F882-97DF-3E3A-A1E6-CD3E89C889E1}"/>
                </a:ext>
              </a:extLst>
            </p:cNvPr>
            <p:cNvSpPr>
              <a:spLocks/>
            </p:cNvSpPr>
            <p:nvPr/>
          </p:nvSpPr>
          <p:spPr bwMode="auto">
            <a:xfrm>
              <a:off x="4489" y="1620"/>
              <a:ext cx="16" cy="9"/>
            </a:xfrm>
            <a:custGeom>
              <a:avLst/>
              <a:gdLst>
                <a:gd name="T0" fmla="*/ 1 w 33"/>
                <a:gd name="T1" fmla="*/ 1 h 20"/>
                <a:gd name="T2" fmla="*/ 1 w 33"/>
                <a:gd name="T3" fmla="*/ 1 h 20"/>
                <a:gd name="T4" fmla="*/ 1 w 33"/>
                <a:gd name="T5" fmla="*/ 0 h 20"/>
                <a:gd name="T6" fmla="*/ 2 w 33"/>
                <a:gd name="T7" fmla="*/ 0 h 20"/>
                <a:gd name="T8" fmla="*/ 2 w 33"/>
                <a:gd name="T9" fmla="*/ 0 h 20"/>
                <a:gd name="T10" fmla="*/ 2 w 33"/>
                <a:gd name="T11" fmla="*/ 0 h 20"/>
                <a:gd name="T12" fmla="*/ 1 w 33"/>
                <a:gd name="T13" fmla="*/ 0 h 20"/>
                <a:gd name="T14" fmla="*/ 1 w 33"/>
                <a:gd name="T15" fmla="*/ 0 h 20"/>
                <a:gd name="T16" fmla="*/ 1 w 33"/>
                <a:gd name="T17" fmla="*/ 0 h 20"/>
                <a:gd name="T18" fmla="*/ 0 w 33"/>
                <a:gd name="T19" fmla="*/ 0 h 20"/>
                <a:gd name="T20" fmla="*/ 0 w 33"/>
                <a:gd name="T21" fmla="*/ 0 h 20"/>
                <a:gd name="T22" fmla="*/ 0 w 33"/>
                <a:gd name="T23" fmla="*/ 0 h 20"/>
                <a:gd name="T24" fmla="*/ 0 w 33"/>
                <a:gd name="T25" fmla="*/ 0 h 20"/>
                <a:gd name="T26" fmla="*/ 0 w 33"/>
                <a:gd name="T27" fmla="*/ 0 h 20"/>
                <a:gd name="T28" fmla="*/ 0 w 33"/>
                <a:gd name="T29" fmla="*/ 0 h 20"/>
                <a:gd name="T30" fmla="*/ 0 w 33"/>
                <a:gd name="T31" fmla="*/ 1 h 20"/>
                <a:gd name="T32" fmla="*/ 1 w 33"/>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0">
                  <a:moveTo>
                    <a:pt x="17" y="20"/>
                  </a:moveTo>
                  <a:lnTo>
                    <a:pt x="23" y="18"/>
                  </a:lnTo>
                  <a:lnTo>
                    <a:pt x="28" y="16"/>
                  </a:lnTo>
                  <a:lnTo>
                    <a:pt x="32" y="14"/>
                  </a:lnTo>
                  <a:lnTo>
                    <a:pt x="33" y="9"/>
                  </a:lnTo>
                  <a:lnTo>
                    <a:pt x="32" y="6"/>
                  </a:lnTo>
                  <a:lnTo>
                    <a:pt x="28" y="2"/>
                  </a:lnTo>
                  <a:lnTo>
                    <a:pt x="23" y="1"/>
                  </a:lnTo>
                  <a:lnTo>
                    <a:pt x="17" y="0"/>
                  </a:lnTo>
                  <a:lnTo>
                    <a:pt x="10" y="1"/>
                  </a:lnTo>
                  <a:lnTo>
                    <a:pt x="5" y="2"/>
                  </a:lnTo>
                  <a:lnTo>
                    <a:pt x="2" y="6"/>
                  </a:lnTo>
                  <a:lnTo>
                    <a:pt x="0" y="9"/>
                  </a:lnTo>
                  <a:lnTo>
                    <a:pt x="2" y="14"/>
                  </a:lnTo>
                  <a:lnTo>
                    <a:pt x="5" y="16"/>
                  </a:lnTo>
                  <a:lnTo>
                    <a:pt x="10" y="18"/>
                  </a:lnTo>
                  <a:lnTo>
                    <a:pt x="17" y="20"/>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5" name="Freeform 1067">
              <a:extLst>
                <a:ext uri="{FF2B5EF4-FFF2-40B4-BE49-F238E27FC236}">
                  <a16:creationId xmlns:a16="http://schemas.microsoft.com/office/drawing/2014/main" id="{56309E0A-E55B-7848-3039-9285D60BB0EF}"/>
                </a:ext>
              </a:extLst>
            </p:cNvPr>
            <p:cNvSpPr>
              <a:spLocks/>
            </p:cNvSpPr>
            <p:nvPr/>
          </p:nvSpPr>
          <p:spPr bwMode="auto">
            <a:xfrm>
              <a:off x="4477" y="1508"/>
              <a:ext cx="38" cy="18"/>
            </a:xfrm>
            <a:custGeom>
              <a:avLst/>
              <a:gdLst>
                <a:gd name="T0" fmla="*/ 2 w 77"/>
                <a:gd name="T1" fmla="*/ 3 h 35"/>
                <a:gd name="T2" fmla="*/ 2 w 77"/>
                <a:gd name="T3" fmla="*/ 3 h 35"/>
                <a:gd name="T4" fmla="*/ 3 w 77"/>
                <a:gd name="T5" fmla="*/ 3 h 35"/>
                <a:gd name="T6" fmla="*/ 3 w 77"/>
                <a:gd name="T7" fmla="*/ 2 h 35"/>
                <a:gd name="T8" fmla="*/ 4 w 77"/>
                <a:gd name="T9" fmla="*/ 2 h 35"/>
                <a:gd name="T10" fmla="*/ 4 w 77"/>
                <a:gd name="T11" fmla="*/ 2 h 35"/>
                <a:gd name="T12" fmla="*/ 4 w 77"/>
                <a:gd name="T13" fmla="*/ 2 h 35"/>
                <a:gd name="T14" fmla="*/ 4 w 77"/>
                <a:gd name="T15" fmla="*/ 2 h 35"/>
                <a:gd name="T16" fmla="*/ 4 w 77"/>
                <a:gd name="T17" fmla="*/ 2 h 35"/>
                <a:gd name="T18" fmla="*/ 4 w 77"/>
                <a:gd name="T19" fmla="*/ 1 h 35"/>
                <a:gd name="T20" fmla="*/ 4 w 77"/>
                <a:gd name="T21" fmla="*/ 1 h 35"/>
                <a:gd name="T22" fmla="*/ 4 w 77"/>
                <a:gd name="T23" fmla="*/ 1 h 35"/>
                <a:gd name="T24" fmla="*/ 4 w 77"/>
                <a:gd name="T25" fmla="*/ 1 h 35"/>
                <a:gd name="T26" fmla="*/ 3 w 77"/>
                <a:gd name="T27" fmla="*/ 1 h 35"/>
                <a:gd name="T28" fmla="*/ 3 w 77"/>
                <a:gd name="T29" fmla="*/ 1 h 35"/>
                <a:gd name="T30" fmla="*/ 2 w 77"/>
                <a:gd name="T31" fmla="*/ 0 h 35"/>
                <a:gd name="T32" fmla="*/ 2 w 77"/>
                <a:gd name="T33" fmla="*/ 0 h 35"/>
                <a:gd name="T34" fmla="*/ 1 w 77"/>
                <a:gd name="T35" fmla="*/ 0 h 35"/>
                <a:gd name="T36" fmla="*/ 1 w 77"/>
                <a:gd name="T37" fmla="*/ 1 h 35"/>
                <a:gd name="T38" fmla="*/ 1 w 77"/>
                <a:gd name="T39" fmla="*/ 1 h 35"/>
                <a:gd name="T40" fmla="*/ 0 w 77"/>
                <a:gd name="T41" fmla="*/ 1 h 35"/>
                <a:gd name="T42" fmla="*/ 0 w 77"/>
                <a:gd name="T43" fmla="*/ 1 h 35"/>
                <a:gd name="T44" fmla="*/ 0 w 77"/>
                <a:gd name="T45" fmla="*/ 1 h 35"/>
                <a:gd name="T46" fmla="*/ 0 w 77"/>
                <a:gd name="T47" fmla="*/ 1 h 35"/>
                <a:gd name="T48" fmla="*/ 0 w 77"/>
                <a:gd name="T49" fmla="*/ 2 h 35"/>
                <a:gd name="T50" fmla="*/ 0 w 77"/>
                <a:gd name="T51" fmla="*/ 2 h 35"/>
                <a:gd name="T52" fmla="*/ 0 w 77"/>
                <a:gd name="T53" fmla="*/ 2 h 35"/>
                <a:gd name="T54" fmla="*/ 0 w 77"/>
                <a:gd name="T55" fmla="*/ 2 h 35"/>
                <a:gd name="T56" fmla="*/ 0 w 77"/>
                <a:gd name="T57" fmla="*/ 2 h 35"/>
                <a:gd name="T58" fmla="*/ 1 w 77"/>
                <a:gd name="T59" fmla="*/ 2 h 35"/>
                <a:gd name="T60" fmla="*/ 1 w 77"/>
                <a:gd name="T61" fmla="*/ 3 h 35"/>
                <a:gd name="T62" fmla="*/ 1 w 77"/>
                <a:gd name="T63" fmla="*/ 3 h 35"/>
                <a:gd name="T64" fmla="*/ 2 w 77"/>
                <a:gd name="T65" fmla="*/ 3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35">
                  <a:moveTo>
                    <a:pt x="38" y="35"/>
                  </a:moveTo>
                  <a:lnTo>
                    <a:pt x="46" y="35"/>
                  </a:lnTo>
                  <a:lnTo>
                    <a:pt x="53" y="34"/>
                  </a:lnTo>
                  <a:lnTo>
                    <a:pt x="60" y="32"/>
                  </a:lnTo>
                  <a:lnTo>
                    <a:pt x="66" y="30"/>
                  </a:lnTo>
                  <a:lnTo>
                    <a:pt x="70" y="27"/>
                  </a:lnTo>
                  <a:lnTo>
                    <a:pt x="74" y="24"/>
                  </a:lnTo>
                  <a:lnTo>
                    <a:pt x="76" y="21"/>
                  </a:lnTo>
                  <a:lnTo>
                    <a:pt x="77" y="17"/>
                  </a:lnTo>
                  <a:lnTo>
                    <a:pt x="76" y="14"/>
                  </a:lnTo>
                  <a:lnTo>
                    <a:pt x="74" y="10"/>
                  </a:lnTo>
                  <a:lnTo>
                    <a:pt x="70" y="8"/>
                  </a:lnTo>
                  <a:lnTo>
                    <a:pt x="66" y="4"/>
                  </a:lnTo>
                  <a:lnTo>
                    <a:pt x="60" y="3"/>
                  </a:lnTo>
                  <a:lnTo>
                    <a:pt x="53" y="1"/>
                  </a:lnTo>
                  <a:lnTo>
                    <a:pt x="46" y="0"/>
                  </a:lnTo>
                  <a:lnTo>
                    <a:pt x="38" y="0"/>
                  </a:lnTo>
                  <a:lnTo>
                    <a:pt x="30" y="0"/>
                  </a:lnTo>
                  <a:lnTo>
                    <a:pt x="23" y="1"/>
                  </a:lnTo>
                  <a:lnTo>
                    <a:pt x="17" y="3"/>
                  </a:lnTo>
                  <a:lnTo>
                    <a:pt x="12" y="4"/>
                  </a:lnTo>
                  <a:lnTo>
                    <a:pt x="7" y="8"/>
                  </a:lnTo>
                  <a:lnTo>
                    <a:pt x="3" y="10"/>
                  </a:lnTo>
                  <a:lnTo>
                    <a:pt x="1" y="14"/>
                  </a:lnTo>
                  <a:lnTo>
                    <a:pt x="0" y="17"/>
                  </a:lnTo>
                  <a:lnTo>
                    <a:pt x="1" y="21"/>
                  </a:lnTo>
                  <a:lnTo>
                    <a:pt x="3" y="24"/>
                  </a:lnTo>
                  <a:lnTo>
                    <a:pt x="7" y="27"/>
                  </a:lnTo>
                  <a:lnTo>
                    <a:pt x="12" y="30"/>
                  </a:lnTo>
                  <a:lnTo>
                    <a:pt x="17" y="32"/>
                  </a:lnTo>
                  <a:lnTo>
                    <a:pt x="23" y="34"/>
                  </a:lnTo>
                  <a:lnTo>
                    <a:pt x="30" y="35"/>
                  </a:lnTo>
                  <a:lnTo>
                    <a:pt x="38" y="35"/>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6" name="Freeform 1068">
              <a:extLst>
                <a:ext uri="{FF2B5EF4-FFF2-40B4-BE49-F238E27FC236}">
                  <a16:creationId xmlns:a16="http://schemas.microsoft.com/office/drawing/2014/main" id="{4D6BBBED-9555-C585-894B-86A013A43FC0}"/>
                </a:ext>
              </a:extLst>
            </p:cNvPr>
            <p:cNvSpPr>
              <a:spLocks/>
            </p:cNvSpPr>
            <p:nvPr/>
          </p:nvSpPr>
          <p:spPr bwMode="auto">
            <a:xfrm>
              <a:off x="4507" y="928"/>
              <a:ext cx="187" cy="185"/>
            </a:xfrm>
            <a:custGeom>
              <a:avLst/>
              <a:gdLst>
                <a:gd name="T0" fmla="*/ 23 w 375"/>
                <a:gd name="T1" fmla="*/ 0 h 371"/>
                <a:gd name="T2" fmla="*/ 22 w 375"/>
                <a:gd name="T3" fmla="*/ 0 h 371"/>
                <a:gd name="T4" fmla="*/ 21 w 375"/>
                <a:gd name="T5" fmla="*/ 0 h 371"/>
                <a:gd name="T6" fmla="*/ 20 w 375"/>
                <a:gd name="T7" fmla="*/ 0 h 371"/>
                <a:gd name="T8" fmla="*/ 18 w 375"/>
                <a:gd name="T9" fmla="*/ 2 h 371"/>
                <a:gd name="T10" fmla="*/ 16 w 375"/>
                <a:gd name="T11" fmla="*/ 3 h 371"/>
                <a:gd name="T12" fmla="*/ 14 w 375"/>
                <a:gd name="T13" fmla="*/ 5 h 371"/>
                <a:gd name="T14" fmla="*/ 11 w 375"/>
                <a:gd name="T15" fmla="*/ 5 h 371"/>
                <a:gd name="T16" fmla="*/ 8 w 375"/>
                <a:gd name="T17" fmla="*/ 6 h 371"/>
                <a:gd name="T18" fmla="*/ 6 w 375"/>
                <a:gd name="T19" fmla="*/ 6 h 371"/>
                <a:gd name="T20" fmla="*/ 4 w 375"/>
                <a:gd name="T21" fmla="*/ 6 h 371"/>
                <a:gd name="T22" fmla="*/ 2 w 375"/>
                <a:gd name="T23" fmla="*/ 5 h 371"/>
                <a:gd name="T24" fmla="*/ 1 w 375"/>
                <a:gd name="T25" fmla="*/ 4 h 371"/>
                <a:gd name="T26" fmla="*/ 0 w 375"/>
                <a:gd name="T27" fmla="*/ 4 h 371"/>
                <a:gd name="T28" fmla="*/ 0 w 375"/>
                <a:gd name="T29" fmla="*/ 5 h 371"/>
                <a:gd name="T30" fmla="*/ 1 w 375"/>
                <a:gd name="T31" fmla="*/ 7 h 371"/>
                <a:gd name="T32" fmla="*/ 5 w 375"/>
                <a:gd name="T33" fmla="*/ 9 h 371"/>
                <a:gd name="T34" fmla="*/ 7 w 375"/>
                <a:gd name="T35" fmla="*/ 12 h 371"/>
                <a:gd name="T36" fmla="*/ 7 w 375"/>
                <a:gd name="T37" fmla="*/ 16 h 371"/>
                <a:gd name="T38" fmla="*/ 6 w 375"/>
                <a:gd name="T39" fmla="*/ 18 h 371"/>
                <a:gd name="T40" fmla="*/ 5 w 375"/>
                <a:gd name="T41" fmla="*/ 20 h 371"/>
                <a:gd name="T42" fmla="*/ 5 w 375"/>
                <a:gd name="T43" fmla="*/ 22 h 371"/>
                <a:gd name="T44" fmla="*/ 6 w 375"/>
                <a:gd name="T45" fmla="*/ 23 h 371"/>
                <a:gd name="T46" fmla="*/ 8 w 375"/>
                <a:gd name="T47" fmla="*/ 23 h 371"/>
                <a:gd name="T48" fmla="*/ 10 w 375"/>
                <a:gd name="T49" fmla="*/ 22 h 371"/>
                <a:gd name="T50" fmla="*/ 13 w 375"/>
                <a:gd name="T51" fmla="*/ 21 h 371"/>
                <a:gd name="T52" fmla="*/ 15 w 375"/>
                <a:gd name="T53" fmla="*/ 20 h 371"/>
                <a:gd name="T54" fmla="*/ 17 w 375"/>
                <a:gd name="T55" fmla="*/ 18 h 371"/>
                <a:gd name="T56" fmla="*/ 18 w 375"/>
                <a:gd name="T57" fmla="*/ 16 h 371"/>
                <a:gd name="T58" fmla="*/ 21 w 375"/>
                <a:gd name="T59" fmla="*/ 13 h 371"/>
                <a:gd name="T60" fmla="*/ 22 w 375"/>
                <a:gd name="T61" fmla="*/ 9 h 371"/>
                <a:gd name="T62" fmla="*/ 23 w 375"/>
                <a:gd name="T63" fmla="*/ 4 h 3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5" h="371">
                  <a:moveTo>
                    <a:pt x="375" y="17"/>
                  </a:moveTo>
                  <a:lnTo>
                    <a:pt x="374" y="15"/>
                  </a:lnTo>
                  <a:lnTo>
                    <a:pt x="371" y="10"/>
                  </a:lnTo>
                  <a:lnTo>
                    <a:pt x="366" y="6"/>
                  </a:lnTo>
                  <a:lnTo>
                    <a:pt x="359" y="1"/>
                  </a:lnTo>
                  <a:lnTo>
                    <a:pt x="350" y="0"/>
                  </a:lnTo>
                  <a:lnTo>
                    <a:pt x="338" y="4"/>
                  </a:lnTo>
                  <a:lnTo>
                    <a:pt x="324" y="13"/>
                  </a:lnTo>
                  <a:lnTo>
                    <a:pt x="307" y="31"/>
                  </a:lnTo>
                  <a:lnTo>
                    <a:pt x="296" y="43"/>
                  </a:lnTo>
                  <a:lnTo>
                    <a:pt x="283" y="53"/>
                  </a:lnTo>
                  <a:lnTo>
                    <a:pt x="267" y="63"/>
                  </a:lnTo>
                  <a:lnTo>
                    <a:pt x="248" y="73"/>
                  </a:lnTo>
                  <a:lnTo>
                    <a:pt x="227" y="81"/>
                  </a:lnTo>
                  <a:lnTo>
                    <a:pt x="207" y="89"/>
                  </a:lnTo>
                  <a:lnTo>
                    <a:pt x="185" y="94"/>
                  </a:lnTo>
                  <a:lnTo>
                    <a:pt x="163" y="100"/>
                  </a:lnTo>
                  <a:lnTo>
                    <a:pt x="141" y="104"/>
                  </a:lnTo>
                  <a:lnTo>
                    <a:pt x="119" y="106"/>
                  </a:lnTo>
                  <a:lnTo>
                    <a:pt x="99" y="107"/>
                  </a:lnTo>
                  <a:lnTo>
                    <a:pt x="81" y="106"/>
                  </a:lnTo>
                  <a:lnTo>
                    <a:pt x="65" y="104"/>
                  </a:lnTo>
                  <a:lnTo>
                    <a:pt x="51" y="100"/>
                  </a:lnTo>
                  <a:lnTo>
                    <a:pt x="40" y="94"/>
                  </a:lnTo>
                  <a:lnTo>
                    <a:pt x="33" y="86"/>
                  </a:lnTo>
                  <a:lnTo>
                    <a:pt x="23" y="74"/>
                  </a:lnTo>
                  <a:lnTo>
                    <a:pt x="13" y="69"/>
                  </a:lnTo>
                  <a:lnTo>
                    <a:pt x="5" y="71"/>
                  </a:lnTo>
                  <a:lnTo>
                    <a:pt x="0" y="79"/>
                  </a:lnTo>
                  <a:lnTo>
                    <a:pt x="2" y="92"/>
                  </a:lnTo>
                  <a:lnTo>
                    <a:pt x="12" y="108"/>
                  </a:lnTo>
                  <a:lnTo>
                    <a:pt x="30" y="124"/>
                  </a:lnTo>
                  <a:lnTo>
                    <a:pt x="60" y="139"/>
                  </a:lnTo>
                  <a:lnTo>
                    <a:pt x="90" y="158"/>
                  </a:lnTo>
                  <a:lnTo>
                    <a:pt x="108" y="181"/>
                  </a:lnTo>
                  <a:lnTo>
                    <a:pt x="117" y="206"/>
                  </a:lnTo>
                  <a:lnTo>
                    <a:pt x="118" y="233"/>
                  </a:lnTo>
                  <a:lnTo>
                    <a:pt x="114" y="258"/>
                  </a:lnTo>
                  <a:lnTo>
                    <a:pt x="107" y="281"/>
                  </a:lnTo>
                  <a:lnTo>
                    <a:pt x="99" y="299"/>
                  </a:lnTo>
                  <a:lnTo>
                    <a:pt x="92" y="312"/>
                  </a:lnTo>
                  <a:lnTo>
                    <a:pt x="83" y="330"/>
                  </a:lnTo>
                  <a:lnTo>
                    <a:pt x="81" y="345"/>
                  </a:lnTo>
                  <a:lnTo>
                    <a:pt x="83" y="356"/>
                  </a:lnTo>
                  <a:lnTo>
                    <a:pt x="90" y="364"/>
                  </a:lnTo>
                  <a:lnTo>
                    <a:pt x="100" y="368"/>
                  </a:lnTo>
                  <a:lnTo>
                    <a:pt x="114" y="371"/>
                  </a:lnTo>
                  <a:lnTo>
                    <a:pt x="132" y="369"/>
                  </a:lnTo>
                  <a:lnTo>
                    <a:pt x="150" y="366"/>
                  </a:lnTo>
                  <a:lnTo>
                    <a:pt x="170" y="361"/>
                  </a:lnTo>
                  <a:lnTo>
                    <a:pt x="190" y="354"/>
                  </a:lnTo>
                  <a:lnTo>
                    <a:pt x="210" y="346"/>
                  </a:lnTo>
                  <a:lnTo>
                    <a:pt x="230" y="336"/>
                  </a:lnTo>
                  <a:lnTo>
                    <a:pt x="247" y="326"/>
                  </a:lnTo>
                  <a:lnTo>
                    <a:pt x="263" y="314"/>
                  </a:lnTo>
                  <a:lnTo>
                    <a:pt x="277" y="303"/>
                  </a:lnTo>
                  <a:lnTo>
                    <a:pt x="286" y="290"/>
                  </a:lnTo>
                  <a:lnTo>
                    <a:pt x="303" y="262"/>
                  </a:lnTo>
                  <a:lnTo>
                    <a:pt x="321" y="237"/>
                  </a:lnTo>
                  <a:lnTo>
                    <a:pt x="336" y="212"/>
                  </a:lnTo>
                  <a:lnTo>
                    <a:pt x="348" y="184"/>
                  </a:lnTo>
                  <a:lnTo>
                    <a:pt x="360" y="152"/>
                  </a:lnTo>
                  <a:lnTo>
                    <a:pt x="368" y="115"/>
                  </a:lnTo>
                  <a:lnTo>
                    <a:pt x="373" y="71"/>
                  </a:lnTo>
                  <a:lnTo>
                    <a:pt x="375" y="17"/>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7" name="Freeform 1069">
              <a:extLst>
                <a:ext uri="{FF2B5EF4-FFF2-40B4-BE49-F238E27FC236}">
                  <a16:creationId xmlns:a16="http://schemas.microsoft.com/office/drawing/2014/main" id="{4F259894-69A5-B35E-7628-8BAF1B09E499}"/>
                </a:ext>
              </a:extLst>
            </p:cNvPr>
            <p:cNvSpPr>
              <a:spLocks/>
            </p:cNvSpPr>
            <p:nvPr/>
          </p:nvSpPr>
          <p:spPr bwMode="auto">
            <a:xfrm>
              <a:off x="4752" y="711"/>
              <a:ext cx="214" cy="143"/>
            </a:xfrm>
            <a:custGeom>
              <a:avLst/>
              <a:gdLst>
                <a:gd name="T0" fmla="*/ 5 w 428"/>
                <a:gd name="T1" fmla="*/ 12 h 287"/>
                <a:gd name="T2" fmla="*/ 6 w 428"/>
                <a:gd name="T3" fmla="*/ 11 h 287"/>
                <a:gd name="T4" fmla="*/ 8 w 428"/>
                <a:gd name="T5" fmla="*/ 8 h 287"/>
                <a:gd name="T6" fmla="*/ 9 w 428"/>
                <a:gd name="T7" fmla="*/ 5 h 287"/>
                <a:gd name="T8" fmla="*/ 9 w 428"/>
                <a:gd name="T9" fmla="*/ 2 h 287"/>
                <a:gd name="T10" fmla="*/ 10 w 428"/>
                <a:gd name="T11" fmla="*/ 2 h 287"/>
                <a:gd name="T12" fmla="*/ 11 w 428"/>
                <a:gd name="T13" fmla="*/ 1 h 287"/>
                <a:gd name="T14" fmla="*/ 12 w 428"/>
                <a:gd name="T15" fmla="*/ 1 h 287"/>
                <a:gd name="T16" fmla="*/ 14 w 428"/>
                <a:gd name="T17" fmla="*/ 2 h 287"/>
                <a:gd name="T18" fmla="*/ 15 w 428"/>
                <a:gd name="T19" fmla="*/ 3 h 287"/>
                <a:gd name="T20" fmla="*/ 15 w 428"/>
                <a:gd name="T21" fmla="*/ 4 h 287"/>
                <a:gd name="T22" fmla="*/ 16 w 428"/>
                <a:gd name="T23" fmla="*/ 5 h 287"/>
                <a:gd name="T24" fmla="*/ 19 w 428"/>
                <a:gd name="T25" fmla="*/ 5 h 287"/>
                <a:gd name="T26" fmla="*/ 21 w 428"/>
                <a:gd name="T27" fmla="*/ 5 h 287"/>
                <a:gd name="T28" fmla="*/ 22 w 428"/>
                <a:gd name="T29" fmla="*/ 3 h 287"/>
                <a:gd name="T30" fmla="*/ 22 w 428"/>
                <a:gd name="T31" fmla="*/ 2 h 287"/>
                <a:gd name="T32" fmla="*/ 21 w 428"/>
                <a:gd name="T33" fmla="*/ 2 h 287"/>
                <a:gd name="T34" fmla="*/ 21 w 428"/>
                <a:gd name="T35" fmla="*/ 1 h 287"/>
                <a:gd name="T36" fmla="*/ 21 w 428"/>
                <a:gd name="T37" fmla="*/ 0 h 287"/>
                <a:gd name="T38" fmla="*/ 22 w 428"/>
                <a:gd name="T39" fmla="*/ 0 h 287"/>
                <a:gd name="T40" fmla="*/ 25 w 428"/>
                <a:gd name="T41" fmla="*/ 1 h 287"/>
                <a:gd name="T42" fmla="*/ 27 w 428"/>
                <a:gd name="T43" fmla="*/ 3 h 287"/>
                <a:gd name="T44" fmla="*/ 27 w 428"/>
                <a:gd name="T45" fmla="*/ 5 h 287"/>
                <a:gd name="T46" fmla="*/ 27 w 428"/>
                <a:gd name="T47" fmla="*/ 6 h 287"/>
                <a:gd name="T48" fmla="*/ 25 w 428"/>
                <a:gd name="T49" fmla="*/ 8 h 287"/>
                <a:gd name="T50" fmla="*/ 23 w 428"/>
                <a:gd name="T51" fmla="*/ 9 h 287"/>
                <a:gd name="T52" fmla="*/ 20 w 428"/>
                <a:gd name="T53" fmla="*/ 10 h 287"/>
                <a:gd name="T54" fmla="*/ 18 w 428"/>
                <a:gd name="T55" fmla="*/ 12 h 287"/>
                <a:gd name="T56" fmla="*/ 16 w 428"/>
                <a:gd name="T57" fmla="*/ 13 h 287"/>
                <a:gd name="T58" fmla="*/ 14 w 428"/>
                <a:gd name="T59" fmla="*/ 13 h 287"/>
                <a:gd name="T60" fmla="*/ 11 w 428"/>
                <a:gd name="T61" fmla="*/ 14 h 287"/>
                <a:gd name="T62" fmla="*/ 9 w 428"/>
                <a:gd name="T63" fmla="*/ 15 h 287"/>
                <a:gd name="T64" fmla="*/ 7 w 428"/>
                <a:gd name="T65" fmla="*/ 16 h 287"/>
                <a:gd name="T66" fmla="*/ 5 w 428"/>
                <a:gd name="T67" fmla="*/ 16 h 287"/>
                <a:gd name="T68" fmla="*/ 3 w 428"/>
                <a:gd name="T69" fmla="*/ 17 h 287"/>
                <a:gd name="T70" fmla="*/ 2 w 428"/>
                <a:gd name="T71" fmla="*/ 17 h 287"/>
                <a:gd name="T72" fmla="*/ 1 w 428"/>
                <a:gd name="T73" fmla="*/ 17 h 287"/>
                <a:gd name="T74" fmla="*/ 0 w 428"/>
                <a:gd name="T75" fmla="*/ 17 h 287"/>
                <a:gd name="T76" fmla="*/ 1 w 428"/>
                <a:gd name="T77" fmla="*/ 16 h 287"/>
                <a:gd name="T78" fmla="*/ 3 w 428"/>
                <a:gd name="T79" fmla="*/ 14 h 2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8" h="287">
                  <a:moveTo>
                    <a:pt x="63" y="207"/>
                  </a:moveTo>
                  <a:lnTo>
                    <a:pt x="66" y="204"/>
                  </a:lnTo>
                  <a:lnTo>
                    <a:pt x="76" y="192"/>
                  </a:lnTo>
                  <a:lnTo>
                    <a:pt x="89" y="176"/>
                  </a:lnTo>
                  <a:lnTo>
                    <a:pt x="104" y="156"/>
                  </a:lnTo>
                  <a:lnTo>
                    <a:pt x="118" y="133"/>
                  </a:lnTo>
                  <a:lnTo>
                    <a:pt x="130" y="107"/>
                  </a:lnTo>
                  <a:lnTo>
                    <a:pt x="136" y="81"/>
                  </a:lnTo>
                  <a:lnTo>
                    <a:pt x="135" y="57"/>
                  </a:lnTo>
                  <a:lnTo>
                    <a:pt x="135" y="46"/>
                  </a:lnTo>
                  <a:lnTo>
                    <a:pt x="138" y="38"/>
                  </a:lnTo>
                  <a:lnTo>
                    <a:pt x="145" y="32"/>
                  </a:lnTo>
                  <a:lnTo>
                    <a:pt x="153" y="29"/>
                  </a:lnTo>
                  <a:lnTo>
                    <a:pt x="163" y="28"/>
                  </a:lnTo>
                  <a:lnTo>
                    <a:pt x="174" y="27"/>
                  </a:lnTo>
                  <a:lnTo>
                    <a:pt x="187" y="28"/>
                  </a:lnTo>
                  <a:lnTo>
                    <a:pt x="199" y="29"/>
                  </a:lnTo>
                  <a:lnTo>
                    <a:pt x="209" y="32"/>
                  </a:lnTo>
                  <a:lnTo>
                    <a:pt x="218" y="39"/>
                  </a:lnTo>
                  <a:lnTo>
                    <a:pt x="226" y="49"/>
                  </a:lnTo>
                  <a:lnTo>
                    <a:pt x="232" y="59"/>
                  </a:lnTo>
                  <a:lnTo>
                    <a:pt x="239" y="68"/>
                  </a:lnTo>
                  <a:lnTo>
                    <a:pt x="245" y="77"/>
                  </a:lnTo>
                  <a:lnTo>
                    <a:pt x="251" y="84"/>
                  </a:lnTo>
                  <a:lnTo>
                    <a:pt x="259" y="89"/>
                  </a:lnTo>
                  <a:lnTo>
                    <a:pt x="290" y="93"/>
                  </a:lnTo>
                  <a:lnTo>
                    <a:pt x="311" y="90"/>
                  </a:lnTo>
                  <a:lnTo>
                    <a:pt x="326" y="82"/>
                  </a:lnTo>
                  <a:lnTo>
                    <a:pt x="334" y="72"/>
                  </a:lnTo>
                  <a:lnTo>
                    <a:pt x="337" y="60"/>
                  </a:lnTo>
                  <a:lnTo>
                    <a:pt x="337" y="50"/>
                  </a:lnTo>
                  <a:lnTo>
                    <a:pt x="337" y="42"/>
                  </a:lnTo>
                  <a:lnTo>
                    <a:pt x="336" y="38"/>
                  </a:lnTo>
                  <a:lnTo>
                    <a:pt x="335" y="36"/>
                  </a:lnTo>
                  <a:lnTo>
                    <a:pt x="331" y="28"/>
                  </a:lnTo>
                  <a:lnTo>
                    <a:pt x="328" y="19"/>
                  </a:lnTo>
                  <a:lnTo>
                    <a:pt x="326" y="9"/>
                  </a:lnTo>
                  <a:lnTo>
                    <a:pt x="327" y="3"/>
                  </a:lnTo>
                  <a:lnTo>
                    <a:pt x="333" y="0"/>
                  </a:lnTo>
                  <a:lnTo>
                    <a:pt x="344" y="4"/>
                  </a:lnTo>
                  <a:lnTo>
                    <a:pt x="364" y="15"/>
                  </a:lnTo>
                  <a:lnTo>
                    <a:pt x="386" y="31"/>
                  </a:lnTo>
                  <a:lnTo>
                    <a:pt x="403" y="46"/>
                  </a:lnTo>
                  <a:lnTo>
                    <a:pt x="417" y="60"/>
                  </a:lnTo>
                  <a:lnTo>
                    <a:pt x="425" y="73"/>
                  </a:lnTo>
                  <a:lnTo>
                    <a:pt x="428" y="85"/>
                  </a:lnTo>
                  <a:lnTo>
                    <a:pt x="427" y="97"/>
                  </a:lnTo>
                  <a:lnTo>
                    <a:pt x="419" y="108"/>
                  </a:lnTo>
                  <a:lnTo>
                    <a:pt x="405" y="120"/>
                  </a:lnTo>
                  <a:lnTo>
                    <a:pt x="388" y="131"/>
                  </a:lnTo>
                  <a:lnTo>
                    <a:pt x="371" y="143"/>
                  </a:lnTo>
                  <a:lnTo>
                    <a:pt x="353" y="153"/>
                  </a:lnTo>
                  <a:lnTo>
                    <a:pt x="335" y="164"/>
                  </a:lnTo>
                  <a:lnTo>
                    <a:pt x="316" y="174"/>
                  </a:lnTo>
                  <a:lnTo>
                    <a:pt x="298" y="183"/>
                  </a:lnTo>
                  <a:lnTo>
                    <a:pt x="278" y="194"/>
                  </a:lnTo>
                  <a:lnTo>
                    <a:pt x="259" y="203"/>
                  </a:lnTo>
                  <a:lnTo>
                    <a:pt x="245" y="208"/>
                  </a:lnTo>
                  <a:lnTo>
                    <a:pt x="230" y="214"/>
                  </a:lnTo>
                  <a:lnTo>
                    <a:pt x="213" y="221"/>
                  </a:lnTo>
                  <a:lnTo>
                    <a:pt x="195" y="227"/>
                  </a:lnTo>
                  <a:lnTo>
                    <a:pt x="176" y="233"/>
                  </a:lnTo>
                  <a:lnTo>
                    <a:pt x="157" y="238"/>
                  </a:lnTo>
                  <a:lnTo>
                    <a:pt x="138" y="244"/>
                  </a:lnTo>
                  <a:lnTo>
                    <a:pt x="119" y="250"/>
                  </a:lnTo>
                  <a:lnTo>
                    <a:pt x="101" y="256"/>
                  </a:lnTo>
                  <a:lnTo>
                    <a:pt x="83" y="260"/>
                  </a:lnTo>
                  <a:lnTo>
                    <a:pt x="67" y="266"/>
                  </a:lnTo>
                  <a:lnTo>
                    <a:pt x="52" y="271"/>
                  </a:lnTo>
                  <a:lnTo>
                    <a:pt x="40" y="274"/>
                  </a:lnTo>
                  <a:lnTo>
                    <a:pt x="29" y="279"/>
                  </a:lnTo>
                  <a:lnTo>
                    <a:pt x="21" y="282"/>
                  </a:lnTo>
                  <a:lnTo>
                    <a:pt x="16" y="284"/>
                  </a:lnTo>
                  <a:lnTo>
                    <a:pt x="10" y="287"/>
                  </a:lnTo>
                  <a:lnTo>
                    <a:pt x="4" y="284"/>
                  </a:lnTo>
                  <a:lnTo>
                    <a:pt x="0" y="277"/>
                  </a:lnTo>
                  <a:lnTo>
                    <a:pt x="0" y="268"/>
                  </a:lnTo>
                  <a:lnTo>
                    <a:pt x="6" y="256"/>
                  </a:lnTo>
                  <a:lnTo>
                    <a:pt x="16" y="241"/>
                  </a:lnTo>
                  <a:lnTo>
                    <a:pt x="35" y="225"/>
                  </a:lnTo>
                  <a:lnTo>
                    <a:pt x="63" y="207"/>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8" name="Freeform 1070">
              <a:extLst>
                <a:ext uri="{FF2B5EF4-FFF2-40B4-BE49-F238E27FC236}">
                  <a16:creationId xmlns:a16="http://schemas.microsoft.com/office/drawing/2014/main" id="{F9B44027-502B-97BA-4F63-9CA9C4F2F365}"/>
                </a:ext>
              </a:extLst>
            </p:cNvPr>
            <p:cNvSpPr>
              <a:spLocks/>
            </p:cNvSpPr>
            <p:nvPr/>
          </p:nvSpPr>
          <p:spPr bwMode="auto">
            <a:xfrm>
              <a:off x="4678" y="842"/>
              <a:ext cx="54" cy="45"/>
            </a:xfrm>
            <a:custGeom>
              <a:avLst/>
              <a:gdLst>
                <a:gd name="T0" fmla="*/ 4 w 108"/>
                <a:gd name="T1" fmla="*/ 1 h 89"/>
                <a:gd name="T2" fmla="*/ 4 w 108"/>
                <a:gd name="T3" fmla="*/ 1 h 89"/>
                <a:gd name="T4" fmla="*/ 3 w 108"/>
                <a:gd name="T5" fmla="*/ 1 h 89"/>
                <a:gd name="T6" fmla="*/ 2 w 108"/>
                <a:gd name="T7" fmla="*/ 1 h 89"/>
                <a:gd name="T8" fmla="*/ 1 w 108"/>
                <a:gd name="T9" fmla="*/ 0 h 89"/>
                <a:gd name="T10" fmla="*/ 1 w 108"/>
                <a:gd name="T11" fmla="*/ 1 h 89"/>
                <a:gd name="T12" fmla="*/ 1 w 108"/>
                <a:gd name="T13" fmla="*/ 1 h 89"/>
                <a:gd name="T14" fmla="*/ 0 w 108"/>
                <a:gd name="T15" fmla="*/ 2 h 89"/>
                <a:gd name="T16" fmla="*/ 1 w 108"/>
                <a:gd name="T17" fmla="*/ 3 h 89"/>
                <a:gd name="T18" fmla="*/ 1 w 108"/>
                <a:gd name="T19" fmla="*/ 5 h 89"/>
                <a:gd name="T20" fmla="*/ 1 w 108"/>
                <a:gd name="T21" fmla="*/ 5 h 89"/>
                <a:gd name="T22" fmla="*/ 2 w 108"/>
                <a:gd name="T23" fmla="*/ 6 h 89"/>
                <a:gd name="T24" fmla="*/ 3 w 108"/>
                <a:gd name="T25" fmla="*/ 6 h 89"/>
                <a:gd name="T26" fmla="*/ 4 w 108"/>
                <a:gd name="T27" fmla="*/ 6 h 89"/>
                <a:gd name="T28" fmla="*/ 5 w 108"/>
                <a:gd name="T29" fmla="*/ 6 h 89"/>
                <a:gd name="T30" fmla="*/ 5 w 108"/>
                <a:gd name="T31" fmla="*/ 5 h 89"/>
                <a:gd name="T32" fmla="*/ 6 w 108"/>
                <a:gd name="T33" fmla="*/ 5 h 89"/>
                <a:gd name="T34" fmla="*/ 7 w 108"/>
                <a:gd name="T35" fmla="*/ 4 h 89"/>
                <a:gd name="T36" fmla="*/ 7 w 108"/>
                <a:gd name="T37" fmla="*/ 4 h 89"/>
                <a:gd name="T38" fmla="*/ 7 w 108"/>
                <a:gd name="T39" fmla="*/ 3 h 89"/>
                <a:gd name="T40" fmla="*/ 7 w 108"/>
                <a:gd name="T41" fmla="*/ 3 h 89"/>
                <a:gd name="T42" fmla="*/ 7 w 108"/>
                <a:gd name="T43" fmla="*/ 2 h 89"/>
                <a:gd name="T44" fmla="*/ 6 w 108"/>
                <a:gd name="T45" fmla="*/ 2 h 89"/>
                <a:gd name="T46" fmla="*/ 5 w 108"/>
                <a:gd name="T47" fmla="*/ 1 h 89"/>
                <a:gd name="T48" fmla="*/ 4 w 108"/>
                <a:gd name="T49" fmla="*/ 1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89">
                  <a:moveTo>
                    <a:pt x="64" y="11"/>
                  </a:moveTo>
                  <a:lnTo>
                    <a:pt x="52" y="9"/>
                  </a:lnTo>
                  <a:lnTo>
                    <a:pt x="39" y="5"/>
                  </a:lnTo>
                  <a:lnTo>
                    <a:pt x="26" y="2"/>
                  </a:lnTo>
                  <a:lnTo>
                    <a:pt x="16" y="0"/>
                  </a:lnTo>
                  <a:lnTo>
                    <a:pt x="8" y="2"/>
                  </a:lnTo>
                  <a:lnTo>
                    <a:pt x="2" y="9"/>
                  </a:lnTo>
                  <a:lnTo>
                    <a:pt x="0" y="22"/>
                  </a:lnTo>
                  <a:lnTo>
                    <a:pt x="1" y="43"/>
                  </a:lnTo>
                  <a:lnTo>
                    <a:pt x="7" y="65"/>
                  </a:lnTo>
                  <a:lnTo>
                    <a:pt x="15" y="79"/>
                  </a:lnTo>
                  <a:lnTo>
                    <a:pt x="25" y="86"/>
                  </a:lnTo>
                  <a:lnTo>
                    <a:pt x="38" y="89"/>
                  </a:lnTo>
                  <a:lnTo>
                    <a:pt x="52" y="87"/>
                  </a:lnTo>
                  <a:lnTo>
                    <a:pt x="65" y="83"/>
                  </a:lnTo>
                  <a:lnTo>
                    <a:pt x="79" y="77"/>
                  </a:lnTo>
                  <a:lnTo>
                    <a:pt x="92" y="70"/>
                  </a:lnTo>
                  <a:lnTo>
                    <a:pt x="101" y="63"/>
                  </a:lnTo>
                  <a:lnTo>
                    <a:pt x="107" y="54"/>
                  </a:lnTo>
                  <a:lnTo>
                    <a:pt x="108" y="45"/>
                  </a:lnTo>
                  <a:lnTo>
                    <a:pt x="106" y="35"/>
                  </a:lnTo>
                  <a:lnTo>
                    <a:pt x="100" y="27"/>
                  </a:lnTo>
                  <a:lnTo>
                    <a:pt x="91" y="20"/>
                  </a:lnTo>
                  <a:lnTo>
                    <a:pt x="79" y="15"/>
                  </a:lnTo>
                  <a:lnTo>
                    <a:pt x="64" y="11"/>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49" name="Freeform 1071">
              <a:extLst>
                <a:ext uri="{FF2B5EF4-FFF2-40B4-BE49-F238E27FC236}">
                  <a16:creationId xmlns:a16="http://schemas.microsoft.com/office/drawing/2014/main" id="{FFF9A151-C49C-283A-6BAA-A483EFE9D7B5}"/>
                </a:ext>
              </a:extLst>
            </p:cNvPr>
            <p:cNvSpPr>
              <a:spLocks/>
            </p:cNvSpPr>
            <p:nvPr/>
          </p:nvSpPr>
          <p:spPr bwMode="auto">
            <a:xfrm>
              <a:off x="4458" y="834"/>
              <a:ext cx="34" cy="51"/>
            </a:xfrm>
            <a:custGeom>
              <a:avLst/>
              <a:gdLst>
                <a:gd name="T0" fmla="*/ 4 w 68"/>
                <a:gd name="T1" fmla="*/ 0 h 102"/>
                <a:gd name="T2" fmla="*/ 3 w 68"/>
                <a:gd name="T3" fmla="*/ 1 h 102"/>
                <a:gd name="T4" fmla="*/ 3 w 68"/>
                <a:gd name="T5" fmla="*/ 1 h 102"/>
                <a:gd name="T6" fmla="*/ 2 w 68"/>
                <a:gd name="T7" fmla="*/ 1 h 102"/>
                <a:gd name="T8" fmla="*/ 2 w 68"/>
                <a:gd name="T9" fmla="*/ 2 h 102"/>
                <a:gd name="T10" fmla="*/ 1 w 68"/>
                <a:gd name="T11" fmla="*/ 3 h 102"/>
                <a:gd name="T12" fmla="*/ 1 w 68"/>
                <a:gd name="T13" fmla="*/ 4 h 102"/>
                <a:gd name="T14" fmla="*/ 0 w 68"/>
                <a:gd name="T15" fmla="*/ 4 h 102"/>
                <a:gd name="T16" fmla="*/ 0 w 68"/>
                <a:gd name="T17" fmla="*/ 5 h 102"/>
                <a:gd name="T18" fmla="*/ 1 w 68"/>
                <a:gd name="T19" fmla="*/ 6 h 102"/>
                <a:gd name="T20" fmla="*/ 1 w 68"/>
                <a:gd name="T21" fmla="*/ 7 h 102"/>
                <a:gd name="T22" fmla="*/ 1 w 68"/>
                <a:gd name="T23" fmla="*/ 7 h 102"/>
                <a:gd name="T24" fmla="*/ 2 w 68"/>
                <a:gd name="T25" fmla="*/ 7 h 102"/>
                <a:gd name="T26" fmla="*/ 2 w 68"/>
                <a:gd name="T27" fmla="*/ 7 h 102"/>
                <a:gd name="T28" fmla="*/ 3 w 68"/>
                <a:gd name="T29" fmla="*/ 6 h 102"/>
                <a:gd name="T30" fmla="*/ 3 w 68"/>
                <a:gd name="T31" fmla="*/ 6 h 102"/>
                <a:gd name="T32" fmla="*/ 4 w 68"/>
                <a:gd name="T33" fmla="*/ 6 h 102"/>
                <a:gd name="T34" fmla="*/ 4 w 68"/>
                <a:gd name="T35" fmla="*/ 5 h 102"/>
                <a:gd name="T36" fmla="*/ 5 w 68"/>
                <a:gd name="T37" fmla="*/ 3 h 102"/>
                <a:gd name="T38" fmla="*/ 5 w 68"/>
                <a:gd name="T39" fmla="*/ 1 h 102"/>
                <a:gd name="T40" fmla="*/ 4 w 68"/>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102">
                  <a:moveTo>
                    <a:pt x="55" y="0"/>
                  </a:moveTo>
                  <a:lnTo>
                    <a:pt x="47" y="1"/>
                  </a:lnTo>
                  <a:lnTo>
                    <a:pt x="38" y="5"/>
                  </a:lnTo>
                  <a:lnTo>
                    <a:pt x="28" y="13"/>
                  </a:lnTo>
                  <a:lnTo>
                    <a:pt x="19" y="24"/>
                  </a:lnTo>
                  <a:lnTo>
                    <a:pt x="10" y="36"/>
                  </a:lnTo>
                  <a:lnTo>
                    <a:pt x="4" y="50"/>
                  </a:lnTo>
                  <a:lnTo>
                    <a:pt x="0" y="64"/>
                  </a:lnTo>
                  <a:lnTo>
                    <a:pt x="0" y="79"/>
                  </a:lnTo>
                  <a:lnTo>
                    <a:pt x="4" y="92"/>
                  </a:lnTo>
                  <a:lnTo>
                    <a:pt x="9" y="100"/>
                  </a:lnTo>
                  <a:lnTo>
                    <a:pt x="16" y="102"/>
                  </a:lnTo>
                  <a:lnTo>
                    <a:pt x="24" y="102"/>
                  </a:lnTo>
                  <a:lnTo>
                    <a:pt x="32" y="100"/>
                  </a:lnTo>
                  <a:lnTo>
                    <a:pt x="39" y="95"/>
                  </a:lnTo>
                  <a:lnTo>
                    <a:pt x="45" y="92"/>
                  </a:lnTo>
                  <a:lnTo>
                    <a:pt x="50" y="89"/>
                  </a:lnTo>
                  <a:lnTo>
                    <a:pt x="61" y="71"/>
                  </a:lnTo>
                  <a:lnTo>
                    <a:pt x="68" y="41"/>
                  </a:lnTo>
                  <a:lnTo>
                    <a:pt x="67" y="13"/>
                  </a:lnTo>
                  <a:lnTo>
                    <a:pt x="55"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50" name="Freeform 1072">
              <a:extLst>
                <a:ext uri="{FF2B5EF4-FFF2-40B4-BE49-F238E27FC236}">
                  <a16:creationId xmlns:a16="http://schemas.microsoft.com/office/drawing/2014/main" id="{C617794A-E3A2-3CFB-AE00-A9198086CA8D}"/>
                </a:ext>
              </a:extLst>
            </p:cNvPr>
            <p:cNvSpPr>
              <a:spLocks/>
            </p:cNvSpPr>
            <p:nvPr/>
          </p:nvSpPr>
          <p:spPr bwMode="auto">
            <a:xfrm>
              <a:off x="4580" y="834"/>
              <a:ext cx="57" cy="72"/>
            </a:xfrm>
            <a:custGeom>
              <a:avLst/>
              <a:gdLst>
                <a:gd name="T0" fmla="*/ 4 w 114"/>
                <a:gd name="T1" fmla="*/ 0 h 145"/>
                <a:gd name="T2" fmla="*/ 4 w 114"/>
                <a:gd name="T3" fmla="*/ 0 h 145"/>
                <a:gd name="T4" fmla="*/ 3 w 114"/>
                <a:gd name="T5" fmla="*/ 0 h 145"/>
                <a:gd name="T6" fmla="*/ 3 w 114"/>
                <a:gd name="T7" fmla="*/ 1 h 145"/>
                <a:gd name="T8" fmla="*/ 3 w 114"/>
                <a:gd name="T9" fmla="*/ 1 h 145"/>
                <a:gd name="T10" fmla="*/ 3 w 114"/>
                <a:gd name="T11" fmla="*/ 2 h 145"/>
                <a:gd name="T12" fmla="*/ 2 w 114"/>
                <a:gd name="T13" fmla="*/ 3 h 145"/>
                <a:gd name="T14" fmla="*/ 2 w 114"/>
                <a:gd name="T15" fmla="*/ 3 h 145"/>
                <a:gd name="T16" fmla="*/ 2 w 114"/>
                <a:gd name="T17" fmla="*/ 4 h 145"/>
                <a:gd name="T18" fmla="*/ 1 w 114"/>
                <a:gd name="T19" fmla="*/ 5 h 145"/>
                <a:gd name="T20" fmla="*/ 1 w 114"/>
                <a:gd name="T21" fmla="*/ 5 h 145"/>
                <a:gd name="T22" fmla="*/ 0 w 114"/>
                <a:gd name="T23" fmla="*/ 6 h 145"/>
                <a:gd name="T24" fmla="*/ 1 w 114"/>
                <a:gd name="T25" fmla="*/ 7 h 145"/>
                <a:gd name="T26" fmla="*/ 1 w 114"/>
                <a:gd name="T27" fmla="*/ 7 h 145"/>
                <a:gd name="T28" fmla="*/ 2 w 114"/>
                <a:gd name="T29" fmla="*/ 7 h 145"/>
                <a:gd name="T30" fmla="*/ 3 w 114"/>
                <a:gd name="T31" fmla="*/ 8 h 145"/>
                <a:gd name="T32" fmla="*/ 4 w 114"/>
                <a:gd name="T33" fmla="*/ 8 h 145"/>
                <a:gd name="T34" fmla="*/ 4 w 114"/>
                <a:gd name="T35" fmla="*/ 9 h 145"/>
                <a:gd name="T36" fmla="*/ 5 w 114"/>
                <a:gd name="T37" fmla="*/ 9 h 145"/>
                <a:gd name="T38" fmla="*/ 6 w 114"/>
                <a:gd name="T39" fmla="*/ 8 h 145"/>
                <a:gd name="T40" fmla="*/ 7 w 114"/>
                <a:gd name="T41" fmla="*/ 8 h 145"/>
                <a:gd name="T42" fmla="*/ 7 w 114"/>
                <a:gd name="T43" fmla="*/ 6 h 145"/>
                <a:gd name="T44" fmla="*/ 8 w 114"/>
                <a:gd name="T45" fmla="*/ 5 h 145"/>
                <a:gd name="T46" fmla="*/ 8 w 114"/>
                <a:gd name="T47" fmla="*/ 4 h 145"/>
                <a:gd name="T48" fmla="*/ 7 w 114"/>
                <a:gd name="T49" fmla="*/ 3 h 145"/>
                <a:gd name="T50" fmla="*/ 7 w 114"/>
                <a:gd name="T51" fmla="*/ 2 h 145"/>
                <a:gd name="T52" fmla="*/ 7 w 114"/>
                <a:gd name="T53" fmla="*/ 2 h 145"/>
                <a:gd name="T54" fmla="*/ 7 w 114"/>
                <a:gd name="T55" fmla="*/ 1 h 145"/>
                <a:gd name="T56" fmla="*/ 6 w 114"/>
                <a:gd name="T57" fmla="*/ 1 h 145"/>
                <a:gd name="T58" fmla="*/ 6 w 114"/>
                <a:gd name="T59" fmla="*/ 0 h 145"/>
                <a:gd name="T60" fmla="*/ 6 w 114"/>
                <a:gd name="T61" fmla="*/ 0 h 145"/>
                <a:gd name="T62" fmla="*/ 5 w 114"/>
                <a:gd name="T63" fmla="*/ 0 h 145"/>
                <a:gd name="T64" fmla="*/ 4 w 114"/>
                <a:gd name="T65" fmla="*/ 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45">
                  <a:moveTo>
                    <a:pt x="62" y="0"/>
                  </a:moveTo>
                  <a:lnTo>
                    <a:pt x="54" y="2"/>
                  </a:lnTo>
                  <a:lnTo>
                    <a:pt x="48" y="7"/>
                  </a:lnTo>
                  <a:lnTo>
                    <a:pt x="43" y="17"/>
                  </a:lnTo>
                  <a:lnTo>
                    <a:pt x="38" y="27"/>
                  </a:lnTo>
                  <a:lnTo>
                    <a:pt x="33" y="38"/>
                  </a:lnTo>
                  <a:lnTo>
                    <a:pt x="30" y="50"/>
                  </a:lnTo>
                  <a:lnTo>
                    <a:pt x="25" y="63"/>
                  </a:lnTo>
                  <a:lnTo>
                    <a:pt x="17" y="73"/>
                  </a:lnTo>
                  <a:lnTo>
                    <a:pt x="8" y="82"/>
                  </a:lnTo>
                  <a:lnTo>
                    <a:pt x="1" y="91"/>
                  </a:lnTo>
                  <a:lnTo>
                    <a:pt x="0" y="102"/>
                  </a:lnTo>
                  <a:lnTo>
                    <a:pt x="8" y="112"/>
                  </a:lnTo>
                  <a:lnTo>
                    <a:pt x="16" y="118"/>
                  </a:lnTo>
                  <a:lnTo>
                    <a:pt x="26" y="126"/>
                  </a:lnTo>
                  <a:lnTo>
                    <a:pt x="39" y="133"/>
                  </a:lnTo>
                  <a:lnTo>
                    <a:pt x="51" y="140"/>
                  </a:lnTo>
                  <a:lnTo>
                    <a:pt x="64" y="144"/>
                  </a:lnTo>
                  <a:lnTo>
                    <a:pt x="77" y="145"/>
                  </a:lnTo>
                  <a:lnTo>
                    <a:pt x="90" y="142"/>
                  </a:lnTo>
                  <a:lnTo>
                    <a:pt x="99" y="134"/>
                  </a:lnTo>
                  <a:lnTo>
                    <a:pt x="110" y="111"/>
                  </a:lnTo>
                  <a:lnTo>
                    <a:pt x="114" y="89"/>
                  </a:lnTo>
                  <a:lnTo>
                    <a:pt x="113" y="69"/>
                  </a:lnTo>
                  <a:lnTo>
                    <a:pt x="108" y="52"/>
                  </a:lnTo>
                  <a:lnTo>
                    <a:pt x="106" y="44"/>
                  </a:lnTo>
                  <a:lnTo>
                    <a:pt x="103" y="37"/>
                  </a:lnTo>
                  <a:lnTo>
                    <a:pt x="100" y="29"/>
                  </a:lnTo>
                  <a:lnTo>
                    <a:pt x="95" y="21"/>
                  </a:lnTo>
                  <a:lnTo>
                    <a:pt x="90" y="14"/>
                  </a:lnTo>
                  <a:lnTo>
                    <a:pt x="81" y="8"/>
                  </a:lnTo>
                  <a:lnTo>
                    <a:pt x="73" y="4"/>
                  </a:lnTo>
                  <a:lnTo>
                    <a:pt x="62" y="0"/>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51" name="Freeform 1073">
              <a:extLst>
                <a:ext uri="{FF2B5EF4-FFF2-40B4-BE49-F238E27FC236}">
                  <a16:creationId xmlns:a16="http://schemas.microsoft.com/office/drawing/2014/main" id="{B1234155-8669-FB31-C71F-047CF9B7D37E}"/>
                </a:ext>
              </a:extLst>
            </p:cNvPr>
            <p:cNvSpPr>
              <a:spLocks/>
            </p:cNvSpPr>
            <p:nvPr/>
          </p:nvSpPr>
          <p:spPr bwMode="auto">
            <a:xfrm>
              <a:off x="4396" y="1008"/>
              <a:ext cx="74" cy="62"/>
            </a:xfrm>
            <a:custGeom>
              <a:avLst/>
              <a:gdLst>
                <a:gd name="T0" fmla="*/ 0 w 148"/>
                <a:gd name="T1" fmla="*/ 4 h 124"/>
                <a:gd name="T2" fmla="*/ 1 w 148"/>
                <a:gd name="T3" fmla="*/ 4 h 124"/>
                <a:gd name="T4" fmla="*/ 1 w 148"/>
                <a:gd name="T5" fmla="*/ 3 h 124"/>
                <a:gd name="T6" fmla="*/ 2 w 148"/>
                <a:gd name="T7" fmla="*/ 2 h 124"/>
                <a:gd name="T8" fmla="*/ 3 w 148"/>
                <a:gd name="T9" fmla="*/ 1 h 124"/>
                <a:gd name="T10" fmla="*/ 4 w 148"/>
                <a:gd name="T11" fmla="*/ 1 h 124"/>
                <a:gd name="T12" fmla="*/ 5 w 148"/>
                <a:gd name="T13" fmla="*/ 0 h 124"/>
                <a:gd name="T14" fmla="*/ 6 w 148"/>
                <a:gd name="T15" fmla="*/ 1 h 124"/>
                <a:gd name="T16" fmla="*/ 8 w 148"/>
                <a:gd name="T17" fmla="*/ 2 h 124"/>
                <a:gd name="T18" fmla="*/ 8 w 148"/>
                <a:gd name="T19" fmla="*/ 3 h 124"/>
                <a:gd name="T20" fmla="*/ 8 w 148"/>
                <a:gd name="T21" fmla="*/ 3 h 124"/>
                <a:gd name="T22" fmla="*/ 9 w 148"/>
                <a:gd name="T23" fmla="*/ 3 h 124"/>
                <a:gd name="T24" fmla="*/ 9 w 148"/>
                <a:gd name="T25" fmla="*/ 4 h 124"/>
                <a:gd name="T26" fmla="*/ 10 w 148"/>
                <a:gd name="T27" fmla="*/ 5 h 124"/>
                <a:gd name="T28" fmla="*/ 10 w 148"/>
                <a:gd name="T29" fmla="*/ 6 h 124"/>
                <a:gd name="T30" fmla="*/ 10 w 148"/>
                <a:gd name="T31" fmla="*/ 7 h 124"/>
                <a:gd name="T32" fmla="*/ 9 w 148"/>
                <a:gd name="T33" fmla="*/ 8 h 124"/>
                <a:gd name="T34" fmla="*/ 9 w 148"/>
                <a:gd name="T35" fmla="*/ 8 h 124"/>
                <a:gd name="T36" fmla="*/ 9 w 148"/>
                <a:gd name="T37" fmla="*/ 7 h 124"/>
                <a:gd name="T38" fmla="*/ 8 w 148"/>
                <a:gd name="T39" fmla="*/ 6 h 124"/>
                <a:gd name="T40" fmla="*/ 7 w 148"/>
                <a:gd name="T41" fmla="*/ 5 h 124"/>
                <a:gd name="T42" fmla="*/ 6 w 148"/>
                <a:gd name="T43" fmla="*/ 4 h 124"/>
                <a:gd name="T44" fmla="*/ 5 w 148"/>
                <a:gd name="T45" fmla="*/ 3 h 124"/>
                <a:gd name="T46" fmla="*/ 3 w 148"/>
                <a:gd name="T47" fmla="*/ 3 h 124"/>
                <a:gd name="T48" fmla="*/ 0 w 148"/>
                <a:gd name="T49" fmla="*/ 4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 h="124">
                  <a:moveTo>
                    <a:pt x="0" y="54"/>
                  </a:moveTo>
                  <a:lnTo>
                    <a:pt x="2" y="50"/>
                  </a:lnTo>
                  <a:lnTo>
                    <a:pt x="9" y="39"/>
                  </a:lnTo>
                  <a:lnTo>
                    <a:pt x="19" y="24"/>
                  </a:lnTo>
                  <a:lnTo>
                    <a:pt x="33" y="12"/>
                  </a:lnTo>
                  <a:lnTo>
                    <a:pt x="50" y="1"/>
                  </a:lnTo>
                  <a:lnTo>
                    <a:pt x="71" y="0"/>
                  </a:lnTo>
                  <a:lnTo>
                    <a:pt x="94" y="9"/>
                  </a:lnTo>
                  <a:lnTo>
                    <a:pt x="120" y="32"/>
                  </a:lnTo>
                  <a:lnTo>
                    <a:pt x="122" y="35"/>
                  </a:lnTo>
                  <a:lnTo>
                    <a:pt x="126" y="39"/>
                  </a:lnTo>
                  <a:lnTo>
                    <a:pt x="133" y="48"/>
                  </a:lnTo>
                  <a:lnTo>
                    <a:pt x="140" y="59"/>
                  </a:lnTo>
                  <a:lnTo>
                    <a:pt x="145" y="73"/>
                  </a:lnTo>
                  <a:lnTo>
                    <a:pt x="148" y="89"/>
                  </a:lnTo>
                  <a:lnTo>
                    <a:pt x="148" y="106"/>
                  </a:lnTo>
                  <a:lnTo>
                    <a:pt x="143" y="124"/>
                  </a:lnTo>
                  <a:lnTo>
                    <a:pt x="140" y="120"/>
                  </a:lnTo>
                  <a:lnTo>
                    <a:pt x="134" y="106"/>
                  </a:lnTo>
                  <a:lnTo>
                    <a:pt x="124" y="89"/>
                  </a:lnTo>
                  <a:lnTo>
                    <a:pt x="109" y="70"/>
                  </a:lnTo>
                  <a:lnTo>
                    <a:pt x="90" y="54"/>
                  </a:lnTo>
                  <a:lnTo>
                    <a:pt x="65" y="44"/>
                  </a:lnTo>
                  <a:lnTo>
                    <a:pt x="35" y="43"/>
                  </a:lnTo>
                  <a:lnTo>
                    <a:pt x="0" y="54"/>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352" name="Freeform 1074">
              <a:extLst>
                <a:ext uri="{FF2B5EF4-FFF2-40B4-BE49-F238E27FC236}">
                  <a16:creationId xmlns:a16="http://schemas.microsoft.com/office/drawing/2014/main" id="{2FCE5753-A3AC-A281-5BB9-BBBFD0C06D02}"/>
                </a:ext>
              </a:extLst>
            </p:cNvPr>
            <p:cNvSpPr>
              <a:spLocks/>
            </p:cNvSpPr>
            <p:nvPr/>
          </p:nvSpPr>
          <p:spPr bwMode="auto">
            <a:xfrm>
              <a:off x="4706" y="746"/>
              <a:ext cx="28" cy="30"/>
            </a:xfrm>
            <a:custGeom>
              <a:avLst/>
              <a:gdLst>
                <a:gd name="T0" fmla="*/ 2 w 57"/>
                <a:gd name="T1" fmla="*/ 0 h 61"/>
                <a:gd name="T2" fmla="*/ 1 w 57"/>
                <a:gd name="T3" fmla="*/ 0 h 61"/>
                <a:gd name="T4" fmla="*/ 1 w 57"/>
                <a:gd name="T5" fmla="*/ 0 h 61"/>
                <a:gd name="T6" fmla="*/ 1 w 57"/>
                <a:gd name="T7" fmla="*/ 0 h 61"/>
                <a:gd name="T8" fmla="*/ 0 w 57"/>
                <a:gd name="T9" fmla="*/ 1 h 61"/>
                <a:gd name="T10" fmla="*/ 0 w 57"/>
                <a:gd name="T11" fmla="*/ 1 h 61"/>
                <a:gd name="T12" fmla="*/ 0 w 57"/>
                <a:gd name="T13" fmla="*/ 1 h 61"/>
                <a:gd name="T14" fmla="*/ 0 w 57"/>
                <a:gd name="T15" fmla="*/ 1 h 61"/>
                <a:gd name="T16" fmla="*/ 0 w 57"/>
                <a:gd name="T17" fmla="*/ 2 h 61"/>
                <a:gd name="T18" fmla="*/ 0 w 57"/>
                <a:gd name="T19" fmla="*/ 2 h 61"/>
                <a:gd name="T20" fmla="*/ 0 w 57"/>
                <a:gd name="T21" fmla="*/ 3 h 61"/>
                <a:gd name="T22" fmla="*/ 0 w 57"/>
                <a:gd name="T23" fmla="*/ 3 h 61"/>
                <a:gd name="T24" fmla="*/ 0 w 57"/>
                <a:gd name="T25" fmla="*/ 3 h 61"/>
                <a:gd name="T26" fmla="*/ 1 w 57"/>
                <a:gd name="T27" fmla="*/ 3 h 61"/>
                <a:gd name="T28" fmla="*/ 1 w 57"/>
                <a:gd name="T29" fmla="*/ 3 h 61"/>
                <a:gd name="T30" fmla="*/ 1 w 57"/>
                <a:gd name="T31" fmla="*/ 3 h 61"/>
                <a:gd name="T32" fmla="*/ 2 w 57"/>
                <a:gd name="T33" fmla="*/ 2 h 61"/>
                <a:gd name="T34" fmla="*/ 2 w 57"/>
                <a:gd name="T35" fmla="*/ 2 h 61"/>
                <a:gd name="T36" fmla="*/ 3 w 57"/>
                <a:gd name="T37" fmla="*/ 1 h 61"/>
                <a:gd name="T38" fmla="*/ 3 w 57"/>
                <a:gd name="T39" fmla="*/ 1 h 61"/>
                <a:gd name="T40" fmla="*/ 3 w 57"/>
                <a:gd name="T41" fmla="*/ 1 h 61"/>
                <a:gd name="T42" fmla="*/ 3 w 57"/>
                <a:gd name="T43" fmla="*/ 0 h 61"/>
                <a:gd name="T44" fmla="*/ 3 w 57"/>
                <a:gd name="T45" fmla="*/ 0 h 61"/>
                <a:gd name="T46" fmla="*/ 3 w 57"/>
                <a:gd name="T47" fmla="*/ 0 h 61"/>
                <a:gd name="T48" fmla="*/ 2 w 57"/>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61">
                  <a:moveTo>
                    <a:pt x="38" y="4"/>
                  </a:moveTo>
                  <a:lnTo>
                    <a:pt x="31" y="7"/>
                  </a:lnTo>
                  <a:lnTo>
                    <a:pt x="25" y="11"/>
                  </a:lnTo>
                  <a:lnTo>
                    <a:pt x="20" y="14"/>
                  </a:lnTo>
                  <a:lnTo>
                    <a:pt x="14" y="18"/>
                  </a:lnTo>
                  <a:lnTo>
                    <a:pt x="9" y="22"/>
                  </a:lnTo>
                  <a:lnTo>
                    <a:pt x="6" y="26"/>
                  </a:lnTo>
                  <a:lnTo>
                    <a:pt x="3" y="30"/>
                  </a:lnTo>
                  <a:lnTo>
                    <a:pt x="2" y="35"/>
                  </a:lnTo>
                  <a:lnTo>
                    <a:pt x="0" y="45"/>
                  </a:lnTo>
                  <a:lnTo>
                    <a:pt x="0" y="53"/>
                  </a:lnTo>
                  <a:lnTo>
                    <a:pt x="3" y="60"/>
                  </a:lnTo>
                  <a:lnTo>
                    <a:pt x="10" y="61"/>
                  </a:lnTo>
                  <a:lnTo>
                    <a:pt x="16" y="59"/>
                  </a:lnTo>
                  <a:lnTo>
                    <a:pt x="23" y="56"/>
                  </a:lnTo>
                  <a:lnTo>
                    <a:pt x="31" y="50"/>
                  </a:lnTo>
                  <a:lnTo>
                    <a:pt x="39" y="44"/>
                  </a:lnTo>
                  <a:lnTo>
                    <a:pt x="46" y="38"/>
                  </a:lnTo>
                  <a:lnTo>
                    <a:pt x="51" y="31"/>
                  </a:lnTo>
                  <a:lnTo>
                    <a:pt x="55" y="27"/>
                  </a:lnTo>
                  <a:lnTo>
                    <a:pt x="57" y="23"/>
                  </a:lnTo>
                  <a:lnTo>
                    <a:pt x="57" y="15"/>
                  </a:lnTo>
                  <a:lnTo>
                    <a:pt x="54" y="6"/>
                  </a:lnTo>
                  <a:lnTo>
                    <a:pt x="48" y="0"/>
                  </a:lnTo>
                  <a:lnTo>
                    <a:pt x="38" y="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55301" name="Picture 1075" descr="C:\Program Files\Microsoft Office\Clipart\CLIPART\POWERPNT\ALLUMTT.WMF">
            <a:extLst>
              <a:ext uri="{FF2B5EF4-FFF2-40B4-BE49-F238E27FC236}">
                <a16:creationId xmlns:a16="http://schemas.microsoft.com/office/drawing/2014/main" id="{A47B03A2-BDCD-C651-5A48-C04EE97EB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148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1076">
            <a:extLst>
              <a:ext uri="{FF2B5EF4-FFF2-40B4-BE49-F238E27FC236}">
                <a16:creationId xmlns:a16="http://schemas.microsoft.com/office/drawing/2014/main" id="{6A4E7449-3424-1454-D8C6-25664044936E}"/>
              </a:ext>
            </a:extLst>
          </p:cNvPr>
          <p:cNvSpPr txBox="1">
            <a:spLocks noChangeArrowheads="1"/>
          </p:cNvSpPr>
          <p:nvPr/>
        </p:nvSpPr>
        <p:spPr bwMode="auto">
          <a:xfrm>
            <a:off x="3124200" y="5105400"/>
            <a:ext cx="1968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POINT ECLAIR</a:t>
            </a:r>
          </a:p>
        </p:txBody>
      </p:sp>
      <p:sp>
        <p:nvSpPr>
          <p:cNvPr id="55303" name="AutoShape 1077">
            <a:extLst>
              <a:ext uri="{FF2B5EF4-FFF2-40B4-BE49-F238E27FC236}">
                <a16:creationId xmlns:a16="http://schemas.microsoft.com/office/drawing/2014/main" id="{CC3FFE01-4E6C-BE46-D264-923AF8F8FC4A}"/>
              </a:ext>
            </a:extLst>
          </p:cNvPr>
          <p:cNvSpPr>
            <a:spLocks noChangeArrowheads="1"/>
          </p:cNvSpPr>
          <p:nvPr/>
        </p:nvSpPr>
        <p:spPr bwMode="auto">
          <a:xfrm>
            <a:off x="3886200" y="4114800"/>
            <a:ext cx="422275" cy="762000"/>
          </a:xfrm>
          <a:prstGeom prst="upArrow">
            <a:avLst>
              <a:gd name="adj1" fmla="val 50000"/>
              <a:gd name="adj2" fmla="val 4511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5304" name="Text Box 1078">
            <a:extLst>
              <a:ext uri="{FF2B5EF4-FFF2-40B4-BE49-F238E27FC236}">
                <a16:creationId xmlns:a16="http://schemas.microsoft.com/office/drawing/2014/main" id="{42AB098B-4FCA-4ADD-8011-F768B5FDE428}"/>
              </a:ext>
            </a:extLst>
          </p:cNvPr>
          <p:cNvSpPr txBox="1">
            <a:spLocks noChangeArrowheads="1"/>
          </p:cNvSpPr>
          <p:nvPr/>
        </p:nvSpPr>
        <p:spPr bwMode="auto">
          <a:xfrm>
            <a:off x="2590800" y="35814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POINT D'INFLAMMATION</a:t>
            </a:r>
          </a:p>
        </p:txBody>
      </p:sp>
      <p:sp>
        <p:nvSpPr>
          <p:cNvPr id="55305" name="AutoShape 1079">
            <a:extLst>
              <a:ext uri="{FF2B5EF4-FFF2-40B4-BE49-F238E27FC236}">
                <a16:creationId xmlns:a16="http://schemas.microsoft.com/office/drawing/2014/main" id="{A1A8F9C7-3E38-DE8F-6E73-963149A8AFB8}"/>
              </a:ext>
            </a:extLst>
          </p:cNvPr>
          <p:cNvSpPr>
            <a:spLocks noChangeArrowheads="1"/>
          </p:cNvSpPr>
          <p:nvPr/>
        </p:nvSpPr>
        <p:spPr bwMode="auto">
          <a:xfrm>
            <a:off x="3810000" y="2743200"/>
            <a:ext cx="422275" cy="762000"/>
          </a:xfrm>
          <a:prstGeom prst="upArrow">
            <a:avLst>
              <a:gd name="adj1" fmla="val 50000"/>
              <a:gd name="adj2" fmla="val 4511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5306" name="Text Box 1080">
            <a:extLst>
              <a:ext uri="{FF2B5EF4-FFF2-40B4-BE49-F238E27FC236}">
                <a16:creationId xmlns:a16="http://schemas.microsoft.com/office/drawing/2014/main" id="{0A09D0C2-52A0-CA0D-5E2E-428E4CFA38B0}"/>
              </a:ext>
            </a:extLst>
          </p:cNvPr>
          <p:cNvSpPr txBox="1">
            <a:spLocks noChangeArrowheads="1"/>
          </p:cNvSpPr>
          <p:nvPr/>
        </p:nvSpPr>
        <p:spPr bwMode="auto">
          <a:xfrm>
            <a:off x="2209800" y="2133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POINT  D’AUTO-INFLAMMATION</a:t>
            </a:r>
          </a:p>
        </p:txBody>
      </p:sp>
      <p:sp>
        <p:nvSpPr>
          <p:cNvPr id="55307" name="Rectangle 1081">
            <a:extLst>
              <a:ext uri="{FF2B5EF4-FFF2-40B4-BE49-F238E27FC236}">
                <a16:creationId xmlns:a16="http://schemas.microsoft.com/office/drawing/2014/main" id="{14AD1F38-91CA-D8CA-1192-8FA7B5C8B1BD}"/>
              </a:ext>
            </a:extLst>
          </p:cNvPr>
          <p:cNvSpPr>
            <a:spLocks noChangeArrowheads="1"/>
          </p:cNvSpPr>
          <p:nvPr/>
        </p:nvSpPr>
        <p:spPr bwMode="auto">
          <a:xfrm>
            <a:off x="609600" y="2057400"/>
            <a:ext cx="152400" cy="3352800"/>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5308" name="Oval 1082">
            <a:extLst>
              <a:ext uri="{FF2B5EF4-FFF2-40B4-BE49-F238E27FC236}">
                <a16:creationId xmlns:a16="http://schemas.microsoft.com/office/drawing/2014/main" id="{6FA701BF-DC99-2A5C-4395-E69511D3900E}"/>
              </a:ext>
            </a:extLst>
          </p:cNvPr>
          <p:cNvSpPr>
            <a:spLocks noChangeArrowheads="1"/>
          </p:cNvSpPr>
          <p:nvPr/>
        </p:nvSpPr>
        <p:spPr bwMode="auto">
          <a:xfrm>
            <a:off x="457200" y="5334000"/>
            <a:ext cx="457200" cy="381000"/>
          </a:xfrm>
          <a:prstGeom prst="ellipse">
            <a:avLst/>
          </a:prstGeom>
          <a:solidFill>
            <a:schemeClr val="hlink"/>
          </a:solidFill>
          <a:ln w="28575">
            <a:solidFill>
              <a:schemeClr val="hlink"/>
            </a:solidFill>
            <a:round/>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5309" name="Rectangle 1083">
            <a:extLst>
              <a:ext uri="{FF2B5EF4-FFF2-40B4-BE49-F238E27FC236}">
                <a16:creationId xmlns:a16="http://schemas.microsoft.com/office/drawing/2014/main" id="{8F1EDA29-D09A-6048-6224-95AB15C40F1A}"/>
              </a:ext>
            </a:extLst>
          </p:cNvPr>
          <p:cNvSpPr>
            <a:spLocks noChangeArrowheads="1"/>
          </p:cNvSpPr>
          <p:nvPr/>
        </p:nvSpPr>
        <p:spPr bwMode="auto">
          <a:xfrm>
            <a:off x="609600" y="2590800"/>
            <a:ext cx="152400" cy="2743200"/>
          </a:xfrm>
          <a:prstGeom prst="rect">
            <a:avLst/>
          </a:prstGeom>
          <a:solidFill>
            <a:schemeClr val="hlink"/>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Tree>
  </p:cSld>
  <p:clrMapOvr>
    <a:masterClrMapping/>
  </p:clrMapOvr>
  <p:transition spd="slow">
    <p:split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a:extLst>
              <a:ext uri="{FF2B5EF4-FFF2-40B4-BE49-F238E27FC236}">
                <a16:creationId xmlns:a16="http://schemas.microsoft.com/office/drawing/2014/main" id="{6A2C26CE-8942-658A-D655-2D84E38F59E6}"/>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3399"/>
                </a:solidFill>
                <a:latin typeface="Times New Roman" panose="02020603050405020304" pitchFamily="18" charset="0"/>
              </a:rPr>
              <a:t>Combustion des gaz : </a:t>
            </a:r>
          </a:p>
        </p:txBody>
      </p:sp>
      <p:sp>
        <p:nvSpPr>
          <p:cNvPr id="56323" name="Text Box 6">
            <a:extLst>
              <a:ext uri="{FF2B5EF4-FFF2-40B4-BE49-F238E27FC236}">
                <a16:creationId xmlns:a16="http://schemas.microsoft.com/office/drawing/2014/main" id="{3C7C0B66-B44A-ED9C-2C28-9EC727F99016}"/>
              </a:ext>
            </a:extLst>
          </p:cNvPr>
          <p:cNvSpPr txBox="1">
            <a:spLocks noChangeArrowheads="1"/>
          </p:cNvSpPr>
          <p:nvPr/>
        </p:nvSpPr>
        <p:spPr bwMode="auto">
          <a:xfrm>
            <a:off x="533400" y="1981200"/>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rPr>
              <a:t>Qu’ils soient naturellement gazeux, qu’ils soient distillés d’un solide ou d’un liquide, seuls les gaz brûlent.</a:t>
            </a:r>
          </a:p>
        </p:txBody>
      </p:sp>
      <p:sp>
        <p:nvSpPr>
          <p:cNvPr id="56324" name="Text Box 7">
            <a:extLst>
              <a:ext uri="{FF2B5EF4-FFF2-40B4-BE49-F238E27FC236}">
                <a16:creationId xmlns:a16="http://schemas.microsoft.com/office/drawing/2014/main" id="{A133FEC4-877F-6F91-6B79-C1069C887D79}"/>
              </a:ext>
            </a:extLst>
          </p:cNvPr>
          <p:cNvSpPr txBox="1">
            <a:spLocks noChangeArrowheads="1"/>
          </p:cNvSpPr>
          <p:nvPr/>
        </p:nvSpPr>
        <p:spPr bwMode="auto">
          <a:xfrm>
            <a:off x="533400" y="3059113"/>
            <a:ext cx="8201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a:latin typeface="Times New Roman" panose="02020603050405020304" pitchFamily="18" charset="0"/>
              </a:rPr>
              <a:t>Pour permettre cette combustion, le mélange gaz/air doit avoir une certaine concentration en combustible comprise entre certaines limites dites : </a:t>
            </a:r>
          </a:p>
        </p:txBody>
      </p:sp>
      <p:sp>
        <p:nvSpPr>
          <p:cNvPr id="56325" name="Titre 8">
            <a:extLst>
              <a:ext uri="{FF2B5EF4-FFF2-40B4-BE49-F238E27FC236}">
                <a16:creationId xmlns:a16="http://schemas.microsoft.com/office/drawing/2014/main" id="{9E9D538F-5FC0-14F4-43D1-A0E00B67F21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56326" name="Text Box 7">
            <a:extLst>
              <a:ext uri="{FF2B5EF4-FFF2-40B4-BE49-F238E27FC236}">
                <a16:creationId xmlns:a16="http://schemas.microsoft.com/office/drawing/2014/main" id="{4507CFCA-BD6E-CA08-35F4-F889182DF17F}"/>
              </a:ext>
            </a:extLst>
          </p:cNvPr>
          <p:cNvSpPr txBox="1">
            <a:spLocks noChangeArrowheads="1"/>
          </p:cNvSpPr>
          <p:nvPr/>
        </p:nvSpPr>
        <p:spPr bwMode="auto">
          <a:xfrm>
            <a:off x="1447800" y="4191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latin typeface="Times New Roman" panose="02020603050405020304" pitchFamily="18" charset="0"/>
              </a:rPr>
              <a:t>L</a:t>
            </a:r>
            <a:r>
              <a:rPr lang="fr-FR" altLang="fr-FR" sz="2000">
                <a:latin typeface="Times New Roman" panose="02020603050405020304" pitchFamily="18" charset="0"/>
              </a:rPr>
              <a:t>imite </a:t>
            </a:r>
            <a:r>
              <a:rPr lang="fr-FR" altLang="fr-FR" sz="2400" b="1">
                <a:latin typeface="Times New Roman" panose="02020603050405020304" pitchFamily="18" charset="0"/>
              </a:rPr>
              <a:t>I</a:t>
            </a:r>
            <a:r>
              <a:rPr lang="fr-FR" altLang="fr-FR" sz="2000">
                <a:latin typeface="Times New Roman" panose="02020603050405020304" pitchFamily="18" charset="0"/>
              </a:rPr>
              <a:t>nférieure d'</a:t>
            </a:r>
            <a:r>
              <a:rPr lang="fr-FR" altLang="fr-FR" sz="2400" b="1">
                <a:latin typeface="Times New Roman" panose="02020603050405020304" pitchFamily="18" charset="0"/>
              </a:rPr>
              <a:t>E</a:t>
            </a:r>
            <a:r>
              <a:rPr lang="fr-FR" altLang="fr-FR" sz="2000">
                <a:latin typeface="Times New Roman" panose="02020603050405020304" pitchFamily="18" charset="0"/>
              </a:rPr>
              <a:t>xplosivité  = L.I.E</a:t>
            </a:r>
          </a:p>
        </p:txBody>
      </p:sp>
      <p:sp>
        <p:nvSpPr>
          <p:cNvPr id="56327" name="Text Box 7">
            <a:extLst>
              <a:ext uri="{FF2B5EF4-FFF2-40B4-BE49-F238E27FC236}">
                <a16:creationId xmlns:a16="http://schemas.microsoft.com/office/drawing/2014/main" id="{1C15664E-1FE6-4718-D200-99203FF7C74C}"/>
              </a:ext>
            </a:extLst>
          </p:cNvPr>
          <p:cNvSpPr txBox="1">
            <a:spLocks noChangeArrowheads="1"/>
          </p:cNvSpPr>
          <p:nvPr/>
        </p:nvSpPr>
        <p:spPr bwMode="auto">
          <a:xfrm>
            <a:off x="3048000" y="5029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latin typeface="Times New Roman" panose="02020603050405020304" pitchFamily="18" charset="0"/>
              </a:rPr>
              <a:t>L</a:t>
            </a:r>
            <a:r>
              <a:rPr lang="fr-FR" altLang="fr-FR" sz="2000">
                <a:latin typeface="Times New Roman" panose="02020603050405020304" pitchFamily="18" charset="0"/>
              </a:rPr>
              <a:t>imite </a:t>
            </a:r>
            <a:r>
              <a:rPr lang="fr-FR" altLang="fr-FR" sz="2400" b="1">
                <a:latin typeface="Times New Roman" panose="02020603050405020304" pitchFamily="18" charset="0"/>
              </a:rPr>
              <a:t>S</a:t>
            </a:r>
            <a:r>
              <a:rPr lang="fr-FR" altLang="fr-FR" sz="2000">
                <a:latin typeface="Times New Roman" panose="02020603050405020304" pitchFamily="18" charset="0"/>
              </a:rPr>
              <a:t>upérieure d'</a:t>
            </a:r>
            <a:r>
              <a:rPr lang="fr-FR" altLang="fr-FR" sz="2400" b="1">
                <a:latin typeface="Times New Roman" panose="02020603050405020304" pitchFamily="18" charset="0"/>
              </a:rPr>
              <a:t>E</a:t>
            </a:r>
            <a:r>
              <a:rPr lang="fr-FR" altLang="fr-FR" sz="2000">
                <a:latin typeface="Times New Roman" panose="02020603050405020304" pitchFamily="18" charset="0"/>
              </a:rPr>
              <a:t>xplosivité = L.S.E </a:t>
            </a:r>
          </a:p>
        </p:txBody>
      </p:sp>
    </p:spTree>
  </p:cSld>
  <p:clrMapOvr>
    <a:masterClrMapping/>
  </p:clrMapOvr>
  <p:transition spd="slow">
    <p:pull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a:extLst>
              <a:ext uri="{FF2B5EF4-FFF2-40B4-BE49-F238E27FC236}">
                <a16:creationId xmlns:a16="http://schemas.microsoft.com/office/drawing/2014/main" id="{4EB28784-83B5-D1A6-CCBB-0FCBC8FD89B8}"/>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3399"/>
                </a:solidFill>
                <a:latin typeface="Times New Roman" panose="02020603050405020304" pitchFamily="18" charset="0"/>
              </a:rPr>
              <a:t>Combustion des gaz : </a:t>
            </a:r>
          </a:p>
        </p:txBody>
      </p:sp>
      <p:sp>
        <p:nvSpPr>
          <p:cNvPr id="57347" name="Titre 8">
            <a:extLst>
              <a:ext uri="{FF2B5EF4-FFF2-40B4-BE49-F238E27FC236}">
                <a16:creationId xmlns:a16="http://schemas.microsoft.com/office/drawing/2014/main" id="{4469152C-C81F-2AB8-2088-8942AB3B31D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57348" name="Picture 1053">
            <a:extLst>
              <a:ext uri="{FF2B5EF4-FFF2-40B4-BE49-F238E27FC236}">
                <a16:creationId xmlns:a16="http://schemas.microsoft.com/office/drawing/2014/main" id="{CC9E4050-75B0-40E2-D895-1C6ADE0AB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28" t="20819" r="15614" b="25003"/>
          <a:stretch>
            <a:fillRect/>
          </a:stretch>
        </p:blipFill>
        <p:spPr bwMode="auto">
          <a:xfrm>
            <a:off x="914400" y="1751013"/>
            <a:ext cx="7164388" cy="4489450"/>
          </a:xfrm>
          <a:prstGeom prst="rect">
            <a:avLst/>
          </a:prstGeom>
          <a:noFill/>
          <a:ln w="25400">
            <a:solidFill>
              <a:srgbClr val="4412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a:extLst>
              <a:ext uri="{FF2B5EF4-FFF2-40B4-BE49-F238E27FC236}">
                <a16:creationId xmlns:a16="http://schemas.microsoft.com/office/drawing/2014/main" id="{161C178C-A3D9-05A3-85E5-85988BB4DBBC}"/>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3399"/>
                </a:solidFill>
                <a:latin typeface="Times New Roman" panose="02020603050405020304" pitchFamily="18" charset="0"/>
              </a:rPr>
              <a:t>Combustion des gaz : </a:t>
            </a:r>
          </a:p>
        </p:txBody>
      </p:sp>
      <p:sp>
        <p:nvSpPr>
          <p:cNvPr id="58371" name="Titre 8">
            <a:extLst>
              <a:ext uri="{FF2B5EF4-FFF2-40B4-BE49-F238E27FC236}">
                <a16:creationId xmlns:a16="http://schemas.microsoft.com/office/drawing/2014/main" id="{772B8C9B-C910-9C3C-050F-C7CEF9C599D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58372" name="Rectangle 6">
            <a:extLst>
              <a:ext uri="{FF2B5EF4-FFF2-40B4-BE49-F238E27FC236}">
                <a16:creationId xmlns:a16="http://schemas.microsoft.com/office/drawing/2014/main" id="{9A5BAD4A-6879-6D58-8AD2-6C9D97E4A631}"/>
              </a:ext>
            </a:extLst>
          </p:cNvPr>
          <p:cNvSpPr>
            <a:spLocks noChangeArrowheads="1"/>
          </p:cNvSpPr>
          <p:nvPr/>
        </p:nvSpPr>
        <p:spPr bwMode="auto">
          <a:xfrm>
            <a:off x="1643063"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58373" name="Picture 5" descr="GTOD INC_Livre 1 - Concepts Essentiels - nov2020_Page_019">
            <a:extLst>
              <a:ext uri="{FF2B5EF4-FFF2-40B4-BE49-F238E27FC236}">
                <a16:creationId xmlns:a16="http://schemas.microsoft.com/office/drawing/2014/main" id="{605861F8-ADB6-CFF4-D2AC-636C87DD7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492" b="37807"/>
          <a:stretch>
            <a:fillRect/>
          </a:stretch>
        </p:blipFill>
        <p:spPr bwMode="auto">
          <a:xfrm>
            <a:off x="381000" y="1447800"/>
            <a:ext cx="83058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6">
            <a:extLst>
              <a:ext uri="{FF2B5EF4-FFF2-40B4-BE49-F238E27FC236}">
                <a16:creationId xmlns:a16="http://schemas.microsoft.com/office/drawing/2014/main" id="{BB894679-E6B6-BEFE-BDA0-C8236F7E9AB3}"/>
              </a:ext>
            </a:extLst>
          </p:cNvPr>
          <p:cNvSpPr txBox="1">
            <a:spLocks noChangeArrowheads="1"/>
          </p:cNvSpPr>
          <p:nvPr/>
        </p:nvSpPr>
        <p:spPr bwMode="auto">
          <a:xfrm>
            <a:off x="533400" y="1371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3399"/>
                </a:solidFill>
                <a:latin typeface="Times New Roman" panose="02020603050405020304" pitchFamily="18" charset="0"/>
              </a:rPr>
              <a:t>Exemples :</a:t>
            </a:r>
          </a:p>
        </p:txBody>
      </p:sp>
      <p:sp>
        <p:nvSpPr>
          <p:cNvPr id="59395" name="Text Box 7">
            <a:extLst>
              <a:ext uri="{FF2B5EF4-FFF2-40B4-BE49-F238E27FC236}">
                <a16:creationId xmlns:a16="http://schemas.microsoft.com/office/drawing/2014/main" id="{4FA96E5C-2544-988C-DF15-BFF151BBFAA4}"/>
              </a:ext>
            </a:extLst>
          </p:cNvPr>
          <p:cNvSpPr txBox="1">
            <a:spLocks noChangeArrowheads="1"/>
          </p:cNvSpPr>
          <p:nvPr/>
        </p:nvSpPr>
        <p:spPr bwMode="auto">
          <a:xfrm>
            <a:off x="1828800" y="2209800"/>
            <a:ext cx="5486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latin typeface="Times New Roman" panose="02020603050405020304" pitchFamily="18" charset="0"/>
              </a:rPr>
              <a:t>		L.I.E.	        L.S.E.</a:t>
            </a:r>
          </a:p>
          <a:p>
            <a:pPr>
              <a:spcBef>
                <a:spcPct val="50000"/>
              </a:spcBef>
              <a:buFontTx/>
              <a:buNone/>
            </a:pPr>
            <a:r>
              <a:rPr lang="fr-FR" altLang="fr-FR" sz="2000" b="1">
                <a:solidFill>
                  <a:schemeClr val="accent2"/>
                </a:solidFill>
                <a:latin typeface="Times New Roman" panose="02020603050405020304" pitchFamily="18" charset="0"/>
              </a:rPr>
              <a:t>Méthane	5		14</a:t>
            </a:r>
          </a:p>
          <a:p>
            <a:pPr>
              <a:spcBef>
                <a:spcPct val="50000"/>
              </a:spcBef>
              <a:buFontTx/>
              <a:buNone/>
            </a:pPr>
            <a:r>
              <a:rPr lang="fr-FR" altLang="fr-FR" sz="2000" b="1">
                <a:solidFill>
                  <a:srgbClr val="CC00CC"/>
                </a:solidFill>
                <a:latin typeface="Times New Roman" panose="02020603050405020304" pitchFamily="18" charset="0"/>
              </a:rPr>
              <a:t>Butane		1.8		8.8</a:t>
            </a:r>
          </a:p>
          <a:p>
            <a:pPr>
              <a:spcBef>
                <a:spcPct val="50000"/>
              </a:spcBef>
              <a:buFontTx/>
              <a:buNone/>
            </a:pPr>
            <a:r>
              <a:rPr lang="fr-FR" altLang="fr-FR" sz="2000" b="1">
                <a:solidFill>
                  <a:srgbClr val="FF9999"/>
                </a:solidFill>
                <a:latin typeface="Times New Roman" panose="02020603050405020304" pitchFamily="18" charset="0"/>
              </a:rPr>
              <a:t>Propane		2.4		9.3</a:t>
            </a:r>
          </a:p>
          <a:p>
            <a:pPr>
              <a:spcBef>
                <a:spcPct val="50000"/>
              </a:spcBef>
              <a:buFontTx/>
              <a:buNone/>
            </a:pPr>
            <a:r>
              <a:rPr lang="fr-FR" altLang="fr-FR" sz="2000" b="1">
                <a:solidFill>
                  <a:schemeClr val="accent2"/>
                </a:solidFill>
                <a:latin typeface="Times New Roman" panose="02020603050405020304" pitchFamily="18" charset="0"/>
              </a:rPr>
              <a:t>Alcool		2.5		19</a:t>
            </a:r>
          </a:p>
          <a:p>
            <a:pPr>
              <a:spcBef>
                <a:spcPct val="50000"/>
              </a:spcBef>
              <a:buFontTx/>
              <a:buNone/>
            </a:pPr>
            <a:r>
              <a:rPr lang="fr-FR" altLang="fr-FR" sz="2000" b="1">
                <a:solidFill>
                  <a:schemeClr val="accent1"/>
                </a:solidFill>
                <a:latin typeface="Times New Roman" panose="02020603050405020304" pitchFamily="18" charset="0"/>
              </a:rPr>
              <a:t>C.O.		12.5		74</a:t>
            </a:r>
          </a:p>
          <a:p>
            <a:pPr>
              <a:spcBef>
                <a:spcPct val="50000"/>
              </a:spcBef>
              <a:buFontTx/>
              <a:buNone/>
            </a:pPr>
            <a:r>
              <a:rPr lang="fr-FR" altLang="fr-FR" sz="2000" b="1">
                <a:solidFill>
                  <a:srgbClr val="FF5050"/>
                </a:solidFill>
                <a:latin typeface="Times New Roman" panose="02020603050405020304" pitchFamily="18" charset="0"/>
              </a:rPr>
              <a:t>Acétylène	2.5</a:t>
            </a:r>
            <a:r>
              <a:rPr lang="fr-FR" altLang="fr-FR" sz="2000" b="1">
                <a:latin typeface="Times New Roman" panose="02020603050405020304" pitchFamily="18" charset="0"/>
              </a:rPr>
              <a:t>		100</a:t>
            </a:r>
          </a:p>
        </p:txBody>
      </p:sp>
      <p:sp>
        <p:nvSpPr>
          <p:cNvPr id="59396" name="Titre 8">
            <a:extLst>
              <a:ext uri="{FF2B5EF4-FFF2-40B4-BE49-F238E27FC236}">
                <a16:creationId xmlns:a16="http://schemas.microsoft.com/office/drawing/2014/main" id="{0A7F1266-78CC-01C6-A907-F3124BEE224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Tree>
  </p:cSld>
  <p:clrMapOvr>
    <a:masterClrMapping/>
  </p:clrMapOvr>
  <p:transition spd="slow">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8">
            <a:extLst>
              <a:ext uri="{FF2B5EF4-FFF2-40B4-BE49-F238E27FC236}">
                <a16:creationId xmlns:a16="http://schemas.microsoft.com/office/drawing/2014/main" id="{ADC06AC8-32C0-4719-985B-E14E9F3E351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60419" name="Espace réservé du numéro de diapositive 4">
            <a:extLst>
              <a:ext uri="{FF2B5EF4-FFF2-40B4-BE49-F238E27FC236}">
                <a16:creationId xmlns:a16="http://schemas.microsoft.com/office/drawing/2014/main" id="{34E1C888-6905-7BDA-DB38-DB5BDB8F45E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B8FDE3B-0F94-4FD8-955D-81582DEE6024}" type="slidenum">
              <a:rPr lang="fr-FR" altLang="fr-FR" sz="2000">
                <a:solidFill>
                  <a:srgbClr val="984807"/>
                </a:solidFill>
              </a:rPr>
              <a:pPr algn="r" eaLnBrk="1" hangingPunct="1">
                <a:spcBef>
                  <a:spcPct val="0"/>
                </a:spcBef>
                <a:buFontTx/>
                <a:buNone/>
              </a:pPr>
              <a:t>57</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400A9D7F-B193-0131-6CFF-EDE458D6C9AC}"/>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0421" name="ZoneTexte 12">
            <a:extLst>
              <a:ext uri="{FF2B5EF4-FFF2-40B4-BE49-F238E27FC236}">
                <a16:creationId xmlns:a16="http://schemas.microsoft.com/office/drawing/2014/main" id="{5FBD59B8-FC5B-0762-6A42-EF7A7E9AD9DD}"/>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2022</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60422" name="ZoneTexte 15">
            <a:extLst>
              <a:ext uri="{FF2B5EF4-FFF2-40B4-BE49-F238E27FC236}">
                <a16:creationId xmlns:a16="http://schemas.microsoft.com/office/drawing/2014/main" id="{EBF14710-F73A-D5C4-E9EF-3C9E20B63FFF}"/>
              </a:ext>
            </a:extLst>
          </p:cNvPr>
          <p:cNvSpPr txBox="1">
            <a:spLocks noChangeArrowheads="1"/>
          </p:cNvSpPr>
          <p:nvPr/>
        </p:nvSpPr>
        <p:spPr bwMode="auto">
          <a:xfrm>
            <a:off x="609600" y="2514600"/>
            <a:ext cx="342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 / définitions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Triangle du feu</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Types de combustions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a:extLst>
              <a:ext uri="{FF2B5EF4-FFF2-40B4-BE49-F238E27FC236}">
                <a16:creationId xmlns:a16="http://schemas.microsoft.com/office/drawing/2014/main" id="{1D153AA9-960D-D098-AA20-8506F177BF4B}"/>
              </a:ext>
            </a:extLst>
          </p:cNvPr>
          <p:cNvSpPr txBox="1">
            <a:spLocks noChangeArrowheads="1"/>
          </p:cNvSpPr>
          <p:nvPr/>
        </p:nvSpPr>
        <p:spPr bwMode="auto">
          <a:xfrm>
            <a:off x="457200" y="1905000"/>
            <a:ext cx="7272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latin typeface="Times New Roman" panose="02020603050405020304" pitchFamily="18" charset="0"/>
                <a:cs typeface="Times New Roman" panose="02020603050405020304" pitchFamily="18" charset="0"/>
              </a:rPr>
              <a:t>Un incendie :</a:t>
            </a:r>
            <a:r>
              <a:rPr lang="fr-FR" altLang="fr-FR" sz="2000">
                <a:latin typeface="Times New Roman" panose="02020603050405020304" pitchFamily="18" charset="0"/>
                <a:cs typeface="Times New Roman" panose="02020603050405020304" pitchFamily="18" charset="0"/>
              </a:rPr>
              <a:t> c'est un feu qui se propage et qui échappe au contrôle de l'Homme </a:t>
            </a:r>
          </a:p>
        </p:txBody>
      </p:sp>
      <p:sp>
        <p:nvSpPr>
          <p:cNvPr id="8195" name="Titre 8">
            <a:extLst>
              <a:ext uri="{FF2B5EF4-FFF2-40B4-BE49-F238E27FC236}">
                <a16:creationId xmlns:a16="http://schemas.microsoft.com/office/drawing/2014/main" id="{EEE99E9A-C0A4-A775-59FC-368563E80312}"/>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8196" name="Rectangle 1">
            <a:extLst>
              <a:ext uri="{FF2B5EF4-FFF2-40B4-BE49-F238E27FC236}">
                <a16:creationId xmlns:a16="http://schemas.microsoft.com/office/drawing/2014/main" id="{B81410BB-8455-C4F4-6315-36B7AAD2723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7" name="Picture 6" descr="I:\Images\Sapeurs-Pompiers\INC\feu\Photos\13anse2010CS.JPG">
            <a:extLst>
              <a:ext uri="{FF2B5EF4-FFF2-40B4-BE49-F238E27FC236}">
                <a16:creationId xmlns:a16="http://schemas.microsoft.com/office/drawing/2014/main" id="{7209D90E-D2BD-FC81-D556-F930AEF55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51816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a:extLst>
              <a:ext uri="{FF2B5EF4-FFF2-40B4-BE49-F238E27FC236}">
                <a16:creationId xmlns:a16="http://schemas.microsoft.com/office/drawing/2014/main" id="{0E3F0FD4-49A9-4B15-086C-B81284DFE577}"/>
              </a:ext>
            </a:extLst>
          </p:cNvPr>
          <p:cNvSpPr txBox="1">
            <a:spLocks noChangeArrowheads="1"/>
          </p:cNvSpPr>
          <p:nvPr/>
        </p:nvSpPr>
        <p:spPr bwMode="auto">
          <a:xfrm>
            <a:off x="609600" y="2209800"/>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latin typeface="Times New Roman" panose="02020603050405020304" pitchFamily="18" charset="0"/>
                <a:cs typeface="Calibri" panose="020F0502020204030204" pitchFamily="34" charset="0"/>
              </a:rPr>
              <a:t>Pyrolyse </a:t>
            </a:r>
            <a:r>
              <a:rPr lang="fr-FR" altLang="fr-FR" sz="2000">
                <a:latin typeface="Times New Roman" panose="02020603050405020304" pitchFamily="18" charset="0"/>
                <a:cs typeface="Calibri" panose="020F0502020204030204" pitchFamily="34" charset="0"/>
              </a:rPr>
              <a:t>: processus de dégradations irréversibles de matière sous l'effet  de la chaleur.</a:t>
            </a:r>
            <a:r>
              <a:rPr lang="fr-FR" altLang="fr-FR" sz="2000">
                <a:latin typeface="Times New Roman" panose="02020603050405020304" pitchFamily="18" charset="0"/>
                <a:cs typeface="Times New Roman" panose="02020603050405020304" pitchFamily="18" charset="0"/>
              </a:rPr>
              <a:t> </a:t>
            </a:r>
          </a:p>
        </p:txBody>
      </p:sp>
      <p:sp>
        <p:nvSpPr>
          <p:cNvPr id="9219" name="Titre 8">
            <a:extLst>
              <a:ext uri="{FF2B5EF4-FFF2-40B4-BE49-F238E27FC236}">
                <a16:creationId xmlns:a16="http://schemas.microsoft.com/office/drawing/2014/main" id="{80BCBE74-7E0A-F88E-9FF4-D828834A50F4}"/>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9220" name="Rectangle 1">
            <a:extLst>
              <a:ext uri="{FF2B5EF4-FFF2-40B4-BE49-F238E27FC236}">
                <a16:creationId xmlns:a16="http://schemas.microsoft.com/office/drawing/2014/main" id="{443FBD4B-EB6E-E242-D039-88CB2C261E4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a:extLst>
              <a:ext uri="{FF2B5EF4-FFF2-40B4-BE49-F238E27FC236}">
                <a16:creationId xmlns:a16="http://schemas.microsoft.com/office/drawing/2014/main" id="{564D4DA5-F112-40F1-1315-F5072C064C3E}"/>
              </a:ext>
            </a:extLst>
          </p:cNvPr>
          <p:cNvSpPr txBox="1">
            <a:spLocks noChangeArrowheads="1"/>
          </p:cNvSpPr>
          <p:nvPr/>
        </p:nvSpPr>
        <p:spPr bwMode="auto">
          <a:xfrm>
            <a:off x="457200" y="2057400"/>
            <a:ext cx="81534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Calibri" panose="020F0502020204030204" pitchFamily="34" charset="0"/>
              </a:rPr>
              <a:t>Produits de combustion :</a:t>
            </a:r>
            <a:r>
              <a:rPr lang="fr-FR" altLang="fr-FR" sz="2000">
                <a:latin typeface="Times New Roman" panose="02020603050405020304" pitchFamily="18" charset="0"/>
                <a:cs typeface="Calibri" panose="020F0502020204030204" pitchFamily="34" charset="0"/>
              </a:rPr>
              <a:t> </a:t>
            </a:r>
            <a:r>
              <a:rPr lang="fr-FR" altLang="fr-FR" sz="2000">
                <a:latin typeface="Times New Roman" panose="02020603050405020304" pitchFamily="18" charset="0"/>
                <a:cs typeface="Times New Roman" panose="02020603050405020304" pitchFamily="18" charset="0"/>
              </a:rPr>
              <a:t>soumis à une énergie, la température de surface du combustible solide ou liquide va augmenter et émettre des gaz inflammables, appelés gaz de pyrolyse.</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Ces gaz de pyrolyse libérés en quantité suffisante et mélangés au comburant s’enflamment sous l’action d’une énergie d’activation suffisante. </a:t>
            </a:r>
          </a:p>
          <a:p>
            <a:pPr algn="just">
              <a:spcBef>
                <a:spcPct val="0"/>
              </a:spcBef>
              <a:buFontTx/>
              <a:buNone/>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Ce processus émet des « </a:t>
            </a:r>
            <a:r>
              <a:rPr lang="fr-FR" altLang="fr-FR" sz="2000" b="1">
                <a:latin typeface="Times New Roman" panose="02020603050405020304" pitchFamily="18" charset="0"/>
                <a:cs typeface="Times New Roman" panose="02020603050405020304" pitchFamily="18" charset="0"/>
              </a:rPr>
              <a:t>Produits de Combustion</a:t>
            </a:r>
            <a:r>
              <a:rPr lang="fr-FR" altLang="fr-FR" sz="2000">
                <a:latin typeface="Times New Roman" panose="02020603050405020304" pitchFamily="18" charset="0"/>
                <a:cs typeface="Times New Roman" panose="02020603050405020304" pitchFamily="18" charset="0"/>
              </a:rPr>
              <a:t> », plus communément appelés « </a:t>
            </a:r>
            <a:r>
              <a:rPr lang="fr-FR" altLang="fr-FR" sz="2000" b="1">
                <a:latin typeface="Times New Roman" panose="02020603050405020304" pitchFamily="18" charset="0"/>
                <a:cs typeface="Times New Roman" panose="02020603050405020304" pitchFamily="18" charset="0"/>
              </a:rPr>
              <a:t>FUMÉES</a:t>
            </a:r>
            <a:r>
              <a:rPr lang="fr-FR" altLang="fr-FR" sz="2000">
                <a:latin typeface="Times New Roman" panose="02020603050405020304" pitchFamily="18" charset="0"/>
                <a:cs typeface="Times New Roman" panose="02020603050405020304" pitchFamily="18" charset="0"/>
              </a:rPr>
              <a:t> ». </a:t>
            </a:r>
            <a:endParaRPr lang="fr-FR" altLang="fr-FR" sz="2000">
              <a:latin typeface="Times New Roman" panose="02020603050405020304" pitchFamily="18" charset="0"/>
              <a:cs typeface="Calibri" panose="020F0502020204030204" pitchFamily="34" charset="0"/>
            </a:endParaRPr>
          </a:p>
        </p:txBody>
      </p:sp>
      <p:sp>
        <p:nvSpPr>
          <p:cNvPr id="10243" name="Titre 8">
            <a:extLst>
              <a:ext uri="{FF2B5EF4-FFF2-40B4-BE49-F238E27FC236}">
                <a16:creationId xmlns:a16="http://schemas.microsoft.com/office/drawing/2014/main" id="{2AC3D014-EE51-1030-7622-3DEC0BBE5948}"/>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0244" name="Rectangle 1">
            <a:extLst>
              <a:ext uri="{FF2B5EF4-FFF2-40B4-BE49-F238E27FC236}">
                <a16:creationId xmlns:a16="http://schemas.microsoft.com/office/drawing/2014/main" id="{3957D020-9E74-E2D7-1CE6-C5DB395131C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FD3CE3D1-419F-F3E3-F39D-A94DDBD6C777}"/>
              </a:ext>
            </a:extLst>
          </p:cNvPr>
          <p:cNvSpPr txBox="1">
            <a:spLocks noChangeArrowheads="1"/>
          </p:cNvSpPr>
          <p:nvPr/>
        </p:nvSpPr>
        <p:spPr bwMode="auto">
          <a:xfrm>
            <a:off x="457200" y="2057400"/>
            <a:ext cx="8153400"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Produits de combustion :</a:t>
            </a:r>
            <a:r>
              <a:rPr lang="fr-FR" altLang="fr-FR" sz="2000">
                <a:latin typeface="Times New Roman" panose="02020603050405020304" pitchFamily="18" charset="0"/>
                <a:cs typeface="Times New Roman" panose="02020603050405020304" pitchFamily="18" charset="0"/>
              </a:rPr>
              <a:t> </a:t>
            </a:r>
          </a:p>
          <a:p>
            <a:pPr algn="just">
              <a:lnSpc>
                <a:spcPct val="107000"/>
              </a:lnSpc>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fumées correspondent à l'ensemble visible des particules solides (suies, poussières, particules fines, etc.) et/ou liquides en suspension (eau, etc.) et des gaz résultant d'une combustion ou d'une pyrolyse. </a:t>
            </a:r>
          </a:p>
          <a:p>
            <a:pPr algn="just">
              <a:lnSpc>
                <a:spcPct val="107000"/>
              </a:lnSpc>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Ces fumées sont plus ou moins diluées dans l'air ambiant.</a:t>
            </a:r>
            <a:endParaRPr lang="fr-FR" altLang="fr-FR" sz="4400">
              <a:latin typeface="Calibri" panose="020F0502020204030204" pitchFamily="34" charset="0"/>
              <a:ea typeface="Calibri" panose="020F0502020204030204" pitchFamily="34" charset="0"/>
              <a:cs typeface="Times New Roman" panose="02020603050405020304" pitchFamily="18" charset="0"/>
            </a:endParaRPr>
          </a:p>
        </p:txBody>
      </p:sp>
      <p:sp>
        <p:nvSpPr>
          <p:cNvPr id="11267" name="Titre 8">
            <a:extLst>
              <a:ext uri="{FF2B5EF4-FFF2-40B4-BE49-F238E27FC236}">
                <a16:creationId xmlns:a16="http://schemas.microsoft.com/office/drawing/2014/main" id="{40345740-F418-D0A8-754F-06EEB56AABDF}"/>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1268" name="Rectangle 1">
            <a:extLst>
              <a:ext uri="{FF2B5EF4-FFF2-40B4-BE49-F238E27FC236}">
                <a16:creationId xmlns:a16="http://schemas.microsoft.com/office/drawing/2014/main" id="{E35B0E41-3A6D-65A1-C587-F33E2B3F5BC9}"/>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9" name="Text Box 7">
            <a:extLst>
              <a:ext uri="{FF2B5EF4-FFF2-40B4-BE49-F238E27FC236}">
                <a16:creationId xmlns:a16="http://schemas.microsoft.com/office/drawing/2014/main" id="{2BDD1CE8-32EA-066B-5C0B-23E21112D86C}"/>
              </a:ext>
            </a:extLst>
          </p:cNvPr>
          <p:cNvSpPr txBox="1">
            <a:spLocks noChangeArrowheads="1"/>
          </p:cNvSpPr>
          <p:nvPr/>
        </p:nvSpPr>
        <p:spPr bwMode="auto">
          <a:xfrm>
            <a:off x="474663" y="5176838"/>
            <a:ext cx="8151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a:latin typeface="Times New Roman" panose="02020603050405020304" pitchFamily="18" charset="0"/>
                <a:cs typeface="Calibri" panose="020F0502020204030204" pitchFamily="34" charset="0"/>
              </a:rPr>
              <a:t>Suies : </a:t>
            </a:r>
            <a:r>
              <a:rPr lang="fr-FR" altLang="fr-FR" sz="2000">
                <a:latin typeface="Times New Roman" panose="02020603050405020304" pitchFamily="18" charset="0"/>
                <a:cs typeface="Calibri" panose="020F0502020204030204" pitchFamily="34" charset="0"/>
              </a:rPr>
              <a:t>particules charbonneuses finement divisées, produites et/ou déposées au cours de la combustion de matériaux organiques.</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1273</TotalTime>
  <Words>2335</Words>
  <Application>Microsoft Office PowerPoint</Application>
  <PresentationFormat>Affichage à l'écran (4:3)</PresentationFormat>
  <Paragraphs>336</Paragraphs>
  <Slides>57</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57</vt:i4>
      </vt:variant>
    </vt:vector>
  </HeadingPairs>
  <TitlesOfParts>
    <vt:vector size="66" baseType="lpstr">
      <vt:lpstr>Times New Roman</vt:lpstr>
      <vt:lpstr>Arial</vt:lpstr>
      <vt:lpstr>Myriad Pro</vt:lpstr>
      <vt:lpstr>Calibri</vt:lpstr>
      <vt:lpstr>Wingdings</vt:lpstr>
      <vt:lpstr>Symbol</vt:lpstr>
      <vt:lpstr>GCCAR</vt:lpstr>
      <vt:lpstr>Graphique CorelDRAW 9.0</vt:lpstr>
      <vt:lpstr>Dessin Microsoft Draw 98</vt:lpstr>
      <vt:lpstr>Combustion</vt:lpstr>
      <vt:lpstr>La combustion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Triangle du feu</vt:lpstr>
      <vt:lpstr>Triangle du feu</vt:lpstr>
      <vt:lpstr>Triangle du feu</vt:lpstr>
      <vt:lpstr>Triangle du feu</vt:lpstr>
      <vt:lpstr>Types de combustion</vt:lpstr>
      <vt:lpstr>Types de combustion</vt:lpstr>
      <vt:lpstr>Types de combustion</vt:lpstr>
      <vt:lpstr>Types de combustion</vt:lpstr>
      <vt:lpstr>Présentation PowerPoint</vt:lpstr>
      <vt:lpstr>Types de combustion</vt:lpstr>
      <vt:lpstr>Types de combustion</vt:lpstr>
      <vt:lpstr>Types de combustion</vt:lpstr>
      <vt:lpstr>Types de combustion</vt:lpstr>
      <vt:lpstr>Types de combustion</vt:lpstr>
      <vt:lpstr>Types de combustion</vt:lpstr>
      <vt:lpstr>Types de combustion</vt:lpstr>
      <vt:lpstr>Types de combustion</vt:lpstr>
      <vt:lpstr>Types de combustion</vt:lpstr>
      <vt:lpstr>Types de combustion</vt:lpstr>
      <vt:lpstr>Caractéristiques du combustible </vt:lpstr>
      <vt:lpstr>Caractéristiques du combustible </vt:lpstr>
      <vt:lpstr>Caractéristiques du combustible </vt:lpstr>
      <vt:lpstr>Caractéristiques du combustible </vt:lpstr>
      <vt:lpstr>Types de combustion</vt:lpstr>
      <vt:lpstr>Types de combustion</vt:lpstr>
      <vt:lpstr>Types de combustion</vt:lpstr>
      <vt:lpstr>Types de combustion</vt:lpstr>
      <vt:lpstr>Présentation PowerPoint</vt:lpstr>
      <vt:lpstr>Types de combustion</vt:lpstr>
      <vt:lpstr>Présentation PowerPoint</vt:lpstr>
      <vt:lpstr>Types de combustion</vt:lpstr>
      <vt:lpstr>Types de combustion</vt:lpstr>
      <vt:lpstr>Types de combustion</vt:lpstr>
      <vt:lpstr>Types de combustion</vt:lpstr>
      <vt:lpstr>Types de combustion</vt:lpstr>
      <vt:lpstr>Types de combustion</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98</cp:revision>
  <cp:lastPrinted>2015-08-06T08:01:37Z</cp:lastPrinted>
  <dcterms:created xsi:type="dcterms:W3CDTF">2015-08-05T10:19:35Z</dcterms:created>
  <dcterms:modified xsi:type="dcterms:W3CDTF">2022-09-11T20:00:16Z</dcterms:modified>
</cp:coreProperties>
</file>