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71" r:id="rId5"/>
    <p:sldId id="261" r:id="rId6"/>
    <p:sldId id="288" r:id="rId7"/>
    <p:sldId id="289" r:id="rId8"/>
    <p:sldId id="290" r:id="rId9"/>
    <p:sldId id="292" r:id="rId10"/>
    <p:sldId id="259" r:id="rId11"/>
    <p:sldId id="291" r:id="rId12"/>
    <p:sldId id="294" r:id="rId13"/>
    <p:sldId id="278" r:id="rId14"/>
    <p:sldId id="295" r:id="rId15"/>
    <p:sldId id="279" r:id="rId16"/>
    <p:sldId id="293" r:id="rId17"/>
    <p:sldId id="280" r:id="rId18"/>
    <p:sldId id="297" r:id="rId19"/>
    <p:sldId id="284" r:id="rId20"/>
    <p:sldId id="270" r:id="rId21"/>
    <p:sldId id="296" r:id="rId22"/>
    <p:sldId id="283" r:id="rId23"/>
    <p:sldId id="298" r:id="rId24"/>
    <p:sldId id="303" r:id="rId25"/>
    <p:sldId id="304" r:id="rId26"/>
    <p:sldId id="305" r:id="rId27"/>
    <p:sldId id="267" r:id="rId28"/>
    <p:sldId id="302" r:id="rId29"/>
    <p:sldId id="299" r:id="rId30"/>
    <p:sldId id="300" r:id="rId31"/>
    <p:sldId id="301" r:id="rId32"/>
    <p:sldId id="269" r:id="rId33"/>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AC5"/>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3" autoAdjust="0"/>
  </p:normalViewPr>
  <p:slideViewPr>
    <p:cSldViewPr>
      <p:cViewPr varScale="1">
        <p:scale>
          <a:sx n="82" d="100"/>
          <a:sy n="82" d="100"/>
        </p:scale>
        <p:origin x="145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D5919BE-B2EF-D2AD-131E-ABB758D0DEB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4AFF107D-69D0-6E2E-9979-716004AF5D8E}"/>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5CD60E35-3DB1-4086-8281-2D200825C449}" type="datetimeFigureOut">
              <a:rPr lang="fr-FR"/>
              <a:pPr>
                <a:defRPr/>
              </a:pPr>
              <a:t>11/09/2022</a:t>
            </a:fld>
            <a:endParaRPr lang="fr-FR"/>
          </a:p>
        </p:txBody>
      </p:sp>
      <p:sp>
        <p:nvSpPr>
          <p:cNvPr id="4" name="Espace réservé de l'image des diapositives 3">
            <a:extLst>
              <a:ext uri="{FF2B5EF4-FFF2-40B4-BE49-F238E27FC236}">
                <a16:creationId xmlns:a16="http://schemas.microsoft.com/office/drawing/2014/main" id="{5CE90ABF-4683-3613-2D79-0CC382F3C656}"/>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D50E7C06-3B29-25EF-0043-984F315F0953}"/>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62665AAD-5719-CD9D-4D93-DA2658188D8D}"/>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EAD82B84-6377-A4A0-8B31-5BF24BCE9BFA}"/>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77B51C3-EBC7-40BA-996A-666DB88F3E2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F7D993B0-6A85-F473-36D8-B10568A56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a:extLst>
              <a:ext uri="{FF2B5EF4-FFF2-40B4-BE49-F238E27FC236}">
                <a16:creationId xmlns:a16="http://schemas.microsoft.com/office/drawing/2014/main" id="{4C8480E5-309E-2CD5-4D3F-8BE275F184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0724" name="Espace réservé du numéro de diapositive 3">
            <a:extLst>
              <a:ext uri="{FF2B5EF4-FFF2-40B4-BE49-F238E27FC236}">
                <a16:creationId xmlns:a16="http://schemas.microsoft.com/office/drawing/2014/main" id="{917994B3-C002-45F4-7507-07D2319B42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76F44A-8109-43ED-A3B1-2B11C997A1B6}" type="slidenum">
              <a:rPr lang="fr-FR" altLang="fr-FR"/>
              <a:pPr/>
              <a:t>27</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076BB6AB-0C8E-C9EF-AF99-2DE8AC1655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9B2366DA-D23C-F784-3061-EBAFEE0078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2772" name="Espace réservé du numéro de diapositive 3">
            <a:extLst>
              <a:ext uri="{FF2B5EF4-FFF2-40B4-BE49-F238E27FC236}">
                <a16:creationId xmlns:a16="http://schemas.microsoft.com/office/drawing/2014/main" id="{38BFD03E-2D5B-007B-1CDB-CC45A72F79DF}"/>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50502A3-A098-4961-9006-1D0D3E8EB20F}" type="slidenum">
              <a:rPr lang="fr-FR" altLang="fr-FR" sz="1200"/>
              <a:pPr algn="r" eaLnBrk="1" hangingPunct="1"/>
              <a:t>28</a:t>
            </a:fld>
            <a:endParaRPr lang="fr-FR" alt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188A5219-199F-6375-A8CE-9D7BBE1D8D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a:extLst>
              <a:ext uri="{FF2B5EF4-FFF2-40B4-BE49-F238E27FC236}">
                <a16:creationId xmlns:a16="http://schemas.microsoft.com/office/drawing/2014/main" id="{BCD1CC59-76DB-C295-211A-EB0211C417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4820" name="Espace réservé du numéro de diapositive 3">
            <a:extLst>
              <a:ext uri="{FF2B5EF4-FFF2-40B4-BE49-F238E27FC236}">
                <a16:creationId xmlns:a16="http://schemas.microsoft.com/office/drawing/2014/main" id="{70539027-A3C7-3DDF-48D1-20BDC48251E4}"/>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E94C6C1-2FEC-4A61-ACB6-3816A8D96CC2}" type="slidenum">
              <a:rPr lang="fr-FR" altLang="fr-FR" sz="1200"/>
              <a:pPr algn="r" eaLnBrk="1" hangingPunct="1"/>
              <a:t>29</a:t>
            </a:fld>
            <a:endParaRPr lang="fr-FR" alt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7A68E0E2-324E-AC74-6FD3-A0F9A34852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a:extLst>
              <a:ext uri="{FF2B5EF4-FFF2-40B4-BE49-F238E27FC236}">
                <a16:creationId xmlns:a16="http://schemas.microsoft.com/office/drawing/2014/main" id="{FB9568BC-A93A-B834-C0DA-D1CA4BBEB9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6868" name="Espace réservé du numéro de diapositive 3">
            <a:extLst>
              <a:ext uri="{FF2B5EF4-FFF2-40B4-BE49-F238E27FC236}">
                <a16:creationId xmlns:a16="http://schemas.microsoft.com/office/drawing/2014/main" id="{148919BF-BA6C-F208-EE3B-082268C85E61}"/>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F719C9B-2503-4987-9E4C-09E1E485348F}" type="slidenum">
              <a:rPr lang="fr-FR" altLang="fr-FR" sz="1200"/>
              <a:pPr algn="r" eaLnBrk="1" hangingPunct="1"/>
              <a:t>30</a:t>
            </a:fld>
            <a:endParaRPr lang="fr-FR" alt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698F99C1-81F5-2EFC-7170-253D66C9B5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a:extLst>
              <a:ext uri="{FF2B5EF4-FFF2-40B4-BE49-F238E27FC236}">
                <a16:creationId xmlns:a16="http://schemas.microsoft.com/office/drawing/2014/main" id="{52412CAF-C163-4207-172F-9FB467E2ED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8916" name="Espace réservé du numéro de diapositive 3">
            <a:extLst>
              <a:ext uri="{FF2B5EF4-FFF2-40B4-BE49-F238E27FC236}">
                <a16:creationId xmlns:a16="http://schemas.microsoft.com/office/drawing/2014/main" id="{3E78BE45-B8D9-4BAC-D981-D882583BD5DF}"/>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337D18D-FF33-4C2A-BB3A-2F1F3E710862}" type="slidenum">
              <a:rPr lang="fr-FR" altLang="fr-FR" sz="1200"/>
              <a:pPr algn="r" eaLnBrk="1" hangingPunct="1"/>
              <a:t>31</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927ACC-0C56-A241-244B-E591C5BE1B8F}"/>
              </a:ext>
            </a:extLst>
          </p:cNvPr>
          <p:cNvSpPr>
            <a:spLocks noGrp="1"/>
          </p:cNvSpPr>
          <p:nvPr>
            <p:ph type="dt" sz="half" idx="10"/>
          </p:nvPr>
        </p:nvSpPr>
        <p:spPr/>
        <p:txBody>
          <a:bodyPr/>
          <a:lstStyle>
            <a:lvl1pPr>
              <a:defRPr/>
            </a:lvl1pPr>
          </a:lstStyle>
          <a:p>
            <a:pPr>
              <a:defRPr/>
            </a:pPr>
            <a:fld id="{B571B3F1-86B1-44F3-84B3-81FCCD71A7C2}"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54228C4A-2923-3323-CC04-ECC1E041215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63FF9F0F-494B-5CFD-167B-679410992976}"/>
              </a:ext>
            </a:extLst>
          </p:cNvPr>
          <p:cNvSpPr>
            <a:spLocks noGrp="1"/>
          </p:cNvSpPr>
          <p:nvPr>
            <p:ph type="sldNum" sz="quarter" idx="12"/>
          </p:nvPr>
        </p:nvSpPr>
        <p:spPr/>
        <p:txBody>
          <a:bodyPr/>
          <a:lstStyle>
            <a:lvl1pPr>
              <a:defRPr/>
            </a:lvl1pPr>
          </a:lstStyle>
          <a:p>
            <a:pPr>
              <a:defRPr/>
            </a:pPr>
            <a:fld id="{535D081D-78A1-4BD8-BE2B-9E37E38A00EF}" type="slidenum">
              <a:rPr lang="fr-FR" altLang="fr-FR"/>
              <a:pPr>
                <a:defRPr/>
              </a:pPr>
              <a:t>‹N°›</a:t>
            </a:fld>
            <a:endParaRPr lang="fr-FR" altLang="fr-FR"/>
          </a:p>
        </p:txBody>
      </p:sp>
    </p:spTree>
    <p:extLst>
      <p:ext uri="{BB962C8B-B14F-4D97-AF65-F5344CB8AC3E}">
        <p14:creationId xmlns:p14="http://schemas.microsoft.com/office/powerpoint/2010/main" val="385111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0F57A5-70DD-E94B-FA29-AADE4A464FFF}"/>
              </a:ext>
            </a:extLst>
          </p:cNvPr>
          <p:cNvSpPr>
            <a:spLocks noGrp="1"/>
          </p:cNvSpPr>
          <p:nvPr>
            <p:ph type="dt" sz="half" idx="10"/>
          </p:nvPr>
        </p:nvSpPr>
        <p:spPr/>
        <p:txBody>
          <a:bodyPr/>
          <a:lstStyle>
            <a:lvl1pPr>
              <a:defRPr/>
            </a:lvl1pPr>
          </a:lstStyle>
          <a:p>
            <a:pPr>
              <a:defRPr/>
            </a:pPr>
            <a:fld id="{BC338D2C-A008-4495-B253-7B058216137C}"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81B613E2-4EE4-033F-C7DB-C8FBC374783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EECCA6E-F571-60A6-34C8-6C7F9AF7E0E8}"/>
              </a:ext>
            </a:extLst>
          </p:cNvPr>
          <p:cNvSpPr>
            <a:spLocks noGrp="1"/>
          </p:cNvSpPr>
          <p:nvPr>
            <p:ph type="sldNum" sz="quarter" idx="12"/>
          </p:nvPr>
        </p:nvSpPr>
        <p:spPr/>
        <p:txBody>
          <a:bodyPr/>
          <a:lstStyle>
            <a:lvl1pPr>
              <a:defRPr/>
            </a:lvl1pPr>
          </a:lstStyle>
          <a:p>
            <a:pPr>
              <a:defRPr/>
            </a:pPr>
            <a:fld id="{8CD40593-9B81-4BD1-ADC7-82F9553E7691}" type="slidenum">
              <a:rPr lang="fr-FR" altLang="fr-FR"/>
              <a:pPr>
                <a:defRPr/>
              </a:pPr>
              <a:t>‹N°›</a:t>
            </a:fld>
            <a:endParaRPr lang="fr-FR" altLang="fr-FR"/>
          </a:p>
        </p:txBody>
      </p:sp>
    </p:spTree>
    <p:extLst>
      <p:ext uri="{BB962C8B-B14F-4D97-AF65-F5344CB8AC3E}">
        <p14:creationId xmlns:p14="http://schemas.microsoft.com/office/powerpoint/2010/main" val="3154025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13C527-0332-8A2B-F3CB-FF312BC7543F}"/>
              </a:ext>
            </a:extLst>
          </p:cNvPr>
          <p:cNvSpPr>
            <a:spLocks noGrp="1"/>
          </p:cNvSpPr>
          <p:nvPr>
            <p:ph type="dt" sz="half" idx="10"/>
          </p:nvPr>
        </p:nvSpPr>
        <p:spPr/>
        <p:txBody>
          <a:bodyPr/>
          <a:lstStyle>
            <a:lvl1pPr>
              <a:defRPr/>
            </a:lvl1pPr>
          </a:lstStyle>
          <a:p>
            <a:pPr>
              <a:defRPr/>
            </a:pPr>
            <a:fld id="{4A794180-3452-4040-8A7F-50EB04CF9F97}"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25DDF916-1DB9-A1E2-6A05-CBBF20E175C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52EA0A0-D2AB-6405-046C-575D7E7C7D24}"/>
              </a:ext>
            </a:extLst>
          </p:cNvPr>
          <p:cNvSpPr>
            <a:spLocks noGrp="1"/>
          </p:cNvSpPr>
          <p:nvPr>
            <p:ph type="sldNum" sz="quarter" idx="12"/>
          </p:nvPr>
        </p:nvSpPr>
        <p:spPr/>
        <p:txBody>
          <a:bodyPr/>
          <a:lstStyle>
            <a:lvl1pPr>
              <a:defRPr/>
            </a:lvl1pPr>
          </a:lstStyle>
          <a:p>
            <a:pPr>
              <a:defRPr/>
            </a:pPr>
            <a:fld id="{C2D81938-CA9E-44B9-8066-9A66AB3F920F}" type="slidenum">
              <a:rPr lang="fr-FR" altLang="fr-FR"/>
              <a:pPr>
                <a:defRPr/>
              </a:pPr>
              <a:t>‹N°›</a:t>
            </a:fld>
            <a:endParaRPr lang="fr-FR" altLang="fr-FR"/>
          </a:p>
        </p:txBody>
      </p:sp>
    </p:spTree>
    <p:extLst>
      <p:ext uri="{BB962C8B-B14F-4D97-AF65-F5344CB8AC3E}">
        <p14:creationId xmlns:p14="http://schemas.microsoft.com/office/powerpoint/2010/main" val="170654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750FD7-DDA6-88DF-7862-56A247EC23D4}"/>
              </a:ext>
            </a:extLst>
          </p:cNvPr>
          <p:cNvSpPr>
            <a:spLocks noGrp="1"/>
          </p:cNvSpPr>
          <p:nvPr>
            <p:ph type="dt" sz="half" idx="10"/>
          </p:nvPr>
        </p:nvSpPr>
        <p:spPr/>
        <p:txBody>
          <a:bodyPr/>
          <a:lstStyle>
            <a:lvl1pPr>
              <a:defRPr/>
            </a:lvl1pPr>
          </a:lstStyle>
          <a:p>
            <a:pPr>
              <a:defRPr/>
            </a:pPr>
            <a:fld id="{C1AF307C-D1F6-43EE-8DAE-9940EC408A9D}"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2B538445-C9B5-45D2-A1C2-6A5D09C21FF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C444046-53A8-CBFB-7E48-ADBCF7F857E0}"/>
              </a:ext>
            </a:extLst>
          </p:cNvPr>
          <p:cNvSpPr>
            <a:spLocks noGrp="1"/>
          </p:cNvSpPr>
          <p:nvPr>
            <p:ph type="sldNum" sz="quarter" idx="12"/>
          </p:nvPr>
        </p:nvSpPr>
        <p:spPr/>
        <p:txBody>
          <a:bodyPr/>
          <a:lstStyle>
            <a:lvl1pPr>
              <a:defRPr/>
            </a:lvl1pPr>
          </a:lstStyle>
          <a:p>
            <a:pPr>
              <a:defRPr/>
            </a:pPr>
            <a:fld id="{66826EA2-06AC-4351-8F39-E309F4E4B5E2}" type="slidenum">
              <a:rPr lang="fr-FR" altLang="fr-FR"/>
              <a:pPr>
                <a:defRPr/>
              </a:pPr>
              <a:t>‹N°›</a:t>
            </a:fld>
            <a:endParaRPr lang="fr-FR" altLang="fr-FR"/>
          </a:p>
        </p:txBody>
      </p:sp>
    </p:spTree>
    <p:extLst>
      <p:ext uri="{BB962C8B-B14F-4D97-AF65-F5344CB8AC3E}">
        <p14:creationId xmlns:p14="http://schemas.microsoft.com/office/powerpoint/2010/main" val="152664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8064735B-4DCA-DF5E-4B06-6B25C954092A}"/>
              </a:ext>
            </a:extLst>
          </p:cNvPr>
          <p:cNvSpPr>
            <a:spLocks noGrp="1"/>
          </p:cNvSpPr>
          <p:nvPr>
            <p:ph type="dt" sz="half" idx="10"/>
          </p:nvPr>
        </p:nvSpPr>
        <p:spPr/>
        <p:txBody>
          <a:bodyPr/>
          <a:lstStyle>
            <a:lvl1pPr>
              <a:defRPr/>
            </a:lvl1pPr>
          </a:lstStyle>
          <a:p>
            <a:pPr>
              <a:defRPr/>
            </a:pPr>
            <a:fld id="{E5CD4B4B-1F06-4923-A488-C037C513A84A}"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ACC1ADD5-730D-802D-DDC0-4840E252F66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D182586-3354-CA2C-F640-C92E2C3CFDC9}"/>
              </a:ext>
            </a:extLst>
          </p:cNvPr>
          <p:cNvSpPr>
            <a:spLocks noGrp="1"/>
          </p:cNvSpPr>
          <p:nvPr>
            <p:ph type="sldNum" sz="quarter" idx="12"/>
          </p:nvPr>
        </p:nvSpPr>
        <p:spPr/>
        <p:txBody>
          <a:bodyPr/>
          <a:lstStyle>
            <a:lvl1pPr>
              <a:defRPr/>
            </a:lvl1pPr>
          </a:lstStyle>
          <a:p>
            <a:pPr>
              <a:defRPr/>
            </a:pPr>
            <a:fld id="{0FF99638-52EB-40D7-8472-E7C7E50195E2}" type="slidenum">
              <a:rPr lang="fr-FR" altLang="fr-FR"/>
              <a:pPr>
                <a:defRPr/>
              </a:pPr>
              <a:t>‹N°›</a:t>
            </a:fld>
            <a:endParaRPr lang="fr-FR" altLang="fr-FR"/>
          </a:p>
        </p:txBody>
      </p:sp>
    </p:spTree>
    <p:extLst>
      <p:ext uri="{BB962C8B-B14F-4D97-AF65-F5344CB8AC3E}">
        <p14:creationId xmlns:p14="http://schemas.microsoft.com/office/powerpoint/2010/main" val="159312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6169A5C3-8801-CEBB-AF80-4BF5E5B3E3F4}"/>
              </a:ext>
            </a:extLst>
          </p:cNvPr>
          <p:cNvSpPr>
            <a:spLocks noGrp="1"/>
          </p:cNvSpPr>
          <p:nvPr>
            <p:ph type="dt" sz="half" idx="10"/>
          </p:nvPr>
        </p:nvSpPr>
        <p:spPr/>
        <p:txBody>
          <a:bodyPr/>
          <a:lstStyle>
            <a:lvl1pPr>
              <a:defRPr/>
            </a:lvl1pPr>
          </a:lstStyle>
          <a:p>
            <a:pPr>
              <a:defRPr/>
            </a:pPr>
            <a:fld id="{09927016-CAF8-4746-BCD1-E925EC443E5A}"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A6EE8FDF-D1B3-B539-4A2B-07EB2B8664B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052BABA6-2B2D-C100-F4A2-E83E877330AA}"/>
              </a:ext>
            </a:extLst>
          </p:cNvPr>
          <p:cNvSpPr>
            <a:spLocks noGrp="1"/>
          </p:cNvSpPr>
          <p:nvPr>
            <p:ph type="sldNum" sz="quarter" idx="12"/>
          </p:nvPr>
        </p:nvSpPr>
        <p:spPr/>
        <p:txBody>
          <a:bodyPr/>
          <a:lstStyle>
            <a:lvl1pPr>
              <a:defRPr/>
            </a:lvl1pPr>
          </a:lstStyle>
          <a:p>
            <a:pPr>
              <a:defRPr/>
            </a:pPr>
            <a:fld id="{18BDD879-F1D3-40E5-82A6-BD3C1B9F4F49}" type="slidenum">
              <a:rPr lang="fr-FR" altLang="fr-FR"/>
              <a:pPr>
                <a:defRPr/>
              </a:pPr>
              <a:t>‹N°›</a:t>
            </a:fld>
            <a:endParaRPr lang="fr-FR" altLang="fr-FR"/>
          </a:p>
        </p:txBody>
      </p:sp>
    </p:spTree>
    <p:extLst>
      <p:ext uri="{BB962C8B-B14F-4D97-AF65-F5344CB8AC3E}">
        <p14:creationId xmlns:p14="http://schemas.microsoft.com/office/powerpoint/2010/main" val="88058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79EBE67C-A278-40D7-5399-57D22B6EC62D}"/>
              </a:ext>
            </a:extLst>
          </p:cNvPr>
          <p:cNvSpPr>
            <a:spLocks noGrp="1"/>
          </p:cNvSpPr>
          <p:nvPr>
            <p:ph type="dt" sz="half" idx="10"/>
          </p:nvPr>
        </p:nvSpPr>
        <p:spPr/>
        <p:txBody>
          <a:bodyPr/>
          <a:lstStyle>
            <a:lvl1pPr>
              <a:defRPr/>
            </a:lvl1pPr>
          </a:lstStyle>
          <a:p>
            <a:pPr>
              <a:defRPr/>
            </a:pPr>
            <a:fld id="{8BDFB798-0E1A-4510-9589-0621F8D538AF}" type="datetime1">
              <a:rPr lang="fr-FR"/>
              <a:pPr>
                <a:defRPr/>
              </a:pPr>
              <a:t>11/09/2022</a:t>
            </a:fld>
            <a:endParaRPr lang="fr-FR"/>
          </a:p>
        </p:txBody>
      </p:sp>
      <p:sp>
        <p:nvSpPr>
          <p:cNvPr id="8" name="Espace réservé du pied de page 4">
            <a:extLst>
              <a:ext uri="{FF2B5EF4-FFF2-40B4-BE49-F238E27FC236}">
                <a16:creationId xmlns:a16="http://schemas.microsoft.com/office/drawing/2014/main" id="{938A4E84-CEEA-BDA1-63D8-D987CF0EFD44}"/>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ED94A9CC-042D-1F46-E49E-B90A2749ECBB}"/>
              </a:ext>
            </a:extLst>
          </p:cNvPr>
          <p:cNvSpPr>
            <a:spLocks noGrp="1"/>
          </p:cNvSpPr>
          <p:nvPr>
            <p:ph type="sldNum" sz="quarter" idx="12"/>
          </p:nvPr>
        </p:nvSpPr>
        <p:spPr/>
        <p:txBody>
          <a:bodyPr/>
          <a:lstStyle>
            <a:lvl1pPr>
              <a:defRPr/>
            </a:lvl1pPr>
          </a:lstStyle>
          <a:p>
            <a:pPr>
              <a:defRPr/>
            </a:pPr>
            <a:fld id="{E12C24CB-E4A6-41DD-8604-186870D5B0A4}" type="slidenum">
              <a:rPr lang="fr-FR" altLang="fr-FR"/>
              <a:pPr>
                <a:defRPr/>
              </a:pPr>
              <a:t>‹N°›</a:t>
            </a:fld>
            <a:endParaRPr lang="fr-FR" altLang="fr-FR"/>
          </a:p>
        </p:txBody>
      </p:sp>
    </p:spTree>
    <p:extLst>
      <p:ext uri="{BB962C8B-B14F-4D97-AF65-F5344CB8AC3E}">
        <p14:creationId xmlns:p14="http://schemas.microsoft.com/office/powerpoint/2010/main" val="378867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24FCD5BF-B0D7-AC14-3BD4-BA8A03A0C267}"/>
              </a:ext>
            </a:extLst>
          </p:cNvPr>
          <p:cNvSpPr>
            <a:spLocks noGrp="1"/>
          </p:cNvSpPr>
          <p:nvPr>
            <p:ph type="dt" sz="half" idx="10"/>
          </p:nvPr>
        </p:nvSpPr>
        <p:spPr/>
        <p:txBody>
          <a:bodyPr/>
          <a:lstStyle>
            <a:lvl1pPr>
              <a:defRPr/>
            </a:lvl1pPr>
          </a:lstStyle>
          <a:p>
            <a:pPr>
              <a:defRPr/>
            </a:pPr>
            <a:fld id="{BE81D32B-368E-4F9B-B5D3-AA05A16FB95A}" type="datetime1">
              <a:rPr lang="fr-FR"/>
              <a:pPr>
                <a:defRPr/>
              </a:pPr>
              <a:t>11/09/2022</a:t>
            </a:fld>
            <a:endParaRPr lang="fr-FR"/>
          </a:p>
        </p:txBody>
      </p:sp>
      <p:sp>
        <p:nvSpPr>
          <p:cNvPr id="4" name="Espace réservé du pied de page 4">
            <a:extLst>
              <a:ext uri="{FF2B5EF4-FFF2-40B4-BE49-F238E27FC236}">
                <a16:creationId xmlns:a16="http://schemas.microsoft.com/office/drawing/2014/main" id="{D5E229CA-4DFC-9E5D-F1BC-E68C6E8F1DD7}"/>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10CFCD9C-39FA-9F92-2409-F9AF42658E2B}"/>
              </a:ext>
            </a:extLst>
          </p:cNvPr>
          <p:cNvSpPr>
            <a:spLocks noGrp="1"/>
          </p:cNvSpPr>
          <p:nvPr>
            <p:ph type="sldNum" sz="quarter" idx="12"/>
          </p:nvPr>
        </p:nvSpPr>
        <p:spPr/>
        <p:txBody>
          <a:bodyPr/>
          <a:lstStyle>
            <a:lvl1pPr>
              <a:defRPr/>
            </a:lvl1pPr>
          </a:lstStyle>
          <a:p>
            <a:pPr>
              <a:defRPr/>
            </a:pPr>
            <a:fld id="{5798BE9E-D92A-4BF7-B9F7-12A529AD8F1D}" type="slidenum">
              <a:rPr lang="fr-FR" altLang="fr-FR"/>
              <a:pPr>
                <a:defRPr/>
              </a:pPr>
              <a:t>‹N°›</a:t>
            </a:fld>
            <a:endParaRPr lang="fr-FR" altLang="fr-FR"/>
          </a:p>
        </p:txBody>
      </p:sp>
    </p:spTree>
    <p:extLst>
      <p:ext uri="{BB962C8B-B14F-4D97-AF65-F5344CB8AC3E}">
        <p14:creationId xmlns:p14="http://schemas.microsoft.com/office/powerpoint/2010/main" val="18434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D7CAA981-061C-9D8F-3888-9156D5DF7BF3}"/>
              </a:ext>
            </a:extLst>
          </p:cNvPr>
          <p:cNvSpPr>
            <a:spLocks noGrp="1"/>
          </p:cNvSpPr>
          <p:nvPr>
            <p:ph type="dt" sz="half" idx="10"/>
          </p:nvPr>
        </p:nvSpPr>
        <p:spPr/>
        <p:txBody>
          <a:bodyPr/>
          <a:lstStyle>
            <a:lvl1pPr>
              <a:defRPr/>
            </a:lvl1pPr>
          </a:lstStyle>
          <a:p>
            <a:pPr>
              <a:defRPr/>
            </a:pPr>
            <a:fld id="{08D0208D-CB8E-42D6-9552-F2002EDD2DAD}" type="datetime1">
              <a:rPr lang="fr-FR"/>
              <a:pPr>
                <a:defRPr/>
              </a:pPr>
              <a:t>11/09/2022</a:t>
            </a:fld>
            <a:endParaRPr lang="fr-FR"/>
          </a:p>
        </p:txBody>
      </p:sp>
      <p:sp>
        <p:nvSpPr>
          <p:cNvPr id="3" name="Espace réservé du pied de page 4">
            <a:extLst>
              <a:ext uri="{FF2B5EF4-FFF2-40B4-BE49-F238E27FC236}">
                <a16:creationId xmlns:a16="http://schemas.microsoft.com/office/drawing/2014/main" id="{5A28068D-A543-5773-BF47-F354C38F5984}"/>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8206FF27-B419-6084-F7F0-5BA2B610BFC7}"/>
              </a:ext>
            </a:extLst>
          </p:cNvPr>
          <p:cNvSpPr>
            <a:spLocks noGrp="1"/>
          </p:cNvSpPr>
          <p:nvPr>
            <p:ph type="sldNum" sz="quarter" idx="12"/>
          </p:nvPr>
        </p:nvSpPr>
        <p:spPr/>
        <p:txBody>
          <a:bodyPr/>
          <a:lstStyle>
            <a:lvl1pPr>
              <a:defRPr/>
            </a:lvl1pPr>
          </a:lstStyle>
          <a:p>
            <a:pPr>
              <a:defRPr/>
            </a:pPr>
            <a:fld id="{9FD6AE08-A4C5-4D41-ABCB-576F94DD4130}" type="slidenum">
              <a:rPr lang="fr-FR" altLang="fr-FR"/>
              <a:pPr>
                <a:defRPr/>
              </a:pPr>
              <a:t>‹N°›</a:t>
            </a:fld>
            <a:endParaRPr lang="fr-FR" altLang="fr-FR"/>
          </a:p>
        </p:txBody>
      </p:sp>
    </p:spTree>
    <p:extLst>
      <p:ext uri="{BB962C8B-B14F-4D97-AF65-F5344CB8AC3E}">
        <p14:creationId xmlns:p14="http://schemas.microsoft.com/office/powerpoint/2010/main" val="115338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C95A0FB1-081A-05C4-3EA2-03381A7CA8E0}"/>
              </a:ext>
            </a:extLst>
          </p:cNvPr>
          <p:cNvSpPr>
            <a:spLocks noGrp="1"/>
          </p:cNvSpPr>
          <p:nvPr>
            <p:ph type="dt" sz="half" idx="10"/>
          </p:nvPr>
        </p:nvSpPr>
        <p:spPr/>
        <p:txBody>
          <a:bodyPr/>
          <a:lstStyle>
            <a:lvl1pPr>
              <a:defRPr/>
            </a:lvl1pPr>
          </a:lstStyle>
          <a:p>
            <a:pPr>
              <a:defRPr/>
            </a:pPr>
            <a:fld id="{3BFBF42C-C154-4560-9DCD-9EE527D29DA3}"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9D7192DA-E5E8-0192-8846-26528E4662F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DE258AFF-BE44-BD38-7625-F71ACFB7A86C}"/>
              </a:ext>
            </a:extLst>
          </p:cNvPr>
          <p:cNvSpPr>
            <a:spLocks noGrp="1"/>
          </p:cNvSpPr>
          <p:nvPr>
            <p:ph type="sldNum" sz="quarter" idx="12"/>
          </p:nvPr>
        </p:nvSpPr>
        <p:spPr/>
        <p:txBody>
          <a:bodyPr/>
          <a:lstStyle>
            <a:lvl1pPr>
              <a:defRPr/>
            </a:lvl1pPr>
          </a:lstStyle>
          <a:p>
            <a:pPr>
              <a:defRPr/>
            </a:pPr>
            <a:fld id="{715566FE-64F5-43D1-8EFA-23BEB1005EF3}" type="slidenum">
              <a:rPr lang="fr-FR" altLang="fr-FR"/>
              <a:pPr>
                <a:defRPr/>
              </a:pPr>
              <a:t>‹N°›</a:t>
            </a:fld>
            <a:endParaRPr lang="fr-FR" altLang="fr-FR"/>
          </a:p>
        </p:txBody>
      </p:sp>
    </p:spTree>
    <p:extLst>
      <p:ext uri="{BB962C8B-B14F-4D97-AF65-F5344CB8AC3E}">
        <p14:creationId xmlns:p14="http://schemas.microsoft.com/office/powerpoint/2010/main" val="91005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B13D1E9A-6FF9-6218-6963-A517791F259A}"/>
              </a:ext>
            </a:extLst>
          </p:cNvPr>
          <p:cNvSpPr>
            <a:spLocks noGrp="1"/>
          </p:cNvSpPr>
          <p:nvPr>
            <p:ph type="dt" sz="half" idx="10"/>
          </p:nvPr>
        </p:nvSpPr>
        <p:spPr/>
        <p:txBody>
          <a:bodyPr/>
          <a:lstStyle>
            <a:lvl1pPr>
              <a:defRPr/>
            </a:lvl1pPr>
          </a:lstStyle>
          <a:p>
            <a:pPr>
              <a:defRPr/>
            </a:pPr>
            <a:fld id="{FD3F0C8C-1B71-4410-B16F-79773950629C}"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DA549C12-214D-A8BD-6AD6-EF4ECC65EA2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FF3DD11-21D0-C6A5-9D0B-614FE18EB304}"/>
              </a:ext>
            </a:extLst>
          </p:cNvPr>
          <p:cNvSpPr>
            <a:spLocks noGrp="1"/>
          </p:cNvSpPr>
          <p:nvPr>
            <p:ph type="sldNum" sz="quarter" idx="12"/>
          </p:nvPr>
        </p:nvSpPr>
        <p:spPr/>
        <p:txBody>
          <a:bodyPr/>
          <a:lstStyle>
            <a:lvl1pPr>
              <a:defRPr/>
            </a:lvl1pPr>
          </a:lstStyle>
          <a:p>
            <a:pPr>
              <a:defRPr/>
            </a:pPr>
            <a:fld id="{BE0A1FF8-E301-44ED-B80A-EB2371985F0C}" type="slidenum">
              <a:rPr lang="fr-FR" altLang="fr-FR"/>
              <a:pPr>
                <a:defRPr/>
              </a:pPr>
              <a:t>‹N°›</a:t>
            </a:fld>
            <a:endParaRPr lang="fr-FR" altLang="fr-FR"/>
          </a:p>
        </p:txBody>
      </p:sp>
    </p:spTree>
    <p:extLst>
      <p:ext uri="{BB962C8B-B14F-4D97-AF65-F5344CB8AC3E}">
        <p14:creationId xmlns:p14="http://schemas.microsoft.com/office/powerpoint/2010/main" val="389784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E8081E-54D2-EEB0-DC8B-9A3BB1F579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8205456F-2A94-C4C8-796B-038E358765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7FA520D3-975A-7DFD-D7B4-7B951B8EDA2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EE39C27-DDE6-4615-BD0D-88DB54736192}"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11D81E0D-7763-ABD6-7672-B4F8A2962D9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3DB3E86D-42F7-D941-CE03-FA107058BB6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a:defRPr>
            </a:lvl1pPr>
          </a:lstStyle>
          <a:p>
            <a:pPr>
              <a:defRPr/>
            </a:pPr>
            <a:fld id="{9E36D497-616C-4C74-AC81-22A1C626D34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90FE1B35-B9C7-A5CF-4D00-21701E340163}"/>
              </a:ext>
            </a:extLst>
          </p:cNvPr>
          <p:cNvSpPr>
            <a:spLocks noGrp="1"/>
          </p:cNvSpPr>
          <p:nvPr>
            <p:ph type="title"/>
          </p:nvPr>
        </p:nvSpPr>
        <p:spPr>
          <a:xfrm>
            <a:off x="684213" y="44450"/>
            <a:ext cx="8459787" cy="1152525"/>
          </a:xfrm>
        </p:spPr>
        <p:txBody>
          <a:bodyPr/>
          <a:lstStyle/>
          <a:p>
            <a:pPr eaLnBrk="1" hangingPunct="1">
              <a:defRPr/>
            </a:pPr>
            <a:r>
              <a:rPr lang="fr-FR" altLang="fr-FR" sz="4000" b="1">
                <a:solidFill>
                  <a:schemeClr val="bg1"/>
                </a:solidFill>
                <a:effectLst>
                  <a:outerShdw blurRad="38100" dist="38100" dir="2700000" algn="tl">
                    <a:srgbClr val="C0C0C0"/>
                  </a:outerShdw>
                </a:effectLst>
              </a:rPr>
              <a:t>LES PROCEDES D’EXTINCTION</a:t>
            </a:r>
          </a:p>
        </p:txBody>
      </p:sp>
      <p:sp>
        <p:nvSpPr>
          <p:cNvPr id="3075" name="ZoneTexte 5">
            <a:extLst>
              <a:ext uri="{FF2B5EF4-FFF2-40B4-BE49-F238E27FC236}">
                <a16:creationId xmlns:a16="http://schemas.microsoft.com/office/drawing/2014/main" id="{60F262B9-3F51-3A6D-B2F9-6340A4C52173}"/>
              </a:ext>
            </a:extLst>
          </p:cNvPr>
          <p:cNvSpPr txBox="1">
            <a:spLocks noChangeArrowheads="1"/>
          </p:cNvSpPr>
          <p:nvPr/>
        </p:nvSpPr>
        <p:spPr bwMode="auto">
          <a:xfrm>
            <a:off x="28575" y="61658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2022 – Version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a:extLst>
              <a:ext uri="{FF2B5EF4-FFF2-40B4-BE49-F238E27FC236}">
                <a16:creationId xmlns:a16="http://schemas.microsoft.com/office/drawing/2014/main" id="{D8A5FCBA-7541-0DC9-C86B-70644EB3FF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514833B-6896-4D7D-8AA6-6580C60DD2B4}" type="slidenum">
              <a:rPr lang="fr-FR" altLang="fr-FR" sz="1200">
                <a:solidFill>
                  <a:srgbClr val="898989"/>
                </a:solidFill>
              </a:rPr>
              <a:pPr>
                <a:spcBef>
                  <a:spcPct val="0"/>
                </a:spcBef>
                <a:buFontTx/>
                <a:buNone/>
              </a:pPr>
              <a:t>10</a:t>
            </a:fld>
            <a:endParaRPr lang="fr-FR" altLang="fr-FR" sz="1200">
              <a:solidFill>
                <a:srgbClr val="898989"/>
              </a:solidFill>
            </a:endParaRPr>
          </a:p>
        </p:txBody>
      </p:sp>
      <p:sp>
        <p:nvSpPr>
          <p:cNvPr id="12291" name="Titre 8">
            <a:extLst>
              <a:ext uri="{FF2B5EF4-FFF2-40B4-BE49-F238E27FC236}">
                <a16:creationId xmlns:a16="http://schemas.microsoft.com/office/drawing/2014/main" id="{1A73BD52-1F96-8613-36F1-2E3BFF8ABF12}"/>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Actions sur le comburant</a:t>
            </a:r>
          </a:p>
        </p:txBody>
      </p:sp>
      <p:pic>
        <p:nvPicPr>
          <p:cNvPr id="12292" name="Image 1">
            <a:extLst>
              <a:ext uri="{FF2B5EF4-FFF2-40B4-BE49-F238E27FC236}">
                <a16:creationId xmlns:a16="http://schemas.microsoft.com/office/drawing/2014/main" id="{5CD196F6-7C27-4552-3321-6C7C919546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916113"/>
            <a:ext cx="4916488"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a:extLst>
              <a:ext uri="{FF2B5EF4-FFF2-40B4-BE49-F238E27FC236}">
                <a16:creationId xmlns:a16="http://schemas.microsoft.com/office/drawing/2014/main" id="{3E1C4016-EEAA-2322-2FFC-7FDAB5438D0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3826191-16F2-41AA-8594-213493E3DEF9}" type="slidenum">
              <a:rPr lang="fr-FR" altLang="fr-FR" sz="1200">
                <a:solidFill>
                  <a:srgbClr val="898989"/>
                </a:solidFill>
              </a:rPr>
              <a:pPr>
                <a:spcBef>
                  <a:spcPct val="0"/>
                </a:spcBef>
                <a:buFontTx/>
                <a:buNone/>
              </a:pPr>
              <a:t>11</a:t>
            </a:fld>
            <a:endParaRPr lang="fr-FR" altLang="fr-FR" sz="1200">
              <a:solidFill>
                <a:srgbClr val="898989"/>
              </a:solidFill>
            </a:endParaRPr>
          </a:p>
        </p:txBody>
      </p:sp>
      <p:sp>
        <p:nvSpPr>
          <p:cNvPr id="13315" name="Titre 8">
            <a:extLst>
              <a:ext uri="{FF2B5EF4-FFF2-40B4-BE49-F238E27FC236}">
                <a16:creationId xmlns:a16="http://schemas.microsoft.com/office/drawing/2014/main" id="{E2493CB8-7112-2B52-C449-8C8F464A0C0A}"/>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Actions sur le comburant</a:t>
            </a:r>
          </a:p>
        </p:txBody>
      </p:sp>
      <p:sp>
        <p:nvSpPr>
          <p:cNvPr id="13316" name="ZoneTexte 5">
            <a:extLst>
              <a:ext uri="{FF2B5EF4-FFF2-40B4-BE49-F238E27FC236}">
                <a16:creationId xmlns:a16="http://schemas.microsoft.com/office/drawing/2014/main" id="{18614DC7-51E6-6480-6201-5076806AD73D}"/>
              </a:ext>
            </a:extLst>
          </p:cNvPr>
          <p:cNvSpPr txBox="1">
            <a:spLocks noChangeArrowheads="1"/>
          </p:cNvSpPr>
          <p:nvPr/>
        </p:nvSpPr>
        <p:spPr bwMode="auto">
          <a:xfrm>
            <a:off x="398463" y="1495425"/>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étouffement :</a:t>
            </a:r>
          </a:p>
        </p:txBody>
      </p:sp>
      <p:sp>
        <p:nvSpPr>
          <p:cNvPr id="13317" name="ZoneTexte 7">
            <a:extLst>
              <a:ext uri="{FF2B5EF4-FFF2-40B4-BE49-F238E27FC236}">
                <a16:creationId xmlns:a16="http://schemas.microsoft.com/office/drawing/2014/main" id="{336507E4-D676-32A1-1007-93645E6FC7B0}"/>
              </a:ext>
            </a:extLst>
          </p:cNvPr>
          <p:cNvSpPr txBox="1">
            <a:spLocks noChangeArrowheads="1"/>
          </p:cNvSpPr>
          <p:nvPr/>
        </p:nvSpPr>
        <p:spPr bwMode="auto">
          <a:xfrm>
            <a:off x="539750" y="2132013"/>
            <a:ext cx="7613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C’est l’action d’empêcher l’apport d’air frais au foyer de l'incendie.</a:t>
            </a:r>
          </a:p>
        </p:txBody>
      </p:sp>
      <p:pic>
        <p:nvPicPr>
          <p:cNvPr id="13318" name="Image 1">
            <a:extLst>
              <a:ext uri="{FF2B5EF4-FFF2-40B4-BE49-F238E27FC236}">
                <a16:creationId xmlns:a16="http://schemas.microsoft.com/office/drawing/2014/main" id="{6A3D203C-495E-9683-E756-C447AE7EBE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3716338"/>
            <a:ext cx="29622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C:\Documents and Settings\Philippe\Mes documents\JSP SDMIS\Dématérialisation\doc\INC\les-extincteurs-15-638.jpg">
            <a:extLst>
              <a:ext uri="{FF2B5EF4-FFF2-40B4-BE49-F238E27FC236}">
                <a16:creationId xmlns:a16="http://schemas.microsoft.com/office/drawing/2014/main" id="{9BA5229C-3C17-8ED1-F5DC-019B8405E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835" t="26355" r="53134" b="34677"/>
          <a:stretch>
            <a:fillRect/>
          </a:stretch>
        </p:blipFill>
        <p:spPr bwMode="auto">
          <a:xfrm>
            <a:off x="4038600" y="2895600"/>
            <a:ext cx="2816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a:extLst>
              <a:ext uri="{FF2B5EF4-FFF2-40B4-BE49-F238E27FC236}">
                <a16:creationId xmlns:a16="http://schemas.microsoft.com/office/drawing/2014/main" id="{2414BE92-FA47-9593-5039-9D20A7933AAB}"/>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3D04E60-AD88-4CF7-9910-DC70071D8B4B}" type="slidenum">
              <a:rPr lang="fr-FR" altLang="fr-FR" sz="1200">
                <a:solidFill>
                  <a:srgbClr val="898989"/>
                </a:solidFill>
              </a:rPr>
              <a:pPr algn="r" eaLnBrk="1" hangingPunct="1">
                <a:spcBef>
                  <a:spcPct val="0"/>
                </a:spcBef>
                <a:buFontTx/>
                <a:buNone/>
              </a:pPr>
              <a:t>12</a:t>
            </a:fld>
            <a:endParaRPr lang="fr-FR" altLang="fr-FR" sz="1200">
              <a:solidFill>
                <a:srgbClr val="898989"/>
              </a:solidFill>
            </a:endParaRPr>
          </a:p>
        </p:txBody>
      </p:sp>
      <p:sp>
        <p:nvSpPr>
          <p:cNvPr id="14339" name="Titre 8">
            <a:extLst>
              <a:ext uri="{FF2B5EF4-FFF2-40B4-BE49-F238E27FC236}">
                <a16:creationId xmlns:a16="http://schemas.microsoft.com/office/drawing/2014/main" id="{AD4ADC26-3805-DAE7-3764-CCB9C0F1CA29}"/>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comburant</a:t>
            </a:r>
          </a:p>
        </p:txBody>
      </p:sp>
      <p:sp>
        <p:nvSpPr>
          <p:cNvPr id="14340" name="ZoneTexte 5">
            <a:extLst>
              <a:ext uri="{FF2B5EF4-FFF2-40B4-BE49-F238E27FC236}">
                <a16:creationId xmlns:a16="http://schemas.microsoft.com/office/drawing/2014/main" id="{573554B5-AA54-57AF-B166-D53221490254}"/>
              </a:ext>
            </a:extLst>
          </p:cNvPr>
          <p:cNvSpPr txBox="1">
            <a:spLocks noChangeArrowheads="1"/>
          </p:cNvSpPr>
          <p:nvPr/>
        </p:nvSpPr>
        <p:spPr bwMode="auto">
          <a:xfrm>
            <a:off x="398463" y="1495425"/>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étouffement :</a:t>
            </a:r>
          </a:p>
        </p:txBody>
      </p:sp>
      <p:sp>
        <p:nvSpPr>
          <p:cNvPr id="14341" name="ZoneTexte 7">
            <a:extLst>
              <a:ext uri="{FF2B5EF4-FFF2-40B4-BE49-F238E27FC236}">
                <a16:creationId xmlns:a16="http://schemas.microsoft.com/office/drawing/2014/main" id="{86E56C2D-1A43-BC28-BA19-6449B38D33D3}"/>
              </a:ext>
            </a:extLst>
          </p:cNvPr>
          <p:cNvSpPr txBox="1">
            <a:spLocks noChangeArrowheads="1"/>
          </p:cNvSpPr>
          <p:nvPr/>
        </p:nvSpPr>
        <p:spPr bwMode="auto">
          <a:xfrm>
            <a:off x="539750" y="2132013"/>
            <a:ext cx="741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Avec : </a:t>
            </a:r>
          </a:p>
          <a:p>
            <a:pPr>
              <a:spcBef>
                <a:spcPct val="0"/>
              </a:spcBef>
              <a:buFontTx/>
              <a:buNone/>
            </a:pPr>
            <a:r>
              <a:rPr lang="fr-FR" altLang="fr-FR" sz="2000">
                <a:latin typeface="Times New Roman" panose="02020603050405020304" pitchFamily="18" charset="0"/>
              </a:rPr>
              <a:t>		Du sable </a:t>
            </a:r>
          </a:p>
          <a:p>
            <a:pPr>
              <a:spcBef>
                <a:spcPct val="0"/>
              </a:spcBef>
              <a:buFontTx/>
              <a:buNone/>
            </a:pPr>
            <a:r>
              <a:rPr lang="fr-FR" altLang="fr-FR" sz="2000">
                <a:latin typeface="Times New Roman" panose="02020603050405020304" pitchFamily="18" charset="0"/>
              </a:rPr>
              <a:t>		De la mousse</a:t>
            </a:r>
          </a:p>
          <a:p>
            <a:pPr>
              <a:spcBef>
                <a:spcPct val="0"/>
              </a:spcBef>
              <a:buFontTx/>
              <a:buNone/>
            </a:pPr>
            <a:r>
              <a:rPr lang="fr-FR" altLang="fr-FR" sz="2000">
                <a:latin typeface="Times New Roman" panose="02020603050405020304" pitchFamily="18" charset="0"/>
              </a:rPr>
              <a:t>		Du ciment sec</a:t>
            </a:r>
          </a:p>
        </p:txBody>
      </p:sp>
      <p:pic>
        <p:nvPicPr>
          <p:cNvPr id="14342" name="Image 1">
            <a:extLst>
              <a:ext uri="{FF2B5EF4-FFF2-40B4-BE49-F238E27FC236}">
                <a16:creationId xmlns:a16="http://schemas.microsoft.com/office/drawing/2014/main" id="{01CF94EF-4804-A29B-0070-81B91BECFD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3716338"/>
            <a:ext cx="29622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I:\Images\Sapeurs-Pompiers\INC\matériels\Photos\150_lance_moyen_foisonnement_(copier).jpg">
            <a:extLst>
              <a:ext uri="{FF2B5EF4-FFF2-40B4-BE49-F238E27FC236}">
                <a16:creationId xmlns:a16="http://schemas.microsoft.com/office/drawing/2014/main" id="{96EA0532-2266-90BB-7F06-EF1AD28D3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765425"/>
            <a:ext cx="35433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3">
            <a:extLst>
              <a:ext uri="{FF2B5EF4-FFF2-40B4-BE49-F238E27FC236}">
                <a16:creationId xmlns:a16="http://schemas.microsoft.com/office/drawing/2014/main" id="{45B2741B-FF54-FF02-B816-2744163AB0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B65F940-D2B3-424E-8680-75BFBCDA2BFF}" type="slidenum">
              <a:rPr lang="fr-FR" altLang="fr-FR" sz="1200">
                <a:solidFill>
                  <a:srgbClr val="898989"/>
                </a:solidFill>
              </a:rPr>
              <a:pPr algn="r" eaLnBrk="1" hangingPunct="1">
                <a:spcBef>
                  <a:spcPct val="0"/>
                </a:spcBef>
                <a:buFontTx/>
                <a:buNone/>
              </a:pPr>
              <a:t>13</a:t>
            </a:fld>
            <a:endParaRPr lang="fr-FR" altLang="fr-FR" sz="1200">
              <a:solidFill>
                <a:srgbClr val="898989"/>
              </a:solidFill>
            </a:endParaRPr>
          </a:p>
        </p:txBody>
      </p:sp>
      <p:sp>
        <p:nvSpPr>
          <p:cNvPr id="15363" name="Titre 8">
            <a:extLst>
              <a:ext uri="{FF2B5EF4-FFF2-40B4-BE49-F238E27FC236}">
                <a16:creationId xmlns:a16="http://schemas.microsoft.com/office/drawing/2014/main" id="{612B01F5-5CDB-C372-9CFD-C239C5817579}"/>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comburant</a:t>
            </a:r>
          </a:p>
        </p:txBody>
      </p:sp>
      <p:sp>
        <p:nvSpPr>
          <p:cNvPr id="15364" name="ZoneTexte 5">
            <a:extLst>
              <a:ext uri="{FF2B5EF4-FFF2-40B4-BE49-F238E27FC236}">
                <a16:creationId xmlns:a16="http://schemas.microsoft.com/office/drawing/2014/main" id="{9F6739D2-08E8-D619-DD27-5D4FCC6D6B13}"/>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étouffement :</a:t>
            </a:r>
          </a:p>
        </p:txBody>
      </p:sp>
      <p:sp>
        <p:nvSpPr>
          <p:cNvPr id="15365" name="ZoneTexte 7">
            <a:extLst>
              <a:ext uri="{FF2B5EF4-FFF2-40B4-BE49-F238E27FC236}">
                <a16:creationId xmlns:a16="http://schemas.microsoft.com/office/drawing/2014/main" id="{FD6AEB17-0EAB-4F8B-790F-229FC4FAFB3A}"/>
              </a:ext>
            </a:extLst>
          </p:cNvPr>
          <p:cNvSpPr txBox="1">
            <a:spLocks noChangeArrowheads="1"/>
          </p:cNvSpPr>
          <p:nvPr/>
        </p:nvSpPr>
        <p:spPr bwMode="auto">
          <a:xfrm>
            <a:off x="539750" y="2132013"/>
            <a:ext cx="741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Lorsque les vêtements prennent feu = En se roulant au sol tout en se protégeant le visage.</a:t>
            </a:r>
            <a:endParaRPr lang="fr-FR" altLang="fr-FR" sz="2000" b="1">
              <a:solidFill>
                <a:srgbClr val="FF0000"/>
              </a:solidFill>
              <a:latin typeface="Times New Roman" panose="02020603050405020304" pitchFamily="18" charset="0"/>
            </a:endParaRPr>
          </a:p>
        </p:txBody>
      </p:sp>
      <p:pic>
        <p:nvPicPr>
          <p:cNvPr id="37900" name="Picture 12" descr="D:\secourisme\prévention accidents\vêtement en feu extinction 3.TIF">
            <a:extLst>
              <a:ext uri="{FF2B5EF4-FFF2-40B4-BE49-F238E27FC236}">
                <a16:creationId xmlns:a16="http://schemas.microsoft.com/office/drawing/2014/main" id="{26D0771C-71F1-CEC6-B0C3-0C79321A3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276600"/>
            <a:ext cx="3984625" cy="22923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7" name="Picture 14" descr="D:\secourisme\prévention accidents\personne vêtements en feu.TIF">
            <a:extLst>
              <a:ext uri="{FF2B5EF4-FFF2-40B4-BE49-F238E27FC236}">
                <a16:creationId xmlns:a16="http://schemas.microsoft.com/office/drawing/2014/main" id="{41CE2EAE-0B36-15C9-E286-93A322229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71800"/>
            <a:ext cx="21939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4000"/>
                                  </p:stCondLst>
                                  <p:childTnLst>
                                    <p:set>
                                      <p:cBhvr>
                                        <p:cTn id="6" dur="1" fill="hold">
                                          <p:stCondLst>
                                            <p:cond delay="0"/>
                                          </p:stCondLst>
                                        </p:cTn>
                                        <p:tgtEl>
                                          <p:spTgt spid="37900"/>
                                        </p:tgtEl>
                                        <p:attrNameLst>
                                          <p:attrName>style.visibility</p:attrName>
                                        </p:attrNameLst>
                                      </p:cBhvr>
                                      <p:to>
                                        <p:strVal val="visible"/>
                                      </p:to>
                                    </p:set>
                                    <p:animEffect transition="in" filter="wipe(left)">
                                      <p:cBhvr>
                                        <p:cTn id="7" dur="5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a:extLst>
              <a:ext uri="{FF2B5EF4-FFF2-40B4-BE49-F238E27FC236}">
                <a16:creationId xmlns:a16="http://schemas.microsoft.com/office/drawing/2014/main" id="{15313CFB-F541-BFFC-D0EC-96C2F91E8102}"/>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19BB261-A20A-4A74-A3C8-E1CFF147185F}" type="slidenum">
              <a:rPr lang="fr-FR" altLang="fr-FR" sz="1200">
                <a:solidFill>
                  <a:srgbClr val="898989"/>
                </a:solidFill>
              </a:rPr>
              <a:pPr algn="r" eaLnBrk="1" hangingPunct="1">
                <a:spcBef>
                  <a:spcPct val="0"/>
                </a:spcBef>
                <a:buFontTx/>
                <a:buNone/>
              </a:pPr>
              <a:t>14</a:t>
            </a:fld>
            <a:endParaRPr lang="fr-FR" altLang="fr-FR" sz="1200">
              <a:solidFill>
                <a:srgbClr val="898989"/>
              </a:solidFill>
            </a:endParaRPr>
          </a:p>
        </p:txBody>
      </p:sp>
      <p:sp>
        <p:nvSpPr>
          <p:cNvPr id="16387" name="Titre 8">
            <a:extLst>
              <a:ext uri="{FF2B5EF4-FFF2-40B4-BE49-F238E27FC236}">
                <a16:creationId xmlns:a16="http://schemas.microsoft.com/office/drawing/2014/main" id="{88EED0DD-BD11-0A2E-FEDB-618A03A89E3B}"/>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comburant</a:t>
            </a:r>
          </a:p>
        </p:txBody>
      </p:sp>
      <p:sp>
        <p:nvSpPr>
          <p:cNvPr id="16388" name="ZoneTexte 5">
            <a:extLst>
              <a:ext uri="{FF2B5EF4-FFF2-40B4-BE49-F238E27FC236}">
                <a16:creationId xmlns:a16="http://schemas.microsoft.com/office/drawing/2014/main" id="{E216DE81-BC88-7797-CF9D-0408966072C8}"/>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étouffement :</a:t>
            </a:r>
          </a:p>
        </p:txBody>
      </p:sp>
      <p:pic>
        <p:nvPicPr>
          <p:cNvPr id="37901" name="Picture 13" descr="D:\secourisme\Incendie\vêtement en feu extinction 1.PCX">
            <a:extLst>
              <a:ext uri="{FF2B5EF4-FFF2-40B4-BE49-F238E27FC236}">
                <a16:creationId xmlns:a16="http://schemas.microsoft.com/office/drawing/2014/main" id="{FE022265-10AF-1A7F-FFFD-71B312D8E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743200"/>
            <a:ext cx="2797175" cy="32766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37903" name="Object 15">
            <a:extLst>
              <a:ext uri="{FF2B5EF4-FFF2-40B4-BE49-F238E27FC236}">
                <a16:creationId xmlns:a16="http://schemas.microsoft.com/office/drawing/2014/main" id="{6EF3424B-2284-7C34-3FD7-AC2D42D6ACCD}"/>
              </a:ext>
            </a:extLst>
          </p:cNvPr>
          <p:cNvGraphicFramePr>
            <a:graphicFrameLocks noChangeAspect="1"/>
          </p:cNvGraphicFramePr>
          <p:nvPr/>
        </p:nvGraphicFramePr>
        <p:xfrm>
          <a:off x="990600" y="3352800"/>
          <a:ext cx="3657600" cy="2100263"/>
        </p:xfrm>
        <a:graphic>
          <a:graphicData uri="http://schemas.openxmlformats.org/presentationml/2006/ole">
            <mc:AlternateContent xmlns:mc="http://schemas.openxmlformats.org/markup-compatibility/2006">
              <mc:Choice xmlns:v="urn:schemas-microsoft-com:vml" Requires="v">
                <p:oleObj name="CorelDRAW" r:id="rId4" imgW="2771775" imgH="1590675" progId="CorelDraw.Graphic.9">
                  <p:embed/>
                </p:oleObj>
              </mc:Choice>
              <mc:Fallback>
                <p:oleObj name="CorelDRAW" r:id="rId4" imgW="2771775" imgH="1590675" progId="CorelDraw.Graphic.9">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352800"/>
                        <a:ext cx="3657600" cy="210026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ZoneTexte 7">
            <a:extLst>
              <a:ext uri="{FF2B5EF4-FFF2-40B4-BE49-F238E27FC236}">
                <a16:creationId xmlns:a16="http://schemas.microsoft.com/office/drawing/2014/main" id="{7E0C51E9-9D42-D2C7-6108-A5889374C8F2}"/>
              </a:ext>
            </a:extLst>
          </p:cNvPr>
          <p:cNvSpPr txBox="1">
            <a:spLocks noChangeArrowheads="1"/>
          </p:cNvSpPr>
          <p:nvPr/>
        </p:nvSpPr>
        <p:spPr bwMode="auto">
          <a:xfrm>
            <a:off x="539750" y="2132013"/>
            <a:ext cx="741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Lorsque les vêtements prennent feu = En enveloppant la victime dans une couverture, une veste.</a:t>
            </a:r>
            <a:endParaRPr lang="fr-FR" altLang="fr-FR" sz="20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0"/>
                                  </p:stCondLst>
                                  <p:childTnLst>
                                    <p:set>
                                      <p:cBhvr>
                                        <p:cTn id="6" dur="1" fill="hold">
                                          <p:stCondLst>
                                            <p:cond delay="0"/>
                                          </p:stCondLst>
                                        </p:cTn>
                                        <p:tgtEl>
                                          <p:spTgt spid="37901"/>
                                        </p:tgtEl>
                                        <p:attrNameLst>
                                          <p:attrName>style.visibility</p:attrName>
                                        </p:attrNameLst>
                                      </p:cBhvr>
                                      <p:to>
                                        <p:strVal val="visible"/>
                                      </p:to>
                                    </p:set>
                                    <p:anim calcmode="lin" valueType="num">
                                      <p:cBhvr additive="base">
                                        <p:cTn id="7" dur="500" fill="hold"/>
                                        <p:tgtEl>
                                          <p:spTgt spid="37901"/>
                                        </p:tgtEl>
                                        <p:attrNameLst>
                                          <p:attrName>ppt_x</p:attrName>
                                        </p:attrNameLst>
                                      </p:cBhvr>
                                      <p:tavLst>
                                        <p:tav tm="0">
                                          <p:val>
                                            <p:strVal val="0-#ppt_w/2"/>
                                          </p:val>
                                        </p:tav>
                                        <p:tav tm="100000">
                                          <p:val>
                                            <p:strVal val="#ppt_x"/>
                                          </p:val>
                                        </p:tav>
                                      </p:tavLst>
                                    </p:anim>
                                    <p:anim calcmode="lin" valueType="num">
                                      <p:cBhvr additive="base">
                                        <p:cTn id="8" dur="500" fill="hold"/>
                                        <p:tgtEl>
                                          <p:spTgt spid="3790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500"/>
                            </p:stCondLst>
                            <p:childTnLst>
                              <p:par>
                                <p:cTn id="10" presetID="17" presetClass="entr" presetSubtype="8" fill="hold" nodeType="afterEffect">
                                  <p:stCondLst>
                                    <p:cond delay="5000"/>
                                  </p:stCondLst>
                                  <p:childTnLst>
                                    <p:set>
                                      <p:cBhvr>
                                        <p:cTn id="11" dur="1" fill="hold">
                                          <p:stCondLst>
                                            <p:cond delay="0"/>
                                          </p:stCondLst>
                                        </p:cTn>
                                        <p:tgtEl>
                                          <p:spTgt spid="37903"/>
                                        </p:tgtEl>
                                        <p:attrNameLst>
                                          <p:attrName>style.visibility</p:attrName>
                                        </p:attrNameLst>
                                      </p:cBhvr>
                                      <p:to>
                                        <p:strVal val="visible"/>
                                      </p:to>
                                    </p:set>
                                    <p:anim calcmode="lin" valueType="num">
                                      <p:cBhvr>
                                        <p:cTn id="12" dur="500" fill="hold"/>
                                        <p:tgtEl>
                                          <p:spTgt spid="37903"/>
                                        </p:tgtEl>
                                        <p:attrNameLst>
                                          <p:attrName>ppt_x</p:attrName>
                                        </p:attrNameLst>
                                      </p:cBhvr>
                                      <p:tavLst>
                                        <p:tav tm="0">
                                          <p:val>
                                            <p:strVal val="#ppt_x-#ppt_w/2"/>
                                          </p:val>
                                        </p:tav>
                                        <p:tav tm="100000">
                                          <p:val>
                                            <p:strVal val="#ppt_x"/>
                                          </p:val>
                                        </p:tav>
                                      </p:tavLst>
                                    </p:anim>
                                    <p:anim calcmode="lin" valueType="num">
                                      <p:cBhvr>
                                        <p:cTn id="13" dur="500" fill="hold"/>
                                        <p:tgtEl>
                                          <p:spTgt spid="37903"/>
                                        </p:tgtEl>
                                        <p:attrNameLst>
                                          <p:attrName>ppt_y</p:attrName>
                                        </p:attrNameLst>
                                      </p:cBhvr>
                                      <p:tavLst>
                                        <p:tav tm="0">
                                          <p:val>
                                            <p:strVal val="#ppt_y"/>
                                          </p:val>
                                        </p:tav>
                                        <p:tav tm="100000">
                                          <p:val>
                                            <p:strVal val="#ppt_y"/>
                                          </p:val>
                                        </p:tav>
                                      </p:tavLst>
                                    </p:anim>
                                    <p:anim calcmode="lin" valueType="num">
                                      <p:cBhvr>
                                        <p:cTn id="14" dur="500" fill="hold"/>
                                        <p:tgtEl>
                                          <p:spTgt spid="37903"/>
                                        </p:tgtEl>
                                        <p:attrNameLst>
                                          <p:attrName>ppt_w</p:attrName>
                                        </p:attrNameLst>
                                      </p:cBhvr>
                                      <p:tavLst>
                                        <p:tav tm="0">
                                          <p:val>
                                            <p:fltVal val="0"/>
                                          </p:val>
                                        </p:tav>
                                        <p:tav tm="100000">
                                          <p:val>
                                            <p:strVal val="#ppt_w"/>
                                          </p:val>
                                        </p:tav>
                                      </p:tavLst>
                                    </p:anim>
                                    <p:anim calcmode="lin" valueType="num">
                                      <p:cBhvr>
                                        <p:cTn id="15" dur="500" fill="hold"/>
                                        <p:tgtEl>
                                          <p:spTgt spid="379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a:extLst>
              <a:ext uri="{FF2B5EF4-FFF2-40B4-BE49-F238E27FC236}">
                <a16:creationId xmlns:a16="http://schemas.microsoft.com/office/drawing/2014/main" id="{E07369E1-2B61-1A1E-EA26-ED9AED057250}"/>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71CADAC-D908-436F-8AD6-ABED7A18F8AF}" type="slidenum">
              <a:rPr lang="fr-FR" altLang="fr-FR" sz="1200">
                <a:solidFill>
                  <a:srgbClr val="898989"/>
                </a:solidFill>
              </a:rPr>
              <a:pPr algn="r" eaLnBrk="1" hangingPunct="1">
                <a:spcBef>
                  <a:spcPct val="0"/>
                </a:spcBef>
                <a:buFontTx/>
                <a:buNone/>
              </a:pPr>
              <a:t>15</a:t>
            </a:fld>
            <a:endParaRPr lang="fr-FR" altLang="fr-FR" sz="1200">
              <a:solidFill>
                <a:srgbClr val="898989"/>
              </a:solidFill>
            </a:endParaRPr>
          </a:p>
        </p:txBody>
      </p:sp>
      <p:sp>
        <p:nvSpPr>
          <p:cNvPr id="17411" name="Titre 8">
            <a:extLst>
              <a:ext uri="{FF2B5EF4-FFF2-40B4-BE49-F238E27FC236}">
                <a16:creationId xmlns:a16="http://schemas.microsoft.com/office/drawing/2014/main" id="{344BE613-0A16-8A4A-5335-5DA0FDDF72BE}"/>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comburant</a:t>
            </a:r>
          </a:p>
        </p:txBody>
      </p:sp>
      <p:sp>
        <p:nvSpPr>
          <p:cNvPr id="17412" name="ZoneTexte 5">
            <a:extLst>
              <a:ext uri="{FF2B5EF4-FFF2-40B4-BE49-F238E27FC236}">
                <a16:creationId xmlns:a16="http://schemas.microsoft.com/office/drawing/2014/main" id="{D4EB6241-6BFC-A091-F121-B1A33AB6FD79}"/>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étouffement :</a:t>
            </a:r>
          </a:p>
        </p:txBody>
      </p:sp>
      <p:sp>
        <p:nvSpPr>
          <p:cNvPr id="17413" name="ZoneTexte 7">
            <a:extLst>
              <a:ext uri="{FF2B5EF4-FFF2-40B4-BE49-F238E27FC236}">
                <a16:creationId xmlns:a16="http://schemas.microsoft.com/office/drawing/2014/main" id="{950E670A-3A77-D448-5AE4-39248200619F}"/>
              </a:ext>
            </a:extLst>
          </p:cNvPr>
          <p:cNvSpPr txBox="1">
            <a:spLocks noChangeArrowheads="1"/>
          </p:cNvSpPr>
          <p:nvPr/>
        </p:nvSpPr>
        <p:spPr bwMode="auto">
          <a:xfrm>
            <a:off x="533400" y="1905000"/>
            <a:ext cx="784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En recouvrant la casserole en feu avec un couvercle, un linge humide, etc.</a:t>
            </a:r>
            <a:endParaRPr lang="fr-FR" altLang="fr-FR" sz="2000" b="1">
              <a:solidFill>
                <a:srgbClr val="FF0000"/>
              </a:solidFill>
              <a:latin typeface="Times New Roman" panose="02020603050405020304" pitchFamily="18" charset="0"/>
            </a:endParaRPr>
          </a:p>
        </p:txBody>
      </p:sp>
      <p:pic>
        <p:nvPicPr>
          <p:cNvPr id="38921" name="Picture 9" descr="D:\secourisme\Incendie\eau sur huile en feu.TIF">
            <a:extLst>
              <a:ext uri="{FF2B5EF4-FFF2-40B4-BE49-F238E27FC236}">
                <a16:creationId xmlns:a16="http://schemas.microsoft.com/office/drawing/2014/main" id="{4EAEC55A-F5C7-BC92-CDF2-5C78F3C91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95600"/>
            <a:ext cx="4227513"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C:\Documents and Settings\Philippe\Mes documents\JSP SDMIS\Dématérialisation\doc\INC\Formation-incendie-exercices-1024x320.png">
            <a:extLst>
              <a:ext uri="{FF2B5EF4-FFF2-40B4-BE49-F238E27FC236}">
                <a16:creationId xmlns:a16="http://schemas.microsoft.com/office/drawing/2014/main" id="{E0AA1CC1-21B3-74C8-4D6F-27C439B87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1" t="52499" r="82274" b="2499"/>
          <a:stretch>
            <a:fillRect/>
          </a:stretch>
        </p:blipFill>
        <p:spPr bwMode="auto">
          <a:xfrm>
            <a:off x="457200" y="2667000"/>
            <a:ext cx="3733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3000"/>
                                  </p:stCondLst>
                                  <p:childTnLst>
                                    <p:set>
                                      <p:cBhvr>
                                        <p:cTn id="6" dur="1" fill="hold">
                                          <p:stCondLst>
                                            <p:cond delay="0"/>
                                          </p:stCondLst>
                                        </p:cTn>
                                        <p:tgtEl>
                                          <p:spTgt spid="38921"/>
                                        </p:tgtEl>
                                        <p:attrNameLst>
                                          <p:attrName>style.visibility</p:attrName>
                                        </p:attrNameLst>
                                      </p:cBhvr>
                                      <p:to>
                                        <p:strVal val="visible"/>
                                      </p:to>
                                    </p:set>
                                    <p:anim calcmode="lin" valueType="num">
                                      <p:cBhvr>
                                        <p:cTn id="7" dur="500" fill="hold"/>
                                        <p:tgtEl>
                                          <p:spTgt spid="38921"/>
                                        </p:tgtEl>
                                        <p:attrNameLst>
                                          <p:attrName>ppt_x</p:attrName>
                                        </p:attrNameLst>
                                      </p:cBhvr>
                                      <p:tavLst>
                                        <p:tav tm="0">
                                          <p:val>
                                            <p:strVal val="#ppt_x-#ppt_w/2"/>
                                          </p:val>
                                        </p:tav>
                                        <p:tav tm="100000">
                                          <p:val>
                                            <p:strVal val="#ppt_x"/>
                                          </p:val>
                                        </p:tav>
                                      </p:tavLst>
                                    </p:anim>
                                    <p:anim calcmode="lin" valueType="num">
                                      <p:cBhvr>
                                        <p:cTn id="8" dur="500" fill="hold"/>
                                        <p:tgtEl>
                                          <p:spTgt spid="38921"/>
                                        </p:tgtEl>
                                        <p:attrNameLst>
                                          <p:attrName>ppt_y</p:attrName>
                                        </p:attrNameLst>
                                      </p:cBhvr>
                                      <p:tavLst>
                                        <p:tav tm="0">
                                          <p:val>
                                            <p:strVal val="#ppt_y"/>
                                          </p:val>
                                        </p:tav>
                                        <p:tav tm="100000">
                                          <p:val>
                                            <p:strVal val="#ppt_y"/>
                                          </p:val>
                                        </p:tav>
                                      </p:tavLst>
                                    </p:anim>
                                    <p:anim calcmode="lin" valueType="num">
                                      <p:cBhvr>
                                        <p:cTn id="9" dur="500" fill="hold"/>
                                        <p:tgtEl>
                                          <p:spTgt spid="38921"/>
                                        </p:tgtEl>
                                        <p:attrNameLst>
                                          <p:attrName>ppt_w</p:attrName>
                                        </p:attrNameLst>
                                      </p:cBhvr>
                                      <p:tavLst>
                                        <p:tav tm="0">
                                          <p:val>
                                            <p:fltVal val="0"/>
                                          </p:val>
                                        </p:tav>
                                        <p:tav tm="100000">
                                          <p:val>
                                            <p:strVal val="#ppt_w"/>
                                          </p:val>
                                        </p:tav>
                                      </p:tavLst>
                                    </p:anim>
                                    <p:anim calcmode="lin" valueType="num">
                                      <p:cBhvr>
                                        <p:cTn id="10" dur="500" fill="hold"/>
                                        <p:tgtEl>
                                          <p:spTgt spid="389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a:extLst>
              <a:ext uri="{FF2B5EF4-FFF2-40B4-BE49-F238E27FC236}">
                <a16:creationId xmlns:a16="http://schemas.microsoft.com/office/drawing/2014/main" id="{10D779CD-0449-0816-6C3E-039129F94F03}"/>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2BA2B74-0C46-4CAB-8491-397A4B7C1158}" type="slidenum">
              <a:rPr lang="fr-FR" altLang="fr-FR" sz="1200">
                <a:solidFill>
                  <a:srgbClr val="898989"/>
                </a:solidFill>
              </a:rPr>
              <a:pPr algn="r" eaLnBrk="1" hangingPunct="1">
                <a:spcBef>
                  <a:spcPct val="0"/>
                </a:spcBef>
                <a:buFontTx/>
                <a:buNone/>
              </a:pPr>
              <a:t>16</a:t>
            </a:fld>
            <a:endParaRPr lang="fr-FR" altLang="fr-FR" sz="1200">
              <a:solidFill>
                <a:srgbClr val="898989"/>
              </a:solidFill>
            </a:endParaRPr>
          </a:p>
        </p:txBody>
      </p:sp>
      <p:sp>
        <p:nvSpPr>
          <p:cNvPr id="18435" name="Titre 8">
            <a:extLst>
              <a:ext uri="{FF2B5EF4-FFF2-40B4-BE49-F238E27FC236}">
                <a16:creationId xmlns:a16="http://schemas.microsoft.com/office/drawing/2014/main" id="{6E17E051-9A5C-5E70-ED7C-092368F2FC18}"/>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comburant</a:t>
            </a:r>
          </a:p>
        </p:txBody>
      </p:sp>
      <p:sp>
        <p:nvSpPr>
          <p:cNvPr id="18436" name="ZoneTexte 5">
            <a:extLst>
              <a:ext uri="{FF2B5EF4-FFF2-40B4-BE49-F238E27FC236}">
                <a16:creationId xmlns:a16="http://schemas.microsoft.com/office/drawing/2014/main" id="{AF491634-EE95-6157-17E5-B096B162C753}"/>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étouffement :</a:t>
            </a:r>
          </a:p>
        </p:txBody>
      </p:sp>
      <p:sp>
        <p:nvSpPr>
          <p:cNvPr id="18437" name="ZoneTexte 7">
            <a:extLst>
              <a:ext uri="{FF2B5EF4-FFF2-40B4-BE49-F238E27FC236}">
                <a16:creationId xmlns:a16="http://schemas.microsoft.com/office/drawing/2014/main" id="{BDEC8CEA-62DB-721C-D7C6-75F7447F3A04}"/>
              </a:ext>
            </a:extLst>
          </p:cNvPr>
          <p:cNvSpPr txBox="1">
            <a:spLocks noChangeArrowheads="1"/>
          </p:cNvSpPr>
          <p:nvPr/>
        </p:nvSpPr>
        <p:spPr bwMode="auto">
          <a:xfrm>
            <a:off x="539750" y="2132013"/>
            <a:ext cx="741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Avec l'emploi d'une couverture anti-feu :</a:t>
            </a:r>
            <a:endParaRPr lang="fr-FR" altLang="fr-FR" sz="2000" b="1">
              <a:solidFill>
                <a:srgbClr val="FF0000"/>
              </a:solidFill>
              <a:latin typeface="Times New Roman" panose="02020603050405020304" pitchFamily="18" charset="0"/>
            </a:endParaRPr>
          </a:p>
        </p:txBody>
      </p:sp>
      <p:pic>
        <p:nvPicPr>
          <p:cNvPr id="18438" name="Picture 1030" descr="C:\Documents and Settings\Philippe\Mes documents\JSP SDMIS\Dématérialisation\doc\INC\utilisation_couverture_anti_feu.jpg">
            <a:extLst>
              <a:ext uri="{FF2B5EF4-FFF2-40B4-BE49-F238E27FC236}">
                <a16:creationId xmlns:a16="http://schemas.microsoft.com/office/drawing/2014/main" id="{FDCFF087-3836-49CC-2CD0-9E01BB76E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67056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82" name="Picture 10" descr="A:\Couverture.gif">
            <a:extLst>
              <a:ext uri="{FF2B5EF4-FFF2-40B4-BE49-F238E27FC236}">
                <a16:creationId xmlns:a16="http://schemas.microsoft.com/office/drawing/2014/main" id="{2D1C6FE8-9A51-1424-D5B7-3A7F1FCB9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133600"/>
            <a:ext cx="1023938"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afterEffect">
                                  <p:stCondLst>
                                    <p:cond delay="4000"/>
                                  </p:stCondLst>
                                  <p:childTnLst>
                                    <p:set>
                                      <p:cBhvr>
                                        <p:cTn id="6" dur="1" fill="hold">
                                          <p:stCondLst>
                                            <p:cond delay="0"/>
                                          </p:stCondLst>
                                        </p:cTn>
                                        <p:tgtEl>
                                          <p:spTgt spid="310282"/>
                                        </p:tgtEl>
                                        <p:attrNameLst>
                                          <p:attrName>style.visibility</p:attrName>
                                        </p:attrNameLst>
                                      </p:cBhvr>
                                      <p:to>
                                        <p:strVal val="visible"/>
                                      </p:to>
                                    </p:set>
                                    <p:anim calcmode="lin" valueType="num">
                                      <p:cBhvr>
                                        <p:cTn id="7" dur="500" fill="hold"/>
                                        <p:tgtEl>
                                          <p:spTgt spid="310282"/>
                                        </p:tgtEl>
                                        <p:attrNameLst>
                                          <p:attrName>ppt_x</p:attrName>
                                        </p:attrNameLst>
                                      </p:cBhvr>
                                      <p:tavLst>
                                        <p:tav tm="0">
                                          <p:val>
                                            <p:strVal val="#ppt_x"/>
                                          </p:val>
                                        </p:tav>
                                        <p:tav tm="100000">
                                          <p:val>
                                            <p:strVal val="#ppt_x"/>
                                          </p:val>
                                        </p:tav>
                                      </p:tavLst>
                                    </p:anim>
                                    <p:anim calcmode="lin" valueType="num">
                                      <p:cBhvr>
                                        <p:cTn id="8" dur="500" fill="hold"/>
                                        <p:tgtEl>
                                          <p:spTgt spid="310282"/>
                                        </p:tgtEl>
                                        <p:attrNameLst>
                                          <p:attrName>ppt_y</p:attrName>
                                        </p:attrNameLst>
                                      </p:cBhvr>
                                      <p:tavLst>
                                        <p:tav tm="0">
                                          <p:val>
                                            <p:strVal val="#ppt_y-#ppt_h/2"/>
                                          </p:val>
                                        </p:tav>
                                        <p:tav tm="100000">
                                          <p:val>
                                            <p:strVal val="#ppt_y"/>
                                          </p:val>
                                        </p:tav>
                                      </p:tavLst>
                                    </p:anim>
                                    <p:anim calcmode="lin" valueType="num">
                                      <p:cBhvr>
                                        <p:cTn id="9" dur="500" fill="hold"/>
                                        <p:tgtEl>
                                          <p:spTgt spid="310282"/>
                                        </p:tgtEl>
                                        <p:attrNameLst>
                                          <p:attrName>ppt_w</p:attrName>
                                        </p:attrNameLst>
                                      </p:cBhvr>
                                      <p:tavLst>
                                        <p:tav tm="0">
                                          <p:val>
                                            <p:strVal val="#ppt_w"/>
                                          </p:val>
                                        </p:tav>
                                        <p:tav tm="100000">
                                          <p:val>
                                            <p:strVal val="#ppt_w"/>
                                          </p:val>
                                        </p:tav>
                                      </p:tavLst>
                                    </p:anim>
                                    <p:anim calcmode="lin" valueType="num">
                                      <p:cBhvr>
                                        <p:cTn id="10" dur="500" fill="hold"/>
                                        <p:tgtEl>
                                          <p:spTgt spid="3102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3">
            <a:extLst>
              <a:ext uri="{FF2B5EF4-FFF2-40B4-BE49-F238E27FC236}">
                <a16:creationId xmlns:a16="http://schemas.microsoft.com/office/drawing/2014/main" id="{3CF4D977-33D2-7A14-06EC-A8C76F5C0B9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FBE0325-8EDF-4269-8001-35FB8B1DFCCC}" type="slidenum">
              <a:rPr lang="fr-FR" altLang="fr-FR" sz="1200">
                <a:solidFill>
                  <a:srgbClr val="898989"/>
                </a:solidFill>
              </a:rPr>
              <a:pPr algn="r" eaLnBrk="1" hangingPunct="1">
                <a:spcBef>
                  <a:spcPct val="0"/>
                </a:spcBef>
                <a:buFontTx/>
                <a:buNone/>
              </a:pPr>
              <a:t>17</a:t>
            </a:fld>
            <a:endParaRPr lang="fr-FR" altLang="fr-FR" sz="1200">
              <a:solidFill>
                <a:srgbClr val="898989"/>
              </a:solidFill>
            </a:endParaRPr>
          </a:p>
        </p:txBody>
      </p:sp>
      <p:sp>
        <p:nvSpPr>
          <p:cNvPr id="19459" name="Titre 8">
            <a:extLst>
              <a:ext uri="{FF2B5EF4-FFF2-40B4-BE49-F238E27FC236}">
                <a16:creationId xmlns:a16="http://schemas.microsoft.com/office/drawing/2014/main" id="{1069A05D-ECBD-DD3E-8C07-4901F694FAF9}"/>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comburant</a:t>
            </a:r>
          </a:p>
        </p:txBody>
      </p:sp>
      <p:sp>
        <p:nvSpPr>
          <p:cNvPr id="19460" name="ZoneTexte 5">
            <a:extLst>
              <a:ext uri="{FF2B5EF4-FFF2-40B4-BE49-F238E27FC236}">
                <a16:creationId xmlns:a16="http://schemas.microsoft.com/office/drawing/2014/main" id="{5B5A7E16-0509-1E18-C1E7-9E0D207CEE0E}"/>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étouffement :</a:t>
            </a:r>
          </a:p>
        </p:txBody>
      </p:sp>
      <p:sp>
        <p:nvSpPr>
          <p:cNvPr id="19461" name="ZoneTexte 7">
            <a:extLst>
              <a:ext uri="{FF2B5EF4-FFF2-40B4-BE49-F238E27FC236}">
                <a16:creationId xmlns:a16="http://schemas.microsoft.com/office/drawing/2014/main" id="{A00DF146-650B-1995-C4B7-70819D9F0077}"/>
              </a:ext>
            </a:extLst>
          </p:cNvPr>
          <p:cNvSpPr txBox="1">
            <a:spLocks noChangeArrowheads="1"/>
          </p:cNvSpPr>
          <p:nvPr/>
        </p:nvSpPr>
        <p:spPr bwMode="auto">
          <a:xfrm>
            <a:off x="558800" y="1951038"/>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Piétinement ou avec une batte à feu : </a:t>
            </a:r>
          </a:p>
        </p:txBody>
      </p:sp>
      <p:pic>
        <p:nvPicPr>
          <p:cNvPr id="19462" name="Picture 7" descr="C:\Documents and Settings\Philippe\Mes documents\JSP SDMIS\Dématérialisation\doc\INC\201104161035.jpg">
            <a:extLst>
              <a:ext uri="{FF2B5EF4-FFF2-40B4-BE49-F238E27FC236}">
                <a16:creationId xmlns:a16="http://schemas.microsoft.com/office/drawing/2014/main" id="{C1B69E79-5432-B2C7-048C-BF1C9DF90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4961"/>
          <a:stretch>
            <a:fillRect/>
          </a:stretch>
        </p:blipFill>
        <p:spPr bwMode="auto">
          <a:xfrm>
            <a:off x="609600" y="2362200"/>
            <a:ext cx="61722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C:\Documents and Settings\Philippe\Mes documents\JSP SDMIS\Dématérialisation\doc\INC\batte à feu.2.png">
            <a:extLst>
              <a:ext uri="{FF2B5EF4-FFF2-40B4-BE49-F238E27FC236}">
                <a16:creationId xmlns:a16="http://schemas.microsoft.com/office/drawing/2014/main" id="{BB532FBD-B9E2-C09A-1036-A89E6ED26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2484438"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3">
            <a:extLst>
              <a:ext uri="{FF2B5EF4-FFF2-40B4-BE49-F238E27FC236}">
                <a16:creationId xmlns:a16="http://schemas.microsoft.com/office/drawing/2014/main" id="{9E74D816-1337-8D70-F675-05FF7A4236E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08D846D-1815-4383-87EA-AF70DA6F4DB3}" type="slidenum">
              <a:rPr lang="fr-FR" altLang="fr-FR" sz="1200">
                <a:solidFill>
                  <a:srgbClr val="898989"/>
                </a:solidFill>
              </a:rPr>
              <a:pPr algn="r" eaLnBrk="1" hangingPunct="1">
                <a:spcBef>
                  <a:spcPct val="0"/>
                </a:spcBef>
                <a:buFontTx/>
                <a:buNone/>
              </a:pPr>
              <a:t>18</a:t>
            </a:fld>
            <a:endParaRPr lang="fr-FR" altLang="fr-FR" sz="1200">
              <a:solidFill>
                <a:srgbClr val="898989"/>
              </a:solidFill>
            </a:endParaRPr>
          </a:p>
        </p:txBody>
      </p:sp>
      <p:sp>
        <p:nvSpPr>
          <p:cNvPr id="20483" name="Titre 8">
            <a:extLst>
              <a:ext uri="{FF2B5EF4-FFF2-40B4-BE49-F238E27FC236}">
                <a16:creationId xmlns:a16="http://schemas.microsoft.com/office/drawing/2014/main" id="{AF0E62E5-15D0-0AC1-A912-1C86C55A725C}"/>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comburant</a:t>
            </a:r>
          </a:p>
        </p:txBody>
      </p:sp>
      <p:sp>
        <p:nvSpPr>
          <p:cNvPr id="20484" name="ZoneTexte 5">
            <a:extLst>
              <a:ext uri="{FF2B5EF4-FFF2-40B4-BE49-F238E27FC236}">
                <a16:creationId xmlns:a16="http://schemas.microsoft.com/office/drawing/2014/main" id="{9B8BDE00-E2E9-F520-3058-3E8300A247E2}"/>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inertage :</a:t>
            </a:r>
          </a:p>
        </p:txBody>
      </p:sp>
      <p:sp>
        <p:nvSpPr>
          <p:cNvPr id="20485" name="ZoneTexte 7">
            <a:extLst>
              <a:ext uri="{FF2B5EF4-FFF2-40B4-BE49-F238E27FC236}">
                <a16:creationId xmlns:a16="http://schemas.microsoft.com/office/drawing/2014/main" id="{0039DF56-727D-700F-B976-2656A5F77044}"/>
              </a:ext>
            </a:extLst>
          </p:cNvPr>
          <p:cNvSpPr txBox="1">
            <a:spLocks noChangeArrowheads="1"/>
          </p:cNvSpPr>
          <p:nvPr/>
        </p:nvSpPr>
        <p:spPr bwMode="auto">
          <a:xfrm>
            <a:off x="533400" y="20574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En injectant certains produits dits inerte, on diminue progressivement la concentration en O</a:t>
            </a:r>
            <a:r>
              <a:rPr lang="fr-FR" altLang="fr-FR" sz="2000" baseline="-25000">
                <a:latin typeface="Times New Roman" panose="02020603050405020304" pitchFamily="18" charset="0"/>
              </a:rPr>
              <a:t>2</a:t>
            </a:r>
            <a:r>
              <a:rPr lang="fr-FR" altLang="fr-FR" sz="2000">
                <a:latin typeface="Times New Roman" panose="02020603050405020304" pitchFamily="18" charset="0"/>
              </a:rPr>
              <a:t> et on arrête la combustion.</a:t>
            </a:r>
          </a:p>
        </p:txBody>
      </p:sp>
      <p:pic>
        <p:nvPicPr>
          <p:cNvPr id="20486" name="Picture 6" descr="D:\Médias\Sapeurs-Pompiers\Dessins\installation fixe extinction par inertage.TIF">
            <a:extLst>
              <a:ext uri="{FF2B5EF4-FFF2-40B4-BE49-F238E27FC236}">
                <a16:creationId xmlns:a16="http://schemas.microsoft.com/office/drawing/2014/main" id="{939DFE54-2249-F936-5A80-932952EDE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3200"/>
            <a:ext cx="5181600" cy="345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3">
            <a:extLst>
              <a:ext uri="{FF2B5EF4-FFF2-40B4-BE49-F238E27FC236}">
                <a16:creationId xmlns:a16="http://schemas.microsoft.com/office/drawing/2014/main" id="{104ACBF7-4798-665A-B9EC-5FD101ADA1EC}"/>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528BFFD-4BCA-4F65-8A49-595A78BFE212}" type="slidenum">
              <a:rPr lang="fr-FR" altLang="fr-FR" sz="1200">
                <a:solidFill>
                  <a:srgbClr val="898989"/>
                </a:solidFill>
              </a:rPr>
              <a:pPr algn="r" eaLnBrk="1" hangingPunct="1">
                <a:spcBef>
                  <a:spcPct val="0"/>
                </a:spcBef>
                <a:buFontTx/>
                <a:buNone/>
              </a:pPr>
              <a:t>19</a:t>
            </a:fld>
            <a:endParaRPr lang="fr-FR" altLang="fr-FR" sz="1200">
              <a:solidFill>
                <a:srgbClr val="898989"/>
              </a:solidFill>
            </a:endParaRPr>
          </a:p>
        </p:txBody>
      </p:sp>
      <p:sp>
        <p:nvSpPr>
          <p:cNvPr id="21507" name="Titre 8">
            <a:extLst>
              <a:ext uri="{FF2B5EF4-FFF2-40B4-BE49-F238E27FC236}">
                <a16:creationId xmlns:a16="http://schemas.microsoft.com/office/drawing/2014/main" id="{F9003563-7314-8793-95CC-307375632045}"/>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comburant</a:t>
            </a:r>
          </a:p>
        </p:txBody>
      </p:sp>
      <p:sp>
        <p:nvSpPr>
          <p:cNvPr id="21508" name="ZoneTexte 5">
            <a:extLst>
              <a:ext uri="{FF2B5EF4-FFF2-40B4-BE49-F238E27FC236}">
                <a16:creationId xmlns:a16="http://schemas.microsoft.com/office/drawing/2014/main" id="{2A71EC95-D209-61FA-4145-B125E8FDC12E}"/>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soufflage :</a:t>
            </a:r>
          </a:p>
        </p:txBody>
      </p:sp>
      <p:sp>
        <p:nvSpPr>
          <p:cNvPr id="21509" name="ZoneTexte 7">
            <a:extLst>
              <a:ext uri="{FF2B5EF4-FFF2-40B4-BE49-F238E27FC236}">
                <a16:creationId xmlns:a16="http://schemas.microsoft.com/office/drawing/2014/main" id="{19A4A856-3FBD-88F0-79B2-885843DB4C07}"/>
              </a:ext>
            </a:extLst>
          </p:cNvPr>
          <p:cNvSpPr txBox="1">
            <a:spLocks noChangeArrowheads="1"/>
          </p:cNvSpPr>
          <p:nvPr/>
        </p:nvSpPr>
        <p:spPr bwMode="auto">
          <a:xfrm>
            <a:off x="533400" y="2133600"/>
            <a:ext cx="80708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L'extinction est réalisée grâce à un souffle puissant. </a:t>
            </a:r>
          </a:p>
          <a:p>
            <a:pPr>
              <a:spcBef>
                <a:spcPct val="0"/>
              </a:spcBef>
              <a:buFontTx/>
              <a:buNone/>
            </a:pPr>
            <a:endParaRPr lang="fr-FR" altLang="fr-FR" sz="2000">
              <a:latin typeface="Times New Roman" panose="02020603050405020304" pitchFamily="18" charset="0"/>
            </a:endParaRPr>
          </a:p>
          <a:p>
            <a:pPr>
              <a:spcBef>
                <a:spcPct val="0"/>
              </a:spcBef>
              <a:buFontTx/>
              <a:buNone/>
            </a:pPr>
            <a:r>
              <a:rPr lang="fr-FR" altLang="fr-FR" sz="2000">
                <a:latin typeface="Times New Roman" panose="02020603050405020304" pitchFamily="18" charset="0"/>
              </a:rPr>
              <a:t>Ce procédé est utilisé dans l'extinction des feux de puits de pétrole, de forage, au moyen d'explosifs.</a:t>
            </a:r>
          </a:p>
          <a:p>
            <a:pPr>
              <a:spcBef>
                <a:spcPct val="0"/>
              </a:spcBef>
              <a:buFontTx/>
              <a:buNone/>
            </a:pPr>
            <a:endParaRPr lang="fr-FR" altLang="fr-FR" sz="2000">
              <a:latin typeface="Times New Roman" panose="02020603050405020304" pitchFamily="18" charset="0"/>
            </a:endParaRPr>
          </a:p>
          <a:p>
            <a:pPr>
              <a:spcBef>
                <a:spcPct val="0"/>
              </a:spcBef>
              <a:buFontTx/>
              <a:buNone/>
            </a:pPr>
            <a:endParaRPr lang="fr-FR" altLang="fr-FR" sz="2000">
              <a:latin typeface="Times New Roman" panose="02020603050405020304" pitchFamily="18" charset="0"/>
            </a:endParaRPr>
          </a:p>
          <a:p>
            <a:pPr>
              <a:spcBef>
                <a:spcPct val="0"/>
              </a:spcBef>
              <a:buFontTx/>
              <a:buNone/>
            </a:pPr>
            <a:r>
              <a:rPr lang="fr-FR" altLang="fr-FR" sz="2000">
                <a:latin typeface="Times New Roman" panose="02020603050405020304" pitchFamily="18" charset="0"/>
              </a:rPr>
              <a:t>C'est le même procédé </a:t>
            </a:r>
          </a:p>
          <a:p>
            <a:pPr>
              <a:spcBef>
                <a:spcPct val="0"/>
              </a:spcBef>
              <a:buFontTx/>
              <a:buNone/>
            </a:pPr>
            <a:r>
              <a:rPr lang="fr-FR" altLang="fr-FR" sz="2000">
                <a:latin typeface="Times New Roman" panose="02020603050405020304" pitchFamily="18" charset="0"/>
              </a:rPr>
              <a:t>que pour éteindre une bougie.</a:t>
            </a:r>
            <a:endParaRPr lang="fr-FR" altLang="fr-FR" sz="2000" b="1">
              <a:solidFill>
                <a:srgbClr val="FF0000"/>
              </a:solidFill>
              <a:latin typeface="Times New Roman" panose="02020603050405020304" pitchFamily="18" charset="0"/>
            </a:endParaRPr>
          </a:p>
        </p:txBody>
      </p:sp>
      <p:pic>
        <p:nvPicPr>
          <p:cNvPr id="21510" name="Picture 6" descr="F:\imagesNN4EMO8E.jpg">
            <a:extLst>
              <a:ext uri="{FF2B5EF4-FFF2-40B4-BE49-F238E27FC236}">
                <a16:creationId xmlns:a16="http://schemas.microsoft.com/office/drawing/2014/main" id="{D55300EE-3937-3B36-3043-7A0145E38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346450"/>
            <a:ext cx="4313238"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4">
            <a:extLst>
              <a:ext uri="{FF2B5EF4-FFF2-40B4-BE49-F238E27FC236}">
                <a16:creationId xmlns:a16="http://schemas.microsoft.com/office/drawing/2014/main" id="{B3B1521D-0EB2-8DA1-7E3C-26E31EF96CD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C04CDA4-D5EE-451F-A470-3C6A69BD7F51}" type="slidenum">
              <a:rPr lang="fr-FR" altLang="fr-FR" sz="2000">
                <a:solidFill>
                  <a:srgbClr val="984807"/>
                </a:solidFill>
              </a:rPr>
              <a:pPr>
                <a:spcBef>
                  <a:spcPct val="0"/>
                </a:spcBef>
                <a:buFontTx/>
                <a:buNone/>
              </a:pPr>
              <a:t>2</a:t>
            </a:fld>
            <a:endParaRPr lang="fr-FR" altLang="fr-FR" sz="2000">
              <a:solidFill>
                <a:srgbClr val="984807"/>
              </a:solidFill>
            </a:endParaRPr>
          </a:p>
        </p:txBody>
      </p:sp>
      <p:sp>
        <p:nvSpPr>
          <p:cNvPr id="4099" name="ZoneTexte 5">
            <a:extLst>
              <a:ext uri="{FF2B5EF4-FFF2-40B4-BE49-F238E27FC236}">
                <a16:creationId xmlns:a16="http://schemas.microsoft.com/office/drawing/2014/main" id="{4DF6BA5D-366F-DF55-587E-9A730E917927}"/>
              </a:ext>
            </a:extLst>
          </p:cNvPr>
          <p:cNvSpPr txBox="1">
            <a:spLocks noChangeArrowheads="1"/>
          </p:cNvSpPr>
          <p:nvPr/>
        </p:nvSpPr>
        <p:spPr bwMode="auto">
          <a:xfrm>
            <a:off x="6003925" y="2060575"/>
            <a:ext cx="156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rPr>
              <a:t>Objectifs</a:t>
            </a:r>
          </a:p>
        </p:txBody>
      </p:sp>
      <p:sp>
        <p:nvSpPr>
          <p:cNvPr id="4100" name="ZoneTexte 2">
            <a:extLst>
              <a:ext uri="{FF2B5EF4-FFF2-40B4-BE49-F238E27FC236}">
                <a16:creationId xmlns:a16="http://schemas.microsoft.com/office/drawing/2014/main" id="{65AE95FC-42CE-8ED9-C01A-F01E07089A6C}"/>
              </a:ext>
            </a:extLst>
          </p:cNvPr>
          <p:cNvSpPr txBox="1">
            <a:spLocks noChangeArrowheads="1"/>
          </p:cNvSpPr>
          <p:nvPr/>
        </p:nvSpPr>
        <p:spPr bwMode="auto">
          <a:xfrm>
            <a:off x="609600" y="2514600"/>
            <a:ext cx="34559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Char char="-"/>
            </a:pPr>
            <a:r>
              <a:rPr lang="fr-FR" altLang="fr-FR" sz="2000">
                <a:latin typeface="Times New Roman" panose="02020603050405020304" pitchFamily="18" charset="0"/>
              </a:rPr>
              <a:t>Actions sur le combustible</a:t>
            </a:r>
          </a:p>
          <a:p>
            <a:pPr>
              <a:spcBef>
                <a:spcPct val="0"/>
              </a:spcBef>
              <a:buFontTx/>
              <a:buChar char="-"/>
            </a:pPr>
            <a:r>
              <a:rPr lang="fr-FR" altLang="fr-FR" sz="2000">
                <a:latin typeface="Times New Roman" panose="02020603050405020304" pitchFamily="18" charset="0"/>
              </a:rPr>
              <a:t>Actions sur le comburant</a:t>
            </a:r>
          </a:p>
          <a:p>
            <a:pPr>
              <a:spcBef>
                <a:spcPct val="0"/>
              </a:spcBef>
              <a:buFontTx/>
              <a:buChar char="-"/>
            </a:pPr>
            <a:r>
              <a:rPr lang="fr-FR" altLang="fr-FR" sz="2000">
                <a:latin typeface="Times New Roman" panose="02020603050405020304" pitchFamily="18" charset="0"/>
              </a:rPr>
              <a:t>Actions sur l'énergie d'activation</a:t>
            </a:r>
          </a:p>
          <a:p>
            <a:pPr>
              <a:spcBef>
                <a:spcPct val="0"/>
              </a:spcBef>
              <a:buFontTx/>
              <a:buChar char="-"/>
            </a:pPr>
            <a:r>
              <a:rPr lang="fr-FR" altLang="fr-FR" sz="2000">
                <a:latin typeface="Times New Roman" panose="02020603050405020304" pitchFamily="18" charset="0"/>
              </a:rPr>
              <a:t>Autres actions.</a:t>
            </a:r>
          </a:p>
        </p:txBody>
      </p:sp>
      <p:sp>
        <p:nvSpPr>
          <p:cNvPr id="4101" name="ZoneTexte 7">
            <a:extLst>
              <a:ext uri="{FF2B5EF4-FFF2-40B4-BE49-F238E27FC236}">
                <a16:creationId xmlns:a16="http://schemas.microsoft.com/office/drawing/2014/main" id="{5A07CB41-2319-5097-071E-33DF80311386}"/>
              </a:ext>
            </a:extLst>
          </p:cNvPr>
          <p:cNvSpPr txBox="1">
            <a:spLocks noChangeArrowheads="1"/>
          </p:cNvSpPr>
          <p:nvPr/>
        </p:nvSpPr>
        <p:spPr bwMode="auto">
          <a:xfrm>
            <a:off x="4648200" y="2743200"/>
            <a:ext cx="388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Connaître les actions possibles sur le triangle du feu afin d'obtenir une extinction. </a:t>
            </a:r>
          </a:p>
        </p:txBody>
      </p:sp>
      <p:cxnSp>
        <p:nvCxnSpPr>
          <p:cNvPr id="5" name="Connecteur droit 4">
            <a:extLst>
              <a:ext uri="{FF2B5EF4-FFF2-40B4-BE49-F238E27FC236}">
                <a16:creationId xmlns:a16="http://schemas.microsoft.com/office/drawing/2014/main" id="{C3E31208-7EE6-6A3C-5089-A30F6C256004}"/>
              </a:ext>
            </a:extLst>
          </p:cNvPr>
          <p:cNvCxnSpPr/>
          <p:nvPr/>
        </p:nvCxnSpPr>
        <p:spPr>
          <a:xfrm>
            <a:off x="4500563" y="1484313"/>
            <a:ext cx="0" cy="4465637"/>
          </a:xfrm>
          <a:prstGeom prst="line">
            <a:avLst/>
          </a:prstGeom>
        </p:spPr>
        <p:style>
          <a:lnRef idx="2">
            <a:schemeClr val="accent6"/>
          </a:lnRef>
          <a:fillRef idx="0">
            <a:schemeClr val="accent6"/>
          </a:fillRef>
          <a:effectRef idx="1">
            <a:schemeClr val="accent6"/>
          </a:effectRef>
          <a:fontRef idx="minor">
            <a:schemeClr val="tx1"/>
          </a:fontRef>
        </p:style>
      </p:cxnSp>
      <p:sp>
        <p:nvSpPr>
          <p:cNvPr id="4103" name="Titre 8">
            <a:extLst>
              <a:ext uri="{FF2B5EF4-FFF2-40B4-BE49-F238E27FC236}">
                <a16:creationId xmlns:a16="http://schemas.microsoft.com/office/drawing/2014/main" id="{E575180D-F943-73D0-71DE-31D247A4C187}"/>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Les procédés d'extinction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3">
            <a:extLst>
              <a:ext uri="{FF2B5EF4-FFF2-40B4-BE49-F238E27FC236}">
                <a16:creationId xmlns:a16="http://schemas.microsoft.com/office/drawing/2014/main" id="{CB88EAFC-F0A2-3263-BDE5-321376C573CD}"/>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119C8CB-50B8-490F-8AA8-644990C727F7}" type="slidenum">
              <a:rPr lang="fr-FR" altLang="fr-FR" sz="1200">
                <a:solidFill>
                  <a:srgbClr val="898989"/>
                </a:solidFill>
              </a:rPr>
              <a:pPr algn="r" eaLnBrk="1" hangingPunct="1">
                <a:spcBef>
                  <a:spcPct val="0"/>
                </a:spcBef>
                <a:buFontTx/>
                <a:buNone/>
              </a:pPr>
              <a:t>20</a:t>
            </a:fld>
            <a:endParaRPr lang="fr-FR" altLang="fr-FR" sz="1200">
              <a:solidFill>
                <a:srgbClr val="898989"/>
              </a:solidFill>
            </a:endParaRPr>
          </a:p>
        </p:txBody>
      </p:sp>
      <p:sp>
        <p:nvSpPr>
          <p:cNvPr id="22531" name="Titre 8">
            <a:extLst>
              <a:ext uri="{FF2B5EF4-FFF2-40B4-BE49-F238E27FC236}">
                <a16:creationId xmlns:a16="http://schemas.microsoft.com/office/drawing/2014/main" id="{E1269143-01EF-04E5-606F-C843F1AB459A}"/>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l'énergie d'activation</a:t>
            </a:r>
          </a:p>
        </p:txBody>
      </p:sp>
      <p:pic>
        <p:nvPicPr>
          <p:cNvPr id="22532" name="Image 10">
            <a:extLst>
              <a:ext uri="{FF2B5EF4-FFF2-40B4-BE49-F238E27FC236}">
                <a16:creationId xmlns:a16="http://schemas.microsoft.com/office/drawing/2014/main" id="{939FC730-3CB6-07AF-76E1-5A5C8FC233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568642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3">
            <a:extLst>
              <a:ext uri="{FF2B5EF4-FFF2-40B4-BE49-F238E27FC236}">
                <a16:creationId xmlns:a16="http://schemas.microsoft.com/office/drawing/2014/main" id="{D5AC4B3F-A41B-3088-EF17-CF6CA770273F}"/>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262B51B-672C-4C05-8AE1-7E1F7A586EA8}" type="slidenum">
              <a:rPr lang="fr-FR" altLang="fr-FR" sz="1200">
                <a:solidFill>
                  <a:srgbClr val="898989"/>
                </a:solidFill>
              </a:rPr>
              <a:pPr algn="r" eaLnBrk="1" hangingPunct="1">
                <a:spcBef>
                  <a:spcPct val="0"/>
                </a:spcBef>
                <a:buFontTx/>
                <a:buNone/>
              </a:pPr>
              <a:t>21</a:t>
            </a:fld>
            <a:endParaRPr lang="fr-FR" altLang="fr-FR" sz="1200">
              <a:solidFill>
                <a:srgbClr val="898989"/>
              </a:solidFill>
            </a:endParaRPr>
          </a:p>
        </p:txBody>
      </p:sp>
      <p:sp>
        <p:nvSpPr>
          <p:cNvPr id="23555" name="Titre 8">
            <a:extLst>
              <a:ext uri="{FF2B5EF4-FFF2-40B4-BE49-F238E27FC236}">
                <a16:creationId xmlns:a16="http://schemas.microsoft.com/office/drawing/2014/main" id="{00147C2B-BAA1-4BFF-9320-BFBEAF457D0A}"/>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l'énergie d'activation</a:t>
            </a:r>
          </a:p>
        </p:txBody>
      </p:sp>
      <p:sp>
        <p:nvSpPr>
          <p:cNvPr id="23556" name="ZoneTexte 5">
            <a:extLst>
              <a:ext uri="{FF2B5EF4-FFF2-40B4-BE49-F238E27FC236}">
                <a16:creationId xmlns:a16="http://schemas.microsoft.com/office/drawing/2014/main" id="{2ECA6E07-39DF-9481-0008-15EEC1FDB42C}"/>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refroidissement: </a:t>
            </a:r>
          </a:p>
        </p:txBody>
      </p:sp>
      <p:sp>
        <p:nvSpPr>
          <p:cNvPr id="23557" name="ZoneTexte 7">
            <a:extLst>
              <a:ext uri="{FF2B5EF4-FFF2-40B4-BE49-F238E27FC236}">
                <a16:creationId xmlns:a16="http://schemas.microsoft.com/office/drawing/2014/main" id="{0BE3269D-94E4-B051-A7E7-544DE6C26067}"/>
              </a:ext>
            </a:extLst>
          </p:cNvPr>
          <p:cNvSpPr txBox="1">
            <a:spLocks noChangeArrowheads="1"/>
          </p:cNvSpPr>
          <p:nvPr/>
        </p:nvSpPr>
        <p:spPr bwMode="auto">
          <a:xfrm>
            <a:off x="508000" y="2395538"/>
            <a:ext cx="8318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Action d’abaisser la T° d’inflammation des matériaux.</a:t>
            </a:r>
          </a:p>
          <a:p>
            <a:pPr>
              <a:spcBef>
                <a:spcPct val="0"/>
              </a:spcBef>
              <a:buFontTx/>
              <a:buNone/>
            </a:pPr>
            <a:r>
              <a:rPr lang="fr-FR" altLang="fr-FR" sz="2000">
                <a:latin typeface="Times New Roman" panose="02020603050405020304" pitchFamily="18" charset="0"/>
              </a:rPr>
              <a:t>Eau se vaporise au contact du foyer en absorbant une grande quantité de chaleur.</a:t>
            </a:r>
          </a:p>
        </p:txBody>
      </p:sp>
      <p:pic>
        <p:nvPicPr>
          <p:cNvPr id="23558" name="Image 10">
            <a:extLst>
              <a:ext uri="{FF2B5EF4-FFF2-40B4-BE49-F238E27FC236}">
                <a16:creationId xmlns:a16="http://schemas.microsoft.com/office/drawing/2014/main" id="{71E799BA-99F1-40D4-9CF5-95CF189F8F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30194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C:\Documents and Settings\Philippe\Mes documents\JSP SDMIS\Dématérialisation\doc\INC\étouffement.png">
            <a:extLst>
              <a:ext uri="{FF2B5EF4-FFF2-40B4-BE49-F238E27FC236}">
                <a16:creationId xmlns:a16="http://schemas.microsoft.com/office/drawing/2014/main" id="{24C0639D-17CE-A765-D084-0A2ACA200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14800"/>
            <a:ext cx="315436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http://ts3.mm.bing.net/th?id=H.4683710162798110&amp;pid=1.7">
            <a:extLst>
              <a:ext uri="{FF2B5EF4-FFF2-40B4-BE49-F238E27FC236}">
                <a16:creationId xmlns:a16="http://schemas.microsoft.com/office/drawing/2014/main" id="{894A09A0-A3B9-A8D3-F20C-1ECC19A82F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200400"/>
            <a:ext cx="23622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C:\Documents and Settings\Philippe\Mes documents\JSP SDMIS\Dématérialisation\doc\INC\B - connaissance du matériel\images5W5P7V7J.jpg">
            <a:extLst>
              <a:ext uri="{FF2B5EF4-FFF2-40B4-BE49-F238E27FC236}">
                <a16:creationId xmlns:a16="http://schemas.microsoft.com/office/drawing/2014/main" id="{2C9950F0-7C62-98C6-D32A-8C2A48390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19200"/>
            <a:ext cx="193516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3">
            <a:extLst>
              <a:ext uri="{FF2B5EF4-FFF2-40B4-BE49-F238E27FC236}">
                <a16:creationId xmlns:a16="http://schemas.microsoft.com/office/drawing/2014/main" id="{9C6A2779-2256-07AF-2A62-FFFC3C126492}"/>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B5BA7D2-A722-4213-ACDE-BE7BBB3C2576}" type="slidenum">
              <a:rPr lang="fr-FR" altLang="fr-FR" sz="1200">
                <a:solidFill>
                  <a:srgbClr val="898989"/>
                </a:solidFill>
              </a:rPr>
              <a:pPr algn="r" eaLnBrk="1" hangingPunct="1">
                <a:spcBef>
                  <a:spcPct val="0"/>
                </a:spcBef>
                <a:buFontTx/>
                <a:buNone/>
              </a:pPr>
              <a:t>22</a:t>
            </a:fld>
            <a:endParaRPr lang="fr-FR" altLang="fr-FR" sz="1200">
              <a:solidFill>
                <a:srgbClr val="898989"/>
              </a:solidFill>
            </a:endParaRPr>
          </a:p>
        </p:txBody>
      </p:sp>
      <p:sp>
        <p:nvSpPr>
          <p:cNvPr id="24579" name="Titre 8">
            <a:extLst>
              <a:ext uri="{FF2B5EF4-FFF2-40B4-BE49-F238E27FC236}">
                <a16:creationId xmlns:a16="http://schemas.microsoft.com/office/drawing/2014/main" id="{C6B2506C-224F-9A8C-CC75-5E87BE3D9B42}"/>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l'énergie d'activation</a:t>
            </a:r>
          </a:p>
        </p:txBody>
      </p:sp>
      <p:sp>
        <p:nvSpPr>
          <p:cNvPr id="24580" name="ZoneTexte 5">
            <a:extLst>
              <a:ext uri="{FF2B5EF4-FFF2-40B4-BE49-F238E27FC236}">
                <a16:creationId xmlns:a16="http://schemas.microsoft.com/office/drawing/2014/main" id="{99B3D170-42A4-F5E5-49E4-6B0A54CF5C88}"/>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Suppression de la cause du feu :</a:t>
            </a:r>
          </a:p>
        </p:txBody>
      </p:sp>
      <p:pic>
        <p:nvPicPr>
          <p:cNvPr id="24581" name="Picture 3" descr="Image1">
            <a:extLst>
              <a:ext uri="{FF2B5EF4-FFF2-40B4-BE49-F238E27FC236}">
                <a16:creationId xmlns:a16="http://schemas.microsoft.com/office/drawing/2014/main" id="{A7D4CA80-0D11-D055-CE38-D19AB2FF0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97088"/>
            <a:ext cx="4899025"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3">
            <a:extLst>
              <a:ext uri="{FF2B5EF4-FFF2-40B4-BE49-F238E27FC236}">
                <a16:creationId xmlns:a16="http://schemas.microsoft.com/office/drawing/2014/main" id="{991A3D5F-5483-24EF-9007-7F9A4128B673}"/>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7B5BBB3-968D-49F9-BE68-EE1BB454AFFF}" type="slidenum">
              <a:rPr lang="fr-FR" altLang="fr-FR" sz="1200">
                <a:solidFill>
                  <a:srgbClr val="898989"/>
                </a:solidFill>
              </a:rPr>
              <a:pPr algn="r" eaLnBrk="1" hangingPunct="1">
                <a:spcBef>
                  <a:spcPct val="0"/>
                </a:spcBef>
                <a:buFontTx/>
                <a:buNone/>
              </a:pPr>
              <a:t>23</a:t>
            </a:fld>
            <a:endParaRPr lang="fr-FR" altLang="fr-FR" sz="1200">
              <a:solidFill>
                <a:srgbClr val="898989"/>
              </a:solidFill>
            </a:endParaRPr>
          </a:p>
        </p:txBody>
      </p:sp>
      <p:sp>
        <p:nvSpPr>
          <p:cNvPr id="25603" name="Titre 8">
            <a:extLst>
              <a:ext uri="{FF2B5EF4-FFF2-40B4-BE49-F238E27FC236}">
                <a16:creationId xmlns:a16="http://schemas.microsoft.com/office/drawing/2014/main" id="{541ADF9A-95B2-8471-B606-4CCA91B89463}"/>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Autres actions</a:t>
            </a:r>
          </a:p>
        </p:txBody>
      </p:sp>
      <p:sp>
        <p:nvSpPr>
          <p:cNvPr id="25604" name="ZoneTexte 5">
            <a:extLst>
              <a:ext uri="{FF2B5EF4-FFF2-40B4-BE49-F238E27FC236}">
                <a16:creationId xmlns:a16="http://schemas.microsoft.com/office/drawing/2014/main" id="{6AC84526-FE98-CC6E-A792-94ADB3AFA211}"/>
              </a:ext>
            </a:extLst>
          </p:cNvPr>
          <p:cNvSpPr txBox="1">
            <a:spLocks noChangeArrowheads="1"/>
          </p:cNvSpPr>
          <p:nvPr/>
        </p:nvSpPr>
        <p:spPr bwMode="auto">
          <a:xfrm>
            <a:off x="539750" y="1484313"/>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inhibition : </a:t>
            </a:r>
          </a:p>
        </p:txBody>
      </p:sp>
      <p:sp>
        <p:nvSpPr>
          <p:cNvPr id="25605" name="ZoneTexte 7">
            <a:extLst>
              <a:ext uri="{FF2B5EF4-FFF2-40B4-BE49-F238E27FC236}">
                <a16:creationId xmlns:a16="http://schemas.microsoft.com/office/drawing/2014/main" id="{D8E2444A-0336-1639-C276-C0E98DEE0261}"/>
              </a:ext>
            </a:extLst>
          </p:cNvPr>
          <p:cNvSpPr txBox="1">
            <a:spLocks noChangeArrowheads="1"/>
          </p:cNvSpPr>
          <p:nvPr/>
        </p:nvSpPr>
        <p:spPr bwMode="auto">
          <a:xfrm>
            <a:off x="539750" y="2132013"/>
            <a:ext cx="814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Bloque la réaction chimique d'oxydation entre le combustible et le comburant.</a:t>
            </a:r>
            <a:endParaRPr lang="fr-FR" altLang="fr-FR" sz="2000" b="1">
              <a:solidFill>
                <a:srgbClr val="FF0000"/>
              </a:solidFill>
              <a:latin typeface="Times New Roman" panose="02020603050405020304" pitchFamily="18" charset="0"/>
            </a:endParaRPr>
          </a:p>
        </p:txBody>
      </p:sp>
      <p:sp>
        <p:nvSpPr>
          <p:cNvPr id="25606" name="ZoneTexte 7">
            <a:extLst>
              <a:ext uri="{FF2B5EF4-FFF2-40B4-BE49-F238E27FC236}">
                <a16:creationId xmlns:a16="http://schemas.microsoft.com/office/drawing/2014/main" id="{C3B2B35C-E792-F341-0FBE-A3F7E5FF354F}"/>
              </a:ext>
            </a:extLst>
          </p:cNvPr>
          <p:cNvSpPr txBox="1">
            <a:spLocks noChangeArrowheads="1"/>
          </p:cNvSpPr>
          <p:nvPr/>
        </p:nvSpPr>
        <p:spPr bwMode="auto">
          <a:xfrm>
            <a:off x="609600" y="3810000"/>
            <a:ext cx="289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Les poudres extinctrices </a:t>
            </a:r>
          </a:p>
          <a:p>
            <a:pPr>
              <a:spcBef>
                <a:spcPct val="0"/>
              </a:spcBef>
              <a:buFontTx/>
              <a:buNone/>
            </a:pPr>
            <a:r>
              <a:rPr lang="fr-FR" altLang="fr-FR" sz="2000">
                <a:latin typeface="Times New Roman" panose="02020603050405020304" pitchFamily="18" charset="0"/>
              </a:rPr>
              <a:t>ont cette propriété.</a:t>
            </a:r>
            <a:endParaRPr lang="fr-FR" altLang="fr-FR" sz="2000" b="1">
              <a:solidFill>
                <a:srgbClr val="FF0000"/>
              </a:solidFill>
              <a:latin typeface="Times New Roman" panose="02020603050405020304" pitchFamily="18" charset="0"/>
            </a:endParaRPr>
          </a:p>
        </p:txBody>
      </p:sp>
      <p:pic>
        <p:nvPicPr>
          <p:cNvPr id="25607" name="Picture 9">
            <a:extLst>
              <a:ext uri="{FF2B5EF4-FFF2-40B4-BE49-F238E27FC236}">
                <a16:creationId xmlns:a16="http://schemas.microsoft.com/office/drawing/2014/main" id="{E2CCACCC-8A21-1488-844B-46CFB1CF0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2751138"/>
            <a:ext cx="507365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3">
            <a:extLst>
              <a:ext uri="{FF2B5EF4-FFF2-40B4-BE49-F238E27FC236}">
                <a16:creationId xmlns:a16="http://schemas.microsoft.com/office/drawing/2014/main" id="{E9C4DB73-278C-8FA9-D239-4B849F0481A3}"/>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9BFE9AC-7CE6-483A-91DD-D10D6E495757}" type="slidenum">
              <a:rPr lang="fr-FR" altLang="fr-FR" sz="1200">
                <a:solidFill>
                  <a:srgbClr val="898989"/>
                </a:solidFill>
              </a:rPr>
              <a:pPr algn="r" eaLnBrk="1" hangingPunct="1">
                <a:spcBef>
                  <a:spcPct val="0"/>
                </a:spcBef>
                <a:buFontTx/>
                <a:buNone/>
              </a:pPr>
              <a:t>24</a:t>
            </a:fld>
            <a:endParaRPr lang="fr-FR" altLang="fr-FR" sz="1200">
              <a:solidFill>
                <a:srgbClr val="898989"/>
              </a:solidFill>
            </a:endParaRPr>
          </a:p>
        </p:txBody>
      </p:sp>
      <p:sp>
        <p:nvSpPr>
          <p:cNvPr id="26627" name="Titre 8">
            <a:extLst>
              <a:ext uri="{FF2B5EF4-FFF2-40B4-BE49-F238E27FC236}">
                <a16:creationId xmlns:a16="http://schemas.microsoft.com/office/drawing/2014/main" id="{9E9C367C-2DA3-E65D-A48B-2CEFF6E71050}"/>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plusieurs côtés</a:t>
            </a:r>
          </a:p>
        </p:txBody>
      </p:sp>
      <p:sp>
        <p:nvSpPr>
          <p:cNvPr id="26628" name="ZoneTexte 7">
            <a:extLst>
              <a:ext uri="{FF2B5EF4-FFF2-40B4-BE49-F238E27FC236}">
                <a16:creationId xmlns:a16="http://schemas.microsoft.com/office/drawing/2014/main" id="{82BD62BE-C2BC-671C-28C1-EB51404C7961}"/>
              </a:ext>
            </a:extLst>
          </p:cNvPr>
          <p:cNvSpPr txBox="1">
            <a:spLocks noChangeArrowheads="1"/>
          </p:cNvSpPr>
          <p:nvPr/>
        </p:nvSpPr>
        <p:spPr bwMode="auto">
          <a:xfrm>
            <a:off x="533400" y="1524000"/>
            <a:ext cx="7416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Souvent l'action des SP agissent sur plusieurs côtés du triangle. </a:t>
            </a:r>
          </a:p>
          <a:p>
            <a:pPr>
              <a:spcBef>
                <a:spcPct val="0"/>
              </a:spcBef>
              <a:buFontTx/>
              <a:buNone/>
            </a:pPr>
            <a:endParaRPr lang="fr-FR" altLang="fr-FR" sz="2000">
              <a:latin typeface="Times New Roman" panose="02020603050405020304" pitchFamily="18" charset="0"/>
              <a:cs typeface="Times New Roman" panose="02020603050405020304" pitchFamily="18"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Quelques exemples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Times New Roman" panose="02020603050405020304" pitchFamily="18" charset="0"/>
              </a:rPr>
              <a:t> L'eau en se vaporisant action de refroidissement), créée de la vapeur d'eau qui prend la place de l'</a:t>
            </a:r>
            <a:r>
              <a:rPr lang="fr-FR" altLang="fr-FR" sz="2000">
                <a:latin typeface="Times New Roman" panose="02020603050405020304" pitchFamily="18" charset="0"/>
              </a:rPr>
              <a:t> O</a:t>
            </a:r>
            <a:r>
              <a:rPr lang="fr-FR" altLang="fr-FR" sz="2000" baseline="-25000">
                <a:latin typeface="Times New Roman" panose="02020603050405020304" pitchFamily="18" charset="0"/>
              </a:rPr>
              <a:t>2</a:t>
            </a:r>
            <a:r>
              <a:rPr lang="fr-FR" altLang="fr-FR" sz="2000">
                <a:latin typeface="Times New Roman" panose="02020603050405020304" pitchFamily="18" charset="0"/>
                <a:cs typeface="Times New Roman" panose="02020603050405020304" pitchFamily="18" charset="0"/>
              </a:rPr>
              <a:t> (action d'étouffement).</a:t>
            </a:r>
            <a:endParaRPr lang="fr-FR" altLang="fr-FR" sz="2000">
              <a:latin typeface="Times New Roman" panose="02020603050405020304" pitchFamily="18" charset="0"/>
              <a:cs typeface="Calibri" panose="020F0502020204030204" pitchFamily="34" charset="0"/>
            </a:endParaRPr>
          </a:p>
          <a:p>
            <a:pPr>
              <a:spcBef>
                <a:spcPct val="0"/>
              </a:spcBef>
              <a:buFontTx/>
              <a:buChar char="•"/>
            </a:pPr>
            <a:endParaRPr lang="fr-FR" altLang="fr-FR" sz="2000">
              <a:latin typeface="Times New Roman" panose="02020603050405020304" pitchFamily="18" charset="0"/>
              <a:cs typeface="Calibri" panose="020F0502020204030204" pitchFamily="34" charset="0"/>
            </a:endParaRPr>
          </a:p>
          <a:p>
            <a:pPr>
              <a:spcBef>
                <a:spcPct val="0"/>
              </a:spcBef>
              <a:buFontTx/>
              <a:buChar char="•"/>
            </a:pPr>
            <a:endParaRPr lang="fr-FR" altLang="fr-FR" sz="2000">
              <a:latin typeface="Times New Roman" panose="02020603050405020304" pitchFamily="18" charset="0"/>
              <a:cs typeface="Calibri" panose="020F0502020204030204" pitchFamily="34" charset="0"/>
            </a:endParaRPr>
          </a:p>
          <a:p>
            <a:pPr>
              <a:spcBef>
                <a:spcPct val="0"/>
              </a:spcBef>
              <a:buFontTx/>
              <a:buChar char="•"/>
            </a:pPr>
            <a:r>
              <a:rPr lang="fr-FR" altLang="fr-FR" sz="2000">
                <a:latin typeface="Times New Roman" panose="02020603050405020304" pitchFamily="18" charset="0"/>
                <a:cs typeface="Calibri" panose="020F0502020204030204" pitchFamily="34" charset="0"/>
              </a:rPr>
              <a:t> La mousse agit par étouffement et par refroidissement.</a:t>
            </a:r>
            <a:r>
              <a:rPr lang="fr-FR" altLang="fr-FR" sz="2000">
                <a:latin typeface="Times New Roman" panose="02020603050405020304" pitchFamily="18" charset="0"/>
              </a:rPr>
              <a:t> </a:t>
            </a:r>
          </a:p>
        </p:txBody>
      </p:sp>
      <p:pic>
        <p:nvPicPr>
          <p:cNvPr id="26629" name="Picture 12" descr="C:\Documents and Settings\Philippe\Mes documents\JSP SDMIS\Dématérialisation\doc\INC\les-extincteurs-15-638.jpg">
            <a:extLst>
              <a:ext uri="{FF2B5EF4-FFF2-40B4-BE49-F238E27FC236}">
                <a16:creationId xmlns:a16="http://schemas.microsoft.com/office/drawing/2014/main" id="{3EF4D882-BD3C-B245-485E-EDA57B3B4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35" t="26355" r="53134" b="34677"/>
          <a:stretch>
            <a:fillRect/>
          </a:stretch>
        </p:blipFill>
        <p:spPr bwMode="auto">
          <a:xfrm>
            <a:off x="6934200" y="3124200"/>
            <a:ext cx="1689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3">
            <a:extLst>
              <a:ext uri="{FF2B5EF4-FFF2-40B4-BE49-F238E27FC236}">
                <a16:creationId xmlns:a16="http://schemas.microsoft.com/office/drawing/2014/main" id="{72CC32C5-C89C-9E1C-2D03-476881C6CDE0}"/>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08B4B1F-5E27-4AD4-8AAF-B549F4FAFFAE}" type="slidenum">
              <a:rPr lang="fr-FR" altLang="fr-FR" sz="1200">
                <a:solidFill>
                  <a:srgbClr val="898989"/>
                </a:solidFill>
              </a:rPr>
              <a:pPr algn="r" eaLnBrk="1" hangingPunct="1">
                <a:spcBef>
                  <a:spcPct val="0"/>
                </a:spcBef>
                <a:buFontTx/>
                <a:buNone/>
              </a:pPr>
              <a:t>25</a:t>
            </a:fld>
            <a:endParaRPr lang="fr-FR" altLang="fr-FR" sz="1200">
              <a:solidFill>
                <a:srgbClr val="898989"/>
              </a:solidFill>
            </a:endParaRPr>
          </a:p>
        </p:txBody>
      </p:sp>
      <p:sp>
        <p:nvSpPr>
          <p:cNvPr id="27651" name="Titre 8">
            <a:extLst>
              <a:ext uri="{FF2B5EF4-FFF2-40B4-BE49-F238E27FC236}">
                <a16:creationId xmlns:a16="http://schemas.microsoft.com/office/drawing/2014/main" id="{AA1A9AA2-24A6-58EB-0645-E25D86D966C9}"/>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plusieurs côtés</a:t>
            </a:r>
          </a:p>
        </p:txBody>
      </p:sp>
      <p:sp>
        <p:nvSpPr>
          <p:cNvPr id="27652" name="ZoneTexte 7">
            <a:extLst>
              <a:ext uri="{FF2B5EF4-FFF2-40B4-BE49-F238E27FC236}">
                <a16:creationId xmlns:a16="http://schemas.microsoft.com/office/drawing/2014/main" id="{1D8596B6-A181-C722-0557-F51972237008}"/>
              </a:ext>
            </a:extLst>
          </p:cNvPr>
          <p:cNvSpPr txBox="1">
            <a:spLocks noChangeArrowheads="1"/>
          </p:cNvSpPr>
          <p:nvPr/>
        </p:nvSpPr>
        <p:spPr bwMode="auto">
          <a:xfrm>
            <a:off x="395288" y="1360488"/>
            <a:ext cx="741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Dans les devoirs du double porte-lance, celui-ci doit :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Déblayer pour faciliter la progression du chef BAT, </a:t>
            </a:r>
            <a:endParaRPr lang="fr-FR" altLang="fr-FR" sz="2000">
              <a:latin typeface="Times New Roman" panose="02020603050405020304" pitchFamily="18" charset="0"/>
              <a:cs typeface="Calibri" panose="020F0502020204030204" pitchFamily="34" charset="0"/>
            </a:endParaRPr>
          </a:p>
        </p:txBody>
      </p:sp>
      <p:pic>
        <p:nvPicPr>
          <p:cNvPr id="27653" name="Image 1">
            <a:extLst>
              <a:ext uri="{FF2B5EF4-FFF2-40B4-BE49-F238E27FC236}">
                <a16:creationId xmlns:a16="http://schemas.microsoft.com/office/drawing/2014/main" id="{A07BE313-B91B-180D-9600-77C1873A4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3850" y="3276600"/>
            <a:ext cx="33591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http://ts3.mm.bing.net/th?id=H.4683710162798110&amp;pid=1.7">
            <a:extLst>
              <a:ext uri="{FF2B5EF4-FFF2-40B4-BE49-F238E27FC236}">
                <a16:creationId xmlns:a16="http://schemas.microsoft.com/office/drawing/2014/main" id="{1AEF936E-6611-FC2B-3C1B-DA5354234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267200"/>
            <a:ext cx="23622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descr="C:\Documents and Settings\Philippe\Mes documents\JSP SDMIS\Dématérialisation\doc\INC\étouffement.png">
            <a:extLst>
              <a:ext uri="{FF2B5EF4-FFF2-40B4-BE49-F238E27FC236}">
                <a16:creationId xmlns:a16="http://schemas.microsoft.com/office/drawing/2014/main" id="{97F1CB87-7CB1-8904-C71E-AB6DDE169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300196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descr="C:\Documents and Settings\Philippe\Mes documents\JSP SDMIS\Dématérialisation\doc\INC\les-extincteurs-15-638.jpg">
            <a:extLst>
              <a:ext uri="{FF2B5EF4-FFF2-40B4-BE49-F238E27FC236}">
                <a16:creationId xmlns:a16="http://schemas.microsoft.com/office/drawing/2014/main" id="{36BCD935-905C-5FF9-0FB9-A971E0566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835" t="26355" r="53134" b="34677"/>
          <a:stretch>
            <a:fillRect/>
          </a:stretch>
        </p:blipFill>
        <p:spPr bwMode="auto">
          <a:xfrm>
            <a:off x="6705600" y="1295400"/>
            <a:ext cx="14398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3">
            <a:extLst>
              <a:ext uri="{FF2B5EF4-FFF2-40B4-BE49-F238E27FC236}">
                <a16:creationId xmlns:a16="http://schemas.microsoft.com/office/drawing/2014/main" id="{23C1F06C-071C-0692-CD97-412ABE5B1E4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B9CD1CE-9636-4D45-9A17-A6C0D2B852DC}" type="slidenum">
              <a:rPr lang="fr-FR" altLang="fr-FR" sz="1200">
                <a:solidFill>
                  <a:srgbClr val="898989"/>
                </a:solidFill>
              </a:rPr>
              <a:pPr algn="r" eaLnBrk="1" hangingPunct="1">
                <a:spcBef>
                  <a:spcPct val="0"/>
                </a:spcBef>
                <a:buFontTx/>
                <a:buNone/>
              </a:pPr>
              <a:t>26</a:t>
            </a:fld>
            <a:endParaRPr lang="fr-FR" altLang="fr-FR" sz="1200">
              <a:solidFill>
                <a:srgbClr val="898989"/>
              </a:solidFill>
            </a:endParaRPr>
          </a:p>
        </p:txBody>
      </p:sp>
      <p:sp>
        <p:nvSpPr>
          <p:cNvPr id="28675" name="Titre 8">
            <a:extLst>
              <a:ext uri="{FF2B5EF4-FFF2-40B4-BE49-F238E27FC236}">
                <a16:creationId xmlns:a16="http://schemas.microsoft.com/office/drawing/2014/main" id="{F1D04128-CF6E-1C63-8955-C21289155013}"/>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plusieurs côtés</a:t>
            </a:r>
          </a:p>
        </p:txBody>
      </p:sp>
      <p:sp>
        <p:nvSpPr>
          <p:cNvPr id="28676" name="ZoneTexte 7">
            <a:extLst>
              <a:ext uri="{FF2B5EF4-FFF2-40B4-BE49-F238E27FC236}">
                <a16:creationId xmlns:a16="http://schemas.microsoft.com/office/drawing/2014/main" id="{548D9E15-E091-E3D2-C50F-9A079BA338C4}"/>
              </a:ext>
            </a:extLst>
          </p:cNvPr>
          <p:cNvSpPr txBox="1">
            <a:spLocks noChangeArrowheads="1"/>
          </p:cNvSpPr>
          <p:nvPr/>
        </p:nvSpPr>
        <p:spPr bwMode="auto">
          <a:xfrm>
            <a:off x="411163" y="1403350"/>
            <a:ext cx="741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Times New Roman" panose="02020603050405020304" pitchFamily="18" charset="0"/>
              </a:rPr>
              <a:t>Dans les devoirs du double porte-lance, celui-ci doit : </a:t>
            </a:r>
            <a:endParaRPr lang="fr-FR" altLang="fr-FR" sz="2000">
              <a:latin typeface="Times New Roman" panose="02020603050405020304" pitchFamily="18" charset="0"/>
              <a:cs typeface="Calibri" panose="020F0502020204030204" pitchFamily="34" charset="0"/>
            </a:endParaRPr>
          </a:p>
          <a:p>
            <a:pPr>
              <a:spcBef>
                <a:spcPct val="0"/>
              </a:spcBef>
              <a:buFontTx/>
              <a:buNone/>
            </a:pPr>
            <a:r>
              <a:rPr lang="fr-FR" altLang="fr-FR" sz="2000">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Calibri" panose="020F0502020204030204" pitchFamily="34" charset="0"/>
            </a:endParaRP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Écarter tout ce qui peut devenir un aliment pour le feu, </a:t>
            </a:r>
          </a:p>
        </p:txBody>
      </p:sp>
      <p:pic>
        <p:nvPicPr>
          <p:cNvPr id="28677" name="Image 1">
            <a:extLst>
              <a:ext uri="{FF2B5EF4-FFF2-40B4-BE49-F238E27FC236}">
                <a16:creationId xmlns:a16="http://schemas.microsoft.com/office/drawing/2014/main" id="{129F4935-2342-2C82-1596-1EBC44142F85}"/>
              </a:ext>
            </a:extLst>
          </p:cNvPr>
          <p:cNvPicPr>
            <a:picLocks noChangeAspect="1"/>
          </p:cNvPicPr>
          <p:nvPr/>
        </p:nvPicPr>
        <p:blipFill>
          <a:blip r:embed="rId2">
            <a:extLst>
              <a:ext uri="{28A0092B-C50C-407E-A947-70E740481C1C}">
                <a14:useLocalDpi xmlns:a14="http://schemas.microsoft.com/office/drawing/2010/main" val="0"/>
              </a:ext>
            </a:extLst>
          </a:blip>
          <a:srcRect t="25397" r="79289" b="35147"/>
          <a:stretch>
            <a:fillRect/>
          </a:stretch>
        </p:blipFill>
        <p:spPr bwMode="auto">
          <a:xfrm>
            <a:off x="6781800" y="3429000"/>
            <a:ext cx="192881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Image 5">
            <a:extLst>
              <a:ext uri="{FF2B5EF4-FFF2-40B4-BE49-F238E27FC236}">
                <a16:creationId xmlns:a16="http://schemas.microsoft.com/office/drawing/2014/main" id="{F90BE7C6-56EA-FEF9-B6D9-AD07477210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495800"/>
            <a:ext cx="2286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C:\Documents and Settings\Philippe\Mes documents\JSP SDMIS\Dématérialisation\doc\INC\les-extincteurs-15-638.jpg">
            <a:extLst>
              <a:ext uri="{FF2B5EF4-FFF2-40B4-BE49-F238E27FC236}">
                <a16:creationId xmlns:a16="http://schemas.microsoft.com/office/drawing/2014/main" id="{33DD441F-021B-7383-F557-925C22D88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35" t="26355" r="53134" b="34677"/>
          <a:stretch>
            <a:fillRect/>
          </a:stretch>
        </p:blipFill>
        <p:spPr bwMode="auto">
          <a:xfrm>
            <a:off x="7292975" y="1295400"/>
            <a:ext cx="14398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9" descr="C:\Documents and Settings\Philippe\Mes documents\JSP SDMIS\Dématérialisation\doc\INC\étouffement.png">
            <a:extLst>
              <a:ext uri="{FF2B5EF4-FFF2-40B4-BE49-F238E27FC236}">
                <a16:creationId xmlns:a16="http://schemas.microsoft.com/office/drawing/2014/main" id="{90444FE0-2549-7119-16F0-C2150E560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43400"/>
            <a:ext cx="23622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 descr="http://ts3.mm.bing.net/th?id=H.4683710162798110&amp;pid=1.7">
            <a:extLst>
              <a:ext uri="{FF2B5EF4-FFF2-40B4-BE49-F238E27FC236}">
                <a16:creationId xmlns:a16="http://schemas.microsoft.com/office/drawing/2014/main" id="{F938896F-CDBE-4953-FF24-05DEEFBC4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667000"/>
            <a:ext cx="1600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3">
            <a:extLst>
              <a:ext uri="{FF2B5EF4-FFF2-40B4-BE49-F238E27FC236}">
                <a16:creationId xmlns:a16="http://schemas.microsoft.com/office/drawing/2014/main" id="{9F718287-A19B-52A5-A804-867641BED8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8A03F9A-51C3-4279-B829-20911DA64AB0}" type="slidenum">
              <a:rPr lang="fr-FR" altLang="fr-FR" sz="1200">
                <a:solidFill>
                  <a:srgbClr val="898989"/>
                </a:solidFill>
              </a:rPr>
              <a:pPr>
                <a:spcBef>
                  <a:spcPct val="0"/>
                </a:spcBef>
                <a:buFontTx/>
                <a:buNone/>
              </a:pPr>
              <a:t>27</a:t>
            </a:fld>
            <a:endParaRPr lang="fr-FR" altLang="fr-FR" sz="1200">
              <a:solidFill>
                <a:srgbClr val="898989"/>
              </a:solidFill>
            </a:endParaRPr>
          </a:p>
        </p:txBody>
      </p:sp>
      <p:sp>
        <p:nvSpPr>
          <p:cNvPr id="29699" name="Titre 8">
            <a:extLst>
              <a:ext uri="{FF2B5EF4-FFF2-40B4-BE49-F238E27FC236}">
                <a16:creationId xmlns:a16="http://schemas.microsoft.com/office/drawing/2014/main" id="{581DAF98-A06A-BD16-0E93-04F84E5AD64B}"/>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Synthèse</a:t>
            </a:r>
          </a:p>
        </p:txBody>
      </p:sp>
      <p:pic>
        <p:nvPicPr>
          <p:cNvPr id="29700" name="Picture 12" descr="C:\Documents and Settings\Philippe\Mes documents\JSP SDMIS\Dématérialisation\doc\INC\triangle%20du%20feu.png">
            <a:extLst>
              <a:ext uri="{FF2B5EF4-FFF2-40B4-BE49-F238E27FC236}">
                <a16:creationId xmlns:a16="http://schemas.microsoft.com/office/drawing/2014/main" id="{7D88BC78-11D9-07B2-8E7E-DE62DAC83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7400"/>
            <a:ext cx="35623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3">
            <a:extLst>
              <a:ext uri="{FF2B5EF4-FFF2-40B4-BE49-F238E27FC236}">
                <a16:creationId xmlns:a16="http://schemas.microsoft.com/office/drawing/2014/main" id="{F4AD05A1-2428-0339-63AD-4A123EA57ECE}"/>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E9EB6A7-CD18-4CC9-AEB7-7B428C8EF9D5}" type="slidenum">
              <a:rPr lang="fr-FR" altLang="fr-FR" sz="1200">
                <a:solidFill>
                  <a:srgbClr val="898989"/>
                </a:solidFill>
              </a:rPr>
              <a:pPr algn="r" eaLnBrk="1" hangingPunct="1">
                <a:spcBef>
                  <a:spcPct val="0"/>
                </a:spcBef>
                <a:buFontTx/>
                <a:buNone/>
              </a:pPr>
              <a:t>28</a:t>
            </a:fld>
            <a:endParaRPr lang="fr-FR" altLang="fr-FR" sz="1200">
              <a:solidFill>
                <a:srgbClr val="898989"/>
              </a:solidFill>
            </a:endParaRPr>
          </a:p>
        </p:txBody>
      </p:sp>
      <p:sp>
        <p:nvSpPr>
          <p:cNvPr id="31747" name="Titre 8">
            <a:extLst>
              <a:ext uri="{FF2B5EF4-FFF2-40B4-BE49-F238E27FC236}">
                <a16:creationId xmlns:a16="http://schemas.microsoft.com/office/drawing/2014/main" id="{1E34FF58-11AE-BC18-4E69-1214B8066269}"/>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Synthèse</a:t>
            </a:r>
          </a:p>
        </p:txBody>
      </p:sp>
      <p:sp>
        <p:nvSpPr>
          <p:cNvPr id="31748" name="ZoneTexte 1">
            <a:extLst>
              <a:ext uri="{FF2B5EF4-FFF2-40B4-BE49-F238E27FC236}">
                <a16:creationId xmlns:a16="http://schemas.microsoft.com/office/drawing/2014/main" id="{693A4160-5095-6C99-3E99-AAD9102C3AFE}"/>
              </a:ext>
            </a:extLst>
          </p:cNvPr>
          <p:cNvSpPr txBox="1">
            <a:spLocks noChangeArrowheads="1"/>
          </p:cNvSpPr>
          <p:nvPr/>
        </p:nvSpPr>
        <p:spPr bwMode="auto">
          <a:xfrm>
            <a:off x="304800" y="1447800"/>
            <a:ext cx="82994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Char char="-"/>
            </a:pPr>
            <a:r>
              <a:rPr lang="fr-FR" altLang="fr-FR" sz="2000" b="1">
                <a:solidFill>
                  <a:srgbClr val="F79646"/>
                </a:solidFill>
                <a:latin typeface="Times New Roman" panose="02020603050405020304" pitchFamily="18" charset="0"/>
              </a:rPr>
              <a:t>Extinction par refroidissement : </a:t>
            </a:r>
          </a:p>
          <a:p>
            <a:pPr>
              <a:spcBef>
                <a:spcPct val="0"/>
              </a:spcBef>
              <a:buFontTx/>
              <a:buChar char="-"/>
            </a:pPr>
            <a:endParaRPr lang="fr-FR" altLang="fr-FR" sz="2000" b="1">
              <a:solidFill>
                <a:srgbClr val="219AC5"/>
              </a:solidFill>
              <a:latin typeface="Times New Roman" panose="02020603050405020304" pitchFamily="18" charset="0"/>
            </a:endParaRPr>
          </a:p>
          <a:p>
            <a:pPr>
              <a:spcBef>
                <a:spcPct val="0"/>
              </a:spcBef>
              <a:buFontTx/>
              <a:buChar char="-"/>
            </a:pPr>
            <a:endParaRPr lang="fr-FR" altLang="fr-FR" sz="2000" b="1">
              <a:solidFill>
                <a:srgbClr val="219AC5"/>
              </a:solidFill>
              <a:latin typeface="Times New Roman" panose="02020603050405020304" pitchFamily="18" charset="0"/>
            </a:endParaRPr>
          </a:p>
          <a:p>
            <a:pPr>
              <a:spcBef>
                <a:spcPct val="0"/>
              </a:spcBef>
              <a:buFont typeface="Wingdings" panose="05000000000000000000" pitchFamily="2" charset="2"/>
              <a:buChar char="è"/>
            </a:pPr>
            <a:r>
              <a:rPr lang="fr-FR" altLang="fr-FR" sz="2000">
                <a:latin typeface="Times New Roman" panose="02020603050405020304" pitchFamily="18" charset="0"/>
                <a:sym typeface="Wingdings" panose="05000000000000000000" pitchFamily="2" charset="2"/>
              </a:rPr>
              <a:t>C’est l’action d’abaisser la T° d’inflammation des matériaux. L’eau se vaporise au contact du foyer en absorbant une grande quantité de chaleur.</a:t>
            </a:r>
          </a:p>
          <a:p>
            <a:pPr>
              <a:spcBef>
                <a:spcPct val="0"/>
              </a:spcBef>
              <a:buFont typeface="Wingdings" panose="05000000000000000000" pitchFamily="2" charset="2"/>
              <a:buNone/>
            </a:pPr>
            <a:endParaRPr lang="fr-FR" altLang="fr-FR" sz="2000">
              <a:latin typeface="Times New Roman" panose="02020603050405020304" pitchFamily="18" charset="0"/>
              <a:sym typeface="Wingdings" panose="05000000000000000000" pitchFamily="2" charset="2"/>
            </a:endParaRPr>
          </a:p>
          <a:p>
            <a:pPr>
              <a:spcBef>
                <a:spcPct val="0"/>
              </a:spcBef>
              <a:buFont typeface="Wingdings" panose="05000000000000000000" pitchFamily="2" charset="2"/>
              <a:buChar char="à"/>
            </a:pPr>
            <a:r>
              <a:rPr lang="fr-FR" altLang="fr-FR" sz="2000">
                <a:solidFill>
                  <a:srgbClr val="FF0000"/>
                </a:solidFill>
                <a:latin typeface="Times New Roman" panose="02020603050405020304" pitchFamily="18" charset="0"/>
                <a:sym typeface="Wingdings" panose="05000000000000000000" pitchFamily="2" charset="2"/>
              </a:rPr>
              <a:t>Suppression de ?</a:t>
            </a:r>
          </a:p>
        </p:txBody>
      </p:sp>
      <p:pic>
        <p:nvPicPr>
          <p:cNvPr id="31749" name="Image 15">
            <a:extLst>
              <a:ext uri="{FF2B5EF4-FFF2-40B4-BE49-F238E27FC236}">
                <a16:creationId xmlns:a16="http://schemas.microsoft.com/office/drawing/2014/main" id="{83940AC4-E6A7-2702-8965-FD1D37E32B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3213100"/>
            <a:ext cx="4437063"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16">
            <a:extLst>
              <a:ext uri="{FF2B5EF4-FFF2-40B4-BE49-F238E27FC236}">
                <a16:creationId xmlns:a16="http://schemas.microsoft.com/office/drawing/2014/main" id="{6FC30A2F-AD4D-5736-7BAE-EBBD1A6C2D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068638"/>
            <a:ext cx="37877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Espace réservé du numéro de diapositive 3">
            <a:extLst>
              <a:ext uri="{FF2B5EF4-FFF2-40B4-BE49-F238E27FC236}">
                <a16:creationId xmlns:a16="http://schemas.microsoft.com/office/drawing/2014/main" id="{C0BDE582-078E-3F84-0277-36DA84A71AB0}"/>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B0C4F01-78FC-4FF6-92E8-D17325B30C77}" type="slidenum">
              <a:rPr lang="fr-FR" altLang="fr-FR" sz="1200">
                <a:solidFill>
                  <a:srgbClr val="898989"/>
                </a:solidFill>
              </a:rPr>
              <a:pPr algn="r" eaLnBrk="1" hangingPunct="1">
                <a:spcBef>
                  <a:spcPct val="0"/>
                </a:spcBef>
                <a:buFontTx/>
                <a:buNone/>
              </a:pPr>
              <a:t>29</a:t>
            </a:fld>
            <a:endParaRPr lang="fr-FR" altLang="fr-FR" sz="1200">
              <a:solidFill>
                <a:srgbClr val="898989"/>
              </a:solidFill>
            </a:endParaRPr>
          </a:p>
        </p:txBody>
      </p:sp>
      <p:sp>
        <p:nvSpPr>
          <p:cNvPr id="33796" name="Titre 8">
            <a:extLst>
              <a:ext uri="{FF2B5EF4-FFF2-40B4-BE49-F238E27FC236}">
                <a16:creationId xmlns:a16="http://schemas.microsoft.com/office/drawing/2014/main" id="{36DE2D17-80E7-1F13-9870-51956813EA25}"/>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Synthèse</a:t>
            </a:r>
          </a:p>
        </p:txBody>
      </p:sp>
      <p:sp>
        <p:nvSpPr>
          <p:cNvPr id="33797" name="ZoneTexte 12">
            <a:extLst>
              <a:ext uri="{FF2B5EF4-FFF2-40B4-BE49-F238E27FC236}">
                <a16:creationId xmlns:a16="http://schemas.microsoft.com/office/drawing/2014/main" id="{4DAB89A4-82F1-0906-29D6-912CF119180A}"/>
              </a:ext>
            </a:extLst>
          </p:cNvPr>
          <p:cNvSpPr txBox="1">
            <a:spLocks noChangeArrowheads="1"/>
          </p:cNvSpPr>
          <p:nvPr/>
        </p:nvSpPr>
        <p:spPr bwMode="auto">
          <a:xfrm>
            <a:off x="381000" y="1414463"/>
            <a:ext cx="8305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Char char="-"/>
            </a:pPr>
            <a:r>
              <a:rPr lang="fr-FR" altLang="fr-FR" sz="2000" b="1">
                <a:solidFill>
                  <a:srgbClr val="F79646"/>
                </a:solidFill>
                <a:latin typeface="Times New Roman" panose="02020603050405020304" pitchFamily="18" charset="0"/>
              </a:rPr>
              <a:t>Extinction par étouffement :</a:t>
            </a:r>
          </a:p>
          <a:p>
            <a:pPr>
              <a:spcBef>
                <a:spcPct val="0"/>
              </a:spcBef>
              <a:buFontTx/>
              <a:buNone/>
            </a:pPr>
            <a:endParaRPr lang="fr-FR" altLang="fr-FR" sz="2000" b="1">
              <a:solidFill>
                <a:srgbClr val="219AC5"/>
              </a:solidFill>
              <a:latin typeface="Times New Roman" panose="02020603050405020304" pitchFamily="18" charset="0"/>
            </a:endParaRPr>
          </a:p>
          <a:p>
            <a:pPr>
              <a:spcBef>
                <a:spcPct val="0"/>
              </a:spcBef>
              <a:buFontTx/>
              <a:buNone/>
            </a:pPr>
            <a:endParaRPr lang="fr-FR" altLang="fr-FR" sz="2000" b="1">
              <a:solidFill>
                <a:srgbClr val="219AC5"/>
              </a:solidFill>
              <a:latin typeface="Times New Roman" panose="02020603050405020304" pitchFamily="18" charset="0"/>
            </a:endParaRPr>
          </a:p>
          <a:p>
            <a:pPr>
              <a:spcBef>
                <a:spcPct val="0"/>
              </a:spcBef>
              <a:buFont typeface="Wingdings" panose="05000000000000000000" pitchFamily="2" charset="2"/>
              <a:buChar char="è"/>
            </a:pPr>
            <a:r>
              <a:rPr lang="fr-FR" altLang="fr-FR" sz="2000">
                <a:latin typeface="Times New Roman" panose="02020603050405020304" pitchFamily="18" charset="0"/>
              </a:rPr>
              <a:t>C’est l’action d’empêcher l’apport d’air frais vers le produit en feu</a:t>
            </a:r>
          </a:p>
          <a:p>
            <a:pPr>
              <a:spcBef>
                <a:spcPct val="0"/>
              </a:spcBef>
              <a:buFont typeface="Wingdings" panose="05000000000000000000" pitchFamily="2" charset="2"/>
              <a:buNone/>
            </a:pPr>
            <a:endParaRPr lang="fr-FR" altLang="fr-FR" sz="2000">
              <a:latin typeface="Times New Roman" panose="02020603050405020304" pitchFamily="18" charset="0"/>
            </a:endParaRPr>
          </a:p>
          <a:p>
            <a:pPr>
              <a:spcBef>
                <a:spcPct val="0"/>
              </a:spcBef>
              <a:buFont typeface="Wingdings" panose="05000000000000000000" pitchFamily="2" charset="2"/>
              <a:buChar char="à"/>
            </a:pPr>
            <a:r>
              <a:rPr lang="fr-FR" altLang="fr-FR" sz="2000">
                <a:solidFill>
                  <a:srgbClr val="FF0000"/>
                </a:solidFill>
                <a:latin typeface="Times New Roman" panose="02020603050405020304" pitchFamily="18" charset="0"/>
                <a:sym typeface="Wingdings" panose="05000000000000000000" pitchFamily="2" charset="2"/>
              </a:rPr>
              <a:t>Suppression du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3">
            <a:extLst>
              <a:ext uri="{FF2B5EF4-FFF2-40B4-BE49-F238E27FC236}">
                <a16:creationId xmlns:a16="http://schemas.microsoft.com/office/drawing/2014/main" id="{CE37864B-8198-7D36-C0C4-2FC6B54FD8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0F1E5B4-1F59-4998-A3FF-5ACEC15C0BAF}" type="slidenum">
              <a:rPr lang="fr-FR" altLang="fr-FR" sz="1200">
                <a:solidFill>
                  <a:srgbClr val="898989"/>
                </a:solidFill>
              </a:rPr>
              <a:pPr>
                <a:spcBef>
                  <a:spcPct val="0"/>
                </a:spcBef>
                <a:buFontTx/>
                <a:buNone/>
              </a:pPr>
              <a:t>3</a:t>
            </a:fld>
            <a:endParaRPr lang="fr-FR" altLang="fr-FR" sz="1200">
              <a:solidFill>
                <a:srgbClr val="898989"/>
              </a:solidFill>
            </a:endParaRPr>
          </a:p>
        </p:txBody>
      </p:sp>
      <p:sp>
        <p:nvSpPr>
          <p:cNvPr id="5123" name="Titre 8">
            <a:extLst>
              <a:ext uri="{FF2B5EF4-FFF2-40B4-BE49-F238E27FC236}">
                <a16:creationId xmlns:a16="http://schemas.microsoft.com/office/drawing/2014/main" id="{9D122C58-4AB7-C1F8-827C-27A61BFE5B96}"/>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Rappel : triangle du feu</a:t>
            </a:r>
          </a:p>
        </p:txBody>
      </p:sp>
      <p:sp>
        <p:nvSpPr>
          <p:cNvPr id="5124" name="ZoneTexte 5">
            <a:extLst>
              <a:ext uri="{FF2B5EF4-FFF2-40B4-BE49-F238E27FC236}">
                <a16:creationId xmlns:a16="http://schemas.microsoft.com/office/drawing/2014/main" id="{3EEE6609-F937-D88C-0AD8-ECE830D374C2}"/>
              </a:ext>
            </a:extLst>
          </p:cNvPr>
          <p:cNvSpPr txBox="1">
            <a:spLocks noChangeArrowheads="1"/>
          </p:cNvSpPr>
          <p:nvPr/>
        </p:nvSpPr>
        <p:spPr bwMode="auto">
          <a:xfrm>
            <a:off x="539750" y="1484313"/>
            <a:ext cx="540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Conditions pour la survenue d'un feu :</a:t>
            </a:r>
          </a:p>
        </p:txBody>
      </p:sp>
      <p:pic>
        <p:nvPicPr>
          <p:cNvPr id="5125" name="Picture 7" descr="K:\A diffuser\triangle du feu.png">
            <a:extLst>
              <a:ext uri="{FF2B5EF4-FFF2-40B4-BE49-F238E27FC236}">
                <a16:creationId xmlns:a16="http://schemas.microsoft.com/office/drawing/2014/main" id="{29446C3A-DB18-F0CE-3259-E50CCB59D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05000"/>
            <a:ext cx="434340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ZoneTexte 7">
            <a:extLst>
              <a:ext uri="{FF2B5EF4-FFF2-40B4-BE49-F238E27FC236}">
                <a16:creationId xmlns:a16="http://schemas.microsoft.com/office/drawing/2014/main" id="{CBE0B6BE-435B-9531-27B9-821B4D87AF50}"/>
              </a:ext>
            </a:extLst>
          </p:cNvPr>
          <p:cNvSpPr txBox="1">
            <a:spLocks noChangeArrowheads="1"/>
          </p:cNvSpPr>
          <p:nvPr/>
        </p:nvSpPr>
        <p:spPr bwMode="auto">
          <a:xfrm>
            <a:off x="685800" y="2590800"/>
            <a:ext cx="3276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3 éléments sont simultanément nécessaire à la création et au maintien du feu.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3">
            <a:extLst>
              <a:ext uri="{FF2B5EF4-FFF2-40B4-BE49-F238E27FC236}">
                <a16:creationId xmlns:a16="http://schemas.microsoft.com/office/drawing/2014/main" id="{60B9E443-00A1-EE26-1C30-B2023BA064FE}"/>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13B5A5C-380A-4FDE-9EB6-5E30AD3C542D}" type="slidenum">
              <a:rPr lang="fr-FR" altLang="fr-FR" sz="1200">
                <a:solidFill>
                  <a:srgbClr val="898989"/>
                </a:solidFill>
              </a:rPr>
              <a:pPr algn="r" eaLnBrk="1" hangingPunct="1">
                <a:spcBef>
                  <a:spcPct val="0"/>
                </a:spcBef>
                <a:buFontTx/>
                <a:buNone/>
              </a:pPr>
              <a:t>30</a:t>
            </a:fld>
            <a:endParaRPr lang="fr-FR" altLang="fr-FR" sz="1200">
              <a:solidFill>
                <a:srgbClr val="898989"/>
              </a:solidFill>
            </a:endParaRPr>
          </a:p>
        </p:txBody>
      </p:sp>
      <p:sp>
        <p:nvSpPr>
          <p:cNvPr id="35843" name="Titre 8">
            <a:extLst>
              <a:ext uri="{FF2B5EF4-FFF2-40B4-BE49-F238E27FC236}">
                <a16:creationId xmlns:a16="http://schemas.microsoft.com/office/drawing/2014/main" id="{B431E838-9934-6F54-E4CE-7CAC981A3F89}"/>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Synthèse</a:t>
            </a:r>
          </a:p>
        </p:txBody>
      </p:sp>
      <p:sp>
        <p:nvSpPr>
          <p:cNvPr id="35844" name="ZoneTexte 14">
            <a:extLst>
              <a:ext uri="{FF2B5EF4-FFF2-40B4-BE49-F238E27FC236}">
                <a16:creationId xmlns:a16="http://schemas.microsoft.com/office/drawing/2014/main" id="{A432A989-4B08-8619-A777-29108110385B}"/>
              </a:ext>
            </a:extLst>
          </p:cNvPr>
          <p:cNvSpPr txBox="1">
            <a:spLocks noChangeArrowheads="1"/>
          </p:cNvSpPr>
          <p:nvPr/>
        </p:nvSpPr>
        <p:spPr bwMode="auto">
          <a:xfrm>
            <a:off x="431800" y="1412875"/>
            <a:ext cx="8229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Char char="-"/>
            </a:pPr>
            <a:r>
              <a:rPr lang="fr-FR" altLang="fr-FR" sz="2000" b="1">
                <a:solidFill>
                  <a:srgbClr val="F79646"/>
                </a:solidFill>
                <a:latin typeface="Times New Roman" panose="02020603050405020304" pitchFamily="18" charset="0"/>
              </a:rPr>
              <a:t>Extinction par coupure d’alimentation :</a:t>
            </a:r>
          </a:p>
          <a:p>
            <a:pPr>
              <a:spcBef>
                <a:spcPct val="0"/>
              </a:spcBef>
              <a:buFontTx/>
              <a:buChar char="-"/>
            </a:pPr>
            <a:endParaRPr lang="fr-FR" altLang="fr-FR" sz="2000" b="1">
              <a:solidFill>
                <a:srgbClr val="F79646"/>
              </a:solidFill>
              <a:latin typeface="Times New Roman" panose="02020603050405020304" pitchFamily="18" charset="0"/>
            </a:endParaRPr>
          </a:p>
          <a:p>
            <a:pPr>
              <a:spcBef>
                <a:spcPct val="0"/>
              </a:spcBef>
              <a:buFontTx/>
              <a:buChar char="-"/>
            </a:pPr>
            <a:endParaRPr lang="fr-FR" altLang="fr-FR" sz="2000" b="1">
              <a:solidFill>
                <a:srgbClr val="219AC5"/>
              </a:solidFill>
              <a:latin typeface="Times New Roman" panose="02020603050405020304" pitchFamily="18" charset="0"/>
            </a:endParaRPr>
          </a:p>
          <a:p>
            <a:pPr>
              <a:spcBef>
                <a:spcPct val="0"/>
              </a:spcBef>
              <a:buFont typeface="Wingdings" panose="05000000000000000000" pitchFamily="2" charset="2"/>
              <a:buChar char="è"/>
            </a:pPr>
            <a:r>
              <a:rPr lang="fr-FR" altLang="fr-FR" sz="2000">
                <a:latin typeface="Times New Roman" panose="02020603050405020304" pitchFamily="18" charset="0"/>
              </a:rPr>
              <a:t>C’est l’action de supprimer l’alimentation dans le cycle de l’incendie en combustible (gaz, hydrocarbure).</a:t>
            </a:r>
          </a:p>
          <a:p>
            <a:pPr>
              <a:spcBef>
                <a:spcPct val="0"/>
              </a:spcBef>
              <a:buFont typeface="Wingdings" panose="05000000000000000000" pitchFamily="2" charset="2"/>
              <a:buChar char="è"/>
            </a:pPr>
            <a:endParaRPr lang="fr-FR" altLang="fr-FR" sz="2000">
              <a:latin typeface="Times New Roman" panose="02020603050405020304" pitchFamily="18" charset="0"/>
            </a:endParaRPr>
          </a:p>
          <a:p>
            <a:pPr>
              <a:spcBef>
                <a:spcPct val="0"/>
              </a:spcBef>
              <a:buFont typeface="Wingdings" panose="05000000000000000000" pitchFamily="2" charset="2"/>
              <a:buChar char="à"/>
            </a:pPr>
            <a:r>
              <a:rPr lang="fr-FR" altLang="fr-FR" sz="2000">
                <a:solidFill>
                  <a:srgbClr val="FF0000"/>
                </a:solidFill>
                <a:latin typeface="Times New Roman" panose="02020603050405020304" pitchFamily="18" charset="0"/>
                <a:sym typeface="Wingdings" panose="05000000000000000000" pitchFamily="2" charset="2"/>
              </a:rPr>
              <a:t>Suppression du ?</a:t>
            </a:r>
          </a:p>
        </p:txBody>
      </p:sp>
      <p:pic>
        <p:nvPicPr>
          <p:cNvPr id="35845" name="Image 18">
            <a:extLst>
              <a:ext uri="{FF2B5EF4-FFF2-40B4-BE49-F238E27FC236}">
                <a16:creationId xmlns:a16="http://schemas.microsoft.com/office/drawing/2014/main" id="{BE1CA657-4FCE-D84D-C600-73208D3B50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852738"/>
            <a:ext cx="40322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3">
            <a:extLst>
              <a:ext uri="{FF2B5EF4-FFF2-40B4-BE49-F238E27FC236}">
                <a16:creationId xmlns:a16="http://schemas.microsoft.com/office/drawing/2014/main" id="{2A806871-BE4A-F357-7BDC-C174D0A36F7E}"/>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D73923C-AD2F-4063-9DA8-4A1D47F07A62}" type="slidenum">
              <a:rPr lang="fr-FR" altLang="fr-FR" sz="1200">
                <a:solidFill>
                  <a:srgbClr val="898989"/>
                </a:solidFill>
              </a:rPr>
              <a:pPr algn="r" eaLnBrk="1" hangingPunct="1">
                <a:spcBef>
                  <a:spcPct val="0"/>
                </a:spcBef>
                <a:buFontTx/>
                <a:buNone/>
              </a:pPr>
              <a:t>31</a:t>
            </a:fld>
            <a:endParaRPr lang="fr-FR" altLang="fr-FR" sz="1200">
              <a:solidFill>
                <a:srgbClr val="898989"/>
              </a:solidFill>
            </a:endParaRPr>
          </a:p>
        </p:txBody>
      </p:sp>
      <p:sp>
        <p:nvSpPr>
          <p:cNvPr id="37891" name="Titre 8">
            <a:extLst>
              <a:ext uri="{FF2B5EF4-FFF2-40B4-BE49-F238E27FC236}">
                <a16:creationId xmlns:a16="http://schemas.microsoft.com/office/drawing/2014/main" id="{266E773E-09E1-C07A-1EBA-837B3C8A05B7}"/>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Synthèse</a:t>
            </a:r>
          </a:p>
        </p:txBody>
      </p:sp>
      <p:sp>
        <p:nvSpPr>
          <p:cNvPr id="37892" name="ZoneTexte 13">
            <a:extLst>
              <a:ext uri="{FF2B5EF4-FFF2-40B4-BE49-F238E27FC236}">
                <a16:creationId xmlns:a16="http://schemas.microsoft.com/office/drawing/2014/main" id="{90F7EBA0-CFE5-A452-F423-528D0DAE7480}"/>
              </a:ext>
            </a:extLst>
          </p:cNvPr>
          <p:cNvSpPr txBox="1">
            <a:spLocks noChangeArrowheads="1"/>
          </p:cNvSpPr>
          <p:nvPr/>
        </p:nvSpPr>
        <p:spPr bwMode="auto">
          <a:xfrm>
            <a:off x="457200" y="1447800"/>
            <a:ext cx="68421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Char char="-"/>
            </a:pPr>
            <a:r>
              <a:rPr lang="fr-FR" altLang="fr-FR" sz="2000" b="1">
                <a:solidFill>
                  <a:srgbClr val="F79646"/>
                </a:solidFill>
                <a:latin typeface="Times New Roman" panose="02020603050405020304" pitchFamily="18" charset="0"/>
              </a:rPr>
              <a:t>Extinction par inhibition : </a:t>
            </a:r>
          </a:p>
          <a:p>
            <a:pPr>
              <a:spcBef>
                <a:spcPct val="0"/>
              </a:spcBef>
              <a:buFontTx/>
              <a:buChar char="-"/>
            </a:pPr>
            <a:endParaRPr lang="fr-FR" altLang="fr-FR" sz="2000" b="1">
              <a:solidFill>
                <a:srgbClr val="F79646"/>
              </a:solidFill>
              <a:latin typeface="Times New Roman" panose="02020603050405020304" pitchFamily="18" charset="0"/>
            </a:endParaRPr>
          </a:p>
          <a:p>
            <a:pPr>
              <a:spcBef>
                <a:spcPct val="0"/>
              </a:spcBef>
              <a:buFontTx/>
              <a:buChar char="-"/>
            </a:pPr>
            <a:endParaRPr lang="fr-FR" altLang="fr-FR" sz="2000" b="1">
              <a:solidFill>
                <a:srgbClr val="219AC5"/>
              </a:solidFill>
              <a:latin typeface="Times New Roman" panose="02020603050405020304" pitchFamily="18" charset="0"/>
            </a:endParaRPr>
          </a:p>
          <a:p>
            <a:pPr>
              <a:spcBef>
                <a:spcPct val="0"/>
              </a:spcBef>
              <a:buFont typeface="Wingdings" panose="05000000000000000000" pitchFamily="2" charset="2"/>
              <a:buChar char="è"/>
            </a:pPr>
            <a:r>
              <a:rPr lang="fr-FR" altLang="fr-FR" sz="2000">
                <a:latin typeface="Times New Roman" panose="02020603050405020304" pitchFamily="18" charset="0"/>
              </a:rPr>
              <a:t>C’est l’action d'arrêter la réaction chimique d'oxydation.</a:t>
            </a:r>
          </a:p>
          <a:p>
            <a:pPr>
              <a:spcBef>
                <a:spcPct val="0"/>
              </a:spcBef>
              <a:buFont typeface="Wingdings" panose="05000000000000000000" pitchFamily="2" charset="2"/>
              <a:buChar char="è"/>
            </a:pPr>
            <a:endParaRPr lang="fr-FR" altLang="fr-FR" sz="2000">
              <a:latin typeface="Times New Roman" panose="02020603050405020304" pitchFamily="18" charset="0"/>
            </a:endParaRPr>
          </a:p>
          <a:p>
            <a:pPr>
              <a:spcBef>
                <a:spcPct val="0"/>
              </a:spcBef>
              <a:buFont typeface="Wingdings" panose="05000000000000000000" pitchFamily="2" charset="2"/>
              <a:buChar char="à"/>
            </a:pPr>
            <a:r>
              <a:rPr lang="fr-FR" altLang="fr-FR" sz="2000">
                <a:solidFill>
                  <a:srgbClr val="FF0000"/>
                </a:solidFill>
                <a:latin typeface="Times New Roman" panose="02020603050405020304" pitchFamily="18" charset="0"/>
                <a:sym typeface="Wingdings" panose="05000000000000000000" pitchFamily="2" charset="2"/>
              </a:rPr>
              <a:t>Suppression du ?</a:t>
            </a:r>
          </a:p>
        </p:txBody>
      </p:sp>
      <p:pic>
        <p:nvPicPr>
          <p:cNvPr id="37893" name="Image 17">
            <a:extLst>
              <a:ext uri="{FF2B5EF4-FFF2-40B4-BE49-F238E27FC236}">
                <a16:creationId xmlns:a16="http://schemas.microsoft.com/office/drawing/2014/main" id="{0371E9CF-4B97-BDD1-4A56-893767FB27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924175"/>
            <a:ext cx="47259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D4D2F745-744C-7721-C86C-590A6215A755}"/>
              </a:ext>
            </a:extLst>
          </p:cNvPr>
          <p:cNvSpPr>
            <a:spLocks noGrp="1"/>
          </p:cNvSpPr>
          <p:nvPr>
            <p:ph type="title" idx="4294967295"/>
          </p:nvPr>
        </p:nvSpPr>
        <p:spPr>
          <a:xfrm>
            <a:off x="1116013" y="274638"/>
            <a:ext cx="7742237" cy="939800"/>
          </a:xfrm>
        </p:spPr>
        <p:txBody>
          <a:bodyPr/>
          <a:lstStyle/>
          <a:p>
            <a:pPr eaLnBrk="1" hangingPunct="1"/>
            <a:r>
              <a:rPr lang="fr-FR" altLang="fr-FR" sz="3600" b="1">
                <a:solidFill>
                  <a:srgbClr val="984807"/>
                </a:solidFill>
              </a:rPr>
              <a:t>Conclusion</a:t>
            </a:r>
          </a:p>
        </p:txBody>
      </p:sp>
      <p:sp>
        <p:nvSpPr>
          <p:cNvPr id="39939" name="Espace réservé du numéro de diapositive 4">
            <a:extLst>
              <a:ext uri="{FF2B5EF4-FFF2-40B4-BE49-F238E27FC236}">
                <a16:creationId xmlns:a16="http://schemas.microsoft.com/office/drawing/2014/main" id="{946A55F2-F889-47A2-2834-A0FD280ECEB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522734E-0AFD-4A15-9238-32460E0E11D8}" type="slidenum">
              <a:rPr lang="fr-FR" altLang="fr-FR" sz="2000">
                <a:solidFill>
                  <a:srgbClr val="984807"/>
                </a:solidFill>
              </a:rPr>
              <a:pPr algn="r" eaLnBrk="1" hangingPunct="1">
                <a:spcBef>
                  <a:spcPct val="0"/>
                </a:spcBef>
                <a:buFontTx/>
                <a:buNone/>
              </a:pPr>
              <a:t>32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FDE12A11-01FB-B830-0FE6-C8CF2FEE5DAD}"/>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9941" name="ZoneTexte 12">
            <a:extLst>
              <a:ext uri="{FF2B5EF4-FFF2-40B4-BE49-F238E27FC236}">
                <a16:creationId xmlns:a16="http://schemas.microsoft.com/office/drawing/2014/main" id="{F57CC887-D57D-33CD-5287-96DB400D3A03}"/>
              </a:ext>
            </a:extLst>
          </p:cNvPr>
          <p:cNvSpPr txBox="1">
            <a:spLocks noChangeArrowheads="1"/>
          </p:cNvSpPr>
          <p:nvPr/>
        </p:nvSpPr>
        <p:spPr bwMode="auto">
          <a:xfrm>
            <a:off x="4711700" y="2133600"/>
            <a:ext cx="40370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cs typeface="Arial" panose="020B0604020202020204" pitchFamily="34" charset="0"/>
              </a:rPr>
              <a:t>Année : 2022</a:t>
            </a:r>
          </a:p>
          <a:p>
            <a:pPr>
              <a:spcBef>
                <a:spcPct val="0"/>
              </a:spcBef>
              <a:buFontTx/>
              <a:buNone/>
            </a:pPr>
            <a:endParaRPr lang="fr-FR" altLang="fr-FR" sz="2000">
              <a:latin typeface="Times New Roman" panose="02020603050405020304" pitchFamily="18" charset="0"/>
              <a:cs typeface="Arial" panose="020B0604020202020204" pitchFamily="34" charset="0"/>
            </a:endParaRPr>
          </a:p>
          <a:p>
            <a:pPr>
              <a:spcBef>
                <a:spcPct val="0"/>
              </a:spcBef>
              <a:buFontTx/>
              <a:buNone/>
            </a:pPr>
            <a:endParaRPr lang="fr-FR" altLang="fr-FR" sz="2000">
              <a:latin typeface="Times New Roman" panose="02020603050405020304" pitchFamily="18" charset="0"/>
              <a:cs typeface="Arial" panose="020B0604020202020204" pitchFamily="34" charset="0"/>
            </a:endParaRPr>
          </a:p>
          <a:p>
            <a:pPr algn="just">
              <a:spcBef>
                <a:spcPct val="0"/>
              </a:spcBef>
              <a:buFontTx/>
              <a:buNone/>
            </a:pPr>
            <a:r>
              <a:rPr lang="fr-FR" altLang="fr-FR" sz="20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2000">
              <a:latin typeface="Times New Roman" panose="02020603050405020304" pitchFamily="18" charset="0"/>
              <a:cs typeface="Arial" panose="020B0604020202020204" pitchFamily="34" charset="0"/>
            </a:endParaRPr>
          </a:p>
          <a:p>
            <a:pPr algn="ctr">
              <a:spcBef>
                <a:spcPct val="0"/>
              </a:spcBef>
              <a:buFontTx/>
              <a:buNone/>
            </a:pPr>
            <a:r>
              <a:rPr lang="fr-FR" altLang="fr-FR" sz="2000" b="1">
                <a:latin typeface="Times New Roman" panose="02020603050405020304" pitchFamily="18" charset="0"/>
                <a:cs typeface="Arial" panose="020B0604020202020204" pitchFamily="34" charset="0"/>
              </a:rPr>
              <a:t>gfor_jsp@sdmis.fr</a:t>
            </a:r>
            <a:endParaRPr lang="fr-FR" altLang="fr-FR" sz="2000">
              <a:latin typeface="Times New Roman" panose="02020603050405020304" pitchFamily="18" charset="0"/>
              <a:cs typeface="Arial" panose="020B0604020202020204" pitchFamily="34" charset="0"/>
            </a:endParaRPr>
          </a:p>
          <a:p>
            <a:pPr>
              <a:spcBef>
                <a:spcPct val="0"/>
              </a:spcBef>
              <a:buFontTx/>
              <a:buNone/>
            </a:pPr>
            <a:endParaRPr lang="fr-FR" altLang="fr-FR" sz="2000">
              <a:latin typeface="Times New Roman" panose="02020603050405020304" pitchFamily="18" charset="0"/>
              <a:cs typeface="Arial" panose="020B0604020202020204" pitchFamily="34" charset="0"/>
            </a:endParaRPr>
          </a:p>
        </p:txBody>
      </p:sp>
      <p:sp>
        <p:nvSpPr>
          <p:cNvPr id="39942" name="ZoneTexte 2">
            <a:extLst>
              <a:ext uri="{FF2B5EF4-FFF2-40B4-BE49-F238E27FC236}">
                <a16:creationId xmlns:a16="http://schemas.microsoft.com/office/drawing/2014/main" id="{F9DD556B-6471-CE1B-45D4-46DD5CBFE4B3}"/>
              </a:ext>
            </a:extLst>
          </p:cNvPr>
          <p:cNvSpPr txBox="1">
            <a:spLocks noChangeArrowheads="1"/>
          </p:cNvSpPr>
          <p:nvPr/>
        </p:nvSpPr>
        <p:spPr bwMode="auto">
          <a:xfrm>
            <a:off x="609600" y="2514600"/>
            <a:ext cx="34559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Char char="-"/>
            </a:pPr>
            <a:r>
              <a:rPr lang="fr-FR" altLang="fr-FR" sz="2000">
                <a:latin typeface="Times New Roman" panose="02020603050405020304" pitchFamily="18" charset="0"/>
              </a:rPr>
              <a:t>Actions sur le combustible</a:t>
            </a:r>
          </a:p>
          <a:p>
            <a:pPr>
              <a:spcBef>
                <a:spcPct val="0"/>
              </a:spcBef>
              <a:buFontTx/>
              <a:buChar char="-"/>
            </a:pPr>
            <a:r>
              <a:rPr lang="fr-FR" altLang="fr-FR" sz="2000">
                <a:latin typeface="Times New Roman" panose="02020603050405020304" pitchFamily="18" charset="0"/>
              </a:rPr>
              <a:t>Actions sur le comburant</a:t>
            </a:r>
          </a:p>
          <a:p>
            <a:pPr>
              <a:spcBef>
                <a:spcPct val="0"/>
              </a:spcBef>
              <a:buFontTx/>
              <a:buChar char="-"/>
            </a:pPr>
            <a:r>
              <a:rPr lang="fr-FR" altLang="fr-FR" sz="2000">
                <a:latin typeface="Times New Roman" panose="02020603050405020304" pitchFamily="18" charset="0"/>
              </a:rPr>
              <a:t>Actions sur l'énergie d'activation</a:t>
            </a:r>
          </a:p>
          <a:p>
            <a:pPr>
              <a:spcBef>
                <a:spcPct val="0"/>
              </a:spcBef>
              <a:buFontTx/>
              <a:buChar char="-"/>
            </a:pPr>
            <a:r>
              <a:rPr lang="fr-FR" altLang="fr-FR" sz="2000">
                <a:latin typeface="Times New Roman" panose="02020603050405020304" pitchFamily="18" charset="0"/>
              </a:rPr>
              <a:t>Autres actions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3">
            <a:extLst>
              <a:ext uri="{FF2B5EF4-FFF2-40B4-BE49-F238E27FC236}">
                <a16:creationId xmlns:a16="http://schemas.microsoft.com/office/drawing/2014/main" id="{8EF29851-AB7A-F306-0604-62180723CBC4}"/>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5D049AD-2362-4C8F-AF1D-45864B53DB23}" type="slidenum">
              <a:rPr lang="fr-FR" altLang="fr-FR" sz="1200">
                <a:solidFill>
                  <a:srgbClr val="898989"/>
                </a:solidFill>
              </a:rPr>
              <a:pPr algn="r" eaLnBrk="1" hangingPunct="1">
                <a:spcBef>
                  <a:spcPct val="0"/>
                </a:spcBef>
                <a:buFontTx/>
                <a:buNone/>
              </a:pPr>
              <a:t>4</a:t>
            </a:fld>
            <a:endParaRPr lang="fr-FR" altLang="fr-FR" sz="1200">
              <a:solidFill>
                <a:srgbClr val="898989"/>
              </a:solidFill>
            </a:endParaRPr>
          </a:p>
        </p:txBody>
      </p:sp>
      <p:sp>
        <p:nvSpPr>
          <p:cNvPr id="6147" name="Titre 8">
            <a:extLst>
              <a:ext uri="{FF2B5EF4-FFF2-40B4-BE49-F238E27FC236}">
                <a16:creationId xmlns:a16="http://schemas.microsoft.com/office/drawing/2014/main" id="{90DBCD7B-C7F3-C562-F099-54677C213B5D}"/>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Triangle du feu </a:t>
            </a:r>
          </a:p>
        </p:txBody>
      </p:sp>
      <p:sp>
        <p:nvSpPr>
          <p:cNvPr id="6148" name="ZoneTexte 7">
            <a:extLst>
              <a:ext uri="{FF2B5EF4-FFF2-40B4-BE49-F238E27FC236}">
                <a16:creationId xmlns:a16="http://schemas.microsoft.com/office/drawing/2014/main" id="{C154509E-1706-2DF1-7B82-D3E05D4DB318}"/>
              </a:ext>
            </a:extLst>
          </p:cNvPr>
          <p:cNvSpPr txBox="1">
            <a:spLocks noChangeArrowheads="1"/>
          </p:cNvSpPr>
          <p:nvPr/>
        </p:nvSpPr>
        <p:spPr bwMode="auto">
          <a:xfrm>
            <a:off x="609600" y="2133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Si un (et un seul) des côtés du triangle du feu est absent = </a:t>
            </a:r>
            <a:r>
              <a:rPr lang="fr-FR" altLang="fr-FR" sz="2400" b="1">
                <a:latin typeface="Times New Roman" panose="02020603050405020304" pitchFamily="18" charset="0"/>
              </a:rPr>
              <a:t>pas de feu</a:t>
            </a:r>
          </a:p>
        </p:txBody>
      </p:sp>
      <p:sp>
        <p:nvSpPr>
          <p:cNvPr id="6149" name="ZoneTexte 5">
            <a:extLst>
              <a:ext uri="{FF2B5EF4-FFF2-40B4-BE49-F238E27FC236}">
                <a16:creationId xmlns:a16="http://schemas.microsoft.com/office/drawing/2014/main" id="{FE6414D7-10EB-C2F7-AC2D-C3152227C848}"/>
              </a:ext>
            </a:extLst>
          </p:cNvPr>
          <p:cNvSpPr txBox="1">
            <a:spLocks noChangeArrowheads="1"/>
          </p:cNvSpPr>
          <p:nvPr/>
        </p:nvSpPr>
        <p:spPr bwMode="auto">
          <a:xfrm>
            <a:off x="533400" y="1447800"/>
            <a:ext cx="540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Conditions pour la survenue d'un feu :</a:t>
            </a:r>
          </a:p>
        </p:txBody>
      </p:sp>
      <p:sp>
        <p:nvSpPr>
          <p:cNvPr id="6150" name="ZoneTexte 7">
            <a:extLst>
              <a:ext uri="{FF2B5EF4-FFF2-40B4-BE49-F238E27FC236}">
                <a16:creationId xmlns:a16="http://schemas.microsoft.com/office/drawing/2014/main" id="{076BBBAC-FC70-F366-7795-93B321732CC9}"/>
              </a:ext>
            </a:extLst>
          </p:cNvPr>
          <p:cNvSpPr txBox="1">
            <a:spLocks noChangeArrowheads="1"/>
          </p:cNvSpPr>
          <p:nvPr/>
        </p:nvSpPr>
        <p:spPr bwMode="auto">
          <a:xfrm>
            <a:off x="641350" y="2879725"/>
            <a:ext cx="63182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Ainsi pour éteindre un feu le SP va agir sur un des côtés : </a:t>
            </a:r>
          </a:p>
          <a:p>
            <a:pPr>
              <a:spcBef>
                <a:spcPct val="0"/>
              </a:spcBef>
              <a:buFontTx/>
              <a:buNone/>
            </a:pPr>
            <a:endParaRPr lang="fr-FR" altLang="fr-FR" sz="2000">
              <a:latin typeface="Times New Roman" panose="02020603050405020304" pitchFamily="18" charset="0"/>
            </a:endParaRPr>
          </a:p>
          <a:p>
            <a:pPr lvl="3">
              <a:spcBef>
                <a:spcPct val="0"/>
              </a:spcBef>
              <a:buFont typeface="Wingdings" panose="05000000000000000000" pitchFamily="2" charset="2"/>
              <a:buChar char="Ø"/>
            </a:pPr>
            <a:r>
              <a:rPr lang="fr-FR" altLang="fr-FR">
                <a:latin typeface="Times New Roman" panose="02020603050405020304" pitchFamily="18" charset="0"/>
              </a:rPr>
              <a:t> Actions sur le combustible,</a:t>
            </a:r>
          </a:p>
          <a:p>
            <a:pPr lvl="3">
              <a:spcBef>
                <a:spcPct val="0"/>
              </a:spcBef>
              <a:buFont typeface="Wingdings" panose="05000000000000000000" pitchFamily="2" charset="2"/>
              <a:buChar char="Ø"/>
            </a:pPr>
            <a:r>
              <a:rPr lang="fr-FR" altLang="fr-FR">
                <a:latin typeface="Times New Roman" panose="02020603050405020304" pitchFamily="18" charset="0"/>
              </a:rPr>
              <a:t> Actions sur le comburant,</a:t>
            </a:r>
          </a:p>
          <a:p>
            <a:pPr lvl="3">
              <a:spcBef>
                <a:spcPct val="0"/>
              </a:spcBef>
              <a:buFont typeface="Wingdings" panose="05000000000000000000" pitchFamily="2" charset="2"/>
              <a:buChar char="Ø"/>
            </a:pPr>
            <a:r>
              <a:rPr lang="fr-FR" altLang="fr-FR">
                <a:latin typeface="Times New Roman" panose="02020603050405020304" pitchFamily="18" charset="0"/>
              </a:rPr>
              <a:t> Actions sur l'énergie d'activation ,</a:t>
            </a:r>
          </a:p>
          <a:p>
            <a:pPr lvl="3">
              <a:spcBef>
                <a:spcPct val="0"/>
              </a:spcBef>
              <a:buFont typeface="Wingdings" panose="05000000000000000000" pitchFamily="2" charset="2"/>
              <a:buChar char="Ø"/>
            </a:pPr>
            <a:r>
              <a:rPr lang="fr-FR" altLang="fr-FR">
                <a:latin typeface="Times New Roman" panose="02020603050405020304" pitchFamily="18" charset="0"/>
              </a:rPr>
              <a:t> Actions sur plusieurs côtés.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3">
            <a:extLst>
              <a:ext uri="{FF2B5EF4-FFF2-40B4-BE49-F238E27FC236}">
                <a16:creationId xmlns:a16="http://schemas.microsoft.com/office/drawing/2014/main" id="{03CB0CF5-155E-93C3-CBC5-6EDA6CADB1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66D6E45-A4BB-4725-9D0D-2451DCE4AFF6}" type="slidenum">
              <a:rPr lang="fr-FR" altLang="fr-FR" sz="1200">
                <a:solidFill>
                  <a:srgbClr val="898989"/>
                </a:solidFill>
              </a:rPr>
              <a:pPr>
                <a:spcBef>
                  <a:spcPct val="0"/>
                </a:spcBef>
                <a:buFontTx/>
                <a:buNone/>
              </a:pPr>
              <a:t>5</a:t>
            </a:fld>
            <a:endParaRPr lang="fr-FR" altLang="fr-FR" sz="1200">
              <a:solidFill>
                <a:srgbClr val="898989"/>
              </a:solidFill>
            </a:endParaRPr>
          </a:p>
        </p:txBody>
      </p:sp>
      <p:sp>
        <p:nvSpPr>
          <p:cNvPr id="7171" name="Titre 8">
            <a:extLst>
              <a:ext uri="{FF2B5EF4-FFF2-40B4-BE49-F238E27FC236}">
                <a16:creationId xmlns:a16="http://schemas.microsoft.com/office/drawing/2014/main" id="{05E33EFB-7D29-7EE2-0E4E-6D865034E2F1}"/>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Actions sur le combustible</a:t>
            </a:r>
          </a:p>
        </p:txBody>
      </p:sp>
      <p:sp>
        <p:nvSpPr>
          <p:cNvPr id="7172" name="ZoneTexte 7">
            <a:extLst>
              <a:ext uri="{FF2B5EF4-FFF2-40B4-BE49-F238E27FC236}">
                <a16:creationId xmlns:a16="http://schemas.microsoft.com/office/drawing/2014/main" id="{7B5083D6-8FF3-839E-E0F1-D35D5DE283C3}"/>
              </a:ext>
            </a:extLst>
          </p:cNvPr>
          <p:cNvSpPr txBox="1">
            <a:spLocks noChangeArrowheads="1"/>
          </p:cNvSpPr>
          <p:nvPr/>
        </p:nvSpPr>
        <p:spPr bwMode="auto">
          <a:xfrm>
            <a:off x="515938" y="4652963"/>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Le SP va employer différents procédés afin de supprimer le combustible : </a:t>
            </a:r>
          </a:p>
        </p:txBody>
      </p:sp>
      <p:pic>
        <p:nvPicPr>
          <p:cNvPr id="7173" name="Image 8">
            <a:extLst>
              <a:ext uri="{FF2B5EF4-FFF2-40B4-BE49-F238E27FC236}">
                <a16:creationId xmlns:a16="http://schemas.microsoft.com/office/drawing/2014/main" id="{850FED76-00E4-290E-8167-8CA1CA43AF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0125" y="1622425"/>
            <a:ext cx="31210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a:extLst>
              <a:ext uri="{FF2B5EF4-FFF2-40B4-BE49-F238E27FC236}">
                <a16:creationId xmlns:a16="http://schemas.microsoft.com/office/drawing/2014/main" id="{27186DBD-A253-078E-4B52-E668ACCB2C4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33920BF-48CB-4548-9DF0-B8CA19665A7F}" type="slidenum">
              <a:rPr lang="fr-FR" altLang="fr-FR" sz="1200">
                <a:solidFill>
                  <a:srgbClr val="898989"/>
                </a:solidFill>
              </a:rPr>
              <a:pPr algn="r" eaLnBrk="1" hangingPunct="1">
                <a:spcBef>
                  <a:spcPct val="0"/>
                </a:spcBef>
                <a:buFontTx/>
                <a:buNone/>
              </a:pPr>
              <a:t>6</a:t>
            </a:fld>
            <a:endParaRPr lang="fr-FR" altLang="fr-FR" sz="1200">
              <a:solidFill>
                <a:srgbClr val="898989"/>
              </a:solidFill>
            </a:endParaRPr>
          </a:p>
        </p:txBody>
      </p:sp>
      <p:sp>
        <p:nvSpPr>
          <p:cNvPr id="5" name="Titre 8">
            <a:extLst>
              <a:ext uri="{FF2B5EF4-FFF2-40B4-BE49-F238E27FC236}">
                <a16:creationId xmlns:a16="http://schemas.microsoft.com/office/drawing/2014/main" id="{00DD4E1D-331A-3AE8-FEB8-ED4AE14F0950}"/>
              </a:ext>
            </a:extLst>
          </p:cNvPr>
          <p:cNvSpPr>
            <a:spLocks noGrp="1"/>
          </p:cNvSpPr>
          <p:nvPr>
            <p:ph type="title" idx="4294967295"/>
          </p:nvPr>
        </p:nvSpPr>
        <p:spPr>
          <a:xfrm>
            <a:off x="250825" y="274638"/>
            <a:ext cx="8607425" cy="939800"/>
          </a:xfrm>
        </p:spPr>
        <p:txBody>
          <a:bodyPr/>
          <a:lstStyle/>
          <a:p>
            <a:pPr eaLnBrk="1" hangingPunct="1">
              <a:defRPr/>
            </a:pPr>
            <a:r>
              <a:rPr lang="fr-FR" altLang="fr-FR" sz="3200" b="1" dirty="0">
                <a:solidFill>
                  <a:srgbClr val="984807"/>
                </a:solidFill>
              </a:rPr>
              <a:t>Actions sur le combustible</a:t>
            </a:r>
            <a:endParaRPr lang="fr-FR" sz="3200" b="1" dirty="0">
              <a:solidFill>
                <a:schemeClr val="accent6">
                  <a:lumMod val="50000"/>
                </a:schemeClr>
              </a:solidFill>
            </a:endParaRPr>
          </a:p>
        </p:txBody>
      </p:sp>
      <p:sp>
        <p:nvSpPr>
          <p:cNvPr id="8196" name="ZoneTexte 8">
            <a:extLst>
              <a:ext uri="{FF2B5EF4-FFF2-40B4-BE49-F238E27FC236}">
                <a16:creationId xmlns:a16="http://schemas.microsoft.com/office/drawing/2014/main" id="{98182CE8-D33E-FA65-850E-B897A1F28AA5}"/>
              </a:ext>
            </a:extLst>
          </p:cNvPr>
          <p:cNvSpPr txBox="1">
            <a:spLocks noChangeArrowheads="1"/>
          </p:cNvSpPr>
          <p:nvPr/>
        </p:nvSpPr>
        <p:spPr bwMode="auto">
          <a:xfrm>
            <a:off x="468313" y="1417638"/>
            <a:ext cx="4392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La dispersion :</a:t>
            </a:r>
          </a:p>
        </p:txBody>
      </p:sp>
      <p:sp>
        <p:nvSpPr>
          <p:cNvPr id="8197" name="ZoneTexte 9">
            <a:extLst>
              <a:ext uri="{FF2B5EF4-FFF2-40B4-BE49-F238E27FC236}">
                <a16:creationId xmlns:a16="http://schemas.microsoft.com/office/drawing/2014/main" id="{4A94DCFF-8094-087D-B1AB-FB01D7CBEA9D}"/>
              </a:ext>
            </a:extLst>
          </p:cNvPr>
          <p:cNvSpPr txBox="1">
            <a:spLocks noChangeArrowheads="1"/>
          </p:cNvSpPr>
          <p:nvPr/>
        </p:nvSpPr>
        <p:spPr bwMode="auto">
          <a:xfrm>
            <a:off x="611188" y="1971675"/>
            <a:ext cx="80756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Eléments du foyer étant séparés les uns des autres, la T° de l’ensemble s’abaisse et peut devenir insuffisante pour que la combustion soit entretenue. Le déblai concourt à l’extinction par dispersion.</a:t>
            </a:r>
          </a:p>
        </p:txBody>
      </p:sp>
      <p:pic>
        <p:nvPicPr>
          <p:cNvPr id="8198" name="Image 1">
            <a:extLst>
              <a:ext uri="{FF2B5EF4-FFF2-40B4-BE49-F238E27FC236}">
                <a16:creationId xmlns:a16="http://schemas.microsoft.com/office/drawing/2014/main" id="{356210DF-D87F-3A52-C14D-CFEF2FD62C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995613"/>
            <a:ext cx="525621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age 7">
            <a:extLst>
              <a:ext uri="{FF2B5EF4-FFF2-40B4-BE49-F238E27FC236}">
                <a16:creationId xmlns:a16="http://schemas.microsoft.com/office/drawing/2014/main" id="{037683D6-D932-E702-62B6-5981D90468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3621088"/>
            <a:ext cx="2674937"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a:extLst>
              <a:ext uri="{FF2B5EF4-FFF2-40B4-BE49-F238E27FC236}">
                <a16:creationId xmlns:a16="http://schemas.microsoft.com/office/drawing/2014/main" id="{1C0A53B3-E745-D60F-ED39-5EE1B63DC4CC}"/>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7F8AA27-9C5B-4EB3-BE73-24C13E6602E6}" type="slidenum">
              <a:rPr lang="fr-FR" altLang="fr-FR" sz="1200">
                <a:solidFill>
                  <a:srgbClr val="898989"/>
                </a:solidFill>
              </a:rPr>
              <a:pPr algn="r" eaLnBrk="1" hangingPunct="1">
                <a:spcBef>
                  <a:spcPct val="0"/>
                </a:spcBef>
                <a:buFontTx/>
                <a:buNone/>
              </a:pPr>
              <a:t>7</a:t>
            </a:fld>
            <a:endParaRPr lang="fr-FR" altLang="fr-FR" sz="1200">
              <a:solidFill>
                <a:srgbClr val="898989"/>
              </a:solidFill>
            </a:endParaRPr>
          </a:p>
        </p:txBody>
      </p:sp>
      <p:sp>
        <p:nvSpPr>
          <p:cNvPr id="5" name="Titre 8">
            <a:extLst>
              <a:ext uri="{FF2B5EF4-FFF2-40B4-BE49-F238E27FC236}">
                <a16:creationId xmlns:a16="http://schemas.microsoft.com/office/drawing/2014/main" id="{102178B2-B366-ED0F-9E5F-3064675F8FAC}"/>
              </a:ext>
            </a:extLst>
          </p:cNvPr>
          <p:cNvSpPr>
            <a:spLocks noGrp="1"/>
          </p:cNvSpPr>
          <p:nvPr>
            <p:ph type="title" idx="4294967295"/>
          </p:nvPr>
        </p:nvSpPr>
        <p:spPr>
          <a:xfrm>
            <a:off x="250825" y="274638"/>
            <a:ext cx="8607425" cy="939800"/>
          </a:xfrm>
        </p:spPr>
        <p:txBody>
          <a:bodyPr/>
          <a:lstStyle/>
          <a:p>
            <a:pPr eaLnBrk="1" hangingPunct="1">
              <a:defRPr/>
            </a:pPr>
            <a:r>
              <a:rPr lang="fr-FR" altLang="fr-FR" sz="3200" b="1" dirty="0">
                <a:solidFill>
                  <a:srgbClr val="984807"/>
                </a:solidFill>
              </a:rPr>
              <a:t>Actions sur le combustible</a:t>
            </a:r>
            <a:endParaRPr lang="fr-FR" sz="3200" b="1" dirty="0">
              <a:solidFill>
                <a:schemeClr val="accent6">
                  <a:lumMod val="50000"/>
                </a:schemeClr>
              </a:solidFill>
            </a:endParaRPr>
          </a:p>
        </p:txBody>
      </p:sp>
      <p:sp>
        <p:nvSpPr>
          <p:cNvPr id="9220" name="ZoneTexte 10">
            <a:extLst>
              <a:ext uri="{FF2B5EF4-FFF2-40B4-BE49-F238E27FC236}">
                <a16:creationId xmlns:a16="http://schemas.microsoft.com/office/drawing/2014/main" id="{D116B0EF-0D77-8E8F-A87A-1A29206BA3CC}"/>
              </a:ext>
            </a:extLst>
          </p:cNvPr>
          <p:cNvSpPr txBox="1">
            <a:spLocks noChangeArrowheads="1"/>
          </p:cNvSpPr>
          <p:nvPr/>
        </p:nvSpPr>
        <p:spPr bwMode="auto">
          <a:xfrm>
            <a:off x="533400" y="1447800"/>
            <a:ext cx="4392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La réduction de la part du feu :</a:t>
            </a:r>
          </a:p>
        </p:txBody>
      </p:sp>
      <p:sp>
        <p:nvSpPr>
          <p:cNvPr id="9221" name="ZoneTexte 11">
            <a:extLst>
              <a:ext uri="{FF2B5EF4-FFF2-40B4-BE49-F238E27FC236}">
                <a16:creationId xmlns:a16="http://schemas.microsoft.com/office/drawing/2014/main" id="{E10B2A4D-75F0-F546-2BF4-182827653DCF}"/>
              </a:ext>
            </a:extLst>
          </p:cNvPr>
          <p:cNvSpPr txBox="1">
            <a:spLocks noChangeArrowheads="1"/>
          </p:cNvSpPr>
          <p:nvPr/>
        </p:nvSpPr>
        <p:spPr bwMode="auto">
          <a:xfrm>
            <a:off x="533400" y="2057400"/>
            <a:ext cx="778351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Technique employée en feux de forêts, en déterminant la partie qui brûlera de celle qui peut être encore sauvée par les moyens mis en place. On constituera alors une barrière (retardant, débroussaillage, rideau d’eau, etc.) qui contribuera à enrayer la progression de l’incendie. </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p:txBody>
      </p:sp>
      <p:pic>
        <p:nvPicPr>
          <p:cNvPr id="9222" name="Image 5">
            <a:extLst>
              <a:ext uri="{FF2B5EF4-FFF2-40B4-BE49-F238E27FC236}">
                <a16:creationId xmlns:a16="http://schemas.microsoft.com/office/drawing/2014/main" id="{8AA82414-F273-964D-FB67-5214F63187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2863" y="4411663"/>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Image 1">
            <a:extLst>
              <a:ext uri="{FF2B5EF4-FFF2-40B4-BE49-F238E27FC236}">
                <a16:creationId xmlns:a16="http://schemas.microsoft.com/office/drawing/2014/main" id="{B7E8A594-5782-E794-3555-801CAFCEB374}"/>
              </a:ext>
            </a:extLst>
          </p:cNvPr>
          <p:cNvPicPr>
            <a:picLocks noChangeAspect="1"/>
          </p:cNvPicPr>
          <p:nvPr/>
        </p:nvPicPr>
        <p:blipFill>
          <a:blip r:embed="rId3">
            <a:extLst>
              <a:ext uri="{28A0092B-C50C-407E-A947-70E740481C1C}">
                <a14:useLocalDpi xmlns:a14="http://schemas.microsoft.com/office/drawing/2010/main" val="0"/>
              </a:ext>
            </a:extLst>
          </a:blip>
          <a:srcRect t="25397" r="79289" b="35147"/>
          <a:stretch>
            <a:fillRect/>
          </a:stretch>
        </p:blipFill>
        <p:spPr bwMode="auto">
          <a:xfrm>
            <a:off x="6405563" y="3008313"/>
            <a:ext cx="2233612"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 8">
            <a:extLst>
              <a:ext uri="{FF2B5EF4-FFF2-40B4-BE49-F238E27FC236}">
                <a16:creationId xmlns:a16="http://schemas.microsoft.com/office/drawing/2014/main" id="{745CE0F5-B6FD-94FB-B995-9C71FD2A96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536950"/>
            <a:ext cx="240506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a:extLst>
              <a:ext uri="{FF2B5EF4-FFF2-40B4-BE49-F238E27FC236}">
                <a16:creationId xmlns:a16="http://schemas.microsoft.com/office/drawing/2014/main" id="{426B9ECD-D099-A08D-5363-38C83BEEEBFC}"/>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4A77BCE-85B1-4142-A133-D0BE228E8CE0}" type="slidenum">
              <a:rPr lang="fr-FR" altLang="fr-FR" sz="1200">
                <a:solidFill>
                  <a:srgbClr val="898989"/>
                </a:solidFill>
              </a:rPr>
              <a:pPr algn="r" eaLnBrk="1" hangingPunct="1">
                <a:spcBef>
                  <a:spcPct val="0"/>
                </a:spcBef>
                <a:buFontTx/>
                <a:buNone/>
              </a:pPr>
              <a:t>8</a:t>
            </a:fld>
            <a:endParaRPr lang="fr-FR" altLang="fr-FR" sz="1200">
              <a:solidFill>
                <a:srgbClr val="898989"/>
              </a:solidFill>
            </a:endParaRPr>
          </a:p>
        </p:txBody>
      </p:sp>
      <p:sp>
        <p:nvSpPr>
          <p:cNvPr id="10243" name="Titre 8">
            <a:extLst>
              <a:ext uri="{FF2B5EF4-FFF2-40B4-BE49-F238E27FC236}">
                <a16:creationId xmlns:a16="http://schemas.microsoft.com/office/drawing/2014/main" id="{25A8C551-BEDA-4764-9B02-F6DF933EDEBE}"/>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combustible</a:t>
            </a:r>
          </a:p>
        </p:txBody>
      </p:sp>
      <p:sp>
        <p:nvSpPr>
          <p:cNvPr id="10244" name="ZoneTexte 5">
            <a:extLst>
              <a:ext uri="{FF2B5EF4-FFF2-40B4-BE49-F238E27FC236}">
                <a16:creationId xmlns:a16="http://schemas.microsoft.com/office/drawing/2014/main" id="{9BF7DB9E-CEBE-212F-F9A1-38213F51B7E2}"/>
              </a:ext>
            </a:extLst>
          </p:cNvPr>
          <p:cNvSpPr txBox="1">
            <a:spLocks noChangeArrowheads="1"/>
          </p:cNvSpPr>
          <p:nvPr/>
        </p:nvSpPr>
        <p:spPr bwMode="auto">
          <a:xfrm>
            <a:off x="539750" y="1484313"/>
            <a:ext cx="563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coupure d’alimentation :</a:t>
            </a:r>
          </a:p>
        </p:txBody>
      </p:sp>
      <p:pic>
        <p:nvPicPr>
          <p:cNvPr id="10245" name="Picture 6">
            <a:extLst>
              <a:ext uri="{FF2B5EF4-FFF2-40B4-BE49-F238E27FC236}">
                <a16:creationId xmlns:a16="http://schemas.microsoft.com/office/drawing/2014/main" id="{FEB07CF2-A1C8-03E3-73DD-3883E1930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888" y="2122488"/>
            <a:ext cx="5440362" cy="40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ZoneTexte 7">
            <a:extLst>
              <a:ext uri="{FF2B5EF4-FFF2-40B4-BE49-F238E27FC236}">
                <a16:creationId xmlns:a16="http://schemas.microsoft.com/office/drawing/2014/main" id="{B1A137B9-B588-2B92-45F4-C6D81037EE57}"/>
              </a:ext>
            </a:extLst>
          </p:cNvPr>
          <p:cNvSpPr txBox="1">
            <a:spLocks noChangeArrowheads="1"/>
          </p:cNvSpPr>
          <p:nvPr/>
        </p:nvSpPr>
        <p:spPr bwMode="auto">
          <a:xfrm>
            <a:off x="323850" y="2754313"/>
            <a:ext cx="31686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Action de supprimer  l’alimentation dans le cycle de l’incendie en combustible (gaz, hydrocarbure).</a:t>
            </a:r>
          </a:p>
        </p:txBody>
      </p:sp>
      <p:pic>
        <p:nvPicPr>
          <p:cNvPr id="10247" name="Image 7">
            <a:extLst>
              <a:ext uri="{FF2B5EF4-FFF2-40B4-BE49-F238E27FC236}">
                <a16:creationId xmlns:a16="http://schemas.microsoft.com/office/drawing/2014/main" id="{B3AF5257-A56B-DC57-9A32-60009C1F72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163" y="4708525"/>
            <a:ext cx="19288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a:extLst>
              <a:ext uri="{FF2B5EF4-FFF2-40B4-BE49-F238E27FC236}">
                <a16:creationId xmlns:a16="http://schemas.microsoft.com/office/drawing/2014/main" id="{DFBDD3A1-8922-8FCB-F927-DDC9991C4354}"/>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B44B30D-451A-475A-A2CD-070C65B6A0FE}" type="slidenum">
              <a:rPr lang="fr-FR" altLang="fr-FR" sz="1200">
                <a:solidFill>
                  <a:srgbClr val="898989"/>
                </a:solidFill>
              </a:rPr>
              <a:pPr algn="r" eaLnBrk="1" hangingPunct="1">
                <a:spcBef>
                  <a:spcPct val="0"/>
                </a:spcBef>
                <a:buFontTx/>
                <a:buNone/>
              </a:pPr>
              <a:t>9</a:t>
            </a:fld>
            <a:endParaRPr lang="fr-FR" altLang="fr-FR" sz="1200">
              <a:solidFill>
                <a:srgbClr val="898989"/>
              </a:solidFill>
            </a:endParaRPr>
          </a:p>
        </p:txBody>
      </p:sp>
      <p:sp>
        <p:nvSpPr>
          <p:cNvPr id="11267" name="Titre 8">
            <a:extLst>
              <a:ext uri="{FF2B5EF4-FFF2-40B4-BE49-F238E27FC236}">
                <a16:creationId xmlns:a16="http://schemas.microsoft.com/office/drawing/2014/main" id="{C9410DE1-622E-2404-BE12-D2ECAA37B322}"/>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Actions sur le combustible</a:t>
            </a:r>
          </a:p>
        </p:txBody>
      </p:sp>
      <p:sp>
        <p:nvSpPr>
          <p:cNvPr id="11268" name="ZoneTexte 5">
            <a:extLst>
              <a:ext uri="{FF2B5EF4-FFF2-40B4-BE49-F238E27FC236}">
                <a16:creationId xmlns:a16="http://schemas.microsoft.com/office/drawing/2014/main" id="{F95B19F9-4AAC-A7F3-8942-6757EADCEA4D}"/>
              </a:ext>
            </a:extLst>
          </p:cNvPr>
          <p:cNvSpPr txBox="1">
            <a:spLocks noChangeArrowheads="1"/>
          </p:cNvSpPr>
          <p:nvPr/>
        </p:nvSpPr>
        <p:spPr bwMode="auto">
          <a:xfrm>
            <a:off x="539750" y="1484313"/>
            <a:ext cx="563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Par coupure d’alimentation :</a:t>
            </a:r>
          </a:p>
        </p:txBody>
      </p:sp>
      <p:sp>
        <p:nvSpPr>
          <p:cNvPr id="11269" name="ZoneTexte 7">
            <a:extLst>
              <a:ext uri="{FF2B5EF4-FFF2-40B4-BE49-F238E27FC236}">
                <a16:creationId xmlns:a16="http://schemas.microsoft.com/office/drawing/2014/main" id="{54EA9715-88D7-E173-F911-DD2E84955C10}"/>
              </a:ext>
            </a:extLst>
          </p:cNvPr>
          <p:cNvSpPr txBox="1">
            <a:spLocks noChangeArrowheads="1"/>
          </p:cNvSpPr>
          <p:nvPr/>
        </p:nvSpPr>
        <p:spPr bwMode="auto">
          <a:xfrm>
            <a:off x="381000" y="2286000"/>
            <a:ext cx="32575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a:latin typeface="Times New Roman" panose="02020603050405020304" pitchFamily="18" charset="0"/>
              </a:rPr>
              <a:t>Par la fermeture d'un robinet :</a:t>
            </a:r>
          </a:p>
          <a:p>
            <a:pPr>
              <a:spcBef>
                <a:spcPct val="0"/>
              </a:spcBef>
              <a:buFontTx/>
              <a:buNone/>
            </a:pPr>
            <a:endParaRPr lang="fr-FR" altLang="fr-FR" sz="2000">
              <a:latin typeface="Times New Roman" panose="02020603050405020304" pitchFamily="18" charset="0"/>
            </a:endParaRPr>
          </a:p>
          <a:p>
            <a:pPr>
              <a:spcBef>
                <a:spcPct val="0"/>
              </a:spcBef>
              <a:buFontTx/>
              <a:buChar char="-"/>
            </a:pPr>
            <a:r>
              <a:rPr lang="fr-FR" altLang="fr-FR" sz="2000">
                <a:latin typeface="Times New Roman" panose="02020603050405020304" pitchFamily="18" charset="0"/>
              </a:rPr>
              <a:t> Vanne police,</a:t>
            </a:r>
          </a:p>
          <a:p>
            <a:pPr>
              <a:spcBef>
                <a:spcPct val="0"/>
              </a:spcBef>
              <a:buFontTx/>
              <a:buChar char="-"/>
            </a:pPr>
            <a:r>
              <a:rPr lang="fr-FR" altLang="fr-FR" sz="2000">
                <a:latin typeface="Times New Roman" panose="02020603050405020304" pitchFamily="18" charset="0"/>
              </a:rPr>
              <a:t> Robinet d'une bouteille,</a:t>
            </a:r>
          </a:p>
        </p:txBody>
      </p:sp>
      <p:pic>
        <p:nvPicPr>
          <p:cNvPr id="11270" name="Image 7">
            <a:extLst>
              <a:ext uri="{FF2B5EF4-FFF2-40B4-BE49-F238E27FC236}">
                <a16:creationId xmlns:a16="http://schemas.microsoft.com/office/drawing/2014/main" id="{BD1183BD-F6B3-631C-F56E-C418727870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4708525"/>
            <a:ext cx="19288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 1">
            <a:extLst>
              <a:ext uri="{FF2B5EF4-FFF2-40B4-BE49-F238E27FC236}">
                <a16:creationId xmlns:a16="http://schemas.microsoft.com/office/drawing/2014/main" id="{8683C434-057E-2BE4-E646-AFFF2BA249BA}"/>
              </a:ext>
            </a:extLst>
          </p:cNvPr>
          <p:cNvPicPr>
            <a:picLocks noChangeAspect="1"/>
          </p:cNvPicPr>
          <p:nvPr/>
        </p:nvPicPr>
        <p:blipFill>
          <a:blip r:embed="rId3">
            <a:extLst>
              <a:ext uri="{28A0092B-C50C-407E-A947-70E740481C1C}">
                <a14:useLocalDpi xmlns:a14="http://schemas.microsoft.com/office/drawing/2010/main" val="0"/>
              </a:ext>
            </a:extLst>
          </a:blip>
          <a:srcRect r="16014"/>
          <a:stretch>
            <a:fillRect/>
          </a:stretch>
        </p:blipFill>
        <p:spPr bwMode="auto">
          <a:xfrm>
            <a:off x="2667000" y="37338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C:\Documents and Settings\Philippe\Mes documents\JSP SDMIS\Dématérialisation\doc\INC\A6 - fuite de gaz\Images\imagesVVRSS6QF.jpg">
            <a:extLst>
              <a:ext uri="{FF2B5EF4-FFF2-40B4-BE49-F238E27FC236}">
                <a16:creationId xmlns:a16="http://schemas.microsoft.com/office/drawing/2014/main" id="{B588395B-D909-30FD-6EA6-3CDA959BB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295400"/>
            <a:ext cx="292576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1169</TotalTime>
  <Words>875</Words>
  <Application>Microsoft Office PowerPoint</Application>
  <PresentationFormat>Affichage à l'écran (4:3)</PresentationFormat>
  <Paragraphs>180</Paragraphs>
  <Slides>32</Slides>
  <Notes>5</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9" baseType="lpstr">
      <vt:lpstr>Arial</vt:lpstr>
      <vt:lpstr>Myriad Pro</vt:lpstr>
      <vt:lpstr>Calibri</vt:lpstr>
      <vt:lpstr>Times New Roman</vt:lpstr>
      <vt:lpstr>Wingdings</vt:lpstr>
      <vt:lpstr>GCCAR</vt:lpstr>
      <vt:lpstr>Graphique CorelDRAW 9.0</vt:lpstr>
      <vt:lpstr>LES PROCEDES D’EXTINCTION</vt:lpstr>
      <vt:lpstr>Les procédés d'extinction</vt:lpstr>
      <vt:lpstr>Rappel : triangle du feu</vt:lpstr>
      <vt:lpstr>Triangle du feu </vt:lpstr>
      <vt:lpstr>Actions sur le combustible</vt:lpstr>
      <vt:lpstr>Actions sur le combustible</vt:lpstr>
      <vt:lpstr>Actions sur le combustible</vt:lpstr>
      <vt:lpstr>Actions sur le combustible</vt:lpstr>
      <vt:lpstr>Actions sur le combustible</vt:lpstr>
      <vt:lpstr>Actions sur le comburant</vt:lpstr>
      <vt:lpstr>Actions sur le comburant</vt:lpstr>
      <vt:lpstr>Actions sur le comburant</vt:lpstr>
      <vt:lpstr>Actions sur le comburant</vt:lpstr>
      <vt:lpstr>Actions sur le comburant</vt:lpstr>
      <vt:lpstr>Actions sur le comburant</vt:lpstr>
      <vt:lpstr>Actions sur le comburant</vt:lpstr>
      <vt:lpstr>Actions sur le comburant</vt:lpstr>
      <vt:lpstr>Actions sur le comburant</vt:lpstr>
      <vt:lpstr>Actions sur le comburant</vt:lpstr>
      <vt:lpstr>Actions sur l'énergie d'activation</vt:lpstr>
      <vt:lpstr>Actions sur l'énergie d'activation</vt:lpstr>
      <vt:lpstr>Actions sur l'énergie d'activation</vt:lpstr>
      <vt:lpstr>Autres actions</vt:lpstr>
      <vt:lpstr>Actions sur plusieurs côtés</vt:lpstr>
      <vt:lpstr>Actions sur plusieurs côtés</vt:lpstr>
      <vt:lpstr>Actions sur plusieurs côtés</vt:lpstr>
      <vt:lpstr>Synthèse</vt:lpstr>
      <vt:lpstr>Synthèse</vt:lpstr>
      <vt:lpstr>Synthèse</vt:lpstr>
      <vt:lpstr>Synthèse</vt:lpstr>
      <vt:lpstr>Synthèse</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68</cp:revision>
  <cp:lastPrinted>2015-08-06T08:01:37Z</cp:lastPrinted>
  <dcterms:created xsi:type="dcterms:W3CDTF">2015-08-05T10:19:35Z</dcterms:created>
  <dcterms:modified xsi:type="dcterms:W3CDTF">2022-09-11T20:01:18Z</dcterms:modified>
</cp:coreProperties>
</file>