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7" r:id="rId3"/>
    <p:sldId id="274" r:id="rId4"/>
    <p:sldId id="282" r:id="rId5"/>
    <p:sldId id="275" r:id="rId6"/>
    <p:sldId id="283" r:id="rId7"/>
    <p:sldId id="284" r:id="rId8"/>
    <p:sldId id="285" r:id="rId9"/>
    <p:sldId id="276" r:id="rId10"/>
    <p:sldId id="286" r:id="rId11"/>
    <p:sldId id="287" r:id="rId12"/>
    <p:sldId id="301" r:id="rId13"/>
    <p:sldId id="300" r:id="rId14"/>
    <p:sldId id="288" r:id="rId15"/>
    <p:sldId id="277" r:id="rId16"/>
    <p:sldId id="289" r:id="rId17"/>
    <p:sldId id="278" r:id="rId18"/>
    <p:sldId id="279" r:id="rId19"/>
    <p:sldId id="290" r:id="rId20"/>
    <p:sldId id="303" r:id="rId21"/>
    <p:sldId id="306" r:id="rId22"/>
    <p:sldId id="304" r:id="rId23"/>
    <p:sldId id="302" r:id="rId24"/>
    <p:sldId id="291" r:id="rId25"/>
    <p:sldId id="292" r:id="rId26"/>
    <p:sldId id="268" r:id="rId27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3" autoAdjust="0"/>
  </p:normalViewPr>
  <p:slideViewPr>
    <p:cSldViewPr>
      <p:cViewPr varScale="1">
        <p:scale>
          <a:sx n="82" d="100"/>
          <a:sy n="82" d="100"/>
        </p:scale>
        <p:origin x="145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306CB95-BA0D-47C9-A696-7037055833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C8AB2C8-5A05-4F55-9833-483EAA0F43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D1104F5-B6A1-4792-9C9C-9701DC965A4E}" type="datetimeFigureOut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17809DB7-39DA-4F50-8FAC-0630051790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BEA309AC-464D-45DD-9ECB-9ACF26059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EDF07D-41F7-4C5B-8F07-ABF869C7BC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CB924D-75F8-42ED-B7D8-2F072AC1C2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93D555D-FB9E-4C8B-90A9-A6B34AF2004B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E1416A-F5D3-79D5-38CA-A0D0AD1A4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6113F-C7E6-41A4-868D-CDDCE6C561A0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56A379-CA44-6EFC-F81D-162CFCC0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A14E7-53D9-F422-99A1-4181B834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2EA35-C272-4EF6-AB1D-65BB9DFEA01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1308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F86C2-30E6-7F23-3C96-EACB22D3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F6048-24D3-43AC-9E61-487D37F4C88A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4827DC-1F2C-7A90-079B-2AC616489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EAB5EC-CB99-B449-FF1D-AC3DBA44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89147-F47E-4DE1-9F49-A5F1023A92C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1700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E421C4-671A-4713-A45E-5B445144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5A8D6-A77D-4BAD-B6F2-1B78D47AF0A4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3890EE-A1B8-B161-1198-8E8CE5CF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539276-584F-C327-2A76-8D6A8097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BA594-F3FB-4405-B149-B2D37FDE375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136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FAD9A8-7C90-8126-6FB9-99DEEAA79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A78A4-3CF7-4F13-BE1F-98C6146FF137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B93168-9CA7-BACF-1519-6CDFFDCDE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A49BC6-2140-2143-7093-088B4DEC5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C6784-D229-4BDA-8641-937CD1D95A5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423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834D83-5E3C-3F20-C238-EC2F5ED2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841E5-DA29-43FF-9E8E-54540ACE5C50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2E86FB-D550-36EF-7C95-1716C1D12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4556E8-E3A8-4B77-A5D6-0E239EC2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2A87D-CB38-443A-B558-5394B65E260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2990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D6FD39A-A370-AB19-3AF3-57C687F6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73971-41A2-4897-B4DF-3F2A10F47139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AC63C05-9DCD-9F13-D58A-4222001E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FF6930B-2267-5769-19E9-9C3E7097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152D2-71C9-4107-BD77-991060271B3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3477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610078A9-A55E-3CEB-0D06-72648902B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1B1CE-1274-4991-8039-F2B4DE66F3C2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29FEE91F-B54C-1711-B3EE-2DD8C439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2FA29EF-6A58-D5D5-DA6C-5FC0C8BD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C1C12-C8E0-43D6-BB1B-5DB586917DF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4416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FD50079E-3AB0-5B69-2DF9-9F50190FA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79D7-B71E-4EB1-AD16-537322EA78B0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4D37549-24B0-6A6A-8F4B-06D6D72E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053094A2-7C8F-E1F8-3D2F-BBB2C64AC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3CE58-5F36-4B34-BDA5-F4D175463CC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920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777B91D1-8467-4AB3-34DD-27F4EA10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59F2F-45A0-47E4-9921-63B09E8FBA8A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3855FE1D-516F-BEA5-1E8B-358F1582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CD85639B-2E0D-EA73-B17A-0BC557E2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3ADFF-17C8-4E4C-A1D3-0B5E5421B95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7465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8AE4EF8-1DC9-1F0A-B48C-C445B58B1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A3BD3-6AFC-4B89-B74F-5C0EBDE69A51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D098CF7-BDFD-7E03-7751-84D4BF8FF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5EF5647-6AFE-4A6E-1785-4587A23C3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57C91-4754-4612-A9B2-415C629DD60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602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5411ED0-011E-AE28-FDF4-52E80F4B0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02EC5-04B9-46A2-B220-16FB345E3DE1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A00BB1D-D00B-7283-33A9-FEB33D97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E0D7BD9-7175-952B-DDB0-5070EF88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69E68-5786-4F91-94D4-5A1AFD2B074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01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A6CF0657-0F93-0611-4138-A54CA477CA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FB70CE6C-0A84-1F24-0ECD-4FC6216B04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37D68E-004F-4B46-9EA1-58FC08D9E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3061F6-D042-455E-9CDE-3DFB07E12F40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39E8CE-48E7-4CEE-91DC-9936AEB4C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F9040C-CAFB-4A8E-845C-F1F69F8FD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 panose="020B0503030403020204" pitchFamily="34" charset="0"/>
              </a:defRPr>
            </a:lvl1pPr>
          </a:lstStyle>
          <a:p>
            <a:fld id="{4F056B8A-12A7-4A02-A624-04EACD9B815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9A2AC199-DEB3-478C-B3F6-5B9F533E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88913"/>
            <a:ext cx="8604250" cy="10128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Matériels d'épuisement et d'assèchement </a:t>
            </a:r>
            <a:br>
              <a:rPr lang="fr-FR" altLang="fr-F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altLang="fr-F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Présentation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3A15E213-6941-AB49-AB31-642AA1529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2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2021 – Version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8">
            <a:extLst>
              <a:ext uri="{FF2B5EF4-FFF2-40B4-BE49-F238E27FC236}">
                <a16:creationId xmlns:a16="http://schemas.microsoft.com/office/drawing/2014/main" id="{AB9A8E1C-16D8-EBB4-031E-8164460A4A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Missions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947D8AFF-B16F-495F-8C05-DD13015409D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1859FAA-D0B5-4819-B707-D4D458500754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2292" name="ZoneTexte 2">
            <a:extLst>
              <a:ext uri="{FF2B5EF4-FFF2-40B4-BE49-F238E27FC236}">
                <a16:creationId xmlns:a16="http://schemas.microsoft.com/office/drawing/2014/main" id="{E29BC3F2-3DE1-F469-20D5-BA5050831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12293" name="ZoneTexte 12">
            <a:extLst>
              <a:ext uri="{FF2B5EF4-FFF2-40B4-BE49-F238E27FC236}">
                <a16:creationId xmlns:a16="http://schemas.microsoft.com/office/drawing/2014/main" id="{DF441932-CFFF-58D3-A470-45DA62069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12294" name="Rectangle 7">
            <a:extLst>
              <a:ext uri="{FF2B5EF4-FFF2-40B4-BE49-F238E27FC236}">
                <a16:creationId xmlns:a16="http://schemas.microsoft.com/office/drawing/2014/main" id="{F2CCB946-D94E-D404-F855-C8AC6713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9248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Toute opération doit être précédée d’une reconnaissance : menée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par le CA seul ou avec son équipe, il peut aussi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 déléguer en partie à l’équipe.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Phase incontournable de toute intervention. Elle doit absolument prendre en considération les éléments suivants :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12295" name="Picture 8" descr="I:\Images\CLIPART\DIVERS\URGENCES\CSAFE020.WMF">
            <a:extLst>
              <a:ext uri="{FF2B5EF4-FFF2-40B4-BE49-F238E27FC236}">
                <a16:creationId xmlns:a16="http://schemas.microsoft.com/office/drawing/2014/main" id="{8270C66B-E601-D090-2A39-999F7E951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23386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8">
            <a:extLst>
              <a:ext uri="{FF2B5EF4-FFF2-40B4-BE49-F238E27FC236}">
                <a16:creationId xmlns:a16="http://schemas.microsoft.com/office/drawing/2014/main" id="{DA206BBB-4177-A7A2-2B1C-F4ABB3C422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Missions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DAE86DE-AA74-4BCE-964C-95C4D23B887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2E24DEB-90BB-4631-ADC4-F0D785CF6953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3316" name="ZoneTexte 2">
            <a:extLst>
              <a:ext uri="{FF2B5EF4-FFF2-40B4-BE49-F238E27FC236}">
                <a16:creationId xmlns:a16="http://schemas.microsoft.com/office/drawing/2014/main" id="{72836A22-0014-573E-3A79-1ABAFE83D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13317" name="ZoneTexte 12">
            <a:extLst>
              <a:ext uri="{FF2B5EF4-FFF2-40B4-BE49-F238E27FC236}">
                <a16:creationId xmlns:a16="http://schemas.microsoft.com/office/drawing/2014/main" id="{12FB945A-C129-2A30-B84C-39EFC9969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13318" name="ZoneTexte 13">
            <a:extLst>
              <a:ext uri="{FF2B5EF4-FFF2-40B4-BE49-F238E27FC236}">
                <a16:creationId xmlns:a16="http://schemas.microsoft.com/office/drawing/2014/main" id="{7C699F88-5F32-0C93-F3C9-514A435AF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296F828D-93FA-538B-AC02-93794A426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7924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La configuration des lieux 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La quantité d'eau à épuiser pour définir les moyens à mettre en œuvre 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Déterminer la cause de l’inondation et la supprimer (fermeture d'un robinet par exemple) ;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13320" name="Picture 8" descr="I:\Images\CLIPART\DIVERS\URGENCES\CSAFE025.WMF">
            <a:extLst>
              <a:ext uri="{FF2B5EF4-FFF2-40B4-BE49-F238E27FC236}">
                <a16:creationId xmlns:a16="http://schemas.microsoft.com/office/drawing/2014/main" id="{2F0F950D-0F94-8B13-FD33-349DA87E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600"/>
            <a:ext cx="41243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8">
            <a:extLst>
              <a:ext uri="{FF2B5EF4-FFF2-40B4-BE49-F238E27FC236}">
                <a16:creationId xmlns:a16="http://schemas.microsoft.com/office/drawing/2014/main" id="{DA67EA5D-254E-77E8-2936-A160BD8529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Missions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9C01814-75E9-4E6C-9057-BE7F1AB24108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F3996A0-CDD0-4CCB-9ECF-01B70EC941E9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4340" name="ZoneTexte 2">
            <a:extLst>
              <a:ext uri="{FF2B5EF4-FFF2-40B4-BE49-F238E27FC236}">
                <a16:creationId xmlns:a16="http://schemas.microsoft.com/office/drawing/2014/main" id="{76AAE733-7279-2CC4-84BD-003C10747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14341" name="ZoneTexte 12">
            <a:extLst>
              <a:ext uri="{FF2B5EF4-FFF2-40B4-BE49-F238E27FC236}">
                <a16:creationId xmlns:a16="http://schemas.microsoft.com/office/drawing/2014/main" id="{9094B52C-A842-89FF-4252-30CD12F6F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14342" name="ZoneTexte 13">
            <a:extLst>
              <a:ext uri="{FF2B5EF4-FFF2-40B4-BE49-F238E27FC236}">
                <a16:creationId xmlns:a16="http://schemas.microsoft.com/office/drawing/2014/main" id="{4F33B0ED-C62C-499B-4AB2-5C761AFA3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AD91E75A-00D9-7CB3-7CA8-1B77A1722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76400"/>
            <a:ext cx="7924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Prioriser les opérations (épuisement, assèchement, mise à l’abri, etc.) 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Le lieu de rejet de l'eau.</a:t>
            </a:r>
          </a:p>
        </p:txBody>
      </p:sp>
      <p:pic>
        <p:nvPicPr>
          <p:cNvPr id="14344" name="Picture 12" descr="I:\Images\Photos\Vues diverses\WATERFAL.JPG">
            <a:extLst>
              <a:ext uri="{FF2B5EF4-FFF2-40B4-BE49-F238E27FC236}">
                <a16:creationId xmlns:a16="http://schemas.microsoft.com/office/drawing/2014/main" id="{1AC49E56-41F3-E5EB-3963-99C35A59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462915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8">
            <a:extLst>
              <a:ext uri="{FF2B5EF4-FFF2-40B4-BE49-F238E27FC236}">
                <a16:creationId xmlns:a16="http://schemas.microsoft.com/office/drawing/2014/main" id="{593D2382-1688-E9B0-C4B9-3BBB9480B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Missions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44296CB-6901-457D-81E8-A86AA74BA3AB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E25041F-B7E0-4937-8C53-DDAB394AD891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5364" name="ZoneTexte 2">
            <a:extLst>
              <a:ext uri="{FF2B5EF4-FFF2-40B4-BE49-F238E27FC236}">
                <a16:creationId xmlns:a16="http://schemas.microsoft.com/office/drawing/2014/main" id="{78A8F0AC-DC30-4F8D-61D1-770F1067C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15365" name="ZoneTexte 12">
            <a:extLst>
              <a:ext uri="{FF2B5EF4-FFF2-40B4-BE49-F238E27FC236}">
                <a16:creationId xmlns:a16="http://schemas.microsoft.com/office/drawing/2014/main" id="{27C26496-D409-D259-F6CD-E0E33872B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15366" name="ZoneTexte 13">
            <a:extLst>
              <a:ext uri="{FF2B5EF4-FFF2-40B4-BE49-F238E27FC236}">
                <a16:creationId xmlns:a16="http://schemas.microsoft.com/office/drawing/2014/main" id="{78EC468F-B985-B3EA-AD01-E1505E4F6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6C263C06-7F2E-CB58-4576-82B173E29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79248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è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La structure des locaux ;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Il arrive qu'une inondation de très faible importance, intéressant un local en terre battue, ne présente aucun danger pour les biens ou les installations.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 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Il peut en être de même lorsque le sous-sol dispose de moyens d'évacuation. </a:t>
            </a:r>
          </a:p>
        </p:txBody>
      </p:sp>
      <p:pic>
        <p:nvPicPr>
          <p:cNvPr id="15368" name="Picture 8" descr="I:\Images\CLIPART\CONSTRUCTION\ANIMA015.WMF">
            <a:extLst>
              <a:ext uri="{FF2B5EF4-FFF2-40B4-BE49-F238E27FC236}">
                <a16:creationId xmlns:a16="http://schemas.microsoft.com/office/drawing/2014/main" id="{C7B3B867-F736-5355-C4C1-334B24843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2438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I:\Images\CLIPART\CONSTRUCTION\PL_US088.WMF">
            <a:extLst>
              <a:ext uri="{FF2B5EF4-FFF2-40B4-BE49-F238E27FC236}">
                <a16:creationId xmlns:a16="http://schemas.microsoft.com/office/drawing/2014/main" id="{22EA0412-5A1A-C97B-AC37-330F4A606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1295400"/>
            <a:ext cx="28749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8">
            <a:extLst>
              <a:ext uri="{FF2B5EF4-FFF2-40B4-BE49-F238E27FC236}">
                <a16:creationId xmlns:a16="http://schemas.microsoft.com/office/drawing/2014/main" id="{8DFB24C9-13F9-6E47-9150-D9056F67AE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Missions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C9623C7-6C7D-4AA7-9BE8-22A8764EA447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E749818-27A6-4FEE-858A-DC057447BD92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6388" name="ZoneTexte 2">
            <a:extLst>
              <a:ext uri="{FF2B5EF4-FFF2-40B4-BE49-F238E27FC236}">
                <a16:creationId xmlns:a16="http://schemas.microsoft.com/office/drawing/2014/main" id="{C676600D-9E7D-9809-754D-23D43A0FA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16389" name="ZoneTexte 12">
            <a:extLst>
              <a:ext uri="{FF2B5EF4-FFF2-40B4-BE49-F238E27FC236}">
                <a16:creationId xmlns:a16="http://schemas.microsoft.com/office/drawing/2014/main" id="{8A210124-7F4D-ED9B-718D-6ABBACB8A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16390" name="ZoneTexte 13">
            <a:extLst>
              <a:ext uri="{FF2B5EF4-FFF2-40B4-BE49-F238E27FC236}">
                <a16:creationId xmlns:a16="http://schemas.microsoft.com/office/drawing/2014/main" id="{50C1BF8B-5295-A019-0F4D-CDB125DC1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868B7342-FD4D-8685-4632-08B4632AA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0772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Les conditions météorologiques ;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Certains sous-sols d'immeubles se trouvent à un niveau voisin de celui d'un égout ou d'un plan d'eau. En période de crues ou d'orages, l'eau de l'égout ou d'un plan d'eau peut inonder les sous-sols.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Il est alors inutile d'effectuer l'épuisement.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Il faut attendre la fin de la crue ou de l'orage.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 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Dans ce cas, les SP n'interviennent pas mais rassurent et informent le sinistré.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8">
            <a:extLst>
              <a:ext uri="{FF2B5EF4-FFF2-40B4-BE49-F238E27FC236}">
                <a16:creationId xmlns:a16="http://schemas.microsoft.com/office/drawing/2014/main" id="{6FAAF9F0-2719-5875-12F4-77C61FE912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Règles de sécurité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B55F579-6F28-4AF5-82C4-8F3D75743578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1F62368-CD51-42DE-AAF5-7936F7345514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7412" name="ZoneTexte 2">
            <a:extLst>
              <a:ext uri="{FF2B5EF4-FFF2-40B4-BE49-F238E27FC236}">
                <a16:creationId xmlns:a16="http://schemas.microsoft.com/office/drawing/2014/main" id="{65F8B3B0-40B0-0C23-99CB-9A16FE132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17413" name="ZoneTexte 12">
            <a:extLst>
              <a:ext uri="{FF2B5EF4-FFF2-40B4-BE49-F238E27FC236}">
                <a16:creationId xmlns:a16="http://schemas.microsoft.com/office/drawing/2014/main" id="{D0B16A39-F61E-0BF5-AC58-242CB17D8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17414" name="ZoneTexte 13">
            <a:extLst>
              <a:ext uri="{FF2B5EF4-FFF2-40B4-BE49-F238E27FC236}">
                <a16:creationId xmlns:a16="http://schemas.microsoft.com/office/drawing/2014/main" id="{B91A0743-D315-B749-EB81-DA15D6746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C3C2F739-2E39-1B76-F53E-CF7C66907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620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Dans tous les locaux inondés, il est 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prudent de couper le courant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ou de protéger les installations électriques devant rester sous tension, de prendre en compte le 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risque d’asphyxie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(gaz d’échappement…), 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de noyade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(trou…) et 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d’effondrement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(fragilisation…).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17416" name="Picture 10" descr="I:\Images\CLIPART\DIVERS\URGENCES\CSAFE008.WMF">
            <a:extLst>
              <a:ext uri="{FF2B5EF4-FFF2-40B4-BE49-F238E27FC236}">
                <a16:creationId xmlns:a16="http://schemas.microsoft.com/office/drawing/2014/main" id="{63BA51A3-1A1D-477D-1D8E-6C596DDDB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95600"/>
            <a:ext cx="14033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Image 6" descr="Afficher l'image d'origine">
            <a:extLst>
              <a:ext uri="{FF2B5EF4-FFF2-40B4-BE49-F238E27FC236}">
                <a16:creationId xmlns:a16="http://schemas.microsoft.com/office/drawing/2014/main" id="{496FB5EE-C7B1-0CF0-ED52-ACFE9B61E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22098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Image 7" descr="Afficher l'image d'origine">
            <a:extLst>
              <a:ext uri="{FF2B5EF4-FFF2-40B4-BE49-F238E27FC236}">
                <a16:creationId xmlns:a16="http://schemas.microsoft.com/office/drawing/2014/main" id="{C5A2955B-C29F-F749-087A-2735BBBE7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33800"/>
            <a:ext cx="28194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8">
            <a:extLst>
              <a:ext uri="{FF2B5EF4-FFF2-40B4-BE49-F238E27FC236}">
                <a16:creationId xmlns:a16="http://schemas.microsoft.com/office/drawing/2014/main" id="{A0C88459-DA2D-201D-76E3-8B6D62DD4F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Règles de sécurité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A14F1A29-6A2C-4B34-96B8-D5D14D5246D2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C51C69F-EBE3-4623-90F6-D5E92FDE3D03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8436" name="ZoneTexte 2">
            <a:extLst>
              <a:ext uri="{FF2B5EF4-FFF2-40B4-BE49-F238E27FC236}">
                <a16:creationId xmlns:a16="http://schemas.microsoft.com/office/drawing/2014/main" id="{D8AAF58B-A6D2-EB39-60D7-211AD87E2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18437" name="ZoneTexte 12">
            <a:extLst>
              <a:ext uri="{FF2B5EF4-FFF2-40B4-BE49-F238E27FC236}">
                <a16:creationId xmlns:a16="http://schemas.microsoft.com/office/drawing/2014/main" id="{BD1AB105-814B-4F58-F0C7-7B2B265B3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18438" name="ZoneTexte 13">
            <a:extLst>
              <a:ext uri="{FF2B5EF4-FFF2-40B4-BE49-F238E27FC236}">
                <a16:creationId xmlns:a16="http://schemas.microsoft.com/office/drawing/2014/main" id="{F7D6D103-5DFD-8221-76FF-79C3CA968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6FC6E3DB-BE1B-E598-A985-F11637C60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65532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Progression prudente lors de la reconnaissance,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Vérification de l'absence de risque électrique,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Adaptation des moyens en matériel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 fonction des lieux,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Surveillance constante du matériel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mis en œuvre,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Vérification de la structure des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locaux à épuiser,</a:t>
            </a:r>
          </a:p>
        </p:txBody>
      </p:sp>
      <p:pic>
        <p:nvPicPr>
          <p:cNvPr id="18440" name="Picture 9">
            <a:extLst>
              <a:ext uri="{FF2B5EF4-FFF2-40B4-BE49-F238E27FC236}">
                <a16:creationId xmlns:a16="http://schemas.microsoft.com/office/drawing/2014/main" id="{11A8F80B-7A60-0F13-D78D-F4571A09C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667000"/>
            <a:ext cx="43053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8">
            <a:extLst>
              <a:ext uri="{FF2B5EF4-FFF2-40B4-BE49-F238E27FC236}">
                <a16:creationId xmlns:a16="http://schemas.microsoft.com/office/drawing/2014/main" id="{7F950C4C-FCA2-55D2-2F00-181D49F561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Calculer un volume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BF4B238F-7B9D-4EC7-A181-4EDC12F8C7C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8F38FDC-7CD9-485B-8F81-FC35D17C2216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9460" name="ZoneTexte 2">
            <a:extLst>
              <a:ext uri="{FF2B5EF4-FFF2-40B4-BE49-F238E27FC236}">
                <a16:creationId xmlns:a16="http://schemas.microsoft.com/office/drawing/2014/main" id="{CD398744-5BDF-F453-C065-DBF0E9D0A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19461" name="ZoneTexte 12">
            <a:extLst>
              <a:ext uri="{FF2B5EF4-FFF2-40B4-BE49-F238E27FC236}">
                <a16:creationId xmlns:a16="http://schemas.microsoft.com/office/drawing/2014/main" id="{67012966-3D9D-1EB5-EBB0-64BCD2EEB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19462" name="ZoneTexte 13">
            <a:extLst>
              <a:ext uri="{FF2B5EF4-FFF2-40B4-BE49-F238E27FC236}">
                <a16:creationId xmlns:a16="http://schemas.microsoft.com/office/drawing/2014/main" id="{810C9D4C-A4D8-C19B-A5A2-DD79A330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30C11BE0-453E-400F-C323-9BCCF2C71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001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Lorsque l’inondation intéresse un sous-sol, une cave,… il est indispensable d’estimer le volume d’eau à évacuer, car de celui-ci découle le matériel à utiliser.</a:t>
            </a: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 </a:t>
            </a: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Cette mission pouvant-être confier à l'équipe, il est indispensable que chaque SP connaisse les principaux calculs permettant de trouver une estimation du volume à évacuer.</a:t>
            </a:r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1C004961-EA7D-29C2-6CAE-37DC12EFF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191000"/>
            <a:ext cx="7924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évaluer ce volume, il faut faire le calcul suivant :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(en m²) X Hauteur (en m) = VOLUME (en m</a:t>
            </a:r>
            <a:r>
              <a:rPr lang="fr-FR" altLang="fr-FR" sz="20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8">
            <a:extLst>
              <a:ext uri="{FF2B5EF4-FFF2-40B4-BE49-F238E27FC236}">
                <a16:creationId xmlns:a16="http://schemas.microsoft.com/office/drawing/2014/main" id="{CDB5B294-DFA8-9A50-DCDB-FC19DC8C62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matériels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0ADA794C-305E-49EC-B92F-F1E77352E9D5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B99C9F3-4BA0-4754-89BB-A4CD9B28EB12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0484" name="ZoneTexte 2">
            <a:extLst>
              <a:ext uri="{FF2B5EF4-FFF2-40B4-BE49-F238E27FC236}">
                <a16:creationId xmlns:a16="http://schemas.microsoft.com/office/drawing/2014/main" id="{F81A5129-E608-3B1F-44D6-C197C489D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20485" name="ZoneTexte 12">
            <a:extLst>
              <a:ext uri="{FF2B5EF4-FFF2-40B4-BE49-F238E27FC236}">
                <a16:creationId xmlns:a16="http://schemas.microsoft.com/office/drawing/2014/main" id="{4D92AAF4-43E1-8644-EDC6-3B341587F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20486" name="ZoneTexte 13">
            <a:extLst>
              <a:ext uri="{FF2B5EF4-FFF2-40B4-BE49-F238E27FC236}">
                <a16:creationId xmlns:a16="http://schemas.microsoft.com/office/drawing/2014/main" id="{9CE38B41-14A0-302E-E74D-2E6145DAB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20487" name="Rectangle 1031">
            <a:extLst>
              <a:ext uri="{FF2B5EF4-FFF2-40B4-BE49-F238E27FC236}">
                <a16:creationId xmlns:a16="http://schemas.microsoft.com/office/drawing/2014/main" id="{DC19EAB3-04C1-1A07-6F48-778C88FD2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9248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Les SP ont à leur disposition un certain nombre de matériels d’épuisement et d'assèchement.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Ce sont les causes et l’importance de l’inondation qui vont déterminer le type de matériel à utiliser.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20488" name="Picture 1032" descr="K:\A diffuser\JSP SDMIS\Dématérialisation\doc\DIV\Epuisement\imagesCA3N0V2Q.jpg">
            <a:extLst>
              <a:ext uri="{FF2B5EF4-FFF2-40B4-BE49-F238E27FC236}">
                <a16:creationId xmlns:a16="http://schemas.microsoft.com/office/drawing/2014/main" id="{79CF3072-41D4-A17E-E965-948146595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3429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33" descr="F:\imagesEXQUT6O1.jpg">
            <a:extLst>
              <a:ext uri="{FF2B5EF4-FFF2-40B4-BE49-F238E27FC236}">
                <a16:creationId xmlns:a16="http://schemas.microsoft.com/office/drawing/2014/main" id="{513C268E-CF73-8F84-72C5-08968F59D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35814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8">
            <a:extLst>
              <a:ext uri="{FF2B5EF4-FFF2-40B4-BE49-F238E27FC236}">
                <a16:creationId xmlns:a16="http://schemas.microsoft.com/office/drawing/2014/main" id="{44BD5371-19FB-E26C-377F-7D7C4581B7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matériels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72D740A7-7276-4A61-80ED-B865F6673AFE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A876F38-F527-484F-9AD0-71997DD84058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1508" name="ZoneTexte 2">
            <a:extLst>
              <a:ext uri="{FF2B5EF4-FFF2-40B4-BE49-F238E27FC236}">
                <a16:creationId xmlns:a16="http://schemas.microsoft.com/office/drawing/2014/main" id="{6299424A-100F-E105-F920-7D7B03FA1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21509" name="ZoneTexte 12">
            <a:extLst>
              <a:ext uri="{FF2B5EF4-FFF2-40B4-BE49-F238E27FC236}">
                <a16:creationId xmlns:a16="http://schemas.microsoft.com/office/drawing/2014/main" id="{8B0F10FA-4B81-4319-C726-566475F65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21510" name="ZoneTexte 13">
            <a:extLst>
              <a:ext uri="{FF2B5EF4-FFF2-40B4-BE49-F238E27FC236}">
                <a16:creationId xmlns:a16="http://schemas.microsoft.com/office/drawing/2014/main" id="{EE9614CB-920B-77C1-2E8D-D9A575EAD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A78B00C3-56C8-42DB-9BC8-C04D00F4D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999413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moyens à dispositions du SDMIS en cas de missions d’assèchements et/ou d’épuisements ont été structuré en objectifs opérationnels :   </a:t>
            </a:r>
          </a:p>
          <a:p>
            <a:pPr>
              <a:defRPr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Niveau 1 pour des missions d’assèchements, </a:t>
            </a:r>
          </a:p>
          <a:p>
            <a:pPr marL="342900" indent="-342900">
              <a:buFontTx/>
              <a:buChar char="-"/>
              <a:defRPr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Niveau 2 pour des missions d’épuisements, </a:t>
            </a:r>
          </a:p>
          <a:p>
            <a:pPr marL="342900" indent="-342900">
              <a:buFontTx/>
              <a:buChar char="-"/>
              <a:defRPr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Niveau 3 pour des missions d’épuisement de grande envergure avec des moyens spécifiques associés à la caserne logistique.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45E50266-521A-FE94-2757-B64534A0DC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d'épuisement et d'assèchement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2FA545BE-71C9-4011-9EC8-88AB36CFB522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9637D64-7E46-4D1E-AE28-89C793A2EA4D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E426407-ABD1-44E0-ABBD-CD9FADF681F6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EE261DD7-FB31-BB6B-672E-3D1C03349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5037EA5F-DD6A-250A-390E-4CC3C4774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les missions des SP, les règles de sécurité et les différents types de matériels 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B46115F5-9522-CFF7-2DBE-500A50A1A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81200"/>
            <a:ext cx="37338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Définitions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Missions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Règles de sécurité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Calculer un volume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des matériels</a:t>
            </a:r>
            <a:endParaRPr lang="fr-FR" altLang="fr-FR" sz="2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8">
            <a:extLst>
              <a:ext uri="{FF2B5EF4-FFF2-40B4-BE49-F238E27FC236}">
                <a16:creationId xmlns:a16="http://schemas.microsoft.com/office/drawing/2014/main" id="{B3CAD32C-28C8-B207-AA57-FB5292F020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matériels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72D740A7-7276-4A61-80ED-B865F6673AFE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C42FDE0-A9DC-4C2E-B94C-302EC4B08C83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2532" name="ZoneTexte 2">
            <a:extLst>
              <a:ext uri="{FF2B5EF4-FFF2-40B4-BE49-F238E27FC236}">
                <a16:creationId xmlns:a16="http://schemas.microsoft.com/office/drawing/2014/main" id="{A9D6FF49-4BA0-E8BB-9F95-743D9E68E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22533" name="ZoneTexte 12">
            <a:extLst>
              <a:ext uri="{FF2B5EF4-FFF2-40B4-BE49-F238E27FC236}">
                <a16:creationId xmlns:a16="http://schemas.microsoft.com/office/drawing/2014/main" id="{1DAC8B51-C10E-D115-426B-3572A9DEC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22534" name="ZoneTexte 13">
            <a:extLst>
              <a:ext uri="{FF2B5EF4-FFF2-40B4-BE49-F238E27FC236}">
                <a16:creationId xmlns:a16="http://schemas.microsoft.com/office/drawing/2014/main" id="{4B91A4DF-C279-2F79-2AC9-CFF57B136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01B12C5-ABF5-4D69-B59D-5AECB0DBF982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412875"/>
          <a:ext cx="8534400" cy="4387850"/>
        </p:xfrm>
        <a:graphic>
          <a:graphicData uri="http://schemas.openxmlformats.org/drawingml/2006/table">
            <a:tbl>
              <a:tblPr/>
              <a:tblGrid>
                <a:gridCol w="980587">
                  <a:extLst>
                    <a:ext uri="{9D8B030D-6E8A-4147-A177-3AD203B41FA5}">
                      <a16:colId xmlns:a16="http://schemas.microsoft.com/office/drawing/2014/main" val="4123578179"/>
                    </a:ext>
                  </a:extLst>
                </a:gridCol>
                <a:gridCol w="3286613">
                  <a:extLst>
                    <a:ext uri="{9D8B030D-6E8A-4147-A177-3AD203B41FA5}">
                      <a16:colId xmlns:a16="http://schemas.microsoft.com/office/drawing/2014/main" val="148510466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73559725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94848982"/>
                    </a:ext>
                  </a:extLst>
                </a:gridCol>
              </a:tblGrid>
              <a:tr h="382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Moyens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Capacités totale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Eaux chargées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931794"/>
                  </a:ext>
                </a:extLst>
              </a:tr>
              <a:tr h="882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Lot assèchement  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m</a:t>
                      </a:r>
                      <a:r>
                        <a:rPr lang="fr-FR" sz="20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/h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636997"/>
                  </a:ext>
                </a:extLst>
              </a:tr>
              <a:tr h="765138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Lot dénoyage (LDNOY)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(Ø 45)  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m</a:t>
                      </a:r>
                      <a:r>
                        <a:rPr lang="fr-FR" sz="20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/h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322746"/>
                  </a:ext>
                </a:extLst>
              </a:tr>
              <a:tr h="7651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Lot dénoyage (LDNOY)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(Ø 70)  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m</a:t>
                      </a:r>
                      <a:r>
                        <a:rPr lang="fr-FR" sz="20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/h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906270"/>
                  </a:ext>
                </a:extLst>
              </a:tr>
              <a:tr h="8271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Lot Motopompe d’Epuisement (LMPE) (Ø 45) 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m</a:t>
                      </a:r>
                      <a:r>
                        <a:rPr lang="fr-FR" sz="20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/h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Aspiration des solides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5 mm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091359"/>
                  </a:ext>
                </a:extLst>
              </a:tr>
              <a:tr h="7651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Lot Motopompe d’Epuisement (LMPE) (Ø 70) 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m</a:t>
                      </a:r>
                      <a:r>
                        <a:rPr lang="fr-FR" sz="20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/h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5476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8">
            <a:extLst>
              <a:ext uri="{FF2B5EF4-FFF2-40B4-BE49-F238E27FC236}">
                <a16:creationId xmlns:a16="http://schemas.microsoft.com/office/drawing/2014/main" id="{BE0B5189-DA2F-998F-91E5-926D84638F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matériels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72D740A7-7276-4A61-80ED-B865F6673AFE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4D8CF95-2EBC-4EEA-A4A2-8759A0F7620D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3556" name="ZoneTexte 2">
            <a:extLst>
              <a:ext uri="{FF2B5EF4-FFF2-40B4-BE49-F238E27FC236}">
                <a16:creationId xmlns:a16="http://schemas.microsoft.com/office/drawing/2014/main" id="{7A8FACB0-EEA4-34EE-373A-CB6041FE6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23557" name="ZoneTexte 12">
            <a:extLst>
              <a:ext uri="{FF2B5EF4-FFF2-40B4-BE49-F238E27FC236}">
                <a16:creationId xmlns:a16="http://schemas.microsoft.com/office/drawing/2014/main" id="{59522438-24F8-2F89-E913-56EB1CA0C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23558" name="ZoneTexte 13">
            <a:extLst>
              <a:ext uri="{FF2B5EF4-FFF2-40B4-BE49-F238E27FC236}">
                <a16:creationId xmlns:a16="http://schemas.microsoft.com/office/drawing/2014/main" id="{1CAC8F1B-EF34-5661-3EFD-77B589DCA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01B12C5-ABF5-4D69-B59D-5AECB0DBF982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341438"/>
          <a:ext cx="8534400" cy="4737100"/>
        </p:xfrm>
        <a:graphic>
          <a:graphicData uri="http://schemas.openxmlformats.org/drawingml/2006/table">
            <a:tbl>
              <a:tblPr/>
              <a:tblGrid>
                <a:gridCol w="980587">
                  <a:extLst>
                    <a:ext uri="{9D8B030D-6E8A-4147-A177-3AD203B41FA5}">
                      <a16:colId xmlns:a16="http://schemas.microsoft.com/office/drawing/2014/main" val="4123578179"/>
                    </a:ext>
                  </a:extLst>
                </a:gridCol>
                <a:gridCol w="3286613">
                  <a:extLst>
                    <a:ext uri="{9D8B030D-6E8A-4147-A177-3AD203B41FA5}">
                      <a16:colId xmlns:a16="http://schemas.microsoft.com/office/drawing/2014/main" val="148510466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73559725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94848982"/>
                    </a:ext>
                  </a:extLst>
                </a:gridCol>
              </a:tblGrid>
              <a:tr h="473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Moyens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Capacités totale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Eaux chargées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931794"/>
                  </a:ext>
                </a:extLst>
              </a:tr>
              <a:tr h="94742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LMPE de renfort Logistique (LMPE LOG) (Ø 45) 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m</a:t>
                      </a:r>
                      <a:r>
                        <a:rPr lang="fr-FR" sz="2000" baseline="30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/h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Aspiration des solides </a:t>
                      </a:r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5 mm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155403"/>
                  </a:ext>
                </a:extLst>
              </a:tr>
              <a:tr h="9474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LMPE de renfort Logistique (LMPE LOG) (Ø 70) 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m</a:t>
                      </a:r>
                      <a:r>
                        <a:rPr lang="fr-FR" sz="2000" baseline="30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/h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300012"/>
                  </a:ext>
                </a:extLst>
              </a:tr>
              <a:tr h="14211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Remorque Groupe Électrogène et Dénoyage (RGEDE) 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60 m</a:t>
                      </a:r>
                      <a:r>
                        <a:rPr lang="fr-FR" sz="2000" baseline="30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/h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64097"/>
                  </a:ext>
                </a:extLst>
              </a:tr>
              <a:tr h="9474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Cellule Ventilation Dénoyage Eclairage (CEVDE)  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+ 2 x 120 m</a:t>
                      </a:r>
                      <a:r>
                        <a:rPr lang="fr-FR" sz="2000" baseline="30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/h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Aspiration des solides </a:t>
                      </a:r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fr-FR" sz="2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75 mm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5788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8">
            <a:extLst>
              <a:ext uri="{FF2B5EF4-FFF2-40B4-BE49-F238E27FC236}">
                <a16:creationId xmlns:a16="http://schemas.microsoft.com/office/drawing/2014/main" id="{370AD187-0090-2615-58E2-31C736154D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matériels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72D740A7-7276-4A61-80ED-B865F6673AFE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0607D25-2DDF-475F-8226-B38A888BC3DF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4580" name="ZoneTexte 2">
            <a:extLst>
              <a:ext uri="{FF2B5EF4-FFF2-40B4-BE49-F238E27FC236}">
                <a16:creationId xmlns:a16="http://schemas.microsoft.com/office/drawing/2014/main" id="{9CF732CA-E02C-991A-6EE2-9D0C86884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24581" name="ZoneTexte 12">
            <a:extLst>
              <a:ext uri="{FF2B5EF4-FFF2-40B4-BE49-F238E27FC236}">
                <a16:creationId xmlns:a16="http://schemas.microsoft.com/office/drawing/2014/main" id="{B2200EEE-F9FE-E8A3-2220-9031BADAC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24582" name="ZoneTexte 13">
            <a:extLst>
              <a:ext uri="{FF2B5EF4-FFF2-40B4-BE49-F238E27FC236}">
                <a16:creationId xmlns:a16="http://schemas.microsoft.com/office/drawing/2014/main" id="{F96080CE-34AD-B7B1-9C35-B8745094E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pic>
        <p:nvPicPr>
          <p:cNvPr id="24583" name="Picture 1">
            <a:extLst>
              <a:ext uri="{FF2B5EF4-FFF2-40B4-BE49-F238E27FC236}">
                <a16:creationId xmlns:a16="http://schemas.microsoft.com/office/drawing/2014/main" id="{B74DB319-D2DA-5B57-05F8-14BCC0934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8383587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8">
            <a:extLst>
              <a:ext uri="{FF2B5EF4-FFF2-40B4-BE49-F238E27FC236}">
                <a16:creationId xmlns:a16="http://schemas.microsoft.com/office/drawing/2014/main" id="{1431F4D0-CE9E-162A-2734-B5C592C737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matériels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72D740A7-7276-4A61-80ED-B865F6673AFE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2A1445E-C002-4C8D-B1EB-866CE43D6996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5604" name="ZoneTexte 2">
            <a:extLst>
              <a:ext uri="{FF2B5EF4-FFF2-40B4-BE49-F238E27FC236}">
                <a16:creationId xmlns:a16="http://schemas.microsoft.com/office/drawing/2014/main" id="{C026885F-24A9-8A18-7641-D90903B0F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25605" name="ZoneTexte 12">
            <a:extLst>
              <a:ext uri="{FF2B5EF4-FFF2-40B4-BE49-F238E27FC236}">
                <a16:creationId xmlns:a16="http://schemas.microsoft.com/office/drawing/2014/main" id="{166E9332-B328-564B-1DF1-92AE765E1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25606" name="ZoneTexte 13">
            <a:extLst>
              <a:ext uri="{FF2B5EF4-FFF2-40B4-BE49-F238E27FC236}">
                <a16:creationId xmlns:a16="http://schemas.microsoft.com/office/drawing/2014/main" id="{7BD90E4A-ACF2-6484-C6F2-B69C0F490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E511BC49-AFE7-BBF7-48C2-41A29E874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08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Matériels d'épuisement :</a:t>
            </a:r>
          </a:p>
        </p:txBody>
      </p:sp>
      <p:pic>
        <p:nvPicPr>
          <p:cNvPr id="25608" name="Picture 8" descr="F:\imagesESRJENAZ.jpg">
            <a:extLst>
              <a:ext uri="{FF2B5EF4-FFF2-40B4-BE49-F238E27FC236}">
                <a16:creationId xmlns:a16="http://schemas.microsoft.com/office/drawing/2014/main" id="{34D6BEF1-E57C-C06A-FA15-FA6CD817D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28194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>
            <a:extLst>
              <a:ext uri="{FF2B5EF4-FFF2-40B4-BE49-F238E27FC236}">
                <a16:creationId xmlns:a16="http://schemas.microsoft.com/office/drawing/2014/main" id="{25286964-6EA6-B6A2-7419-382784AF6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33600"/>
            <a:ext cx="13604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F:\POMPES 2LECTRIQUES.png">
            <a:extLst>
              <a:ext uri="{FF2B5EF4-FFF2-40B4-BE49-F238E27FC236}">
                <a16:creationId xmlns:a16="http://schemas.microsoft.com/office/drawing/2014/main" id="{CCDC03E9-DD02-6636-6BAE-45F570FE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05000"/>
            <a:ext cx="22748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Rectangle 11">
            <a:extLst>
              <a:ext uri="{FF2B5EF4-FFF2-40B4-BE49-F238E27FC236}">
                <a16:creationId xmlns:a16="http://schemas.microsoft.com/office/drawing/2014/main" id="{C828808B-9FD3-5EB6-73C4-787BE7AA7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105400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Thermique		        Hydraulique		       Electrique </a:t>
            </a:r>
            <a:endParaRPr lang="fr-FR" altLang="fr-FR" sz="20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8">
            <a:extLst>
              <a:ext uri="{FF2B5EF4-FFF2-40B4-BE49-F238E27FC236}">
                <a16:creationId xmlns:a16="http://schemas.microsoft.com/office/drawing/2014/main" id="{FF6AA09A-2350-8E39-23F9-C819739788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matériels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FCA03EA2-5605-4802-811A-736AFD9313C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6F75A8D-92F5-4786-9156-F9963038045D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6628" name="ZoneTexte 2">
            <a:extLst>
              <a:ext uri="{FF2B5EF4-FFF2-40B4-BE49-F238E27FC236}">
                <a16:creationId xmlns:a16="http://schemas.microsoft.com/office/drawing/2014/main" id="{2C13E509-1EAF-E2CB-4D01-10DB251AC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26629" name="ZoneTexte 12">
            <a:extLst>
              <a:ext uri="{FF2B5EF4-FFF2-40B4-BE49-F238E27FC236}">
                <a16:creationId xmlns:a16="http://schemas.microsoft.com/office/drawing/2014/main" id="{526F8D7A-0E3F-CD22-893A-BEC70C44D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26630" name="ZoneTexte 13">
            <a:extLst>
              <a:ext uri="{FF2B5EF4-FFF2-40B4-BE49-F238E27FC236}">
                <a16:creationId xmlns:a16="http://schemas.microsoft.com/office/drawing/2014/main" id="{653E141C-B1C1-3DDF-896C-DFD1DFF70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5ED68D7A-30B7-B457-7FCC-9D300DFEE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08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Matériels d'assèchement :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26632" name="Picture 9">
            <a:extLst>
              <a:ext uri="{FF2B5EF4-FFF2-40B4-BE49-F238E27FC236}">
                <a16:creationId xmlns:a16="http://schemas.microsoft.com/office/drawing/2014/main" id="{C6AFB269-AFAB-0D73-B3EB-A03A5EBAB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49396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0" descr="F:\RACLETTE.png">
            <a:extLst>
              <a:ext uri="{FF2B5EF4-FFF2-40B4-BE49-F238E27FC236}">
                <a16:creationId xmlns:a16="http://schemas.microsoft.com/office/drawing/2014/main" id="{E48F73F5-5479-E17B-B4C6-325DEA65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27051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1" descr="K:\imagesUCXUIRA1.jpg">
            <a:extLst>
              <a:ext uri="{FF2B5EF4-FFF2-40B4-BE49-F238E27FC236}">
                <a16:creationId xmlns:a16="http://schemas.microsoft.com/office/drawing/2014/main" id="{BDCDDBA0-71C0-A465-4171-AA0C9461A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27749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2">
            <a:extLst>
              <a:ext uri="{FF2B5EF4-FFF2-40B4-BE49-F238E27FC236}">
                <a16:creationId xmlns:a16="http://schemas.microsoft.com/office/drawing/2014/main" id="{F150C496-8DAA-FA53-8C30-0C444F9D4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24384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3">
            <a:extLst>
              <a:ext uri="{FF2B5EF4-FFF2-40B4-BE49-F238E27FC236}">
                <a16:creationId xmlns:a16="http://schemas.microsoft.com/office/drawing/2014/main" id="{F68E0C80-2BB5-029D-6C0D-4777E1F4A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0"/>
            <a:ext cx="14478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8">
            <a:extLst>
              <a:ext uri="{FF2B5EF4-FFF2-40B4-BE49-F238E27FC236}">
                <a16:creationId xmlns:a16="http://schemas.microsoft.com/office/drawing/2014/main" id="{14A27B2A-7849-A6CC-30DE-3818E884D5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matériels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5192BCEE-835A-43F5-B0B7-7CEAE38F960B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7BFD8F8-B04C-4168-AD04-EDE8DC1DBE46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7652" name="ZoneTexte 2">
            <a:extLst>
              <a:ext uri="{FF2B5EF4-FFF2-40B4-BE49-F238E27FC236}">
                <a16:creationId xmlns:a16="http://schemas.microsoft.com/office/drawing/2014/main" id="{D3B3D320-909B-9815-39C5-28AA9B2E3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27653" name="ZoneTexte 12">
            <a:extLst>
              <a:ext uri="{FF2B5EF4-FFF2-40B4-BE49-F238E27FC236}">
                <a16:creationId xmlns:a16="http://schemas.microsoft.com/office/drawing/2014/main" id="{B9B37276-7127-9413-48A3-401764E04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27654" name="ZoneTexte 13">
            <a:extLst>
              <a:ext uri="{FF2B5EF4-FFF2-40B4-BE49-F238E27FC236}">
                <a16:creationId xmlns:a16="http://schemas.microsoft.com/office/drawing/2014/main" id="{4C21D19F-7C0B-81B7-CD66-2832B21B6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6ADA079D-EB1E-549F-6BB8-9FF7EA1C0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08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Matériel commun : </a:t>
            </a:r>
          </a:p>
        </p:txBody>
      </p:sp>
      <p:pic>
        <p:nvPicPr>
          <p:cNvPr id="27656" name="Picture 9" descr="K:\cuissardes.2.png">
            <a:extLst>
              <a:ext uri="{FF2B5EF4-FFF2-40B4-BE49-F238E27FC236}">
                <a16:creationId xmlns:a16="http://schemas.microsoft.com/office/drawing/2014/main" id="{259F0E28-A6F4-763E-0695-6B310311D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373313"/>
            <a:ext cx="3443287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8">
            <a:extLst>
              <a:ext uri="{FF2B5EF4-FFF2-40B4-BE49-F238E27FC236}">
                <a16:creationId xmlns:a16="http://schemas.microsoft.com/office/drawing/2014/main" id="{F0B94900-AFDA-9B66-63FE-298DE5AF85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12BAC6C5-78B2-46DC-B8DB-0BA0771B6720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C7628D4-11E1-4BBE-B52F-641F70052505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4F0233B-718F-46CE-B248-C40986A54C50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ZoneTexte 12">
            <a:extLst>
              <a:ext uri="{FF2B5EF4-FFF2-40B4-BE49-F238E27FC236}">
                <a16:creationId xmlns:a16="http://schemas.microsoft.com/office/drawing/2014/main" id="{D7EEABDF-7529-1100-3FA1-40E00D506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Année : 2021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78" name="ZoneTexte 15">
            <a:extLst>
              <a:ext uri="{FF2B5EF4-FFF2-40B4-BE49-F238E27FC236}">
                <a16:creationId xmlns:a16="http://schemas.microsoft.com/office/drawing/2014/main" id="{C54EF014-6E44-ADD4-C180-365DE9B27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37338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Définitions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Missions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Règles de sécurité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Calculer un volume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des matériels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8">
            <a:extLst>
              <a:ext uri="{FF2B5EF4-FFF2-40B4-BE49-F238E27FC236}">
                <a16:creationId xmlns:a16="http://schemas.microsoft.com/office/drawing/2014/main" id="{04F03AC6-86F1-D919-7FF8-F5A808F542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Introduction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0E034AB3-0035-4A64-9B6B-5AC39089F361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4F1B40A-447C-4E0C-8436-FEC396C39605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ZoneTexte 2">
            <a:extLst>
              <a:ext uri="{FF2B5EF4-FFF2-40B4-BE49-F238E27FC236}">
                <a16:creationId xmlns:a16="http://schemas.microsoft.com/office/drawing/2014/main" id="{20EB19CA-D66D-B6BA-FB28-49F9EB305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5125" name="ZoneTexte 12">
            <a:extLst>
              <a:ext uri="{FF2B5EF4-FFF2-40B4-BE49-F238E27FC236}">
                <a16:creationId xmlns:a16="http://schemas.microsoft.com/office/drawing/2014/main" id="{F8FE333E-8D53-A16F-8D0D-F9876FD0E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5126" name="ZoneTexte 13">
            <a:extLst>
              <a:ext uri="{FF2B5EF4-FFF2-40B4-BE49-F238E27FC236}">
                <a16:creationId xmlns:a16="http://schemas.microsoft.com/office/drawing/2014/main" id="{09D1D7A5-697B-05BD-5476-20163FFAF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5127" name="Rectangle 13">
            <a:extLst>
              <a:ext uri="{FF2B5EF4-FFF2-40B4-BE49-F238E27FC236}">
                <a16:creationId xmlns:a16="http://schemas.microsoft.com/office/drawing/2014/main" id="{9847651A-9B8E-2003-FDF7-9169DAB43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1534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Dans le cadre de leurs compétences, les SP exercent les missions suivantes 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La prévention et l’évaluation des risques de sécurité civile ;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La préparation des mesures de sauvegarde et l’organisation des moyens de secours ;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La protection des personnes, des biens et de l’environnement ;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Les secours d’urgence aux personnes victimes d’accidents, de sinistres ou de catastrophes ainsi que leur évacuation (article L.1424-2 du CGCT).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Les inondations entrent dans le domaine de la protection des personnes, des biens et de l’environnement 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8">
            <a:extLst>
              <a:ext uri="{FF2B5EF4-FFF2-40B4-BE49-F238E27FC236}">
                <a16:creationId xmlns:a16="http://schemas.microsoft.com/office/drawing/2014/main" id="{06D57D95-70A8-12F5-2302-1293338A01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Introduction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6A8D7645-7058-4D9A-AAF4-A3A63CD01DC3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C37DCF8-A7D7-4FB7-9CFA-94725F5FF4C7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148" name="ZoneTexte 2">
            <a:extLst>
              <a:ext uri="{FF2B5EF4-FFF2-40B4-BE49-F238E27FC236}">
                <a16:creationId xmlns:a16="http://schemas.microsoft.com/office/drawing/2014/main" id="{EBA61EBA-EEFC-4CF9-F2DE-C6E8682AB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6149" name="ZoneTexte 12">
            <a:extLst>
              <a:ext uri="{FF2B5EF4-FFF2-40B4-BE49-F238E27FC236}">
                <a16:creationId xmlns:a16="http://schemas.microsoft.com/office/drawing/2014/main" id="{9DBFCF01-B06D-5E94-740D-40959B209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6150" name="ZoneTexte 13">
            <a:extLst>
              <a:ext uri="{FF2B5EF4-FFF2-40B4-BE49-F238E27FC236}">
                <a16:creationId xmlns:a16="http://schemas.microsoft.com/office/drawing/2014/main" id="{E11DAEA7-FAFC-AA4C-BD44-426BE5FC3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5EBA1081-0316-2138-DF65-91EBE2C76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95400"/>
            <a:ext cx="8153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Les causes d’inondation peuvent être diverses : 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 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CAUSES NATURELLES : pluie, orage, crue, infiltration, violents orages, etc.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 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AUTRES CAUSES : fuite sur canalisation, robinet ouvert, égout fissuré, etc.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id="{67E62435-35B4-DB59-A375-D1CC182A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541020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I:\Images\CLIPART\NATURE\Saison\SPRNG017.WMF">
            <a:extLst>
              <a:ext uri="{FF2B5EF4-FFF2-40B4-BE49-F238E27FC236}">
                <a16:creationId xmlns:a16="http://schemas.microsoft.com/office/drawing/2014/main" id="{39F9BD81-4CA9-5720-C84E-78B178DDF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81400"/>
            <a:ext cx="207168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8">
            <a:extLst>
              <a:ext uri="{FF2B5EF4-FFF2-40B4-BE49-F238E27FC236}">
                <a16:creationId xmlns:a16="http://schemas.microsoft.com/office/drawing/2014/main" id="{7DFDA082-5332-5136-FC76-2C15C3B7A3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Définitions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79A5F78D-564C-4018-87BF-D7211B481132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118B003-78AF-4A2E-8014-29196F70D194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7172" name="ZoneTexte 2">
            <a:extLst>
              <a:ext uri="{FF2B5EF4-FFF2-40B4-BE49-F238E27FC236}">
                <a16:creationId xmlns:a16="http://schemas.microsoft.com/office/drawing/2014/main" id="{A6CCAA7A-73C5-918D-8505-FDD54C9CE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7173" name="ZoneTexte 12">
            <a:extLst>
              <a:ext uri="{FF2B5EF4-FFF2-40B4-BE49-F238E27FC236}">
                <a16:creationId xmlns:a16="http://schemas.microsoft.com/office/drawing/2014/main" id="{7B665813-F893-83A3-82E6-D467DB9C1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7174" name="ZoneTexte 13">
            <a:extLst>
              <a:ext uri="{FF2B5EF4-FFF2-40B4-BE49-F238E27FC236}">
                <a16:creationId xmlns:a16="http://schemas.microsoft.com/office/drawing/2014/main" id="{F72626C3-07F7-CFBB-606F-2003CD4BF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445593C8-EDAA-8162-DDF6-E1F49684B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Fuite d'eau :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écoulement anormal d'eau sur une surface relativement réduite dans un ou plusieurs locaux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7176" name="Picture 8" descr="F:\imagesGN4A905D.jpg">
            <a:extLst>
              <a:ext uri="{FF2B5EF4-FFF2-40B4-BE49-F238E27FC236}">
                <a16:creationId xmlns:a16="http://schemas.microsoft.com/office/drawing/2014/main" id="{A421B9A3-2832-D9A7-D7B0-E3BC2F1EA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586740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8">
            <a:extLst>
              <a:ext uri="{FF2B5EF4-FFF2-40B4-BE49-F238E27FC236}">
                <a16:creationId xmlns:a16="http://schemas.microsoft.com/office/drawing/2014/main" id="{93D36B62-C9D2-3A3A-FC4B-ACBE6A6DDB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Définitions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C1EAA52-DF48-4EED-98DA-1125ECDB0E6C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9B590B3-F606-422D-B116-CE0C1E17A69B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8196" name="ZoneTexte 2">
            <a:extLst>
              <a:ext uri="{FF2B5EF4-FFF2-40B4-BE49-F238E27FC236}">
                <a16:creationId xmlns:a16="http://schemas.microsoft.com/office/drawing/2014/main" id="{E34A55A9-7347-1580-7CAD-22569E2A9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8197" name="ZoneTexte 12">
            <a:extLst>
              <a:ext uri="{FF2B5EF4-FFF2-40B4-BE49-F238E27FC236}">
                <a16:creationId xmlns:a16="http://schemas.microsoft.com/office/drawing/2014/main" id="{CBDEDA0E-6615-E4B6-7720-55C6BA3C2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8198" name="ZoneTexte 13">
            <a:extLst>
              <a:ext uri="{FF2B5EF4-FFF2-40B4-BE49-F238E27FC236}">
                <a16:creationId xmlns:a16="http://schemas.microsoft.com/office/drawing/2014/main" id="{EFE1143D-FCCD-2F33-8AF3-8D30C3CD2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57BC63E6-1919-1129-AA97-01BA9EE72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Inondation : 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écoulement important d'eau envahissant plusieurs locaux ou étages suite à une cause accidentelle ou naturelle.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8200" name="Picture 8" descr="F:\imagesEXQUT6O1.jpg">
            <a:extLst>
              <a:ext uri="{FF2B5EF4-FFF2-40B4-BE49-F238E27FC236}">
                <a16:creationId xmlns:a16="http://schemas.microsoft.com/office/drawing/2014/main" id="{29D28D1F-75CE-689B-B633-D6974DD55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48768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8">
            <a:extLst>
              <a:ext uri="{FF2B5EF4-FFF2-40B4-BE49-F238E27FC236}">
                <a16:creationId xmlns:a16="http://schemas.microsoft.com/office/drawing/2014/main" id="{D1ABE122-A920-7A8B-9DF9-9F5D65C09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Définitions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EB1925E-5B9B-418B-88D1-942ECF580C5C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51432D7-3D29-4228-BAB4-8C34AC9A5F08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9220" name="ZoneTexte 2">
            <a:extLst>
              <a:ext uri="{FF2B5EF4-FFF2-40B4-BE49-F238E27FC236}">
                <a16:creationId xmlns:a16="http://schemas.microsoft.com/office/drawing/2014/main" id="{B49F1A82-6FEF-FFC0-8A64-C4B20AD57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9221" name="ZoneTexte 12">
            <a:extLst>
              <a:ext uri="{FF2B5EF4-FFF2-40B4-BE49-F238E27FC236}">
                <a16:creationId xmlns:a16="http://schemas.microsoft.com/office/drawing/2014/main" id="{B23DEDDB-B1AF-F437-A941-6E156C336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9222" name="ZoneTexte 13">
            <a:extLst>
              <a:ext uri="{FF2B5EF4-FFF2-40B4-BE49-F238E27FC236}">
                <a16:creationId xmlns:a16="http://schemas.microsoft.com/office/drawing/2014/main" id="{1789F635-CB3E-8AB9-6797-1155FBE64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709E783E-A466-1AC2-500F-8A6E3D578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Epuisement :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opération qui consiste à évacuer par un moyen mécanique une quantité importante de liquide répandue accidentellement ou non.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9224" name="Picture 9" descr="F:\images9C1TLF7A.jpg">
            <a:extLst>
              <a:ext uri="{FF2B5EF4-FFF2-40B4-BE49-F238E27FC236}">
                <a16:creationId xmlns:a16="http://schemas.microsoft.com/office/drawing/2014/main" id="{DFB9C458-C85A-2878-C5C8-0F746B6E6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50292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8">
            <a:extLst>
              <a:ext uri="{FF2B5EF4-FFF2-40B4-BE49-F238E27FC236}">
                <a16:creationId xmlns:a16="http://schemas.microsoft.com/office/drawing/2014/main" id="{CDC1C8DE-C0AD-494A-263B-622F945694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Définitions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1758B9F-7545-4117-ABEF-186E74E82512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A23BB16-C3C2-4DBA-B793-40C2E702103E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0244" name="ZoneTexte 2">
            <a:extLst>
              <a:ext uri="{FF2B5EF4-FFF2-40B4-BE49-F238E27FC236}">
                <a16:creationId xmlns:a16="http://schemas.microsoft.com/office/drawing/2014/main" id="{048C88DD-90FE-888F-8E68-09FE3DA5A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10245" name="ZoneTexte 12">
            <a:extLst>
              <a:ext uri="{FF2B5EF4-FFF2-40B4-BE49-F238E27FC236}">
                <a16:creationId xmlns:a16="http://schemas.microsoft.com/office/drawing/2014/main" id="{876A68C3-26F9-D774-AB50-F59C7437B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10246" name="ZoneTexte 13">
            <a:extLst>
              <a:ext uri="{FF2B5EF4-FFF2-40B4-BE49-F238E27FC236}">
                <a16:creationId xmlns:a16="http://schemas.microsoft.com/office/drawing/2014/main" id="{708863DC-0A0E-64FF-5CAC-F6BEF52D8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F936BDCE-FC4C-0CA2-CC6F-989EFFF4B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Assèchement :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opération qui consiste à rendre un sol dans son état initial en enlevant un liquide par un moyen manuel ou mécanique.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10248" name="Picture 9" descr="K:\A diffuser\JSP SDMIS\Dématérialisation\doc\DIV\Epuisement\raclette.png">
            <a:extLst>
              <a:ext uri="{FF2B5EF4-FFF2-40B4-BE49-F238E27FC236}">
                <a16:creationId xmlns:a16="http://schemas.microsoft.com/office/drawing/2014/main" id="{19C8C4A7-45EF-D0E4-C846-EC365A31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5486400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8">
            <a:extLst>
              <a:ext uri="{FF2B5EF4-FFF2-40B4-BE49-F238E27FC236}">
                <a16:creationId xmlns:a16="http://schemas.microsoft.com/office/drawing/2014/main" id="{985DD5B4-1788-3052-B9E2-872CB8B548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Missions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5DE498BE-BAB6-49D6-9973-A848C570BD9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5D83EDE-C9D2-497F-847E-7D27586D35B7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1268" name="ZoneTexte 2">
            <a:extLst>
              <a:ext uri="{FF2B5EF4-FFF2-40B4-BE49-F238E27FC236}">
                <a16:creationId xmlns:a16="http://schemas.microsoft.com/office/drawing/2014/main" id="{6792C9DE-6C42-42F3-E31F-98EFFB7BE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11269" name="ZoneTexte 12">
            <a:extLst>
              <a:ext uri="{FF2B5EF4-FFF2-40B4-BE49-F238E27FC236}">
                <a16:creationId xmlns:a16="http://schemas.microsoft.com/office/drawing/2014/main" id="{89B9E341-4AF4-D214-DA9E-2E3A1D0B9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11270" name="ZoneTexte 13">
            <a:extLst>
              <a:ext uri="{FF2B5EF4-FFF2-40B4-BE49-F238E27FC236}">
                <a16:creationId xmlns:a16="http://schemas.microsoft.com/office/drawing/2014/main" id="{D527CCFB-C3F1-41A5-E675-55FBC2DA4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1203CCCB-BC8A-D628-CDAC-992D6072F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924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La mission des SP n’est pas de se substituer aux professionnels en effectuant des réparations, mais de parer à l’urgence en supprimant les causes et les dangers pour éviter toute aggravation.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D3E1CD91-64E7-AAC0-278C-477C1D9AC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743200"/>
            <a:ext cx="8001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arrivant sur les lieux le CA peut commander des actions urgentes à réaliser comme par exemple, sauvetages, coupure des fluides ou autre. 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pic>
        <p:nvPicPr>
          <p:cNvPr id="11273" name="Picture 9">
            <a:extLst>
              <a:ext uri="{FF2B5EF4-FFF2-40B4-BE49-F238E27FC236}">
                <a16:creationId xmlns:a16="http://schemas.microsoft.com/office/drawing/2014/main" id="{C5C1A0F4-B04F-27F2-31A2-7CE08023D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48063"/>
            <a:ext cx="468630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518</TotalTime>
  <Words>1573</Words>
  <Application>Microsoft Office PowerPoint</Application>
  <PresentationFormat>Affichage à l'écran (4:3)</PresentationFormat>
  <Paragraphs>284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Myriad Pro</vt:lpstr>
      <vt:lpstr>Calibri</vt:lpstr>
      <vt:lpstr>Times New Roman</vt:lpstr>
      <vt:lpstr>Wingdings</vt:lpstr>
      <vt:lpstr>GCCAR</vt:lpstr>
      <vt:lpstr>Matériels d'épuisement et d'assèchement  Présentation</vt:lpstr>
      <vt:lpstr>Matériels d'épuisement et d'assèchement</vt:lpstr>
      <vt:lpstr>Introduction</vt:lpstr>
      <vt:lpstr>Introduction</vt:lpstr>
      <vt:lpstr>Définitions </vt:lpstr>
      <vt:lpstr>Définitions </vt:lpstr>
      <vt:lpstr>Définitions </vt:lpstr>
      <vt:lpstr>Définitions </vt:lpstr>
      <vt:lpstr>Missions </vt:lpstr>
      <vt:lpstr>Missions </vt:lpstr>
      <vt:lpstr>Missions </vt:lpstr>
      <vt:lpstr>Missions </vt:lpstr>
      <vt:lpstr>Missions </vt:lpstr>
      <vt:lpstr>Missions </vt:lpstr>
      <vt:lpstr>Règles de sécurité</vt:lpstr>
      <vt:lpstr>Règles de sécurité</vt:lpstr>
      <vt:lpstr>Calculer un volume</vt:lpstr>
      <vt:lpstr>Les matériels</vt:lpstr>
      <vt:lpstr>Les matériels</vt:lpstr>
      <vt:lpstr>Les matériels</vt:lpstr>
      <vt:lpstr>Les matériels</vt:lpstr>
      <vt:lpstr>Les matériels</vt:lpstr>
      <vt:lpstr>Les matériels</vt:lpstr>
      <vt:lpstr>Les matériels</vt:lpstr>
      <vt:lpstr>Les matériels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42</cp:revision>
  <cp:lastPrinted>2015-08-06T08:01:37Z</cp:lastPrinted>
  <dcterms:created xsi:type="dcterms:W3CDTF">2015-08-05T10:19:35Z</dcterms:created>
  <dcterms:modified xsi:type="dcterms:W3CDTF">2022-09-11T20:00:34Z</dcterms:modified>
</cp:coreProperties>
</file>