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1" r:id="rId3"/>
    <p:sldId id="270" r:id="rId4"/>
    <p:sldId id="361" r:id="rId5"/>
    <p:sldId id="365" r:id="rId6"/>
    <p:sldId id="366" r:id="rId7"/>
    <p:sldId id="362" r:id="rId8"/>
    <p:sldId id="273" r:id="rId9"/>
    <p:sldId id="274" r:id="rId10"/>
    <p:sldId id="310" r:id="rId11"/>
    <p:sldId id="290" r:id="rId12"/>
    <p:sldId id="281" r:id="rId13"/>
    <p:sldId id="311" r:id="rId14"/>
    <p:sldId id="312" r:id="rId15"/>
    <p:sldId id="313" r:id="rId16"/>
    <p:sldId id="314" r:id="rId17"/>
    <p:sldId id="289" r:id="rId18"/>
    <p:sldId id="350" r:id="rId19"/>
    <p:sldId id="325" r:id="rId20"/>
    <p:sldId id="337" r:id="rId21"/>
    <p:sldId id="338" r:id="rId22"/>
    <p:sldId id="358" r:id="rId23"/>
    <p:sldId id="326" r:id="rId24"/>
    <p:sldId id="341" r:id="rId25"/>
    <p:sldId id="340" r:id="rId26"/>
    <p:sldId id="339" r:id="rId27"/>
    <p:sldId id="342" r:id="rId28"/>
    <p:sldId id="360" r:id="rId29"/>
    <p:sldId id="343" r:id="rId30"/>
    <p:sldId id="344" r:id="rId31"/>
    <p:sldId id="349" r:id="rId32"/>
    <p:sldId id="359" r:id="rId33"/>
    <p:sldId id="345" r:id="rId34"/>
    <p:sldId id="355" r:id="rId35"/>
    <p:sldId id="356" r:id="rId36"/>
    <p:sldId id="357" r:id="rId37"/>
    <p:sldId id="272" r:id="rId38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B2149F-9A77-4CE0-BF76-8C276B88B1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21AA5D-B2C4-4F67-A34A-06C953EF13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433F238-DA24-4630-9549-DD62E9E4A781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849B1A0-52ED-4F2E-B859-465804711C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98315CAE-156F-4114-8579-7225E93C3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AAE5BC-5536-457F-9809-A3F86EF6BA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06A292-EB46-4882-B8F9-4BE6311CE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2C71A7-A187-47D6-88C7-614FF5A8B15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A9128-DD21-9A6E-4147-9A956FAF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965F-ADD5-4CC4-98C8-89B68289FC47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75922E-4088-A320-AEBC-D4F19A91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CA8AC-7BF5-6FAC-56DE-34D683ED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F8688-9B50-4440-A760-F02C6418AC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51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07E902-4B73-2BCF-3805-8C0CCA1A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5B30-AD3B-426C-92C2-8A99FDF35D4D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58C742-4DB3-F6C6-5FAA-9D9D7D11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90EEE-B73E-FC0E-45D7-E8C11E93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9488C-9D26-4326-9D2F-C837EEE1880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855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8CE9AC-DD3B-E944-CD40-344604DF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AE89-C97D-4DCD-98C4-7C50023A2BF5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42D2D9-5E43-7608-1E35-A79CF399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E968BA-0518-53CF-A112-7106AA28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39B4C-7393-42C8-988C-787D084870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023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DF27F-498F-47BF-2869-611FF1AF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EDFC-D262-40D5-AD5E-FE1B260A6346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A323C-04D4-D525-B6D4-A5D20CDB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E00F0C-CFAA-68F6-3FB0-D191B82D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E5597-2478-473C-BB86-AF97AE2E6C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50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BA011-0354-C71F-95AB-0263C309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6EB2-BFB7-4649-9A85-C26905476B03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8908E-9870-DA35-9236-EA013899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945E4E-6E4B-2C5D-87E1-9412838B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C693F-EE51-4E72-8D4B-F98278FD87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78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313B418-7526-8B8E-6ABE-A3EFC6FE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36FB-B70C-479E-8625-49AA82F86EDF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D7F014C-1F77-7522-FBBC-91D2041A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EA6A655-B715-0677-D5FA-7B713F41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378D-B0FA-4C83-83DC-88B19B65E0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663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6C64788-B91A-561B-856A-F4E4D1E1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6584-519E-4A91-83DE-1D79C3713266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FB78B52-C126-A80F-09B8-547CB97E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0A1CCC5-3510-EC0D-3E93-3378CD56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FD181-A4ED-4E35-9720-97F753CC51F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938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F9F574D-4EFC-B1D6-9298-6CB95752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AE90-3B51-4DA9-A032-17D1E7070CED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161DDB1-BF26-7109-C581-C5A43CED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96723B1-B08E-0A0B-72D4-8CEA7D42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A09CB-DC88-40F4-9642-2279482234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307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22FB57A-F4E0-D04E-2D78-8581F9A2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2D33-96FB-4760-9852-0F56D833C5B0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9208480-3A65-5169-22C8-066FE380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55BA550-EEC1-7776-A908-3976215E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AF4DF-7DA6-4B9E-BEF6-9A1748F0A0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30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2A7B3C5-EE78-2265-5D3F-D881F249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3066-22D8-40FA-A1B0-5A1CE6B42FDC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1190B1E-4E07-CA14-206C-A03ADE5F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1C7254F-728E-444D-1EA4-4F2884C6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4131A-CA13-4C95-8374-D88FBD0822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003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0DE4D55-68E1-DE67-D6DC-7DA1A243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0150-AECD-41D5-AF6E-59D8D795AB2C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6EA943-0052-F929-7678-24C0CF8E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4B232DA-B203-4099-D925-6D0B5817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5AAA0-6764-4227-A128-6A86E9D82A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409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CE1E410-2E21-525E-1626-202DD0041A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96F52A7-159C-F0BC-C7B8-103620A19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EE5C44-AB96-4DAE-B194-4D758F2D3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06E96A-123A-4E90-870E-D5797F7B5349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104E7F-394B-4BA3-B63B-2F8281831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122B82-C3F1-41A7-8A47-7BE78AD87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E4DFFE60-2217-4318-9E45-D487A05CE96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1E860B-90A9-442A-9485-A1D2DDDB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Motopompes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10AEC618-5186-F80F-3759-29201322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2021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C1D0CB12-FBD3-A955-0D20-180AE9CBF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Rappels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25BAA93-0676-40E7-8B2D-AF8667E16F5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6339CDD-25DA-4961-931C-08E806C1001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43B6EBBD-9E8D-3D9F-226D-19C70C549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une reconnaissance : </a:t>
            </a: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D7388AC4-37CD-65D0-5CBC-421C49487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81899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Définir les moyens à demander pour effectuer l’opération.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Décider s’il faut couper le courant ;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S’assurer s’il y a ou non un danger électrique dans les locaux sinistrés (ex : transformateur ErDF) et n’entreprendre l’assèchement qu’après avis du service compétent.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4B3F140A-F3A1-FE89-88B4-64EB9639ED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Rappels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B134A6A-6215-4300-98A2-013B33333F3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E0E05E6-604D-4D29-AF55-F7C8BB734A3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519051E2-97FD-4BAD-9EDA-2E52C08D4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D'appliquer les règles suivantes :</a:t>
            </a:r>
          </a:p>
        </p:txBody>
      </p:sp>
      <p:sp>
        <p:nvSpPr>
          <p:cNvPr id="13317" name="Rectangle 1">
            <a:extLst>
              <a:ext uri="{FF2B5EF4-FFF2-40B4-BE49-F238E27FC236}">
                <a16:creationId xmlns:a16="http://schemas.microsoft.com/office/drawing/2014/main" id="{1AD07543-9F67-6DAD-DC7C-E4A72900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8189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Porter la tenue en adéquation avec l'intervention,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Revêtir consciencieusement les effets de protection,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Porter l'ARI en cas de confinement de locaux,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cas de longue reconnaissance, armer son détecteur d'immobilité avant de s'engager,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Travailler en portant des gants de protection, quelle que soit l'intervention,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Rester vigilant à l'environnement de travail,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Rester en relation avec son binôme,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Porter la ceinture de sécurité pendant les déplacements.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232B0CAD-8348-C438-0C19-DD0875A600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Motopompe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9360C44-6469-419C-8560-85094260D00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3E703A2-1B73-4E7C-934D-A754DBF4339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43B11199-ED89-60CD-EB8B-742886F0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898650"/>
            <a:ext cx="83661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Motopompe : matériel comportant une pompe, un dispositif d'amorçage et un moteur thermique (essence ou diesel),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munie de simples poignées de transport et de petites roues pour les plus légères ou éventuellement attelée et tractée par un véhicule automobile (MPR et MPRGP). </a:t>
            </a:r>
          </a:p>
        </p:txBody>
      </p:sp>
      <p:sp>
        <p:nvSpPr>
          <p:cNvPr id="14341" name="Rectangle 1">
            <a:extLst>
              <a:ext uri="{FF2B5EF4-FFF2-40B4-BE49-F238E27FC236}">
                <a16:creationId xmlns:a16="http://schemas.microsoft.com/office/drawing/2014/main" id="{65F67599-861B-09C5-DD61-658EE3CA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1325563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:</a:t>
            </a:r>
          </a:p>
        </p:txBody>
      </p:sp>
      <p:pic>
        <p:nvPicPr>
          <p:cNvPr id="14342" name="Picture 1033" descr="..\..\..\doc\DIV\Epuisement\Images\imagesESRJENAZ.jpg">
            <a:extLst>
              <a:ext uri="{FF2B5EF4-FFF2-40B4-BE49-F238E27FC236}">
                <a16:creationId xmlns:a16="http://schemas.microsoft.com/office/drawing/2014/main" id="{6A822E2C-A746-8544-F67E-53D82FB1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289401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35" descr="..\..\..\doc\DIV\Epuisement\Images\imagesCA6OTXVB.jpg">
            <a:extLst>
              <a:ext uri="{FF2B5EF4-FFF2-40B4-BE49-F238E27FC236}">
                <a16:creationId xmlns:a16="http://schemas.microsoft.com/office/drawing/2014/main" id="{5249A702-AD48-7911-1FB8-84F333FB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3797300"/>
            <a:ext cx="25590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A09F0268-9958-0931-C67E-FF1B0E98B9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Motopompe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395786E-6D95-49DB-B124-A65CFAB3E3D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7FA402-5B58-4EAB-A237-84C89D8B9A6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A99D05C9-D0BC-19FF-EA96-7B27AE6A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8800"/>
            <a:ext cx="84772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Pompes peuvent évacuer jusqu’à 60 m</a:t>
            </a:r>
            <a:r>
              <a:rPr lang="fr-FR" altLang="fr-FR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/h d’eau sous une faible pression (4 bars).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faible pression au refoulement impose de débiter à gueule bée et de n'utiliser que le minimum de tuyaux d'évacuation avec une faible dénivelée.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peuvent donc pas être utilisées pour refouler dans un éts.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équipées de demi-raccords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DSP de 40 ou 65 mm. </a:t>
            </a:r>
          </a:p>
        </p:txBody>
      </p:sp>
      <p:sp>
        <p:nvSpPr>
          <p:cNvPr id="15365" name="Rectangle 1034">
            <a:extLst>
              <a:ext uri="{FF2B5EF4-FFF2-40B4-BE49-F238E27FC236}">
                <a16:creationId xmlns:a16="http://schemas.microsoft.com/office/drawing/2014/main" id="{B98EAF4D-5561-381B-B0E7-F4382E625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2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5366" name="Rectangle 1">
            <a:extLst>
              <a:ext uri="{FF2B5EF4-FFF2-40B4-BE49-F238E27FC236}">
                <a16:creationId xmlns:a16="http://schemas.microsoft.com/office/drawing/2014/main" id="{A92B569F-BB32-6002-6ECE-26D7C20F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:</a:t>
            </a:r>
          </a:p>
        </p:txBody>
      </p:sp>
      <p:pic>
        <p:nvPicPr>
          <p:cNvPr id="15367" name="Picture 1036">
            <a:extLst>
              <a:ext uri="{FF2B5EF4-FFF2-40B4-BE49-F238E27FC236}">
                <a16:creationId xmlns:a16="http://schemas.microsoft.com/office/drawing/2014/main" id="{803DA7C6-F510-C59E-D255-05438F85E35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67163"/>
            <a:ext cx="2282825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>
            <a:extLst>
              <a:ext uri="{FF2B5EF4-FFF2-40B4-BE49-F238E27FC236}">
                <a16:creationId xmlns:a16="http://schemas.microsoft.com/office/drawing/2014/main" id="{F87FFA5F-3840-9A73-7601-D1C3847004D8}"/>
              </a:ext>
            </a:extLst>
          </p:cNvPr>
          <p:cNvPicPr>
            <a:picLocks noGrp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7163"/>
            <a:ext cx="19700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A6B95E0D-4E3F-2B00-7397-74A09978C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Motopompe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E57BE0E-1869-4B4D-A9B6-EE0858FE34A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E49A016-4C03-4505-B8F5-B6859E8BED0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2B652973-9006-F036-3C0B-56FB444A7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3677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 aussi des motopompes flottantes.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Utilisées en priorité pour le remplissage des CCF : peuvent aussi être utilisées dans le cadre des inondations.</a:t>
            </a: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02C1730B-9283-8584-B964-316213035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:</a:t>
            </a:r>
          </a:p>
        </p:txBody>
      </p:sp>
      <p:pic>
        <p:nvPicPr>
          <p:cNvPr id="16390" name="Picture 1033" descr="C:\IMAGES\DIV\flottante3.JPG">
            <a:extLst>
              <a:ext uri="{FF2B5EF4-FFF2-40B4-BE49-F238E27FC236}">
                <a16:creationId xmlns:a16="http://schemas.microsoft.com/office/drawing/2014/main" id="{38C64928-FE62-22CF-1448-2FF8722D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041" descr="C:\IMAGES\DIV\flottante.JPG">
            <a:extLst>
              <a:ext uri="{FF2B5EF4-FFF2-40B4-BE49-F238E27FC236}">
                <a16:creationId xmlns:a16="http://schemas.microsoft.com/office/drawing/2014/main" id="{FF3DB0C3-EEA0-4FE3-9D96-E166064F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1943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1042" descr="C:\IMAGES\DIV\flott2.JPG">
            <a:extLst>
              <a:ext uri="{FF2B5EF4-FFF2-40B4-BE49-F238E27FC236}">
                <a16:creationId xmlns:a16="http://schemas.microsoft.com/office/drawing/2014/main" id="{3EF6C1D9-26EE-78A0-CEFA-CEFE656A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41E535A0-E507-02EE-1FB1-8C30C35E95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Motopompe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EC46D1D-9BEB-4E54-B046-D739C3CFBA2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32727F6-C1EE-4D46-BBB2-81AFAD6AAF2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0E9B9D5E-275C-1484-2B8E-0B4C60CF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Évacuer de grosses quantités d’eau dans les sous-sols, garages, etc.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8" descr="..\..\..\doc\DIV\Epuisement\Images\images9C1TLF7A.jpg">
            <a:extLst>
              <a:ext uri="{FF2B5EF4-FFF2-40B4-BE49-F238E27FC236}">
                <a16:creationId xmlns:a16="http://schemas.microsoft.com/office/drawing/2014/main" id="{AB877C0C-FDC7-4113-0281-7BA33041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630555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">
            <a:extLst>
              <a:ext uri="{FF2B5EF4-FFF2-40B4-BE49-F238E27FC236}">
                <a16:creationId xmlns:a16="http://schemas.microsoft.com/office/drawing/2014/main" id="{5ED22E37-3F8E-8608-27A7-FDA97E25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3A3B834C-1ED1-715D-6222-CF39F0B5B9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Motopompe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FB37F18-6ABB-4F65-8491-F3D6B7EF5FA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FF51DED-C43A-44BF-A816-716EC94A01D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40AEC62C-B2CB-0A30-45FC-2372FFFD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3486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Hauteur limite d’aspiration : dépend essentiellement de la forme de la crépine.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Crépines extra-plates permettant d’aspirer de faibles hauteurs d’eau (env. 1 cm). </a:t>
            </a:r>
          </a:p>
        </p:txBody>
      </p:sp>
      <p:sp>
        <p:nvSpPr>
          <p:cNvPr id="18437" name="Rectangle 1">
            <a:extLst>
              <a:ext uri="{FF2B5EF4-FFF2-40B4-BE49-F238E27FC236}">
                <a16:creationId xmlns:a16="http://schemas.microsoft.com/office/drawing/2014/main" id="{F4A57FC8-BF27-67B5-A14E-F87326D1E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 :</a:t>
            </a:r>
          </a:p>
        </p:txBody>
      </p:sp>
      <p:pic>
        <p:nvPicPr>
          <p:cNvPr id="18438" name="Picture 9">
            <a:extLst>
              <a:ext uri="{FF2B5EF4-FFF2-40B4-BE49-F238E27FC236}">
                <a16:creationId xmlns:a16="http://schemas.microsoft.com/office/drawing/2014/main" id="{1F349F74-F20B-6F33-27EF-7714C015992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2383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0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105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4C04"/>
                  </a:outerShdw>
                </a:effectLst>
              </a14:hiddenEffects>
            </a:ext>
          </a:extLst>
        </p:spPr>
      </p:pic>
      <p:pic>
        <p:nvPicPr>
          <p:cNvPr id="18439" name="Picture 10">
            <a:extLst>
              <a:ext uri="{FF2B5EF4-FFF2-40B4-BE49-F238E27FC236}">
                <a16:creationId xmlns:a16="http://schemas.microsoft.com/office/drawing/2014/main" id="{706B067B-B069-9AD9-DFD1-57A26A85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11541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C:\Documents and Settings\Philippe\Mes documents\JSP SDMIS\Dématérialisation\doc\DIV\Epuisement\Images\crépine.2.png">
            <a:extLst>
              <a:ext uri="{FF2B5EF4-FFF2-40B4-BE49-F238E27FC236}">
                <a16:creationId xmlns:a16="http://schemas.microsoft.com/office/drawing/2014/main" id="{D560BFAA-79B1-D069-F9E4-4B081C46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18716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C:\Documents and Settings\Philippe\Mes documents\JSP SDMIS\Dématérialisation\doc\DIV\Epuisement\Images\crépine.3.png">
            <a:extLst>
              <a:ext uri="{FF2B5EF4-FFF2-40B4-BE49-F238E27FC236}">
                <a16:creationId xmlns:a16="http://schemas.microsoft.com/office/drawing/2014/main" id="{698EFBBC-DD73-2A11-2CD7-A4D31EED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5C59C2A0-655A-6B78-4AA6-D6A4550623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F6EAA96-C7E9-4EB5-9337-1E1CE4FEA79C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32A42C9-AB3B-4F15-A37A-1F860EC3E30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FB2E2409-DFE0-AF3A-C06B-45CFE0F3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Règles de sécurité :</a:t>
            </a:r>
          </a:p>
        </p:txBody>
      </p:sp>
      <p:sp>
        <p:nvSpPr>
          <p:cNvPr id="19461" name="Rectangle 1">
            <a:extLst>
              <a:ext uri="{FF2B5EF4-FFF2-40B4-BE49-F238E27FC236}">
                <a16:creationId xmlns:a16="http://schemas.microsoft.com/office/drawing/2014/main" id="{10156A20-A912-E4AA-E7D2-719AA621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539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MPE doit être posée sur un terrain plat,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MPE doit être disposée à l’extérieur des locaux inondés (risque d’intoxication par gaz d’échappement),</a:t>
            </a:r>
          </a:p>
        </p:txBody>
      </p:sp>
      <p:pic>
        <p:nvPicPr>
          <p:cNvPr id="19462" name="Picture 10" descr="MPE">
            <a:extLst>
              <a:ext uri="{FF2B5EF4-FFF2-40B4-BE49-F238E27FC236}">
                <a16:creationId xmlns:a16="http://schemas.microsoft.com/office/drawing/2014/main" id="{18B95D11-5CCF-DAE5-72AD-0FDB818E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429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D:\Nouveau dossier\clipart\rim\motopmepui.bmp">
            <a:extLst>
              <a:ext uri="{FF2B5EF4-FFF2-40B4-BE49-F238E27FC236}">
                <a16:creationId xmlns:a16="http://schemas.microsoft.com/office/drawing/2014/main" id="{5F026E24-ABB7-D3A5-4FF2-6A948516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592388" cy="29718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11" descr="D:\Nouveau dossier\clipart\rim\motopmepui2.bmp">
            <a:extLst>
              <a:ext uri="{FF2B5EF4-FFF2-40B4-BE49-F238E27FC236}">
                <a16:creationId xmlns:a16="http://schemas.microsoft.com/office/drawing/2014/main" id="{F55B40BA-6B7A-470F-AF25-649E261B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2689225" cy="3124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itre 8">
            <a:extLst>
              <a:ext uri="{FF2B5EF4-FFF2-40B4-BE49-F238E27FC236}">
                <a16:creationId xmlns:a16="http://schemas.microsoft.com/office/drawing/2014/main" id="{EC723333-2910-AD56-B6E1-543BCDE905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3A4CF70-B102-4ADE-B421-C558A215AA7C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69A10E5-4CD2-4195-BCEE-4C3D503B559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0486" name="Rectangle 1">
            <a:extLst>
              <a:ext uri="{FF2B5EF4-FFF2-40B4-BE49-F238E27FC236}">
                <a16:creationId xmlns:a16="http://schemas.microsoft.com/office/drawing/2014/main" id="{A3FAF4F2-F09A-855A-A6E2-E5EADFDBF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Règles de sécurité :</a:t>
            </a:r>
          </a:p>
        </p:txBody>
      </p:sp>
      <p:sp>
        <p:nvSpPr>
          <p:cNvPr id="20487" name="Rectangle 1">
            <a:extLst>
              <a:ext uri="{FF2B5EF4-FFF2-40B4-BE49-F238E27FC236}">
                <a16:creationId xmlns:a16="http://schemas.microsoft.com/office/drawing/2014/main" id="{1202139B-BA0B-4D27-A68F-0F4229B19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Faire le plein de carburant moteur à l’arrêt,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Éviter autant que possible l’aspiration en col de cygne 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5384DCC3-0620-4A10-8C76-3E27D586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791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8250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000" b="1">
                <a:solidFill>
                  <a:srgbClr val="E825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MAUVAIS</a:t>
            </a:r>
          </a:p>
        </p:txBody>
      </p:sp>
      <p:sp>
        <p:nvSpPr>
          <p:cNvPr id="101386" name="Text Box 10">
            <a:extLst>
              <a:ext uri="{FF2B5EF4-FFF2-40B4-BE49-F238E27FC236}">
                <a16:creationId xmlns:a16="http://schemas.microsoft.com/office/drawing/2014/main" id="{FD4C65E8-9F48-4501-AEB4-0CBC1E338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8250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000" b="1">
                <a:solidFill>
                  <a:srgbClr val="E825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6AA4A95A-FFEA-5893-94CB-21E115CD41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35C9AB1-A763-4638-80C9-DC1CBB39DFE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F64ED7-2B45-435C-8B79-6AAB3F80B66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4FF32224-1C69-495C-D3A1-BAC3C641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du dispositif :  </a:t>
            </a:r>
          </a:p>
        </p:txBody>
      </p:sp>
      <p:sp>
        <p:nvSpPr>
          <p:cNvPr id="21509" name="Rectangle 1">
            <a:extLst>
              <a:ext uri="{FF2B5EF4-FFF2-40B4-BE49-F238E27FC236}">
                <a16:creationId xmlns:a16="http://schemas.microsoft.com/office/drawing/2014/main" id="{832A6FC0-F337-8809-CFB0-E7186AA3C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L'équipier seul ou en binôme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Établit la ligne d'aspiration : Raccorde les aspiraux entre eux, ainsi que la crépine,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Serre les demi-raccords avec les tricoises,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Effectue 2 nœuds de bateliers : 1 à hauteur du dernier demi-raccord et 1 sur la crépine (ou accroche la commande à la crépine avec le mousqueton),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Accroche le flotteur,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958561D2-DCCB-B33D-5140-6D82E646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motopompes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6643D68-D80C-4CE6-9417-026BCB2F422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DC53DE8-E5B9-41A4-BDA9-1CF6E4F49B2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5E2604D-C7BA-4FC0-BCA0-4402FEBC9EB6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47FD1668-8DBD-37EC-B0B6-4D947B23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E2F9F148-1533-98B8-7064-A9242C17A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matériels d’épuisement thermique et leur mise en œuvre en respectant les règles de sécurité et précautions d’emploi.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658CF2B4-2A1E-A704-3D88-B432F4BD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342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Rappels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Motopompes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Mise en œuvre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C99FC909-1991-35F0-DAAC-56C0F402E9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F0BA9F2-2663-458C-BBB9-35BC665409B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5F3BE92-26C7-4325-8511-D596893E23B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D7416854-B537-F574-7FB5-266D8B76C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du dispositif :  </a:t>
            </a: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id="{4C718BB5-9E07-0F3A-4572-7B8F48E82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Amarre de façon provisoire le brin libre de la commande,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Approche la motopompe le plus possible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Raccorde l'aspiraux sur la motopompe,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 la crépine dans l'eau.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9DFB2C82-5A5D-149B-B422-A9D9BE6054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91E3049-3C9B-4F83-9710-F8E8CB0A3FE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DE61653-235A-4C71-A6AD-93369214964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D3F357B0-443F-741D-4C49-16A614CCB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du dispositif :  </a:t>
            </a:r>
          </a:p>
        </p:txBody>
      </p:sp>
      <p:sp>
        <p:nvSpPr>
          <p:cNvPr id="23557" name="Rectangle 1">
            <a:extLst>
              <a:ext uri="{FF2B5EF4-FFF2-40B4-BE49-F238E27FC236}">
                <a16:creationId xmlns:a16="http://schemas.microsoft.com/office/drawing/2014/main" id="{6DE5CC77-E3DF-D139-81A4-3ECB4D91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Remplit d'eau le corps de pompe avec le bidon,</a:t>
            </a:r>
          </a:p>
        </p:txBody>
      </p:sp>
      <p:pic>
        <p:nvPicPr>
          <p:cNvPr id="23558" name="Picture 8" descr="C:\Documents and Settings\Philippe\Mes documents\JSP SDMIS\Dématérialisation\doc\DIV\Epuisement\Images\img5.jpg">
            <a:extLst>
              <a:ext uri="{FF2B5EF4-FFF2-40B4-BE49-F238E27FC236}">
                <a16:creationId xmlns:a16="http://schemas.microsoft.com/office/drawing/2014/main" id="{DC7584BC-39F7-937A-8A25-D7269D02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492375"/>
            <a:ext cx="4800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A2A966F7-07B7-D1EF-5424-02B8DE27BD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5AFFB4E-5911-4F84-BD07-B06910CF442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7B32F39-5EE8-4135-8EA7-67B98C07092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63075DB5-8F17-3C8B-68E7-C67FE8B0D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du dispositif :  </a:t>
            </a:r>
          </a:p>
        </p:txBody>
      </p:sp>
      <p:sp>
        <p:nvSpPr>
          <p:cNvPr id="24581" name="Rectangle 1">
            <a:extLst>
              <a:ext uri="{FF2B5EF4-FFF2-40B4-BE49-F238E27FC236}">
                <a16:creationId xmlns:a16="http://schemas.microsoft.com/office/drawing/2014/main" id="{01D0F188-8BE0-790F-BF2E-70C382DDB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Déroule un ou plusieurs tuyaux de refoulement en veillant que l'eau s'écoule en dehors des locaux.</a:t>
            </a:r>
          </a:p>
        </p:txBody>
      </p:sp>
      <p:pic>
        <p:nvPicPr>
          <p:cNvPr id="24582" name="Picture 8" descr="C:\Documents and Settings\Philippe\Mes documents\JSP SDMIS\Dématérialisation\doc\DIV\Epuisement\Images\1403526-baisse-niveau-eau-peut-signifier.jpg">
            <a:extLst>
              <a:ext uri="{FF2B5EF4-FFF2-40B4-BE49-F238E27FC236}">
                <a16:creationId xmlns:a16="http://schemas.microsoft.com/office/drawing/2014/main" id="{22C291BF-4DEE-A784-D9D7-D4F68E53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26030"/>
          <a:stretch>
            <a:fillRect/>
          </a:stretch>
        </p:blipFill>
        <p:spPr bwMode="auto">
          <a:xfrm>
            <a:off x="1600200" y="2901950"/>
            <a:ext cx="583088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A13BBBCC-7A84-24CF-DFF3-5AC4ED98DA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E91ACA5-5C1E-4538-967A-F3FD27864D4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7C0FAE-AAD0-46DE-B33E-4494D326E09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72CFF2F1-8638-857A-B181-6393AFE73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5" name="Rectangle 1">
            <a:extLst>
              <a:ext uri="{FF2B5EF4-FFF2-40B4-BE49-F238E27FC236}">
                <a16:creationId xmlns:a16="http://schemas.microsoft.com/office/drawing/2014/main" id="{C00003DE-D059-5590-D3CB-A8FD7354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route de la motopompe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Contrôler les différents niveaux (huile – essence),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une surface plane, moteur à l'arrêt, retirer le bouchon de remplissage d'huile. </a:t>
            </a:r>
          </a:p>
        </p:txBody>
      </p:sp>
      <p:pic>
        <p:nvPicPr>
          <p:cNvPr id="25606" name="Picture 8" descr="IMG_0635">
            <a:extLst>
              <a:ext uri="{FF2B5EF4-FFF2-40B4-BE49-F238E27FC236}">
                <a16:creationId xmlns:a16="http://schemas.microsoft.com/office/drawing/2014/main" id="{685E4DE5-D5AA-086A-D3E9-5DFA2F0E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5"/>
          <a:stretch>
            <a:fillRect/>
          </a:stretch>
        </p:blipFill>
        <p:spPr bwMode="auto">
          <a:xfrm>
            <a:off x="468313" y="3597275"/>
            <a:ext cx="22812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SKM_C654e17030909030_0003">
            <a:extLst>
              <a:ext uri="{FF2B5EF4-FFF2-40B4-BE49-F238E27FC236}">
                <a16:creationId xmlns:a16="http://schemas.microsoft.com/office/drawing/2014/main" id="{8A815661-7A49-185F-B69B-60A27F9BC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31664" r="24702" b="56107"/>
          <a:stretch>
            <a:fillRect/>
          </a:stretch>
        </p:blipFill>
        <p:spPr bwMode="auto">
          <a:xfrm>
            <a:off x="3022600" y="3830638"/>
            <a:ext cx="569436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20EC0BF1-4DE3-57A8-D5BC-3D39BB8E4D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5CD6515-344D-4DFC-B1A7-324D9871CC8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1733A66-FF7A-4529-B02D-65D1037D0DE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9E3C8279-CA0F-CBBE-976B-2B0E7CE1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29" name="Rectangle 1">
            <a:extLst>
              <a:ext uri="{FF2B5EF4-FFF2-40B4-BE49-F238E27FC236}">
                <a16:creationId xmlns:a16="http://schemas.microsoft.com/office/drawing/2014/main" id="{7949D13E-8338-FD04-F4FD-EB99E350C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route de la motopompe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cas échéant, mettre en position « ON »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I - marche) le bouton marche arrêt ;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630" name="Picture 8" descr="IMG_0669">
            <a:extLst>
              <a:ext uri="{FF2B5EF4-FFF2-40B4-BE49-F238E27FC236}">
                <a16:creationId xmlns:a16="http://schemas.microsoft.com/office/drawing/2014/main" id="{287B4357-9B9A-EAB9-A75B-474AC1F0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4" b="26910"/>
          <a:stretch>
            <a:fillRect/>
          </a:stretch>
        </p:blipFill>
        <p:spPr bwMode="auto">
          <a:xfrm>
            <a:off x="684213" y="3457575"/>
            <a:ext cx="38687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SKM_C654e17030909030_0001">
            <a:extLst>
              <a:ext uri="{FF2B5EF4-FFF2-40B4-BE49-F238E27FC236}">
                <a16:creationId xmlns:a16="http://schemas.microsoft.com/office/drawing/2014/main" id="{19F01455-F83B-AA8F-0E41-F23B1F45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4" t="35910" r="20529" b="48389"/>
          <a:stretch>
            <a:fillRect/>
          </a:stretch>
        </p:blipFill>
        <p:spPr bwMode="auto">
          <a:xfrm>
            <a:off x="5148263" y="1323975"/>
            <a:ext cx="3614737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51DAF600-22E5-69D1-E358-D0973455D7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957EA6C-A694-4C41-B687-C008B51B559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4A13279-AB2F-483C-AB41-F6854CA5049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B0168AED-4C5D-26D1-5EB1-5899D82C1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3" name="Rectangle 1">
            <a:extLst>
              <a:ext uri="{FF2B5EF4-FFF2-40B4-BE49-F238E27FC236}">
                <a16:creationId xmlns:a16="http://schemas.microsoft.com/office/drawing/2014/main" id="{EAACE18A-96FE-EA1B-DD23-D401821C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route de la motopompe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Moteur est froid, tirer le levier de starter à fond,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7654" name="Picture 8" descr="SKM_C654e17030909030_0001">
            <a:extLst>
              <a:ext uri="{FF2B5EF4-FFF2-40B4-BE49-F238E27FC236}">
                <a16:creationId xmlns:a16="http://schemas.microsoft.com/office/drawing/2014/main" id="{D851C6E2-7042-A159-1327-80209803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4" t="51660" r="20529" b="39719"/>
          <a:stretch>
            <a:fillRect/>
          </a:stretch>
        </p:blipFill>
        <p:spPr bwMode="auto">
          <a:xfrm>
            <a:off x="4637088" y="3124200"/>
            <a:ext cx="4252912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IMG_0672">
            <a:extLst>
              <a:ext uri="{FF2B5EF4-FFF2-40B4-BE49-F238E27FC236}">
                <a16:creationId xmlns:a16="http://schemas.microsoft.com/office/drawing/2014/main" id="{B96AB7B4-6218-9663-DCC3-241DBB32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71825"/>
            <a:ext cx="38957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4875BB4B-68F1-C576-1D08-F25B060BF8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C7A7B21-0042-4DB4-993C-D35CC61C366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33DA695-E994-4885-906B-1B969202FF3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5FE38A09-1592-06CA-7B67-F454C879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7" name="Rectangle 1">
            <a:extLst>
              <a:ext uri="{FF2B5EF4-FFF2-40B4-BE49-F238E27FC236}">
                <a16:creationId xmlns:a16="http://schemas.microsoft.com/office/drawing/2014/main" id="{C56E522B-9554-2DC4-C47F-AF343F40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route de la motopompe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Ouvrir l’essence, </a:t>
            </a:r>
          </a:p>
        </p:txBody>
      </p:sp>
      <p:pic>
        <p:nvPicPr>
          <p:cNvPr id="28678" name="Picture 10" descr="IMG_0672">
            <a:extLst>
              <a:ext uri="{FF2B5EF4-FFF2-40B4-BE49-F238E27FC236}">
                <a16:creationId xmlns:a16="http://schemas.microsoft.com/office/drawing/2014/main" id="{45F9A678-E14F-41F0-6DEB-81800A96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20938"/>
            <a:ext cx="4914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812F8599-45BF-E59D-1FCE-389D353B0E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71DEAD2-C4CF-42E4-BB2C-0241B079AD5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17D0E06-EEE6-45C5-AC91-2044793024E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FFD5FCB8-1A01-F23A-0EB0-9A88A5ED2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01" name="Rectangle 1">
            <a:extLst>
              <a:ext uri="{FF2B5EF4-FFF2-40B4-BE49-F238E27FC236}">
                <a16:creationId xmlns:a16="http://schemas.microsoft.com/office/drawing/2014/main" id="{98AC636C-F3BA-C8B4-AD8E-04140FB68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route de la motopompe :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fois ces actions faîtes 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Démarrer la motopompe, à l’aide du lanceur : tirer doucement la corde du lanceur jusqu'à sentir une résistance. C'est le point de compression.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Remettre la corde en position initiale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tirer rapidement.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moteur tourne à plein régime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Vérifier que l'aspiration se réalise. </a:t>
            </a:r>
          </a:p>
        </p:txBody>
      </p:sp>
      <p:pic>
        <p:nvPicPr>
          <p:cNvPr id="29702" name="Picture 9" descr="SKM_C654e17030909030_0001">
            <a:extLst>
              <a:ext uri="{FF2B5EF4-FFF2-40B4-BE49-F238E27FC236}">
                <a16:creationId xmlns:a16="http://schemas.microsoft.com/office/drawing/2014/main" id="{B375E679-DB2F-408F-6A5E-D9B7E4ED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6" t="61984" r="20529" b="24667"/>
          <a:stretch>
            <a:fillRect/>
          </a:stretch>
        </p:blipFill>
        <p:spPr bwMode="auto">
          <a:xfrm>
            <a:off x="5257800" y="3429000"/>
            <a:ext cx="315753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1480CA64-3CD9-189E-99D7-3C41E5B6BD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B91A8D1-10D6-4676-B202-5C91DED985C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7328641-69F5-4C15-99A5-5742028C34A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0724" name="Rectangle 1">
            <a:extLst>
              <a:ext uri="{FF2B5EF4-FFF2-40B4-BE49-F238E27FC236}">
                <a16:creationId xmlns:a16="http://schemas.microsoft.com/office/drawing/2014/main" id="{7DEBCC1D-05D1-F9B2-4BD3-92B80BEBE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25" name="Rectangle 1">
            <a:extLst>
              <a:ext uri="{FF2B5EF4-FFF2-40B4-BE49-F238E27FC236}">
                <a16:creationId xmlns:a16="http://schemas.microsoft.com/office/drawing/2014/main" id="{DDEF838B-4273-B337-21BA-9BC4E3136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route de la motopompe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l'aspiration a du mal à ce faire 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Vérifier le serrage des raccords des aspiraux,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Vous pouvez aussi pincer le tuyau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refoulement,</a:t>
            </a:r>
          </a:p>
        </p:txBody>
      </p:sp>
      <p:pic>
        <p:nvPicPr>
          <p:cNvPr id="30726" name="Picture 9" descr="C:\Documents and Settings\Philippe\Mes documents\JSP SDMIS\Dématérialisation\doc\DIV\Epuisement\Images\img7.jpg">
            <a:extLst>
              <a:ext uri="{FF2B5EF4-FFF2-40B4-BE49-F238E27FC236}">
                <a16:creationId xmlns:a16="http://schemas.microsoft.com/office/drawing/2014/main" id="{BC081061-5ABA-DDD4-155A-8A63E4FB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32004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CE12A40E-CD97-B8A5-D4DF-42D151D6B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82B9592-9609-4A17-B45A-6E22A761394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E7893EA-F94B-4FAD-B691-4BCC71E8A1B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2B97E149-63BD-2E27-A7A6-ECAFF3F64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49" name="Rectangle 1">
            <a:extLst>
              <a:ext uri="{FF2B5EF4-FFF2-40B4-BE49-F238E27FC236}">
                <a16:creationId xmlns:a16="http://schemas.microsoft.com/office/drawing/2014/main" id="{48CA0CC2-8BCA-FC68-149F-C73D543EA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route de la motopompe :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le moteur refuse de démarrer, il faut vérifier :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Ouverture du robinet de carburant,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Niveau de carburant,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Starter,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Commutateur du moteur. </a:t>
            </a:r>
          </a:p>
        </p:txBody>
      </p:sp>
      <p:pic>
        <p:nvPicPr>
          <p:cNvPr id="31750" name="Picture 9" descr="IMG_0672">
            <a:extLst>
              <a:ext uri="{FF2B5EF4-FFF2-40B4-BE49-F238E27FC236}">
                <a16:creationId xmlns:a16="http://schemas.microsoft.com/office/drawing/2014/main" id="{EF31324F-631A-A6C1-7916-4AD270BB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5738"/>
            <a:ext cx="27828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2" descr="IMG_0669">
            <a:extLst>
              <a:ext uri="{FF2B5EF4-FFF2-40B4-BE49-F238E27FC236}">
                <a16:creationId xmlns:a16="http://schemas.microsoft.com/office/drawing/2014/main" id="{C5521467-80AE-A1D2-CDEE-F253E487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4" b="26910"/>
          <a:stretch>
            <a:fillRect/>
          </a:stretch>
        </p:blipFill>
        <p:spPr bwMode="auto">
          <a:xfrm>
            <a:off x="4530725" y="3848100"/>
            <a:ext cx="32083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8CA49AA4-5B26-AAB9-01CF-498B55F5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59F9A6-CC04-45A4-925E-7387DB52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B46FA1-0925-4CAF-A70D-D08D1314A6E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258C0F5A-EEF3-58A8-6237-9C508D267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628775"/>
            <a:ext cx="84423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Toutes les casernes du SDMIS disposent d’un lot épuisement (LDNOY ou LMPE) transportable par un vecteur propre à chaque caserne (VTUTP, VTUT, VFI, VFITT) ou à demeure dans les VIDP.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NB : 7 CIS ont été dotés de 4 MPE de renforts réparties en fonction du risque inondation de leur bassin opérationnel (Lyon-Gerland, Villefranche, Tarare, Chazay d’Azergues, Eveux).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9B3E19FD-CCB7-77E1-2BBB-D2B28233F0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F0D2A08-9676-4343-8DB5-EC3E5DAF745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9E8C658-5C2D-4A6C-AF16-9D545B70122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C9951FD9-F0FA-B87D-7C0F-B2A5E0C7A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3" name="Rectangle 1">
            <a:extLst>
              <a:ext uri="{FF2B5EF4-FFF2-40B4-BE49-F238E27FC236}">
                <a16:creationId xmlns:a16="http://schemas.microsoft.com/office/drawing/2014/main" id="{C421630B-5A6E-5ED0-F29C-311C0228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Pendant la mission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Vérifications régulières du niveau de carburant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L'autonomie d'un réservoir se situe entre 2 h 30 et 4 heures suivant le modèle et la marque.</a:t>
            </a:r>
          </a:p>
        </p:txBody>
      </p:sp>
      <p:pic>
        <p:nvPicPr>
          <p:cNvPr id="32774" name="Picture 8" descr="MPE">
            <a:extLst>
              <a:ext uri="{FF2B5EF4-FFF2-40B4-BE49-F238E27FC236}">
                <a16:creationId xmlns:a16="http://schemas.microsoft.com/office/drawing/2014/main" id="{E8C6F82A-8703-4F77-6E72-EB4FB4A9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32004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8">
            <a:extLst>
              <a:ext uri="{FF2B5EF4-FFF2-40B4-BE49-F238E27FC236}">
                <a16:creationId xmlns:a16="http://schemas.microsoft.com/office/drawing/2014/main" id="{C13DBF94-EEE4-94B0-7A3C-5A36B89B85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79B818-20B5-45DF-B5D7-46411E02C69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6D5D58F-FD0A-46F3-93F7-07B44B98C39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3796" name="Rectangle 1">
            <a:extLst>
              <a:ext uri="{FF2B5EF4-FFF2-40B4-BE49-F238E27FC236}">
                <a16:creationId xmlns:a16="http://schemas.microsoft.com/office/drawing/2014/main" id="{838F73A2-42FF-E9DF-FFC8-962FDA98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797" name="Rectangle 1">
            <a:extLst>
              <a:ext uri="{FF2B5EF4-FFF2-40B4-BE49-F238E27FC236}">
                <a16:creationId xmlns:a16="http://schemas.microsoft.com/office/drawing/2014/main" id="{F3E98210-4A16-F906-0D09-D43A66AEE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Pendant la mission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Vérification du bon écoulement de l'eau épuisée ;</a:t>
            </a:r>
          </a:p>
        </p:txBody>
      </p:sp>
      <p:pic>
        <p:nvPicPr>
          <p:cNvPr id="33798" name="Picture 9" descr="C:\Documents and Settings\Philippe\Mes documents\JSP SDMIS\Dématérialisation\doc\DIV\Epuisement\Images\inondation-rogny-les-sept-ecluses_2062766.jpg">
            <a:extLst>
              <a:ext uri="{FF2B5EF4-FFF2-40B4-BE49-F238E27FC236}">
                <a16:creationId xmlns:a16="http://schemas.microsoft.com/office/drawing/2014/main" id="{2B80DB9D-1027-3465-A6F5-7344FD32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9"/>
          <a:stretch>
            <a:fillRect/>
          </a:stretch>
        </p:blipFill>
        <p:spPr bwMode="auto">
          <a:xfrm>
            <a:off x="2743200" y="3124200"/>
            <a:ext cx="2898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8">
            <a:extLst>
              <a:ext uri="{FF2B5EF4-FFF2-40B4-BE49-F238E27FC236}">
                <a16:creationId xmlns:a16="http://schemas.microsoft.com/office/drawing/2014/main" id="{8376C31F-42AD-4963-8F5E-A86D5CA8BA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F621E80-8C0A-4DE9-8E8E-7FB5DB78A0D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A70E173-92CB-4C70-A676-3F053687A91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4820" name="Rectangle 1">
            <a:extLst>
              <a:ext uri="{FF2B5EF4-FFF2-40B4-BE49-F238E27FC236}">
                <a16:creationId xmlns:a16="http://schemas.microsoft.com/office/drawing/2014/main" id="{DC9E59E7-FF72-35C5-A91B-2E6E93E6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821" name="Rectangle 1">
            <a:extLst>
              <a:ext uri="{FF2B5EF4-FFF2-40B4-BE49-F238E27FC236}">
                <a16:creationId xmlns:a16="http://schemas.microsoft.com/office/drawing/2014/main" id="{B2EFE5D0-D0C5-009B-E223-3F9F67DAB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Pendant la mission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Vérification de la baisse du niveau de l'eau 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Carburant ne doit pas rester à proximité immédiate de la motopompe,</a:t>
            </a:r>
          </a:p>
        </p:txBody>
      </p:sp>
      <p:pic>
        <p:nvPicPr>
          <p:cNvPr id="34822" name="Picture 8" descr="C:\Documents and Settings\Philippe\Mes documents\JSP SDMIS\Dématérialisation\doc\DIV\Epuisement\Images\ici-a-vitreux-l-eau-est-montee-jusqu-a-50-cm-photo-david-regazzoni-1479278308.jpg">
            <a:extLst>
              <a:ext uri="{FF2B5EF4-FFF2-40B4-BE49-F238E27FC236}">
                <a16:creationId xmlns:a16="http://schemas.microsoft.com/office/drawing/2014/main" id="{A0F56137-0FF4-8A4D-15DC-00746A91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276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62E5762B-3599-B61B-8427-43164B29B0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6D0B157-DC48-49ED-B9D7-A3A4F23E7A1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17A4FBE-A017-4C93-AACD-710E4A9E6EE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62035D4E-9A14-72E8-4A39-0802B4EE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id="{9C8BE438-235B-07FE-BE94-AE61C8E83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fin de la mission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Nettoyages et reconditionnement du matériel c'est-à-dire remise opérationnelle des matériels utilisés :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Arrêter le moteur : mettre le commutateur en position OFF (O – arrêt).</a:t>
            </a:r>
          </a:p>
        </p:txBody>
      </p:sp>
      <p:pic>
        <p:nvPicPr>
          <p:cNvPr id="35846" name="Picture 8" descr="IMG_0634">
            <a:extLst>
              <a:ext uri="{FF2B5EF4-FFF2-40B4-BE49-F238E27FC236}">
                <a16:creationId xmlns:a16="http://schemas.microsoft.com/office/drawing/2014/main" id="{D59BA226-9725-CBCE-BA0B-DF332372D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SKM_C654e17030909030_0002">
            <a:extLst>
              <a:ext uri="{FF2B5EF4-FFF2-40B4-BE49-F238E27FC236}">
                <a16:creationId xmlns:a16="http://schemas.microsoft.com/office/drawing/2014/main" id="{B227E4A1-59B6-B13E-F1A4-E7ED551D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6" t="22249" r="17439" b="61063"/>
          <a:stretch>
            <a:fillRect/>
          </a:stretch>
        </p:blipFill>
        <p:spPr bwMode="auto">
          <a:xfrm>
            <a:off x="5029200" y="4038600"/>
            <a:ext cx="1931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68FBB968-758B-18E7-B86B-9E76FC5CF2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59865A3-FEF1-4EC6-BA85-F8074E2CC84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F7C2C91-F85C-4296-A3E6-8A0672134FE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8C411758-2A1A-F2B6-0970-5A89B4E50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869" name="Rectangle 1">
            <a:extLst>
              <a:ext uri="{FF2B5EF4-FFF2-40B4-BE49-F238E27FC236}">
                <a16:creationId xmlns:a16="http://schemas.microsoft.com/office/drawing/2014/main" id="{6F5C10AB-CBD1-ACBA-4C86-80A3F4A7D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fin de la mission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Fermer le robinet de carburant.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Faire le plein de la motopompe, la remettre dans le véhicule après l'avoir rincée et vidangée.</a:t>
            </a:r>
          </a:p>
        </p:txBody>
      </p:sp>
      <p:pic>
        <p:nvPicPr>
          <p:cNvPr id="36870" name="Picture 1032" descr="IMG_0672">
            <a:extLst>
              <a:ext uri="{FF2B5EF4-FFF2-40B4-BE49-F238E27FC236}">
                <a16:creationId xmlns:a16="http://schemas.microsoft.com/office/drawing/2014/main" id="{ED3BABAF-DA4B-72A5-8944-D46BD9FE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8">
            <a:extLst>
              <a:ext uri="{FF2B5EF4-FFF2-40B4-BE49-F238E27FC236}">
                <a16:creationId xmlns:a16="http://schemas.microsoft.com/office/drawing/2014/main" id="{9C45A375-BD4A-D3D9-58B9-7EAF73B2F9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99D074A-F7BF-4A6F-A749-F6B1A86009E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3E624F1-5CE6-4D4C-B6D5-64327B6F86F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9056297D-4551-D2AB-6C15-FF6FB47A1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Lorsque le dispositif est en place :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893" name="Rectangle 1">
            <a:extLst>
              <a:ext uri="{FF2B5EF4-FFF2-40B4-BE49-F238E27FC236}">
                <a16:creationId xmlns:a16="http://schemas.microsoft.com/office/drawing/2014/main" id="{24A06D8D-1A5F-5C28-949F-5A02D8AB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81899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fin de la mission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Démonter la ligne d'aspiraux, la crépine, le flotteur. Si nécessaire les rincer à l'eau claire.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Ranger les matériels dans l'engin,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62A37169-4A75-446B-0F37-1885D6C308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 en œuvre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CB41379-3021-467B-8259-30F80DF954E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97E2D20-5E81-4463-AA6B-674B7A09DD9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B8004FB4-B272-2425-EE20-885C6531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81899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Entretien 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è"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l’entretien périodique se reporter aux notes techniques du constructeur.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29803E0C-B07B-26C5-9359-4693EBA129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F348A72-FEB7-4BC5-82C7-FBF2435D931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36937CC-45A6-4CD2-A13E-0E493AF6D59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5F03F7A-6DE8-459C-B631-1A3B6508863C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ZoneTexte 12">
            <a:extLst>
              <a:ext uri="{FF2B5EF4-FFF2-40B4-BE49-F238E27FC236}">
                <a16:creationId xmlns:a16="http://schemas.microsoft.com/office/drawing/2014/main" id="{6243AC57-14CD-26D5-0510-875BAF58D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2021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942" name="ZoneTexte 15">
            <a:extLst>
              <a:ext uri="{FF2B5EF4-FFF2-40B4-BE49-F238E27FC236}">
                <a16:creationId xmlns:a16="http://schemas.microsoft.com/office/drawing/2014/main" id="{03C9D82C-D3BF-B38A-330E-A541F004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342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Rappels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Motopompes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Mise en œuvre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21D5A8E0-401A-3B64-CE2B-68ED65DC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59F9A6-CC04-45A4-925E-7387DB52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558EC3-F140-4B49-B4EC-CBD93FA4626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2C46F0D-1204-8939-C453-2E4A2D22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"lot de d</a:t>
            </a:r>
            <a:r>
              <a:rPr lang="fr-FR" altLang="fr-FR" sz="120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noyage" est compos</a:t>
            </a:r>
            <a:r>
              <a:rPr lang="fr-FR" altLang="fr-FR" sz="120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de : </a:t>
            </a:r>
            <a:endParaRPr lang="fr-FR" altLang="fr-FR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D7CC652A-8C4D-6D54-DDF6-4BB575C1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341438"/>
            <a:ext cx="5102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EA3252F0-BB27-55D6-3E12-35AB8A5F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38263"/>
            <a:ext cx="334168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Composé de : </a:t>
            </a:r>
          </a:p>
          <a:p>
            <a:pPr>
              <a:lnSpc>
                <a:spcPct val="107000"/>
              </a:lnSpc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Motopompe 30 ou 60 m</a:t>
            </a:r>
            <a:r>
              <a:rPr lang="en-US" altLang="fr-FR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h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Aspiraux 45 ou 70 mm, 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tuyau de refoulement 45 ou 70 mm / 20 m (60 m</a:t>
            </a:r>
            <a:r>
              <a:rPr lang="en-US" altLang="fr-FR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h)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jérrican de 10 l avec bec verseur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Crépine,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F1E9988A-9F7C-D806-FC5A-B7C2335E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59F9A6-CC04-45A4-925E-7387DB52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4E3811-B757-4518-98ED-B35404F5D79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B78E40C9-70DE-009B-DBCC-6EE9F113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"lot de d</a:t>
            </a:r>
            <a:r>
              <a:rPr lang="fr-FR" altLang="fr-FR" sz="120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noyage" est compos</a:t>
            </a:r>
            <a:r>
              <a:rPr lang="fr-FR" altLang="fr-FR" sz="120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de : </a:t>
            </a:r>
            <a:endParaRPr lang="fr-FR" altLang="fr-FR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1678022F-F587-3F37-C51F-A333C062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341438"/>
            <a:ext cx="5102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3">
            <a:extLst>
              <a:ext uri="{FF2B5EF4-FFF2-40B4-BE49-F238E27FC236}">
                <a16:creationId xmlns:a16="http://schemas.microsoft.com/office/drawing/2014/main" id="{EF75310E-786D-C165-E582-D78BE84A7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7850"/>
            <a:ext cx="7542212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Tricoises.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Bidon vide de 5 litres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Raclette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Vêtement de pluie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paire de cuissardes (waders)</a:t>
            </a:r>
          </a:p>
          <a:p>
            <a:pPr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507FBE2B-E31C-08E1-0B25-3229C670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59F9A6-CC04-45A4-925E-7387DB52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96EF3C-EBD6-4B43-AAB5-3DEC3A73B4B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44BE8EF-5F84-3B36-A3D3-826EF164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"lot de d</a:t>
            </a:r>
            <a:r>
              <a:rPr lang="fr-FR" altLang="fr-FR" sz="120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noyage" est compos</a:t>
            </a:r>
            <a:r>
              <a:rPr lang="fr-FR" altLang="fr-FR" sz="120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de : </a:t>
            </a:r>
            <a:endParaRPr lang="fr-FR" altLang="fr-FR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2B46F589-3DFD-ECFE-924F-499D2B7C2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708275"/>
            <a:ext cx="44338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FD8449-DCA4-463D-9912-EBBE1242C2AB}"/>
              </a:ext>
            </a:extLst>
          </p:cNvPr>
          <p:cNvSpPr/>
          <p:nvPr/>
        </p:nvSpPr>
        <p:spPr>
          <a:xfrm>
            <a:off x="414338" y="1338263"/>
            <a:ext cx="4621212" cy="417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possible à partir de : 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cm d’eau à épuiser (crépine plate)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cm d’eau (crépine classique) </a:t>
            </a:r>
          </a:p>
          <a:p>
            <a:pPr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  <a:defRPr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d’aspiration maximale : 8 m. </a:t>
            </a:r>
          </a:p>
          <a:p>
            <a:pPr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defRPr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maxi de refoulement : 24 m.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AFBA1CA7-A693-4EBC-624C-3ECBF486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59F9A6-CC04-45A4-925E-7387DB52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9B69F8-135B-4E5B-B7A5-94AF792A0BF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A7F912DB-BDD5-11AB-377E-F1C683F7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47925"/>
            <a:ext cx="45180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réserve opérationnelle, au GLOG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St Priest, il existe des lots dénoyage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conditionnés dans des bacs grillagés.</a:t>
            </a: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F5619542-3962-353D-5984-E497ED1E5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9222" name="Picture 1">
            <a:extLst>
              <a:ext uri="{FF2B5EF4-FFF2-40B4-BE49-F238E27FC236}">
                <a16:creationId xmlns:a16="http://schemas.microsoft.com/office/drawing/2014/main" id="{F39D696D-82F6-1044-03FC-8631ABA52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16038"/>
            <a:ext cx="35782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83BD3C95-C13B-9BF3-E2D8-6D85519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B1293C9-0462-425D-9C8A-28D81B3E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250D72-D29B-454B-A821-E88732C8E1A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0244" name="Picture 5" descr="LDNOY - Lot Motopompe thermique DIAM 45">
            <a:extLst>
              <a:ext uri="{FF2B5EF4-FFF2-40B4-BE49-F238E27FC236}">
                <a16:creationId xmlns:a16="http://schemas.microsoft.com/office/drawing/2014/main" id="{2273FBB9-5464-FAE4-D157-08556BFB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5629" r="6534" b="6549"/>
          <a:stretch>
            <a:fillRect/>
          </a:stretch>
        </p:blipFill>
        <p:spPr bwMode="auto">
          <a:xfrm>
            <a:off x="4876800" y="1219200"/>
            <a:ext cx="35544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LDNOY - Lot Motopompe thermique DIAM 70">
            <a:extLst>
              <a:ext uri="{FF2B5EF4-FFF2-40B4-BE49-F238E27FC236}">
                <a16:creationId xmlns:a16="http://schemas.microsoft.com/office/drawing/2014/main" id="{CAE9F3AF-42CD-EA58-4331-97CA45BB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5629" r="6534" b="5847"/>
          <a:stretch>
            <a:fillRect/>
          </a:stretch>
        </p:blipFill>
        <p:spPr bwMode="auto">
          <a:xfrm>
            <a:off x="1066800" y="1219200"/>
            <a:ext cx="33734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31F81139-DC8A-7516-9768-D0F3694A93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Rappels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B1F1084-1C87-483E-9544-8C2C65F660A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A88BC49-636D-4EE1-B797-CD62258800F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EDCDC3B1-B70E-A63C-3DCA-4443A5DF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une reconnaissance : </a:t>
            </a: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E7356F70-7EC6-FDF8-AF78-7E12B761D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Phase préliminaire et incontournable de toute intervention.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Prend en considération les éléments suivants 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Déterminer et de supprimer si possible la cause de l’inondation ;</a:t>
            </a:r>
            <a:r>
              <a:rPr lang="fr-FR" altLang="fr-FR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Définir la nature et le nombre de locaux inondés ;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Déterminer le volume d’eau à épuiser et définir les moyens à mettre en œuvre.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Repérer le lieu de déversement de l’eau épuisée 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759</TotalTime>
  <Words>1555</Words>
  <Application>Microsoft Office PowerPoint</Application>
  <PresentationFormat>Affichage à l'écran (4:3)</PresentationFormat>
  <Paragraphs>315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Arial</vt:lpstr>
      <vt:lpstr>Myriad Pro</vt:lpstr>
      <vt:lpstr>Calibri</vt:lpstr>
      <vt:lpstr>Times New Roman</vt:lpstr>
      <vt:lpstr>Wingdings</vt:lpstr>
      <vt:lpstr>GCCAR</vt:lpstr>
      <vt:lpstr>Motopompes</vt:lpstr>
      <vt:lpstr>Les motopompes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Rappels </vt:lpstr>
      <vt:lpstr>Rappels </vt:lpstr>
      <vt:lpstr>Rappels </vt:lpstr>
      <vt:lpstr>Motopompe</vt:lpstr>
      <vt:lpstr>Motopompe</vt:lpstr>
      <vt:lpstr>Motopompe</vt:lpstr>
      <vt:lpstr>Motopompe</vt:lpstr>
      <vt:lpstr>Motopompe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Mise en œuvre 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70</cp:revision>
  <cp:lastPrinted>2015-08-06T08:01:37Z</cp:lastPrinted>
  <dcterms:created xsi:type="dcterms:W3CDTF">2015-08-05T10:19:35Z</dcterms:created>
  <dcterms:modified xsi:type="dcterms:W3CDTF">2022-09-11T20:10:21Z</dcterms:modified>
</cp:coreProperties>
</file>