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71" r:id="rId3"/>
    <p:sldId id="270" r:id="rId4"/>
    <p:sldId id="274" r:id="rId5"/>
    <p:sldId id="275" r:id="rId6"/>
    <p:sldId id="276" r:id="rId7"/>
    <p:sldId id="277" r:id="rId8"/>
    <p:sldId id="278" r:id="rId9"/>
    <p:sldId id="279" r:id="rId10"/>
    <p:sldId id="340" r:id="rId11"/>
    <p:sldId id="339" r:id="rId12"/>
    <p:sldId id="280" r:id="rId13"/>
    <p:sldId id="341" r:id="rId14"/>
    <p:sldId id="342" r:id="rId15"/>
    <p:sldId id="345" r:id="rId16"/>
    <p:sldId id="343" r:id="rId17"/>
    <p:sldId id="346" r:id="rId18"/>
    <p:sldId id="294" r:id="rId19"/>
    <p:sldId id="303" r:id="rId20"/>
    <p:sldId id="304" r:id="rId21"/>
    <p:sldId id="305" r:id="rId22"/>
    <p:sldId id="308" r:id="rId23"/>
    <p:sldId id="314" r:id="rId24"/>
    <p:sldId id="353" r:id="rId25"/>
    <p:sldId id="347" r:id="rId26"/>
    <p:sldId id="315" r:id="rId27"/>
    <p:sldId id="295" r:id="rId28"/>
    <p:sldId id="306" r:id="rId29"/>
    <p:sldId id="354" r:id="rId30"/>
    <p:sldId id="307" r:id="rId31"/>
    <p:sldId id="313" r:id="rId32"/>
    <p:sldId id="355" r:id="rId33"/>
    <p:sldId id="316" r:id="rId34"/>
    <p:sldId id="319" r:id="rId35"/>
    <p:sldId id="321" r:id="rId36"/>
    <p:sldId id="322" r:id="rId37"/>
    <p:sldId id="323" r:id="rId38"/>
    <p:sldId id="324" r:id="rId39"/>
    <p:sldId id="325" r:id="rId40"/>
    <p:sldId id="326" r:id="rId41"/>
    <p:sldId id="320" r:id="rId42"/>
    <p:sldId id="327" r:id="rId43"/>
    <p:sldId id="334" r:id="rId44"/>
    <p:sldId id="335" r:id="rId45"/>
    <p:sldId id="336" r:id="rId46"/>
    <p:sldId id="337" r:id="rId47"/>
    <p:sldId id="338" r:id="rId48"/>
    <p:sldId id="356" r:id="rId49"/>
    <p:sldId id="357" r:id="rId50"/>
    <p:sldId id="358" r:id="rId51"/>
    <p:sldId id="360" r:id="rId52"/>
    <p:sldId id="359" r:id="rId53"/>
    <p:sldId id="361" r:id="rId54"/>
    <p:sldId id="362" r:id="rId55"/>
    <p:sldId id="363" r:id="rId56"/>
    <p:sldId id="364" r:id="rId57"/>
    <p:sldId id="272" r:id="rId58"/>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6" d="100"/>
          <a:sy n="86" d="100"/>
        </p:scale>
        <p:origin x="133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B6156BB-343B-40BE-852A-1B6834022E8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5C7F6D21-C055-4812-8155-7D12526CEB1A}"/>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A7BC1D66-FE6D-471B-9C91-B6D5067C5CDF}" type="datetimeFigureOut">
              <a:rPr lang="fr-FR"/>
              <a:pPr>
                <a:defRPr/>
              </a:pPr>
              <a:t>11/09/2022</a:t>
            </a:fld>
            <a:endParaRPr lang="fr-FR"/>
          </a:p>
        </p:txBody>
      </p:sp>
      <p:sp>
        <p:nvSpPr>
          <p:cNvPr id="4" name="Espace réservé de l'image des diapositives 3">
            <a:extLst>
              <a:ext uri="{FF2B5EF4-FFF2-40B4-BE49-F238E27FC236}">
                <a16:creationId xmlns:a16="http://schemas.microsoft.com/office/drawing/2014/main" id="{E07A83C9-CC40-4318-9AFE-1A31FB13C9AF}"/>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3EFEA557-88CC-4266-8818-C97C0DBF5EC7}"/>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37EFADA-F037-409D-86FF-A437C0BB61A0}"/>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03114949-7EA2-4262-81C0-DB0D51E7D547}"/>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4621088-A3E7-4524-A363-6B3035A7ADC8}"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E1DF535-007E-3266-5AE7-908B5CC7726B}"/>
              </a:ext>
            </a:extLst>
          </p:cNvPr>
          <p:cNvSpPr>
            <a:spLocks noGrp="1"/>
          </p:cNvSpPr>
          <p:nvPr>
            <p:ph type="dt" sz="half" idx="10"/>
          </p:nvPr>
        </p:nvSpPr>
        <p:spPr/>
        <p:txBody>
          <a:bodyPr/>
          <a:lstStyle>
            <a:lvl1pPr>
              <a:defRPr/>
            </a:lvl1pPr>
          </a:lstStyle>
          <a:p>
            <a:pPr>
              <a:defRPr/>
            </a:pPr>
            <a:fld id="{E223015D-EB23-423A-8300-AEC8504F9796}"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E6A62249-EBCF-A95D-5F21-322EA2EF76F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9719EB1-1E5F-7820-A551-4836913153CF}"/>
              </a:ext>
            </a:extLst>
          </p:cNvPr>
          <p:cNvSpPr>
            <a:spLocks noGrp="1"/>
          </p:cNvSpPr>
          <p:nvPr>
            <p:ph type="sldNum" sz="quarter" idx="12"/>
          </p:nvPr>
        </p:nvSpPr>
        <p:spPr/>
        <p:txBody>
          <a:bodyPr/>
          <a:lstStyle>
            <a:lvl1pPr>
              <a:defRPr/>
            </a:lvl1pPr>
          </a:lstStyle>
          <a:p>
            <a:fld id="{BFBEEA03-6F31-49D5-B8C5-1CC2EA001DEA}" type="slidenum">
              <a:rPr lang="fr-FR" altLang="fr-FR"/>
              <a:pPr/>
              <a:t>‹N°›</a:t>
            </a:fld>
            <a:endParaRPr lang="fr-FR" altLang="fr-FR"/>
          </a:p>
        </p:txBody>
      </p:sp>
    </p:spTree>
    <p:extLst>
      <p:ext uri="{BB962C8B-B14F-4D97-AF65-F5344CB8AC3E}">
        <p14:creationId xmlns:p14="http://schemas.microsoft.com/office/powerpoint/2010/main" val="80105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521A4ED-2828-A36E-E02C-304BB44BB36A}"/>
              </a:ext>
            </a:extLst>
          </p:cNvPr>
          <p:cNvSpPr>
            <a:spLocks noGrp="1"/>
          </p:cNvSpPr>
          <p:nvPr>
            <p:ph type="dt" sz="half" idx="10"/>
          </p:nvPr>
        </p:nvSpPr>
        <p:spPr/>
        <p:txBody>
          <a:bodyPr/>
          <a:lstStyle>
            <a:lvl1pPr>
              <a:defRPr/>
            </a:lvl1pPr>
          </a:lstStyle>
          <a:p>
            <a:pPr>
              <a:defRPr/>
            </a:pPr>
            <a:fld id="{9F12988A-C22A-41AE-82D1-E1107BA7F9A8}"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BD38338E-6B96-DC66-BF24-1887E95B127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2CACC33-706E-08ED-868A-E77E6699FB0F}"/>
              </a:ext>
            </a:extLst>
          </p:cNvPr>
          <p:cNvSpPr>
            <a:spLocks noGrp="1"/>
          </p:cNvSpPr>
          <p:nvPr>
            <p:ph type="sldNum" sz="quarter" idx="12"/>
          </p:nvPr>
        </p:nvSpPr>
        <p:spPr/>
        <p:txBody>
          <a:bodyPr/>
          <a:lstStyle>
            <a:lvl1pPr>
              <a:defRPr/>
            </a:lvl1pPr>
          </a:lstStyle>
          <a:p>
            <a:fld id="{1E853CB7-2A21-46CA-9B7B-E4A4931FB02D}" type="slidenum">
              <a:rPr lang="fr-FR" altLang="fr-FR"/>
              <a:pPr/>
              <a:t>‹N°›</a:t>
            </a:fld>
            <a:endParaRPr lang="fr-FR" altLang="fr-FR"/>
          </a:p>
        </p:txBody>
      </p:sp>
    </p:spTree>
    <p:extLst>
      <p:ext uri="{BB962C8B-B14F-4D97-AF65-F5344CB8AC3E}">
        <p14:creationId xmlns:p14="http://schemas.microsoft.com/office/powerpoint/2010/main" val="244109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77197D-EB6D-B60B-B3C4-537FD41A4A4D}"/>
              </a:ext>
            </a:extLst>
          </p:cNvPr>
          <p:cNvSpPr>
            <a:spLocks noGrp="1"/>
          </p:cNvSpPr>
          <p:nvPr>
            <p:ph type="dt" sz="half" idx="10"/>
          </p:nvPr>
        </p:nvSpPr>
        <p:spPr/>
        <p:txBody>
          <a:bodyPr/>
          <a:lstStyle>
            <a:lvl1pPr>
              <a:defRPr/>
            </a:lvl1pPr>
          </a:lstStyle>
          <a:p>
            <a:pPr>
              <a:defRPr/>
            </a:pPr>
            <a:fld id="{BF271CA4-BF95-47AE-B2F9-E066D691FF6F}"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E196EE95-617E-1A2E-E4EB-50854FB092C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6A5DF80-4F35-0025-4FFD-8608AEBED6CD}"/>
              </a:ext>
            </a:extLst>
          </p:cNvPr>
          <p:cNvSpPr>
            <a:spLocks noGrp="1"/>
          </p:cNvSpPr>
          <p:nvPr>
            <p:ph type="sldNum" sz="quarter" idx="12"/>
          </p:nvPr>
        </p:nvSpPr>
        <p:spPr/>
        <p:txBody>
          <a:bodyPr/>
          <a:lstStyle>
            <a:lvl1pPr>
              <a:defRPr/>
            </a:lvl1pPr>
          </a:lstStyle>
          <a:p>
            <a:fld id="{96EEE493-078E-4D6F-A356-2456427CE914}" type="slidenum">
              <a:rPr lang="fr-FR" altLang="fr-FR"/>
              <a:pPr/>
              <a:t>‹N°›</a:t>
            </a:fld>
            <a:endParaRPr lang="fr-FR" altLang="fr-FR"/>
          </a:p>
        </p:txBody>
      </p:sp>
    </p:spTree>
    <p:extLst>
      <p:ext uri="{BB962C8B-B14F-4D97-AF65-F5344CB8AC3E}">
        <p14:creationId xmlns:p14="http://schemas.microsoft.com/office/powerpoint/2010/main" val="105682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EBDF75-723B-D937-2ED8-1AA1BED42ACB}"/>
              </a:ext>
            </a:extLst>
          </p:cNvPr>
          <p:cNvSpPr>
            <a:spLocks noGrp="1"/>
          </p:cNvSpPr>
          <p:nvPr>
            <p:ph type="dt" sz="half" idx="10"/>
          </p:nvPr>
        </p:nvSpPr>
        <p:spPr/>
        <p:txBody>
          <a:bodyPr/>
          <a:lstStyle>
            <a:lvl1pPr>
              <a:defRPr/>
            </a:lvl1pPr>
          </a:lstStyle>
          <a:p>
            <a:pPr>
              <a:defRPr/>
            </a:pPr>
            <a:fld id="{70DB2837-5CFD-413C-8F50-5085445587E3}"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9075A233-7DC6-7AC1-0AB0-CB28781E149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3DCB3D1-C597-D7E7-B55F-9DCE4390FA92}"/>
              </a:ext>
            </a:extLst>
          </p:cNvPr>
          <p:cNvSpPr>
            <a:spLocks noGrp="1"/>
          </p:cNvSpPr>
          <p:nvPr>
            <p:ph type="sldNum" sz="quarter" idx="12"/>
          </p:nvPr>
        </p:nvSpPr>
        <p:spPr/>
        <p:txBody>
          <a:bodyPr/>
          <a:lstStyle>
            <a:lvl1pPr>
              <a:defRPr/>
            </a:lvl1pPr>
          </a:lstStyle>
          <a:p>
            <a:fld id="{63F80F64-756F-4B58-B04F-03C070D1D7B4}" type="slidenum">
              <a:rPr lang="fr-FR" altLang="fr-FR"/>
              <a:pPr/>
              <a:t>‹N°›</a:t>
            </a:fld>
            <a:endParaRPr lang="fr-FR" altLang="fr-FR"/>
          </a:p>
        </p:txBody>
      </p:sp>
    </p:spTree>
    <p:extLst>
      <p:ext uri="{BB962C8B-B14F-4D97-AF65-F5344CB8AC3E}">
        <p14:creationId xmlns:p14="http://schemas.microsoft.com/office/powerpoint/2010/main" val="215014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0AA3C224-7717-DDEE-9218-351B9893B064}"/>
              </a:ext>
            </a:extLst>
          </p:cNvPr>
          <p:cNvSpPr>
            <a:spLocks noGrp="1"/>
          </p:cNvSpPr>
          <p:nvPr>
            <p:ph type="dt" sz="half" idx="10"/>
          </p:nvPr>
        </p:nvSpPr>
        <p:spPr/>
        <p:txBody>
          <a:bodyPr/>
          <a:lstStyle>
            <a:lvl1pPr>
              <a:defRPr/>
            </a:lvl1pPr>
          </a:lstStyle>
          <a:p>
            <a:pPr>
              <a:defRPr/>
            </a:pPr>
            <a:fld id="{58E0EBE7-27FA-48BB-9130-D0930211C550}"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B13F8D5B-D858-FCE9-6832-BB9F090A07B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03848F6-5074-3E27-F85C-E7D5CB83E3E2}"/>
              </a:ext>
            </a:extLst>
          </p:cNvPr>
          <p:cNvSpPr>
            <a:spLocks noGrp="1"/>
          </p:cNvSpPr>
          <p:nvPr>
            <p:ph type="sldNum" sz="quarter" idx="12"/>
          </p:nvPr>
        </p:nvSpPr>
        <p:spPr/>
        <p:txBody>
          <a:bodyPr/>
          <a:lstStyle>
            <a:lvl1pPr>
              <a:defRPr/>
            </a:lvl1pPr>
          </a:lstStyle>
          <a:p>
            <a:fld id="{2E34E5FE-9DA1-4DCE-A5CF-146C758DEE12}" type="slidenum">
              <a:rPr lang="fr-FR" altLang="fr-FR"/>
              <a:pPr/>
              <a:t>‹N°›</a:t>
            </a:fld>
            <a:endParaRPr lang="fr-FR" altLang="fr-FR"/>
          </a:p>
        </p:txBody>
      </p:sp>
    </p:spTree>
    <p:extLst>
      <p:ext uri="{BB962C8B-B14F-4D97-AF65-F5344CB8AC3E}">
        <p14:creationId xmlns:p14="http://schemas.microsoft.com/office/powerpoint/2010/main" val="286058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7557E3BE-8C5D-F5B3-3FA7-83CA7D766F9F}"/>
              </a:ext>
            </a:extLst>
          </p:cNvPr>
          <p:cNvSpPr>
            <a:spLocks noGrp="1"/>
          </p:cNvSpPr>
          <p:nvPr>
            <p:ph type="dt" sz="half" idx="10"/>
          </p:nvPr>
        </p:nvSpPr>
        <p:spPr/>
        <p:txBody>
          <a:bodyPr/>
          <a:lstStyle>
            <a:lvl1pPr>
              <a:defRPr/>
            </a:lvl1pPr>
          </a:lstStyle>
          <a:p>
            <a:pPr>
              <a:defRPr/>
            </a:pPr>
            <a:fld id="{C603E004-408D-4B06-A821-88D047502786}"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17366E05-39FB-23FA-2B2D-36A07417250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4FD4FDB-39D7-8040-2AA9-73991B88BC41}"/>
              </a:ext>
            </a:extLst>
          </p:cNvPr>
          <p:cNvSpPr>
            <a:spLocks noGrp="1"/>
          </p:cNvSpPr>
          <p:nvPr>
            <p:ph type="sldNum" sz="quarter" idx="12"/>
          </p:nvPr>
        </p:nvSpPr>
        <p:spPr/>
        <p:txBody>
          <a:bodyPr/>
          <a:lstStyle>
            <a:lvl1pPr>
              <a:defRPr/>
            </a:lvl1pPr>
          </a:lstStyle>
          <a:p>
            <a:fld id="{169DC6B6-0A7D-4935-AE84-46BF78293EBD}" type="slidenum">
              <a:rPr lang="fr-FR" altLang="fr-FR"/>
              <a:pPr/>
              <a:t>‹N°›</a:t>
            </a:fld>
            <a:endParaRPr lang="fr-FR" altLang="fr-FR"/>
          </a:p>
        </p:txBody>
      </p:sp>
    </p:spTree>
    <p:extLst>
      <p:ext uri="{BB962C8B-B14F-4D97-AF65-F5344CB8AC3E}">
        <p14:creationId xmlns:p14="http://schemas.microsoft.com/office/powerpoint/2010/main" val="148762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09D33EC0-DDD5-EFDF-D82B-0E92AD3C7D8D}"/>
              </a:ext>
            </a:extLst>
          </p:cNvPr>
          <p:cNvSpPr>
            <a:spLocks noGrp="1"/>
          </p:cNvSpPr>
          <p:nvPr>
            <p:ph type="dt" sz="half" idx="10"/>
          </p:nvPr>
        </p:nvSpPr>
        <p:spPr/>
        <p:txBody>
          <a:bodyPr/>
          <a:lstStyle>
            <a:lvl1pPr>
              <a:defRPr/>
            </a:lvl1pPr>
          </a:lstStyle>
          <a:p>
            <a:pPr>
              <a:defRPr/>
            </a:pPr>
            <a:fld id="{A6CCC305-7F95-4263-839E-0FA9FBB9556F}" type="datetime1">
              <a:rPr lang="fr-FR"/>
              <a:pPr>
                <a:defRPr/>
              </a:pPr>
              <a:t>11/09/2022</a:t>
            </a:fld>
            <a:endParaRPr lang="fr-FR"/>
          </a:p>
        </p:txBody>
      </p:sp>
      <p:sp>
        <p:nvSpPr>
          <p:cNvPr id="8" name="Espace réservé du pied de page 4">
            <a:extLst>
              <a:ext uri="{FF2B5EF4-FFF2-40B4-BE49-F238E27FC236}">
                <a16:creationId xmlns:a16="http://schemas.microsoft.com/office/drawing/2014/main" id="{CFBAD372-59E0-16CE-7DC8-95CAB705F374}"/>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46E327C8-ABE1-8C08-78E7-3EBFC1837592}"/>
              </a:ext>
            </a:extLst>
          </p:cNvPr>
          <p:cNvSpPr>
            <a:spLocks noGrp="1"/>
          </p:cNvSpPr>
          <p:nvPr>
            <p:ph type="sldNum" sz="quarter" idx="12"/>
          </p:nvPr>
        </p:nvSpPr>
        <p:spPr/>
        <p:txBody>
          <a:bodyPr/>
          <a:lstStyle>
            <a:lvl1pPr>
              <a:defRPr/>
            </a:lvl1pPr>
          </a:lstStyle>
          <a:p>
            <a:fld id="{009E2C22-CBAB-4BC2-96CB-FC709A972380}" type="slidenum">
              <a:rPr lang="fr-FR" altLang="fr-FR"/>
              <a:pPr/>
              <a:t>‹N°›</a:t>
            </a:fld>
            <a:endParaRPr lang="fr-FR" altLang="fr-FR"/>
          </a:p>
        </p:txBody>
      </p:sp>
    </p:spTree>
    <p:extLst>
      <p:ext uri="{BB962C8B-B14F-4D97-AF65-F5344CB8AC3E}">
        <p14:creationId xmlns:p14="http://schemas.microsoft.com/office/powerpoint/2010/main" val="179604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84A175F7-8FAD-EDBE-4700-71F680BAAA41}"/>
              </a:ext>
            </a:extLst>
          </p:cNvPr>
          <p:cNvSpPr>
            <a:spLocks noGrp="1"/>
          </p:cNvSpPr>
          <p:nvPr>
            <p:ph type="dt" sz="half" idx="10"/>
          </p:nvPr>
        </p:nvSpPr>
        <p:spPr/>
        <p:txBody>
          <a:bodyPr/>
          <a:lstStyle>
            <a:lvl1pPr>
              <a:defRPr/>
            </a:lvl1pPr>
          </a:lstStyle>
          <a:p>
            <a:pPr>
              <a:defRPr/>
            </a:pPr>
            <a:fld id="{A767177C-667C-4C5B-B835-F9D5FCF29D8A}" type="datetime1">
              <a:rPr lang="fr-FR"/>
              <a:pPr>
                <a:defRPr/>
              </a:pPr>
              <a:t>11/09/2022</a:t>
            </a:fld>
            <a:endParaRPr lang="fr-FR"/>
          </a:p>
        </p:txBody>
      </p:sp>
      <p:sp>
        <p:nvSpPr>
          <p:cNvPr id="4" name="Espace réservé du pied de page 4">
            <a:extLst>
              <a:ext uri="{FF2B5EF4-FFF2-40B4-BE49-F238E27FC236}">
                <a16:creationId xmlns:a16="http://schemas.microsoft.com/office/drawing/2014/main" id="{B3730347-52C6-D440-207C-D3D51DD10F12}"/>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4A47F106-F7A8-FF12-9D4E-3B338E0678AB}"/>
              </a:ext>
            </a:extLst>
          </p:cNvPr>
          <p:cNvSpPr>
            <a:spLocks noGrp="1"/>
          </p:cNvSpPr>
          <p:nvPr>
            <p:ph type="sldNum" sz="quarter" idx="12"/>
          </p:nvPr>
        </p:nvSpPr>
        <p:spPr/>
        <p:txBody>
          <a:bodyPr/>
          <a:lstStyle>
            <a:lvl1pPr>
              <a:defRPr/>
            </a:lvl1pPr>
          </a:lstStyle>
          <a:p>
            <a:fld id="{242CD626-F190-4457-8740-7211A80AE2E1}" type="slidenum">
              <a:rPr lang="fr-FR" altLang="fr-FR"/>
              <a:pPr/>
              <a:t>‹N°›</a:t>
            </a:fld>
            <a:endParaRPr lang="fr-FR" altLang="fr-FR"/>
          </a:p>
        </p:txBody>
      </p:sp>
    </p:spTree>
    <p:extLst>
      <p:ext uri="{BB962C8B-B14F-4D97-AF65-F5344CB8AC3E}">
        <p14:creationId xmlns:p14="http://schemas.microsoft.com/office/powerpoint/2010/main" val="25117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0AA45EDF-2ABB-6D61-3EBB-31375E7D1B48}"/>
              </a:ext>
            </a:extLst>
          </p:cNvPr>
          <p:cNvSpPr>
            <a:spLocks noGrp="1"/>
          </p:cNvSpPr>
          <p:nvPr>
            <p:ph type="dt" sz="half" idx="10"/>
          </p:nvPr>
        </p:nvSpPr>
        <p:spPr/>
        <p:txBody>
          <a:bodyPr/>
          <a:lstStyle>
            <a:lvl1pPr>
              <a:defRPr/>
            </a:lvl1pPr>
          </a:lstStyle>
          <a:p>
            <a:pPr>
              <a:defRPr/>
            </a:pPr>
            <a:fld id="{557777C2-1310-463B-AC1B-3D8EFDB97A5C}" type="datetime1">
              <a:rPr lang="fr-FR"/>
              <a:pPr>
                <a:defRPr/>
              </a:pPr>
              <a:t>11/09/2022</a:t>
            </a:fld>
            <a:endParaRPr lang="fr-FR"/>
          </a:p>
        </p:txBody>
      </p:sp>
      <p:sp>
        <p:nvSpPr>
          <p:cNvPr id="3" name="Espace réservé du pied de page 4">
            <a:extLst>
              <a:ext uri="{FF2B5EF4-FFF2-40B4-BE49-F238E27FC236}">
                <a16:creationId xmlns:a16="http://schemas.microsoft.com/office/drawing/2014/main" id="{E7C45D4C-EF06-A96A-2AE0-F74083D0A574}"/>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4FAFD11-3B51-EDA1-A308-BD6F125AF5EB}"/>
              </a:ext>
            </a:extLst>
          </p:cNvPr>
          <p:cNvSpPr>
            <a:spLocks noGrp="1"/>
          </p:cNvSpPr>
          <p:nvPr>
            <p:ph type="sldNum" sz="quarter" idx="12"/>
          </p:nvPr>
        </p:nvSpPr>
        <p:spPr/>
        <p:txBody>
          <a:bodyPr/>
          <a:lstStyle>
            <a:lvl1pPr>
              <a:defRPr/>
            </a:lvl1pPr>
          </a:lstStyle>
          <a:p>
            <a:fld id="{46FFF7B5-6BE1-4FBF-B9BF-7877086C9F15}" type="slidenum">
              <a:rPr lang="fr-FR" altLang="fr-FR"/>
              <a:pPr/>
              <a:t>‹N°›</a:t>
            </a:fld>
            <a:endParaRPr lang="fr-FR" altLang="fr-FR"/>
          </a:p>
        </p:txBody>
      </p:sp>
    </p:spTree>
    <p:extLst>
      <p:ext uri="{BB962C8B-B14F-4D97-AF65-F5344CB8AC3E}">
        <p14:creationId xmlns:p14="http://schemas.microsoft.com/office/powerpoint/2010/main" val="118120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C740BAAD-B157-41BF-9F50-AEEF78CF69C9}"/>
              </a:ext>
            </a:extLst>
          </p:cNvPr>
          <p:cNvSpPr>
            <a:spLocks noGrp="1"/>
          </p:cNvSpPr>
          <p:nvPr>
            <p:ph type="dt" sz="half" idx="10"/>
          </p:nvPr>
        </p:nvSpPr>
        <p:spPr/>
        <p:txBody>
          <a:bodyPr/>
          <a:lstStyle>
            <a:lvl1pPr>
              <a:defRPr/>
            </a:lvl1pPr>
          </a:lstStyle>
          <a:p>
            <a:pPr>
              <a:defRPr/>
            </a:pPr>
            <a:fld id="{04A60E4B-8D94-42FB-A9AB-DE0BA8C3520A}"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80FA1E0E-A959-2E47-134C-A9913D48AC2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F3E3C-380D-8980-D043-17D6399EC007}"/>
              </a:ext>
            </a:extLst>
          </p:cNvPr>
          <p:cNvSpPr>
            <a:spLocks noGrp="1"/>
          </p:cNvSpPr>
          <p:nvPr>
            <p:ph type="sldNum" sz="quarter" idx="12"/>
          </p:nvPr>
        </p:nvSpPr>
        <p:spPr/>
        <p:txBody>
          <a:bodyPr/>
          <a:lstStyle>
            <a:lvl1pPr>
              <a:defRPr/>
            </a:lvl1pPr>
          </a:lstStyle>
          <a:p>
            <a:fld id="{504DFC57-87DF-4027-9D2C-228FCCBED1D2}" type="slidenum">
              <a:rPr lang="fr-FR" altLang="fr-FR"/>
              <a:pPr/>
              <a:t>‹N°›</a:t>
            </a:fld>
            <a:endParaRPr lang="fr-FR" altLang="fr-FR"/>
          </a:p>
        </p:txBody>
      </p:sp>
    </p:spTree>
    <p:extLst>
      <p:ext uri="{BB962C8B-B14F-4D97-AF65-F5344CB8AC3E}">
        <p14:creationId xmlns:p14="http://schemas.microsoft.com/office/powerpoint/2010/main" val="96268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BFD56FE4-5B5D-B595-37C7-7A5106CF70F5}"/>
              </a:ext>
            </a:extLst>
          </p:cNvPr>
          <p:cNvSpPr>
            <a:spLocks noGrp="1"/>
          </p:cNvSpPr>
          <p:nvPr>
            <p:ph type="dt" sz="half" idx="10"/>
          </p:nvPr>
        </p:nvSpPr>
        <p:spPr/>
        <p:txBody>
          <a:bodyPr/>
          <a:lstStyle>
            <a:lvl1pPr>
              <a:defRPr/>
            </a:lvl1pPr>
          </a:lstStyle>
          <a:p>
            <a:pPr>
              <a:defRPr/>
            </a:pPr>
            <a:fld id="{385A7B9B-6880-424E-BF00-6A6AC3AD6870}"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47230DCB-B582-1E56-2D03-89D2DB180DD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D36B877-B45C-7BF0-4C68-D48FBE944917}"/>
              </a:ext>
            </a:extLst>
          </p:cNvPr>
          <p:cNvSpPr>
            <a:spLocks noGrp="1"/>
          </p:cNvSpPr>
          <p:nvPr>
            <p:ph type="sldNum" sz="quarter" idx="12"/>
          </p:nvPr>
        </p:nvSpPr>
        <p:spPr/>
        <p:txBody>
          <a:bodyPr/>
          <a:lstStyle>
            <a:lvl1pPr>
              <a:defRPr/>
            </a:lvl1pPr>
          </a:lstStyle>
          <a:p>
            <a:fld id="{23667F7D-6682-4279-A7B5-021F28192211}" type="slidenum">
              <a:rPr lang="fr-FR" altLang="fr-FR"/>
              <a:pPr/>
              <a:t>‹N°›</a:t>
            </a:fld>
            <a:endParaRPr lang="fr-FR" altLang="fr-FR"/>
          </a:p>
        </p:txBody>
      </p:sp>
    </p:spTree>
    <p:extLst>
      <p:ext uri="{BB962C8B-B14F-4D97-AF65-F5344CB8AC3E}">
        <p14:creationId xmlns:p14="http://schemas.microsoft.com/office/powerpoint/2010/main" val="300185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BAA60888-044D-E722-BDF5-34ECEC498F9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E3CBFF5E-B5E2-C92D-9637-A6555053AA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774B049-6D1E-40B0-B04F-55FD8FA47B0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CAA047E-1843-4AC2-9C0D-5CDD9BAD2063}"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F3F44551-7BAC-4604-976E-833E12A9113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E279783E-2BAD-442F-BADC-97CF7B6DACF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panose="020B0503030403020204" pitchFamily="34" charset="0"/>
              </a:defRPr>
            </a:lvl1pPr>
          </a:lstStyle>
          <a:p>
            <a:fld id="{817480E8-6AF4-45B5-BEA3-1BD1ADBE06D8}"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2D29779F-AA9F-4973-97A6-8D0E409CEB88}"/>
              </a:ext>
            </a:extLst>
          </p:cNvPr>
          <p:cNvSpPr>
            <a:spLocks noGrp="1"/>
          </p:cNvSpPr>
          <p:nvPr>
            <p:ph type="title"/>
          </p:nvPr>
        </p:nvSpPr>
        <p:spPr>
          <a:xfrm>
            <a:off x="1187450" y="44450"/>
            <a:ext cx="7705725" cy="1152525"/>
          </a:xfrm>
        </p:spPr>
        <p:txBody>
          <a:bodyPr/>
          <a:lstStyle/>
          <a:p>
            <a:pPr eaLnBrk="1" hangingPunct="1">
              <a:defRPr/>
            </a:pPr>
            <a:r>
              <a:rPr lang="fr-FR" dirty="0">
                <a:solidFill>
                  <a:schemeClr val="bg1"/>
                </a:solidFill>
                <a:effectLst>
                  <a:outerShdw blurRad="38100" dist="38100" dir="2700000" algn="tl">
                    <a:srgbClr val="000000">
                      <a:alpha val="43137"/>
                    </a:srgbClr>
                  </a:outerShdw>
                </a:effectLst>
              </a:rPr>
              <a:t>Typologie des ascenseurs.</a:t>
            </a:r>
          </a:p>
        </p:txBody>
      </p:sp>
      <p:sp>
        <p:nvSpPr>
          <p:cNvPr id="3075" name="ZoneTexte 5">
            <a:extLst>
              <a:ext uri="{FF2B5EF4-FFF2-40B4-BE49-F238E27FC236}">
                <a16:creationId xmlns:a16="http://schemas.microsoft.com/office/drawing/2014/main" id="{5056D3E3-C8D7-AE9D-CD12-FF95EACBE33C}"/>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2021 -  Version 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90FAA4FF-CAC8-A520-3E8B-8AD38035E96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3075" name="Espace réservé du numéro de diapositive 4">
            <a:extLst>
              <a:ext uri="{FF2B5EF4-FFF2-40B4-BE49-F238E27FC236}">
                <a16:creationId xmlns:a16="http://schemas.microsoft.com/office/drawing/2014/main" id="{0C1A2906-FAE7-4A60-99E0-B69C4ECF498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DC35CC-D9EB-49BB-969B-747512597153}" type="slidenum">
              <a:rPr lang="fr-FR" altLang="fr-FR" sz="2000">
                <a:solidFill>
                  <a:srgbClr val="984807"/>
                </a:solidFill>
                <a:latin typeface="Myriad Pro" panose="020B0503030403020204" pitchFamily="34" charset="0"/>
              </a:rPr>
              <a:pPr algn="r" eaLnBrk="1" hangingPunct="1"/>
              <a:t>10</a:t>
            </a:fld>
            <a:endParaRPr lang="fr-FR" altLang="fr-FR" sz="2000">
              <a:solidFill>
                <a:srgbClr val="984807"/>
              </a:solidFill>
              <a:latin typeface="Myriad Pro" panose="020B0503030403020204" pitchFamily="34" charset="0"/>
            </a:endParaRPr>
          </a:p>
        </p:txBody>
      </p:sp>
      <p:sp>
        <p:nvSpPr>
          <p:cNvPr id="12292" name="Rectangle 1">
            <a:extLst>
              <a:ext uri="{FF2B5EF4-FFF2-40B4-BE49-F238E27FC236}">
                <a16:creationId xmlns:a16="http://schemas.microsoft.com/office/drawing/2014/main" id="{567C60A7-2C0C-32E9-42E6-98AC584843EE}"/>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a:latin typeface="Times New Roman" panose="02020603050405020304" pitchFamily="18" charset="0"/>
                <a:cs typeface="Times New Roman" panose="02020603050405020304" pitchFamily="18" charset="0"/>
              </a:rPr>
              <a:t>Les escaliers mécaniques : </a:t>
            </a:r>
            <a:endParaRPr lang="fr-FR" altLang="fr-FR" sz="2000">
              <a:latin typeface="Times New Roman" panose="02020603050405020304" pitchFamily="18" charset="0"/>
              <a:cs typeface="Times New Roman" panose="02020603050405020304" pitchFamily="18" charset="0"/>
            </a:endParaRPr>
          </a:p>
        </p:txBody>
      </p:sp>
      <p:sp>
        <p:nvSpPr>
          <p:cNvPr id="12293" name="Rectangle 2">
            <a:extLst>
              <a:ext uri="{FF2B5EF4-FFF2-40B4-BE49-F238E27FC236}">
                <a16:creationId xmlns:a16="http://schemas.microsoft.com/office/drawing/2014/main" id="{A4B4D46F-CEC8-2A34-00D2-88DBE247C29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2294" name="Picture 1" descr="DOD  ASCENSEURS_Page_13">
            <a:extLst>
              <a:ext uri="{FF2B5EF4-FFF2-40B4-BE49-F238E27FC236}">
                <a16:creationId xmlns:a16="http://schemas.microsoft.com/office/drawing/2014/main" id="{28B42ACD-3F6A-AECD-F578-7E739090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59" t="29404" r="11429" b="31992"/>
          <a:stretch>
            <a:fillRect/>
          </a:stretch>
        </p:blipFill>
        <p:spPr bwMode="auto">
          <a:xfrm>
            <a:off x="1331913" y="1628775"/>
            <a:ext cx="6202362"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2D0F112A-2698-08AB-1EA6-D379A7E034F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3075" name="Espace réservé du numéro de diapositive 4">
            <a:extLst>
              <a:ext uri="{FF2B5EF4-FFF2-40B4-BE49-F238E27FC236}">
                <a16:creationId xmlns:a16="http://schemas.microsoft.com/office/drawing/2014/main" id="{0C1A2906-FAE7-4A60-99E0-B69C4ECF498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F503131-EA30-46DC-8315-D592D218D826}" type="slidenum">
              <a:rPr lang="fr-FR" altLang="fr-FR" sz="2000">
                <a:solidFill>
                  <a:srgbClr val="984807"/>
                </a:solidFill>
                <a:latin typeface="Myriad Pro" panose="020B0503030403020204" pitchFamily="34" charset="0"/>
              </a:rPr>
              <a:pPr algn="r" eaLnBrk="1" hangingPunct="1"/>
              <a:t>11</a:t>
            </a:fld>
            <a:endParaRPr lang="fr-FR" altLang="fr-FR" sz="2000">
              <a:solidFill>
                <a:srgbClr val="984807"/>
              </a:solidFill>
              <a:latin typeface="Myriad Pro" panose="020B0503030403020204" pitchFamily="34" charset="0"/>
            </a:endParaRPr>
          </a:p>
        </p:txBody>
      </p:sp>
      <p:sp>
        <p:nvSpPr>
          <p:cNvPr id="13316" name="Rectangle 1">
            <a:extLst>
              <a:ext uri="{FF2B5EF4-FFF2-40B4-BE49-F238E27FC236}">
                <a16:creationId xmlns:a16="http://schemas.microsoft.com/office/drawing/2014/main" id="{D2852841-D58B-4D05-BAD2-1CE3A06284A3}"/>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a:latin typeface="Times New Roman" panose="02020603050405020304" pitchFamily="18" charset="0"/>
                <a:cs typeface="Times New Roman" panose="02020603050405020304" pitchFamily="18" charset="0"/>
              </a:rPr>
              <a:t>Les escaliers mécaniques : </a:t>
            </a:r>
            <a:endParaRPr lang="fr-FR" altLang="fr-FR" sz="2000">
              <a:latin typeface="Times New Roman" panose="02020603050405020304" pitchFamily="18" charset="0"/>
              <a:cs typeface="Times New Roman" panose="02020603050405020304" pitchFamily="18" charset="0"/>
            </a:endParaRPr>
          </a:p>
        </p:txBody>
      </p:sp>
      <p:sp>
        <p:nvSpPr>
          <p:cNvPr id="13317" name="Rectangle 9">
            <a:extLst>
              <a:ext uri="{FF2B5EF4-FFF2-40B4-BE49-F238E27FC236}">
                <a16:creationId xmlns:a16="http://schemas.microsoft.com/office/drawing/2014/main" id="{0E3EFBAD-BCCA-47CE-2758-C53340AC293C}"/>
              </a:ext>
            </a:extLst>
          </p:cNvPr>
          <p:cNvSpPr>
            <a:spLocks noChangeArrowheads="1"/>
          </p:cNvSpPr>
          <p:nvPr/>
        </p:nvSpPr>
        <p:spPr bwMode="auto">
          <a:xfrm>
            <a:off x="461963" y="1817688"/>
            <a:ext cx="8462962"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T</a:t>
            </a:r>
            <a:r>
              <a:rPr lang="fr-FR" altLang="fr-FR" sz="2000">
                <a:latin typeface="Times New Roman" panose="02020603050405020304" pitchFamily="18" charset="0"/>
                <a:cs typeface="Times New Roman" panose="02020603050405020304" pitchFamily="18" charset="0"/>
              </a:rPr>
              <a:t>rottoirs roulants appelées aussi translator (sans marches) permettant un parcours plus rapide sur une surface droite ou peu inclinée. </a:t>
            </a:r>
          </a:p>
          <a:p>
            <a:pPr>
              <a:spcBef>
                <a:spcPct val="0"/>
              </a:spcBef>
              <a:buFontTx/>
              <a:buNone/>
            </a:pPr>
            <a:r>
              <a:rPr lang="fr-FR" altLang="fr-FR" sz="2000">
                <a:latin typeface="Times New Roman" panose="02020603050405020304" pitchFamily="18" charset="0"/>
                <a:cs typeface="Times New Roman" panose="02020603050405020304" pitchFamily="18" charset="0"/>
              </a:rPr>
              <a:t> </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Les principaux accidents sur ces types de machines sont des membres coincés dans la plinthe, le peigne ou encore sous la main courante.</a:t>
            </a:r>
          </a:p>
        </p:txBody>
      </p:sp>
      <p:sp>
        <p:nvSpPr>
          <p:cNvPr id="13318" name="Rectangle 2">
            <a:extLst>
              <a:ext uri="{FF2B5EF4-FFF2-40B4-BE49-F238E27FC236}">
                <a16:creationId xmlns:a16="http://schemas.microsoft.com/office/drawing/2014/main" id="{74D20AB3-7DD9-0900-3563-0E3A6B60AE1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3319" name="Picture 1">
            <a:extLst>
              <a:ext uri="{FF2B5EF4-FFF2-40B4-BE49-F238E27FC236}">
                <a16:creationId xmlns:a16="http://schemas.microsoft.com/office/drawing/2014/main" id="{E1E851EC-AC3C-05A6-E37D-C71FA41FD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636838"/>
            <a:ext cx="47228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4F959622-7E53-4C29-9664-CC7392FFBB5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DDAD91F3-248C-496D-B820-B31B69587DF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710B0E4-7C0D-45A7-AAA6-DD59A939C4F8}" type="slidenum">
              <a:rPr lang="fr-FR" altLang="fr-FR" sz="2000">
                <a:solidFill>
                  <a:srgbClr val="984807"/>
                </a:solidFill>
                <a:latin typeface="Myriad Pro" panose="020B0503030403020204" pitchFamily="34" charset="0"/>
              </a:rPr>
              <a:pPr algn="r" eaLnBrk="1" hangingPunct="1"/>
              <a:t>12</a:t>
            </a:fld>
            <a:endParaRPr lang="fr-FR" altLang="fr-FR" sz="2000">
              <a:solidFill>
                <a:srgbClr val="984807"/>
              </a:solidFill>
              <a:latin typeface="Myriad Pro" panose="020B0503030403020204" pitchFamily="34" charset="0"/>
            </a:endParaRPr>
          </a:p>
        </p:txBody>
      </p:sp>
      <p:sp>
        <p:nvSpPr>
          <p:cNvPr id="14340" name="Rectangle 5">
            <a:extLst>
              <a:ext uri="{FF2B5EF4-FFF2-40B4-BE49-F238E27FC236}">
                <a16:creationId xmlns:a16="http://schemas.microsoft.com/office/drawing/2014/main" id="{2169345B-F808-6B38-7157-2FB713E37A68}"/>
              </a:ext>
            </a:extLst>
          </p:cNvPr>
          <p:cNvSpPr>
            <a:spLocks noChangeArrowheads="1"/>
          </p:cNvSpPr>
          <p:nvPr/>
        </p:nvSpPr>
        <p:spPr bwMode="auto">
          <a:xfrm>
            <a:off x="838200" y="2209800"/>
            <a:ext cx="7391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On distingue 2 grands types d'appareils :  </a:t>
            </a: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lvl="2" algn="just">
              <a:spcBef>
                <a:spcPct val="0"/>
              </a:spcBef>
              <a:buFontTx/>
              <a:buChar char="•"/>
            </a:pPr>
            <a:r>
              <a:rPr lang="fr-FR" altLang="fr-FR" sz="2000" b="1">
                <a:solidFill>
                  <a:srgbClr val="000000"/>
                </a:solidFill>
                <a:latin typeface="Times New Roman" panose="02020603050405020304" pitchFamily="18" charset="0"/>
                <a:cs typeface="Times New Roman" panose="02020603050405020304" pitchFamily="18" charset="0"/>
              </a:rPr>
              <a:t> Les ascenseurs à traction à câbles,</a:t>
            </a:r>
          </a:p>
          <a:p>
            <a:pPr lvl="2"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lvl="2" algn="just">
              <a:spcBef>
                <a:spcPct val="0"/>
              </a:spcBef>
              <a:buFontTx/>
              <a:buChar char="•"/>
            </a:pPr>
            <a:r>
              <a:rPr lang="fr-FR" altLang="fr-FR" sz="2000" b="1">
                <a:latin typeface="Times New Roman" panose="02020603050405020304" pitchFamily="18" charset="0"/>
                <a:cs typeface="Times New Roman" panose="02020603050405020304" pitchFamily="18" charset="0"/>
              </a:rPr>
              <a:t> Les ascenseurs hydrauliques ; </a:t>
            </a:r>
            <a:endParaRPr lang="fr-FR" altLang="fr-FR" sz="200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EFDD8E55-477D-3A7B-1CDE-06174753593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DDAD91F3-248C-496D-B820-B31B69587DF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A9A58DA-44D4-440A-9F42-12FCE119BD36}" type="slidenum">
              <a:rPr lang="fr-FR" altLang="fr-FR" sz="2000">
                <a:solidFill>
                  <a:srgbClr val="984807"/>
                </a:solidFill>
                <a:latin typeface="Myriad Pro" panose="020B0503030403020204" pitchFamily="34" charset="0"/>
              </a:rPr>
              <a:pPr algn="r" eaLnBrk="1" hangingPunct="1"/>
              <a:t>13</a:t>
            </a:fld>
            <a:endParaRPr lang="fr-FR" altLang="fr-FR" sz="2000">
              <a:solidFill>
                <a:srgbClr val="984807"/>
              </a:solidFill>
              <a:latin typeface="Myriad Pro" panose="020B0503030403020204" pitchFamily="34" charset="0"/>
            </a:endParaRPr>
          </a:p>
        </p:txBody>
      </p:sp>
      <p:sp>
        <p:nvSpPr>
          <p:cNvPr id="25605" name="Rectangle 5">
            <a:extLst>
              <a:ext uri="{FF2B5EF4-FFF2-40B4-BE49-F238E27FC236}">
                <a16:creationId xmlns:a16="http://schemas.microsoft.com/office/drawing/2014/main" id="{655376AB-2C57-4B8E-99FC-B11457EC27BB}"/>
              </a:ext>
            </a:extLst>
          </p:cNvPr>
          <p:cNvSpPr>
            <a:spLocks noChangeArrowheads="1"/>
          </p:cNvSpPr>
          <p:nvPr/>
        </p:nvSpPr>
        <p:spPr bwMode="auto">
          <a:xfrm>
            <a:off x="461963" y="1412875"/>
            <a:ext cx="73914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tabLst>
                <a:tab pos="914400" algn="l"/>
              </a:tabLst>
              <a:defRPr>
                <a:solidFill>
                  <a:schemeClr val="tx1"/>
                </a:solidFill>
                <a:latin typeface="Arial" panose="020B0604020202020204" pitchFamily="34" charset="0"/>
              </a:defRPr>
            </a:lvl1pPr>
            <a:lvl2pPr>
              <a:tabLst>
                <a:tab pos="914400" algn="l"/>
              </a:tabLst>
              <a:defRPr>
                <a:solidFill>
                  <a:schemeClr val="tx1"/>
                </a:solidFill>
                <a:latin typeface="Arial" panose="020B0604020202020204" pitchFamily="34" charset="0"/>
              </a:defRPr>
            </a:lvl2pPr>
            <a:lvl3pPr>
              <a:tabLst>
                <a:tab pos="914400" algn="l"/>
              </a:tabLst>
              <a:defRPr>
                <a:solidFill>
                  <a:schemeClr val="tx1"/>
                </a:solidFill>
                <a:latin typeface="Arial" panose="020B0604020202020204" pitchFamily="34" charset="0"/>
              </a:defRPr>
            </a:lvl3pPr>
            <a:lvl4pPr>
              <a:tabLst>
                <a:tab pos="914400" algn="l"/>
              </a:tabLst>
              <a:defRPr>
                <a:solidFill>
                  <a:schemeClr val="tx1"/>
                </a:solidFill>
                <a:latin typeface="Arial" panose="020B0604020202020204" pitchFamily="34" charset="0"/>
              </a:defRPr>
            </a:lvl4pPr>
            <a:lvl5pPr>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a:defRPr/>
            </a:pPr>
            <a:r>
              <a:rPr lang="fr-FR" dirty="0">
                <a:sym typeface="Wingdings" panose="05000000000000000000" pitchFamily="2" charset="2"/>
              </a:rPr>
              <a:t> </a:t>
            </a:r>
            <a:r>
              <a:rPr lang="fr-FR" sz="2000" dirty="0">
                <a:latin typeface="Times New Roman" panose="02020603050405020304" pitchFamily="18" charset="0"/>
                <a:cs typeface="Times New Roman" panose="02020603050405020304" pitchFamily="18" charset="0"/>
                <a:sym typeface="Wingdings" panose="05000000000000000000" pitchFamily="2" charset="2"/>
              </a:rPr>
              <a:t>Q</a:t>
            </a:r>
            <a:r>
              <a:rPr lang="fr-FR" sz="2000" dirty="0">
                <a:latin typeface="Times New Roman" panose="02020603050405020304" pitchFamily="18" charset="0"/>
                <a:cs typeface="Times New Roman" panose="02020603050405020304" pitchFamily="18" charset="0"/>
              </a:rPr>
              <a:t>ui se déclinent sous différents types de mécanismes :</a:t>
            </a:r>
          </a:p>
          <a:p>
            <a:pPr>
              <a:defRPr/>
            </a:pPr>
            <a:r>
              <a:rPr lang="fr-FR" sz="2000" dirty="0">
                <a:latin typeface="Times New Roman" panose="02020603050405020304" pitchFamily="18" charset="0"/>
                <a:cs typeface="Times New Roman" panose="02020603050405020304" pitchFamily="18" charset="0"/>
              </a:rPr>
              <a:t> </a:t>
            </a:r>
          </a:p>
          <a:p>
            <a:pPr>
              <a:defRPr/>
            </a:pPr>
            <a:endParaRPr lang="fr-FR" sz="2000" dirty="0">
              <a:latin typeface="Times New Roman" panose="02020603050405020304" pitchFamily="18" charset="0"/>
              <a:cs typeface="Times New Roman" panose="02020603050405020304" pitchFamily="18" charset="0"/>
            </a:endParaRPr>
          </a:p>
          <a:p>
            <a:pPr marL="114300" indent="-342900">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Électrique, machinerie classique haute, basse ou latérale,</a:t>
            </a:r>
          </a:p>
          <a:p>
            <a:pPr>
              <a:defRPr/>
            </a:pPr>
            <a:r>
              <a:rPr lang="fr-FR" sz="2000" dirty="0">
                <a:latin typeface="Times New Roman" panose="02020603050405020304" pitchFamily="18" charset="0"/>
                <a:cs typeface="Times New Roman" panose="02020603050405020304" pitchFamily="18" charset="0"/>
              </a:rPr>
              <a:t> </a:t>
            </a:r>
          </a:p>
          <a:p>
            <a:pPr>
              <a:defRPr/>
            </a:pPr>
            <a:endParaRPr lang="fr-FR" sz="2000" dirty="0">
              <a:latin typeface="Times New Roman" panose="02020603050405020304" pitchFamily="18" charset="0"/>
              <a:cs typeface="Times New Roman" panose="02020603050405020304" pitchFamily="18" charset="0"/>
            </a:endParaRPr>
          </a:p>
          <a:p>
            <a:pPr marL="114300" indent="-342900">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Électrique, sans machinerie (machine intégrée dans l’armoire palière ou dans la gaine, au-dessus des guides),</a:t>
            </a:r>
          </a:p>
          <a:p>
            <a:pPr>
              <a:defRPr/>
            </a:pPr>
            <a:r>
              <a:rPr lang="fr-FR" sz="2000" dirty="0">
                <a:latin typeface="Times New Roman" panose="02020603050405020304" pitchFamily="18" charset="0"/>
                <a:cs typeface="Times New Roman" panose="02020603050405020304" pitchFamily="18" charset="0"/>
              </a:rPr>
              <a:t> </a:t>
            </a:r>
          </a:p>
          <a:p>
            <a:pPr>
              <a:defRPr/>
            </a:pPr>
            <a:endParaRPr lang="fr-FR" sz="2000" dirty="0">
              <a:latin typeface="Times New Roman" panose="02020603050405020304" pitchFamily="18" charset="0"/>
              <a:cs typeface="Times New Roman" panose="02020603050405020304" pitchFamily="18" charset="0"/>
            </a:endParaRPr>
          </a:p>
          <a:p>
            <a:pPr marL="114300" indent="-342900">
              <a:buFont typeface="Wingdings" panose="05000000000000000000" pitchFamily="2" charset="2"/>
              <a:buChar char="Ø"/>
              <a:defRPr/>
            </a:pPr>
            <a:r>
              <a:rPr lang="fr-FR" sz="2000" dirty="0">
                <a:latin typeface="Times New Roman" panose="02020603050405020304" pitchFamily="18" charset="0"/>
                <a:cs typeface="Times New Roman" panose="02020603050405020304" pitchFamily="18" charset="0"/>
              </a:rPr>
              <a:t>Hydraulique, avec une machinerie comprise dans un rayon de 15 m ou avec une cuve d’huile dans la fosse.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AEFEDCC1-BC54-7B93-23A2-C7A17DFB64E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DDAD91F3-248C-496D-B820-B31B69587DF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AAA6B28-5C9C-46D1-89A4-A17AFB5BA943}" type="slidenum">
              <a:rPr lang="fr-FR" altLang="fr-FR" sz="2000">
                <a:solidFill>
                  <a:srgbClr val="984807"/>
                </a:solidFill>
                <a:latin typeface="Myriad Pro" panose="020B0503030403020204" pitchFamily="34" charset="0"/>
              </a:rPr>
              <a:pPr algn="r" eaLnBrk="1" hangingPunct="1"/>
              <a:t>14</a:t>
            </a:fld>
            <a:endParaRPr lang="fr-FR" altLang="fr-FR" sz="2000">
              <a:solidFill>
                <a:srgbClr val="984807"/>
              </a:solidFill>
              <a:latin typeface="Myriad Pro" panose="020B0503030403020204" pitchFamily="34" charset="0"/>
            </a:endParaRPr>
          </a:p>
        </p:txBody>
      </p:sp>
      <p:sp>
        <p:nvSpPr>
          <p:cNvPr id="16388" name="Rectangle 5">
            <a:extLst>
              <a:ext uri="{FF2B5EF4-FFF2-40B4-BE49-F238E27FC236}">
                <a16:creationId xmlns:a16="http://schemas.microsoft.com/office/drawing/2014/main" id="{2F7FEC6D-8437-9ABC-661C-866CA23FCB00}"/>
              </a:ext>
            </a:extLst>
          </p:cNvPr>
          <p:cNvSpPr>
            <a:spLocks noChangeArrowheads="1"/>
          </p:cNvSpPr>
          <p:nvPr/>
        </p:nvSpPr>
        <p:spPr bwMode="auto">
          <a:xfrm>
            <a:off x="461963" y="1412875"/>
            <a:ext cx="739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Ascenseurs classique ; </a:t>
            </a:r>
            <a:endParaRPr lang="fr-FR" altLang="fr-FR" sz="2400" b="1" u="sng">
              <a:latin typeface="Times New Roman" panose="02020603050405020304" pitchFamily="18" charset="0"/>
              <a:cs typeface="Times New Roman" panose="02020603050405020304" pitchFamily="18" charset="0"/>
            </a:endParaRPr>
          </a:p>
        </p:txBody>
      </p:sp>
      <p:sp>
        <p:nvSpPr>
          <p:cNvPr id="16389" name="Rectangle 1">
            <a:extLst>
              <a:ext uri="{FF2B5EF4-FFF2-40B4-BE49-F238E27FC236}">
                <a16:creationId xmlns:a16="http://schemas.microsoft.com/office/drawing/2014/main" id="{3EBF3ED6-C5BA-334B-9383-67213B17E9BE}"/>
              </a:ext>
            </a:extLst>
          </p:cNvPr>
          <p:cNvSpPr>
            <a:spLocks noChangeArrowheads="1"/>
          </p:cNvSpPr>
          <p:nvPr/>
        </p:nvSpPr>
        <p:spPr bwMode="auto">
          <a:xfrm>
            <a:off x="611188" y="2060575"/>
            <a:ext cx="80645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ts val="200"/>
              </a:spcBef>
              <a:buFontTx/>
              <a:buNone/>
            </a:pPr>
            <a:r>
              <a:rPr lang="fr-FR" altLang="fr-FR" sz="2000" b="1">
                <a:latin typeface="Times New Roman" panose="02020603050405020304" pitchFamily="18" charset="0"/>
                <a:cs typeface="Times New Roman" panose="02020603050405020304" pitchFamily="18" charset="0"/>
                <a:sym typeface="Wingdings" panose="05000000000000000000" pitchFamily="2" charset="2"/>
              </a:rPr>
              <a:t> À traction à câbles</a:t>
            </a:r>
            <a:r>
              <a:rPr lang="fr-FR" altLang="fr-FR" sz="2000" b="1">
                <a:solidFill>
                  <a:srgbClr val="000000"/>
                </a:solidFill>
                <a:latin typeface="Times New Roman" panose="02020603050405020304" pitchFamily="18" charset="0"/>
                <a:cs typeface="Times New Roman" panose="02020603050405020304" pitchFamily="18" charset="0"/>
              </a:rPr>
              <a:t>. </a:t>
            </a:r>
            <a:endParaRPr lang="fr-FR" altLang="fr-FR" sz="2000" b="1">
              <a:latin typeface="Times New Roman" panose="02020603050405020304" pitchFamily="18" charset="0"/>
              <a:cs typeface="Times New Roman" panose="02020603050405020304" pitchFamily="18" charset="0"/>
            </a:endParaRPr>
          </a:p>
          <a:p>
            <a:pPr algn="just">
              <a:spcBef>
                <a:spcPts val="20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lgn="just">
              <a:spcBef>
                <a:spcPts val="200"/>
              </a:spcBef>
              <a:buFontTx/>
              <a:buNone/>
            </a:pPr>
            <a:r>
              <a:rPr lang="fr-FR" altLang="fr-FR" sz="2000">
                <a:solidFill>
                  <a:srgbClr val="000000"/>
                </a:solidFill>
                <a:latin typeface="Times New Roman" panose="02020603050405020304" pitchFamily="18" charset="0"/>
                <a:cs typeface="Times New Roman" panose="02020603050405020304" pitchFamily="18" charset="0"/>
              </a:rPr>
              <a:t>Ces machines peuvent aussi être rattachées à des machines électriques. Néanmoins leur réelle spécificité est d’être des </a:t>
            </a:r>
            <a:r>
              <a:rPr lang="fr-FR" altLang="fr-FR" sz="2000" b="1">
                <a:solidFill>
                  <a:srgbClr val="000000"/>
                </a:solidFill>
                <a:latin typeface="Times New Roman" panose="02020603050405020304" pitchFamily="18" charset="0"/>
                <a:cs typeface="Times New Roman" panose="02020603050405020304" pitchFamily="18" charset="0"/>
              </a:rPr>
              <a:t>ascenseurs à traction à câbles</a:t>
            </a:r>
            <a:r>
              <a:rPr lang="fr-FR" altLang="fr-FR" sz="2000">
                <a:solidFill>
                  <a:srgbClr val="000000"/>
                </a:solidFill>
                <a:latin typeface="Times New Roman" panose="02020603050405020304" pitchFamily="18" charset="0"/>
                <a:cs typeface="Times New Roman" panose="02020603050405020304" pitchFamily="18" charset="0"/>
              </a:rPr>
              <a:t>, avec la présence d’une machinerie, c’est-à-dire avec un accès direct au moteur de la cabine. </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3C07D91C-547C-4C68-2EA8-621DA22CAD0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DDAD91F3-248C-496D-B820-B31B69587DF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6747DB8-5FEA-482F-B5AC-D2E9A2795697}" type="slidenum">
              <a:rPr lang="fr-FR" altLang="fr-FR" sz="2000">
                <a:solidFill>
                  <a:srgbClr val="984807"/>
                </a:solidFill>
                <a:latin typeface="Myriad Pro" panose="020B0503030403020204" pitchFamily="34" charset="0"/>
              </a:rPr>
              <a:pPr algn="r" eaLnBrk="1" hangingPunct="1"/>
              <a:t>15</a:t>
            </a:fld>
            <a:endParaRPr lang="fr-FR" altLang="fr-FR" sz="2000">
              <a:solidFill>
                <a:srgbClr val="984807"/>
              </a:solidFill>
              <a:latin typeface="Myriad Pro" panose="020B0503030403020204" pitchFamily="34" charset="0"/>
            </a:endParaRPr>
          </a:p>
        </p:txBody>
      </p:sp>
      <p:sp>
        <p:nvSpPr>
          <p:cNvPr id="17412" name="Rectangle 5">
            <a:extLst>
              <a:ext uri="{FF2B5EF4-FFF2-40B4-BE49-F238E27FC236}">
                <a16:creationId xmlns:a16="http://schemas.microsoft.com/office/drawing/2014/main" id="{3DE81C27-2DEA-26B0-9B86-E1862110A449}"/>
              </a:ext>
            </a:extLst>
          </p:cNvPr>
          <p:cNvSpPr>
            <a:spLocks noChangeArrowheads="1"/>
          </p:cNvSpPr>
          <p:nvPr/>
        </p:nvSpPr>
        <p:spPr bwMode="auto">
          <a:xfrm>
            <a:off x="461963" y="1412875"/>
            <a:ext cx="739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Ascenseurs classique : </a:t>
            </a:r>
            <a:endParaRPr lang="fr-FR" altLang="fr-FR" sz="2400" b="1" u="sng">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E4DA16A-F217-4F5F-8544-3D08DA4784A8}"/>
              </a:ext>
            </a:extLst>
          </p:cNvPr>
          <p:cNvSpPr/>
          <p:nvPr/>
        </p:nvSpPr>
        <p:spPr>
          <a:xfrm>
            <a:off x="611188" y="2060575"/>
            <a:ext cx="8064500" cy="3827463"/>
          </a:xfrm>
          <a:prstGeom prst="rect">
            <a:avLst/>
          </a:prstGeom>
        </p:spPr>
        <p:txBody>
          <a:bodyPr>
            <a:spAutoFit/>
          </a:bodyPr>
          <a:lstStyle/>
          <a:p>
            <a:pPr algn="just">
              <a:spcBef>
                <a:spcPts val="200"/>
              </a:spcBef>
              <a:spcAft>
                <a:spcPts val="0"/>
              </a:spcAft>
              <a:defRPr/>
            </a:pPr>
            <a:r>
              <a:rPr lang="fr-FR" sz="2000" b="1" dirty="0">
                <a:latin typeface="Times New Roman" panose="02020603050405020304" pitchFamily="18" charset="0"/>
                <a:cs typeface="Times New Roman" panose="02020603050405020304" pitchFamily="18" charset="0"/>
                <a:sym typeface="Wingdings" panose="05000000000000000000" pitchFamily="2" charset="2"/>
              </a:rPr>
              <a:t> À traction à câbles</a:t>
            </a:r>
            <a:r>
              <a:rPr lang="fr-FR"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0"/>
              </a:spcAft>
              <a:defRPr/>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200"/>
              </a:spcBef>
              <a:spcAft>
                <a:spcPts val="0"/>
              </a:spcAft>
              <a:defRPr/>
            </a:pPr>
            <a:r>
              <a:rPr lang="fr-FR" dirty="0">
                <a:sym typeface="Wingdings" panose="05000000000000000000" pitchFamily="2" charset="2"/>
              </a:rPr>
              <a:t> </a:t>
            </a:r>
            <a:r>
              <a:rPr lang="fr-FR" sz="2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a:t>
            </a: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 composent essentiellement d’un treuil agissant sur les câbles qui soutiennent la cabine.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0"/>
              </a:spcAft>
              <a:defRPr/>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0"/>
              </a:spcAft>
              <a:defRPr/>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système est entrainé par un moteur électrique.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0"/>
              </a:spcAft>
              <a:defRPr/>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0"/>
              </a:spcAft>
              <a:defRPr/>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 moteur met en mouvement une poulie qui entraîne le déplacement d’un câble au bout duquel sont accrochés d’une part la cabine et d’autre part le contrepoids.</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defRPr/>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43180">
              <a:lnSpc>
                <a:spcPts val="1380"/>
              </a:lnSpc>
              <a:spcAft>
                <a:spcPts val="0"/>
              </a:spcAft>
              <a:defRPr/>
            </a:pPr>
            <a:r>
              <a:rPr lang="fr-FR" sz="2000" dirty="0">
                <a:latin typeface="Times New Roman" panose="02020603050405020304" pitchFamily="18" charset="0"/>
                <a:ea typeface="Times New Roman" panose="02020603050405020304" pitchFamily="18" charset="0"/>
                <a:cs typeface="Times New Roman" panose="02020603050405020304" pitchFamily="18" charset="0"/>
              </a:rPr>
              <a:t>L'installation d'un ascenseur électrique comprend essentiellement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0B8BDDBB-D5CA-E7ED-EDB8-31E06365C9B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DDAD91F3-248C-496D-B820-B31B69587DF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E23E528-256C-4AF2-8DE0-C68E3A667A70}" type="slidenum">
              <a:rPr lang="fr-FR" altLang="fr-FR" sz="2000">
                <a:solidFill>
                  <a:srgbClr val="984807"/>
                </a:solidFill>
                <a:latin typeface="Myriad Pro" panose="020B0503030403020204" pitchFamily="34" charset="0"/>
              </a:rPr>
              <a:pPr algn="r" eaLnBrk="1" hangingPunct="1"/>
              <a:t>16</a:t>
            </a:fld>
            <a:endParaRPr lang="fr-FR" altLang="fr-FR" sz="2000">
              <a:solidFill>
                <a:srgbClr val="984807"/>
              </a:solidFill>
              <a:latin typeface="Myriad Pro" panose="020B0503030403020204" pitchFamily="34" charset="0"/>
            </a:endParaRPr>
          </a:p>
        </p:txBody>
      </p:sp>
      <p:sp>
        <p:nvSpPr>
          <p:cNvPr id="18436" name="Rectangle 5">
            <a:extLst>
              <a:ext uri="{FF2B5EF4-FFF2-40B4-BE49-F238E27FC236}">
                <a16:creationId xmlns:a16="http://schemas.microsoft.com/office/drawing/2014/main" id="{677EA3EC-3CBD-FF02-98A6-777C28AED359}"/>
              </a:ext>
            </a:extLst>
          </p:cNvPr>
          <p:cNvSpPr>
            <a:spLocks noChangeArrowheads="1"/>
          </p:cNvSpPr>
          <p:nvPr/>
        </p:nvSpPr>
        <p:spPr bwMode="auto">
          <a:xfrm>
            <a:off x="4968875" y="1916113"/>
            <a:ext cx="3348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Machinerie</a:t>
            </a:r>
          </a:p>
        </p:txBody>
      </p:sp>
      <p:pic>
        <p:nvPicPr>
          <p:cNvPr id="18437" name="Picture 1" descr="DOD  ASCENSEURS_Page_08">
            <a:extLst>
              <a:ext uri="{FF2B5EF4-FFF2-40B4-BE49-F238E27FC236}">
                <a16:creationId xmlns:a16="http://schemas.microsoft.com/office/drawing/2014/main" id="{12B85889-9E6D-6C0D-6638-A62940973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576" t="31871" r="4799" b="39194"/>
          <a:stretch>
            <a:fillRect/>
          </a:stretch>
        </p:blipFill>
        <p:spPr bwMode="auto">
          <a:xfrm>
            <a:off x="323850" y="1268413"/>
            <a:ext cx="46450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5">
            <a:extLst>
              <a:ext uri="{FF2B5EF4-FFF2-40B4-BE49-F238E27FC236}">
                <a16:creationId xmlns:a16="http://schemas.microsoft.com/office/drawing/2014/main" id="{3EBA8241-83B4-B545-1295-50303A9AEA99}"/>
              </a:ext>
            </a:extLst>
          </p:cNvPr>
          <p:cNvSpPr>
            <a:spLocks noChangeArrowheads="1"/>
          </p:cNvSpPr>
          <p:nvPr/>
        </p:nvSpPr>
        <p:spPr bwMode="auto">
          <a:xfrm>
            <a:off x="4968875" y="2965450"/>
            <a:ext cx="3348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Portes palières</a:t>
            </a:r>
          </a:p>
        </p:txBody>
      </p:sp>
      <p:sp>
        <p:nvSpPr>
          <p:cNvPr id="18439" name="Rectangle 5">
            <a:extLst>
              <a:ext uri="{FF2B5EF4-FFF2-40B4-BE49-F238E27FC236}">
                <a16:creationId xmlns:a16="http://schemas.microsoft.com/office/drawing/2014/main" id="{BD030C3E-B95E-5C4D-370B-8F7506288F96}"/>
              </a:ext>
            </a:extLst>
          </p:cNvPr>
          <p:cNvSpPr>
            <a:spLocks noChangeArrowheads="1"/>
          </p:cNvSpPr>
          <p:nvPr/>
        </p:nvSpPr>
        <p:spPr bwMode="auto">
          <a:xfrm>
            <a:off x="4986338" y="3867150"/>
            <a:ext cx="3349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Guides verticaux</a:t>
            </a:r>
          </a:p>
        </p:txBody>
      </p:sp>
      <p:sp>
        <p:nvSpPr>
          <p:cNvPr id="18440" name="Rectangle 5">
            <a:extLst>
              <a:ext uri="{FF2B5EF4-FFF2-40B4-BE49-F238E27FC236}">
                <a16:creationId xmlns:a16="http://schemas.microsoft.com/office/drawing/2014/main" id="{CC3E1D3F-DD94-9A3A-0694-0B5E9C4434A6}"/>
              </a:ext>
            </a:extLst>
          </p:cNvPr>
          <p:cNvSpPr>
            <a:spLocks noChangeArrowheads="1"/>
          </p:cNvSpPr>
          <p:nvPr/>
        </p:nvSpPr>
        <p:spPr bwMode="auto">
          <a:xfrm>
            <a:off x="4986338" y="4592638"/>
            <a:ext cx="3349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Câbles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C6766450-F22B-8B4B-EE9F-DEAB56D893D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DDAD91F3-248C-496D-B820-B31B69587DF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749DD8A-0DDC-47EE-8973-0E084D927278}" type="slidenum">
              <a:rPr lang="fr-FR" altLang="fr-FR" sz="2000">
                <a:solidFill>
                  <a:srgbClr val="984807"/>
                </a:solidFill>
                <a:latin typeface="Myriad Pro" panose="020B0503030403020204" pitchFamily="34" charset="0"/>
              </a:rPr>
              <a:pPr algn="r" eaLnBrk="1" hangingPunct="1"/>
              <a:t>17</a:t>
            </a:fld>
            <a:endParaRPr lang="fr-FR" altLang="fr-FR" sz="2000">
              <a:solidFill>
                <a:srgbClr val="984807"/>
              </a:solidFill>
              <a:latin typeface="Myriad Pro" panose="020B0503030403020204" pitchFamily="34" charset="0"/>
            </a:endParaRPr>
          </a:p>
        </p:txBody>
      </p:sp>
      <p:pic>
        <p:nvPicPr>
          <p:cNvPr id="19460" name="Picture 1" descr="DOD  ASCENSEURS_Page_08">
            <a:extLst>
              <a:ext uri="{FF2B5EF4-FFF2-40B4-BE49-F238E27FC236}">
                <a16:creationId xmlns:a16="http://schemas.microsoft.com/office/drawing/2014/main" id="{DA27E32E-B1C9-0EA7-915E-14F09D382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576" t="59326" r="4799" b="7278"/>
          <a:stretch>
            <a:fillRect/>
          </a:stretch>
        </p:blipFill>
        <p:spPr bwMode="auto">
          <a:xfrm>
            <a:off x="323850" y="1454150"/>
            <a:ext cx="4344988"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a:extLst>
              <a:ext uri="{FF2B5EF4-FFF2-40B4-BE49-F238E27FC236}">
                <a16:creationId xmlns:a16="http://schemas.microsoft.com/office/drawing/2014/main" id="{B3ADFB65-543F-BF9C-34E5-94C5523AF152}"/>
              </a:ext>
            </a:extLst>
          </p:cNvPr>
          <p:cNvSpPr>
            <a:spLocks noChangeArrowheads="1"/>
          </p:cNvSpPr>
          <p:nvPr/>
        </p:nvSpPr>
        <p:spPr bwMode="auto">
          <a:xfrm>
            <a:off x="4986338" y="1738313"/>
            <a:ext cx="3349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Portes cabines </a:t>
            </a:r>
            <a:endParaRPr lang="fr-FR" altLang="fr-FR" sz="2000">
              <a:latin typeface="Times New Roman" panose="02020603050405020304" pitchFamily="18" charset="0"/>
              <a:cs typeface="Times New Roman" panose="02020603050405020304" pitchFamily="18" charset="0"/>
            </a:endParaRPr>
          </a:p>
        </p:txBody>
      </p:sp>
      <p:sp>
        <p:nvSpPr>
          <p:cNvPr id="19462" name="Rectangle 5">
            <a:extLst>
              <a:ext uri="{FF2B5EF4-FFF2-40B4-BE49-F238E27FC236}">
                <a16:creationId xmlns:a16="http://schemas.microsoft.com/office/drawing/2014/main" id="{06EE4116-B4EE-5A73-BD89-234EDC2EC928}"/>
              </a:ext>
            </a:extLst>
          </p:cNvPr>
          <p:cNvSpPr>
            <a:spLocks noChangeArrowheads="1"/>
          </p:cNvSpPr>
          <p:nvPr/>
        </p:nvSpPr>
        <p:spPr bwMode="auto">
          <a:xfrm>
            <a:off x="4986338" y="3171825"/>
            <a:ext cx="3349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Contrepoids </a:t>
            </a:r>
          </a:p>
        </p:txBody>
      </p:sp>
      <p:sp>
        <p:nvSpPr>
          <p:cNvPr id="19463" name="Rectangle 5">
            <a:extLst>
              <a:ext uri="{FF2B5EF4-FFF2-40B4-BE49-F238E27FC236}">
                <a16:creationId xmlns:a16="http://schemas.microsoft.com/office/drawing/2014/main" id="{35FE8264-5089-D2ED-1011-F56CFDA8E5A4}"/>
              </a:ext>
            </a:extLst>
          </p:cNvPr>
          <p:cNvSpPr>
            <a:spLocks noChangeArrowheads="1"/>
          </p:cNvSpPr>
          <p:nvPr/>
        </p:nvSpPr>
        <p:spPr bwMode="auto">
          <a:xfrm>
            <a:off x="4932363" y="4121150"/>
            <a:ext cx="3348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Cabine </a:t>
            </a:r>
          </a:p>
        </p:txBody>
      </p:sp>
      <p:sp>
        <p:nvSpPr>
          <p:cNvPr id="19464" name="Rectangle 5">
            <a:extLst>
              <a:ext uri="{FF2B5EF4-FFF2-40B4-BE49-F238E27FC236}">
                <a16:creationId xmlns:a16="http://schemas.microsoft.com/office/drawing/2014/main" id="{098D2B33-0EA7-334A-580D-21730A5DD815}"/>
              </a:ext>
            </a:extLst>
          </p:cNvPr>
          <p:cNvSpPr>
            <a:spLocks noChangeArrowheads="1"/>
          </p:cNvSpPr>
          <p:nvPr/>
        </p:nvSpPr>
        <p:spPr bwMode="auto">
          <a:xfrm>
            <a:off x="4932363" y="4872038"/>
            <a:ext cx="3348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Gaine ou conduit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3546DF70-23A0-30E7-DAD6-94059C9D919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4D0C819A-74E2-41F9-84E0-3D2F4455C1AD}"/>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C23C4FB-0539-4197-8D1A-F64A5D75DC93}" type="slidenum">
              <a:rPr lang="fr-FR" altLang="fr-FR" sz="2000">
                <a:solidFill>
                  <a:srgbClr val="984807"/>
                </a:solidFill>
                <a:latin typeface="Myriad Pro" panose="020B0503030403020204" pitchFamily="34" charset="0"/>
              </a:rPr>
              <a:pPr algn="r" eaLnBrk="1" hangingPunct="1"/>
              <a:t>18</a:t>
            </a:fld>
            <a:endParaRPr lang="fr-FR" altLang="fr-FR" sz="2000">
              <a:solidFill>
                <a:srgbClr val="984807"/>
              </a:solidFill>
              <a:latin typeface="Myriad Pro" panose="020B0503030403020204" pitchFamily="34" charset="0"/>
            </a:endParaRPr>
          </a:p>
        </p:txBody>
      </p:sp>
      <p:sp>
        <p:nvSpPr>
          <p:cNvPr id="20484" name="Rectangle 10">
            <a:extLst>
              <a:ext uri="{FF2B5EF4-FFF2-40B4-BE49-F238E27FC236}">
                <a16:creationId xmlns:a16="http://schemas.microsoft.com/office/drawing/2014/main" id="{60F36107-52B3-2B36-FF40-2F510B2B50FA}"/>
              </a:ext>
            </a:extLst>
          </p:cNvPr>
          <p:cNvSpPr>
            <a:spLocks noChangeArrowheads="1"/>
          </p:cNvSpPr>
          <p:nvPr/>
        </p:nvSpPr>
        <p:spPr bwMode="auto">
          <a:xfrm>
            <a:off x="381000" y="2743200"/>
            <a:ext cx="533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La machinerie se trouve :</a:t>
            </a:r>
          </a:p>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spcBef>
                <a:spcPct val="0"/>
              </a:spcBef>
              <a:buFontTx/>
              <a:buChar char="•"/>
            </a:pPr>
            <a:r>
              <a:rPr lang="fr-FR" altLang="fr-FR" sz="2000">
                <a:latin typeface="Times New Roman" panose="02020603050405020304" pitchFamily="18" charset="0"/>
                <a:cs typeface="Times New Roman" panose="02020603050405020304" pitchFamily="18" charset="0"/>
              </a:rPr>
              <a:t> Soit en </a:t>
            </a:r>
            <a:r>
              <a:rPr lang="fr-FR" altLang="fr-FR" sz="2000" b="1">
                <a:latin typeface="Times New Roman" panose="02020603050405020304" pitchFamily="18" charset="0"/>
                <a:cs typeface="Times New Roman" panose="02020603050405020304" pitchFamily="18" charset="0"/>
              </a:rPr>
              <a:t>haut </a:t>
            </a:r>
            <a:r>
              <a:rPr lang="fr-FR" altLang="fr-FR" sz="2000">
                <a:latin typeface="Times New Roman" panose="02020603050405020304" pitchFamily="18" charset="0"/>
                <a:cs typeface="Times New Roman" panose="02020603050405020304" pitchFamily="18" charset="0"/>
              </a:rPr>
              <a:t>(suspension directe)</a:t>
            </a:r>
            <a:endParaRPr lang="fr-FR" altLang="fr-FR" sz="2000">
              <a:solidFill>
                <a:srgbClr val="000000"/>
              </a:solidFill>
              <a:latin typeface="Times New Roman" panose="02020603050405020304" pitchFamily="18" charset="0"/>
              <a:cs typeface="Times New Roman" panose="02020603050405020304" pitchFamily="18" charset="0"/>
            </a:endParaRPr>
          </a:p>
        </p:txBody>
      </p:sp>
      <p:sp>
        <p:nvSpPr>
          <p:cNvPr id="20485" name="Rectangle 16">
            <a:extLst>
              <a:ext uri="{FF2B5EF4-FFF2-40B4-BE49-F238E27FC236}">
                <a16:creationId xmlns:a16="http://schemas.microsoft.com/office/drawing/2014/main" id="{61C6692D-A0F2-38E2-5ECC-6D6D26282DD2}"/>
              </a:ext>
            </a:extLst>
          </p:cNvPr>
          <p:cNvSpPr>
            <a:spLocks noChangeArrowheads="1"/>
          </p:cNvSpPr>
          <p:nvPr/>
        </p:nvSpPr>
        <p:spPr bwMode="auto">
          <a:xfrm>
            <a:off x="4110038"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20486" name="Picture 15">
            <a:extLst>
              <a:ext uri="{FF2B5EF4-FFF2-40B4-BE49-F238E27FC236}">
                <a16:creationId xmlns:a16="http://schemas.microsoft.com/office/drawing/2014/main" id="{7CA40D03-CDF7-124F-0A7C-5766EF284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2359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5">
            <a:extLst>
              <a:ext uri="{FF2B5EF4-FFF2-40B4-BE49-F238E27FC236}">
                <a16:creationId xmlns:a16="http://schemas.microsoft.com/office/drawing/2014/main" id="{24E926A8-83B8-E0F0-ADB7-6397B7F42303}"/>
              </a:ext>
            </a:extLst>
          </p:cNvPr>
          <p:cNvSpPr>
            <a:spLocks noChangeArrowheads="1"/>
          </p:cNvSpPr>
          <p:nvPr/>
        </p:nvSpPr>
        <p:spPr bwMode="auto">
          <a:xfrm>
            <a:off x="461963" y="1412875"/>
            <a:ext cx="739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Ascenseurs classique : </a:t>
            </a:r>
            <a:endParaRPr lang="fr-FR" altLang="fr-FR" sz="2400" b="1" u="sng">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8D6FCA71-A8AA-2997-7E23-437D203258B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AC2BE40D-A0EB-4AF8-9758-6D3EBEF282E1}"/>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B5B5CDA-B652-4A59-98D9-6E6CA9DE7514}" type="slidenum">
              <a:rPr lang="fr-FR" altLang="fr-FR" sz="2000">
                <a:solidFill>
                  <a:srgbClr val="984807"/>
                </a:solidFill>
                <a:latin typeface="Myriad Pro" panose="020B0503030403020204" pitchFamily="34" charset="0"/>
              </a:rPr>
              <a:pPr algn="r" eaLnBrk="1" hangingPunct="1"/>
              <a:t>19</a:t>
            </a:fld>
            <a:endParaRPr lang="fr-FR" altLang="fr-FR" sz="2000">
              <a:solidFill>
                <a:srgbClr val="984807"/>
              </a:solidFill>
              <a:latin typeface="Myriad Pro" panose="020B0503030403020204" pitchFamily="34" charset="0"/>
            </a:endParaRPr>
          </a:p>
        </p:txBody>
      </p:sp>
      <p:sp>
        <p:nvSpPr>
          <p:cNvPr id="21508" name="Rectangle 5">
            <a:extLst>
              <a:ext uri="{FF2B5EF4-FFF2-40B4-BE49-F238E27FC236}">
                <a16:creationId xmlns:a16="http://schemas.microsoft.com/office/drawing/2014/main" id="{D2C77F75-5F0C-9EFD-6161-F4C5CC8013CE}"/>
              </a:ext>
            </a:extLst>
          </p:cNvPr>
          <p:cNvSpPr>
            <a:spLocks noChangeArrowheads="1"/>
          </p:cNvSpPr>
          <p:nvPr/>
        </p:nvSpPr>
        <p:spPr bwMode="auto">
          <a:xfrm>
            <a:off x="381000" y="2590800"/>
            <a:ext cx="533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La machinerie se trouve :</a:t>
            </a:r>
          </a:p>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spcBef>
                <a:spcPct val="0"/>
              </a:spcBef>
              <a:buFontTx/>
              <a:buChar char="•"/>
            </a:pPr>
            <a:r>
              <a:rPr lang="fr-FR" altLang="fr-FR" sz="2000">
                <a:latin typeface="Times New Roman" panose="02020603050405020304" pitchFamily="18" charset="0"/>
                <a:cs typeface="Times New Roman" panose="02020603050405020304" pitchFamily="18" charset="0"/>
              </a:rPr>
              <a:t> Soit en </a:t>
            </a:r>
            <a:r>
              <a:rPr lang="fr-FR" altLang="fr-FR" sz="2000" b="1">
                <a:latin typeface="Times New Roman" panose="02020603050405020304" pitchFamily="18" charset="0"/>
                <a:cs typeface="Times New Roman" panose="02020603050405020304" pitchFamily="18" charset="0"/>
              </a:rPr>
              <a:t>bas </a:t>
            </a:r>
            <a:r>
              <a:rPr lang="fr-FR" altLang="fr-FR" sz="2000">
                <a:latin typeface="Times New Roman" panose="02020603050405020304" pitchFamily="18" charset="0"/>
                <a:cs typeface="Times New Roman" panose="02020603050405020304" pitchFamily="18" charset="0"/>
              </a:rPr>
              <a:t>(partie inférieure, longueur des câbles 3 fois plus grande). </a:t>
            </a:r>
            <a:endParaRPr lang="fr-FR" altLang="fr-FR" sz="2000">
              <a:solidFill>
                <a:srgbClr val="000000"/>
              </a:solidFill>
              <a:latin typeface="Times New Roman" panose="02020603050405020304" pitchFamily="18" charset="0"/>
              <a:cs typeface="Times New Roman" panose="02020603050405020304" pitchFamily="18" charset="0"/>
            </a:endParaRPr>
          </a:p>
        </p:txBody>
      </p:sp>
      <p:sp>
        <p:nvSpPr>
          <p:cNvPr id="21509" name="Rectangle 7">
            <a:extLst>
              <a:ext uri="{FF2B5EF4-FFF2-40B4-BE49-F238E27FC236}">
                <a16:creationId xmlns:a16="http://schemas.microsoft.com/office/drawing/2014/main" id="{C6281D68-940B-386B-A3B9-20DD30FEED1F}"/>
              </a:ext>
            </a:extLst>
          </p:cNvPr>
          <p:cNvSpPr>
            <a:spLocks noChangeArrowheads="1"/>
          </p:cNvSpPr>
          <p:nvPr/>
        </p:nvSpPr>
        <p:spPr bwMode="auto">
          <a:xfrm>
            <a:off x="4100513"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21510" name="Picture 6">
            <a:extLst>
              <a:ext uri="{FF2B5EF4-FFF2-40B4-BE49-F238E27FC236}">
                <a16:creationId xmlns:a16="http://schemas.microsoft.com/office/drawing/2014/main" id="{17F27DA4-3376-4D08-81D2-4F20F2D04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23431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5">
            <a:extLst>
              <a:ext uri="{FF2B5EF4-FFF2-40B4-BE49-F238E27FC236}">
                <a16:creationId xmlns:a16="http://schemas.microsoft.com/office/drawing/2014/main" id="{9313C8AF-C222-45A2-E1C6-268E7E8DC4B7}"/>
              </a:ext>
            </a:extLst>
          </p:cNvPr>
          <p:cNvSpPr>
            <a:spLocks noChangeArrowheads="1"/>
          </p:cNvSpPr>
          <p:nvPr/>
        </p:nvSpPr>
        <p:spPr bwMode="auto">
          <a:xfrm>
            <a:off x="461963" y="1412875"/>
            <a:ext cx="739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Ascenseurs classique : </a:t>
            </a:r>
            <a:endParaRPr lang="fr-FR" altLang="fr-FR" sz="2400" b="1" u="sng">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F4208845-52CC-88C6-1938-74E687BB3D9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Typologie des ascenseurs</a:t>
            </a:r>
          </a:p>
        </p:txBody>
      </p:sp>
      <p:sp>
        <p:nvSpPr>
          <p:cNvPr id="3075" name="Espace réservé du numéro de diapositive 4">
            <a:extLst>
              <a:ext uri="{FF2B5EF4-FFF2-40B4-BE49-F238E27FC236}">
                <a16:creationId xmlns:a16="http://schemas.microsoft.com/office/drawing/2014/main" id="{60CE4B94-C025-4D09-9643-C42C4E88C9E4}"/>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4F16A72-559E-4BD0-A96C-476487D5FA92}" type="slidenum">
              <a:rPr lang="fr-FR" altLang="fr-FR" sz="2000">
                <a:solidFill>
                  <a:srgbClr val="984807"/>
                </a:solidFill>
                <a:latin typeface="Myriad Pro" panose="020B0503030403020204" pitchFamily="34" charset="0"/>
              </a:rPr>
              <a:pPr algn="r" eaLnBrk="1" hangingPunct="1"/>
              <a:t>2</a:t>
            </a:fld>
            <a:endParaRPr lang="fr-FR" altLang="fr-FR" sz="2000">
              <a:solidFill>
                <a:srgbClr val="984807"/>
              </a:solidFill>
              <a:latin typeface="Myriad Pro" panose="020B0503030403020204" pitchFamily="34" charset="0"/>
            </a:endParaRPr>
          </a:p>
        </p:txBody>
      </p:sp>
      <p:cxnSp>
        <p:nvCxnSpPr>
          <p:cNvPr id="5" name="Connecteur droit 4">
            <a:extLst>
              <a:ext uri="{FF2B5EF4-FFF2-40B4-BE49-F238E27FC236}">
                <a16:creationId xmlns:a16="http://schemas.microsoft.com/office/drawing/2014/main" id="{4FA27550-3698-4E12-8BF5-504E6DD2F91C}"/>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A165C24B-3F9F-3AEE-C06C-B8BF2BACD2DC}"/>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6F76B5F1-AB4B-E4A6-7026-53C7ED4DE6EE}"/>
              </a:ext>
            </a:extLst>
          </p:cNvPr>
          <p:cNvSpPr txBox="1">
            <a:spLocks noChangeArrowheads="1"/>
          </p:cNvSpPr>
          <p:nvPr/>
        </p:nvSpPr>
        <p:spPr bwMode="auto">
          <a:xfrm>
            <a:off x="4811713" y="2632075"/>
            <a:ext cx="38211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les différents ascenseurs, les principaux éléments les composants et les généralités sur leur fonctionnement.</a:t>
            </a:r>
          </a:p>
        </p:txBody>
      </p:sp>
      <p:sp>
        <p:nvSpPr>
          <p:cNvPr id="4103" name="ZoneTexte 15">
            <a:extLst>
              <a:ext uri="{FF2B5EF4-FFF2-40B4-BE49-F238E27FC236}">
                <a16:creationId xmlns:a16="http://schemas.microsoft.com/office/drawing/2014/main" id="{3CB5713A-22C4-4CB8-742F-84E5CBEF8AAD}"/>
              </a:ext>
            </a:extLst>
          </p:cNvPr>
          <p:cNvSpPr txBox="1">
            <a:spLocks noChangeArrowheads="1"/>
          </p:cNvSpPr>
          <p:nvPr/>
        </p:nvSpPr>
        <p:spPr bwMode="auto">
          <a:xfrm>
            <a:off x="609600" y="1905000"/>
            <a:ext cx="3581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Times New Roman" panose="02020603050405020304" pitchFamily="18" charset="0"/>
              </a:rPr>
              <a:t>Introduction,</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Appellations,</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Différents types d’ascenseur,</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Principaux éléments,</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Généralités sur le fonctionnement des ascenseurs,</a:t>
            </a:r>
            <a:endParaRPr lang="fr-FR" altLang="fr-FR" sz="2000" b="1">
              <a:latin typeface="Times New Roman" panose="02020603050405020304" pitchFamily="18"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A3F7D6DB-88D7-E52C-36D7-3FB8FB4892B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C9F7D8CB-28A5-4C67-990E-D453E3A8503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CE694A2-7A4F-4A30-AF1E-14D6C01C2FED}" type="slidenum">
              <a:rPr lang="fr-FR" altLang="fr-FR" sz="2000">
                <a:solidFill>
                  <a:srgbClr val="984807"/>
                </a:solidFill>
                <a:latin typeface="Myriad Pro" panose="020B0503030403020204" pitchFamily="34" charset="0"/>
              </a:rPr>
              <a:pPr algn="r" eaLnBrk="1" hangingPunct="1"/>
              <a:t>20</a:t>
            </a:fld>
            <a:endParaRPr lang="fr-FR" altLang="fr-FR" sz="2000">
              <a:solidFill>
                <a:srgbClr val="984807"/>
              </a:solidFill>
              <a:latin typeface="Myriad Pro" panose="020B0503030403020204" pitchFamily="34" charset="0"/>
            </a:endParaRPr>
          </a:p>
        </p:txBody>
      </p:sp>
      <p:sp>
        <p:nvSpPr>
          <p:cNvPr id="22532" name="Rectangle 5">
            <a:extLst>
              <a:ext uri="{FF2B5EF4-FFF2-40B4-BE49-F238E27FC236}">
                <a16:creationId xmlns:a16="http://schemas.microsoft.com/office/drawing/2014/main" id="{FC4C3B49-9E09-0438-1E71-620FF322F935}"/>
              </a:ext>
            </a:extLst>
          </p:cNvPr>
          <p:cNvSpPr>
            <a:spLocks noChangeArrowheads="1"/>
          </p:cNvSpPr>
          <p:nvPr/>
        </p:nvSpPr>
        <p:spPr bwMode="auto">
          <a:xfrm>
            <a:off x="457200" y="2438400"/>
            <a:ext cx="53340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La machinerie se trouve :</a:t>
            </a:r>
          </a:p>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Soit </a:t>
            </a:r>
            <a:r>
              <a:rPr lang="fr-FR" altLang="fr-FR" sz="2000" b="1">
                <a:solidFill>
                  <a:srgbClr val="000000"/>
                </a:solidFill>
                <a:latin typeface="Times New Roman" panose="02020603050405020304" pitchFamily="18" charset="0"/>
                <a:cs typeface="Times New Roman" panose="02020603050405020304" pitchFamily="18" charset="0"/>
              </a:rPr>
              <a:t>latéralement </a:t>
            </a:r>
            <a:r>
              <a:rPr lang="fr-FR" altLang="fr-FR" sz="2000">
                <a:solidFill>
                  <a:srgbClr val="000000"/>
                </a:solidFill>
                <a:latin typeface="Times New Roman" panose="02020603050405020304" pitchFamily="18" charset="0"/>
                <a:cs typeface="Times New Roman" panose="02020603050405020304" pitchFamily="18" charset="0"/>
              </a:rPr>
              <a:t>(en partie haute).</a:t>
            </a: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p:txBody>
      </p:sp>
      <p:sp>
        <p:nvSpPr>
          <p:cNvPr id="22533" name="Rectangle 7">
            <a:extLst>
              <a:ext uri="{FF2B5EF4-FFF2-40B4-BE49-F238E27FC236}">
                <a16:creationId xmlns:a16="http://schemas.microsoft.com/office/drawing/2014/main" id="{20DBFFE1-0C99-A728-D1EB-019DC117D220}"/>
              </a:ext>
            </a:extLst>
          </p:cNvPr>
          <p:cNvSpPr>
            <a:spLocks noChangeArrowheads="1"/>
          </p:cNvSpPr>
          <p:nvPr/>
        </p:nvSpPr>
        <p:spPr bwMode="auto">
          <a:xfrm>
            <a:off x="3862388"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22534" name="Picture 6">
            <a:extLst>
              <a:ext uri="{FF2B5EF4-FFF2-40B4-BE49-F238E27FC236}">
                <a16:creationId xmlns:a16="http://schemas.microsoft.com/office/drawing/2014/main" id="{BDA75A03-108B-835B-1FDC-2BE47E134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36242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5">
            <a:extLst>
              <a:ext uri="{FF2B5EF4-FFF2-40B4-BE49-F238E27FC236}">
                <a16:creationId xmlns:a16="http://schemas.microsoft.com/office/drawing/2014/main" id="{13FE099C-8871-D504-D2F4-87B37C78739F}"/>
              </a:ext>
            </a:extLst>
          </p:cNvPr>
          <p:cNvSpPr>
            <a:spLocks noChangeArrowheads="1"/>
          </p:cNvSpPr>
          <p:nvPr/>
        </p:nvSpPr>
        <p:spPr bwMode="auto">
          <a:xfrm>
            <a:off x="461963" y="1412875"/>
            <a:ext cx="739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Ascenseurs classique : </a:t>
            </a:r>
            <a:endParaRPr lang="fr-FR" altLang="fr-FR" sz="2400" b="1" u="sng">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668B7EBE-CB17-9F90-EA56-F1B9F3BB931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1B10A4AB-70BA-4A2B-BA66-82A5EE9F480F}"/>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BCC5572-CD56-408E-9E57-513198E43C4B}" type="slidenum">
              <a:rPr lang="fr-FR" altLang="fr-FR" sz="2000">
                <a:solidFill>
                  <a:srgbClr val="984807"/>
                </a:solidFill>
                <a:latin typeface="Myriad Pro" panose="020B0503030403020204" pitchFamily="34" charset="0"/>
              </a:rPr>
              <a:pPr algn="r" eaLnBrk="1" hangingPunct="1"/>
              <a:t>21</a:t>
            </a:fld>
            <a:endParaRPr lang="fr-FR" altLang="fr-FR" sz="2000">
              <a:solidFill>
                <a:srgbClr val="984807"/>
              </a:solidFill>
              <a:latin typeface="Myriad Pro" panose="020B0503030403020204" pitchFamily="34" charset="0"/>
            </a:endParaRPr>
          </a:p>
        </p:txBody>
      </p:sp>
      <p:sp>
        <p:nvSpPr>
          <p:cNvPr id="23556" name="Rectangle 1029">
            <a:extLst>
              <a:ext uri="{FF2B5EF4-FFF2-40B4-BE49-F238E27FC236}">
                <a16:creationId xmlns:a16="http://schemas.microsoft.com/office/drawing/2014/main" id="{82B71F41-ED64-DE6D-8CB8-0479B26AB672}"/>
              </a:ext>
            </a:extLst>
          </p:cNvPr>
          <p:cNvSpPr>
            <a:spLocks noChangeArrowheads="1"/>
          </p:cNvSpPr>
          <p:nvPr/>
        </p:nvSpPr>
        <p:spPr bwMode="auto">
          <a:xfrm>
            <a:off x="381000" y="2514600"/>
            <a:ext cx="472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La machinerie se trouve :</a:t>
            </a:r>
          </a:p>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Soit </a:t>
            </a:r>
            <a:r>
              <a:rPr lang="fr-FR" altLang="fr-FR" sz="2000" b="1">
                <a:solidFill>
                  <a:srgbClr val="000000"/>
                </a:solidFill>
                <a:latin typeface="Times New Roman" panose="02020603050405020304" pitchFamily="18" charset="0"/>
                <a:cs typeface="Times New Roman" panose="02020603050405020304" pitchFamily="18" charset="0"/>
              </a:rPr>
              <a:t>latéralement </a:t>
            </a:r>
            <a:r>
              <a:rPr lang="fr-FR" altLang="fr-FR" sz="2000">
                <a:solidFill>
                  <a:srgbClr val="000000"/>
                </a:solidFill>
                <a:latin typeface="Times New Roman" panose="02020603050405020304" pitchFamily="18" charset="0"/>
                <a:cs typeface="Times New Roman" panose="02020603050405020304" pitchFamily="18" charset="0"/>
              </a:rPr>
              <a:t>(en partie basse).</a:t>
            </a:r>
          </a:p>
          <a:p>
            <a:pPr algn="just">
              <a:spcBef>
                <a:spcPct val="0"/>
              </a:spcBef>
              <a:buFontTx/>
              <a:buNone/>
            </a:pPr>
            <a:endParaRPr lang="fr-FR" altLang="fr-FR" sz="2000">
              <a:latin typeface="Times New Roman" panose="02020603050405020304" pitchFamily="18" charset="0"/>
            </a:endParaRPr>
          </a:p>
        </p:txBody>
      </p:sp>
      <p:sp>
        <p:nvSpPr>
          <p:cNvPr id="23557" name="Rectangle 1031">
            <a:extLst>
              <a:ext uri="{FF2B5EF4-FFF2-40B4-BE49-F238E27FC236}">
                <a16:creationId xmlns:a16="http://schemas.microsoft.com/office/drawing/2014/main" id="{FA678B3E-38DF-060A-95BC-FE5ECF550F0E}"/>
              </a:ext>
            </a:extLst>
          </p:cNvPr>
          <p:cNvSpPr>
            <a:spLocks noChangeArrowheads="1"/>
          </p:cNvSpPr>
          <p:nvPr/>
        </p:nvSpPr>
        <p:spPr bwMode="auto">
          <a:xfrm>
            <a:off x="3776663" y="2538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23558" name="Picture 1030">
            <a:extLst>
              <a:ext uri="{FF2B5EF4-FFF2-40B4-BE49-F238E27FC236}">
                <a16:creationId xmlns:a16="http://schemas.microsoft.com/office/drawing/2014/main" id="{B0E45476-F92C-3603-3ADE-23296B465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25" y="1371600"/>
            <a:ext cx="33337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032">
            <a:extLst>
              <a:ext uri="{FF2B5EF4-FFF2-40B4-BE49-F238E27FC236}">
                <a16:creationId xmlns:a16="http://schemas.microsoft.com/office/drawing/2014/main" id="{15F8199C-2B31-6D74-C388-D5D194D756CD}"/>
              </a:ext>
            </a:extLst>
          </p:cNvPr>
          <p:cNvSpPr>
            <a:spLocks noChangeArrowheads="1"/>
          </p:cNvSpPr>
          <p:nvPr/>
        </p:nvSpPr>
        <p:spPr bwMode="auto">
          <a:xfrm>
            <a:off x="685800" y="5410200"/>
            <a:ext cx="650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Il peut exister dans certains cas un </a:t>
            </a:r>
            <a:r>
              <a:rPr lang="fr-FR" altLang="fr-FR" sz="2000" b="1">
                <a:solidFill>
                  <a:srgbClr val="000000"/>
                </a:solidFill>
                <a:latin typeface="Times New Roman" panose="02020603050405020304" pitchFamily="18" charset="0"/>
                <a:cs typeface="Times New Roman" panose="02020603050405020304" pitchFamily="18" charset="0"/>
              </a:rPr>
              <a:t>local de poulies de renvoi</a:t>
            </a:r>
            <a:r>
              <a:rPr lang="fr-FR" altLang="fr-FR" sz="2000">
                <a:solidFill>
                  <a:srgbClr val="000000"/>
                </a:solidFill>
                <a:latin typeface="Times New Roman" panose="02020603050405020304" pitchFamily="18" charset="0"/>
                <a:cs typeface="Times New Roman" panose="02020603050405020304" pitchFamily="18" charset="0"/>
              </a:rPr>
              <a:t>.</a:t>
            </a:r>
          </a:p>
        </p:txBody>
      </p:sp>
      <p:sp>
        <p:nvSpPr>
          <p:cNvPr id="23560" name="Rectangle 5">
            <a:extLst>
              <a:ext uri="{FF2B5EF4-FFF2-40B4-BE49-F238E27FC236}">
                <a16:creationId xmlns:a16="http://schemas.microsoft.com/office/drawing/2014/main" id="{CC45AB7E-71A6-3855-B8BA-CB94EA48918E}"/>
              </a:ext>
            </a:extLst>
          </p:cNvPr>
          <p:cNvSpPr>
            <a:spLocks noChangeArrowheads="1"/>
          </p:cNvSpPr>
          <p:nvPr/>
        </p:nvSpPr>
        <p:spPr bwMode="auto">
          <a:xfrm>
            <a:off x="461963" y="1412875"/>
            <a:ext cx="739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Ascenseurs classique : </a:t>
            </a:r>
            <a:endParaRPr lang="fr-FR" altLang="fr-FR" sz="2400" b="1" u="sng">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96F30BE4-97E1-9B7F-B4A2-8EFF422C1B5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36D0EDA1-1FDB-43AB-9866-C84F8A28A4B9}"/>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B2B3EBC-C452-4582-B0B9-A019EBA4A76F}" type="slidenum">
              <a:rPr lang="fr-FR" altLang="fr-FR" sz="2000">
                <a:solidFill>
                  <a:srgbClr val="984807"/>
                </a:solidFill>
                <a:latin typeface="Myriad Pro" panose="020B0503030403020204" pitchFamily="34" charset="0"/>
              </a:rPr>
              <a:pPr algn="r" eaLnBrk="1" hangingPunct="1"/>
              <a:t>22</a:t>
            </a:fld>
            <a:endParaRPr lang="fr-FR" altLang="fr-FR" sz="2000">
              <a:solidFill>
                <a:srgbClr val="984807"/>
              </a:solidFill>
              <a:latin typeface="Myriad Pro" panose="020B0503030403020204" pitchFamily="34" charset="0"/>
            </a:endParaRPr>
          </a:p>
        </p:txBody>
      </p:sp>
      <p:sp>
        <p:nvSpPr>
          <p:cNvPr id="24580" name="Rectangle 1">
            <a:extLst>
              <a:ext uri="{FF2B5EF4-FFF2-40B4-BE49-F238E27FC236}">
                <a16:creationId xmlns:a16="http://schemas.microsoft.com/office/drawing/2014/main" id="{08D3178D-9487-0FCE-CEF4-ABA8E2126284}"/>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Sans machinerie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4581" name="Image 471" descr="http://img.archiexpo.fr/images_ae/photo-g/ascenseur-electrique-usage-professionnel-11731-4583755.jpg">
            <a:extLst>
              <a:ext uri="{FF2B5EF4-FFF2-40B4-BE49-F238E27FC236}">
                <a16:creationId xmlns:a16="http://schemas.microsoft.com/office/drawing/2014/main" id="{5F868041-3F20-F9C0-6369-47361D1C5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013" y="1817688"/>
            <a:ext cx="297497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4F65B71B-1255-3B5B-34A7-BEA76593A44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FAAF1F14-E323-45FC-8FBE-31C1F8A01A2B}"/>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8B00A48-1011-4C15-875B-F3853B97B425}" type="slidenum">
              <a:rPr lang="fr-FR" altLang="fr-FR" sz="2000">
                <a:solidFill>
                  <a:srgbClr val="984807"/>
                </a:solidFill>
                <a:latin typeface="Myriad Pro" panose="020B0503030403020204" pitchFamily="34" charset="0"/>
              </a:rPr>
              <a:pPr algn="r" eaLnBrk="1" hangingPunct="1"/>
              <a:t>23</a:t>
            </a:fld>
            <a:endParaRPr lang="fr-FR" altLang="fr-FR" sz="2000">
              <a:solidFill>
                <a:srgbClr val="984807"/>
              </a:solidFill>
              <a:latin typeface="Myriad Pro" panose="020B0503030403020204" pitchFamily="34" charset="0"/>
            </a:endParaRPr>
          </a:p>
        </p:txBody>
      </p:sp>
      <p:sp>
        <p:nvSpPr>
          <p:cNvPr id="25604" name="Rectangle 1">
            <a:extLst>
              <a:ext uri="{FF2B5EF4-FFF2-40B4-BE49-F238E27FC236}">
                <a16:creationId xmlns:a16="http://schemas.microsoft.com/office/drawing/2014/main" id="{4C7484BF-BA79-BFDE-C21E-19E08B5CE04D}"/>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Sans machinerie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5605" name="Picture 2060" descr="DOD  ASCENSEURS_Page_09">
            <a:extLst>
              <a:ext uri="{FF2B5EF4-FFF2-40B4-BE49-F238E27FC236}">
                <a16:creationId xmlns:a16="http://schemas.microsoft.com/office/drawing/2014/main" id="{137DA2B3-01E7-B780-4DC0-1573C98F3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509" t="25549" r="4874" b="45802"/>
          <a:stretch>
            <a:fillRect/>
          </a:stretch>
        </p:blipFill>
        <p:spPr bwMode="auto">
          <a:xfrm>
            <a:off x="684213" y="1716088"/>
            <a:ext cx="36893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5">
            <a:extLst>
              <a:ext uri="{FF2B5EF4-FFF2-40B4-BE49-F238E27FC236}">
                <a16:creationId xmlns:a16="http://schemas.microsoft.com/office/drawing/2014/main" id="{EE6D58BE-886D-F2D2-0BD9-2F0775AD86A4}"/>
              </a:ext>
            </a:extLst>
          </p:cNvPr>
          <p:cNvSpPr>
            <a:spLocks noChangeArrowheads="1"/>
          </p:cNvSpPr>
          <p:nvPr/>
        </p:nvSpPr>
        <p:spPr bwMode="auto">
          <a:xfrm>
            <a:off x="4770438" y="2497138"/>
            <a:ext cx="3348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Câbles </a:t>
            </a:r>
          </a:p>
        </p:txBody>
      </p:sp>
      <p:sp>
        <p:nvSpPr>
          <p:cNvPr id="25607" name="Rectangle 5">
            <a:extLst>
              <a:ext uri="{FF2B5EF4-FFF2-40B4-BE49-F238E27FC236}">
                <a16:creationId xmlns:a16="http://schemas.microsoft.com/office/drawing/2014/main" id="{9EF75222-83F8-52E7-A5CD-61EAF0AAC58D}"/>
              </a:ext>
            </a:extLst>
          </p:cNvPr>
          <p:cNvSpPr>
            <a:spLocks noChangeArrowheads="1"/>
          </p:cNvSpPr>
          <p:nvPr/>
        </p:nvSpPr>
        <p:spPr bwMode="auto">
          <a:xfrm>
            <a:off x="4770438" y="3438525"/>
            <a:ext cx="3348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Cabine </a:t>
            </a:r>
          </a:p>
        </p:txBody>
      </p:sp>
      <p:sp>
        <p:nvSpPr>
          <p:cNvPr id="25608" name="Rectangle 5">
            <a:extLst>
              <a:ext uri="{FF2B5EF4-FFF2-40B4-BE49-F238E27FC236}">
                <a16:creationId xmlns:a16="http://schemas.microsoft.com/office/drawing/2014/main" id="{6B663E76-36A7-277E-5330-A46C9A7052EE}"/>
              </a:ext>
            </a:extLst>
          </p:cNvPr>
          <p:cNvSpPr>
            <a:spLocks noChangeArrowheads="1"/>
          </p:cNvSpPr>
          <p:nvPr/>
        </p:nvSpPr>
        <p:spPr bwMode="auto">
          <a:xfrm>
            <a:off x="4770438" y="4195763"/>
            <a:ext cx="3348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Armoire de contrôle </a:t>
            </a:r>
            <a:endParaRPr lang="fr-FR" altLang="fr-FR" sz="2000">
              <a:latin typeface="Times New Roman" panose="02020603050405020304" pitchFamily="18" charset="0"/>
              <a:cs typeface="Times New Roman" panose="02020603050405020304" pitchFamily="18" charset="0"/>
            </a:endParaRPr>
          </a:p>
        </p:txBody>
      </p:sp>
      <p:sp>
        <p:nvSpPr>
          <p:cNvPr id="25609" name="Rectangle 5">
            <a:extLst>
              <a:ext uri="{FF2B5EF4-FFF2-40B4-BE49-F238E27FC236}">
                <a16:creationId xmlns:a16="http://schemas.microsoft.com/office/drawing/2014/main" id="{15AD8B95-5D00-F990-D7C7-065855148B4E}"/>
              </a:ext>
            </a:extLst>
          </p:cNvPr>
          <p:cNvSpPr>
            <a:spLocks noChangeArrowheads="1"/>
          </p:cNvSpPr>
          <p:nvPr/>
        </p:nvSpPr>
        <p:spPr bwMode="auto">
          <a:xfrm>
            <a:off x="4770438" y="5237163"/>
            <a:ext cx="3348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Portes cabines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AA65B4AD-80DB-3E5E-BE8D-07F4BF2482C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FAAF1F14-E323-45FC-8FBE-31C1F8A01A2B}"/>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BE14CBF-FCBD-4BA6-91CD-37A5C8A4B08C}" type="slidenum">
              <a:rPr lang="fr-FR" altLang="fr-FR" sz="2000">
                <a:solidFill>
                  <a:srgbClr val="984807"/>
                </a:solidFill>
                <a:latin typeface="Myriad Pro" panose="020B0503030403020204" pitchFamily="34" charset="0"/>
              </a:rPr>
              <a:pPr algn="r" eaLnBrk="1" hangingPunct="1"/>
              <a:t>24</a:t>
            </a:fld>
            <a:endParaRPr lang="fr-FR" altLang="fr-FR" sz="2000">
              <a:solidFill>
                <a:srgbClr val="984807"/>
              </a:solidFill>
              <a:latin typeface="Myriad Pro" panose="020B0503030403020204" pitchFamily="34" charset="0"/>
            </a:endParaRPr>
          </a:p>
        </p:txBody>
      </p:sp>
      <p:sp>
        <p:nvSpPr>
          <p:cNvPr id="26628" name="Rectangle 1">
            <a:extLst>
              <a:ext uri="{FF2B5EF4-FFF2-40B4-BE49-F238E27FC236}">
                <a16:creationId xmlns:a16="http://schemas.microsoft.com/office/drawing/2014/main" id="{3A13A9AA-DDB1-B417-7E4E-13ABA0390AAC}"/>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Sans machinerie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29" name="Picture 2060" descr="DOD  ASCENSEURS_Page_09">
            <a:extLst>
              <a:ext uri="{FF2B5EF4-FFF2-40B4-BE49-F238E27FC236}">
                <a16:creationId xmlns:a16="http://schemas.microsoft.com/office/drawing/2014/main" id="{A1355875-5EC2-5B63-F5AB-58A4A85C6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350" t="54921" r="4874" b="12718"/>
          <a:stretch>
            <a:fillRect/>
          </a:stretch>
        </p:blipFill>
        <p:spPr bwMode="auto">
          <a:xfrm>
            <a:off x="539750" y="1811338"/>
            <a:ext cx="36988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5">
            <a:extLst>
              <a:ext uri="{FF2B5EF4-FFF2-40B4-BE49-F238E27FC236}">
                <a16:creationId xmlns:a16="http://schemas.microsoft.com/office/drawing/2014/main" id="{1D1FA4A6-21DF-858E-CFC3-1089376B5941}"/>
              </a:ext>
            </a:extLst>
          </p:cNvPr>
          <p:cNvSpPr>
            <a:spLocks noChangeArrowheads="1"/>
          </p:cNvSpPr>
          <p:nvPr/>
        </p:nvSpPr>
        <p:spPr bwMode="auto">
          <a:xfrm>
            <a:off x="4508500" y="1970088"/>
            <a:ext cx="3349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Guides verticaux</a:t>
            </a:r>
          </a:p>
        </p:txBody>
      </p:sp>
      <p:sp>
        <p:nvSpPr>
          <p:cNvPr id="26631" name="Rectangle 5">
            <a:extLst>
              <a:ext uri="{FF2B5EF4-FFF2-40B4-BE49-F238E27FC236}">
                <a16:creationId xmlns:a16="http://schemas.microsoft.com/office/drawing/2014/main" id="{5767C0AC-C955-0FFE-08AF-5CC37A644A1F}"/>
              </a:ext>
            </a:extLst>
          </p:cNvPr>
          <p:cNvSpPr>
            <a:spLocks noChangeArrowheads="1"/>
          </p:cNvSpPr>
          <p:nvPr/>
        </p:nvSpPr>
        <p:spPr bwMode="auto">
          <a:xfrm>
            <a:off x="4508500" y="2632075"/>
            <a:ext cx="334962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Contrepoids </a:t>
            </a:r>
          </a:p>
        </p:txBody>
      </p:sp>
      <p:sp>
        <p:nvSpPr>
          <p:cNvPr id="26632" name="Rectangle 5">
            <a:extLst>
              <a:ext uri="{FF2B5EF4-FFF2-40B4-BE49-F238E27FC236}">
                <a16:creationId xmlns:a16="http://schemas.microsoft.com/office/drawing/2014/main" id="{207920B6-ED75-622D-865B-C46C157DB294}"/>
              </a:ext>
            </a:extLst>
          </p:cNvPr>
          <p:cNvSpPr>
            <a:spLocks noChangeArrowheads="1"/>
          </p:cNvSpPr>
          <p:nvPr/>
        </p:nvSpPr>
        <p:spPr bwMode="auto">
          <a:xfrm>
            <a:off x="4572000" y="3436938"/>
            <a:ext cx="3348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Gaine ou conduit</a:t>
            </a:r>
          </a:p>
        </p:txBody>
      </p:sp>
      <p:sp>
        <p:nvSpPr>
          <p:cNvPr id="26633" name="Rectangle 5">
            <a:extLst>
              <a:ext uri="{FF2B5EF4-FFF2-40B4-BE49-F238E27FC236}">
                <a16:creationId xmlns:a16="http://schemas.microsoft.com/office/drawing/2014/main" id="{E42ADAF4-C1E0-61F1-E599-38783935644D}"/>
              </a:ext>
            </a:extLst>
          </p:cNvPr>
          <p:cNvSpPr>
            <a:spLocks noChangeArrowheads="1"/>
          </p:cNvSpPr>
          <p:nvPr/>
        </p:nvSpPr>
        <p:spPr bwMode="auto">
          <a:xfrm>
            <a:off x="4572000" y="4240213"/>
            <a:ext cx="3348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Portes palières</a:t>
            </a:r>
            <a:endParaRPr lang="fr-FR" altLang="fr-FR"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38B9C372-FA94-0B1F-9559-42CDD9A0EA1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FAAF1F14-E323-45FC-8FBE-31C1F8A01A2B}"/>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3B0EE41-F0AE-458F-B07F-4EA4F741F9C7}" type="slidenum">
              <a:rPr lang="fr-FR" altLang="fr-FR" sz="2000">
                <a:solidFill>
                  <a:srgbClr val="984807"/>
                </a:solidFill>
                <a:latin typeface="Myriad Pro" panose="020B0503030403020204" pitchFamily="34" charset="0"/>
              </a:rPr>
              <a:pPr algn="r" eaLnBrk="1" hangingPunct="1"/>
              <a:t>25</a:t>
            </a:fld>
            <a:endParaRPr lang="fr-FR" altLang="fr-FR" sz="2000">
              <a:solidFill>
                <a:srgbClr val="984807"/>
              </a:solidFill>
              <a:latin typeface="Myriad Pro" panose="020B0503030403020204" pitchFamily="34" charset="0"/>
            </a:endParaRPr>
          </a:p>
        </p:txBody>
      </p:sp>
      <p:pic>
        <p:nvPicPr>
          <p:cNvPr id="27652" name="Image 468">
            <a:extLst>
              <a:ext uri="{FF2B5EF4-FFF2-40B4-BE49-F238E27FC236}">
                <a16:creationId xmlns:a16="http://schemas.microsoft.com/office/drawing/2014/main" id="{468598F4-1B14-6F9B-5A31-D1AE2FCBE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64008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a:extLst>
              <a:ext uri="{FF2B5EF4-FFF2-40B4-BE49-F238E27FC236}">
                <a16:creationId xmlns:a16="http://schemas.microsoft.com/office/drawing/2014/main" id="{43E4909D-7544-58B4-7946-1EFE3F85F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686"/>
          <a:stretch>
            <a:fillRect/>
          </a:stretch>
        </p:blipFill>
        <p:spPr bwMode="auto">
          <a:xfrm>
            <a:off x="4876800" y="1600200"/>
            <a:ext cx="3505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1">
            <a:extLst>
              <a:ext uri="{FF2B5EF4-FFF2-40B4-BE49-F238E27FC236}">
                <a16:creationId xmlns:a16="http://schemas.microsoft.com/office/drawing/2014/main" id="{2F04914B-A34D-A159-AABE-4B7984F2E806}"/>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Sans machinerie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11951716-0F7A-57C6-9C6D-54F50E86790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5C5CCCAA-1FCD-465E-8B59-E71701A28744}"/>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1498E97-A049-411F-A508-C941BE5EDDEA}" type="slidenum">
              <a:rPr lang="fr-FR" altLang="fr-FR" sz="2000">
                <a:solidFill>
                  <a:srgbClr val="984807"/>
                </a:solidFill>
                <a:latin typeface="Myriad Pro" panose="020B0503030403020204" pitchFamily="34" charset="0"/>
              </a:rPr>
              <a:pPr algn="r" eaLnBrk="1" hangingPunct="1"/>
              <a:t>26</a:t>
            </a:fld>
            <a:endParaRPr lang="fr-FR" altLang="fr-FR" sz="2000">
              <a:solidFill>
                <a:srgbClr val="984807"/>
              </a:solidFill>
              <a:latin typeface="Myriad Pro" panose="020B0503030403020204" pitchFamily="34" charset="0"/>
            </a:endParaRPr>
          </a:p>
        </p:txBody>
      </p:sp>
      <p:pic>
        <p:nvPicPr>
          <p:cNvPr id="28676" name="Image 467">
            <a:extLst>
              <a:ext uri="{FF2B5EF4-FFF2-40B4-BE49-F238E27FC236}">
                <a16:creationId xmlns:a16="http://schemas.microsoft.com/office/drawing/2014/main" id="{2738674F-9090-C525-1F45-BDD4B9392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48" t="24677" r="19391" b="16245"/>
          <a:stretch>
            <a:fillRect/>
          </a:stretch>
        </p:blipFill>
        <p:spPr bwMode="auto">
          <a:xfrm>
            <a:off x="1371600" y="1828800"/>
            <a:ext cx="57150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a:extLst>
              <a:ext uri="{FF2B5EF4-FFF2-40B4-BE49-F238E27FC236}">
                <a16:creationId xmlns:a16="http://schemas.microsoft.com/office/drawing/2014/main" id="{EDC1556F-7667-4D4B-3B76-59B389BE07CA}"/>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Sans machinerie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FCD48F28-B3EF-11DE-73EE-E0AD212AF85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B12831D7-F7AA-4103-B9F5-7F4A40868E6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1FDCC6-6A59-4E8B-ABAB-38AE7C6C4055}" type="slidenum">
              <a:rPr lang="fr-FR" altLang="fr-FR" sz="2000">
                <a:solidFill>
                  <a:srgbClr val="984807"/>
                </a:solidFill>
                <a:latin typeface="Myriad Pro" panose="020B0503030403020204" pitchFamily="34" charset="0"/>
              </a:rPr>
              <a:pPr algn="r" eaLnBrk="1" hangingPunct="1"/>
              <a:t>27</a:t>
            </a:fld>
            <a:endParaRPr lang="fr-FR" altLang="fr-FR" sz="2000">
              <a:solidFill>
                <a:srgbClr val="984807"/>
              </a:solidFill>
              <a:latin typeface="Myriad Pro" panose="020B0503030403020204" pitchFamily="34" charset="0"/>
            </a:endParaRPr>
          </a:p>
        </p:txBody>
      </p:sp>
      <p:sp>
        <p:nvSpPr>
          <p:cNvPr id="29700" name="Rectangle 1">
            <a:extLst>
              <a:ext uri="{FF2B5EF4-FFF2-40B4-BE49-F238E27FC236}">
                <a16:creationId xmlns:a16="http://schemas.microsoft.com/office/drawing/2014/main" id="{567BFCEE-F27A-6CC7-3E20-752E5684D0EF}"/>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Hydraulique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701" name="Picture 5">
            <a:extLst>
              <a:ext uri="{FF2B5EF4-FFF2-40B4-BE49-F238E27FC236}">
                <a16:creationId xmlns:a16="http://schemas.microsoft.com/office/drawing/2014/main" id="{119F3A44-B928-016D-B692-104A6E82F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22860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a:extLst>
              <a:ext uri="{FF2B5EF4-FFF2-40B4-BE49-F238E27FC236}">
                <a16:creationId xmlns:a16="http://schemas.microsoft.com/office/drawing/2014/main" id="{5727BE27-D547-1F79-4CAB-40A6A537F80C}"/>
              </a:ext>
            </a:extLst>
          </p:cNvPr>
          <p:cNvSpPr>
            <a:spLocks noChangeArrowheads="1"/>
          </p:cNvSpPr>
          <p:nvPr/>
        </p:nvSpPr>
        <p:spPr bwMode="auto">
          <a:xfrm>
            <a:off x="2895600" y="1828800"/>
            <a:ext cx="5715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Les ascenseurs hydrauliques sont utilisés pour satisfaire des déplacements relativement courts. </a:t>
            </a: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Ils sont conçus pour des courses de 4 étages ou moins. </a:t>
            </a: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C’est un piston qui permet le mouvement de la cabine. </a:t>
            </a: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Ce piston est actionné par une pompe hydraulique, qui est elle-même actionnée par un moteur électrique. </a:t>
            </a:r>
            <a:endParaRPr lang="fr-FR" altLang="fr-FR" sz="200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5BD89B0A-35CA-33B1-D547-9F4DB8F0D12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F81BA05A-B795-4D23-9F04-BB89BA51D8DD}"/>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657CDB2-08A7-48BF-AD68-C8999C54B79E}" type="slidenum">
              <a:rPr lang="fr-FR" altLang="fr-FR" sz="2000">
                <a:solidFill>
                  <a:srgbClr val="984807"/>
                </a:solidFill>
                <a:latin typeface="Myriad Pro" panose="020B0503030403020204" pitchFamily="34" charset="0"/>
              </a:rPr>
              <a:pPr algn="r" eaLnBrk="1" hangingPunct="1"/>
              <a:t>28</a:t>
            </a:fld>
            <a:endParaRPr lang="fr-FR" altLang="fr-FR" sz="2000">
              <a:solidFill>
                <a:srgbClr val="984807"/>
              </a:solidFill>
              <a:latin typeface="Myriad Pro" panose="020B0503030403020204" pitchFamily="34" charset="0"/>
            </a:endParaRPr>
          </a:p>
        </p:txBody>
      </p:sp>
      <p:sp>
        <p:nvSpPr>
          <p:cNvPr id="30724" name="Rectangle 1">
            <a:extLst>
              <a:ext uri="{FF2B5EF4-FFF2-40B4-BE49-F238E27FC236}">
                <a16:creationId xmlns:a16="http://schemas.microsoft.com/office/drawing/2014/main" id="{45C23C94-D799-D644-A7C1-B35CBB037464}"/>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Hydraulique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725" name="Rectangle 1034">
            <a:extLst>
              <a:ext uri="{FF2B5EF4-FFF2-40B4-BE49-F238E27FC236}">
                <a16:creationId xmlns:a16="http://schemas.microsoft.com/office/drawing/2014/main" id="{2A112203-60CF-FFD7-7E83-A0B8D309729E}"/>
              </a:ext>
            </a:extLst>
          </p:cNvPr>
          <p:cNvSpPr>
            <a:spLocks noChangeArrowheads="1"/>
          </p:cNvSpPr>
          <p:nvPr/>
        </p:nvSpPr>
        <p:spPr bwMode="auto">
          <a:xfrm>
            <a:off x="4038600" y="2147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0726" name="Picture 1034" descr="DOD  ASCENSEURS_Page_10">
            <a:extLst>
              <a:ext uri="{FF2B5EF4-FFF2-40B4-BE49-F238E27FC236}">
                <a16:creationId xmlns:a16="http://schemas.microsoft.com/office/drawing/2014/main" id="{28F46BB6-1A76-B770-8FA6-F190E303E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003" t="28058" r="5238" b="27441"/>
          <a:stretch>
            <a:fillRect/>
          </a:stretch>
        </p:blipFill>
        <p:spPr bwMode="auto">
          <a:xfrm>
            <a:off x="2747963" y="1203325"/>
            <a:ext cx="352425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5">
            <a:extLst>
              <a:ext uri="{FF2B5EF4-FFF2-40B4-BE49-F238E27FC236}">
                <a16:creationId xmlns:a16="http://schemas.microsoft.com/office/drawing/2014/main" id="{4CC434CA-6AA5-95C7-EEBF-D08239AD1695}"/>
              </a:ext>
            </a:extLst>
          </p:cNvPr>
          <p:cNvSpPr>
            <a:spLocks noChangeArrowheads="1"/>
          </p:cNvSpPr>
          <p:nvPr/>
        </p:nvSpPr>
        <p:spPr bwMode="auto">
          <a:xfrm>
            <a:off x="6272213" y="1371600"/>
            <a:ext cx="2586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Cabine </a:t>
            </a:r>
          </a:p>
        </p:txBody>
      </p:sp>
      <p:sp>
        <p:nvSpPr>
          <p:cNvPr id="30728" name="Rectangle 5">
            <a:extLst>
              <a:ext uri="{FF2B5EF4-FFF2-40B4-BE49-F238E27FC236}">
                <a16:creationId xmlns:a16="http://schemas.microsoft.com/office/drawing/2014/main" id="{C417C705-A3A2-4C78-CFF8-37DDC4FC6DF9}"/>
              </a:ext>
            </a:extLst>
          </p:cNvPr>
          <p:cNvSpPr>
            <a:spLocks noChangeArrowheads="1"/>
          </p:cNvSpPr>
          <p:nvPr/>
        </p:nvSpPr>
        <p:spPr bwMode="auto">
          <a:xfrm>
            <a:off x="414338" y="3062288"/>
            <a:ext cx="3348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Pistons </a:t>
            </a:r>
          </a:p>
        </p:txBody>
      </p:sp>
      <p:sp>
        <p:nvSpPr>
          <p:cNvPr id="30729" name="Rectangle 5">
            <a:extLst>
              <a:ext uri="{FF2B5EF4-FFF2-40B4-BE49-F238E27FC236}">
                <a16:creationId xmlns:a16="http://schemas.microsoft.com/office/drawing/2014/main" id="{5CED3C67-B584-E101-962C-E077AC1585E2}"/>
              </a:ext>
            </a:extLst>
          </p:cNvPr>
          <p:cNvSpPr>
            <a:spLocks noChangeArrowheads="1"/>
          </p:cNvSpPr>
          <p:nvPr/>
        </p:nvSpPr>
        <p:spPr bwMode="auto">
          <a:xfrm>
            <a:off x="6272213" y="2092325"/>
            <a:ext cx="2586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Guides verticaux</a:t>
            </a:r>
          </a:p>
        </p:txBody>
      </p:sp>
      <p:sp>
        <p:nvSpPr>
          <p:cNvPr id="30730" name="Rectangle 5">
            <a:extLst>
              <a:ext uri="{FF2B5EF4-FFF2-40B4-BE49-F238E27FC236}">
                <a16:creationId xmlns:a16="http://schemas.microsoft.com/office/drawing/2014/main" id="{ADF659AB-5DC5-1BAF-E11D-07A7AC41DE5E}"/>
              </a:ext>
            </a:extLst>
          </p:cNvPr>
          <p:cNvSpPr>
            <a:spLocks noChangeArrowheads="1"/>
          </p:cNvSpPr>
          <p:nvPr/>
        </p:nvSpPr>
        <p:spPr bwMode="auto">
          <a:xfrm>
            <a:off x="414338" y="2398713"/>
            <a:ext cx="3348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Portes cabines</a:t>
            </a:r>
          </a:p>
        </p:txBody>
      </p:sp>
      <p:sp>
        <p:nvSpPr>
          <p:cNvPr id="30731" name="Rectangle 5">
            <a:extLst>
              <a:ext uri="{FF2B5EF4-FFF2-40B4-BE49-F238E27FC236}">
                <a16:creationId xmlns:a16="http://schemas.microsoft.com/office/drawing/2014/main" id="{D976F9F7-EADD-D42D-DD18-AA874FF4195E}"/>
              </a:ext>
            </a:extLst>
          </p:cNvPr>
          <p:cNvSpPr>
            <a:spLocks noChangeArrowheads="1"/>
          </p:cNvSpPr>
          <p:nvPr/>
        </p:nvSpPr>
        <p:spPr bwMode="auto">
          <a:xfrm>
            <a:off x="419100" y="3727450"/>
            <a:ext cx="33480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Portes palières</a:t>
            </a:r>
          </a:p>
        </p:txBody>
      </p:sp>
      <p:sp>
        <p:nvSpPr>
          <p:cNvPr id="30732" name="Rectangle 5">
            <a:extLst>
              <a:ext uri="{FF2B5EF4-FFF2-40B4-BE49-F238E27FC236}">
                <a16:creationId xmlns:a16="http://schemas.microsoft.com/office/drawing/2014/main" id="{8055D83D-8761-0173-46FA-BA5E1D567521}"/>
              </a:ext>
            </a:extLst>
          </p:cNvPr>
          <p:cNvSpPr>
            <a:spLocks noChangeArrowheads="1"/>
          </p:cNvSpPr>
          <p:nvPr/>
        </p:nvSpPr>
        <p:spPr bwMode="auto">
          <a:xfrm>
            <a:off x="6272213" y="2706688"/>
            <a:ext cx="2586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Gaine ou conduit</a:t>
            </a:r>
          </a:p>
        </p:txBody>
      </p:sp>
      <p:sp>
        <p:nvSpPr>
          <p:cNvPr id="30733" name="Rectangle 5">
            <a:extLst>
              <a:ext uri="{FF2B5EF4-FFF2-40B4-BE49-F238E27FC236}">
                <a16:creationId xmlns:a16="http://schemas.microsoft.com/office/drawing/2014/main" id="{09BBEA62-E742-5ADA-61E4-BD1E09B7E064}"/>
              </a:ext>
            </a:extLst>
          </p:cNvPr>
          <p:cNvSpPr>
            <a:spLocks noChangeArrowheads="1"/>
          </p:cNvSpPr>
          <p:nvPr/>
        </p:nvSpPr>
        <p:spPr bwMode="auto">
          <a:xfrm>
            <a:off x="6272213" y="4352925"/>
            <a:ext cx="2586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Machinerie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1A043BBA-A427-82C7-4846-AECE0F47939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F81BA05A-B795-4D23-9F04-BB89BA51D8DD}"/>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DD5DC90-0E83-4CE2-ACC8-5B1FAF59AA8D}" type="slidenum">
              <a:rPr lang="fr-FR" altLang="fr-FR" sz="2000">
                <a:solidFill>
                  <a:srgbClr val="984807"/>
                </a:solidFill>
                <a:latin typeface="Myriad Pro" panose="020B0503030403020204" pitchFamily="34" charset="0"/>
              </a:rPr>
              <a:pPr algn="r" eaLnBrk="1" hangingPunct="1"/>
              <a:t>29</a:t>
            </a:fld>
            <a:endParaRPr lang="fr-FR" altLang="fr-FR" sz="2000">
              <a:solidFill>
                <a:srgbClr val="984807"/>
              </a:solidFill>
              <a:latin typeface="Myriad Pro" panose="020B0503030403020204" pitchFamily="34" charset="0"/>
            </a:endParaRPr>
          </a:p>
        </p:txBody>
      </p:sp>
      <p:sp>
        <p:nvSpPr>
          <p:cNvPr id="31748" name="Rectangle 1034">
            <a:extLst>
              <a:ext uri="{FF2B5EF4-FFF2-40B4-BE49-F238E27FC236}">
                <a16:creationId xmlns:a16="http://schemas.microsoft.com/office/drawing/2014/main" id="{5130D0AE-C543-B81D-CA31-6666A38143EF}"/>
              </a:ext>
            </a:extLst>
          </p:cNvPr>
          <p:cNvSpPr>
            <a:spLocks noChangeArrowheads="1"/>
          </p:cNvSpPr>
          <p:nvPr/>
        </p:nvSpPr>
        <p:spPr bwMode="auto">
          <a:xfrm>
            <a:off x="4038600" y="2147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31749" name="Rectangle 1036">
            <a:extLst>
              <a:ext uri="{FF2B5EF4-FFF2-40B4-BE49-F238E27FC236}">
                <a16:creationId xmlns:a16="http://schemas.microsoft.com/office/drawing/2014/main" id="{63BD0C05-059D-06F0-C50E-F7BB77D59F7C}"/>
              </a:ext>
            </a:extLst>
          </p:cNvPr>
          <p:cNvSpPr>
            <a:spLocks noChangeArrowheads="1"/>
          </p:cNvSpPr>
          <p:nvPr/>
        </p:nvSpPr>
        <p:spPr bwMode="auto">
          <a:xfrm>
            <a:off x="4048125" y="241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1750" name="Picture 1" descr="DOD  ASCENSEURS_Page_11">
            <a:extLst>
              <a:ext uri="{FF2B5EF4-FFF2-40B4-BE49-F238E27FC236}">
                <a16:creationId xmlns:a16="http://schemas.microsoft.com/office/drawing/2014/main" id="{68E4108E-F017-7DAE-2BE8-1AE887111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64" t="12350" r="6628" b="42213"/>
          <a:stretch>
            <a:fillRect/>
          </a:stretch>
        </p:blipFill>
        <p:spPr bwMode="auto">
          <a:xfrm>
            <a:off x="971550" y="1198563"/>
            <a:ext cx="68405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8C077F50-AA6A-291A-D303-0111F9102D7E}"/>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3075" name="Espace réservé du numéro de diapositive 4">
            <a:extLst>
              <a:ext uri="{FF2B5EF4-FFF2-40B4-BE49-F238E27FC236}">
                <a16:creationId xmlns:a16="http://schemas.microsoft.com/office/drawing/2014/main" id="{2FD55438-FD7A-4624-A604-F4952B417484}"/>
              </a:ext>
            </a:extLst>
          </p:cNvPr>
          <p:cNvSpPr>
            <a:spLocks noGrp="1"/>
          </p:cNvSpPr>
          <p:nvPr>
            <p:ph type="sldNum" sz="quarter" idx="12"/>
          </p:nvPr>
        </p:nvSpPr>
        <p:spPr bwMode="auto">
          <a:xfrm>
            <a:off x="6786563" y="6278563"/>
            <a:ext cx="2133600" cy="365125"/>
          </a:xfrm>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A9FB3C-D622-4A9C-B980-B5D2B2E993D8}" type="slidenum">
              <a:rPr lang="fr-FR" altLang="fr-FR" sz="2000">
                <a:solidFill>
                  <a:srgbClr val="984807"/>
                </a:solidFill>
                <a:latin typeface="Myriad Pro" panose="020B0503030403020204" pitchFamily="34" charset="0"/>
              </a:rPr>
              <a:pPr/>
              <a:t>3</a:t>
            </a:fld>
            <a:endParaRPr lang="fr-FR" altLang="fr-FR" sz="2000">
              <a:solidFill>
                <a:srgbClr val="984807"/>
              </a:solidFill>
              <a:latin typeface="Myriad Pro" panose="020B0503030403020204" pitchFamily="34" charset="0"/>
            </a:endParaRPr>
          </a:p>
        </p:txBody>
      </p:sp>
      <p:sp>
        <p:nvSpPr>
          <p:cNvPr id="5124" name="Rectangle 1">
            <a:extLst>
              <a:ext uri="{FF2B5EF4-FFF2-40B4-BE49-F238E27FC236}">
                <a16:creationId xmlns:a16="http://schemas.microsoft.com/office/drawing/2014/main" id="{87CACDBA-D42D-6FC4-3AB7-1DECB775FA12}"/>
              </a:ext>
            </a:extLst>
          </p:cNvPr>
          <p:cNvSpPr>
            <a:spLocks noChangeArrowheads="1"/>
          </p:cNvSpPr>
          <p:nvPr/>
        </p:nvSpPr>
        <p:spPr bwMode="auto">
          <a:xfrm>
            <a:off x="457200" y="2133600"/>
            <a:ext cx="4876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L’évacuation des passagers bloqués dans une cabine d’ascenseur est du ressort des installateurs, mais les SP doivent en maîtriser les techniques de dégagement car fréquemment on fait appel à eux :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2019 = 1 000 interventions</a:t>
            </a:r>
          </a:p>
        </p:txBody>
      </p:sp>
      <p:pic>
        <p:nvPicPr>
          <p:cNvPr id="5125" name="Picture 6">
            <a:extLst>
              <a:ext uri="{FF2B5EF4-FFF2-40B4-BE49-F238E27FC236}">
                <a16:creationId xmlns:a16="http://schemas.microsoft.com/office/drawing/2014/main" id="{7644C8ED-1FB6-6C72-9EAD-34D317DF3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45" t="6483" r="5789" b="2710"/>
          <a:stretch>
            <a:fillRect/>
          </a:stretch>
        </p:blipFill>
        <p:spPr bwMode="auto">
          <a:xfrm>
            <a:off x="6019800" y="1524000"/>
            <a:ext cx="25733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62F1020E-52FD-08C5-7283-6F46129FA8F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B7392B76-D99A-436C-8B8E-E142E4BDC2D4}"/>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5EC2BC6-A201-4BD4-9AFB-097BD2159DF1}" type="slidenum">
              <a:rPr lang="fr-FR" altLang="fr-FR" sz="2000">
                <a:solidFill>
                  <a:srgbClr val="984807"/>
                </a:solidFill>
                <a:latin typeface="Myriad Pro" panose="020B0503030403020204" pitchFamily="34" charset="0"/>
              </a:rPr>
              <a:pPr algn="r" eaLnBrk="1" hangingPunct="1"/>
              <a:t>30</a:t>
            </a:fld>
            <a:endParaRPr lang="fr-FR" altLang="fr-FR" sz="2000">
              <a:solidFill>
                <a:srgbClr val="984807"/>
              </a:solidFill>
              <a:latin typeface="Myriad Pro" panose="020B0503030403020204" pitchFamily="34" charset="0"/>
            </a:endParaRPr>
          </a:p>
        </p:txBody>
      </p:sp>
      <p:sp>
        <p:nvSpPr>
          <p:cNvPr id="32772" name="Rectangle 1">
            <a:extLst>
              <a:ext uri="{FF2B5EF4-FFF2-40B4-BE49-F238E27FC236}">
                <a16:creationId xmlns:a16="http://schemas.microsoft.com/office/drawing/2014/main" id="{1E9AF8C6-5A94-666E-26D5-683917AF856C}"/>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Hydraulique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773" name="Rectangle 6">
            <a:extLst>
              <a:ext uri="{FF2B5EF4-FFF2-40B4-BE49-F238E27FC236}">
                <a16:creationId xmlns:a16="http://schemas.microsoft.com/office/drawing/2014/main" id="{BC911C28-B0F0-69E3-BB94-CD00384EA719}"/>
              </a:ext>
            </a:extLst>
          </p:cNvPr>
          <p:cNvSpPr>
            <a:spLocks noChangeArrowheads="1"/>
          </p:cNvSpPr>
          <p:nvPr/>
        </p:nvSpPr>
        <p:spPr bwMode="auto">
          <a:xfrm>
            <a:off x="457200" y="20574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a:latin typeface="Times New Roman" panose="02020603050405020304" pitchFamily="18" charset="0"/>
                <a:cs typeface="Times New Roman" panose="02020603050405020304" pitchFamily="18" charset="0"/>
              </a:rPr>
              <a:t> Ascenseur à action </a:t>
            </a:r>
            <a:r>
              <a:rPr lang="fr-FR" altLang="fr-FR" sz="2000" b="1">
                <a:latin typeface="Times New Roman" panose="02020603050405020304" pitchFamily="18" charset="0"/>
                <a:cs typeface="Times New Roman" panose="02020603050405020304" pitchFamily="18" charset="0"/>
              </a:rPr>
              <a:t>directe</a:t>
            </a:r>
            <a:r>
              <a:rPr lang="fr-FR" altLang="fr-FR" sz="2000">
                <a:latin typeface="Times New Roman" panose="02020603050405020304" pitchFamily="18" charset="0"/>
                <a:cs typeface="Times New Roman" panose="02020603050405020304" pitchFamily="18" charset="0"/>
              </a:rPr>
              <a:t> : Ascenseur hydraulique dont le piston ou le cylindre est fixé directement à la cabine ou à son étrier. </a:t>
            </a:r>
            <a:endParaRPr lang="fr-FR" altLang="fr-FR" sz="2000">
              <a:solidFill>
                <a:srgbClr val="000000"/>
              </a:solidFill>
              <a:latin typeface="Times New Roman" panose="02020603050405020304" pitchFamily="18" charset="0"/>
              <a:cs typeface="Times New Roman" panose="02020603050405020304" pitchFamily="18" charset="0"/>
            </a:endParaRPr>
          </a:p>
        </p:txBody>
      </p:sp>
      <p:pic>
        <p:nvPicPr>
          <p:cNvPr id="32774" name="Picture 7">
            <a:extLst>
              <a:ext uri="{FF2B5EF4-FFF2-40B4-BE49-F238E27FC236}">
                <a16:creationId xmlns:a16="http://schemas.microsoft.com/office/drawing/2014/main" id="{1A259C22-BF01-E890-9DA6-C57853E06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71800"/>
            <a:ext cx="12049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8A246B32-FBD4-09FA-6A08-7AA0196C84E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967F3B4E-8A25-4FC9-A056-0256AE6559CA}"/>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8488E2E-ECBA-4186-8C4B-02FB99CDEEFA}" type="slidenum">
              <a:rPr lang="fr-FR" altLang="fr-FR" sz="2000">
                <a:solidFill>
                  <a:srgbClr val="984807"/>
                </a:solidFill>
                <a:latin typeface="Myriad Pro" panose="020B0503030403020204" pitchFamily="34" charset="0"/>
              </a:rPr>
              <a:pPr algn="r" eaLnBrk="1" hangingPunct="1"/>
              <a:t>31</a:t>
            </a:fld>
            <a:endParaRPr lang="fr-FR" altLang="fr-FR" sz="2000">
              <a:solidFill>
                <a:srgbClr val="984807"/>
              </a:solidFill>
              <a:latin typeface="Myriad Pro" panose="020B0503030403020204" pitchFamily="34" charset="0"/>
            </a:endParaRPr>
          </a:p>
        </p:txBody>
      </p:sp>
      <p:sp>
        <p:nvSpPr>
          <p:cNvPr id="33796" name="Rectangle 1">
            <a:extLst>
              <a:ext uri="{FF2B5EF4-FFF2-40B4-BE49-F238E27FC236}">
                <a16:creationId xmlns:a16="http://schemas.microsoft.com/office/drawing/2014/main" id="{81B09C1C-25B2-601A-9EB3-6C611B8997D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Hydraulique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797" name="Rectangle 1029">
            <a:extLst>
              <a:ext uri="{FF2B5EF4-FFF2-40B4-BE49-F238E27FC236}">
                <a16:creationId xmlns:a16="http://schemas.microsoft.com/office/drawing/2014/main" id="{CF91F133-5163-AACA-EEB4-2D012A24764E}"/>
              </a:ext>
            </a:extLst>
          </p:cNvPr>
          <p:cNvSpPr>
            <a:spLocks noChangeArrowheads="1"/>
          </p:cNvSpPr>
          <p:nvPr/>
        </p:nvSpPr>
        <p:spPr bwMode="auto">
          <a:xfrm>
            <a:off x="381000" y="2438400"/>
            <a:ext cx="4648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a:latin typeface="Times New Roman" panose="02020603050405020304" pitchFamily="18" charset="0"/>
                <a:cs typeface="Times New Roman" panose="02020603050405020304" pitchFamily="18" charset="0"/>
              </a:rPr>
              <a:t> Ascenseur à action </a:t>
            </a:r>
            <a:r>
              <a:rPr lang="fr-FR" altLang="fr-FR" sz="2000" b="1">
                <a:latin typeface="Times New Roman" panose="02020603050405020304" pitchFamily="18" charset="0"/>
                <a:cs typeface="Times New Roman" panose="02020603050405020304" pitchFamily="18" charset="0"/>
              </a:rPr>
              <a:t>indirecte </a:t>
            </a:r>
            <a:r>
              <a:rPr lang="fr-FR" altLang="fr-FR" sz="2000">
                <a:latin typeface="Times New Roman" panose="02020603050405020304" pitchFamily="18" charset="0"/>
                <a:cs typeface="Times New Roman" panose="02020603050405020304" pitchFamily="18" charset="0"/>
              </a:rPr>
              <a:t>: </a:t>
            </a:r>
          </a:p>
          <a:p>
            <a:pPr algn="just">
              <a:spcBef>
                <a:spcPct val="0"/>
              </a:spcBef>
              <a:buFontTx/>
              <a:buChar char="•"/>
            </a:pP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Ascenseur hydraulique dont le piston ou le cylindre est relié à la cabine ou à son étrier par des organes de suspensions (câbles, chaînes). </a:t>
            </a:r>
            <a:endParaRPr lang="fr-FR" altLang="fr-FR" sz="2000">
              <a:latin typeface="Times New Roman" panose="02020603050405020304" pitchFamily="18" charset="0"/>
            </a:endParaRPr>
          </a:p>
        </p:txBody>
      </p:sp>
      <p:sp>
        <p:nvSpPr>
          <p:cNvPr id="33798" name="Rectangle 1032">
            <a:extLst>
              <a:ext uri="{FF2B5EF4-FFF2-40B4-BE49-F238E27FC236}">
                <a16:creationId xmlns:a16="http://schemas.microsoft.com/office/drawing/2014/main" id="{810B0FCF-FBBA-76DA-DE65-EFF3821E7FC5}"/>
              </a:ext>
            </a:extLst>
          </p:cNvPr>
          <p:cNvSpPr>
            <a:spLocks noChangeArrowheads="1"/>
          </p:cNvSpPr>
          <p:nvPr/>
        </p:nvSpPr>
        <p:spPr bwMode="auto">
          <a:xfrm>
            <a:off x="2824163" y="1276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3799" name="Picture 1031">
            <a:extLst>
              <a:ext uri="{FF2B5EF4-FFF2-40B4-BE49-F238E27FC236}">
                <a16:creationId xmlns:a16="http://schemas.microsoft.com/office/drawing/2014/main" id="{5FBC92BA-09E7-711D-73DD-11E2CDD81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34956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DOD  ASCENSEURS_Page_11">
            <a:extLst>
              <a:ext uri="{FF2B5EF4-FFF2-40B4-BE49-F238E27FC236}">
                <a16:creationId xmlns:a16="http://schemas.microsoft.com/office/drawing/2014/main" id="{79569E7B-712C-EA56-BE4A-EBBC05414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29" t="66141" r="29106" b="13988"/>
          <a:stretch>
            <a:fillRect/>
          </a:stretch>
        </p:blipFill>
        <p:spPr bwMode="auto">
          <a:xfrm>
            <a:off x="1042988" y="1319213"/>
            <a:ext cx="7808912"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re 8">
            <a:extLst>
              <a:ext uri="{FF2B5EF4-FFF2-40B4-BE49-F238E27FC236}">
                <a16:creationId xmlns:a16="http://schemas.microsoft.com/office/drawing/2014/main" id="{E0F61EB5-D3F5-9842-D9B3-830E149D11B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d'appareils</a:t>
            </a:r>
          </a:p>
        </p:txBody>
      </p:sp>
      <p:sp>
        <p:nvSpPr>
          <p:cNvPr id="3075" name="Espace réservé du numéro de diapositive 4">
            <a:extLst>
              <a:ext uri="{FF2B5EF4-FFF2-40B4-BE49-F238E27FC236}">
                <a16:creationId xmlns:a16="http://schemas.microsoft.com/office/drawing/2014/main" id="{967F3B4E-8A25-4FC9-A056-0256AE6559CA}"/>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9F2E16E-51FB-46D5-BE00-5A2152B84129}" type="slidenum">
              <a:rPr lang="fr-FR" altLang="fr-FR" sz="2000">
                <a:solidFill>
                  <a:srgbClr val="984807"/>
                </a:solidFill>
                <a:latin typeface="Myriad Pro" panose="020B0503030403020204" pitchFamily="34" charset="0"/>
              </a:rPr>
              <a:pPr algn="r" eaLnBrk="1" hangingPunct="1"/>
              <a:t>32</a:t>
            </a:fld>
            <a:endParaRPr lang="fr-FR" altLang="fr-FR" sz="2000">
              <a:solidFill>
                <a:srgbClr val="984807"/>
              </a:solidFill>
              <a:latin typeface="Myriad Pro" panose="020B0503030403020204" pitchFamily="34" charset="0"/>
            </a:endParaRPr>
          </a:p>
        </p:txBody>
      </p:sp>
      <p:sp>
        <p:nvSpPr>
          <p:cNvPr id="34821" name="Rectangle 1">
            <a:extLst>
              <a:ext uri="{FF2B5EF4-FFF2-40B4-BE49-F238E27FC236}">
                <a16:creationId xmlns:a16="http://schemas.microsoft.com/office/drawing/2014/main" id="{3DC11795-A2F4-6223-0FAD-9BFA303B8312}"/>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Hydraulique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822" name="Rectangle 1029">
            <a:extLst>
              <a:ext uri="{FF2B5EF4-FFF2-40B4-BE49-F238E27FC236}">
                <a16:creationId xmlns:a16="http://schemas.microsoft.com/office/drawing/2014/main" id="{ECC0D009-8729-62B9-6935-9200EABEE18B}"/>
              </a:ext>
            </a:extLst>
          </p:cNvPr>
          <p:cNvSpPr>
            <a:spLocks noChangeArrowheads="1"/>
          </p:cNvSpPr>
          <p:nvPr/>
        </p:nvSpPr>
        <p:spPr bwMode="auto">
          <a:xfrm>
            <a:off x="414338" y="5051425"/>
            <a:ext cx="83804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E</a:t>
            </a:r>
            <a:r>
              <a:rPr lang="fr-FR" altLang="fr-FR" sz="2000">
                <a:latin typeface="Times New Roman" panose="02020603050405020304" pitchFamily="18" charset="0"/>
                <a:cs typeface="Times New Roman" panose="02020603050405020304" pitchFamily="18" charset="0"/>
              </a:rPr>
              <a:t>xiste aussi dans la catégorie des ascenseurs hydrauliques, un système de mouflage venant compléter le système hydraulique.</a:t>
            </a:r>
          </a:p>
        </p:txBody>
      </p:sp>
      <p:sp>
        <p:nvSpPr>
          <p:cNvPr id="34823" name="Rectangle 1032">
            <a:extLst>
              <a:ext uri="{FF2B5EF4-FFF2-40B4-BE49-F238E27FC236}">
                <a16:creationId xmlns:a16="http://schemas.microsoft.com/office/drawing/2014/main" id="{19D1707C-9451-990C-52CB-75EF40D4D05E}"/>
              </a:ext>
            </a:extLst>
          </p:cNvPr>
          <p:cNvSpPr>
            <a:spLocks noChangeArrowheads="1"/>
          </p:cNvSpPr>
          <p:nvPr/>
        </p:nvSpPr>
        <p:spPr bwMode="auto">
          <a:xfrm>
            <a:off x="2824163" y="1276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34824" name="Rectangle 2">
            <a:extLst>
              <a:ext uri="{FF2B5EF4-FFF2-40B4-BE49-F238E27FC236}">
                <a16:creationId xmlns:a16="http://schemas.microsoft.com/office/drawing/2014/main" id="{422A54F9-2FAA-2155-2DE7-A2B9E0E693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29EAEEEB-0119-2E71-EF92-D63E17B3A23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6C021426-63DE-42BD-8B4D-7206009DF3EB}"/>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8417BD3-F456-452D-9F81-85EB22AFF18B}" type="slidenum">
              <a:rPr lang="fr-FR" altLang="fr-FR" sz="2000">
                <a:solidFill>
                  <a:srgbClr val="984807"/>
                </a:solidFill>
                <a:latin typeface="Myriad Pro" panose="020B0503030403020204" pitchFamily="34" charset="0"/>
              </a:rPr>
              <a:pPr algn="r" eaLnBrk="1" hangingPunct="1"/>
              <a:t>33</a:t>
            </a:fld>
            <a:endParaRPr lang="fr-FR" altLang="fr-FR" sz="2000">
              <a:solidFill>
                <a:srgbClr val="984807"/>
              </a:solidFill>
              <a:latin typeface="Myriad Pro" panose="020B0503030403020204" pitchFamily="34" charset="0"/>
            </a:endParaRPr>
          </a:p>
        </p:txBody>
      </p:sp>
      <p:sp>
        <p:nvSpPr>
          <p:cNvPr id="35844" name="Rectangle 1">
            <a:extLst>
              <a:ext uri="{FF2B5EF4-FFF2-40B4-BE49-F238E27FC236}">
                <a16:creationId xmlns:a16="http://schemas.microsoft.com/office/drawing/2014/main" id="{EC35D5EB-FAD8-5CDC-E94B-3215EE7C4031}"/>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Machinerie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845" name="Rectangle 5">
            <a:extLst>
              <a:ext uri="{FF2B5EF4-FFF2-40B4-BE49-F238E27FC236}">
                <a16:creationId xmlns:a16="http://schemas.microsoft.com/office/drawing/2014/main" id="{1752122E-5A14-B4FB-5901-C0836BDD420E}"/>
              </a:ext>
            </a:extLst>
          </p:cNvPr>
          <p:cNvSpPr>
            <a:spLocks noChangeArrowheads="1"/>
          </p:cNvSpPr>
          <p:nvPr/>
        </p:nvSpPr>
        <p:spPr bwMode="auto">
          <a:xfrm>
            <a:off x="457200" y="19812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221E1F"/>
                </a:solidFill>
                <a:latin typeface="Times New Roman" panose="02020603050405020304" pitchFamily="18" charset="0"/>
                <a:cs typeface="Times New Roman" panose="02020603050405020304" pitchFamily="18" charset="0"/>
              </a:rPr>
              <a:t>C’est un local ventilé muni d’une porte fermant à clé. Sur la porte sont fixées une pancarte de repérage et une boîte contenant la clé du local.</a:t>
            </a:r>
            <a:endParaRPr lang="fr-FR" altLang="fr-FR" sz="2000">
              <a:latin typeface="Times New Roman" panose="02020603050405020304" pitchFamily="18" charset="0"/>
            </a:endParaRPr>
          </a:p>
        </p:txBody>
      </p:sp>
      <p:pic>
        <p:nvPicPr>
          <p:cNvPr id="35846" name="Picture 8" descr="U:\Berrodier\cours vidéoprojecteur\ascenseurs\EPSN0017.jpg">
            <a:extLst>
              <a:ext uri="{FF2B5EF4-FFF2-40B4-BE49-F238E27FC236}">
                <a16:creationId xmlns:a16="http://schemas.microsoft.com/office/drawing/2014/main" id="{114AAE3B-0C0F-EC5A-6979-ADED8A90C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7E64DF0B-2314-D834-B827-D0901D82DDA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62AA3602-10A3-4C37-9202-646F56DFCBB4}"/>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E694A55-8F1C-4BFE-B910-8CAE6A4573A4}" type="slidenum">
              <a:rPr lang="fr-FR" altLang="fr-FR" sz="2000">
                <a:solidFill>
                  <a:srgbClr val="984807"/>
                </a:solidFill>
                <a:latin typeface="Myriad Pro" panose="020B0503030403020204" pitchFamily="34" charset="0"/>
              </a:rPr>
              <a:pPr algn="r" eaLnBrk="1" hangingPunct="1"/>
              <a:t>34</a:t>
            </a:fld>
            <a:endParaRPr lang="fr-FR" altLang="fr-FR" sz="2000">
              <a:solidFill>
                <a:srgbClr val="984807"/>
              </a:solidFill>
              <a:latin typeface="Myriad Pro" panose="020B0503030403020204" pitchFamily="34" charset="0"/>
            </a:endParaRPr>
          </a:p>
        </p:txBody>
      </p:sp>
      <p:sp>
        <p:nvSpPr>
          <p:cNvPr id="36868" name="Rectangle 1">
            <a:extLst>
              <a:ext uri="{FF2B5EF4-FFF2-40B4-BE49-F238E27FC236}">
                <a16:creationId xmlns:a16="http://schemas.microsoft.com/office/drawing/2014/main" id="{A9E69721-90CA-12A7-9935-41A9440DE9FE}"/>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Machinerie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869" name="Rectangle 5">
            <a:extLst>
              <a:ext uri="{FF2B5EF4-FFF2-40B4-BE49-F238E27FC236}">
                <a16:creationId xmlns:a16="http://schemas.microsoft.com/office/drawing/2014/main" id="{0726D4A6-C516-2C5B-04BE-6F802C3114AF}"/>
              </a:ext>
            </a:extLst>
          </p:cNvPr>
          <p:cNvSpPr>
            <a:spLocks noChangeArrowheads="1"/>
          </p:cNvSpPr>
          <p:nvPr/>
        </p:nvSpPr>
        <p:spPr bwMode="auto">
          <a:xfrm>
            <a:off x="304800" y="3406775"/>
            <a:ext cx="8229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221E1F"/>
                </a:solidFill>
                <a:latin typeface="Times New Roman" panose="02020603050405020304" pitchFamily="18" charset="0"/>
                <a:cs typeface="Times New Roman" panose="02020603050405020304" pitchFamily="18" charset="0"/>
              </a:rPr>
              <a:t>A l’intérieur du local se trouve :</a:t>
            </a: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Un disjoncteur général,</a:t>
            </a: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Un moteur treuil avec électrofrein,</a:t>
            </a: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Une armoire électrique : le contrôleur (le cerveau de l'ascenseur),</a:t>
            </a: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Un fer ou crochet de manutention,</a:t>
            </a: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Une trappe pour manutention du matériel,</a:t>
            </a: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Les instructions de dépannage pour manœuvre manuelle.</a:t>
            </a:r>
            <a:endParaRPr lang="fr-FR" altLang="fr-FR" sz="2000">
              <a:latin typeface="Times New Roman" panose="02020603050405020304" pitchFamily="18" charset="0"/>
            </a:endParaRPr>
          </a:p>
        </p:txBody>
      </p:sp>
      <p:sp>
        <p:nvSpPr>
          <p:cNvPr id="36870" name="Rectangle 7">
            <a:extLst>
              <a:ext uri="{FF2B5EF4-FFF2-40B4-BE49-F238E27FC236}">
                <a16:creationId xmlns:a16="http://schemas.microsoft.com/office/drawing/2014/main" id="{6FB449A5-60CE-0AE2-57FB-AD56A1821DD3}"/>
              </a:ext>
            </a:extLst>
          </p:cNvPr>
          <p:cNvSpPr>
            <a:spLocks noChangeArrowheads="1"/>
          </p:cNvSpPr>
          <p:nvPr/>
        </p:nvSpPr>
        <p:spPr bwMode="auto">
          <a:xfrm>
            <a:off x="220980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6871" name="Picture 6">
            <a:extLst>
              <a:ext uri="{FF2B5EF4-FFF2-40B4-BE49-F238E27FC236}">
                <a16:creationId xmlns:a16="http://schemas.microsoft.com/office/drawing/2014/main" id="{6BE549F3-428C-B38A-874A-BE53FBF42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295400"/>
            <a:ext cx="49149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F2127041-6AC6-1FD5-E632-E66C46D6516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83776831-DBEC-4AEA-93AA-BFB7C0057B4C}"/>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B244E4D-E850-4DDD-A752-04172E38A7E4}" type="slidenum">
              <a:rPr lang="fr-FR" altLang="fr-FR" sz="2000">
                <a:solidFill>
                  <a:srgbClr val="984807"/>
                </a:solidFill>
                <a:latin typeface="Myriad Pro" panose="020B0503030403020204" pitchFamily="34" charset="0"/>
              </a:rPr>
              <a:pPr algn="r" eaLnBrk="1" hangingPunct="1"/>
              <a:t>35</a:t>
            </a:fld>
            <a:endParaRPr lang="fr-FR" altLang="fr-FR" sz="2000">
              <a:solidFill>
                <a:srgbClr val="984807"/>
              </a:solidFill>
              <a:latin typeface="Myriad Pro" panose="020B0503030403020204" pitchFamily="34" charset="0"/>
            </a:endParaRPr>
          </a:p>
        </p:txBody>
      </p:sp>
      <p:sp>
        <p:nvSpPr>
          <p:cNvPr id="37892" name="Rectangle 1">
            <a:extLst>
              <a:ext uri="{FF2B5EF4-FFF2-40B4-BE49-F238E27FC236}">
                <a16:creationId xmlns:a16="http://schemas.microsoft.com/office/drawing/2014/main" id="{163E5F77-4239-CBCD-D09F-A84DB217DC9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Machinerie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893" name="Rectangle 5">
            <a:extLst>
              <a:ext uri="{FF2B5EF4-FFF2-40B4-BE49-F238E27FC236}">
                <a16:creationId xmlns:a16="http://schemas.microsoft.com/office/drawing/2014/main" id="{AF2D4FDE-336D-EA38-EEED-D7CE92D357A6}"/>
              </a:ext>
            </a:extLst>
          </p:cNvPr>
          <p:cNvSpPr>
            <a:spLocks noChangeArrowheads="1"/>
          </p:cNvSpPr>
          <p:nvPr/>
        </p:nvSpPr>
        <p:spPr bwMode="auto">
          <a:xfrm>
            <a:off x="457200" y="1905000"/>
            <a:ext cx="670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rPr>
              <a:t>Sur les sans machinerie la porte s'ouvre sur les </a:t>
            </a:r>
          </a:p>
          <a:p>
            <a:pPr algn="just">
              <a:spcBef>
                <a:spcPct val="0"/>
              </a:spcBef>
              <a:buFontTx/>
              <a:buNone/>
            </a:pPr>
            <a:r>
              <a:rPr lang="fr-FR" altLang="fr-FR" sz="2000">
                <a:latin typeface="Times New Roman" panose="02020603050405020304" pitchFamily="18" charset="0"/>
              </a:rPr>
              <a:t>mêmes organes. </a:t>
            </a:r>
          </a:p>
        </p:txBody>
      </p:sp>
      <p:sp>
        <p:nvSpPr>
          <p:cNvPr id="37894" name="Rectangle 9">
            <a:extLst>
              <a:ext uri="{FF2B5EF4-FFF2-40B4-BE49-F238E27FC236}">
                <a16:creationId xmlns:a16="http://schemas.microsoft.com/office/drawing/2014/main" id="{0EE6DB6B-3F06-DC80-5644-DDABB3F76BCA}"/>
              </a:ext>
            </a:extLst>
          </p:cNvPr>
          <p:cNvSpPr>
            <a:spLocks noChangeArrowheads="1"/>
          </p:cNvSpPr>
          <p:nvPr/>
        </p:nvSpPr>
        <p:spPr bwMode="auto">
          <a:xfrm>
            <a:off x="1204913" y="-75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7895" name="Picture 8">
            <a:extLst>
              <a:ext uri="{FF2B5EF4-FFF2-40B4-BE49-F238E27FC236}">
                <a16:creationId xmlns:a16="http://schemas.microsoft.com/office/drawing/2014/main" id="{BF9307EC-3700-CD7B-D4D9-CC1D09853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184" t="2733" r="51344" b="43509"/>
          <a:stretch>
            <a:fillRect/>
          </a:stretch>
        </p:blipFill>
        <p:spPr bwMode="auto">
          <a:xfrm>
            <a:off x="5486400" y="1447800"/>
            <a:ext cx="259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11">
            <a:extLst>
              <a:ext uri="{FF2B5EF4-FFF2-40B4-BE49-F238E27FC236}">
                <a16:creationId xmlns:a16="http://schemas.microsoft.com/office/drawing/2014/main" id="{6ED47A8D-9AF1-7D09-20D5-06EF56E1CC15}"/>
              </a:ext>
            </a:extLst>
          </p:cNvPr>
          <p:cNvSpPr>
            <a:spLocks noChangeArrowheads="1"/>
          </p:cNvSpPr>
          <p:nvPr/>
        </p:nvSpPr>
        <p:spPr bwMode="auto">
          <a:xfrm>
            <a:off x="1204913" y="-75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37897" name="Picture 10">
            <a:extLst>
              <a:ext uri="{FF2B5EF4-FFF2-40B4-BE49-F238E27FC236}">
                <a16:creationId xmlns:a16="http://schemas.microsoft.com/office/drawing/2014/main" id="{2EFA1E20-2B9D-2A3A-6E29-E7DDF37BD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21" t="59225" r="51344" b="2505"/>
          <a:stretch>
            <a:fillRect/>
          </a:stretch>
        </p:blipFill>
        <p:spPr bwMode="auto">
          <a:xfrm>
            <a:off x="1219200" y="28194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495F49E0-8DC3-C018-C4A3-8A614F91268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BED598E2-F256-41E7-822D-AFCBC765D9C8}"/>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98B5880-CB9A-4815-A175-A6F649AE2D8C}" type="slidenum">
              <a:rPr lang="fr-FR" altLang="fr-FR" sz="2000">
                <a:solidFill>
                  <a:srgbClr val="984807"/>
                </a:solidFill>
                <a:latin typeface="Myriad Pro" panose="020B0503030403020204" pitchFamily="34" charset="0"/>
              </a:rPr>
              <a:pPr algn="r" eaLnBrk="1" hangingPunct="1"/>
              <a:t>36</a:t>
            </a:fld>
            <a:endParaRPr lang="fr-FR" altLang="fr-FR" sz="2000">
              <a:solidFill>
                <a:srgbClr val="984807"/>
              </a:solidFill>
              <a:latin typeface="Myriad Pro" panose="020B0503030403020204" pitchFamily="34" charset="0"/>
            </a:endParaRPr>
          </a:p>
        </p:txBody>
      </p:sp>
      <p:sp>
        <p:nvSpPr>
          <p:cNvPr id="38916" name="Rectangle 1">
            <a:extLst>
              <a:ext uri="{FF2B5EF4-FFF2-40B4-BE49-F238E27FC236}">
                <a16:creationId xmlns:a16="http://schemas.microsoft.com/office/drawing/2014/main" id="{6E4B7AFD-52D1-F7E8-0405-D59967780D87}"/>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Gaine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917" name="Rectangle 5">
            <a:extLst>
              <a:ext uri="{FF2B5EF4-FFF2-40B4-BE49-F238E27FC236}">
                <a16:creationId xmlns:a16="http://schemas.microsoft.com/office/drawing/2014/main" id="{FD427394-988A-FBCF-93F0-7DB3FB016E42}"/>
              </a:ext>
            </a:extLst>
          </p:cNvPr>
          <p:cNvSpPr>
            <a:spLocks noChangeArrowheads="1"/>
          </p:cNvSpPr>
          <p:nvPr/>
        </p:nvSpPr>
        <p:spPr bwMode="auto">
          <a:xfrm>
            <a:off x="457200" y="198120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221E1F"/>
                </a:solidFill>
                <a:latin typeface="Times New Roman" panose="02020603050405020304" pitchFamily="18" charset="0"/>
                <a:cs typeface="Times New Roman" panose="02020603050405020304" pitchFamily="18" charset="0"/>
              </a:rPr>
              <a:t>C’est le conduit dans lequel se déplace la cabine. On trouve, dans cette gaine:</a:t>
            </a:r>
          </a:p>
        </p:txBody>
      </p:sp>
      <p:pic>
        <p:nvPicPr>
          <p:cNvPr id="38918" name="Picture 6">
            <a:extLst>
              <a:ext uri="{FF2B5EF4-FFF2-40B4-BE49-F238E27FC236}">
                <a16:creationId xmlns:a16="http://schemas.microsoft.com/office/drawing/2014/main" id="{59B9B029-3BAE-56AC-CA13-F3D6C8CA7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33800"/>
            <a:ext cx="35814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8">
            <a:extLst>
              <a:ext uri="{FF2B5EF4-FFF2-40B4-BE49-F238E27FC236}">
                <a16:creationId xmlns:a16="http://schemas.microsoft.com/office/drawing/2014/main" id="{DE983E79-B15D-5690-1BCB-0D0A6690F32A}"/>
              </a:ext>
            </a:extLst>
          </p:cNvPr>
          <p:cNvSpPr>
            <a:spLocks noChangeArrowheads="1"/>
          </p:cNvSpPr>
          <p:nvPr/>
        </p:nvSpPr>
        <p:spPr bwMode="auto">
          <a:xfrm>
            <a:off x="533400" y="259080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Les rails guides de la cabine</a:t>
            </a:r>
            <a:r>
              <a:rPr lang="fr-FR" altLang="fr-FR" sz="2000">
                <a:latin typeface="Times New Roman" panose="02020603050405020304" pitchFamily="18" charset="0"/>
                <a:cs typeface="Times New Roman" panose="02020603050405020304" pitchFamily="18" charset="0"/>
              </a:rPr>
              <a:t>,</a:t>
            </a:r>
            <a:r>
              <a:rPr lang="fr-FR" altLang="fr-FR" sz="2000">
                <a:latin typeface="Times New Roman" panose="02020603050405020304" pitchFamily="18" charset="0"/>
              </a:rPr>
              <a:t> </a:t>
            </a:r>
          </a:p>
        </p:txBody>
      </p:sp>
      <p:pic>
        <p:nvPicPr>
          <p:cNvPr id="38920" name="Picture 9">
            <a:extLst>
              <a:ext uri="{FF2B5EF4-FFF2-40B4-BE49-F238E27FC236}">
                <a16:creationId xmlns:a16="http://schemas.microsoft.com/office/drawing/2014/main" id="{13BACB92-B1EF-27B7-AFA6-D55F739B2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888" y="2587625"/>
            <a:ext cx="4608512"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0B1AC7E7-6566-383A-5E00-D1CCB1E6CE3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A0867D81-3819-4E22-97ED-ADF339838B0D}"/>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678F445-002A-49D3-9A9D-B8A9E9460FFB}" type="slidenum">
              <a:rPr lang="fr-FR" altLang="fr-FR" sz="2000">
                <a:solidFill>
                  <a:srgbClr val="984807"/>
                </a:solidFill>
                <a:latin typeface="Myriad Pro" panose="020B0503030403020204" pitchFamily="34" charset="0"/>
              </a:rPr>
              <a:pPr algn="r" eaLnBrk="1" hangingPunct="1"/>
              <a:t>37</a:t>
            </a:fld>
            <a:endParaRPr lang="fr-FR" altLang="fr-FR" sz="2000">
              <a:solidFill>
                <a:srgbClr val="984807"/>
              </a:solidFill>
              <a:latin typeface="Myriad Pro" panose="020B0503030403020204" pitchFamily="34" charset="0"/>
            </a:endParaRPr>
          </a:p>
        </p:txBody>
      </p:sp>
      <p:sp>
        <p:nvSpPr>
          <p:cNvPr id="39940" name="Rectangle 1">
            <a:extLst>
              <a:ext uri="{FF2B5EF4-FFF2-40B4-BE49-F238E27FC236}">
                <a16:creationId xmlns:a16="http://schemas.microsoft.com/office/drawing/2014/main" id="{1E0FB447-3078-1C59-7CE3-6430A1811EC1}"/>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Gaine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941" name="Rectangle 1029">
            <a:extLst>
              <a:ext uri="{FF2B5EF4-FFF2-40B4-BE49-F238E27FC236}">
                <a16:creationId xmlns:a16="http://schemas.microsoft.com/office/drawing/2014/main" id="{5C5450D0-E9F7-148A-A636-D8A9520351CA}"/>
              </a:ext>
            </a:extLst>
          </p:cNvPr>
          <p:cNvSpPr>
            <a:spLocks noChangeArrowheads="1"/>
          </p:cNvSpPr>
          <p:nvPr/>
        </p:nvSpPr>
        <p:spPr bwMode="auto">
          <a:xfrm>
            <a:off x="457200" y="183515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Le contrepoids, qui est guidé par des rails (poids à vide + 50 % de la charge utile),</a:t>
            </a:r>
            <a:r>
              <a:rPr lang="fr-FR" altLang="fr-FR" sz="2000">
                <a:latin typeface="Times New Roman" panose="02020603050405020304" pitchFamily="18" charset="0"/>
              </a:rPr>
              <a:t> </a:t>
            </a:r>
          </a:p>
        </p:txBody>
      </p:sp>
      <p:sp>
        <p:nvSpPr>
          <p:cNvPr id="39942" name="Rectangle 1031">
            <a:extLst>
              <a:ext uri="{FF2B5EF4-FFF2-40B4-BE49-F238E27FC236}">
                <a16:creationId xmlns:a16="http://schemas.microsoft.com/office/drawing/2014/main" id="{BAEC9E35-A63F-5A60-E887-0D36C0F909D9}"/>
              </a:ext>
            </a:extLst>
          </p:cNvPr>
          <p:cNvSpPr>
            <a:spLocks noChangeArrowheads="1"/>
          </p:cNvSpPr>
          <p:nvPr/>
        </p:nvSpPr>
        <p:spPr bwMode="auto">
          <a:xfrm>
            <a:off x="457200" y="54864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Les pendentifs destinés à relier électriquement la cabine à la machinerie,</a:t>
            </a:r>
            <a:r>
              <a:rPr lang="fr-FR" altLang="fr-FR" sz="2000">
                <a:latin typeface="Times New Roman" panose="02020603050405020304" pitchFamily="18" charset="0"/>
              </a:rPr>
              <a:t> </a:t>
            </a:r>
          </a:p>
        </p:txBody>
      </p:sp>
      <p:pic>
        <p:nvPicPr>
          <p:cNvPr id="39943" name="Picture 1032">
            <a:extLst>
              <a:ext uri="{FF2B5EF4-FFF2-40B4-BE49-F238E27FC236}">
                <a16:creationId xmlns:a16="http://schemas.microsoft.com/office/drawing/2014/main" id="{A22870FB-AF40-3B05-71AE-7413E9A0B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420938"/>
            <a:ext cx="37338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A73D816B-C186-A198-3F09-6D52C09624E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9450EA7C-2892-47CD-8D7C-F801C7FEC147}"/>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43AB0D2-3011-4A33-83D7-AA7A874F2909}" type="slidenum">
              <a:rPr lang="fr-FR" altLang="fr-FR" sz="2000">
                <a:solidFill>
                  <a:srgbClr val="984807"/>
                </a:solidFill>
                <a:latin typeface="Myriad Pro" panose="020B0503030403020204" pitchFamily="34" charset="0"/>
              </a:rPr>
              <a:pPr algn="r" eaLnBrk="1" hangingPunct="1"/>
              <a:t>38</a:t>
            </a:fld>
            <a:endParaRPr lang="fr-FR" altLang="fr-FR" sz="2000">
              <a:solidFill>
                <a:srgbClr val="984807"/>
              </a:solidFill>
              <a:latin typeface="Myriad Pro" panose="020B0503030403020204" pitchFamily="34" charset="0"/>
            </a:endParaRPr>
          </a:p>
        </p:txBody>
      </p:sp>
      <p:sp>
        <p:nvSpPr>
          <p:cNvPr id="40964" name="Rectangle 1">
            <a:extLst>
              <a:ext uri="{FF2B5EF4-FFF2-40B4-BE49-F238E27FC236}">
                <a16:creationId xmlns:a16="http://schemas.microsoft.com/office/drawing/2014/main" id="{F89BBBBB-261E-C3F1-D9DE-7E35626252B5}"/>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Gaine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965" name="Rectangle 5">
            <a:extLst>
              <a:ext uri="{FF2B5EF4-FFF2-40B4-BE49-F238E27FC236}">
                <a16:creationId xmlns:a16="http://schemas.microsoft.com/office/drawing/2014/main" id="{64B5EDFB-D0DB-7E19-5EB8-E11AC02F08F2}"/>
              </a:ext>
            </a:extLst>
          </p:cNvPr>
          <p:cNvSpPr>
            <a:spLocks noChangeArrowheads="1"/>
          </p:cNvSpPr>
          <p:nvPr/>
        </p:nvSpPr>
        <p:spPr bwMode="auto">
          <a:xfrm>
            <a:off x="457200" y="20574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Une cuvette de 1,30 m de profondeur en bas de la gaine.</a:t>
            </a:r>
            <a:endParaRPr lang="fr-FR" altLang="fr-FR" sz="200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cs typeface="Calibri" panose="020F0502020204030204" pitchFamily="34" charset="0"/>
              </a:rPr>
              <a:t> Des amortisseurs de cabine et de contrepoids dans la cuvette.</a:t>
            </a:r>
            <a:r>
              <a:rPr lang="fr-FR" altLang="fr-FR" sz="2000">
                <a:latin typeface="Times New Roman" panose="02020603050405020304" pitchFamily="18" charset="0"/>
              </a:rPr>
              <a:t> </a:t>
            </a:r>
          </a:p>
        </p:txBody>
      </p:sp>
      <p:sp>
        <p:nvSpPr>
          <p:cNvPr id="40966" name="Rectangle 7">
            <a:extLst>
              <a:ext uri="{FF2B5EF4-FFF2-40B4-BE49-F238E27FC236}">
                <a16:creationId xmlns:a16="http://schemas.microsoft.com/office/drawing/2014/main" id="{58B7ED52-393D-CDE3-FEE9-80ED0764DC57}"/>
              </a:ext>
            </a:extLst>
          </p:cNvPr>
          <p:cNvSpPr>
            <a:spLocks noChangeArrowheads="1"/>
          </p:cNvSpPr>
          <p:nvPr/>
        </p:nvSpPr>
        <p:spPr bwMode="auto">
          <a:xfrm>
            <a:off x="2147888"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0967" name="Picture 6">
            <a:extLst>
              <a:ext uri="{FF2B5EF4-FFF2-40B4-BE49-F238E27FC236}">
                <a16:creationId xmlns:a16="http://schemas.microsoft.com/office/drawing/2014/main" id="{FDC69D78-CCAF-49D2-5B5A-4A5D14C04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72390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8">
            <a:extLst>
              <a:ext uri="{FF2B5EF4-FFF2-40B4-BE49-F238E27FC236}">
                <a16:creationId xmlns:a16="http://schemas.microsoft.com/office/drawing/2014/main" id="{AA40B822-C3ED-E35A-B2A3-367B5EC9C83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0F358D86-B7D4-4AFA-94D1-C71A338CCA41}"/>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ED2C7C7-D3B5-4D6C-A628-9B3A3C9B4D63}" type="slidenum">
              <a:rPr lang="fr-FR" altLang="fr-FR" sz="2000">
                <a:solidFill>
                  <a:srgbClr val="984807"/>
                </a:solidFill>
                <a:latin typeface="Myriad Pro" panose="020B0503030403020204" pitchFamily="34" charset="0"/>
              </a:rPr>
              <a:pPr algn="r" eaLnBrk="1" hangingPunct="1"/>
              <a:t>39</a:t>
            </a:fld>
            <a:endParaRPr lang="fr-FR" altLang="fr-FR" sz="2000">
              <a:solidFill>
                <a:srgbClr val="984807"/>
              </a:solidFill>
              <a:latin typeface="Myriad Pro" panose="020B0503030403020204" pitchFamily="34" charset="0"/>
            </a:endParaRPr>
          </a:p>
        </p:txBody>
      </p:sp>
      <p:sp>
        <p:nvSpPr>
          <p:cNvPr id="41988" name="Rectangle 1">
            <a:extLst>
              <a:ext uri="{FF2B5EF4-FFF2-40B4-BE49-F238E27FC236}">
                <a16:creationId xmlns:a16="http://schemas.microsoft.com/office/drawing/2014/main" id="{C2C18550-F82A-5A2D-5992-013EEBCCE272}"/>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Gaine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989" name="Rectangle 5">
            <a:extLst>
              <a:ext uri="{FF2B5EF4-FFF2-40B4-BE49-F238E27FC236}">
                <a16:creationId xmlns:a16="http://schemas.microsoft.com/office/drawing/2014/main" id="{EAAA8C27-088D-B70F-1C44-FFB664E42892}"/>
              </a:ext>
            </a:extLst>
          </p:cNvPr>
          <p:cNvSpPr>
            <a:spLocks noChangeArrowheads="1"/>
          </p:cNvSpPr>
          <p:nvPr/>
        </p:nvSpPr>
        <p:spPr bwMode="auto">
          <a:xfrm>
            <a:off x="457200" y="1981200"/>
            <a:ext cx="82296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221E1F"/>
                </a:solidFill>
                <a:latin typeface="Times New Roman" panose="02020603050405020304" pitchFamily="18" charset="0"/>
                <a:cs typeface="Times New Roman" panose="02020603050405020304" pitchFamily="18" charset="0"/>
              </a:rPr>
              <a:t>On trouve, en partie extérieure de la gaine :</a:t>
            </a: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Les portes palières, battantes ou coulissantes, manuelles ou automatiques,</a:t>
            </a:r>
          </a:p>
          <a:p>
            <a:pPr algn="just">
              <a:spcBef>
                <a:spcPct val="0"/>
              </a:spcBef>
              <a:buFontTx/>
              <a:buNone/>
            </a:pP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Le bouton d’appel,</a:t>
            </a:r>
          </a:p>
          <a:p>
            <a:pPr algn="just">
              <a:spcBef>
                <a:spcPct val="0"/>
              </a:spcBef>
              <a:buFontTx/>
              <a:buNone/>
            </a:pP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Le verrouillage manuel de serrure.</a:t>
            </a:r>
          </a:p>
        </p:txBody>
      </p:sp>
      <p:pic>
        <p:nvPicPr>
          <p:cNvPr id="41990" name="Picture 6">
            <a:extLst>
              <a:ext uri="{FF2B5EF4-FFF2-40B4-BE49-F238E27FC236}">
                <a16:creationId xmlns:a16="http://schemas.microsoft.com/office/drawing/2014/main" id="{F8924C98-210D-97C2-1E91-74BD92CA2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178175"/>
            <a:ext cx="23542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0BCEFC05-47FF-998A-6BA0-BC342921D00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3075" name="Espace réservé du numéro de diapositive 4">
            <a:extLst>
              <a:ext uri="{FF2B5EF4-FFF2-40B4-BE49-F238E27FC236}">
                <a16:creationId xmlns:a16="http://schemas.microsoft.com/office/drawing/2014/main" id="{8E2E98AB-8818-4D24-9755-33C9325D767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3F4C136-9EAB-4094-B923-A18C3E9A3F58}" type="slidenum">
              <a:rPr lang="fr-FR" altLang="fr-FR" sz="2000">
                <a:solidFill>
                  <a:srgbClr val="984807"/>
                </a:solidFill>
                <a:latin typeface="Myriad Pro" panose="020B0503030403020204" pitchFamily="34" charset="0"/>
              </a:rPr>
              <a:pPr algn="r" eaLnBrk="1" hangingPunct="1"/>
              <a:t>4</a:t>
            </a:fld>
            <a:endParaRPr lang="fr-FR" altLang="fr-FR" sz="2000">
              <a:solidFill>
                <a:srgbClr val="984807"/>
              </a:solidFill>
              <a:latin typeface="Myriad Pro" panose="020B0503030403020204" pitchFamily="34" charset="0"/>
            </a:endParaRPr>
          </a:p>
        </p:txBody>
      </p:sp>
      <p:sp>
        <p:nvSpPr>
          <p:cNvPr id="6148" name="Rectangle 1">
            <a:extLst>
              <a:ext uri="{FF2B5EF4-FFF2-40B4-BE49-F238E27FC236}">
                <a16:creationId xmlns:a16="http://schemas.microsoft.com/office/drawing/2014/main" id="{5156E1EF-56E4-1700-C2C9-434E2E0B385D}"/>
              </a:ext>
            </a:extLst>
          </p:cNvPr>
          <p:cNvSpPr>
            <a:spLocks noChangeArrowheads="1"/>
          </p:cNvSpPr>
          <p:nvPr/>
        </p:nvSpPr>
        <p:spPr bwMode="auto">
          <a:xfrm>
            <a:off x="381000" y="1447800"/>
            <a:ext cx="818991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 type d’intervention est catégorisé parmi les PPBE et est considéré comme faisant partie des dangers particuliers. </a:t>
            </a:r>
            <a:endParaRPr lang="fr-FR" altLang="fr-FR" sz="2000">
              <a:latin typeface="Helvetica" panose="020B060402020202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S’effectue avec un équipage V.T.U. – V.I.D. ou un équipage F.P.T.L. ou F.P.T. en premier appel et voire avec un équipage V.S.R./ F.S.R. s’il y a des complications.</a:t>
            </a:r>
          </a:p>
        </p:txBody>
      </p:sp>
      <p:sp>
        <p:nvSpPr>
          <p:cNvPr id="6149" name="Rectangle 1029">
            <a:extLst>
              <a:ext uri="{FF2B5EF4-FFF2-40B4-BE49-F238E27FC236}">
                <a16:creationId xmlns:a16="http://schemas.microsoft.com/office/drawing/2014/main" id="{7404CE5F-FB1B-AB19-B8F9-EB99DB5FB917}"/>
              </a:ext>
            </a:extLst>
          </p:cNvPr>
          <p:cNvSpPr>
            <a:spLocks noChangeArrowheads="1"/>
          </p:cNvSpPr>
          <p:nvPr/>
        </p:nvSpPr>
        <p:spPr bwMode="auto">
          <a:xfrm>
            <a:off x="493713" y="4149725"/>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Au cours de ce type d’intervention </a:t>
            </a:r>
            <a:r>
              <a:rPr lang="fr-FR" altLang="fr-FR" sz="2000" b="1">
                <a:solidFill>
                  <a:srgbClr val="000000"/>
                </a:solidFill>
                <a:latin typeface="Times New Roman" panose="02020603050405020304" pitchFamily="18" charset="0"/>
                <a:cs typeface="Times New Roman" panose="02020603050405020304" pitchFamily="18" charset="0"/>
              </a:rPr>
              <a:t>la communication avec les passagers est très importante,</a:t>
            </a:r>
            <a:r>
              <a:rPr lang="fr-FR" altLang="fr-FR" sz="2000">
                <a:solidFill>
                  <a:srgbClr val="000000"/>
                </a:solidFill>
                <a:latin typeface="Times New Roman" panose="02020603050405020304" pitchFamily="18" charset="0"/>
                <a:cs typeface="Times New Roman" panose="02020603050405020304" pitchFamily="18" charset="0"/>
              </a:rPr>
              <a:t> il en va de même pour le respect des règles de sécurité ainsi que de la bonne coordination entre les sauveteurs. </a:t>
            </a:r>
            <a:endParaRPr lang="fr-FR" altLang="fr-FR" sz="2000">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a:extLst>
              <a:ext uri="{FF2B5EF4-FFF2-40B4-BE49-F238E27FC236}">
                <a16:creationId xmlns:a16="http://schemas.microsoft.com/office/drawing/2014/main" id="{FD967409-3F98-2F89-E11D-77B561919E8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D30AED3C-04F6-4CC0-9711-16E7E8022D5F}"/>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42DDAC0-ADA7-433E-8DE5-8EEB1C2F7AC9}" type="slidenum">
              <a:rPr lang="fr-FR" altLang="fr-FR" sz="2000">
                <a:solidFill>
                  <a:srgbClr val="984807"/>
                </a:solidFill>
                <a:latin typeface="Myriad Pro" panose="020B0503030403020204" pitchFamily="34" charset="0"/>
              </a:rPr>
              <a:pPr algn="r" eaLnBrk="1" hangingPunct="1"/>
              <a:t>40</a:t>
            </a:fld>
            <a:endParaRPr lang="fr-FR" altLang="fr-FR" sz="2000">
              <a:solidFill>
                <a:srgbClr val="984807"/>
              </a:solidFill>
              <a:latin typeface="Myriad Pro" panose="020B0503030403020204" pitchFamily="34" charset="0"/>
            </a:endParaRPr>
          </a:p>
        </p:txBody>
      </p:sp>
      <p:sp>
        <p:nvSpPr>
          <p:cNvPr id="43012" name="Rectangle 1">
            <a:extLst>
              <a:ext uri="{FF2B5EF4-FFF2-40B4-BE49-F238E27FC236}">
                <a16:creationId xmlns:a16="http://schemas.microsoft.com/office/drawing/2014/main" id="{16FABD93-65B9-AA6F-9029-D375C97C3D40}"/>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Portes palières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013" name="Rectangle 5">
            <a:extLst>
              <a:ext uri="{FF2B5EF4-FFF2-40B4-BE49-F238E27FC236}">
                <a16:creationId xmlns:a16="http://schemas.microsoft.com/office/drawing/2014/main" id="{1CC63F9A-6AE2-B6A6-47FB-E54E26B2E145}"/>
              </a:ext>
            </a:extLst>
          </p:cNvPr>
          <p:cNvSpPr>
            <a:spLocks noChangeArrowheads="1"/>
          </p:cNvSpPr>
          <p:nvPr/>
        </p:nvSpPr>
        <p:spPr bwMode="auto">
          <a:xfrm>
            <a:off x="457200" y="1981200"/>
            <a:ext cx="8229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Elles sont soit : </a:t>
            </a:r>
            <a:endParaRPr lang="fr-FR" altLang="fr-FR" sz="2000">
              <a:latin typeface="Helvetica" panose="020B060402020202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Helvetica" panose="020B0604020202020204" pitchFamily="34" charset="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Automatiques : les vantaux coulissent de part et d'autre de </a:t>
            </a:r>
          </a:p>
          <a:p>
            <a:pPr algn="just">
              <a:spcBef>
                <a:spcPct val="0"/>
              </a:spcBef>
              <a:buFontTx/>
              <a:buNone/>
            </a:pPr>
            <a:r>
              <a:rPr lang="fr-FR" altLang="fr-FR" sz="2000">
                <a:latin typeface="Times New Roman" panose="02020603050405020304" pitchFamily="18" charset="0"/>
                <a:cs typeface="Times New Roman" panose="02020603050405020304" pitchFamily="18" charset="0"/>
              </a:rPr>
              <a:t>la baie. Ils peuvent être pleins ou vitrés.</a:t>
            </a:r>
            <a:endParaRPr lang="fr-FR" altLang="fr-FR" sz="2000">
              <a:latin typeface="Helvetica" panose="020B0604020202020204" pitchFamily="34" charset="0"/>
              <a:cs typeface="Times New Roman" panose="02020603050405020304" pitchFamily="18" charset="0"/>
            </a:endParaRPr>
          </a:p>
          <a:p>
            <a:pPr algn="just">
              <a:spcBef>
                <a:spcPct val="0"/>
              </a:spcBef>
              <a:buFontTx/>
              <a:buChar char="•"/>
            </a:pP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Char char="•"/>
            </a:pP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Char char="•"/>
            </a:pP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Char char="•"/>
            </a:pP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Char char="•"/>
            </a:pP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Char char="•"/>
            </a:pP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Battantes : un </a:t>
            </a:r>
            <a:r>
              <a:rPr lang="fr-FR" altLang="fr-FR" sz="2000" b="1">
                <a:latin typeface="Times New Roman" panose="02020603050405020304" pitchFamily="18" charset="0"/>
                <a:cs typeface="Times New Roman" panose="02020603050405020304" pitchFamily="18" charset="0"/>
              </a:rPr>
              <a:t>vantail, </a:t>
            </a:r>
            <a:r>
              <a:rPr lang="fr-FR" altLang="fr-FR" sz="2000">
                <a:latin typeface="Times New Roman" panose="02020603050405020304" pitchFamily="18" charset="0"/>
                <a:cs typeface="Times New Roman" panose="02020603050405020304" pitchFamily="18" charset="0"/>
              </a:rPr>
              <a:t>suspendu à des pivots, pivote à droite ou à gauche. Ce vantail peut être plein ou avec </a:t>
            </a:r>
            <a:r>
              <a:rPr lang="fr-FR" altLang="fr-FR" sz="2000" b="1" u="sng">
                <a:latin typeface="Times New Roman" panose="02020603050405020304" pitchFamily="18" charset="0"/>
                <a:cs typeface="Times New Roman" panose="02020603050405020304" pitchFamily="18" charset="0"/>
              </a:rPr>
              <a:t>oculus</a:t>
            </a:r>
            <a:r>
              <a:rPr lang="fr-FR" altLang="fr-FR" sz="2000">
                <a:latin typeface="Times New Roman" panose="02020603050405020304" pitchFamily="18" charset="0"/>
                <a:cs typeface="Times New Roman" panose="02020603050405020304" pitchFamily="18" charset="0"/>
              </a:rPr>
              <a:t>. </a:t>
            </a:r>
          </a:p>
        </p:txBody>
      </p:sp>
      <p:pic>
        <p:nvPicPr>
          <p:cNvPr id="43014" name="Picture 6">
            <a:extLst>
              <a:ext uri="{FF2B5EF4-FFF2-40B4-BE49-F238E27FC236}">
                <a16:creationId xmlns:a16="http://schemas.microsoft.com/office/drawing/2014/main" id="{D2025108-6F8F-5458-EB74-CFFDB2E13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69" t="44543" r="4897" b="2699"/>
          <a:stretch>
            <a:fillRect/>
          </a:stretch>
        </p:blipFill>
        <p:spPr bwMode="auto">
          <a:xfrm>
            <a:off x="6858000" y="1295400"/>
            <a:ext cx="17827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91901D3D-C12F-A9B3-C5B7-C6FBFBED470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1DCF1DE8-118B-4155-B2CF-5CD6CB91A40C}"/>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BCC011-00D2-4B70-BEFE-1DF7D717937C}" type="slidenum">
              <a:rPr lang="fr-FR" altLang="fr-FR" sz="2000">
                <a:solidFill>
                  <a:srgbClr val="984807"/>
                </a:solidFill>
                <a:latin typeface="Myriad Pro" panose="020B0503030403020204" pitchFamily="34" charset="0"/>
              </a:rPr>
              <a:pPr algn="r" eaLnBrk="1" hangingPunct="1"/>
              <a:t>41</a:t>
            </a:fld>
            <a:endParaRPr lang="fr-FR" altLang="fr-FR" sz="2000">
              <a:solidFill>
                <a:srgbClr val="984807"/>
              </a:solidFill>
              <a:latin typeface="Myriad Pro" panose="020B0503030403020204" pitchFamily="34" charset="0"/>
            </a:endParaRPr>
          </a:p>
        </p:txBody>
      </p:sp>
      <p:sp>
        <p:nvSpPr>
          <p:cNvPr id="44036" name="Rectangle 1">
            <a:extLst>
              <a:ext uri="{FF2B5EF4-FFF2-40B4-BE49-F238E27FC236}">
                <a16:creationId xmlns:a16="http://schemas.microsoft.com/office/drawing/2014/main" id="{A9EF2679-FB8B-4DF4-8750-48B13072E81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Portes palières :</a:t>
            </a:r>
          </a:p>
        </p:txBody>
      </p:sp>
      <p:sp>
        <p:nvSpPr>
          <p:cNvPr id="44037" name="Rectangle 5">
            <a:extLst>
              <a:ext uri="{FF2B5EF4-FFF2-40B4-BE49-F238E27FC236}">
                <a16:creationId xmlns:a16="http://schemas.microsoft.com/office/drawing/2014/main" id="{C858E55D-F05E-E7EA-13F9-422E142ABBD1}"/>
              </a:ext>
            </a:extLst>
          </p:cNvPr>
          <p:cNvSpPr>
            <a:spLocks noChangeArrowheads="1"/>
          </p:cNvSpPr>
          <p:nvPr/>
        </p:nvSpPr>
        <p:spPr bwMode="auto">
          <a:xfrm>
            <a:off x="457200" y="1981200"/>
            <a:ext cx="8229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Les </a:t>
            </a:r>
            <a:r>
              <a:rPr lang="fr-FR" altLang="fr-FR" sz="2000" b="1">
                <a:latin typeface="Times New Roman" panose="02020603050405020304" pitchFamily="18" charset="0"/>
                <a:cs typeface="Times New Roman" panose="02020603050405020304" pitchFamily="18" charset="0"/>
              </a:rPr>
              <a:t>verres </a:t>
            </a:r>
            <a:r>
              <a:rPr lang="fr-FR" altLang="fr-FR" sz="2000">
                <a:latin typeface="Times New Roman" panose="02020603050405020304" pitchFamily="18" charset="0"/>
                <a:cs typeface="Times New Roman" panose="02020603050405020304" pitchFamily="18" charset="0"/>
              </a:rPr>
              <a:t>garnissant les vantaux peuvent être : </a:t>
            </a:r>
            <a:endParaRPr lang="fr-FR" altLang="fr-FR" sz="2000">
              <a:latin typeface="Helvetica" panose="020B0604020202020204" pitchFamily="34"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 Soit armés. </a:t>
            </a: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 Soit du type sécurit. </a:t>
            </a:r>
            <a:endParaRPr lang="fr-FR" altLang="fr-FR" sz="2000">
              <a:latin typeface="Helvetica" panose="020B0604020202020204" pitchFamily="34"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Sa fermeture est assurée par un </a:t>
            </a:r>
            <a:r>
              <a:rPr lang="fr-FR" altLang="fr-FR" sz="2000" b="1">
                <a:latin typeface="Times New Roman" panose="02020603050405020304" pitchFamily="18" charset="0"/>
                <a:cs typeface="Times New Roman" panose="02020603050405020304" pitchFamily="18" charset="0"/>
              </a:rPr>
              <a:t>ferme-porte </a:t>
            </a:r>
            <a:r>
              <a:rPr lang="fr-FR" altLang="fr-FR" sz="2000">
                <a:latin typeface="Times New Roman" panose="02020603050405020304" pitchFamily="18" charset="0"/>
                <a:cs typeface="Times New Roman" panose="02020603050405020304" pitchFamily="18" charset="0"/>
              </a:rPr>
              <a:t>logé dans la partie supérieure du vantail.</a:t>
            </a:r>
            <a:endParaRPr lang="fr-FR" altLang="fr-FR" sz="2000">
              <a:latin typeface="Times New Roman" panose="02020603050405020304" pitchFamily="18" charset="0"/>
            </a:endParaRPr>
          </a:p>
        </p:txBody>
      </p:sp>
      <p:pic>
        <p:nvPicPr>
          <p:cNvPr id="44038" name="Picture 6">
            <a:extLst>
              <a:ext uri="{FF2B5EF4-FFF2-40B4-BE49-F238E27FC236}">
                <a16:creationId xmlns:a16="http://schemas.microsoft.com/office/drawing/2014/main" id="{E962A7BA-0DA0-88AB-10A8-0C98C1451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71600"/>
            <a:ext cx="2505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8BC5525C-A911-93D8-2426-CEF97CF8F72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210EA9C8-AB05-423E-A90C-9EC1F94B18A8}"/>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89B2983-5C81-4270-82A5-612AB3E09A29}" type="slidenum">
              <a:rPr lang="fr-FR" altLang="fr-FR" sz="2000">
                <a:solidFill>
                  <a:srgbClr val="984807"/>
                </a:solidFill>
                <a:latin typeface="Myriad Pro" panose="020B0503030403020204" pitchFamily="34" charset="0"/>
              </a:rPr>
              <a:pPr algn="r" eaLnBrk="1" hangingPunct="1"/>
              <a:t>42</a:t>
            </a:fld>
            <a:endParaRPr lang="fr-FR" altLang="fr-FR" sz="2000">
              <a:solidFill>
                <a:srgbClr val="984807"/>
              </a:solidFill>
              <a:latin typeface="Myriad Pro" panose="020B0503030403020204" pitchFamily="34" charset="0"/>
            </a:endParaRPr>
          </a:p>
        </p:txBody>
      </p:sp>
      <p:sp>
        <p:nvSpPr>
          <p:cNvPr id="45060" name="Rectangle 1">
            <a:extLst>
              <a:ext uri="{FF2B5EF4-FFF2-40B4-BE49-F238E27FC236}">
                <a16:creationId xmlns:a16="http://schemas.microsoft.com/office/drawing/2014/main" id="{B73771C3-EF93-988C-A28C-AEE446B1CDBA}"/>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Cabines :</a:t>
            </a:r>
          </a:p>
        </p:txBody>
      </p:sp>
      <p:sp>
        <p:nvSpPr>
          <p:cNvPr id="45061" name="Rectangle 5">
            <a:extLst>
              <a:ext uri="{FF2B5EF4-FFF2-40B4-BE49-F238E27FC236}">
                <a16:creationId xmlns:a16="http://schemas.microsoft.com/office/drawing/2014/main" id="{FCD55692-5950-538A-C004-B5CD30BC1B62}"/>
              </a:ext>
            </a:extLst>
          </p:cNvPr>
          <p:cNvSpPr>
            <a:spLocks noChangeArrowheads="1"/>
          </p:cNvSpPr>
          <p:nvPr/>
        </p:nvSpPr>
        <p:spPr bwMode="auto">
          <a:xfrm>
            <a:off x="457200" y="19812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221E1F"/>
                </a:solidFill>
                <a:latin typeface="Times New Roman" panose="02020603050405020304" pitchFamily="18" charset="0"/>
                <a:cs typeface="Calibri" panose="020F0502020204030204" pitchFamily="34" charset="0"/>
              </a:rPr>
              <a:t>La cabine est l’organe </a:t>
            </a:r>
            <a:r>
              <a:rPr lang="fr-FR" altLang="fr-FR" sz="2000">
                <a:latin typeface="Times New Roman" panose="02020603050405020304" pitchFamily="18" charset="0"/>
                <a:cs typeface="Calibri" panose="020F0502020204030204" pitchFamily="34" charset="0"/>
              </a:rPr>
              <a:t>de l'ascenseur ou du monte-charge, destiné à recevoir les personnes et/ou les charges à transporter.</a:t>
            </a:r>
            <a:r>
              <a:rPr lang="fr-FR" altLang="fr-FR" sz="2000">
                <a:latin typeface="Times New Roman" panose="02020603050405020304" pitchFamily="18" charset="0"/>
              </a:rPr>
              <a:t> </a:t>
            </a:r>
          </a:p>
        </p:txBody>
      </p:sp>
      <p:pic>
        <p:nvPicPr>
          <p:cNvPr id="45062" name="Picture 6">
            <a:extLst>
              <a:ext uri="{FF2B5EF4-FFF2-40B4-BE49-F238E27FC236}">
                <a16:creationId xmlns:a16="http://schemas.microsoft.com/office/drawing/2014/main" id="{626FB3D2-8829-FAC7-3C0A-9DC23FA0F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53" t="51248" r="37254" b="19675"/>
          <a:stretch>
            <a:fillRect/>
          </a:stretch>
        </p:blipFill>
        <p:spPr bwMode="auto">
          <a:xfrm>
            <a:off x="2971800" y="2819400"/>
            <a:ext cx="26781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916E9CB8-4FB8-E0C7-4153-C1C5F2E389C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969B919D-9497-4D47-A480-D42348187A3D}"/>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9B5A901-EA4C-4F6C-937C-B2ED030A4D0D}" type="slidenum">
              <a:rPr lang="fr-FR" altLang="fr-FR" sz="2000">
                <a:solidFill>
                  <a:srgbClr val="984807"/>
                </a:solidFill>
                <a:latin typeface="Myriad Pro" panose="020B0503030403020204" pitchFamily="34" charset="0"/>
              </a:rPr>
              <a:pPr algn="r" eaLnBrk="1" hangingPunct="1"/>
              <a:t>43</a:t>
            </a:fld>
            <a:endParaRPr lang="fr-FR" altLang="fr-FR" sz="2000">
              <a:solidFill>
                <a:srgbClr val="984807"/>
              </a:solidFill>
              <a:latin typeface="Myriad Pro" panose="020B0503030403020204" pitchFamily="34" charset="0"/>
            </a:endParaRPr>
          </a:p>
        </p:txBody>
      </p:sp>
      <p:sp>
        <p:nvSpPr>
          <p:cNvPr id="46084" name="Rectangle 1">
            <a:extLst>
              <a:ext uri="{FF2B5EF4-FFF2-40B4-BE49-F238E27FC236}">
                <a16:creationId xmlns:a16="http://schemas.microsoft.com/office/drawing/2014/main" id="{665CE6E0-C5A9-8B4D-13F2-9E4C0C973CA5}"/>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Cabines :</a:t>
            </a:r>
          </a:p>
        </p:txBody>
      </p:sp>
      <p:sp>
        <p:nvSpPr>
          <p:cNvPr id="46085" name="Rectangle 5">
            <a:extLst>
              <a:ext uri="{FF2B5EF4-FFF2-40B4-BE49-F238E27FC236}">
                <a16:creationId xmlns:a16="http://schemas.microsoft.com/office/drawing/2014/main" id="{10AD00BC-A20E-5B19-8A99-AF6DE5AB3A32}"/>
              </a:ext>
            </a:extLst>
          </p:cNvPr>
          <p:cNvSpPr>
            <a:spLocks noChangeArrowheads="1"/>
          </p:cNvSpPr>
          <p:nvPr/>
        </p:nvSpPr>
        <p:spPr bwMode="auto">
          <a:xfrm>
            <a:off x="457200" y="1981200"/>
            <a:ext cx="82296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221E1F"/>
                </a:solidFill>
                <a:latin typeface="Times New Roman" panose="02020603050405020304" pitchFamily="18" charset="0"/>
                <a:cs typeface="Times New Roman" panose="02020603050405020304" pitchFamily="18" charset="0"/>
              </a:rPr>
              <a:t>La partie principale est l'étrier : </a:t>
            </a:r>
          </a:p>
          <a:p>
            <a:pPr algn="just">
              <a:spcBef>
                <a:spcPct val="0"/>
              </a:spcBef>
              <a:buFontTx/>
              <a:buNone/>
            </a:pPr>
            <a:endParaRPr lang="fr-FR" altLang="fr-FR" sz="2000">
              <a:solidFill>
                <a:srgbClr val="221E1F"/>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221E1F"/>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221E1F"/>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221E1F"/>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221E1F"/>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221E1F"/>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221E1F"/>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solidFill>
                <a:srgbClr val="221E1F"/>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00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Calibri" panose="020F0502020204030204" pitchFamily="34" charset="0"/>
              </a:rPr>
              <a:t>C'est l'ossature métallique portant la cabine ou le contrepoids, attelée aux organes de suspension. Cette ossature peut faire partie intégrante de la cabine elle-même</a:t>
            </a:r>
            <a:r>
              <a:rPr lang="fr-FR" altLang="fr-FR" sz="2000">
                <a:latin typeface="Times New Roman" panose="02020603050405020304" pitchFamily="18" charset="0"/>
              </a:rPr>
              <a:t> </a:t>
            </a:r>
          </a:p>
        </p:txBody>
      </p:sp>
      <p:pic>
        <p:nvPicPr>
          <p:cNvPr id="46086" name="Picture 6">
            <a:extLst>
              <a:ext uri="{FF2B5EF4-FFF2-40B4-BE49-F238E27FC236}">
                <a16:creationId xmlns:a16="http://schemas.microsoft.com/office/drawing/2014/main" id="{D47BB9FE-3605-9525-DDCF-C93AE7FDB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53" t="51248" r="37254" b="19675"/>
          <a:stretch>
            <a:fillRect/>
          </a:stretch>
        </p:blipFill>
        <p:spPr bwMode="auto">
          <a:xfrm>
            <a:off x="5181600" y="1371600"/>
            <a:ext cx="31353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Line 8">
            <a:extLst>
              <a:ext uri="{FF2B5EF4-FFF2-40B4-BE49-F238E27FC236}">
                <a16:creationId xmlns:a16="http://schemas.microsoft.com/office/drawing/2014/main" id="{E06A39B8-B2FC-8E2D-3BC0-3CA06CE363B4}"/>
              </a:ext>
            </a:extLst>
          </p:cNvPr>
          <p:cNvSpPr>
            <a:spLocks noChangeShapeType="1"/>
          </p:cNvSpPr>
          <p:nvPr/>
        </p:nvSpPr>
        <p:spPr bwMode="auto">
          <a:xfrm>
            <a:off x="3810000" y="2362200"/>
            <a:ext cx="2286000" cy="1524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88" name="Line 9">
            <a:extLst>
              <a:ext uri="{FF2B5EF4-FFF2-40B4-BE49-F238E27FC236}">
                <a16:creationId xmlns:a16="http://schemas.microsoft.com/office/drawing/2014/main" id="{563454E5-13DA-BE6F-5FF4-E3756FB4EC7A}"/>
              </a:ext>
            </a:extLst>
          </p:cNvPr>
          <p:cNvSpPr>
            <a:spLocks noChangeShapeType="1"/>
          </p:cNvSpPr>
          <p:nvPr/>
        </p:nvSpPr>
        <p:spPr bwMode="auto">
          <a:xfrm>
            <a:off x="3810000" y="2438400"/>
            <a:ext cx="2057400" cy="762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89" name="Line 10">
            <a:extLst>
              <a:ext uri="{FF2B5EF4-FFF2-40B4-BE49-F238E27FC236}">
                <a16:creationId xmlns:a16="http://schemas.microsoft.com/office/drawing/2014/main" id="{56472BD8-F296-A30D-827E-F2D3A312D94A}"/>
              </a:ext>
            </a:extLst>
          </p:cNvPr>
          <p:cNvSpPr>
            <a:spLocks noChangeShapeType="1"/>
          </p:cNvSpPr>
          <p:nvPr/>
        </p:nvSpPr>
        <p:spPr bwMode="auto">
          <a:xfrm>
            <a:off x="3733800" y="2362200"/>
            <a:ext cx="2286000" cy="19812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a:extLst>
              <a:ext uri="{FF2B5EF4-FFF2-40B4-BE49-F238E27FC236}">
                <a16:creationId xmlns:a16="http://schemas.microsoft.com/office/drawing/2014/main" id="{04F201CE-631B-3A1E-276A-BA5F1274DD9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1ABA2547-CD53-4AB5-A240-8592ACDC6631}"/>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E615699-DF62-449E-8667-716E05045A1B}" type="slidenum">
              <a:rPr lang="fr-FR" altLang="fr-FR" sz="2000">
                <a:solidFill>
                  <a:srgbClr val="984807"/>
                </a:solidFill>
                <a:latin typeface="Myriad Pro" panose="020B0503030403020204" pitchFamily="34" charset="0"/>
              </a:rPr>
              <a:pPr algn="r" eaLnBrk="1" hangingPunct="1"/>
              <a:t>44</a:t>
            </a:fld>
            <a:endParaRPr lang="fr-FR" altLang="fr-FR" sz="2000">
              <a:solidFill>
                <a:srgbClr val="984807"/>
              </a:solidFill>
              <a:latin typeface="Myriad Pro" panose="020B0503030403020204" pitchFamily="34" charset="0"/>
            </a:endParaRPr>
          </a:p>
        </p:txBody>
      </p:sp>
      <p:sp>
        <p:nvSpPr>
          <p:cNvPr id="47108" name="Rectangle 1">
            <a:extLst>
              <a:ext uri="{FF2B5EF4-FFF2-40B4-BE49-F238E27FC236}">
                <a16:creationId xmlns:a16="http://schemas.microsoft.com/office/drawing/2014/main" id="{4CC62B36-A5F6-8710-282D-D4AA934785AF}"/>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Cabines :</a:t>
            </a:r>
          </a:p>
        </p:txBody>
      </p:sp>
      <p:sp>
        <p:nvSpPr>
          <p:cNvPr id="47109" name="Rectangle 5">
            <a:extLst>
              <a:ext uri="{FF2B5EF4-FFF2-40B4-BE49-F238E27FC236}">
                <a16:creationId xmlns:a16="http://schemas.microsoft.com/office/drawing/2014/main" id="{E04E48C2-04A1-20D2-3859-768023540565}"/>
              </a:ext>
            </a:extLst>
          </p:cNvPr>
          <p:cNvSpPr>
            <a:spLocks noChangeArrowheads="1"/>
          </p:cNvSpPr>
          <p:nvPr/>
        </p:nvSpPr>
        <p:spPr bwMode="auto">
          <a:xfrm>
            <a:off x="4648200" y="3200400"/>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Un bloc de sélection des étages, un bouton stop, une alarme,</a:t>
            </a:r>
            <a:endParaRPr lang="fr-FR" altLang="fr-FR" sz="2000">
              <a:latin typeface="Times New Roman" panose="02020603050405020304" pitchFamily="18" charset="0"/>
            </a:endParaRPr>
          </a:p>
        </p:txBody>
      </p:sp>
      <p:pic>
        <p:nvPicPr>
          <p:cNvPr id="47110" name="Picture 6">
            <a:extLst>
              <a:ext uri="{FF2B5EF4-FFF2-40B4-BE49-F238E27FC236}">
                <a16:creationId xmlns:a16="http://schemas.microsoft.com/office/drawing/2014/main" id="{FBDD68FF-12F4-2FA0-C60B-209D66C20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53" t="51248" r="37254" b="19675"/>
          <a:stretch>
            <a:fillRect/>
          </a:stretch>
        </p:blipFill>
        <p:spPr bwMode="auto">
          <a:xfrm>
            <a:off x="381000" y="1905000"/>
            <a:ext cx="34623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Line 7">
            <a:extLst>
              <a:ext uri="{FF2B5EF4-FFF2-40B4-BE49-F238E27FC236}">
                <a16:creationId xmlns:a16="http://schemas.microsoft.com/office/drawing/2014/main" id="{A701DF87-E687-2DFF-29A9-1816918376B3}"/>
              </a:ext>
            </a:extLst>
          </p:cNvPr>
          <p:cNvSpPr>
            <a:spLocks noChangeShapeType="1"/>
          </p:cNvSpPr>
          <p:nvPr/>
        </p:nvSpPr>
        <p:spPr bwMode="auto">
          <a:xfrm flipH="1">
            <a:off x="2590800" y="3429000"/>
            <a:ext cx="2057400" cy="3810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8">
            <a:extLst>
              <a:ext uri="{FF2B5EF4-FFF2-40B4-BE49-F238E27FC236}">
                <a16:creationId xmlns:a16="http://schemas.microsoft.com/office/drawing/2014/main" id="{454EF6F2-95E5-662F-F165-20B64752DBE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ED3DC01B-50C0-426B-BD25-86B75F135005}"/>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DFBEFE3-02C3-4FCC-BF89-0C60436A4853}" type="slidenum">
              <a:rPr lang="fr-FR" altLang="fr-FR" sz="2000">
                <a:solidFill>
                  <a:srgbClr val="984807"/>
                </a:solidFill>
                <a:latin typeface="Myriad Pro" panose="020B0503030403020204" pitchFamily="34" charset="0"/>
              </a:rPr>
              <a:pPr algn="r" eaLnBrk="1" hangingPunct="1"/>
              <a:t>45</a:t>
            </a:fld>
            <a:endParaRPr lang="fr-FR" altLang="fr-FR" sz="2000">
              <a:solidFill>
                <a:srgbClr val="984807"/>
              </a:solidFill>
              <a:latin typeface="Myriad Pro" panose="020B0503030403020204" pitchFamily="34" charset="0"/>
            </a:endParaRPr>
          </a:p>
        </p:txBody>
      </p:sp>
      <p:sp>
        <p:nvSpPr>
          <p:cNvPr id="48132" name="Rectangle 1">
            <a:extLst>
              <a:ext uri="{FF2B5EF4-FFF2-40B4-BE49-F238E27FC236}">
                <a16:creationId xmlns:a16="http://schemas.microsoft.com/office/drawing/2014/main" id="{E5F9CE90-8F9D-DE6E-5CEA-4C96DF2E775B}"/>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Cabines :</a:t>
            </a:r>
          </a:p>
        </p:txBody>
      </p:sp>
      <p:sp>
        <p:nvSpPr>
          <p:cNvPr id="48133" name="Rectangle 5">
            <a:extLst>
              <a:ext uri="{FF2B5EF4-FFF2-40B4-BE49-F238E27FC236}">
                <a16:creationId xmlns:a16="http://schemas.microsoft.com/office/drawing/2014/main" id="{889483B7-60F9-AA00-E1FD-9E26866EB0CF}"/>
              </a:ext>
            </a:extLst>
          </p:cNvPr>
          <p:cNvSpPr>
            <a:spLocks noChangeArrowheads="1"/>
          </p:cNvSpPr>
          <p:nvPr/>
        </p:nvSpPr>
        <p:spPr bwMode="auto">
          <a:xfrm>
            <a:off x="457200" y="19812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221E1F"/>
                </a:solidFill>
                <a:latin typeface="Times New Roman" panose="02020603050405020304" pitchFamily="18" charset="0"/>
                <a:cs typeface="Times New Roman" panose="02020603050405020304" pitchFamily="18" charset="0"/>
              </a:rPr>
              <a:t>Les éléments de la cabine sont :</a:t>
            </a: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solidFill>
                <a:srgbClr val="000000"/>
              </a:solidFill>
              <a:latin typeface="Helvetica" panose="020B0604020202020204" pitchFamily="34"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Une porte de cabine automatique ou manuelle,</a:t>
            </a:r>
            <a:endParaRPr lang="fr-FR" altLang="fr-FR" sz="200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 Un opérateur de porte automatique</a:t>
            </a:r>
            <a:endParaRPr lang="fr-FR" altLang="fr-FR" sz="2000">
              <a:latin typeface="Times New Roman" panose="02020603050405020304" pitchFamily="18" charset="0"/>
            </a:endParaRPr>
          </a:p>
        </p:txBody>
      </p:sp>
      <p:pic>
        <p:nvPicPr>
          <p:cNvPr id="48134" name="Picture 6">
            <a:extLst>
              <a:ext uri="{FF2B5EF4-FFF2-40B4-BE49-F238E27FC236}">
                <a16:creationId xmlns:a16="http://schemas.microsoft.com/office/drawing/2014/main" id="{0E899ECF-D202-C93F-A3EA-2DFC0548A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53" t="51248" r="37254" b="19675"/>
          <a:stretch>
            <a:fillRect/>
          </a:stretch>
        </p:blipFill>
        <p:spPr bwMode="auto">
          <a:xfrm>
            <a:off x="6248400" y="3581400"/>
            <a:ext cx="21145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Line 7">
            <a:extLst>
              <a:ext uri="{FF2B5EF4-FFF2-40B4-BE49-F238E27FC236}">
                <a16:creationId xmlns:a16="http://schemas.microsoft.com/office/drawing/2014/main" id="{0CBF9A1F-5B9C-79FB-B6E4-E2F8286B43CC}"/>
              </a:ext>
            </a:extLst>
          </p:cNvPr>
          <p:cNvSpPr>
            <a:spLocks noChangeShapeType="1"/>
          </p:cNvSpPr>
          <p:nvPr/>
        </p:nvSpPr>
        <p:spPr bwMode="auto">
          <a:xfrm>
            <a:off x="3733800" y="3352800"/>
            <a:ext cx="3581400" cy="99060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8">
            <a:extLst>
              <a:ext uri="{FF2B5EF4-FFF2-40B4-BE49-F238E27FC236}">
                <a16:creationId xmlns:a16="http://schemas.microsoft.com/office/drawing/2014/main" id="{9E56A6DD-4D38-1AB9-B4CD-45E7C3120AC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7B533F2C-199F-4E47-B657-F35D3B2B614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5D9A6C6-43A3-4EB6-9A5E-82104AF75D93}" type="slidenum">
              <a:rPr lang="fr-FR" altLang="fr-FR" sz="2000">
                <a:solidFill>
                  <a:srgbClr val="984807"/>
                </a:solidFill>
                <a:latin typeface="Myriad Pro" panose="020B0503030403020204" pitchFamily="34" charset="0"/>
              </a:rPr>
              <a:pPr algn="r" eaLnBrk="1" hangingPunct="1"/>
              <a:t>46</a:t>
            </a:fld>
            <a:endParaRPr lang="fr-FR" altLang="fr-FR" sz="2000">
              <a:solidFill>
                <a:srgbClr val="984807"/>
              </a:solidFill>
              <a:latin typeface="Myriad Pro" panose="020B0503030403020204" pitchFamily="34" charset="0"/>
            </a:endParaRPr>
          </a:p>
        </p:txBody>
      </p:sp>
      <p:sp>
        <p:nvSpPr>
          <p:cNvPr id="49156" name="Rectangle 1">
            <a:extLst>
              <a:ext uri="{FF2B5EF4-FFF2-40B4-BE49-F238E27FC236}">
                <a16:creationId xmlns:a16="http://schemas.microsoft.com/office/drawing/2014/main" id="{7513E22D-6189-1D80-CF84-B7DFA4C087D0}"/>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Cabines :</a:t>
            </a:r>
          </a:p>
        </p:txBody>
      </p:sp>
      <p:sp>
        <p:nvSpPr>
          <p:cNvPr id="49157" name="Rectangle 5">
            <a:extLst>
              <a:ext uri="{FF2B5EF4-FFF2-40B4-BE49-F238E27FC236}">
                <a16:creationId xmlns:a16="http://schemas.microsoft.com/office/drawing/2014/main" id="{1B9CA961-FEAA-32CF-9CC7-32AED1024EDA}"/>
              </a:ext>
            </a:extLst>
          </p:cNvPr>
          <p:cNvSpPr>
            <a:spLocks noChangeArrowheads="1"/>
          </p:cNvSpPr>
          <p:nvPr/>
        </p:nvSpPr>
        <p:spPr bwMode="auto">
          <a:xfrm>
            <a:off x="457200" y="1981200"/>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Un tableau de révision (qui comporte un arrêt d’urgence coup de poing, un bouton mon</a:t>
            </a:r>
            <a:r>
              <a:rPr lang="fr-FR" altLang="fr-FR" sz="2000">
                <a:solidFill>
                  <a:srgbClr val="221E1F"/>
                </a:solidFill>
                <a:latin typeface="Times New Roman" panose="02020603050405020304" pitchFamily="18" charset="0"/>
                <a:cs typeface="Times New Roman" panose="02020603050405020304" pitchFamily="18" charset="0"/>
              </a:rPr>
              <a:t>ter-descendre, une prise de courant),</a:t>
            </a:r>
            <a:endParaRPr lang="fr-FR" altLang="fr-FR" sz="200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endParaRPr>
          </a:p>
        </p:txBody>
      </p:sp>
      <p:pic>
        <p:nvPicPr>
          <p:cNvPr id="49158" name="Picture 8">
            <a:extLst>
              <a:ext uri="{FF2B5EF4-FFF2-40B4-BE49-F238E27FC236}">
                <a16:creationId xmlns:a16="http://schemas.microsoft.com/office/drawing/2014/main" id="{E7AEDB78-A7F6-DDF5-543E-8A8E19374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0"/>
            <a:ext cx="38862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8">
            <a:extLst>
              <a:ext uri="{FF2B5EF4-FFF2-40B4-BE49-F238E27FC236}">
                <a16:creationId xmlns:a16="http://schemas.microsoft.com/office/drawing/2014/main" id="{1311BA4E-3C81-76DD-E4B5-90D6AA699ED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Principaux éléments</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F877560-C20B-465C-B520-FBB018A298D6}" type="slidenum">
              <a:rPr lang="fr-FR" altLang="fr-FR" sz="2000">
                <a:solidFill>
                  <a:srgbClr val="984807"/>
                </a:solidFill>
                <a:latin typeface="Myriad Pro" panose="020B0503030403020204" pitchFamily="34" charset="0"/>
              </a:rPr>
              <a:pPr algn="r" eaLnBrk="1" hangingPunct="1"/>
              <a:t>47</a:t>
            </a:fld>
            <a:endParaRPr lang="fr-FR" altLang="fr-FR" sz="2000">
              <a:solidFill>
                <a:srgbClr val="984807"/>
              </a:solidFill>
              <a:latin typeface="Myriad Pro" panose="020B0503030403020204" pitchFamily="34" charset="0"/>
            </a:endParaRPr>
          </a:p>
        </p:txBody>
      </p:sp>
      <p:sp>
        <p:nvSpPr>
          <p:cNvPr id="50180" name="Rectangle 1">
            <a:extLst>
              <a:ext uri="{FF2B5EF4-FFF2-40B4-BE49-F238E27FC236}">
                <a16:creationId xmlns:a16="http://schemas.microsoft.com/office/drawing/2014/main" id="{2FD508F3-862F-ACE1-EF73-06DA7E8229B6}"/>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Cabines :</a:t>
            </a:r>
          </a:p>
        </p:txBody>
      </p:sp>
      <p:sp>
        <p:nvSpPr>
          <p:cNvPr id="50181" name="Rectangle 5">
            <a:extLst>
              <a:ext uri="{FF2B5EF4-FFF2-40B4-BE49-F238E27FC236}">
                <a16:creationId xmlns:a16="http://schemas.microsoft.com/office/drawing/2014/main" id="{7103419A-BD78-4E9E-953D-944172073DBE}"/>
              </a:ext>
            </a:extLst>
          </p:cNvPr>
          <p:cNvSpPr>
            <a:spLocks noChangeArrowheads="1"/>
          </p:cNvSpPr>
          <p:nvPr/>
        </p:nvSpPr>
        <p:spPr bwMode="auto">
          <a:xfrm>
            <a:off x="457200" y="1981200"/>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Un éclairage de cabine et de sécurité,</a:t>
            </a:r>
          </a:p>
          <a:p>
            <a:pPr algn="just">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Un panneau d’instructions des manœuvres,</a:t>
            </a:r>
          </a:p>
          <a:p>
            <a:pPr algn="just">
              <a:spcBef>
                <a:spcPct val="0"/>
              </a:spcBef>
              <a:buFontTx/>
              <a:buChar char="•"/>
            </a:pPr>
            <a:r>
              <a:rPr lang="fr-FR" altLang="fr-FR" sz="2000">
                <a:solidFill>
                  <a:srgbClr val="000000"/>
                </a:solidFill>
                <a:latin typeface="Times New Roman" panose="02020603050405020304" pitchFamily="18" charset="0"/>
                <a:cs typeface="Calibri" panose="020F0502020204030204" pitchFamily="34" charset="0"/>
              </a:rPr>
              <a:t> Un dispositif de pèse-charge. </a:t>
            </a:r>
          </a:p>
        </p:txBody>
      </p:sp>
      <p:pic>
        <p:nvPicPr>
          <p:cNvPr id="50182" name="Picture 6">
            <a:extLst>
              <a:ext uri="{FF2B5EF4-FFF2-40B4-BE49-F238E27FC236}">
                <a16:creationId xmlns:a16="http://schemas.microsoft.com/office/drawing/2014/main" id="{345BE0C7-2EBD-4E9B-71DF-69A3B8B24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53" t="51248" r="37254" b="19675"/>
          <a:stretch>
            <a:fillRect/>
          </a:stretch>
        </p:blipFill>
        <p:spPr bwMode="auto">
          <a:xfrm>
            <a:off x="5426075" y="2420938"/>
            <a:ext cx="29876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a:extLst>
              <a:ext uri="{FF2B5EF4-FFF2-40B4-BE49-F238E27FC236}">
                <a16:creationId xmlns:a16="http://schemas.microsoft.com/office/drawing/2014/main" id="{3F266F9D-D51C-36F4-19FC-77ED802FC37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Systèmes de sécurité</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35DC870-E81F-45BF-817C-1DD07E7719C2}" type="slidenum">
              <a:rPr lang="fr-FR" altLang="fr-FR" sz="2000">
                <a:solidFill>
                  <a:srgbClr val="984807"/>
                </a:solidFill>
                <a:latin typeface="Myriad Pro" panose="020B0503030403020204" pitchFamily="34" charset="0"/>
              </a:rPr>
              <a:pPr algn="r" eaLnBrk="1" hangingPunct="1"/>
              <a:t>48</a:t>
            </a:fld>
            <a:endParaRPr lang="fr-FR" altLang="fr-FR" sz="2000">
              <a:solidFill>
                <a:srgbClr val="984807"/>
              </a:solidFill>
              <a:latin typeface="Myriad Pro" panose="020B0503030403020204" pitchFamily="34" charset="0"/>
            </a:endParaRPr>
          </a:p>
        </p:txBody>
      </p:sp>
      <p:sp>
        <p:nvSpPr>
          <p:cNvPr id="51204" name="Rectangle 5">
            <a:extLst>
              <a:ext uri="{FF2B5EF4-FFF2-40B4-BE49-F238E27FC236}">
                <a16:creationId xmlns:a16="http://schemas.microsoft.com/office/drawing/2014/main" id="{E946919B-F9E1-0C9E-F273-649D0920369C}"/>
              </a:ext>
            </a:extLst>
          </p:cNvPr>
          <p:cNvSpPr>
            <a:spLocks noChangeArrowheads="1"/>
          </p:cNvSpPr>
          <p:nvPr/>
        </p:nvSpPr>
        <p:spPr bwMode="auto">
          <a:xfrm>
            <a:off x="457200" y="1568450"/>
            <a:ext cx="82296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Depuis 1853 et le concepteur Elisha OTIS, les ascenseurs à traction avec ou sans machinerie possède un système de frein d’urgence. </a:t>
            </a:r>
          </a:p>
          <a:p>
            <a:pPr algn="just">
              <a:spcBef>
                <a:spcPct val="0"/>
              </a:spcBef>
              <a:buFontTx/>
              <a:buNone/>
            </a:pP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Ce système est relié à un limiteur de vitesse qui permet de détecter une hausse anormale de la vitesse de la cabine et déclencher ainsi le parachute qui vient stopper rapidement l’ascenseur.</a:t>
            </a:r>
          </a:p>
        </p:txBody>
      </p:sp>
      <p:pic>
        <p:nvPicPr>
          <p:cNvPr id="51205" name="Picture 1">
            <a:extLst>
              <a:ext uri="{FF2B5EF4-FFF2-40B4-BE49-F238E27FC236}">
                <a16:creationId xmlns:a16="http://schemas.microsoft.com/office/drawing/2014/main" id="{83239AE0-E7BC-3D7F-8D96-CEDF82714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644900"/>
            <a:ext cx="21336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5">
            <a:extLst>
              <a:ext uri="{FF2B5EF4-FFF2-40B4-BE49-F238E27FC236}">
                <a16:creationId xmlns:a16="http://schemas.microsoft.com/office/drawing/2014/main" id="{5D72C744-BC34-B19E-350E-0A0D0870928D}"/>
              </a:ext>
            </a:extLst>
          </p:cNvPr>
          <p:cNvSpPr>
            <a:spLocks noChangeArrowheads="1"/>
          </p:cNvSpPr>
          <p:nvPr/>
        </p:nvSpPr>
        <p:spPr bwMode="auto">
          <a:xfrm>
            <a:off x="747713" y="4625975"/>
            <a:ext cx="54467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spcBef>
                <a:spcPct val="20000"/>
              </a:spcBef>
              <a:buFont typeface="Arial" panose="020B0604020202020204" pitchFamily="34" charset="0"/>
              <a:buChar char="•"/>
              <a:tabLst>
                <a:tab pos="914400"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914400"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914400"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914400"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914400" algn="l"/>
              </a:tabLst>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Limiteur de vitesse pour les ascenseurs à câbles </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8">
            <a:extLst>
              <a:ext uri="{FF2B5EF4-FFF2-40B4-BE49-F238E27FC236}">
                <a16:creationId xmlns:a16="http://schemas.microsoft.com/office/drawing/2014/main" id="{25567DA8-3443-6AD1-3012-87AF842DDF8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Systèmes de sécurité</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6195A93-1E5F-40B5-BE37-5579D58B9E3E}" type="slidenum">
              <a:rPr lang="fr-FR" altLang="fr-FR" sz="2000">
                <a:solidFill>
                  <a:srgbClr val="984807"/>
                </a:solidFill>
                <a:latin typeface="Myriad Pro" panose="020B0503030403020204" pitchFamily="34" charset="0"/>
              </a:rPr>
              <a:pPr algn="r" eaLnBrk="1" hangingPunct="1"/>
              <a:t>49</a:t>
            </a:fld>
            <a:endParaRPr lang="fr-FR" altLang="fr-FR" sz="2000">
              <a:solidFill>
                <a:srgbClr val="984807"/>
              </a:solidFill>
              <a:latin typeface="Myriad Pro" panose="020B0503030403020204" pitchFamily="34" charset="0"/>
            </a:endParaRPr>
          </a:p>
        </p:txBody>
      </p:sp>
      <p:sp>
        <p:nvSpPr>
          <p:cNvPr id="52228" name="Rectangle 1">
            <a:extLst>
              <a:ext uri="{FF2B5EF4-FFF2-40B4-BE49-F238E27FC236}">
                <a16:creationId xmlns:a16="http://schemas.microsoft.com/office/drawing/2014/main" id="{F7B08E8C-D6A6-73A5-B297-92F2C85D6AE7}"/>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Parachutes  :</a:t>
            </a:r>
          </a:p>
        </p:txBody>
      </p:sp>
      <p:sp>
        <p:nvSpPr>
          <p:cNvPr id="52229" name="Rectangle 5">
            <a:extLst>
              <a:ext uri="{FF2B5EF4-FFF2-40B4-BE49-F238E27FC236}">
                <a16:creationId xmlns:a16="http://schemas.microsoft.com/office/drawing/2014/main" id="{FE1BE761-C50F-9414-767D-5CA7E735DC1C}"/>
              </a:ext>
            </a:extLst>
          </p:cNvPr>
          <p:cNvSpPr>
            <a:spLocks noChangeArrowheads="1"/>
          </p:cNvSpPr>
          <p:nvPr/>
        </p:nvSpPr>
        <p:spPr bwMode="auto">
          <a:xfrm>
            <a:off x="457200" y="1981200"/>
            <a:ext cx="822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Organe mécanique destiné à arrêter et maintenir à l'arrêt la cabine ou le contrepoids sur ses guides en cas de survitesse ou de rupture des organes de suspension.</a:t>
            </a:r>
          </a:p>
        </p:txBody>
      </p:sp>
      <p:pic>
        <p:nvPicPr>
          <p:cNvPr id="52230" name="Picture 1">
            <a:extLst>
              <a:ext uri="{FF2B5EF4-FFF2-40B4-BE49-F238E27FC236}">
                <a16:creationId xmlns:a16="http://schemas.microsoft.com/office/drawing/2014/main" id="{3A919619-89FE-477B-0E44-9FF79E2C9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852738"/>
            <a:ext cx="2890837" cy="31718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F6A3BEA6-1037-9656-A994-8D4A04F1936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3075" name="Espace réservé du numéro de diapositive 4">
            <a:extLst>
              <a:ext uri="{FF2B5EF4-FFF2-40B4-BE49-F238E27FC236}">
                <a16:creationId xmlns:a16="http://schemas.microsoft.com/office/drawing/2014/main" id="{1C12014A-2F19-49B3-A4AC-ADB8494AC7F8}"/>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16BBA61-9FCD-4FF5-A008-42E8027FB867}" type="slidenum">
              <a:rPr lang="fr-FR" altLang="fr-FR" sz="2000">
                <a:solidFill>
                  <a:srgbClr val="984807"/>
                </a:solidFill>
                <a:latin typeface="Myriad Pro" panose="020B0503030403020204" pitchFamily="34" charset="0"/>
              </a:rPr>
              <a:pPr algn="r" eaLnBrk="1" hangingPunct="1"/>
              <a:t>5</a:t>
            </a:fld>
            <a:endParaRPr lang="fr-FR" altLang="fr-FR" sz="2000">
              <a:solidFill>
                <a:srgbClr val="984807"/>
              </a:solidFill>
              <a:latin typeface="Myriad Pro" panose="020B0503030403020204" pitchFamily="34" charset="0"/>
            </a:endParaRPr>
          </a:p>
        </p:txBody>
      </p:sp>
      <p:sp>
        <p:nvSpPr>
          <p:cNvPr id="7172" name="Rectangle 1">
            <a:extLst>
              <a:ext uri="{FF2B5EF4-FFF2-40B4-BE49-F238E27FC236}">
                <a16:creationId xmlns:a16="http://schemas.microsoft.com/office/drawing/2014/main" id="{7D084915-D141-98E3-B0DA-A04C07731F54}"/>
              </a:ext>
            </a:extLst>
          </p:cNvPr>
          <p:cNvSpPr>
            <a:spLocks noChangeArrowheads="1"/>
          </p:cNvSpPr>
          <p:nvPr/>
        </p:nvSpPr>
        <p:spPr bwMode="auto">
          <a:xfrm>
            <a:off x="457200" y="1676400"/>
            <a:ext cx="81899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ascenseurs peuvent être de plusieurs types. Les 4 principales compagnies sont :</a:t>
            </a:r>
          </a:p>
          <a:p>
            <a:pPr algn="just">
              <a:lnSpc>
                <a:spcPct val="107000"/>
              </a:lnSpc>
              <a:spcBef>
                <a:spcPct val="0"/>
              </a:spcBef>
              <a:buFontTx/>
              <a:buNone/>
            </a:pPr>
            <a:endParaRPr lang="fr-FR" altLang="fr-FR" sz="2000">
              <a:latin typeface="Helvetica" panose="020B0604020202020204" pitchFamily="34" charset="0"/>
              <a:ea typeface="Calibri" panose="020F0502020204030204" pitchFamily="34" charset="0"/>
              <a:cs typeface="Times New Roman" panose="02020603050405020304" pitchFamily="18" charset="0"/>
            </a:endParaRPr>
          </a:p>
          <a:p>
            <a:pPr algn="ctr">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OTIS, </a:t>
            </a:r>
          </a:p>
          <a:p>
            <a:pPr algn="ctr">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KONÉ, </a:t>
            </a:r>
          </a:p>
          <a:p>
            <a:pPr algn="ctr">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SCHINDLER,</a:t>
            </a:r>
          </a:p>
          <a:p>
            <a:pPr algn="ctr">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THYSSENKRUPP. </a:t>
            </a:r>
            <a:endParaRPr lang="fr-FR" altLang="fr-FR" sz="2000">
              <a:latin typeface="Helvetica" panose="020B060402020202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Helvetica" panose="020B060402020202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Mais les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règles de sécurités sont communes à toutes ces compagnies.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8">
            <a:extLst>
              <a:ext uri="{FF2B5EF4-FFF2-40B4-BE49-F238E27FC236}">
                <a16:creationId xmlns:a16="http://schemas.microsoft.com/office/drawing/2014/main" id="{C7CC0E1C-D4A9-8E9C-1893-AADCDE1D818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Systèmes de sécurité</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4D806B3-7496-4AD7-BAA0-1C72A7C8A5A6}" type="slidenum">
              <a:rPr lang="fr-FR" altLang="fr-FR" sz="2000">
                <a:solidFill>
                  <a:srgbClr val="984807"/>
                </a:solidFill>
                <a:latin typeface="Myriad Pro" panose="020B0503030403020204" pitchFamily="34" charset="0"/>
              </a:rPr>
              <a:pPr algn="r" eaLnBrk="1" hangingPunct="1"/>
              <a:t>50</a:t>
            </a:fld>
            <a:endParaRPr lang="fr-FR" altLang="fr-FR" sz="2000">
              <a:solidFill>
                <a:srgbClr val="984807"/>
              </a:solidFill>
              <a:latin typeface="Myriad Pro" panose="020B0503030403020204" pitchFamily="34" charset="0"/>
            </a:endParaRPr>
          </a:p>
        </p:txBody>
      </p:sp>
      <p:sp>
        <p:nvSpPr>
          <p:cNvPr id="53252" name="Rectangle 1">
            <a:extLst>
              <a:ext uri="{FF2B5EF4-FFF2-40B4-BE49-F238E27FC236}">
                <a16:creationId xmlns:a16="http://schemas.microsoft.com/office/drawing/2014/main" id="{8224C664-68EC-1B0F-55E3-614F7072E4EB}"/>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Parachutes  :</a:t>
            </a:r>
          </a:p>
        </p:txBody>
      </p:sp>
      <p:sp>
        <p:nvSpPr>
          <p:cNvPr id="53253" name="Rectangle 5">
            <a:extLst>
              <a:ext uri="{FF2B5EF4-FFF2-40B4-BE49-F238E27FC236}">
                <a16:creationId xmlns:a16="http://schemas.microsoft.com/office/drawing/2014/main" id="{E2E8A79E-C4A4-372C-E925-18C734927B97}"/>
              </a:ext>
            </a:extLst>
          </p:cNvPr>
          <p:cNvSpPr>
            <a:spLocks noChangeArrowheads="1"/>
          </p:cNvSpPr>
          <p:nvPr/>
        </p:nvSpPr>
        <p:spPr bwMode="auto">
          <a:xfrm>
            <a:off x="457200" y="1981200"/>
            <a:ext cx="82296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Le déclenchement d’un parachute est réalisé sur commande d’un </a:t>
            </a:r>
            <a:r>
              <a:rPr lang="fr-FR" altLang="fr-FR" sz="2000" b="1" u="sng">
                <a:latin typeface="Times New Roman" panose="02020603050405020304" pitchFamily="18" charset="0"/>
                <a:cs typeface="Times New Roman" panose="02020603050405020304" pitchFamily="18" charset="0"/>
              </a:rPr>
              <a:t>limiteur de vitesse. </a:t>
            </a:r>
          </a:p>
          <a:p>
            <a:pPr algn="just">
              <a:spcBef>
                <a:spcPct val="0"/>
              </a:spcBef>
              <a:buFontTx/>
              <a:buChar char="•"/>
            </a:pPr>
            <a:endParaRPr lang="fr-FR" altLang="fr-FR" sz="2000">
              <a:latin typeface="Times New Roman" panose="02020603050405020304" pitchFamily="18" charset="0"/>
              <a:cs typeface="Times New Roman" panose="02020603050405020304" pitchFamily="18" charset="0"/>
            </a:endParaRPr>
          </a:p>
          <a:p>
            <a:pPr algn="just">
              <a:spcBef>
                <a:spcPct val="0"/>
              </a:spcBef>
              <a:buFontTx/>
              <a:buChar char="•"/>
            </a:pP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r>
              <a:rPr lang="fr-FR" altLang="fr-FR" sz="1800">
                <a:latin typeface="Arial" panose="020B0604020202020204" pitchFamily="34" charset="0"/>
                <a:sym typeface="Wingdings" panose="05000000000000000000" pitchFamily="2" charset="2"/>
              </a:rPr>
              <a:t> </a:t>
            </a:r>
            <a:r>
              <a:rPr lang="fr-FR" altLang="fr-FR" sz="2000">
                <a:latin typeface="Times New Roman" panose="02020603050405020304" pitchFamily="18" charset="0"/>
                <a:cs typeface="Times New Roman" panose="02020603050405020304" pitchFamily="18" charset="0"/>
              </a:rPr>
              <a:t>organe mécanique de sécurité de la cabine, qui, en cas de rupture des câbles ou de survitesse vers le bas, permet l’arrêt de la machine et, si nécessaire, de bloquer la cabine sur les guidages grâce aux parachutes et d’éviter son écrasement en partie basse.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8">
            <a:extLst>
              <a:ext uri="{FF2B5EF4-FFF2-40B4-BE49-F238E27FC236}">
                <a16:creationId xmlns:a16="http://schemas.microsoft.com/office/drawing/2014/main" id="{60C9404B-F73D-151A-1712-736284869E4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Systèmes de sécurité</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25B48F7-0889-4DFE-A789-6E6CDAAEB8CD}" type="slidenum">
              <a:rPr lang="fr-FR" altLang="fr-FR" sz="2000">
                <a:solidFill>
                  <a:srgbClr val="984807"/>
                </a:solidFill>
                <a:latin typeface="Myriad Pro" panose="020B0503030403020204" pitchFamily="34" charset="0"/>
              </a:rPr>
              <a:pPr algn="r" eaLnBrk="1" hangingPunct="1"/>
              <a:t>51</a:t>
            </a:fld>
            <a:endParaRPr lang="fr-FR" altLang="fr-FR" sz="2000">
              <a:solidFill>
                <a:srgbClr val="984807"/>
              </a:solidFill>
              <a:latin typeface="Myriad Pro" panose="020B0503030403020204" pitchFamily="34" charset="0"/>
            </a:endParaRPr>
          </a:p>
        </p:txBody>
      </p:sp>
      <p:sp>
        <p:nvSpPr>
          <p:cNvPr id="54276" name="Rectangle 1">
            <a:extLst>
              <a:ext uri="{FF2B5EF4-FFF2-40B4-BE49-F238E27FC236}">
                <a16:creationId xmlns:a16="http://schemas.microsoft.com/office/drawing/2014/main" id="{3C655671-25C3-00AC-6635-E79AABB72B38}"/>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Parachutes  :</a:t>
            </a:r>
          </a:p>
        </p:txBody>
      </p:sp>
      <p:sp>
        <p:nvSpPr>
          <p:cNvPr id="54277" name="Rectangle 2">
            <a:extLst>
              <a:ext uri="{FF2B5EF4-FFF2-40B4-BE49-F238E27FC236}">
                <a16:creationId xmlns:a16="http://schemas.microsoft.com/office/drawing/2014/main" id="{B0CD735F-69D2-C00D-6903-4B9B7CE9D18B}"/>
              </a:ext>
            </a:extLst>
          </p:cNvPr>
          <p:cNvSpPr>
            <a:spLocks noChangeArrowheads="1"/>
          </p:cNvSpPr>
          <p:nvPr/>
        </p:nvSpPr>
        <p:spPr bwMode="auto">
          <a:xfrm>
            <a:off x="1116013"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4278" name="Picture 1" descr="DOD  ASCENSEURS_Page_21">
            <a:extLst>
              <a:ext uri="{FF2B5EF4-FFF2-40B4-BE49-F238E27FC236}">
                <a16:creationId xmlns:a16="http://schemas.microsoft.com/office/drawing/2014/main" id="{A299E04A-6634-4776-75B5-8B3AF8435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424" t="58600" r="6203" b="23940"/>
          <a:stretch>
            <a:fillRect/>
          </a:stretch>
        </p:blipFill>
        <p:spPr bwMode="auto">
          <a:xfrm>
            <a:off x="5435600" y="1535113"/>
            <a:ext cx="305276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3">
            <a:extLst>
              <a:ext uri="{FF2B5EF4-FFF2-40B4-BE49-F238E27FC236}">
                <a16:creationId xmlns:a16="http://schemas.microsoft.com/office/drawing/2014/main" id="{948A063F-AC82-D990-7A5F-4C5D470CCE2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17688"/>
            <a:ext cx="3529013" cy="42322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FB40D"/>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8">
            <a:extLst>
              <a:ext uri="{FF2B5EF4-FFF2-40B4-BE49-F238E27FC236}">
                <a16:creationId xmlns:a16="http://schemas.microsoft.com/office/drawing/2014/main" id="{8F856AC1-7B2E-58C0-ECBD-651B456D8B3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Systèmes de sécurité</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8FA602-2500-434D-AA83-DDB71A740AA1}" type="slidenum">
              <a:rPr lang="fr-FR" altLang="fr-FR" sz="2000">
                <a:solidFill>
                  <a:srgbClr val="984807"/>
                </a:solidFill>
                <a:latin typeface="Myriad Pro" panose="020B0503030403020204" pitchFamily="34" charset="0"/>
              </a:rPr>
              <a:pPr algn="r" eaLnBrk="1" hangingPunct="1"/>
              <a:t>52</a:t>
            </a:fld>
            <a:endParaRPr lang="fr-FR" altLang="fr-FR" sz="2000">
              <a:solidFill>
                <a:srgbClr val="984807"/>
              </a:solidFill>
              <a:latin typeface="Myriad Pro" panose="020B0503030403020204" pitchFamily="34" charset="0"/>
            </a:endParaRPr>
          </a:p>
        </p:txBody>
      </p:sp>
      <p:sp>
        <p:nvSpPr>
          <p:cNvPr id="55300" name="Rectangle 1">
            <a:extLst>
              <a:ext uri="{FF2B5EF4-FFF2-40B4-BE49-F238E27FC236}">
                <a16:creationId xmlns:a16="http://schemas.microsoft.com/office/drawing/2014/main" id="{5F0EAAB3-36BE-534C-CD66-0A69717F06CF}"/>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Parachutes  :</a:t>
            </a:r>
          </a:p>
        </p:txBody>
      </p:sp>
      <p:sp>
        <p:nvSpPr>
          <p:cNvPr id="55301" name="Rectangle 5">
            <a:extLst>
              <a:ext uri="{FF2B5EF4-FFF2-40B4-BE49-F238E27FC236}">
                <a16:creationId xmlns:a16="http://schemas.microsoft.com/office/drawing/2014/main" id="{B39B7DB9-05F3-DD07-1265-93E9F36D6DF9}"/>
              </a:ext>
            </a:extLst>
          </p:cNvPr>
          <p:cNvSpPr>
            <a:spLocks noChangeArrowheads="1"/>
          </p:cNvSpPr>
          <p:nvPr/>
        </p:nvSpPr>
        <p:spPr bwMode="auto">
          <a:xfrm>
            <a:off x="457200" y="198120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r>
              <a:rPr lang="fr-FR" altLang="fr-FR" sz="2000">
                <a:latin typeface="Times New Roman" panose="02020603050405020304" pitchFamily="18" charset="0"/>
                <a:cs typeface="Times New Roman" panose="02020603050405020304" pitchFamily="18" charset="0"/>
              </a:rPr>
              <a:t>De manière plus précise, il existe différents types de parachute avec sa spécificité de frein :</a:t>
            </a:r>
          </a:p>
        </p:txBody>
      </p:sp>
      <p:sp>
        <p:nvSpPr>
          <p:cNvPr id="55302" name="Rectangle 2">
            <a:extLst>
              <a:ext uri="{FF2B5EF4-FFF2-40B4-BE49-F238E27FC236}">
                <a16:creationId xmlns:a16="http://schemas.microsoft.com/office/drawing/2014/main" id="{782A7CC9-D619-16F5-E8E4-BFDF48F3941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5303" name="Picture 1" descr="DOD  ASCENSEURS_Page_21">
            <a:extLst>
              <a:ext uri="{FF2B5EF4-FFF2-40B4-BE49-F238E27FC236}">
                <a16:creationId xmlns:a16="http://schemas.microsoft.com/office/drawing/2014/main" id="{DDFFA8DE-BF3C-0305-D335-67ADA88BA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190" t="76302" r="6203" b="6035"/>
          <a:stretch>
            <a:fillRect/>
          </a:stretch>
        </p:blipFill>
        <p:spPr bwMode="auto">
          <a:xfrm>
            <a:off x="5489575" y="2533650"/>
            <a:ext cx="2386013"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3">
            <a:extLst>
              <a:ext uri="{FF2B5EF4-FFF2-40B4-BE49-F238E27FC236}">
                <a16:creationId xmlns:a16="http://schemas.microsoft.com/office/drawing/2014/main" id="{5C1A5A3B-0287-5487-9928-C7C9468D832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2827338"/>
            <a:ext cx="3455987" cy="33131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FB40D"/>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8">
            <a:extLst>
              <a:ext uri="{FF2B5EF4-FFF2-40B4-BE49-F238E27FC236}">
                <a16:creationId xmlns:a16="http://schemas.microsoft.com/office/drawing/2014/main" id="{033F69E8-4668-6873-CAF9-BBB6FC9C59E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Systèmes de sécurité</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07076AC-8D97-4DD2-9BDA-26A4D4CA5F8D}" type="slidenum">
              <a:rPr lang="fr-FR" altLang="fr-FR" sz="2000">
                <a:solidFill>
                  <a:srgbClr val="984807"/>
                </a:solidFill>
                <a:latin typeface="Myriad Pro" panose="020B0503030403020204" pitchFamily="34" charset="0"/>
              </a:rPr>
              <a:pPr algn="r" eaLnBrk="1" hangingPunct="1"/>
              <a:t>53</a:t>
            </a:fld>
            <a:endParaRPr lang="fr-FR" altLang="fr-FR" sz="2000">
              <a:solidFill>
                <a:srgbClr val="984807"/>
              </a:solidFill>
              <a:latin typeface="Myriad Pro" panose="020B0503030403020204" pitchFamily="34" charset="0"/>
            </a:endParaRPr>
          </a:p>
        </p:txBody>
      </p:sp>
      <p:sp>
        <p:nvSpPr>
          <p:cNvPr id="56324" name="Rectangle 1">
            <a:extLst>
              <a:ext uri="{FF2B5EF4-FFF2-40B4-BE49-F238E27FC236}">
                <a16:creationId xmlns:a16="http://schemas.microsoft.com/office/drawing/2014/main" id="{C3B1332A-57F3-D2F0-61DA-6015EFE7EB6E}"/>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Parachutes  :</a:t>
            </a:r>
          </a:p>
        </p:txBody>
      </p:sp>
      <p:sp>
        <p:nvSpPr>
          <p:cNvPr id="56325" name="Rectangle 5">
            <a:extLst>
              <a:ext uri="{FF2B5EF4-FFF2-40B4-BE49-F238E27FC236}">
                <a16:creationId xmlns:a16="http://schemas.microsoft.com/office/drawing/2014/main" id="{0DC830C9-3489-9BFA-65ED-40BE4CBD9700}"/>
              </a:ext>
            </a:extLst>
          </p:cNvPr>
          <p:cNvSpPr>
            <a:spLocks noChangeArrowheads="1"/>
          </p:cNvSpPr>
          <p:nvPr/>
        </p:nvSpPr>
        <p:spPr bwMode="auto">
          <a:xfrm>
            <a:off x="457200" y="1981200"/>
            <a:ext cx="822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Char char="•"/>
            </a:pPr>
            <a:r>
              <a:rPr lang="fr-FR" altLang="fr-FR" sz="2000">
                <a:solidFill>
                  <a:srgbClr val="000000"/>
                </a:solidFill>
                <a:latin typeface="Times New Roman" panose="02020603050405020304" pitchFamily="18" charset="0"/>
                <a:cs typeface="Times New Roman" panose="02020603050405020304" pitchFamily="18" charset="0"/>
              </a:rPr>
              <a:t> Exemples de parachutes </a:t>
            </a:r>
            <a:endParaRPr lang="fr-FR" altLang="fr-FR" sz="2000">
              <a:solidFill>
                <a:srgbClr val="000000"/>
              </a:solidFill>
              <a:latin typeface="Times New Roman" panose="02020603050405020304" pitchFamily="18" charset="0"/>
              <a:cs typeface="Calibri" panose="020F0502020204030204" pitchFamily="34" charset="0"/>
            </a:endParaRPr>
          </a:p>
        </p:txBody>
      </p:sp>
      <p:sp>
        <p:nvSpPr>
          <p:cNvPr id="56326" name="Rectangle 2">
            <a:extLst>
              <a:ext uri="{FF2B5EF4-FFF2-40B4-BE49-F238E27FC236}">
                <a16:creationId xmlns:a16="http://schemas.microsoft.com/office/drawing/2014/main" id="{766602D4-CC72-909C-C681-E4FC58A5538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6327" name="Picture 1">
            <a:extLst>
              <a:ext uri="{FF2B5EF4-FFF2-40B4-BE49-F238E27FC236}">
                <a16:creationId xmlns:a16="http://schemas.microsoft.com/office/drawing/2014/main" id="{B77612F0-3589-0D0E-2B10-9D0E25E39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2482850"/>
            <a:ext cx="838835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8">
            <a:extLst>
              <a:ext uri="{FF2B5EF4-FFF2-40B4-BE49-F238E27FC236}">
                <a16:creationId xmlns:a16="http://schemas.microsoft.com/office/drawing/2014/main" id="{15375179-757B-8AE2-37A5-9BFA1E32AF7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Systèmes de sécurité</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4683929-AF57-4165-B2DA-4F5C3D23526F}" type="slidenum">
              <a:rPr lang="fr-FR" altLang="fr-FR" sz="2000">
                <a:solidFill>
                  <a:srgbClr val="984807"/>
                </a:solidFill>
                <a:latin typeface="Myriad Pro" panose="020B0503030403020204" pitchFamily="34" charset="0"/>
              </a:rPr>
              <a:pPr algn="r" eaLnBrk="1" hangingPunct="1"/>
              <a:t>54</a:t>
            </a:fld>
            <a:endParaRPr lang="fr-FR" altLang="fr-FR" sz="2000">
              <a:solidFill>
                <a:srgbClr val="984807"/>
              </a:solidFill>
              <a:latin typeface="Myriad Pro" panose="020B0503030403020204" pitchFamily="34" charset="0"/>
            </a:endParaRPr>
          </a:p>
        </p:txBody>
      </p:sp>
      <p:sp>
        <p:nvSpPr>
          <p:cNvPr id="57348" name="Rectangle 1">
            <a:extLst>
              <a:ext uri="{FF2B5EF4-FFF2-40B4-BE49-F238E27FC236}">
                <a16:creationId xmlns:a16="http://schemas.microsoft.com/office/drawing/2014/main" id="{B4CACF7E-E5B8-DA5A-295A-E5CB002A40A2}"/>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Parachutes  :</a:t>
            </a:r>
          </a:p>
        </p:txBody>
      </p:sp>
      <p:sp>
        <p:nvSpPr>
          <p:cNvPr id="57349" name="Rectangle 2">
            <a:extLst>
              <a:ext uri="{FF2B5EF4-FFF2-40B4-BE49-F238E27FC236}">
                <a16:creationId xmlns:a16="http://schemas.microsoft.com/office/drawing/2014/main" id="{CFC0A82C-87E3-0117-BECF-D7BF94E18C0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7350" name="Picture 1" descr="DOD  ASCENSEURS_Page_22">
            <a:extLst>
              <a:ext uri="{FF2B5EF4-FFF2-40B4-BE49-F238E27FC236}">
                <a16:creationId xmlns:a16="http://schemas.microsoft.com/office/drawing/2014/main" id="{C952575A-1238-4E85-D82D-5F2333566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04" t="19859" r="52922" b="46300"/>
          <a:stretch>
            <a:fillRect/>
          </a:stretch>
        </p:blipFill>
        <p:spPr bwMode="auto">
          <a:xfrm>
            <a:off x="323850" y="1838325"/>
            <a:ext cx="33337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5">
            <a:extLst>
              <a:ext uri="{FF2B5EF4-FFF2-40B4-BE49-F238E27FC236}">
                <a16:creationId xmlns:a16="http://schemas.microsoft.com/office/drawing/2014/main" id="{5ADAD605-B761-057D-6194-4B68B98F89EC}"/>
              </a:ext>
            </a:extLst>
          </p:cNvPr>
          <p:cNvSpPr>
            <a:spLocks noChangeArrowheads="1"/>
          </p:cNvSpPr>
          <p:nvPr/>
        </p:nvSpPr>
        <p:spPr bwMode="auto">
          <a:xfrm>
            <a:off x="3419475" y="1628775"/>
            <a:ext cx="5272088" cy="3170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rPr>
              <a:t> </a:t>
            </a:r>
          </a:p>
          <a:p>
            <a:pPr>
              <a:spcBef>
                <a:spcPct val="0"/>
              </a:spcBef>
              <a:buFontTx/>
              <a:buNone/>
            </a:pPr>
            <a:r>
              <a:rPr lang="fr-FR" altLang="fr-FR" sz="2000">
                <a:latin typeface="Times New Roman" panose="02020603050405020304" pitchFamily="18" charset="0"/>
                <a:cs typeface="Times New Roman" panose="02020603050405020304" pitchFamily="18" charset="0"/>
              </a:rPr>
              <a:t>Pour les ascenseurs hydrauliques, le système de parachute est quant à lui hydraulique.</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Si le système de contrôle détecte une hausse anormale du débit d’huile, le clapet faisant office de parachute s’actionne et bloque ainsi la rentrée d’huile dans le réservoir et coupe ainsi tout mouvement de la cabine.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98B83BD8-B42C-FCF7-CE07-D8041933521C}"/>
              </a:ext>
            </a:extLst>
          </p:cNvPr>
          <p:cNvSpPr>
            <a:spLocks noChangeArrowheads="1"/>
          </p:cNvSpPr>
          <p:nvPr/>
        </p:nvSpPr>
        <p:spPr bwMode="auto">
          <a:xfrm>
            <a:off x="563563" y="3467100"/>
            <a:ext cx="8143875"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dispositif présenté, est annoncé par le pictogramme suivant :</a:t>
            </a:r>
          </a:p>
          <a:p>
            <a:pPr algn="just">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180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a:t>
            </a: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a:t>
            </a:r>
            <a:r>
              <a:rPr lang="fr-FR" altLang="fr-FR" sz="2000">
                <a:latin typeface="Times New Roman" panose="02020603050405020304" pitchFamily="18" charset="0"/>
                <a:ea typeface="Calibri" panose="020F0502020204030204" pitchFamily="34" charset="0"/>
                <a:cs typeface="Times New Roman" panose="02020603050405020304" pitchFamily="18" charset="0"/>
              </a:rPr>
              <a:t>pposé sur la porte palière de l’ascenseur au niveau de l’accès principal du bâtiment</a:t>
            </a:r>
          </a:p>
        </p:txBody>
      </p:sp>
      <p:sp>
        <p:nvSpPr>
          <p:cNvPr id="58371" name="Titre 8">
            <a:extLst>
              <a:ext uri="{FF2B5EF4-FFF2-40B4-BE49-F238E27FC236}">
                <a16:creationId xmlns:a16="http://schemas.microsoft.com/office/drawing/2014/main" id="{DAA8EDB0-0114-A208-9E6D-6293E359670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Systèmes de sécurité</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A1F3B95-B747-4A58-ACEC-913F9D3211A7}" type="slidenum">
              <a:rPr lang="fr-FR" altLang="fr-FR" sz="2000">
                <a:solidFill>
                  <a:srgbClr val="984807"/>
                </a:solidFill>
                <a:latin typeface="Myriad Pro" panose="020B0503030403020204" pitchFamily="34" charset="0"/>
              </a:rPr>
              <a:pPr algn="r" eaLnBrk="1" hangingPunct="1"/>
              <a:t>55</a:t>
            </a:fld>
            <a:endParaRPr lang="fr-FR" altLang="fr-FR" sz="2000">
              <a:solidFill>
                <a:srgbClr val="984807"/>
              </a:solidFill>
              <a:latin typeface="Myriad Pro" panose="020B0503030403020204" pitchFamily="34" charset="0"/>
            </a:endParaRPr>
          </a:p>
        </p:txBody>
      </p:sp>
      <p:sp>
        <p:nvSpPr>
          <p:cNvPr id="84996" name="Rectangle 1">
            <a:extLst>
              <a:ext uri="{FF2B5EF4-FFF2-40B4-BE49-F238E27FC236}">
                <a16:creationId xmlns:a16="http://schemas.microsoft.com/office/drawing/2014/main" id="{61578F6F-2C65-46E3-A793-5DF03C6B2A42}"/>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sz="2000" b="1" u="sng" cap="all" dirty="0">
                <a:latin typeface="Times New Roman" panose="02020603050405020304" pitchFamily="18" charset="0"/>
                <a:ea typeface="Calibri" panose="020F0502020204030204" pitchFamily="34" charset="0"/>
              </a:rPr>
              <a:t>système anti-vandalisme </a:t>
            </a:r>
            <a:r>
              <a:rPr lang="fr-FR" altLang="fr-FR" sz="2000" b="1" u="sng"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4997" name="Rectangle 5">
            <a:extLst>
              <a:ext uri="{FF2B5EF4-FFF2-40B4-BE49-F238E27FC236}">
                <a16:creationId xmlns:a16="http://schemas.microsoft.com/office/drawing/2014/main" id="{9C25BFFB-4854-40E2-83B0-4E1F58EFB2AF}"/>
              </a:ext>
            </a:extLst>
          </p:cNvPr>
          <p:cNvSpPr>
            <a:spLocks noChangeArrowheads="1"/>
          </p:cNvSpPr>
          <p:nvPr/>
        </p:nvSpPr>
        <p:spPr bwMode="auto">
          <a:xfrm>
            <a:off x="457200" y="198120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a:buFont typeface="Wingdings" panose="05000000000000000000" pitchFamily="2" charset="2"/>
              <a:buChar char="è"/>
              <a:defRPr/>
            </a:pPr>
            <a:r>
              <a:rPr lang="fr-FR" sz="2000" dirty="0">
                <a:latin typeface="Times New Roman" panose="02020603050405020304" pitchFamily="18" charset="0"/>
                <a:cs typeface="Times New Roman" panose="02020603050405020304" pitchFamily="18" charset="0"/>
                <a:sym typeface="Wingdings" panose="05000000000000000000" pitchFamily="2" charset="2"/>
              </a:rPr>
              <a:t>De </a:t>
            </a:r>
            <a:r>
              <a:rPr lang="fr-FR" sz="2000" dirty="0">
                <a:latin typeface="Times New Roman" panose="02020603050405020304" pitchFamily="18" charset="0"/>
                <a:cs typeface="Times New Roman" panose="02020603050405020304" pitchFamily="18" charset="0"/>
              </a:rPr>
              <a:t>plus en plus fréquemment installé sur les ascenseurs à portes </a:t>
            </a:r>
          </a:p>
          <a:p>
            <a:pPr algn="just">
              <a:defRPr/>
            </a:pPr>
            <a:r>
              <a:rPr lang="fr-FR" sz="2000" dirty="0">
                <a:latin typeface="Times New Roman" panose="02020603050405020304" pitchFamily="18" charset="0"/>
                <a:cs typeface="Times New Roman" panose="02020603050405020304" pitchFamily="18" charset="0"/>
              </a:rPr>
              <a:t>battantes. Son but est d’empêcher l’ouverture des portes palières</a:t>
            </a:r>
          </a:p>
        </p:txBody>
      </p:sp>
      <p:pic>
        <p:nvPicPr>
          <p:cNvPr id="58375" name="Picture 1">
            <a:extLst>
              <a:ext uri="{FF2B5EF4-FFF2-40B4-BE49-F238E27FC236}">
                <a16:creationId xmlns:a16="http://schemas.microsoft.com/office/drawing/2014/main" id="{FF693221-6C9D-2842-620F-2946ACF3C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1412875"/>
            <a:ext cx="9223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2">
            <a:extLst>
              <a:ext uri="{FF2B5EF4-FFF2-40B4-BE49-F238E27FC236}">
                <a16:creationId xmlns:a16="http://schemas.microsoft.com/office/drawing/2014/main" id="{3AF1FE60-4486-8A53-3121-3C2C0099A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038" y="4076700"/>
            <a:ext cx="11080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Rectangle 4">
            <a:extLst>
              <a:ext uri="{FF2B5EF4-FFF2-40B4-BE49-F238E27FC236}">
                <a16:creationId xmlns:a16="http://schemas.microsoft.com/office/drawing/2014/main" id="{80FAF254-C47B-0770-94AC-A3FD1F5DE6B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8">
            <a:extLst>
              <a:ext uri="{FF2B5EF4-FFF2-40B4-BE49-F238E27FC236}">
                <a16:creationId xmlns:a16="http://schemas.microsoft.com/office/drawing/2014/main" id="{C144281F-8540-7028-9CDF-35F998CC75C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Systèmes de sécurité</a:t>
            </a:r>
          </a:p>
        </p:txBody>
      </p:sp>
      <p:sp>
        <p:nvSpPr>
          <p:cNvPr id="3075" name="Espace réservé du numéro de diapositive 4">
            <a:extLst>
              <a:ext uri="{FF2B5EF4-FFF2-40B4-BE49-F238E27FC236}">
                <a16:creationId xmlns:a16="http://schemas.microsoft.com/office/drawing/2014/main" id="{38459F53-437E-43B5-9B2E-DA654B287C3E}"/>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6439B1-17BA-4C3F-B37E-F32B5A687D90}" type="slidenum">
              <a:rPr lang="fr-FR" altLang="fr-FR" sz="2000">
                <a:solidFill>
                  <a:srgbClr val="984807"/>
                </a:solidFill>
                <a:latin typeface="Myriad Pro" panose="020B0503030403020204" pitchFamily="34" charset="0"/>
              </a:rPr>
              <a:pPr algn="r" eaLnBrk="1" hangingPunct="1"/>
              <a:t>56</a:t>
            </a:fld>
            <a:endParaRPr lang="fr-FR" altLang="fr-FR" sz="2000">
              <a:solidFill>
                <a:srgbClr val="984807"/>
              </a:solidFill>
              <a:latin typeface="Myriad Pro" panose="020B0503030403020204" pitchFamily="34" charset="0"/>
            </a:endParaRPr>
          </a:p>
        </p:txBody>
      </p:sp>
      <p:sp>
        <p:nvSpPr>
          <p:cNvPr id="84997" name="Rectangle 5">
            <a:extLst>
              <a:ext uri="{FF2B5EF4-FFF2-40B4-BE49-F238E27FC236}">
                <a16:creationId xmlns:a16="http://schemas.microsoft.com/office/drawing/2014/main" id="{9C25BFFB-4854-40E2-83B0-4E1F58EFB2AF}"/>
              </a:ext>
            </a:extLst>
          </p:cNvPr>
          <p:cNvSpPr>
            <a:spLocks noChangeArrowheads="1"/>
          </p:cNvSpPr>
          <p:nvPr/>
        </p:nvSpPr>
        <p:spPr bwMode="auto">
          <a:xfrm>
            <a:off x="457200" y="1981200"/>
            <a:ext cx="822960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anose="05000000000000000000" pitchFamily="2" charset="2"/>
              <a:buChar char="è"/>
              <a:defRPr/>
            </a:pPr>
            <a:r>
              <a:rPr lang="fr-FR" sz="2000" dirty="0">
                <a:latin typeface="Times New Roman" panose="02020603050405020304" pitchFamily="18" charset="0"/>
                <a:cs typeface="Times New Roman" panose="02020603050405020304" pitchFamily="18" charset="0"/>
              </a:rPr>
              <a:t>Doit être désactivé avant toute action des intervenants. </a:t>
            </a:r>
          </a:p>
          <a:p>
            <a:pPr marL="342900" indent="-342900">
              <a:buFont typeface="Wingdings" panose="05000000000000000000" pitchFamily="2" charset="2"/>
              <a:buChar char="è"/>
              <a:defRPr/>
            </a:pPr>
            <a:endParaRPr lang="fr-F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è"/>
              <a:defRPr/>
            </a:pPr>
            <a:endParaRPr lang="fr-FR"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è"/>
              <a:defRPr/>
            </a:pPr>
            <a:r>
              <a:rPr lang="fr-FR" sz="2000" dirty="0">
                <a:latin typeface="Times New Roman" panose="02020603050405020304" pitchFamily="18" charset="0"/>
                <a:cs typeface="Times New Roman" panose="02020603050405020304" pitchFamily="18" charset="0"/>
              </a:rPr>
              <a:t>Actionner le boitier de désactivation du dispositif qui se trouve </a:t>
            </a:r>
          </a:p>
          <a:p>
            <a:pPr>
              <a:defRPr/>
            </a:pPr>
            <a:r>
              <a:rPr lang="fr-FR" sz="2000" dirty="0">
                <a:latin typeface="Times New Roman" panose="02020603050405020304" pitchFamily="18" charset="0"/>
                <a:cs typeface="Times New Roman" panose="02020603050405020304" pitchFamily="18" charset="0"/>
              </a:rPr>
              <a:t>dans la machinerie ascenseur.</a:t>
            </a:r>
          </a:p>
          <a:p>
            <a:pPr>
              <a:defRPr/>
            </a:pPr>
            <a:r>
              <a:rPr lang="fr-FR" sz="2000" cap="all" dirty="0">
                <a:latin typeface="Times New Roman" panose="02020603050405020304" pitchFamily="18" charset="0"/>
                <a:cs typeface="Times New Roman" panose="02020603050405020304" pitchFamily="18" charset="0"/>
              </a:rPr>
              <a:t> </a:t>
            </a:r>
          </a:p>
          <a:p>
            <a:pPr>
              <a:defRPr/>
            </a:pPr>
            <a:endParaRPr lang="fr-FR" sz="2000" cap="all" dirty="0">
              <a:latin typeface="Times New Roman" panose="02020603050405020304" pitchFamily="18" charset="0"/>
              <a:cs typeface="Times New Roman" panose="02020603050405020304" pitchFamily="18" charset="0"/>
            </a:endParaRPr>
          </a:p>
          <a:p>
            <a:pPr>
              <a:defRPr/>
            </a:pPr>
            <a:endParaRPr lang="fr-FR" sz="2000" dirty="0">
              <a:latin typeface="Times New Roman" panose="02020603050405020304" pitchFamily="18" charset="0"/>
              <a:cs typeface="Times New Roman" panose="02020603050405020304" pitchFamily="18" charset="0"/>
            </a:endParaRPr>
          </a:p>
          <a:p>
            <a:pPr>
              <a:defRPr/>
            </a:pPr>
            <a:r>
              <a:rPr lang="fr-FR" sz="2000" dirty="0">
                <a:latin typeface="Times New Roman" panose="02020603050405020304" pitchFamily="18" charset="0"/>
                <a:cs typeface="Times New Roman" panose="02020603050405020304" pitchFamily="18" charset="0"/>
              </a:rPr>
              <a:t>Cette désactivation permet de manœuvrer le « triangle » permettant l’ouverture des portes palières pour une durée donnée (environ 30 minutes) avant la réactivation automatique du système.</a:t>
            </a:r>
          </a:p>
        </p:txBody>
      </p:sp>
      <p:sp>
        <p:nvSpPr>
          <p:cNvPr id="6" name="Rectangle 1">
            <a:extLst>
              <a:ext uri="{FF2B5EF4-FFF2-40B4-BE49-F238E27FC236}">
                <a16:creationId xmlns:a16="http://schemas.microsoft.com/office/drawing/2014/main" id="{9B6E0FCF-0D03-4AB9-B6F0-F286D92EF755}"/>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sz="2000" b="1" u="sng" cap="all" dirty="0">
                <a:latin typeface="Times New Roman" panose="02020603050405020304" pitchFamily="18" charset="0"/>
                <a:ea typeface="Calibri" panose="020F0502020204030204" pitchFamily="34" charset="0"/>
              </a:rPr>
              <a:t>système anti-vandalisme </a:t>
            </a:r>
            <a:r>
              <a:rPr lang="fr-FR" altLang="fr-FR" sz="2000" b="1" u="sng"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59398" name="Picture 1">
            <a:extLst>
              <a:ext uri="{FF2B5EF4-FFF2-40B4-BE49-F238E27FC236}">
                <a16:creationId xmlns:a16="http://schemas.microsoft.com/office/drawing/2014/main" id="{1897C9B8-A80C-BF1C-2B4C-E8CA4CE92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962150"/>
            <a:ext cx="1204913"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Rectangle 2">
            <a:extLst>
              <a:ext uri="{FF2B5EF4-FFF2-40B4-BE49-F238E27FC236}">
                <a16:creationId xmlns:a16="http://schemas.microsoft.com/office/drawing/2014/main" id="{2FAA3DC5-2D12-A532-7638-0712413CE8C5}"/>
              </a:ext>
            </a:extLst>
          </p:cNvPr>
          <p:cNvSpPr>
            <a:spLocks noChangeArrowheads="1"/>
          </p:cNvSpPr>
          <p:nvPr/>
        </p:nvSpPr>
        <p:spPr bwMode="auto">
          <a:xfrm>
            <a:off x="0" y="-92075"/>
            <a:ext cx="2047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600">
                <a:latin typeface="Arial" panose="020B0604020202020204" pitchFamily="34" charset="0"/>
              </a:rPr>
              <a:t> </a:t>
            </a: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8">
            <a:extLst>
              <a:ext uri="{FF2B5EF4-FFF2-40B4-BE49-F238E27FC236}">
                <a16:creationId xmlns:a16="http://schemas.microsoft.com/office/drawing/2014/main" id="{C0F4E2EC-E52E-425C-737C-55532F40621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3075" name="Espace réservé du numéro de diapositive 4">
            <a:extLst>
              <a:ext uri="{FF2B5EF4-FFF2-40B4-BE49-F238E27FC236}">
                <a16:creationId xmlns:a16="http://schemas.microsoft.com/office/drawing/2014/main" id="{A6FF1FD7-F970-4970-B30D-165DED3B9250}"/>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97B4290-26C6-4C87-B3D1-21F37D66E552}" type="slidenum">
              <a:rPr lang="fr-FR" altLang="fr-FR" sz="2000">
                <a:solidFill>
                  <a:srgbClr val="984807"/>
                </a:solidFill>
                <a:latin typeface="Myriad Pro" panose="020B0503030403020204" pitchFamily="34" charset="0"/>
              </a:rPr>
              <a:pPr algn="r" eaLnBrk="1" hangingPunct="1"/>
              <a:t>57</a:t>
            </a:fld>
            <a:endParaRPr lang="fr-FR" altLang="fr-FR" sz="2000">
              <a:solidFill>
                <a:srgbClr val="984807"/>
              </a:solidFill>
              <a:latin typeface="Myriad Pro" panose="020B0503030403020204" pitchFamily="34" charset="0"/>
            </a:endParaRPr>
          </a:p>
        </p:txBody>
      </p:sp>
      <p:cxnSp>
        <p:nvCxnSpPr>
          <p:cNvPr id="5" name="Connecteur droit 4">
            <a:extLst>
              <a:ext uri="{FF2B5EF4-FFF2-40B4-BE49-F238E27FC236}">
                <a16:creationId xmlns:a16="http://schemas.microsoft.com/office/drawing/2014/main" id="{F263A063-52D5-48F3-A7DC-7A537D0623F9}"/>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0421" name="ZoneTexte 12">
            <a:extLst>
              <a:ext uri="{FF2B5EF4-FFF2-40B4-BE49-F238E27FC236}">
                <a16:creationId xmlns:a16="http://schemas.microsoft.com/office/drawing/2014/main" id="{98FAFB5E-1AFB-3A7B-2A91-34BBDB484E5A}"/>
              </a:ext>
            </a:extLst>
          </p:cNvPr>
          <p:cNvSpPr txBox="1">
            <a:spLocks noChangeArrowheads="1"/>
          </p:cNvSpPr>
          <p:nvPr/>
        </p:nvSpPr>
        <p:spPr bwMode="auto">
          <a:xfrm>
            <a:off x="4711700" y="2133600"/>
            <a:ext cx="40370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2021</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60422" name="ZoneTexte 15">
            <a:extLst>
              <a:ext uri="{FF2B5EF4-FFF2-40B4-BE49-F238E27FC236}">
                <a16:creationId xmlns:a16="http://schemas.microsoft.com/office/drawing/2014/main" id="{03B67ABB-8C63-F2E9-5DB7-DC1D0A7E0CAF}"/>
              </a:ext>
            </a:extLst>
          </p:cNvPr>
          <p:cNvSpPr txBox="1">
            <a:spLocks noChangeArrowheads="1"/>
          </p:cNvSpPr>
          <p:nvPr/>
        </p:nvSpPr>
        <p:spPr bwMode="auto">
          <a:xfrm>
            <a:off x="609600" y="1981200"/>
            <a:ext cx="3581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cs typeface="Times New Roman" panose="02020603050405020304" pitchFamily="18" charset="0"/>
              </a:rPr>
              <a:t>Introduction,</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Appellations,</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Différents types d’ascenseur,</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Principaux éléments,</a:t>
            </a:r>
          </a:p>
          <a:p>
            <a:pPr>
              <a:spcBef>
                <a:spcPct val="0"/>
              </a:spcBef>
              <a:buFontTx/>
              <a:buNone/>
            </a:pPr>
            <a:endParaRPr lang="fr-FR" altLang="fr-FR" sz="2000" b="1">
              <a:latin typeface="Times New Roman" panose="02020603050405020304" pitchFamily="18" charset="0"/>
              <a:cs typeface="Times New Roman" panose="02020603050405020304" pitchFamily="18" charset="0"/>
            </a:endParaRPr>
          </a:p>
          <a:p>
            <a:pPr>
              <a:spcBef>
                <a:spcPct val="0"/>
              </a:spcBef>
              <a:buFontTx/>
              <a:buNone/>
            </a:pPr>
            <a:r>
              <a:rPr lang="fr-FR" altLang="fr-FR" sz="2000" b="1">
                <a:latin typeface="Times New Roman" panose="02020603050405020304" pitchFamily="18" charset="0"/>
                <a:cs typeface="Times New Roman" panose="02020603050405020304" pitchFamily="18" charset="0"/>
              </a:rPr>
              <a:t>Généralités sur le fonctionnement des ascenseurs,</a:t>
            </a:r>
            <a:endParaRPr lang="fr-FR" altLang="fr-FR" sz="2000" b="1">
              <a:latin typeface="Times New Roman" panose="02020603050405020304" pitchFamily="18"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86593425-3CAF-83AB-2756-37CFB2DA6CB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Appellations </a:t>
            </a:r>
          </a:p>
        </p:txBody>
      </p:sp>
      <p:sp>
        <p:nvSpPr>
          <p:cNvPr id="3075" name="Espace réservé du numéro de diapositive 4">
            <a:extLst>
              <a:ext uri="{FF2B5EF4-FFF2-40B4-BE49-F238E27FC236}">
                <a16:creationId xmlns:a16="http://schemas.microsoft.com/office/drawing/2014/main" id="{82C48FDC-6DB4-4C9A-BD08-9415A67CD8A8}"/>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3E2B728-5DC0-40A6-BD2D-A66ECA168D86}" type="slidenum">
              <a:rPr lang="fr-FR" altLang="fr-FR" sz="2000">
                <a:solidFill>
                  <a:srgbClr val="984807"/>
                </a:solidFill>
                <a:latin typeface="Myriad Pro" panose="020B0503030403020204" pitchFamily="34" charset="0"/>
              </a:rPr>
              <a:pPr algn="r" eaLnBrk="1" hangingPunct="1"/>
              <a:t>6</a:t>
            </a:fld>
            <a:endParaRPr lang="fr-FR" altLang="fr-FR" sz="2000">
              <a:solidFill>
                <a:srgbClr val="984807"/>
              </a:solidFill>
              <a:latin typeface="Myriad Pro" panose="020B0503030403020204" pitchFamily="34" charset="0"/>
            </a:endParaRPr>
          </a:p>
        </p:txBody>
      </p:sp>
      <p:sp>
        <p:nvSpPr>
          <p:cNvPr id="8196" name="Rectangle 1">
            <a:extLst>
              <a:ext uri="{FF2B5EF4-FFF2-40B4-BE49-F238E27FC236}">
                <a16:creationId xmlns:a16="http://schemas.microsoft.com/office/drawing/2014/main" id="{F651EB99-5264-C7E4-55B3-F0D426451FF8}"/>
              </a:ext>
            </a:extLst>
          </p:cNvPr>
          <p:cNvSpPr>
            <a:spLocks noChangeArrowheads="1"/>
          </p:cNvSpPr>
          <p:nvPr/>
        </p:nvSpPr>
        <p:spPr bwMode="auto">
          <a:xfrm>
            <a:off x="414338" y="2730500"/>
            <a:ext cx="601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Le terme </a:t>
            </a:r>
            <a:r>
              <a:rPr lang="fr-FR" altLang="fr-FR" sz="2000" b="1">
                <a:latin typeface="Times New Roman" panose="02020603050405020304" pitchFamily="18" charset="0"/>
                <a:cs typeface="Times New Roman" panose="02020603050405020304" pitchFamily="18" charset="0"/>
              </a:rPr>
              <a:t>d'ascenseur </a:t>
            </a:r>
            <a:r>
              <a:rPr lang="fr-FR" altLang="fr-FR" sz="2000">
                <a:latin typeface="Times New Roman" panose="02020603050405020304" pitchFamily="18" charset="0"/>
                <a:cs typeface="Times New Roman" panose="02020603050405020304" pitchFamily="18" charset="0"/>
              </a:rPr>
              <a:t>est réservé aux appareils qui permettent de transporter verticalement des personnes entre </a:t>
            </a:r>
            <a:r>
              <a:rPr lang="fr-FR" altLang="fr-FR" sz="2000">
                <a:latin typeface="Times New Roman" panose="02020603050405020304" pitchFamily="18" charset="0"/>
                <a:cs typeface="Times New Roman" panose="02020603050405020304" pitchFamily="18" charset="0"/>
                <a:sym typeface="Symbol" panose="05050102010706020507" pitchFamily="18" charset="2"/>
              </a:rPr>
              <a:t></a:t>
            </a:r>
            <a:r>
              <a:rPr lang="fr-FR" altLang="fr-FR" sz="2000">
                <a:latin typeface="Times New Roman" panose="02020603050405020304" pitchFamily="18" charset="0"/>
                <a:cs typeface="Times New Roman" panose="02020603050405020304" pitchFamily="18" charset="0"/>
              </a:rPr>
              <a:t> niveaux. </a:t>
            </a:r>
          </a:p>
        </p:txBody>
      </p:sp>
      <p:pic>
        <p:nvPicPr>
          <p:cNvPr id="8197" name="Picture 1029">
            <a:extLst>
              <a:ext uri="{FF2B5EF4-FFF2-40B4-BE49-F238E27FC236}">
                <a16:creationId xmlns:a16="http://schemas.microsoft.com/office/drawing/2014/main" id="{F8F0F121-88FB-F03B-AB54-2F466FF42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52600"/>
            <a:ext cx="21748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
            <a:extLst>
              <a:ext uri="{FF2B5EF4-FFF2-40B4-BE49-F238E27FC236}">
                <a16:creationId xmlns:a16="http://schemas.microsoft.com/office/drawing/2014/main" id="{929D02FF-7B94-D5D5-77C3-EF741F76F0AE}"/>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Ascenseur :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E0E0C0AF-F386-555B-662A-14E7FF32B58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3075" name="Espace réservé du numéro de diapositive 4">
            <a:extLst>
              <a:ext uri="{FF2B5EF4-FFF2-40B4-BE49-F238E27FC236}">
                <a16:creationId xmlns:a16="http://schemas.microsoft.com/office/drawing/2014/main" id="{0F038A84-0E59-40F8-A5F3-9A2C509DF54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A34BB95-1FD0-4F44-97DD-061C2F5DDC6F}" type="slidenum">
              <a:rPr lang="fr-FR" altLang="fr-FR" sz="2000">
                <a:solidFill>
                  <a:srgbClr val="984807"/>
                </a:solidFill>
                <a:latin typeface="Myriad Pro" panose="020B0503030403020204" pitchFamily="34" charset="0"/>
              </a:rPr>
              <a:pPr algn="r" eaLnBrk="1" hangingPunct="1"/>
              <a:t>7</a:t>
            </a:fld>
            <a:endParaRPr lang="fr-FR" altLang="fr-FR" sz="2000">
              <a:solidFill>
                <a:srgbClr val="984807"/>
              </a:solidFill>
              <a:latin typeface="Myriad Pro" panose="020B0503030403020204" pitchFamily="34" charset="0"/>
            </a:endParaRPr>
          </a:p>
        </p:txBody>
      </p:sp>
      <p:sp>
        <p:nvSpPr>
          <p:cNvPr id="9220" name="Rectangle 1">
            <a:extLst>
              <a:ext uri="{FF2B5EF4-FFF2-40B4-BE49-F238E27FC236}">
                <a16:creationId xmlns:a16="http://schemas.microsoft.com/office/drawing/2014/main" id="{FDF46E38-5F49-D95D-B507-2F694B64DDDD}"/>
              </a:ext>
            </a:extLst>
          </p:cNvPr>
          <p:cNvSpPr>
            <a:spLocks noChangeArrowheads="1"/>
          </p:cNvSpPr>
          <p:nvPr/>
        </p:nvSpPr>
        <p:spPr bwMode="auto">
          <a:xfrm>
            <a:off x="414338" y="1316038"/>
            <a:ext cx="81899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Monte charge :</a:t>
            </a: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21" name="Rectangle 6">
            <a:extLst>
              <a:ext uri="{FF2B5EF4-FFF2-40B4-BE49-F238E27FC236}">
                <a16:creationId xmlns:a16="http://schemas.microsoft.com/office/drawing/2014/main" id="{78C8D5DB-50C5-0AF3-1497-13C43447F1AC}"/>
              </a:ext>
            </a:extLst>
          </p:cNvPr>
          <p:cNvSpPr>
            <a:spLocks noChangeArrowheads="1"/>
          </p:cNvSpPr>
          <p:nvPr/>
        </p:nvSpPr>
        <p:spPr bwMode="auto">
          <a:xfrm>
            <a:off x="457200" y="1905000"/>
            <a:ext cx="8001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tabLst>
                <a:tab pos="449263" algn="r"/>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r"/>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r"/>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r"/>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r"/>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r"/>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r"/>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r"/>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r"/>
              </a:tabLst>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cs typeface="Times New Roman" panose="02020603050405020304" pitchFamily="18" charset="0"/>
              </a:rPr>
              <a:t>Lorsqu'il s'agit de déplacer des produits, des matériaux, des objets, etc. on emploie le terme général de </a:t>
            </a:r>
            <a:r>
              <a:rPr lang="fr-FR" altLang="fr-FR" sz="2000" b="1">
                <a:latin typeface="Times New Roman" panose="02020603050405020304" pitchFamily="18" charset="0"/>
                <a:cs typeface="Times New Roman" panose="02020603050405020304" pitchFamily="18" charset="0"/>
              </a:rPr>
              <a:t>monte-charge</a:t>
            </a:r>
            <a:r>
              <a:rPr lang="fr-FR" altLang="fr-FR" sz="2000">
                <a:latin typeface="Times New Roman" panose="02020603050405020304" pitchFamily="18" charset="0"/>
                <a:cs typeface="Times New Roman" panose="02020603050405020304" pitchFamily="18" charset="0"/>
              </a:rPr>
              <a:t>. </a:t>
            </a:r>
          </a:p>
          <a:p>
            <a:pPr>
              <a:spcBef>
                <a:spcPct val="0"/>
              </a:spcBef>
              <a:buFontTx/>
              <a:buNone/>
            </a:pPr>
            <a:r>
              <a:rPr lang="fr-FR" altLang="fr-FR" sz="2000">
                <a:latin typeface="Times New Roman" panose="02020603050405020304" pitchFamily="18" charset="0"/>
                <a:cs typeface="Calibri" panose="020F0502020204030204" pitchFamily="34" charset="0"/>
              </a:rPr>
              <a:t> </a:t>
            </a:r>
          </a:p>
          <a:p>
            <a:pPr algn="just">
              <a:spcBef>
                <a:spcPct val="0"/>
              </a:spcBef>
              <a:buFontTx/>
              <a:buNone/>
            </a:pPr>
            <a:r>
              <a:rPr lang="fr-FR" altLang="fr-FR" sz="2000">
                <a:latin typeface="Times New Roman" panose="02020603050405020304" pitchFamily="18" charset="0"/>
                <a:cs typeface="Times New Roman" panose="02020603050405020304" pitchFamily="18" charset="0"/>
              </a:rPr>
              <a:t>Suivant la nature de la charge transportée on rencontre : </a:t>
            </a:r>
          </a:p>
          <a:p>
            <a:pPr algn="just">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Les monte-voitures (garages). </a:t>
            </a: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Les monte-chariots (usines). </a:t>
            </a: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Les monte-décors (théâtres). </a:t>
            </a: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Les monte-fûts (magasins), </a:t>
            </a: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Etc. </a:t>
            </a:r>
            <a:endParaRPr lang="fr-FR" altLang="fr-FR" sz="2000">
              <a:latin typeface="Times New Roman" panose="02020603050405020304" pitchFamily="18" charset="0"/>
            </a:endParaRPr>
          </a:p>
        </p:txBody>
      </p:sp>
      <p:pic>
        <p:nvPicPr>
          <p:cNvPr id="9222" name="Picture 8" descr="cefam-atlas-elevateurs-a-colonnes-pour-monte-charges-monte-charge-637090-FGR">
            <a:extLst>
              <a:ext uri="{FF2B5EF4-FFF2-40B4-BE49-F238E27FC236}">
                <a16:creationId xmlns:a16="http://schemas.microsoft.com/office/drawing/2014/main" id="{E406C4E1-D98E-DFB8-686D-D77C35D64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971800"/>
            <a:ext cx="2336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68F1C152-EB41-1350-49C5-72F529E0139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3075" name="Espace réservé du numéro de diapositive 4">
            <a:extLst>
              <a:ext uri="{FF2B5EF4-FFF2-40B4-BE49-F238E27FC236}">
                <a16:creationId xmlns:a16="http://schemas.microsoft.com/office/drawing/2014/main" id="{49B92E8D-F77B-45E5-ADFB-1E02F82C6039}"/>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270417A-DC05-4C92-8E0A-F76E7C820853}" type="slidenum">
              <a:rPr lang="fr-FR" altLang="fr-FR" sz="2000">
                <a:solidFill>
                  <a:srgbClr val="984807"/>
                </a:solidFill>
                <a:latin typeface="Myriad Pro" panose="020B0503030403020204" pitchFamily="34" charset="0"/>
              </a:rPr>
              <a:pPr algn="r" eaLnBrk="1" hangingPunct="1"/>
              <a:t>8</a:t>
            </a:fld>
            <a:endParaRPr lang="fr-FR" altLang="fr-FR" sz="2000">
              <a:solidFill>
                <a:srgbClr val="984807"/>
              </a:solidFill>
              <a:latin typeface="Myriad Pro" panose="020B0503030403020204" pitchFamily="34" charset="0"/>
            </a:endParaRPr>
          </a:p>
        </p:txBody>
      </p:sp>
      <p:sp>
        <p:nvSpPr>
          <p:cNvPr id="10244" name="Rectangle 1">
            <a:extLst>
              <a:ext uri="{FF2B5EF4-FFF2-40B4-BE49-F238E27FC236}">
                <a16:creationId xmlns:a16="http://schemas.microsoft.com/office/drawing/2014/main" id="{2B362B41-05CA-D9D2-6369-9AA438C6212B}"/>
              </a:ext>
            </a:extLst>
          </p:cNvPr>
          <p:cNvSpPr>
            <a:spLocks noChangeArrowheads="1"/>
          </p:cNvSpPr>
          <p:nvPr/>
        </p:nvSpPr>
        <p:spPr bwMode="auto">
          <a:xfrm>
            <a:off x="414338" y="1316038"/>
            <a:ext cx="8189912"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b="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b="1">
                <a:latin typeface="Times New Roman" panose="02020603050405020304" pitchFamily="18" charset="0"/>
                <a:ea typeface="Calibri" panose="020F0502020204030204" pitchFamily="34" charset="0"/>
                <a:cs typeface="Times New Roman" panose="02020603050405020304" pitchFamily="18" charset="0"/>
              </a:rPr>
              <a:t>NOTA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Certains de ces appareils peuvent également transporter en même temps des personnes : </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Helvetica" panose="020B060402020202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Les monte-charges accompagnés. </a:t>
            </a:r>
            <a:endParaRPr lang="fr-FR" altLang="fr-FR" sz="2000">
              <a:latin typeface="Helvetica" panose="020B0604020202020204" pitchFamily="34" charset="0"/>
              <a:ea typeface="Calibri" panose="020F0502020204030204" pitchFamily="34" charset="0"/>
              <a:cs typeface="Times New Roman" panose="02020603050405020304" pitchFamily="18" charset="0"/>
            </a:endParaRPr>
          </a:p>
          <a:p>
            <a:pPr algn="just">
              <a:lnSpc>
                <a:spcPct val="107000"/>
              </a:lnSpc>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Les monte-malades.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0F0DE7B2-0BB5-7404-63AD-285080C70FB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Généralités</a:t>
            </a:r>
          </a:p>
        </p:txBody>
      </p:sp>
      <p:sp>
        <p:nvSpPr>
          <p:cNvPr id="3075" name="Espace réservé du numéro de diapositive 4">
            <a:extLst>
              <a:ext uri="{FF2B5EF4-FFF2-40B4-BE49-F238E27FC236}">
                <a16:creationId xmlns:a16="http://schemas.microsoft.com/office/drawing/2014/main" id="{0C1A2906-FAE7-4A60-99E0-B69C4ECF4982}"/>
              </a:ext>
            </a:extLst>
          </p:cNvPr>
          <p:cNvSpPr txBox="1">
            <a:spLocks noGrp="1"/>
          </p:cNvSpPr>
          <p:nvPr/>
        </p:nvSpPr>
        <p:spPr bwMode="auto">
          <a:xfrm>
            <a:off x="6786563" y="6278563"/>
            <a:ext cx="2133600" cy="365125"/>
          </a:xfrm>
          <a:prstGeom prst="rect">
            <a:avLst/>
          </a:prstGeom>
          <a:noFill/>
          <a:ln>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1B6C144-275B-4CDB-832C-45745BAB0F77}" type="slidenum">
              <a:rPr lang="fr-FR" altLang="fr-FR" sz="2000">
                <a:solidFill>
                  <a:srgbClr val="984807"/>
                </a:solidFill>
                <a:latin typeface="Myriad Pro" panose="020B0503030403020204" pitchFamily="34" charset="0"/>
              </a:rPr>
              <a:pPr algn="r" eaLnBrk="1" hangingPunct="1"/>
              <a:t>9</a:t>
            </a:fld>
            <a:endParaRPr lang="fr-FR" altLang="fr-FR" sz="2000">
              <a:solidFill>
                <a:srgbClr val="984807"/>
              </a:solidFill>
              <a:latin typeface="Myriad Pro" panose="020B0503030403020204" pitchFamily="34" charset="0"/>
            </a:endParaRPr>
          </a:p>
        </p:txBody>
      </p:sp>
      <p:sp>
        <p:nvSpPr>
          <p:cNvPr id="11268" name="Rectangle 1">
            <a:extLst>
              <a:ext uri="{FF2B5EF4-FFF2-40B4-BE49-F238E27FC236}">
                <a16:creationId xmlns:a16="http://schemas.microsoft.com/office/drawing/2014/main" id="{6034C470-D496-2B23-F0F4-C13A909E3D9E}"/>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a:latin typeface="Times New Roman" panose="02020603050405020304" pitchFamily="18" charset="0"/>
                <a:cs typeface="Times New Roman" panose="02020603050405020304" pitchFamily="18" charset="0"/>
              </a:rPr>
              <a:t>Les escaliers mécaniques : </a:t>
            </a:r>
            <a:endParaRPr lang="fr-FR" altLang="fr-FR" sz="2000">
              <a:latin typeface="Times New Roman" panose="02020603050405020304" pitchFamily="18" charset="0"/>
              <a:cs typeface="Times New Roman" panose="02020603050405020304" pitchFamily="18" charset="0"/>
            </a:endParaRPr>
          </a:p>
        </p:txBody>
      </p:sp>
      <p:sp>
        <p:nvSpPr>
          <p:cNvPr id="24585" name="Rectangle 9">
            <a:extLst>
              <a:ext uri="{FF2B5EF4-FFF2-40B4-BE49-F238E27FC236}">
                <a16:creationId xmlns:a16="http://schemas.microsoft.com/office/drawing/2014/main" id="{7DF0C2BA-D9CD-4AC0-8252-22C3C27CA828}"/>
              </a:ext>
            </a:extLst>
          </p:cNvPr>
          <p:cNvSpPr>
            <a:spLocks noChangeArrowheads="1"/>
          </p:cNvSpPr>
          <p:nvPr/>
        </p:nvSpPr>
        <p:spPr bwMode="auto">
          <a:xfrm>
            <a:off x="457200" y="1989138"/>
            <a:ext cx="8291513"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anose="05000000000000000000" pitchFamily="2" charset="2"/>
              <a:buChar char="è"/>
              <a:defRPr/>
            </a:pPr>
            <a:r>
              <a:rPr lang="fr-FR" sz="2000" dirty="0">
                <a:latin typeface="Times New Roman" panose="02020603050405020304" pitchFamily="18" charset="0"/>
                <a:cs typeface="Times New Roman" panose="02020603050405020304" pitchFamily="18" charset="0"/>
              </a:rPr>
              <a:t>Appelé aussi escalier roulant ou escalator (avec marches), est un transporteur-élévateur adapté au transport de personnes, consistant en un escalier dont les marches mobiles sont entraînées mécaniquement tout en restant en permanence dans un plan horizontal. </a:t>
            </a:r>
          </a:p>
          <a:p>
            <a:pPr>
              <a:defRPr/>
            </a:pPr>
            <a:r>
              <a:rPr lang="fr-FR" sz="2000" dirty="0">
                <a:latin typeface="Times New Roman" panose="02020603050405020304" pitchFamily="18" charset="0"/>
                <a:cs typeface="Times New Roman" panose="02020603050405020304" pitchFamily="18" charset="0"/>
              </a:rPr>
              <a:t> </a:t>
            </a:r>
          </a:p>
          <a:p>
            <a:pPr>
              <a:defRPr/>
            </a:pPr>
            <a:endParaRPr lang="fr-FR" sz="2000" dirty="0">
              <a:latin typeface="Times New Roman" panose="02020603050405020304" pitchFamily="18" charset="0"/>
              <a:cs typeface="Times New Roman" panose="02020603050405020304" pitchFamily="18" charset="0"/>
            </a:endParaRPr>
          </a:p>
          <a:p>
            <a:pPr>
              <a:defRPr/>
            </a:pPr>
            <a:endParaRPr lang="fr-FR" sz="2000" dirty="0">
              <a:latin typeface="Times New Roman" panose="02020603050405020304" pitchFamily="18" charset="0"/>
              <a:cs typeface="Times New Roman" panose="02020603050405020304" pitchFamily="18" charset="0"/>
            </a:endParaRPr>
          </a:p>
          <a:p>
            <a:pPr>
              <a:defRPr/>
            </a:pPr>
            <a:r>
              <a:rPr lang="fr-FR" sz="2000" dirty="0">
                <a:latin typeface="Times New Roman" panose="02020603050405020304" pitchFamily="18" charset="0"/>
                <a:cs typeface="Times New Roman" panose="02020603050405020304" pitchFamily="18" charset="0"/>
              </a:rPr>
              <a:t>Les principaux accidents sur ce type de machine sont des membres coincés dans la plinthe, le peigne ou encore sous la main courante.</a:t>
            </a: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814</TotalTime>
  <Words>2059</Words>
  <Application>Microsoft Office PowerPoint</Application>
  <PresentationFormat>Affichage à l'écran (4:3)</PresentationFormat>
  <Paragraphs>416</Paragraphs>
  <Slides>57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57</vt:i4>
      </vt:variant>
    </vt:vector>
  </HeadingPairs>
  <TitlesOfParts>
    <vt:vector size="65" baseType="lpstr">
      <vt:lpstr>Arial</vt:lpstr>
      <vt:lpstr>Myriad Pro</vt:lpstr>
      <vt:lpstr>Calibri</vt:lpstr>
      <vt:lpstr>Times New Roman</vt:lpstr>
      <vt:lpstr>Helvetica</vt:lpstr>
      <vt:lpstr>Symbol</vt:lpstr>
      <vt:lpstr>Wingdings</vt:lpstr>
      <vt:lpstr>GCCAR</vt:lpstr>
      <vt:lpstr>Typologie des ascenseurs.</vt:lpstr>
      <vt:lpstr>Typologie des ascenseurs</vt:lpstr>
      <vt:lpstr>Généralités</vt:lpstr>
      <vt:lpstr>Généralités</vt:lpstr>
      <vt:lpstr>Généralités</vt:lpstr>
      <vt:lpstr>Appellations </vt:lpstr>
      <vt:lpstr>Généralités</vt:lpstr>
      <vt:lpstr>Généralités</vt:lpstr>
      <vt:lpstr>Généralités</vt:lpstr>
      <vt:lpstr>Généralités</vt:lpstr>
      <vt:lpstr>Généralités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Types d'appareils</vt:lpstr>
      <vt:lpstr>Principaux éléments</vt:lpstr>
      <vt:lpstr>Principaux éléments</vt:lpstr>
      <vt:lpstr>Principaux éléments</vt:lpstr>
      <vt:lpstr>Principaux éléments</vt:lpstr>
      <vt:lpstr>Principaux éléments</vt:lpstr>
      <vt:lpstr>Principaux éléments</vt:lpstr>
      <vt:lpstr>Principaux éléments</vt:lpstr>
      <vt:lpstr>Principaux éléments</vt:lpstr>
      <vt:lpstr>Principaux éléments</vt:lpstr>
      <vt:lpstr>Principaux éléments</vt:lpstr>
      <vt:lpstr>Principaux éléments</vt:lpstr>
      <vt:lpstr>Principaux éléments</vt:lpstr>
      <vt:lpstr>Principaux éléments</vt:lpstr>
      <vt:lpstr>Principaux éléments</vt:lpstr>
      <vt:lpstr>Principaux éléments</vt:lpstr>
      <vt:lpstr>Systèmes de sécurité</vt:lpstr>
      <vt:lpstr>Systèmes de sécurité</vt:lpstr>
      <vt:lpstr>Systèmes de sécurité</vt:lpstr>
      <vt:lpstr>Systèmes de sécurité</vt:lpstr>
      <vt:lpstr>Systèmes de sécurité</vt:lpstr>
      <vt:lpstr>Systèmes de sécurité</vt:lpstr>
      <vt:lpstr>Systèmes de sécurité</vt:lpstr>
      <vt:lpstr>Systèmes de sécurité</vt:lpstr>
      <vt:lpstr>Systèmes de sécurité</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85</cp:revision>
  <cp:lastPrinted>2015-08-06T08:01:37Z</cp:lastPrinted>
  <dcterms:created xsi:type="dcterms:W3CDTF">2015-08-05T10:19:35Z</dcterms:created>
  <dcterms:modified xsi:type="dcterms:W3CDTF">2022-09-11T20:08:45Z</dcterms:modified>
</cp:coreProperties>
</file>