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4" r:id="rId3"/>
    <p:sldId id="285" r:id="rId4"/>
    <p:sldId id="289" r:id="rId5"/>
    <p:sldId id="320" r:id="rId6"/>
    <p:sldId id="303" r:id="rId7"/>
    <p:sldId id="304" r:id="rId8"/>
    <p:sldId id="305" r:id="rId9"/>
    <p:sldId id="324" r:id="rId10"/>
    <p:sldId id="321" r:id="rId11"/>
    <p:sldId id="322" r:id="rId12"/>
    <p:sldId id="306" r:id="rId13"/>
    <p:sldId id="300" r:id="rId14"/>
    <p:sldId id="309" r:id="rId15"/>
    <p:sldId id="310" r:id="rId16"/>
    <p:sldId id="301" r:id="rId17"/>
    <p:sldId id="302" r:id="rId18"/>
    <p:sldId id="316" r:id="rId19"/>
    <p:sldId id="317" r:id="rId20"/>
    <p:sldId id="325" r:id="rId21"/>
    <p:sldId id="318" r:id="rId22"/>
    <p:sldId id="326" r:id="rId23"/>
    <p:sldId id="327" r:id="rId24"/>
    <p:sldId id="328" r:id="rId25"/>
    <p:sldId id="329" r:id="rId26"/>
    <p:sldId id="319" r:id="rId27"/>
    <p:sldId id="333" r:id="rId28"/>
    <p:sldId id="299" r:id="rId29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86" d="100"/>
          <a:sy n="86" d="100"/>
        </p:scale>
        <p:origin x="133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DE06BE1-6472-4DD5-AAF0-67F96D59F1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E0C701-1620-4D87-9A5E-9DA610C3CC5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84F8485-416E-4FEF-BFB8-A939FA2B0D57}" type="datetimeFigureOut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FC734447-E97D-4AFD-952B-54C9A8BEF1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7394F608-753A-49DC-8181-5355C84B9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862451-435E-4ED0-BC56-CBFE1DEE61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928A1B-B0F4-4A27-BCF5-6640BC7B5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747DC03-6D5A-453F-83C4-96E6EF7BA6D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81064E0-A6E3-FC81-1F6A-3DCCC28EAA6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31AE2C7-603D-4FD3-A910-83FE70385B7E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4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996D173-18A6-E460-7472-741A664330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6F54D3F-E83C-AD26-2233-A5EFABB16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C7FF33C-95B9-58B8-A70E-16DB0181FB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2BC6017-A051-4921-9BF0-10E1CFFF53E7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13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4D914FD-73F4-DEA0-58D6-433D06A527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87465546-907E-0B42-FB73-C4D820A7E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E9813A9-ECA4-A4E1-8B9D-BEDB5DBBC12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BFB87FA-0127-4262-9F41-80F69B19688A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14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C5DD549-CC27-1A37-072B-7EFDD44575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E5F16F3-8779-9C16-BBC0-43425135C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397991A-FFB6-6CCC-9787-9802056E39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2BBE879-DAD3-4ABA-8522-BBDEED40E91B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15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631C423-4027-DEDA-6B44-C7FCF9162E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6144CFE-BE92-4F3B-F153-815C1CCDE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A647973E-F1C6-15F4-B5A6-35A1ABDD88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3078160-42C8-4CE3-81AF-41AA12969F39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16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BB2721A-F889-0CA1-569D-74B1971F95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140AC4A-4C33-FE83-C693-7FC35A5AA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5E662DF9-FBF3-442B-BDD5-48B96A06A3B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7F49EA8-46F4-43FB-8370-1E9E637A316F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17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CEFFACE-BD31-D2EA-F46A-F0A6226FFF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A2728842-5D7A-88DE-41FB-D61786D29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345225EF-B456-D387-AD7C-1724090407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6726A0E-982A-408A-982A-B391BD0D7571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18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879DE974-2AD5-74FE-7A39-73E089B714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9144A25-0598-0876-FEAE-E86590BD9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AAEFAC75-203D-0829-573A-86DF757F80A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F311536-1112-47FC-BA3D-7DB959FD2840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19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7E1B7EC-4ADF-4C48-EAB6-DEE6EC242C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0F17442B-4216-2E45-B855-74EC8C9D2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90D696D-88DE-07C8-DA04-2ED645B8D3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428E0E5-6EEF-40F1-858A-4AF2092DF83C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20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3CB25A9-C0AD-E952-0578-3A3144B1F8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524D1E4-5D4F-85BC-4C4F-219311A8C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5576B32-1D5C-AEED-7BCA-32D8E936A81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9128616-978B-4273-AA75-24A8A7782BD2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21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8A35CF7-872F-CEEC-E883-63C2B38713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1728C09-EBB9-ED10-CA68-E98BE55B5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C1E789D0-AFF0-F98A-F9E8-6A05BAE3EE0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111069E-7C8E-446B-9C38-9B73A8319C60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22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F12B3B8-2498-30EE-C96B-C9867CA426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6F22A2D-F572-D709-2860-6BBD1A905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1CFCC5D7-CB8A-6459-9E5E-F77197616CA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35008D1-D820-4A68-AA6C-4D5E95575223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5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A71ACFD-CA29-9F67-71AE-C086F4FB93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D299C99-7529-514E-73AC-35C70E5B3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FD3DE1E-C00E-D8EC-6A72-1370E81256E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20BB1BB-687B-4439-B142-AD22E7988B77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23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C8F0F4C8-0016-59FF-9DEC-89E9EFA66F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1F96309-D1E1-B454-2E3B-F5F9149D1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876343E7-4FFD-1BB4-EF16-29B9DB123AF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37ADEFC-56CA-481A-8BF0-02F22CD5A704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24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5C0248CB-32D4-8EF3-CE35-E5C1197E66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818EC66F-F45F-9494-03BE-CF35EB7AC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1E47ECA-FD9A-B14B-7191-AAAA3D19AE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90CE19F-9ED5-4456-9BA7-ABDEBBE622BD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25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B05174B2-F100-9307-167A-82A07409B2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9C672E42-32AE-8BE4-2194-2974DB42F7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F9CC27D-6329-02C4-1B48-8241F6DD78C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44027F7-5C9B-4BC1-A568-045AE8587056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26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A6A5487-AF29-DD76-522F-8D6CD92C2B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8D1249C-9E9D-B789-3971-8794071C7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52A6967-B0F5-2FE1-540E-E40E7243D34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28B6020-A3DB-4919-9CB6-DD7BF3C24629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27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D6A0468-A9B7-9862-064F-DF12D1989B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F6D724E-5019-7175-15A1-492AB200F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AF534DB1-0786-EE43-463A-FCA9E33A07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F1A9E01-7A98-45D7-BE8B-1C29EAA18719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6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0CD4637-A5BE-E798-077F-5320E4BF62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479E0BE2-1642-1E14-3D64-5E9F8D8B3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70E741F-7A58-8D3C-865A-5C2B180AFA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22BFE59-CB21-4DBF-933B-4551AF5D228F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7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53DF5F0-86AD-2FFA-B904-9757C5D85F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BBFFF2D-EC6B-1053-4E4D-F1983777F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50B2E43-ECB0-42E4-A3D9-294CA82304D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95A9D15-1E02-484C-A206-D2ADC13DBC4D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8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433FD3E-C179-20B8-0CC9-F390A64386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9AB3741-8C16-D238-B305-8EDD7AE7E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A6D1A34F-AAE9-17E8-F3EE-51D7B53F5E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8EEADA3-7BF7-4B7F-8AE7-B2E3F56E66D6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9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8B43EF2-8AC3-BC10-C9E0-881DDB8B373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953AD91-E4C6-1FB1-F837-6F97DA788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EA6EFB5-E6DB-2103-F37E-D104664000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1E24E3D-12DE-4977-83E8-F91F37558A6F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10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B7654C0-BA5E-69C5-16C7-83F6CFBA06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85BA393-1ABD-06BF-34E1-83ADFC971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907D22F1-23D0-479C-4BB4-8F50E5241C7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2B48E67-2A0B-42DF-A018-5447DEE09A69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11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30009D1-956E-FE35-61B0-C912ECC4EC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A5008CF-5FA6-6CF4-E463-48A79B590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90AFCAB-39D6-3197-643C-D5C4364B17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036C1C4-141A-4120-AC34-1C2CFECFE097}" type="slidenum">
              <a:rPr lang="fr-FR" altLang="fr-FR" sz="1200">
                <a:latin typeface="Times New Roman" panose="02020603050405020304" pitchFamily="18" charset="0"/>
              </a:rPr>
              <a:pPr algn="r" eaLnBrk="1" hangingPunct="1"/>
              <a:t>12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2B28BFD-D3AE-2BFA-79F3-74EB027312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4572D10-0AB7-92A0-016E-6996FAB18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F40C03-CF26-62F9-6328-CF40FBFE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50858-FD56-4558-8EB2-C690AE40DD78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CCA36A-477E-0D0E-63AE-4BAA86B5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72C926-E4BF-6E37-F6AC-81DEFA44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75AC3-970C-43F5-83DC-2E25DD580F2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581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E16C95-96FA-CDF2-C27D-458C5360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A0801-7568-43F1-8594-844467757964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35F5A8-0F54-8155-1E0F-657676FA4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AD5D71-740D-4CD9-F3E5-CA9B7788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262BA-33D7-4920-8BCF-9B233A2526B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946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92C971-4E5A-9D9A-B3E4-3A291784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E96DE-E7C4-48D3-9123-CEE208C4CDFF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DB244B-D1C3-61E9-259E-657533BCB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2EDADB-9A76-68BC-F4D7-4E6A0853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34CC5-FC98-48C7-A00A-D5D6694D9E0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07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4AB067-3EDF-4C89-13FC-698C4775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A84A9-285E-447E-BE7E-E4C053852D77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105F5A-551F-8129-9E91-77731769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19EECF-15C2-D83E-A096-3DBC4C95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5471F-5359-4495-A3FE-C355FC481DC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882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D0115-E8AD-37A2-7243-0CF516A8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5B315-C1F1-4C82-907D-F8C77039A3F8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80505A-E87C-1D73-005E-7184963A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2557BA-362C-4E3C-6FDC-366A8AB6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78DDF-774A-4E35-A7B0-42F868F6884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507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EA05449-F99B-3B1C-458A-E6E7BF634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97E80-589B-4545-9FE6-3E82E2A565E7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79F296A-2C49-F351-904B-65EBA56C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63C8408-8C04-2A9F-BD56-241651B9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55395-CC47-4715-B32E-9067CABBB9D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51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B6D25921-DCAE-CA3B-7EE9-EEAC80AF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3B2F2-0D70-4BD2-88F1-C757DDDBE366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D93176E-8A04-63E4-2855-3684D1B5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E4F1FEE-F8B9-11DA-BE12-ADEB9F5C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A3DA9-68AB-487A-8484-29A9D519840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16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64086EF3-179E-65A7-585E-114E0271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28ABD-649F-40AF-9F55-4F2022FE407C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BB4E776B-7F31-F36F-36C4-F28E52AB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3E8FA55-F769-CCD7-4A27-FF641675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D9F42-4790-4702-BC86-5526171AA5F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06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FAFCF601-23F0-AE0D-494C-D0AD73975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3BA73-423B-4F58-B5E2-3B8B987187D7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E76AF236-34B2-7FF8-5D4D-B1E03E782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A4EABA06-9A23-DCC2-8576-AF7EEBD4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99A6F-F50E-449F-B37E-B32E11993FA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628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620ACD1E-9AD4-62F3-9054-8208A389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43D6-8802-420A-8EF2-191F42B4D883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54DD1B2-44C7-63F4-5383-810ADE821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2F80125-134C-1908-3821-FED7B1D0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26875-0EA0-4067-BDC8-EBBDCBA8A98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630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D89AB48-A9F1-424A-7806-0D1144925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9E8A6-D1E8-4AB9-916A-EC587B12CBD2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E2BA7E9-CE8D-FA55-D10E-099A64692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E201E24-2A1C-3916-509A-97A24AE9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862E0-BC82-404C-AC59-89037A61F89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954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9E1B000E-21B0-25B9-69DA-A42563A5FE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826DA7A9-A233-BADE-95BF-BADB6E8832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87747A-4A7D-4D7D-9B12-663142983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E816DB-01EE-4D56-941D-EA4DA5C912FE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91A7B6-832C-47D7-9B37-8686CD9A2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8D266F-1CE9-48EA-B601-DE58A9C80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 panose="020B0503030403020204" pitchFamily="34" charset="0"/>
              </a:defRPr>
            </a:lvl1pPr>
          </a:lstStyle>
          <a:p>
            <a:fld id="{D6E33C5E-54C6-4017-99E4-9CBD26821CC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93C2FD0-AF86-4DA9-BFED-343F887A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7705725" cy="11525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Lot de 1</a:t>
            </a:r>
            <a:r>
              <a:rPr lang="fr-FR" altLang="fr-FR" baseline="30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ère</a:t>
            </a:r>
            <a:r>
              <a:rPr lang="fr-FR" altLang="fr-F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intervention contre les pollutions terrestres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1AD61A36-2063-28E1-62A3-1918F1F90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61658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2020 – Version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3">
            <a:extLst>
              <a:ext uri="{FF2B5EF4-FFF2-40B4-BE49-F238E27FC236}">
                <a16:creationId xmlns:a16="http://schemas.microsoft.com/office/drawing/2014/main" id="{65162B33-E8BD-F424-4AC1-B4714665A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8435" name="Text Box 55">
            <a:extLst>
              <a:ext uri="{FF2B5EF4-FFF2-40B4-BE49-F238E27FC236}">
                <a16:creationId xmlns:a16="http://schemas.microsoft.com/office/drawing/2014/main" id="{A0B0BEF3-413B-A45F-C642-D9F1AB2B0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8436" name="Titre 8">
            <a:extLst>
              <a:ext uri="{FF2B5EF4-FFF2-40B4-BE49-F238E27FC236}">
                <a16:creationId xmlns:a16="http://schemas.microsoft.com/office/drawing/2014/main" id="{E997D701-B644-A030-0836-92A0210A9C2B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Caractéristiques / composition</a:t>
            </a:r>
          </a:p>
        </p:txBody>
      </p:sp>
      <p:sp>
        <p:nvSpPr>
          <p:cNvPr id="18437" name="Text Box 6">
            <a:extLst>
              <a:ext uri="{FF2B5EF4-FFF2-40B4-BE49-F238E27FC236}">
                <a16:creationId xmlns:a16="http://schemas.microsoft.com/office/drawing/2014/main" id="{EBBC878B-DFFC-9337-E9E8-45E83C47F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1349375"/>
            <a:ext cx="7440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Divers absorbants totalisant une capacité de 200 litres de polluant :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  <p:sp>
        <p:nvSpPr>
          <p:cNvPr id="18438" name="Rectangle 1">
            <a:extLst>
              <a:ext uri="{FF2B5EF4-FFF2-40B4-BE49-F238E27FC236}">
                <a16:creationId xmlns:a16="http://schemas.microsoft.com/office/drawing/2014/main" id="{CF595E28-A068-A8E7-042C-7833E551F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1962150"/>
            <a:ext cx="7742237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Rouleau de feuilles microfibres prédécoupées.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Quantité : 1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Largeur : 40 cm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Longueur total du rouleau 53 m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Pourvoir absorbant : 135 litres par rouleau</a:t>
            </a:r>
          </a:p>
        </p:txBody>
      </p:sp>
      <p:pic>
        <p:nvPicPr>
          <p:cNvPr id="18439" name="Picture 6" descr="2007_02150011">
            <a:extLst>
              <a:ext uri="{FF2B5EF4-FFF2-40B4-BE49-F238E27FC236}">
                <a16:creationId xmlns:a16="http://schemas.microsoft.com/office/drawing/2014/main" id="{54AB9432-BFD5-AE98-81A1-50DD3B9DA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4759" r="17857" b="4813"/>
          <a:stretch>
            <a:fillRect/>
          </a:stretch>
        </p:blipFill>
        <p:spPr bwMode="auto">
          <a:xfrm>
            <a:off x="5262563" y="2566988"/>
            <a:ext cx="357981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3">
            <a:extLst>
              <a:ext uri="{FF2B5EF4-FFF2-40B4-BE49-F238E27FC236}">
                <a16:creationId xmlns:a16="http://schemas.microsoft.com/office/drawing/2014/main" id="{62BC8D73-F4DF-EC16-969D-0F97F82E0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20483" name="Text Box 55">
            <a:extLst>
              <a:ext uri="{FF2B5EF4-FFF2-40B4-BE49-F238E27FC236}">
                <a16:creationId xmlns:a16="http://schemas.microsoft.com/office/drawing/2014/main" id="{D372416B-766B-A197-879E-43DF51FDB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20484" name="Titre 8">
            <a:extLst>
              <a:ext uri="{FF2B5EF4-FFF2-40B4-BE49-F238E27FC236}">
                <a16:creationId xmlns:a16="http://schemas.microsoft.com/office/drawing/2014/main" id="{97E2A589-81A3-E17D-96BC-081980A2E6ED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Caractéristiques / composition</a:t>
            </a:r>
          </a:p>
        </p:txBody>
      </p:sp>
      <p:sp>
        <p:nvSpPr>
          <p:cNvPr id="20485" name="Text Box 6">
            <a:extLst>
              <a:ext uri="{FF2B5EF4-FFF2-40B4-BE49-F238E27FC236}">
                <a16:creationId xmlns:a16="http://schemas.microsoft.com/office/drawing/2014/main" id="{76C4FA8E-04D2-D1F0-7294-D5130A311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90638"/>
            <a:ext cx="7440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Divers absorbants totalisant une capacité de 200 litres de polluant :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  <p:sp>
        <p:nvSpPr>
          <p:cNvPr id="20486" name="Rectangle 1">
            <a:extLst>
              <a:ext uri="{FF2B5EF4-FFF2-40B4-BE49-F238E27FC236}">
                <a16:creationId xmlns:a16="http://schemas.microsoft.com/office/drawing/2014/main" id="{B2E7ADC9-2639-4505-F3A3-A68007996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70075"/>
            <a:ext cx="727233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Paquet de 50 feuilles microfibres prédécoupées.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Quantité : 1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Pourvoir absorbant : 1,2 litres par feuille</a:t>
            </a:r>
          </a:p>
        </p:txBody>
      </p:sp>
      <p:pic>
        <p:nvPicPr>
          <p:cNvPr id="20487" name="Picture 1030" descr="2007_02150012">
            <a:extLst>
              <a:ext uri="{FF2B5EF4-FFF2-40B4-BE49-F238E27FC236}">
                <a16:creationId xmlns:a16="http://schemas.microsoft.com/office/drawing/2014/main" id="{A88E26B7-DAFC-9808-7CF3-2C0CE5F30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33725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3">
            <a:extLst>
              <a:ext uri="{FF2B5EF4-FFF2-40B4-BE49-F238E27FC236}">
                <a16:creationId xmlns:a16="http://schemas.microsoft.com/office/drawing/2014/main" id="{4FDE608E-0DD9-A84C-56D0-355C9004A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22531" name="Text Box 55">
            <a:extLst>
              <a:ext uri="{FF2B5EF4-FFF2-40B4-BE49-F238E27FC236}">
                <a16:creationId xmlns:a16="http://schemas.microsoft.com/office/drawing/2014/main" id="{874FE513-C6AD-974F-A2AD-190C81E93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22532" name="Titre 8">
            <a:extLst>
              <a:ext uri="{FF2B5EF4-FFF2-40B4-BE49-F238E27FC236}">
                <a16:creationId xmlns:a16="http://schemas.microsoft.com/office/drawing/2014/main" id="{2C893FE5-7342-6F6B-AFB5-790BAF0D0D0C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Caractéristiques / composition</a:t>
            </a:r>
          </a:p>
        </p:txBody>
      </p:sp>
      <p:sp>
        <p:nvSpPr>
          <p:cNvPr id="22533" name="Text Box 6">
            <a:extLst>
              <a:ext uri="{FF2B5EF4-FFF2-40B4-BE49-F238E27FC236}">
                <a16:creationId xmlns:a16="http://schemas.microsoft.com/office/drawing/2014/main" id="{A0B8A4FE-1291-2FAA-4029-86A702A76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4575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Une pompe de transvasement manuelle :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  <p:pic>
        <p:nvPicPr>
          <p:cNvPr id="22534" name="Picture 5" descr="2007_02150006">
            <a:extLst>
              <a:ext uri="{FF2B5EF4-FFF2-40B4-BE49-F238E27FC236}">
                <a16:creationId xmlns:a16="http://schemas.microsoft.com/office/drawing/2014/main" id="{EC475C9E-FE82-720E-6D13-1C5FE805F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r="25000"/>
          <a:stretch>
            <a:fillRect/>
          </a:stretch>
        </p:blipFill>
        <p:spPr bwMode="auto">
          <a:xfrm>
            <a:off x="2987675" y="1989138"/>
            <a:ext cx="20447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3">
            <a:extLst>
              <a:ext uri="{FF2B5EF4-FFF2-40B4-BE49-F238E27FC236}">
                <a16:creationId xmlns:a16="http://schemas.microsoft.com/office/drawing/2014/main" id="{66FA54DB-9329-A735-89A3-16977FA95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24579" name="Text Box 55">
            <a:extLst>
              <a:ext uri="{FF2B5EF4-FFF2-40B4-BE49-F238E27FC236}">
                <a16:creationId xmlns:a16="http://schemas.microsoft.com/office/drawing/2014/main" id="{DD0F9497-9DD9-076E-76D2-03B3FEA74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24580" name="Titre 8">
            <a:extLst>
              <a:ext uri="{FF2B5EF4-FFF2-40B4-BE49-F238E27FC236}">
                <a16:creationId xmlns:a16="http://schemas.microsoft.com/office/drawing/2014/main" id="{5A93C80D-EE4C-765E-302A-22A5BC6A7BBD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CT dotés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80F00E66-60B0-BA59-4D6B-54BF9530C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Centres à départ immédiat (CADIM) : </a:t>
            </a:r>
            <a:endParaRPr lang="fr-FR" altLang="fr-FR" sz="20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D158B3EF-AE66-5C46-EC19-AE9237D8E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286000"/>
            <a:ext cx="252095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Lyon-Corneille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Lyon-Rochat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Lyon-Gerland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Lyon-Duchère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Saint Priest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Villeurbanne-Cusset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Villeurbanne la Doua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Meyzieu-Décines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Tassin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Pierre Bénite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Feyzin 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3">
            <a:extLst>
              <a:ext uri="{FF2B5EF4-FFF2-40B4-BE49-F238E27FC236}">
                <a16:creationId xmlns:a16="http://schemas.microsoft.com/office/drawing/2014/main" id="{B3F2D292-901F-1A3B-3196-ABAA12C45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26627" name="Text Box 55">
            <a:extLst>
              <a:ext uri="{FF2B5EF4-FFF2-40B4-BE49-F238E27FC236}">
                <a16:creationId xmlns:a16="http://schemas.microsoft.com/office/drawing/2014/main" id="{CFFABC4F-87AE-73B3-73E1-6B290352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26628" name="Titre 8">
            <a:extLst>
              <a:ext uri="{FF2B5EF4-FFF2-40B4-BE49-F238E27FC236}">
                <a16:creationId xmlns:a16="http://schemas.microsoft.com/office/drawing/2014/main" id="{1824CEC8-1AD0-B9F9-7137-5FCD79F3ABF1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CT dotés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D2746FE1-3C3C-9CCE-3DBE-A625EE63D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309688"/>
            <a:ext cx="434975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Groupement Nord</a:t>
            </a:r>
            <a:endParaRPr lang="fr-FR" altLang="fr-FR" sz="2000" b="1" u="sng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fr-FR" sz="20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 u="sng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spcBef>
                <a:spcPct val="0"/>
              </a:spcBef>
              <a:buFontTx/>
              <a:buChar char="•"/>
            </a:pPr>
            <a:r>
              <a:rPr lang="en-US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Amplepuis</a:t>
            </a:r>
            <a:endParaRPr lang="fr-FR" altLang="fr-FR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spcBef>
                <a:spcPct val="0"/>
              </a:spcBef>
              <a:buFontTx/>
              <a:buChar char="•"/>
            </a:pPr>
            <a:r>
              <a:rPr lang="en-US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Beaujeu</a:t>
            </a:r>
            <a:endParaRPr lang="fr-FR" altLang="fr-FR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spcBef>
                <a:spcPct val="0"/>
              </a:spcBef>
              <a:buFontTx/>
              <a:buChar char="•"/>
            </a:pPr>
            <a:r>
              <a:rPr lang="en-US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Belleville</a:t>
            </a:r>
            <a:endParaRPr lang="fr-FR" altLang="fr-FR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spcBef>
                <a:spcPct val="0"/>
              </a:spcBef>
              <a:buFontTx/>
              <a:buChar char="•"/>
            </a:pPr>
            <a:r>
              <a:rPr lang="en-US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Chazay d'Azergues</a:t>
            </a:r>
            <a:endParaRPr lang="fr-FR" altLang="fr-FR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spcBef>
                <a:spcPct val="0"/>
              </a:spcBef>
              <a:buFontTx/>
              <a:buChar char="•"/>
            </a:pPr>
            <a:r>
              <a:rPr lang="en-US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Lamure sur Azergues</a:t>
            </a:r>
            <a:endParaRPr lang="fr-FR" altLang="fr-FR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spcBef>
                <a:spcPct val="0"/>
              </a:spcBef>
              <a:buFontTx/>
              <a:buChar char="•"/>
            </a:pPr>
            <a:r>
              <a:rPr lang="en-US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Monsols </a:t>
            </a:r>
            <a:endParaRPr lang="fr-FR" altLang="fr-FR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spcBef>
                <a:spcPct val="0"/>
              </a:spcBef>
              <a:buFontTx/>
              <a:buChar char="•"/>
            </a:pPr>
            <a:r>
              <a:rPr lang="en-US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Tarare</a:t>
            </a:r>
            <a:endParaRPr lang="fr-FR" altLang="fr-FR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spcBef>
                <a:spcPct val="0"/>
              </a:spcBef>
              <a:buFontTx/>
              <a:buChar char="•"/>
            </a:pPr>
            <a:r>
              <a:rPr lang="en-US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Thizy </a:t>
            </a:r>
            <a:endParaRPr lang="fr-FR" altLang="fr-FR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spcBef>
                <a:spcPct val="0"/>
              </a:spcBef>
              <a:buFontTx/>
              <a:buChar char="•"/>
            </a:pPr>
            <a:r>
              <a:rPr lang="en-US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Val d'Oingt</a:t>
            </a:r>
            <a:endParaRPr lang="fr-FR" altLang="fr-FR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spcBef>
                <a:spcPct val="0"/>
              </a:spcBef>
              <a:buFontTx/>
              <a:buChar char="•"/>
            </a:pPr>
            <a:r>
              <a:rPr lang="en-US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Villefranche / Saône</a:t>
            </a:r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3">
            <a:extLst>
              <a:ext uri="{FF2B5EF4-FFF2-40B4-BE49-F238E27FC236}">
                <a16:creationId xmlns:a16="http://schemas.microsoft.com/office/drawing/2014/main" id="{9B5DB275-18F7-CEE5-19DA-04AA0E7CC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28675" name="Text Box 55">
            <a:extLst>
              <a:ext uri="{FF2B5EF4-FFF2-40B4-BE49-F238E27FC236}">
                <a16:creationId xmlns:a16="http://schemas.microsoft.com/office/drawing/2014/main" id="{C06B8291-6429-40BA-2C1F-E43EA9AEC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28676" name="Titre 8">
            <a:extLst>
              <a:ext uri="{FF2B5EF4-FFF2-40B4-BE49-F238E27FC236}">
                <a16:creationId xmlns:a16="http://schemas.microsoft.com/office/drawing/2014/main" id="{5BE9EBE4-3F14-88B0-CD8D-587629952CFB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CT dotés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CB123026-5EA4-47B1-9EB5-C1378130F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5145088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Groupement Sud Ouest : </a:t>
            </a:r>
            <a:endParaRPr lang="fr-FR" altLang="fr-FR" sz="2000" b="1" u="sng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fr-FR" sz="20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fr-FR" sz="20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 u="sng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spcBef>
                <a:spcPct val="0"/>
              </a:spcBef>
              <a:buFontTx/>
              <a:buChar char="•"/>
            </a:pPr>
            <a:r>
              <a:rPr lang="en-US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Condrieu</a:t>
            </a:r>
            <a:endParaRPr lang="fr-FR" altLang="fr-FR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spcBef>
                <a:spcPct val="0"/>
              </a:spcBef>
              <a:buFontTx/>
              <a:buChar char="•"/>
            </a:pPr>
            <a:r>
              <a:rPr lang="en-US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Eveux</a:t>
            </a:r>
            <a:endParaRPr lang="fr-FR" altLang="fr-FR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spcBef>
                <a:spcPct val="0"/>
              </a:spcBef>
              <a:buFontTx/>
              <a:buChar char="•"/>
            </a:pPr>
            <a:r>
              <a:rPr lang="en-US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Givors</a:t>
            </a:r>
            <a:endParaRPr lang="fr-FR" altLang="fr-FR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spcBef>
                <a:spcPct val="0"/>
              </a:spcBef>
              <a:buFontTx/>
              <a:buChar char="•"/>
            </a:pPr>
            <a:r>
              <a:rPr lang="en-US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Mornant</a:t>
            </a:r>
            <a:endParaRPr lang="fr-FR" altLang="fr-FR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spcBef>
                <a:spcPct val="0"/>
              </a:spcBef>
              <a:buFontTx/>
              <a:buChar char="•"/>
            </a:pPr>
            <a:r>
              <a:rPr lang="en-US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Saint Laurent de Chamousset</a:t>
            </a:r>
            <a:endParaRPr lang="fr-FR" altLang="fr-FR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spcBef>
                <a:spcPct val="0"/>
              </a:spcBef>
              <a:buFontTx/>
              <a:buChar char="•"/>
            </a:pPr>
            <a:r>
              <a:rPr lang="en-US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Saint Martin en Haut</a:t>
            </a:r>
            <a:endParaRPr lang="fr-FR" altLang="fr-FR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spcBef>
                <a:spcPct val="0"/>
              </a:spcBef>
              <a:buFontTx/>
              <a:buChar char="•"/>
            </a:pPr>
            <a:r>
              <a:rPr lang="en-US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Vaugneray </a:t>
            </a:r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3">
            <a:extLst>
              <a:ext uri="{FF2B5EF4-FFF2-40B4-BE49-F238E27FC236}">
                <a16:creationId xmlns:a16="http://schemas.microsoft.com/office/drawing/2014/main" id="{71C5D91C-0A85-AFEB-EC54-797DEDBFD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30723" name="Text Box 55">
            <a:extLst>
              <a:ext uri="{FF2B5EF4-FFF2-40B4-BE49-F238E27FC236}">
                <a16:creationId xmlns:a16="http://schemas.microsoft.com/office/drawing/2014/main" id="{212A2B3A-6227-EDC9-D5AE-701372BA6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30724" name="Titre 8">
            <a:extLst>
              <a:ext uri="{FF2B5EF4-FFF2-40B4-BE49-F238E27FC236}">
                <a16:creationId xmlns:a16="http://schemas.microsoft.com/office/drawing/2014/main" id="{5463D167-BE0B-0EBB-D66F-CA4622CB9DB1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Envoi des secours</a:t>
            </a:r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F8119206-AEE7-BF48-1768-A8E538294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31925"/>
            <a:ext cx="822960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Ce lot à pour vocation de compléter l'équipement des VID ou engins équivalents armés de lots pré conditionnés embarqués en fonction des besoins opérationnels.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Ce lot (sigle RPOL) est associé au VID, VIDP, VTU, VFI.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Il est inclus dans la vague 1 du code nature "pollution terrestre".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Cette vague est composée :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spcBef>
                <a:spcPct val="0"/>
              </a:spcBef>
              <a:buFontTx/>
              <a:buChar char="•"/>
            </a:pP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VLR</a:t>
            </a:r>
            <a:endParaRPr lang="fr-FR" altLang="fr-FR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spcBef>
                <a:spcPct val="0"/>
              </a:spcBef>
              <a:buFontTx/>
              <a:buChar char="•"/>
            </a:pPr>
            <a:r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 FPT RPOL + VID ou VTU ou VFI</a:t>
            </a:r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3">
            <a:extLst>
              <a:ext uri="{FF2B5EF4-FFF2-40B4-BE49-F238E27FC236}">
                <a16:creationId xmlns:a16="http://schemas.microsoft.com/office/drawing/2014/main" id="{68100109-84A8-E486-F65F-7E59741FF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32771" name="Text Box 55">
            <a:extLst>
              <a:ext uri="{FF2B5EF4-FFF2-40B4-BE49-F238E27FC236}">
                <a16:creationId xmlns:a16="http://schemas.microsoft.com/office/drawing/2014/main" id="{BCDB8553-4E5C-26A7-8502-3AE2F4C74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32772" name="Titre 8">
            <a:extLst>
              <a:ext uri="{FF2B5EF4-FFF2-40B4-BE49-F238E27FC236}">
                <a16:creationId xmlns:a16="http://schemas.microsoft.com/office/drawing/2014/main" id="{2BD417E5-E05C-5E4C-9098-DADB6C9FEE46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Mise en œuvre 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84993910-CC8A-56CD-0541-0D1FAE41C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95400"/>
            <a:ext cx="4799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A. Protection individuelle pour le binôme :</a:t>
            </a:r>
          </a:p>
        </p:txBody>
      </p:sp>
      <p:sp>
        <p:nvSpPr>
          <p:cNvPr id="32774" name="Rectangle 9">
            <a:extLst>
              <a:ext uri="{FF2B5EF4-FFF2-40B4-BE49-F238E27FC236}">
                <a16:creationId xmlns:a16="http://schemas.microsoft.com/office/drawing/2014/main" id="{24514EAC-4E8D-140E-4F72-237777EC0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09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32775" name="Picture 10" descr="kit depol 1bis_Page_05">
            <a:extLst>
              <a:ext uri="{FF2B5EF4-FFF2-40B4-BE49-F238E27FC236}">
                <a16:creationId xmlns:a16="http://schemas.microsoft.com/office/drawing/2014/main" id="{E15F14FC-81F1-8147-66E4-67529CEDF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78063"/>
            <a:ext cx="5113337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2">
            <a:extLst>
              <a:ext uri="{FF2B5EF4-FFF2-40B4-BE49-F238E27FC236}">
                <a16:creationId xmlns:a16="http://schemas.microsoft.com/office/drawing/2014/main" id="{5261EDF3-74CC-8CDC-4230-052B02873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1793875"/>
            <a:ext cx="8382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procédure pour revêtir cet EPI est identique à celle décrite dans le risque chimique pages 23 à 27.</a:t>
            </a:r>
            <a:endParaRPr lang="fr-FR" altLang="fr-FR" sz="4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3">
            <a:extLst>
              <a:ext uri="{FF2B5EF4-FFF2-40B4-BE49-F238E27FC236}">
                <a16:creationId xmlns:a16="http://schemas.microsoft.com/office/drawing/2014/main" id="{BF38FB90-2B47-F59F-EBD2-957C36896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34819" name="Text Box 55">
            <a:extLst>
              <a:ext uri="{FF2B5EF4-FFF2-40B4-BE49-F238E27FC236}">
                <a16:creationId xmlns:a16="http://schemas.microsoft.com/office/drawing/2014/main" id="{E59DCD22-FEDC-7DD4-C7C6-AFA5A6542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34820" name="Titre 8">
            <a:extLst>
              <a:ext uri="{FF2B5EF4-FFF2-40B4-BE49-F238E27FC236}">
                <a16:creationId xmlns:a16="http://schemas.microsoft.com/office/drawing/2014/main" id="{11F5A77C-9C30-E091-644E-60F963A556DD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Mise en œuvre 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661EC253-8E0E-446F-9AEE-852CDA91F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246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B. Sur-fût plastique :</a:t>
            </a:r>
            <a:endParaRPr lang="fr-FR" altLang="fr-FR" sz="20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2" name="Rectangle 1">
            <a:extLst>
              <a:ext uri="{FF2B5EF4-FFF2-40B4-BE49-F238E27FC236}">
                <a16:creationId xmlns:a16="http://schemas.microsoft.com/office/drawing/2014/main" id="{D9EB9D9B-48E0-A044-9624-348165016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1874838"/>
            <a:ext cx="8255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Permet d'isoler un fût de 200 litres directement à l'intérieur ou d'accueillir le produit en vrac.</a:t>
            </a:r>
            <a:endParaRPr lang="fr-FR" altLang="fr-FR" sz="4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823" name="Picture 7" descr="surfut-en-polyethylene-hdpe-sans-couvercle-pour-un-fut-de-200-litres-jaune-5e9a">
            <a:extLst>
              <a:ext uri="{FF2B5EF4-FFF2-40B4-BE49-F238E27FC236}">
                <a16:creationId xmlns:a16="http://schemas.microsoft.com/office/drawing/2014/main" id="{64E24253-EB95-C839-3A4E-4481975BB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6" t="18983" r="28090" b="3941"/>
          <a:stretch>
            <a:fillRect/>
          </a:stretch>
        </p:blipFill>
        <p:spPr bwMode="auto">
          <a:xfrm>
            <a:off x="395288" y="3281363"/>
            <a:ext cx="1414462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sur fut avec bidon">
            <a:extLst>
              <a:ext uri="{FF2B5EF4-FFF2-40B4-BE49-F238E27FC236}">
                <a16:creationId xmlns:a16="http://schemas.microsoft.com/office/drawing/2014/main" id="{6469D4B4-B2D8-B2D6-7A0C-FC0FE169C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r="1408"/>
          <a:stretch>
            <a:fillRect/>
          </a:stretch>
        </p:blipFill>
        <p:spPr bwMode="auto">
          <a:xfrm>
            <a:off x="1838325" y="2495550"/>
            <a:ext cx="2157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 descr="sur fut à l'envers">
            <a:extLst>
              <a:ext uri="{FF2B5EF4-FFF2-40B4-BE49-F238E27FC236}">
                <a16:creationId xmlns:a16="http://schemas.microsoft.com/office/drawing/2014/main" id="{429EDC91-86B5-22F2-3118-EC5579D51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670300"/>
            <a:ext cx="24765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 descr="sur fut couché">
            <a:extLst>
              <a:ext uri="{FF2B5EF4-FFF2-40B4-BE49-F238E27FC236}">
                <a16:creationId xmlns:a16="http://schemas.microsoft.com/office/drawing/2014/main" id="{B4D055CE-AE35-62B1-57E4-F55D609F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2297113"/>
            <a:ext cx="24765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3">
            <a:extLst>
              <a:ext uri="{FF2B5EF4-FFF2-40B4-BE49-F238E27FC236}">
                <a16:creationId xmlns:a16="http://schemas.microsoft.com/office/drawing/2014/main" id="{D7E6EED0-D24B-AAB8-C9DF-7E5D850D8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36867" name="Text Box 55">
            <a:extLst>
              <a:ext uri="{FF2B5EF4-FFF2-40B4-BE49-F238E27FC236}">
                <a16:creationId xmlns:a16="http://schemas.microsoft.com/office/drawing/2014/main" id="{98478AFB-2C4F-1101-64E0-226D1C011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36868" name="Titre 8">
            <a:extLst>
              <a:ext uri="{FF2B5EF4-FFF2-40B4-BE49-F238E27FC236}">
                <a16:creationId xmlns:a16="http://schemas.microsoft.com/office/drawing/2014/main" id="{B3B5F404-6B2C-A7D9-F0A0-214949EEC16F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Mise en œuvre 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8E5B9AD9-8C91-8229-E252-75018F69F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537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C. Dispositifs d'obturation de plaques d'égouts :</a:t>
            </a:r>
            <a:endParaRPr lang="fr-FR" altLang="fr-FR" sz="2000" b="1" u="sng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6870" name="Rectangle 1">
            <a:extLst>
              <a:ext uri="{FF2B5EF4-FFF2-40B4-BE49-F238E27FC236}">
                <a16:creationId xmlns:a16="http://schemas.microsoft.com/office/drawing/2014/main" id="{83C132C6-B868-A7F1-079D-BA8FFE765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1917700"/>
            <a:ext cx="80343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 carrés de PVC permettent de neutraliser une plaque d'égout. Cela se fait en 2 étapes :</a:t>
            </a:r>
            <a:endParaRPr lang="fr-FR" altLang="fr-FR" sz="4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71" name="Rectangle 2">
            <a:extLst>
              <a:ext uri="{FF2B5EF4-FFF2-40B4-BE49-F238E27FC236}">
                <a16:creationId xmlns:a16="http://schemas.microsoft.com/office/drawing/2014/main" id="{F50E8BA9-C8F6-1EAD-151C-B3284DD3A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257550"/>
            <a:ext cx="5218113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altLang="fr-FR" sz="2000" b="1" u="sng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ère</a:t>
            </a: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étape :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Enlever la grille et positionner le carré sur l'orifice d'évacuation.</a:t>
            </a:r>
          </a:p>
        </p:txBody>
      </p:sp>
      <p:pic>
        <p:nvPicPr>
          <p:cNvPr id="36872" name="Picture 2" descr="P5110087">
            <a:extLst>
              <a:ext uri="{FF2B5EF4-FFF2-40B4-BE49-F238E27FC236}">
                <a16:creationId xmlns:a16="http://schemas.microsoft.com/office/drawing/2014/main" id="{BC680CCF-24F2-EF32-75AE-64990FDE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2481263"/>
            <a:ext cx="268287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C71907A8-FA52-FC4B-47C1-9BDAFB87C3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Sommaire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044D890B-AAF3-422E-B0A2-1046ED6854A7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399DB81-8F77-48A0-8991-7518CBCF0F3A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DDB7010-D1BB-42B3-8AAC-C397B3202A27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CC129EF2-E093-76A3-AEDF-153E095C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CF29F52E-8675-D989-0D46-CF07F1F48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895600"/>
            <a:ext cx="382111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connaîtrez la composition et les principes de la mise en œuvre du lot de 1</a:t>
            </a:r>
            <a:r>
              <a:rPr lang="fr-FR" altLang="fr-FR" sz="2000" baseline="30000">
                <a:latin typeface="Times New Roman" panose="02020603050405020304" pitchFamily="18" charset="0"/>
                <a:cs typeface="Arial" panose="020B0604020202020204" pitchFamily="34" charset="0"/>
              </a:rPr>
              <a:t>ère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intervention contre les pollutions terrestres.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F0CBCDA8-4CDB-1C73-84B2-E96DAC4A7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38655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fr-FR" altLang="fr-FR" sz="20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Objectifs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fr-FR" altLang="fr-FR" sz="20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fr-FR" altLang="fr-FR" sz="20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 d’intervention dotés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fr-FR" altLang="fr-FR" sz="20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Envoi des secours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fr-FR" altLang="fr-FR" sz="20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Mise en œuvre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3">
            <a:extLst>
              <a:ext uri="{FF2B5EF4-FFF2-40B4-BE49-F238E27FC236}">
                <a16:creationId xmlns:a16="http://schemas.microsoft.com/office/drawing/2014/main" id="{54FE7D17-FEAF-CD4C-F121-51B289679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38915" name="Text Box 55">
            <a:extLst>
              <a:ext uri="{FF2B5EF4-FFF2-40B4-BE49-F238E27FC236}">
                <a16:creationId xmlns:a16="http://schemas.microsoft.com/office/drawing/2014/main" id="{38F12479-9C13-6414-FA7D-61541F6E3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38916" name="Titre 8">
            <a:extLst>
              <a:ext uri="{FF2B5EF4-FFF2-40B4-BE49-F238E27FC236}">
                <a16:creationId xmlns:a16="http://schemas.microsoft.com/office/drawing/2014/main" id="{7C69BB59-CCD0-4B03-C105-93AFA7017599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Mise en œuvre 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F8E20669-A244-14EF-D11C-CBD094554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537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C. Dispositifs d'obturation de plaques d'égouts :</a:t>
            </a:r>
            <a:endParaRPr lang="fr-FR" altLang="fr-FR" sz="2000" b="1" u="sng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424E78-CA5C-4574-9E4A-1AC4AEAFD5AA}"/>
              </a:ext>
            </a:extLst>
          </p:cNvPr>
          <p:cNvSpPr/>
          <p:nvPr/>
        </p:nvSpPr>
        <p:spPr>
          <a:xfrm>
            <a:off x="539750" y="2008188"/>
            <a:ext cx="4572000" cy="1057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FR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000" b="1" u="sng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étape :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Remettre la grille en place</a:t>
            </a:r>
          </a:p>
        </p:txBody>
      </p:sp>
      <p:pic>
        <p:nvPicPr>
          <p:cNvPr id="38919" name="Picture 2" descr="P5110088">
            <a:extLst>
              <a:ext uri="{FF2B5EF4-FFF2-40B4-BE49-F238E27FC236}">
                <a16:creationId xmlns:a16="http://schemas.microsoft.com/office/drawing/2014/main" id="{D3F2B3F8-341A-90CE-D5B4-FBAA8EB8E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492375"/>
            <a:ext cx="4733925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3" descr="absorbant granulé.3">
            <a:extLst>
              <a:ext uri="{FF2B5EF4-FFF2-40B4-BE49-F238E27FC236}">
                <a16:creationId xmlns:a16="http://schemas.microsoft.com/office/drawing/2014/main" id="{B3112256-A5A6-00E9-12DD-E3C942BB8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929063"/>
            <a:ext cx="345757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55">
            <a:extLst>
              <a:ext uri="{FF2B5EF4-FFF2-40B4-BE49-F238E27FC236}">
                <a16:creationId xmlns:a16="http://schemas.microsoft.com/office/drawing/2014/main" id="{1DAF9CFB-AA5E-0F87-3670-8B4B282AD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40964" name="Titre 8">
            <a:extLst>
              <a:ext uri="{FF2B5EF4-FFF2-40B4-BE49-F238E27FC236}">
                <a16:creationId xmlns:a16="http://schemas.microsoft.com/office/drawing/2014/main" id="{CD479719-F21A-B9E8-82B9-12E7527EF35C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Mise en œuvre 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08ED03D5-18AC-87E5-F78A-8BD823B14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95400"/>
            <a:ext cx="286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D.    Divers absorbants  :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  <p:sp>
        <p:nvSpPr>
          <p:cNvPr id="40966" name="Rectangle 1">
            <a:extLst>
              <a:ext uri="{FF2B5EF4-FFF2-40B4-BE49-F238E27FC236}">
                <a16:creationId xmlns:a16="http://schemas.microsoft.com/office/drawing/2014/main" id="{CFF262B7-92B4-18B7-3936-C0CA4854B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1338263"/>
            <a:ext cx="5667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Exemples d'utilisation des différents absorbants du lot DEPOL : </a:t>
            </a:r>
            <a:endParaRPr lang="fr-FR" altLang="fr-FR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67" name="Rectangle 2">
            <a:extLst>
              <a:ext uri="{FF2B5EF4-FFF2-40B4-BE49-F238E27FC236}">
                <a16:creationId xmlns:a16="http://schemas.microsoft.com/office/drawing/2014/main" id="{E875C231-75EE-B146-0AD8-6186AFAE5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1916113"/>
            <a:ext cx="16541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Granulés : </a:t>
            </a:r>
            <a:endParaRPr lang="fr-FR" altLang="fr-FR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id="{9E4DBB7E-5CCE-589C-D70A-96203BC14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40969" name="Picture 7" descr="absorbant granulé">
            <a:extLst>
              <a:ext uri="{FF2B5EF4-FFF2-40B4-BE49-F238E27FC236}">
                <a16:creationId xmlns:a16="http://schemas.microsoft.com/office/drawing/2014/main" id="{F5DFC54C-C930-53B1-F4F1-D475D598A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836738"/>
            <a:ext cx="30226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Rectangle 10">
            <a:extLst>
              <a:ext uri="{FF2B5EF4-FFF2-40B4-BE49-F238E27FC236}">
                <a16:creationId xmlns:a16="http://schemas.microsoft.com/office/drawing/2014/main" id="{21C35E34-F432-8A41-AEB0-7E1D61573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40971" name="Picture 9" descr="absorbant granulé.1">
            <a:extLst>
              <a:ext uri="{FF2B5EF4-FFF2-40B4-BE49-F238E27FC236}">
                <a16:creationId xmlns:a16="http://schemas.microsoft.com/office/drawing/2014/main" id="{B2971232-585D-94E7-C1E6-F3D55B8D3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9"/>
          <a:stretch>
            <a:fillRect/>
          </a:stretch>
        </p:blipFill>
        <p:spPr bwMode="auto">
          <a:xfrm>
            <a:off x="5662613" y="1854200"/>
            <a:ext cx="30226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Rectangle 12">
            <a:extLst>
              <a:ext uri="{FF2B5EF4-FFF2-40B4-BE49-F238E27FC236}">
                <a16:creationId xmlns:a16="http://schemas.microsoft.com/office/drawing/2014/main" id="{EE44A50F-E5FB-5AAF-0309-3FC8ED9F0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40973" name="Picture 11" descr="absorbant granulé.2">
            <a:extLst>
              <a:ext uri="{FF2B5EF4-FFF2-40B4-BE49-F238E27FC236}">
                <a16:creationId xmlns:a16="http://schemas.microsoft.com/office/drawing/2014/main" id="{16CCA23F-8C86-C0CF-1108-D0D627EC4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741738"/>
            <a:ext cx="249396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4" name="Rectangle 14">
            <a:extLst>
              <a:ext uri="{FF2B5EF4-FFF2-40B4-BE49-F238E27FC236}">
                <a16:creationId xmlns:a16="http://schemas.microsoft.com/office/drawing/2014/main" id="{7F4C244B-45FD-CD8A-BBB7-5A8A1ABC6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3">
            <a:extLst>
              <a:ext uri="{FF2B5EF4-FFF2-40B4-BE49-F238E27FC236}">
                <a16:creationId xmlns:a16="http://schemas.microsoft.com/office/drawing/2014/main" id="{0FB6593D-59FA-2A71-5A2F-CEF657ED0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43011" name="Text Box 55">
            <a:extLst>
              <a:ext uri="{FF2B5EF4-FFF2-40B4-BE49-F238E27FC236}">
                <a16:creationId xmlns:a16="http://schemas.microsoft.com/office/drawing/2014/main" id="{337B9935-BCF1-3C0D-9D67-4FE9BBC33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43012" name="Titre 8">
            <a:extLst>
              <a:ext uri="{FF2B5EF4-FFF2-40B4-BE49-F238E27FC236}">
                <a16:creationId xmlns:a16="http://schemas.microsoft.com/office/drawing/2014/main" id="{3FCA4425-89EE-122F-D456-7A5F0624F3DA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Mise en œuvre 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9D39C328-727D-24C2-60DA-CEE41A7D6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95400"/>
            <a:ext cx="286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D.    Divers absorbants  :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  <p:sp>
        <p:nvSpPr>
          <p:cNvPr id="43014" name="Rectangle 5">
            <a:extLst>
              <a:ext uri="{FF2B5EF4-FFF2-40B4-BE49-F238E27FC236}">
                <a16:creationId xmlns:a16="http://schemas.microsoft.com/office/drawing/2014/main" id="{35E1E6D8-106B-0534-A4A2-21AED992C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1338263"/>
            <a:ext cx="5667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Exemples d'utilisation des différents absorbants du lot DEPOL : </a:t>
            </a:r>
            <a:endParaRPr lang="fr-FR" altLang="fr-FR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015" name="Rectangle 1">
            <a:extLst>
              <a:ext uri="{FF2B5EF4-FFF2-40B4-BE49-F238E27FC236}">
                <a16:creationId xmlns:a16="http://schemas.microsoft.com/office/drawing/2014/main" id="{E6BB9D81-6C84-2D42-A682-1FA7E2039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1844675"/>
            <a:ext cx="2841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Rouleau de feuilles :</a:t>
            </a:r>
            <a:endParaRPr lang="fr-FR" altLang="fr-FR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016" name="Rectangle 2">
            <a:extLst>
              <a:ext uri="{FF2B5EF4-FFF2-40B4-BE49-F238E27FC236}">
                <a16:creationId xmlns:a16="http://schemas.microsoft.com/office/drawing/2014/main" id="{9A222BBB-3A5D-66AA-3632-814E820F1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43017" name="Picture 1" descr="rouleau absorbant">
            <a:extLst>
              <a:ext uri="{FF2B5EF4-FFF2-40B4-BE49-F238E27FC236}">
                <a16:creationId xmlns:a16="http://schemas.microsoft.com/office/drawing/2014/main" id="{0F086AC0-0160-201C-BD7D-D516577C6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2" b="21165"/>
          <a:stretch>
            <a:fillRect/>
          </a:stretch>
        </p:blipFill>
        <p:spPr bwMode="auto">
          <a:xfrm>
            <a:off x="1835150" y="2312988"/>
            <a:ext cx="55594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8">
            <a:extLst>
              <a:ext uri="{FF2B5EF4-FFF2-40B4-BE49-F238E27FC236}">
                <a16:creationId xmlns:a16="http://schemas.microsoft.com/office/drawing/2014/main" id="{867E3540-03DB-26A1-FBAA-3D3E52348BB5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Mise en œuvre </a:t>
            </a:r>
          </a:p>
        </p:txBody>
      </p:sp>
      <p:sp>
        <p:nvSpPr>
          <p:cNvPr id="45059" name="Text Box 5">
            <a:extLst>
              <a:ext uri="{FF2B5EF4-FFF2-40B4-BE49-F238E27FC236}">
                <a16:creationId xmlns:a16="http://schemas.microsoft.com/office/drawing/2014/main" id="{8E4D1E06-EAE0-C955-4BE8-E2616271F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95400"/>
            <a:ext cx="286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D.    Divers absorbants  :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  <p:sp>
        <p:nvSpPr>
          <p:cNvPr id="45060" name="Rectangle 5">
            <a:extLst>
              <a:ext uri="{FF2B5EF4-FFF2-40B4-BE49-F238E27FC236}">
                <a16:creationId xmlns:a16="http://schemas.microsoft.com/office/drawing/2014/main" id="{85771AAA-6005-5DD9-D9E3-A9C1C0813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1338263"/>
            <a:ext cx="5667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Exemples d'utilisation des différents absorbants du lot DEPOL : </a:t>
            </a:r>
            <a:endParaRPr lang="fr-FR" altLang="fr-FR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61" name="Rectangle 1">
            <a:extLst>
              <a:ext uri="{FF2B5EF4-FFF2-40B4-BE49-F238E27FC236}">
                <a16:creationId xmlns:a16="http://schemas.microsoft.com/office/drawing/2014/main" id="{FA7A8970-D722-09B9-5A0F-A3E2F5AB6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44675"/>
            <a:ext cx="144303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Boudins :</a:t>
            </a:r>
            <a:endParaRPr lang="fr-FR" altLang="fr-FR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FA4CCFDF-E3CD-DE75-9666-EF8BEF3C6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45063" name="Picture 1" descr="indexboudins.1">
            <a:extLst>
              <a:ext uri="{FF2B5EF4-FFF2-40B4-BE49-F238E27FC236}">
                <a16:creationId xmlns:a16="http://schemas.microsoft.com/office/drawing/2014/main" id="{BFE4BAA5-7407-E3D1-CC06-A1C255E19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2" b="6047"/>
          <a:stretch>
            <a:fillRect/>
          </a:stretch>
        </p:blipFill>
        <p:spPr bwMode="auto">
          <a:xfrm>
            <a:off x="2266950" y="2336800"/>
            <a:ext cx="421005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3">
            <a:extLst>
              <a:ext uri="{FF2B5EF4-FFF2-40B4-BE49-F238E27FC236}">
                <a16:creationId xmlns:a16="http://schemas.microsoft.com/office/drawing/2014/main" id="{26D89274-DAEB-F3C8-2F6A-16934A930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47107" name="Text Box 55">
            <a:extLst>
              <a:ext uri="{FF2B5EF4-FFF2-40B4-BE49-F238E27FC236}">
                <a16:creationId xmlns:a16="http://schemas.microsoft.com/office/drawing/2014/main" id="{4CE515AE-F6FC-31B0-A67F-6C4507F60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47108" name="Titre 8">
            <a:extLst>
              <a:ext uri="{FF2B5EF4-FFF2-40B4-BE49-F238E27FC236}">
                <a16:creationId xmlns:a16="http://schemas.microsoft.com/office/drawing/2014/main" id="{E397428A-6DB7-7E59-0F1D-54B1124FD451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Mise en œuvre </a:t>
            </a: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D400AC5B-265F-7C7B-6894-8125134C0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95400"/>
            <a:ext cx="286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D.    Divers absorbants  :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  <p:sp>
        <p:nvSpPr>
          <p:cNvPr id="47110" name="Rectangle 5">
            <a:extLst>
              <a:ext uri="{FF2B5EF4-FFF2-40B4-BE49-F238E27FC236}">
                <a16:creationId xmlns:a16="http://schemas.microsoft.com/office/drawing/2014/main" id="{88CBDAFA-3E59-CEF8-9431-AB0D8BEFB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1338263"/>
            <a:ext cx="5667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Exemples d'utilisation des différents absorbants du lot DEPOL : </a:t>
            </a:r>
            <a:endParaRPr lang="fr-FR" altLang="fr-FR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111" name="Rectangle 1">
            <a:extLst>
              <a:ext uri="{FF2B5EF4-FFF2-40B4-BE49-F238E27FC236}">
                <a16:creationId xmlns:a16="http://schemas.microsoft.com/office/drawing/2014/main" id="{429AEC4A-7892-9D2C-4184-890F78FF7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844675"/>
            <a:ext cx="13716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Feuilles :</a:t>
            </a:r>
            <a:endParaRPr lang="fr-FR" altLang="fr-FR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112" name="Rectangle 2">
            <a:extLst>
              <a:ext uri="{FF2B5EF4-FFF2-40B4-BE49-F238E27FC236}">
                <a16:creationId xmlns:a16="http://schemas.microsoft.com/office/drawing/2014/main" id="{AF0BD1CC-7F6B-7989-FDC0-9A68E02D4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47113" name="Picture 1" descr="feuilles absorbantes">
            <a:extLst>
              <a:ext uri="{FF2B5EF4-FFF2-40B4-BE49-F238E27FC236}">
                <a16:creationId xmlns:a16="http://schemas.microsoft.com/office/drawing/2014/main" id="{908E45FF-93E7-DE15-04DC-E243C7E5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 t="12430" r="9743" b="14615"/>
          <a:stretch>
            <a:fillRect/>
          </a:stretch>
        </p:blipFill>
        <p:spPr bwMode="auto">
          <a:xfrm>
            <a:off x="5680075" y="1844675"/>
            <a:ext cx="28527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Rectangle 4">
            <a:extLst>
              <a:ext uri="{FF2B5EF4-FFF2-40B4-BE49-F238E27FC236}">
                <a16:creationId xmlns:a16="http://schemas.microsoft.com/office/drawing/2014/main" id="{34C4DBB1-FE53-B7B7-F5F1-773ACA20B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47115" name="Picture 3" descr="feuilles absorbantes.2">
            <a:extLst>
              <a:ext uri="{FF2B5EF4-FFF2-40B4-BE49-F238E27FC236}">
                <a16:creationId xmlns:a16="http://schemas.microsoft.com/office/drawing/2014/main" id="{FFB5BC93-7329-3FCA-6D95-EB0B38012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005263"/>
            <a:ext cx="21844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Rectangle 6">
            <a:extLst>
              <a:ext uri="{FF2B5EF4-FFF2-40B4-BE49-F238E27FC236}">
                <a16:creationId xmlns:a16="http://schemas.microsoft.com/office/drawing/2014/main" id="{CD65D57A-3A62-059E-1E36-4AC18732A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47117" name="Picture 5" descr="feuilles absorbantes.3">
            <a:extLst>
              <a:ext uri="{FF2B5EF4-FFF2-40B4-BE49-F238E27FC236}">
                <a16:creationId xmlns:a16="http://schemas.microsoft.com/office/drawing/2014/main" id="{45F202F2-FD05-7D3C-E269-3365EE249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17675"/>
            <a:ext cx="29845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8" name="Rectangle 8">
            <a:extLst>
              <a:ext uri="{FF2B5EF4-FFF2-40B4-BE49-F238E27FC236}">
                <a16:creationId xmlns:a16="http://schemas.microsoft.com/office/drawing/2014/main" id="{E5F95785-15CC-BC21-CCAF-5E4989443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47119" name="Picture 7" descr="feuilles absorbantes.1">
            <a:extLst>
              <a:ext uri="{FF2B5EF4-FFF2-40B4-BE49-F238E27FC236}">
                <a16:creationId xmlns:a16="http://schemas.microsoft.com/office/drawing/2014/main" id="{0F50DED8-30F9-1F27-CAE3-E62F03C82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4005263"/>
            <a:ext cx="323532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3">
            <a:extLst>
              <a:ext uri="{FF2B5EF4-FFF2-40B4-BE49-F238E27FC236}">
                <a16:creationId xmlns:a16="http://schemas.microsoft.com/office/drawing/2014/main" id="{D8658C6B-0D49-6FC9-ACFC-5761E5973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49155" name="Text Box 55">
            <a:extLst>
              <a:ext uri="{FF2B5EF4-FFF2-40B4-BE49-F238E27FC236}">
                <a16:creationId xmlns:a16="http://schemas.microsoft.com/office/drawing/2014/main" id="{951DD7AD-E35F-430A-5FCA-6A12BA20C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49156" name="Titre 8">
            <a:extLst>
              <a:ext uri="{FF2B5EF4-FFF2-40B4-BE49-F238E27FC236}">
                <a16:creationId xmlns:a16="http://schemas.microsoft.com/office/drawing/2014/main" id="{929D2BFB-FDA8-FF2E-88EB-33367581646A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Mise en œuvre 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5721B61B-3B30-08C5-D36B-909760A81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95400"/>
            <a:ext cx="286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D.    Divers absorbants  :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  <p:sp>
        <p:nvSpPr>
          <p:cNvPr id="49158" name="Rectangle 5">
            <a:extLst>
              <a:ext uri="{FF2B5EF4-FFF2-40B4-BE49-F238E27FC236}">
                <a16:creationId xmlns:a16="http://schemas.microsoft.com/office/drawing/2014/main" id="{5E486BA1-28A6-4EB4-0E55-B658C44A8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1338263"/>
            <a:ext cx="5667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Exemples d'utilisation des différents absorbants du lot DEPOL : </a:t>
            </a:r>
            <a:endParaRPr lang="fr-FR" altLang="fr-FR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159" name="Rectangle 1">
            <a:extLst>
              <a:ext uri="{FF2B5EF4-FFF2-40B4-BE49-F238E27FC236}">
                <a16:creationId xmlns:a16="http://schemas.microsoft.com/office/drawing/2014/main" id="{7B99661E-0911-D894-07C0-FEB7D02A8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916113"/>
            <a:ext cx="39973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Boudins et feuilles associées :</a:t>
            </a:r>
            <a:endParaRPr lang="fr-FR" altLang="fr-FR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160" name="Picture 1" descr="indexboudins">
            <a:extLst>
              <a:ext uri="{FF2B5EF4-FFF2-40B4-BE49-F238E27FC236}">
                <a16:creationId xmlns:a16="http://schemas.microsoft.com/office/drawing/2014/main" id="{8AF4AB94-1A91-0999-9EA0-9815D917E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7" t="33119" r="16635" b="5066"/>
          <a:stretch>
            <a:fillRect/>
          </a:stretch>
        </p:blipFill>
        <p:spPr bwMode="auto">
          <a:xfrm>
            <a:off x="1827213" y="2492375"/>
            <a:ext cx="51308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3">
            <a:extLst>
              <a:ext uri="{FF2B5EF4-FFF2-40B4-BE49-F238E27FC236}">
                <a16:creationId xmlns:a16="http://schemas.microsoft.com/office/drawing/2014/main" id="{732D1805-B747-F4BB-521C-9189FCD23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51203" name="Text Box 55">
            <a:extLst>
              <a:ext uri="{FF2B5EF4-FFF2-40B4-BE49-F238E27FC236}">
                <a16:creationId xmlns:a16="http://schemas.microsoft.com/office/drawing/2014/main" id="{070D08F6-029B-26A1-C9CA-ECDCF8F4A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51204" name="Titre 8">
            <a:extLst>
              <a:ext uri="{FF2B5EF4-FFF2-40B4-BE49-F238E27FC236}">
                <a16:creationId xmlns:a16="http://schemas.microsoft.com/office/drawing/2014/main" id="{A39E8D78-8236-E0FF-4B16-42E247044AF9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Mise en œuvre </a:t>
            </a: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F2EF2AA1-A17E-F3AD-D5CF-B46BB7DD4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438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E. Pompe de transvasement manuelle :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  <p:pic>
        <p:nvPicPr>
          <p:cNvPr id="51206" name="Picture 8" descr="POMPE MANUELLE">
            <a:extLst>
              <a:ext uri="{FF2B5EF4-FFF2-40B4-BE49-F238E27FC236}">
                <a16:creationId xmlns:a16="http://schemas.microsoft.com/office/drawing/2014/main" id="{F053F925-AB88-3CAF-EB2A-628FB951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37778"/>
          <a:stretch>
            <a:fillRect/>
          </a:stretch>
        </p:blipFill>
        <p:spPr bwMode="auto">
          <a:xfrm>
            <a:off x="1928813" y="3429000"/>
            <a:ext cx="567531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AutoShape 7">
            <a:extLst>
              <a:ext uri="{FF2B5EF4-FFF2-40B4-BE49-F238E27FC236}">
                <a16:creationId xmlns:a16="http://schemas.microsoft.com/office/drawing/2014/main" id="{F3DB18F3-0FBE-28E1-E39B-380CE8506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5229225"/>
            <a:ext cx="342900" cy="5715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945" y="10800"/>
                </a:moveTo>
                <a:cubicBezTo>
                  <a:pt x="2945" y="15138"/>
                  <a:pt x="6462" y="18655"/>
                  <a:pt x="10800" y="18655"/>
                </a:cubicBezTo>
                <a:cubicBezTo>
                  <a:pt x="15138" y="18655"/>
                  <a:pt x="18655" y="15138"/>
                  <a:pt x="18655" y="10800"/>
                </a:cubicBezTo>
                <a:cubicBezTo>
                  <a:pt x="18655" y="6462"/>
                  <a:pt x="15138" y="2945"/>
                  <a:pt x="10800" y="2945"/>
                </a:cubicBezTo>
                <a:cubicBezTo>
                  <a:pt x="6462" y="2945"/>
                  <a:pt x="2945" y="6462"/>
                  <a:pt x="2945" y="10800"/>
                </a:cubicBezTo>
                <a:close/>
              </a:path>
            </a:pathLst>
          </a:cu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51208" name="Rectangle 4">
            <a:extLst>
              <a:ext uri="{FF2B5EF4-FFF2-40B4-BE49-F238E27FC236}">
                <a16:creationId xmlns:a16="http://schemas.microsoft.com/office/drawing/2014/main" id="{D6BCBFAF-B77B-AF1D-CE8D-FA00F9CE4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1912938"/>
            <a:ext cx="820896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AMORCAGE :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Dévisser légèrement pour évacuer l’air dans la canne plongeuse et pomper.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Puis refermer quand l’hydrocarbure refoule par la pompe.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3">
            <a:extLst>
              <a:ext uri="{FF2B5EF4-FFF2-40B4-BE49-F238E27FC236}">
                <a16:creationId xmlns:a16="http://schemas.microsoft.com/office/drawing/2014/main" id="{78040A54-81F3-322C-B1DC-DF3B3FA64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53251" name="Text Box 55">
            <a:extLst>
              <a:ext uri="{FF2B5EF4-FFF2-40B4-BE49-F238E27FC236}">
                <a16:creationId xmlns:a16="http://schemas.microsoft.com/office/drawing/2014/main" id="{D0F27FAC-163B-D71D-2EF0-AA0C72A27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53252" name="Titre 8">
            <a:extLst>
              <a:ext uri="{FF2B5EF4-FFF2-40B4-BE49-F238E27FC236}">
                <a16:creationId xmlns:a16="http://schemas.microsoft.com/office/drawing/2014/main" id="{8D18D321-D24E-451B-89E7-A5A21AE07E5F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Mise en œuvre </a:t>
            </a: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056196B9-AC26-81CE-E098-517FBE2F7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438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E. Pompe de transvasement manuelle :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  <p:sp>
        <p:nvSpPr>
          <p:cNvPr id="53254" name="Rectangle 2">
            <a:extLst>
              <a:ext uri="{FF2B5EF4-FFF2-40B4-BE49-F238E27FC236}">
                <a16:creationId xmlns:a16="http://schemas.microsoft.com/office/drawing/2014/main" id="{9623B928-808D-99A8-1FFF-2DF77645D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668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53255" name="Picture 1" descr="pompe-manuelle-pour-produits-chimiques-en-pe-4b55">
            <a:extLst>
              <a:ext uri="{FF2B5EF4-FFF2-40B4-BE49-F238E27FC236}">
                <a16:creationId xmlns:a16="http://schemas.microsoft.com/office/drawing/2014/main" id="{1CB28B33-7198-8322-32D8-E9A33DF27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73238"/>
            <a:ext cx="35734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8">
            <a:extLst>
              <a:ext uri="{FF2B5EF4-FFF2-40B4-BE49-F238E27FC236}">
                <a16:creationId xmlns:a16="http://schemas.microsoft.com/office/drawing/2014/main" id="{6FA08874-341F-E658-6429-456C07C2C6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800DEB1F-0827-41E1-8788-A34456AE77DC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DEC3539-0F25-4BAA-A71F-D37AB000A5B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E92803A-665E-4662-9C4F-830C44A71F44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1" name="ZoneTexte 12">
            <a:extLst>
              <a:ext uri="{FF2B5EF4-FFF2-40B4-BE49-F238E27FC236}">
                <a16:creationId xmlns:a16="http://schemas.microsoft.com/office/drawing/2014/main" id="{23C03BB0-BC76-2367-5254-8FD9A6FF8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2020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02" name="ZoneTexte 15">
            <a:extLst>
              <a:ext uri="{FF2B5EF4-FFF2-40B4-BE49-F238E27FC236}">
                <a16:creationId xmlns:a16="http://schemas.microsoft.com/office/drawing/2014/main" id="{F50F1849-B875-C7FD-7A7C-B26CDB448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38400"/>
            <a:ext cx="38655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fr-FR" altLang="fr-FR" sz="20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Objectifs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fr-FR" altLang="fr-FR" sz="20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fr-FR" altLang="fr-FR" sz="20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 d’intervention dotés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fr-FR" altLang="fr-FR" sz="20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Envoi des secours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fr-FR" altLang="fr-FR" sz="20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Mise en œuvre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35">
            <a:extLst>
              <a:ext uri="{FF2B5EF4-FFF2-40B4-BE49-F238E27FC236}">
                <a16:creationId xmlns:a16="http://schemas.microsoft.com/office/drawing/2014/main" id="{0349B1A5-B26F-80BE-9F7B-90746C148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5123" name="Text Box 1041">
            <a:extLst>
              <a:ext uri="{FF2B5EF4-FFF2-40B4-BE49-F238E27FC236}">
                <a16:creationId xmlns:a16="http://schemas.microsoft.com/office/drawing/2014/main" id="{89A53052-F511-8041-D077-03251014D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6576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1200" b="1">
              <a:latin typeface="Times New Roman" panose="02020603050405020304" pitchFamily="18" charset="0"/>
            </a:endParaRPr>
          </a:p>
        </p:txBody>
      </p:sp>
      <p:sp>
        <p:nvSpPr>
          <p:cNvPr id="5124" name="Titre 8">
            <a:extLst>
              <a:ext uri="{FF2B5EF4-FFF2-40B4-BE49-F238E27FC236}">
                <a16:creationId xmlns:a16="http://schemas.microsoft.com/office/drawing/2014/main" id="{FBE16575-C979-0314-8B1F-A81A7EEA0D66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</a:rPr>
              <a:t>Objectifs </a:t>
            </a:r>
          </a:p>
        </p:txBody>
      </p:sp>
      <p:sp>
        <p:nvSpPr>
          <p:cNvPr id="5125" name="Text Box 11">
            <a:extLst>
              <a:ext uri="{FF2B5EF4-FFF2-40B4-BE49-F238E27FC236}">
                <a16:creationId xmlns:a16="http://schemas.microsoft.com/office/drawing/2014/main" id="{CF2A1279-453F-1A62-593B-AE41C0CC5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229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Chaque lot est conçu pour permettre :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La conduite des 1</a:t>
            </a:r>
            <a:r>
              <a:rPr lang="en-US" altLang="fr-FR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ère</a:t>
            </a: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actions de proximité de lutte contre une pollution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terrestre d'ampleur, dans l'attente des renforts spécialisés (CMIC, CEPOL),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Le traitement de tout événement de pollution à portée limitée (jusqu'à 200 litres).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Ce lot peut être mis en œuvre  par des SP généralistes non spécialisés dans la lutte contre les pollutions (formations RCH).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3">
            <a:extLst>
              <a:ext uri="{FF2B5EF4-FFF2-40B4-BE49-F238E27FC236}">
                <a16:creationId xmlns:a16="http://schemas.microsoft.com/office/drawing/2014/main" id="{A09A8815-F27F-97C1-8917-DE839E7BE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6147" name="Text Box 55">
            <a:extLst>
              <a:ext uri="{FF2B5EF4-FFF2-40B4-BE49-F238E27FC236}">
                <a16:creationId xmlns:a16="http://schemas.microsoft.com/office/drawing/2014/main" id="{2BF3D761-EFE9-20F9-30CC-267D7526B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6148" name="Titre 8">
            <a:extLst>
              <a:ext uri="{FF2B5EF4-FFF2-40B4-BE49-F238E27FC236}">
                <a16:creationId xmlns:a16="http://schemas.microsoft.com/office/drawing/2014/main" id="{6F6EDEB9-3E06-98C7-B22A-3819CAE0B114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Caractéristiques / composition</a:t>
            </a:r>
          </a:p>
        </p:txBody>
      </p:sp>
      <p:pic>
        <p:nvPicPr>
          <p:cNvPr id="6149" name="Picture 2051" descr="2007_02150021">
            <a:extLst>
              <a:ext uri="{FF2B5EF4-FFF2-40B4-BE49-F238E27FC236}">
                <a16:creationId xmlns:a16="http://schemas.microsoft.com/office/drawing/2014/main" id="{0AF7D553-6CDD-7F46-1612-5C41F6C3A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412875"/>
            <a:ext cx="635635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2007_02150004">
            <a:extLst>
              <a:ext uri="{FF2B5EF4-FFF2-40B4-BE49-F238E27FC236}">
                <a16:creationId xmlns:a16="http://schemas.microsoft.com/office/drawing/2014/main" id="{2B061A87-C074-93B8-DC2A-07B7A02AA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t="4913" r="22572"/>
          <a:stretch>
            <a:fillRect/>
          </a:stretch>
        </p:blipFill>
        <p:spPr bwMode="auto">
          <a:xfrm>
            <a:off x="5867400" y="1292225"/>
            <a:ext cx="299085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3">
            <a:extLst>
              <a:ext uri="{FF2B5EF4-FFF2-40B4-BE49-F238E27FC236}">
                <a16:creationId xmlns:a16="http://schemas.microsoft.com/office/drawing/2014/main" id="{BFAB786B-DAAC-4F3F-D2FE-2144A9C3F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8195" name="Text Box 55">
            <a:extLst>
              <a:ext uri="{FF2B5EF4-FFF2-40B4-BE49-F238E27FC236}">
                <a16:creationId xmlns:a16="http://schemas.microsoft.com/office/drawing/2014/main" id="{8DEF0F41-4EC7-586C-AB7F-BEDA1D9AA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8196" name="Titre 8">
            <a:extLst>
              <a:ext uri="{FF2B5EF4-FFF2-40B4-BE49-F238E27FC236}">
                <a16:creationId xmlns:a16="http://schemas.microsoft.com/office/drawing/2014/main" id="{4781CA0D-39F9-46D9-9B99-29F88257782F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Caractéristiques / composition</a:t>
            </a:r>
          </a:p>
        </p:txBody>
      </p:sp>
      <p:sp>
        <p:nvSpPr>
          <p:cNvPr id="8197" name="Text Box 15">
            <a:extLst>
              <a:ext uri="{FF2B5EF4-FFF2-40B4-BE49-F238E27FC236}">
                <a16:creationId xmlns:a16="http://schemas.microsoft.com/office/drawing/2014/main" id="{8929E963-B8A0-5C02-DD93-E7DD705B5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458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Protection individuelle pour un binôme :</a:t>
            </a:r>
            <a:endParaRPr lang="fr-FR" altLang="fr-FR" sz="20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1" descr="kit depol 1bis_Page_04">
            <a:extLst>
              <a:ext uri="{FF2B5EF4-FFF2-40B4-BE49-F238E27FC236}">
                <a16:creationId xmlns:a16="http://schemas.microsoft.com/office/drawing/2014/main" id="{FC403743-4A51-24FF-2372-0EC3FC8A3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t="9486" r="17339"/>
          <a:stretch>
            <a:fillRect/>
          </a:stretch>
        </p:blipFill>
        <p:spPr bwMode="auto">
          <a:xfrm>
            <a:off x="2627313" y="1989138"/>
            <a:ext cx="407987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3">
            <a:extLst>
              <a:ext uri="{FF2B5EF4-FFF2-40B4-BE49-F238E27FC236}">
                <a16:creationId xmlns:a16="http://schemas.microsoft.com/office/drawing/2014/main" id="{341149D3-4D6E-9F86-5DC1-E1EB6790A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0243" name="Text Box 55">
            <a:extLst>
              <a:ext uri="{FF2B5EF4-FFF2-40B4-BE49-F238E27FC236}">
                <a16:creationId xmlns:a16="http://schemas.microsoft.com/office/drawing/2014/main" id="{35DDDA54-7105-13DB-1469-E0D1E4021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0244" name="Titre 8">
            <a:extLst>
              <a:ext uri="{FF2B5EF4-FFF2-40B4-BE49-F238E27FC236}">
                <a16:creationId xmlns:a16="http://schemas.microsoft.com/office/drawing/2014/main" id="{C98DA6A5-0CF4-DFB6-ECEF-87C2B8366365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Caractéristiques / composition</a:t>
            </a:r>
          </a:p>
        </p:txBody>
      </p:sp>
      <p:sp>
        <p:nvSpPr>
          <p:cNvPr id="10245" name="Text Box 6">
            <a:extLst>
              <a:ext uri="{FF2B5EF4-FFF2-40B4-BE49-F238E27FC236}">
                <a16:creationId xmlns:a16="http://schemas.microsoft.com/office/drawing/2014/main" id="{8032523A-30E7-B0F0-D669-7854F5593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Un sur-fût plastique permettant le stockage et le transport de la totalité des éléments du lot :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  <p:pic>
        <p:nvPicPr>
          <p:cNvPr id="10246" name="Picture 8" descr="kit depol 1bis_Page_02">
            <a:extLst>
              <a:ext uri="{FF2B5EF4-FFF2-40B4-BE49-F238E27FC236}">
                <a16:creationId xmlns:a16="http://schemas.microsoft.com/office/drawing/2014/main" id="{B4C0B8A5-4514-532E-545B-705E4DD6E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1" t="7986" r="8571"/>
          <a:stretch>
            <a:fillRect/>
          </a:stretch>
        </p:blipFill>
        <p:spPr bwMode="auto">
          <a:xfrm>
            <a:off x="755650" y="2154238"/>
            <a:ext cx="227965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kit depol 1bis_Page_03">
            <a:extLst>
              <a:ext uri="{FF2B5EF4-FFF2-40B4-BE49-F238E27FC236}">
                <a16:creationId xmlns:a16="http://schemas.microsoft.com/office/drawing/2014/main" id="{9A48990B-A408-ED29-43A0-BCEA8BC29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" t="10789" r="4814"/>
          <a:stretch>
            <a:fillRect/>
          </a:stretch>
        </p:blipFill>
        <p:spPr bwMode="auto">
          <a:xfrm>
            <a:off x="3348038" y="2112963"/>
            <a:ext cx="5510212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3">
            <a:extLst>
              <a:ext uri="{FF2B5EF4-FFF2-40B4-BE49-F238E27FC236}">
                <a16:creationId xmlns:a16="http://schemas.microsoft.com/office/drawing/2014/main" id="{77B351F3-4F3E-21E4-5A55-8172D932E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2291" name="Text Box 55">
            <a:extLst>
              <a:ext uri="{FF2B5EF4-FFF2-40B4-BE49-F238E27FC236}">
                <a16:creationId xmlns:a16="http://schemas.microsoft.com/office/drawing/2014/main" id="{37A513DC-CDAE-4F60-7546-2E9FA1707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2292" name="Titre 8">
            <a:extLst>
              <a:ext uri="{FF2B5EF4-FFF2-40B4-BE49-F238E27FC236}">
                <a16:creationId xmlns:a16="http://schemas.microsoft.com/office/drawing/2014/main" id="{36E36795-8D91-2AAE-AE13-421DACAEF888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Caractéristiques / composition</a:t>
            </a:r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18EFF799-DE5C-56F0-0456-E7D032C6B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565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Deux dispositifs d'obturation de plaques d'égouts :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  <p:pic>
        <p:nvPicPr>
          <p:cNvPr id="12294" name="Picture 7" descr="kit depol 1bis_Page_11">
            <a:extLst>
              <a:ext uri="{FF2B5EF4-FFF2-40B4-BE49-F238E27FC236}">
                <a16:creationId xmlns:a16="http://schemas.microsoft.com/office/drawing/2014/main" id="{C8DF939A-38AA-3B7D-CC02-A1D04C5D6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 t="18648" r="30440" b="12534"/>
          <a:stretch>
            <a:fillRect/>
          </a:stretch>
        </p:blipFill>
        <p:spPr bwMode="auto">
          <a:xfrm>
            <a:off x="2987675" y="2078038"/>
            <a:ext cx="3411538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3">
            <a:extLst>
              <a:ext uri="{FF2B5EF4-FFF2-40B4-BE49-F238E27FC236}">
                <a16:creationId xmlns:a16="http://schemas.microsoft.com/office/drawing/2014/main" id="{E9738E78-569B-F51D-1186-B11233BCD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4339" name="Text Box 55">
            <a:extLst>
              <a:ext uri="{FF2B5EF4-FFF2-40B4-BE49-F238E27FC236}">
                <a16:creationId xmlns:a16="http://schemas.microsoft.com/office/drawing/2014/main" id="{EE758CF8-74D7-19AB-B6E4-582A15ACD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4340" name="Titre 8">
            <a:extLst>
              <a:ext uri="{FF2B5EF4-FFF2-40B4-BE49-F238E27FC236}">
                <a16:creationId xmlns:a16="http://schemas.microsoft.com/office/drawing/2014/main" id="{B9E9C561-7B52-1431-660D-E6629C6D8F61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Caractéristiques / composition</a:t>
            </a:r>
          </a:p>
        </p:txBody>
      </p:sp>
      <p:sp>
        <p:nvSpPr>
          <p:cNvPr id="14341" name="Text Box 6">
            <a:extLst>
              <a:ext uri="{FF2B5EF4-FFF2-40B4-BE49-F238E27FC236}">
                <a16:creationId xmlns:a16="http://schemas.microsoft.com/office/drawing/2014/main" id="{47A97232-3EC4-1484-D1F6-2CB6605E4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7440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Divers absorbants totalisant une capacité de 200 litres de polluant :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  <p:pic>
        <p:nvPicPr>
          <p:cNvPr id="14342" name="Picture 8" descr="kit depol 1bis_Page_07">
            <a:extLst>
              <a:ext uri="{FF2B5EF4-FFF2-40B4-BE49-F238E27FC236}">
                <a16:creationId xmlns:a16="http://schemas.microsoft.com/office/drawing/2014/main" id="{B1DD2F54-D99E-DD53-9027-BB412D98F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 t="27675" r="22487" b="26120"/>
          <a:stretch>
            <a:fillRect/>
          </a:stretch>
        </p:blipFill>
        <p:spPr bwMode="auto">
          <a:xfrm>
            <a:off x="3708400" y="3621088"/>
            <a:ext cx="4405313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1">
            <a:extLst>
              <a:ext uri="{FF2B5EF4-FFF2-40B4-BE49-F238E27FC236}">
                <a16:creationId xmlns:a16="http://schemas.microsoft.com/office/drawing/2014/main" id="{A740FC66-08C0-B054-6D7A-3825DB26E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2078038"/>
            <a:ext cx="553878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Sac de 10 kg de granulés minéraux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Quantité : 1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Pourvoir absorbant :  15 litres par sac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kit depol 1bis_Page_08">
            <a:extLst>
              <a:ext uri="{FF2B5EF4-FFF2-40B4-BE49-F238E27FC236}">
                <a16:creationId xmlns:a16="http://schemas.microsoft.com/office/drawing/2014/main" id="{B83DF7A3-0809-B953-49DA-DDAA2444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9" t="9904" r="16618" b="20593"/>
          <a:stretch>
            <a:fillRect/>
          </a:stretch>
        </p:blipFill>
        <p:spPr bwMode="auto">
          <a:xfrm>
            <a:off x="4911725" y="2997200"/>
            <a:ext cx="391953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3">
            <a:extLst>
              <a:ext uri="{FF2B5EF4-FFF2-40B4-BE49-F238E27FC236}">
                <a16:creationId xmlns:a16="http://schemas.microsoft.com/office/drawing/2014/main" id="{3A862BBE-6EAB-0872-3C31-40E10F570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6388" name="Text Box 55">
            <a:extLst>
              <a:ext uri="{FF2B5EF4-FFF2-40B4-BE49-F238E27FC236}">
                <a16:creationId xmlns:a16="http://schemas.microsoft.com/office/drawing/2014/main" id="{1DE9E606-F851-57BC-6A4E-8B802EF5A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6389" name="Titre 8">
            <a:extLst>
              <a:ext uri="{FF2B5EF4-FFF2-40B4-BE49-F238E27FC236}">
                <a16:creationId xmlns:a16="http://schemas.microsoft.com/office/drawing/2014/main" id="{D6DA4519-3C3F-0AFC-ACD3-0A606350328A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984807"/>
                </a:solidFill>
                <a:latin typeface="Times New Roman" panose="02020603050405020304" pitchFamily="18" charset="0"/>
              </a:rPr>
              <a:t>Caractéristiques / composition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32360EF9-FA62-C642-49D7-86754F2E8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1382713"/>
            <a:ext cx="7440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Divers absorbants totalisant une capacité de 200 litres de polluant :</a:t>
            </a:r>
            <a:endParaRPr lang="fr-FR" altLang="fr-FR" sz="2000" b="1" u="sng">
              <a:latin typeface="Times New Roman" panose="02020603050405020304" pitchFamily="18" charset="0"/>
            </a:endParaRPr>
          </a:p>
        </p:txBody>
      </p:sp>
      <p:sp>
        <p:nvSpPr>
          <p:cNvPr id="16391" name="Rectangle 1">
            <a:extLst>
              <a:ext uri="{FF2B5EF4-FFF2-40B4-BE49-F238E27FC236}">
                <a16:creationId xmlns:a16="http://schemas.microsoft.com/office/drawing/2014/main" id="{560740BA-4169-AABF-0F68-F9C657B23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47863"/>
            <a:ext cx="63373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44120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Boudin microfibre de 8 cm x 3 m</a:t>
            </a:r>
            <a:endParaRPr lang="fr-FR" altLang="fr-FR" sz="2000">
              <a:solidFill>
                <a:srgbClr val="44120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44120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44120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Quantité : 3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44120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Pourvoir absorbant :12,5 litres / boudin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745</TotalTime>
  <Words>827</Words>
  <Application>Microsoft Office PowerPoint</Application>
  <PresentationFormat>Affichage à l'écran (4:3)</PresentationFormat>
  <Paragraphs>190</Paragraphs>
  <Slides>28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Myriad Pro</vt:lpstr>
      <vt:lpstr>Calibri</vt:lpstr>
      <vt:lpstr>Times New Roman</vt:lpstr>
      <vt:lpstr>Wingdings</vt:lpstr>
      <vt:lpstr>GCCAR</vt:lpstr>
      <vt:lpstr>Lot de 1ère intervention contre les pollutions terrestres</vt:lpstr>
      <vt:lpstr>Sommaire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68</cp:revision>
  <cp:lastPrinted>2015-08-06T08:01:37Z</cp:lastPrinted>
  <dcterms:created xsi:type="dcterms:W3CDTF">2015-08-05T10:19:35Z</dcterms:created>
  <dcterms:modified xsi:type="dcterms:W3CDTF">2022-09-11T20:10:09Z</dcterms:modified>
</cp:coreProperties>
</file>