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71" r:id="rId3"/>
    <p:sldId id="270" r:id="rId4"/>
    <p:sldId id="274" r:id="rId5"/>
    <p:sldId id="273" r:id="rId6"/>
    <p:sldId id="276" r:id="rId7"/>
    <p:sldId id="277" r:id="rId8"/>
    <p:sldId id="294" r:id="rId9"/>
    <p:sldId id="278" r:id="rId10"/>
    <p:sldId id="295" r:id="rId11"/>
    <p:sldId id="296" r:id="rId12"/>
    <p:sldId id="286" r:id="rId13"/>
    <p:sldId id="297" r:id="rId14"/>
    <p:sldId id="298" r:id="rId15"/>
    <p:sldId id="287" r:id="rId16"/>
    <p:sldId id="300" r:id="rId17"/>
    <p:sldId id="301" r:id="rId18"/>
    <p:sldId id="302" r:id="rId19"/>
    <p:sldId id="303" r:id="rId20"/>
    <p:sldId id="292" r:id="rId21"/>
    <p:sldId id="304" r:id="rId22"/>
    <p:sldId id="317" r:id="rId23"/>
    <p:sldId id="316" r:id="rId24"/>
    <p:sldId id="306" r:id="rId25"/>
    <p:sldId id="305" r:id="rId26"/>
    <p:sldId id="307" r:id="rId27"/>
    <p:sldId id="308" r:id="rId28"/>
    <p:sldId id="319" r:id="rId29"/>
    <p:sldId id="309" r:id="rId30"/>
    <p:sldId id="318" r:id="rId31"/>
    <p:sldId id="320" r:id="rId32"/>
    <p:sldId id="310" r:id="rId33"/>
    <p:sldId id="311" r:id="rId34"/>
    <p:sldId id="321" r:id="rId35"/>
    <p:sldId id="322" r:id="rId36"/>
    <p:sldId id="272" r:id="rId37"/>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202"/>
    <a:srgbClr val="0B2C91"/>
    <a:srgbClr val="5BE4FF"/>
    <a:srgbClr val="6F2C91"/>
    <a:srgbClr val="C8B2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3" autoAdjust="0"/>
  </p:normalViewPr>
  <p:slideViewPr>
    <p:cSldViewPr>
      <p:cViewPr varScale="1">
        <p:scale>
          <a:sx n="86" d="100"/>
          <a:sy n="86" d="100"/>
        </p:scale>
        <p:origin x="1339"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5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57331B9-538B-ED6F-7D90-52366F99E50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38455304-C5B1-040E-A514-1E81E9BF1ADB}"/>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33F187E4-4FA1-43F2-AC90-59774A478F4F}" type="datetimeFigureOut">
              <a:rPr lang="fr-FR"/>
              <a:pPr>
                <a:defRPr/>
              </a:pPr>
              <a:t>11/09/2022</a:t>
            </a:fld>
            <a:endParaRPr lang="fr-FR"/>
          </a:p>
        </p:txBody>
      </p:sp>
      <p:sp>
        <p:nvSpPr>
          <p:cNvPr id="4" name="Espace réservé de l'image des diapositives 3">
            <a:extLst>
              <a:ext uri="{FF2B5EF4-FFF2-40B4-BE49-F238E27FC236}">
                <a16:creationId xmlns:a16="http://schemas.microsoft.com/office/drawing/2014/main" id="{E2647568-D75C-7F48-084A-79C2D1921F20}"/>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A7003F0F-E0E9-8E96-6303-8D771D1BA9A4}"/>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E495C7E9-FA9D-49F7-53DA-991EEB8E3396}"/>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133CD595-4B41-16CA-07D4-EDB740AAF5A2}"/>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73E36FD-E209-4CF4-B544-9BF65A1F2D06}"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717F6CB-97E8-F7AD-E9EB-2EA66E4B0DEC}"/>
              </a:ext>
            </a:extLst>
          </p:cNvPr>
          <p:cNvSpPr>
            <a:spLocks noGrp="1"/>
          </p:cNvSpPr>
          <p:nvPr>
            <p:ph type="dt" sz="half" idx="10"/>
          </p:nvPr>
        </p:nvSpPr>
        <p:spPr/>
        <p:txBody>
          <a:bodyPr/>
          <a:lstStyle>
            <a:lvl1pPr>
              <a:defRPr/>
            </a:lvl1pPr>
          </a:lstStyle>
          <a:p>
            <a:pPr>
              <a:defRPr/>
            </a:pPr>
            <a:fld id="{3A651C3D-5427-4FF1-9E8F-DD504D33F1FB}"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21370FFF-0E96-26DB-082C-0189A79D8C87}"/>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1EBA6E1-7C21-B51B-BABD-F4FFF5B940CB}"/>
              </a:ext>
            </a:extLst>
          </p:cNvPr>
          <p:cNvSpPr>
            <a:spLocks noGrp="1"/>
          </p:cNvSpPr>
          <p:nvPr>
            <p:ph type="sldNum" sz="quarter" idx="12"/>
          </p:nvPr>
        </p:nvSpPr>
        <p:spPr/>
        <p:txBody>
          <a:bodyPr/>
          <a:lstStyle>
            <a:lvl1pPr>
              <a:defRPr/>
            </a:lvl1pPr>
          </a:lstStyle>
          <a:p>
            <a:pPr>
              <a:defRPr/>
            </a:pPr>
            <a:fld id="{CC3191B3-168F-4A4B-A8AC-AEAB4F5D1C9B}" type="slidenum">
              <a:rPr lang="fr-FR" altLang="fr-FR"/>
              <a:pPr>
                <a:defRPr/>
              </a:pPr>
              <a:t>‹N°›</a:t>
            </a:fld>
            <a:endParaRPr lang="fr-FR" altLang="fr-FR"/>
          </a:p>
        </p:txBody>
      </p:sp>
    </p:spTree>
    <p:extLst>
      <p:ext uri="{BB962C8B-B14F-4D97-AF65-F5344CB8AC3E}">
        <p14:creationId xmlns:p14="http://schemas.microsoft.com/office/powerpoint/2010/main" val="1607678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CE40159-4349-AF5E-93BD-F423EB2B21D3}"/>
              </a:ext>
            </a:extLst>
          </p:cNvPr>
          <p:cNvSpPr>
            <a:spLocks noGrp="1"/>
          </p:cNvSpPr>
          <p:nvPr>
            <p:ph type="dt" sz="half" idx="10"/>
          </p:nvPr>
        </p:nvSpPr>
        <p:spPr/>
        <p:txBody>
          <a:bodyPr/>
          <a:lstStyle>
            <a:lvl1pPr>
              <a:defRPr/>
            </a:lvl1pPr>
          </a:lstStyle>
          <a:p>
            <a:pPr>
              <a:defRPr/>
            </a:pPr>
            <a:fld id="{AB3C369C-B4FB-4D06-924D-40738FDF7D33}"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2F8AB56B-43CD-8974-5D85-74D822C6B7A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3AFF7E8-9D3B-919A-C599-B74E8D753B2B}"/>
              </a:ext>
            </a:extLst>
          </p:cNvPr>
          <p:cNvSpPr>
            <a:spLocks noGrp="1"/>
          </p:cNvSpPr>
          <p:nvPr>
            <p:ph type="sldNum" sz="quarter" idx="12"/>
          </p:nvPr>
        </p:nvSpPr>
        <p:spPr/>
        <p:txBody>
          <a:bodyPr/>
          <a:lstStyle>
            <a:lvl1pPr>
              <a:defRPr/>
            </a:lvl1pPr>
          </a:lstStyle>
          <a:p>
            <a:pPr>
              <a:defRPr/>
            </a:pPr>
            <a:fld id="{0BEF4555-FB9E-4F11-B33A-151C04212B60}" type="slidenum">
              <a:rPr lang="fr-FR" altLang="fr-FR"/>
              <a:pPr>
                <a:defRPr/>
              </a:pPr>
              <a:t>‹N°›</a:t>
            </a:fld>
            <a:endParaRPr lang="fr-FR" altLang="fr-FR"/>
          </a:p>
        </p:txBody>
      </p:sp>
    </p:spTree>
    <p:extLst>
      <p:ext uri="{BB962C8B-B14F-4D97-AF65-F5344CB8AC3E}">
        <p14:creationId xmlns:p14="http://schemas.microsoft.com/office/powerpoint/2010/main" val="333268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AD5E5D9-C5F7-9C03-410E-A6025E040621}"/>
              </a:ext>
            </a:extLst>
          </p:cNvPr>
          <p:cNvSpPr>
            <a:spLocks noGrp="1"/>
          </p:cNvSpPr>
          <p:nvPr>
            <p:ph type="dt" sz="half" idx="10"/>
          </p:nvPr>
        </p:nvSpPr>
        <p:spPr/>
        <p:txBody>
          <a:bodyPr/>
          <a:lstStyle>
            <a:lvl1pPr>
              <a:defRPr/>
            </a:lvl1pPr>
          </a:lstStyle>
          <a:p>
            <a:pPr>
              <a:defRPr/>
            </a:pPr>
            <a:fld id="{DAFB5085-26CB-4866-9E29-F0A5B49C9B90}"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BDF495FD-C84D-C9A3-63E7-814C6ADE484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58DD1D5B-373E-57D4-1565-1315E7D00337}"/>
              </a:ext>
            </a:extLst>
          </p:cNvPr>
          <p:cNvSpPr>
            <a:spLocks noGrp="1"/>
          </p:cNvSpPr>
          <p:nvPr>
            <p:ph type="sldNum" sz="quarter" idx="12"/>
          </p:nvPr>
        </p:nvSpPr>
        <p:spPr/>
        <p:txBody>
          <a:bodyPr/>
          <a:lstStyle>
            <a:lvl1pPr>
              <a:defRPr/>
            </a:lvl1pPr>
          </a:lstStyle>
          <a:p>
            <a:pPr>
              <a:defRPr/>
            </a:pPr>
            <a:fld id="{5C0A7BCD-7023-4EBD-BBB5-F8BAD1AC4115}" type="slidenum">
              <a:rPr lang="fr-FR" altLang="fr-FR"/>
              <a:pPr>
                <a:defRPr/>
              </a:pPr>
              <a:t>‹N°›</a:t>
            </a:fld>
            <a:endParaRPr lang="fr-FR" altLang="fr-FR"/>
          </a:p>
        </p:txBody>
      </p:sp>
    </p:spTree>
    <p:extLst>
      <p:ext uri="{BB962C8B-B14F-4D97-AF65-F5344CB8AC3E}">
        <p14:creationId xmlns:p14="http://schemas.microsoft.com/office/powerpoint/2010/main" val="280788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5F5A6C5-11F1-F17D-DD0A-A7CB0E1AF5FC}"/>
              </a:ext>
            </a:extLst>
          </p:cNvPr>
          <p:cNvSpPr>
            <a:spLocks noGrp="1"/>
          </p:cNvSpPr>
          <p:nvPr>
            <p:ph type="dt" sz="half" idx="10"/>
          </p:nvPr>
        </p:nvSpPr>
        <p:spPr/>
        <p:txBody>
          <a:bodyPr/>
          <a:lstStyle>
            <a:lvl1pPr>
              <a:defRPr/>
            </a:lvl1pPr>
          </a:lstStyle>
          <a:p>
            <a:pPr>
              <a:defRPr/>
            </a:pPr>
            <a:fld id="{67CF630A-A4F4-449C-96C6-ECE0E37B1160}"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7C88B48C-314E-72BE-DD71-5441E79ACF85}"/>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5B4967B9-6EEC-049E-36E8-E4767AADEB7F}"/>
              </a:ext>
            </a:extLst>
          </p:cNvPr>
          <p:cNvSpPr>
            <a:spLocks noGrp="1"/>
          </p:cNvSpPr>
          <p:nvPr>
            <p:ph type="sldNum" sz="quarter" idx="12"/>
          </p:nvPr>
        </p:nvSpPr>
        <p:spPr/>
        <p:txBody>
          <a:bodyPr/>
          <a:lstStyle>
            <a:lvl1pPr>
              <a:defRPr/>
            </a:lvl1pPr>
          </a:lstStyle>
          <a:p>
            <a:pPr>
              <a:defRPr/>
            </a:pPr>
            <a:fld id="{26448DFE-27E1-4D98-A620-D546DDFA5842}" type="slidenum">
              <a:rPr lang="fr-FR" altLang="fr-FR"/>
              <a:pPr>
                <a:defRPr/>
              </a:pPr>
              <a:t>‹N°›</a:t>
            </a:fld>
            <a:endParaRPr lang="fr-FR" altLang="fr-FR"/>
          </a:p>
        </p:txBody>
      </p:sp>
    </p:spTree>
    <p:extLst>
      <p:ext uri="{BB962C8B-B14F-4D97-AF65-F5344CB8AC3E}">
        <p14:creationId xmlns:p14="http://schemas.microsoft.com/office/powerpoint/2010/main" val="109880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80AF5947-AC93-4E0B-BB9D-FFEC0E72ACC7}"/>
              </a:ext>
            </a:extLst>
          </p:cNvPr>
          <p:cNvSpPr>
            <a:spLocks noGrp="1"/>
          </p:cNvSpPr>
          <p:nvPr>
            <p:ph type="dt" sz="half" idx="10"/>
          </p:nvPr>
        </p:nvSpPr>
        <p:spPr/>
        <p:txBody>
          <a:bodyPr/>
          <a:lstStyle>
            <a:lvl1pPr>
              <a:defRPr/>
            </a:lvl1pPr>
          </a:lstStyle>
          <a:p>
            <a:pPr>
              <a:defRPr/>
            </a:pPr>
            <a:fld id="{A20F508B-B850-4356-9AA6-4602160DB194}"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EAD5D80E-63BF-8DED-D54A-7E04BD259CCF}"/>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B718EE63-07BF-C7B6-1FF0-5E7EB939C01F}"/>
              </a:ext>
            </a:extLst>
          </p:cNvPr>
          <p:cNvSpPr>
            <a:spLocks noGrp="1"/>
          </p:cNvSpPr>
          <p:nvPr>
            <p:ph type="sldNum" sz="quarter" idx="12"/>
          </p:nvPr>
        </p:nvSpPr>
        <p:spPr/>
        <p:txBody>
          <a:bodyPr/>
          <a:lstStyle>
            <a:lvl1pPr>
              <a:defRPr/>
            </a:lvl1pPr>
          </a:lstStyle>
          <a:p>
            <a:pPr>
              <a:defRPr/>
            </a:pPr>
            <a:fld id="{D930B48B-01DD-43BF-BE6D-2A35FA643E9E}" type="slidenum">
              <a:rPr lang="fr-FR" altLang="fr-FR"/>
              <a:pPr>
                <a:defRPr/>
              </a:pPr>
              <a:t>‹N°›</a:t>
            </a:fld>
            <a:endParaRPr lang="fr-FR" altLang="fr-FR"/>
          </a:p>
        </p:txBody>
      </p:sp>
    </p:spTree>
    <p:extLst>
      <p:ext uri="{BB962C8B-B14F-4D97-AF65-F5344CB8AC3E}">
        <p14:creationId xmlns:p14="http://schemas.microsoft.com/office/powerpoint/2010/main" val="334695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31E54E6D-1009-53F3-C6EB-F649EAFEFC8A}"/>
              </a:ext>
            </a:extLst>
          </p:cNvPr>
          <p:cNvSpPr>
            <a:spLocks noGrp="1"/>
          </p:cNvSpPr>
          <p:nvPr>
            <p:ph type="dt" sz="half" idx="10"/>
          </p:nvPr>
        </p:nvSpPr>
        <p:spPr/>
        <p:txBody>
          <a:bodyPr/>
          <a:lstStyle>
            <a:lvl1pPr>
              <a:defRPr/>
            </a:lvl1pPr>
          </a:lstStyle>
          <a:p>
            <a:pPr>
              <a:defRPr/>
            </a:pPr>
            <a:fld id="{A253B47C-A059-4B34-84E8-14CCD9A33008}" type="datetime1">
              <a:rPr lang="fr-FR"/>
              <a:pPr>
                <a:defRPr/>
              </a:pPr>
              <a:t>11/09/2022</a:t>
            </a:fld>
            <a:endParaRPr lang="fr-FR"/>
          </a:p>
        </p:txBody>
      </p:sp>
      <p:sp>
        <p:nvSpPr>
          <p:cNvPr id="6" name="Espace réservé du pied de page 4">
            <a:extLst>
              <a:ext uri="{FF2B5EF4-FFF2-40B4-BE49-F238E27FC236}">
                <a16:creationId xmlns:a16="http://schemas.microsoft.com/office/drawing/2014/main" id="{511C6B5B-4DD4-71BD-0933-0A29D55E832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A5FDBF3B-0433-8754-D9CB-3CB7B23DEE04}"/>
              </a:ext>
            </a:extLst>
          </p:cNvPr>
          <p:cNvSpPr>
            <a:spLocks noGrp="1"/>
          </p:cNvSpPr>
          <p:nvPr>
            <p:ph type="sldNum" sz="quarter" idx="12"/>
          </p:nvPr>
        </p:nvSpPr>
        <p:spPr/>
        <p:txBody>
          <a:bodyPr/>
          <a:lstStyle>
            <a:lvl1pPr>
              <a:defRPr/>
            </a:lvl1pPr>
          </a:lstStyle>
          <a:p>
            <a:pPr>
              <a:defRPr/>
            </a:pPr>
            <a:fld id="{5ABCC058-66B1-44BB-A541-3F11005BC1E4}" type="slidenum">
              <a:rPr lang="fr-FR" altLang="fr-FR"/>
              <a:pPr>
                <a:defRPr/>
              </a:pPr>
              <a:t>‹N°›</a:t>
            </a:fld>
            <a:endParaRPr lang="fr-FR" altLang="fr-FR"/>
          </a:p>
        </p:txBody>
      </p:sp>
    </p:spTree>
    <p:extLst>
      <p:ext uri="{BB962C8B-B14F-4D97-AF65-F5344CB8AC3E}">
        <p14:creationId xmlns:p14="http://schemas.microsoft.com/office/powerpoint/2010/main" val="407586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46D5963A-FAC1-820C-491F-808556AB701A}"/>
              </a:ext>
            </a:extLst>
          </p:cNvPr>
          <p:cNvSpPr>
            <a:spLocks noGrp="1"/>
          </p:cNvSpPr>
          <p:nvPr>
            <p:ph type="dt" sz="half" idx="10"/>
          </p:nvPr>
        </p:nvSpPr>
        <p:spPr/>
        <p:txBody>
          <a:bodyPr/>
          <a:lstStyle>
            <a:lvl1pPr>
              <a:defRPr/>
            </a:lvl1pPr>
          </a:lstStyle>
          <a:p>
            <a:pPr>
              <a:defRPr/>
            </a:pPr>
            <a:fld id="{7F167F8F-D893-48A7-B575-411DC6FFD002}" type="datetime1">
              <a:rPr lang="fr-FR"/>
              <a:pPr>
                <a:defRPr/>
              </a:pPr>
              <a:t>11/09/2022</a:t>
            </a:fld>
            <a:endParaRPr lang="fr-FR"/>
          </a:p>
        </p:txBody>
      </p:sp>
      <p:sp>
        <p:nvSpPr>
          <p:cNvPr id="8" name="Espace réservé du pied de page 4">
            <a:extLst>
              <a:ext uri="{FF2B5EF4-FFF2-40B4-BE49-F238E27FC236}">
                <a16:creationId xmlns:a16="http://schemas.microsoft.com/office/drawing/2014/main" id="{F219C88B-8C26-A95C-2639-26BEC106F15B}"/>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0F5219DF-53D7-8302-F8A6-5FCD291B6620}"/>
              </a:ext>
            </a:extLst>
          </p:cNvPr>
          <p:cNvSpPr>
            <a:spLocks noGrp="1"/>
          </p:cNvSpPr>
          <p:nvPr>
            <p:ph type="sldNum" sz="quarter" idx="12"/>
          </p:nvPr>
        </p:nvSpPr>
        <p:spPr/>
        <p:txBody>
          <a:bodyPr/>
          <a:lstStyle>
            <a:lvl1pPr>
              <a:defRPr/>
            </a:lvl1pPr>
          </a:lstStyle>
          <a:p>
            <a:pPr>
              <a:defRPr/>
            </a:pPr>
            <a:fld id="{A7D5F955-987B-4EAF-82BC-C33346335B4A}" type="slidenum">
              <a:rPr lang="fr-FR" altLang="fr-FR"/>
              <a:pPr>
                <a:defRPr/>
              </a:pPr>
              <a:t>‹N°›</a:t>
            </a:fld>
            <a:endParaRPr lang="fr-FR" altLang="fr-FR"/>
          </a:p>
        </p:txBody>
      </p:sp>
    </p:spTree>
    <p:extLst>
      <p:ext uri="{BB962C8B-B14F-4D97-AF65-F5344CB8AC3E}">
        <p14:creationId xmlns:p14="http://schemas.microsoft.com/office/powerpoint/2010/main" val="309781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1495809C-9AA6-CD14-DD92-D20611355F97}"/>
              </a:ext>
            </a:extLst>
          </p:cNvPr>
          <p:cNvSpPr>
            <a:spLocks noGrp="1"/>
          </p:cNvSpPr>
          <p:nvPr>
            <p:ph type="dt" sz="half" idx="10"/>
          </p:nvPr>
        </p:nvSpPr>
        <p:spPr/>
        <p:txBody>
          <a:bodyPr/>
          <a:lstStyle>
            <a:lvl1pPr>
              <a:defRPr/>
            </a:lvl1pPr>
          </a:lstStyle>
          <a:p>
            <a:pPr>
              <a:defRPr/>
            </a:pPr>
            <a:fld id="{07B8B0DE-DEF0-4079-917D-ABDF0FD418FC}" type="datetime1">
              <a:rPr lang="fr-FR"/>
              <a:pPr>
                <a:defRPr/>
              </a:pPr>
              <a:t>11/09/2022</a:t>
            </a:fld>
            <a:endParaRPr lang="fr-FR"/>
          </a:p>
        </p:txBody>
      </p:sp>
      <p:sp>
        <p:nvSpPr>
          <p:cNvPr id="4" name="Espace réservé du pied de page 4">
            <a:extLst>
              <a:ext uri="{FF2B5EF4-FFF2-40B4-BE49-F238E27FC236}">
                <a16:creationId xmlns:a16="http://schemas.microsoft.com/office/drawing/2014/main" id="{DBE804A0-0E68-94A5-66C3-F72FA2E561B7}"/>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92EBF285-2298-D349-4D80-F33A5776B003}"/>
              </a:ext>
            </a:extLst>
          </p:cNvPr>
          <p:cNvSpPr>
            <a:spLocks noGrp="1"/>
          </p:cNvSpPr>
          <p:nvPr>
            <p:ph type="sldNum" sz="quarter" idx="12"/>
          </p:nvPr>
        </p:nvSpPr>
        <p:spPr/>
        <p:txBody>
          <a:bodyPr/>
          <a:lstStyle>
            <a:lvl1pPr>
              <a:defRPr/>
            </a:lvl1pPr>
          </a:lstStyle>
          <a:p>
            <a:pPr>
              <a:defRPr/>
            </a:pPr>
            <a:fld id="{F77BAD6F-9977-4BC8-913D-7C56EA97F42E}" type="slidenum">
              <a:rPr lang="fr-FR" altLang="fr-FR"/>
              <a:pPr>
                <a:defRPr/>
              </a:pPr>
              <a:t>‹N°›</a:t>
            </a:fld>
            <a:endParaRPr lang="fr-FR" altLang="fr-FR"/>
          </a:p>
        </p:txBody>
      </p:sp>
    </p:spTree>
    <p:extLst>
      <p:ext uri="{BB962C8B-B14F-4D97-AF65-F5344CB8AC3E}">
        <p14:creationId xmlns:p14="http://schemas.microsoft.com/office/powerpoint/2010/main" val="2138274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A000D8E3-0994-A11E-C052-35D6317FC016}"/>
              </a:ext>
            </a:extLst>
          </p:cNvPr>
          <p:cNvSpPr>
            <a:spLocks noGrp="1"/>
          </p:cNvSpPr>
          <p:nvPr>
            <p:ph type="dt" sz="half" idx="10"/>
          </p:nvPr>
        </p:nvSpPr>
        <p:spPr/>
        <p:txBody>
          <a:bodyPr/>
          <a:lstStyle>
            <a:lvl1pPr>
              <a:defRPr/>
            </a:lvl1pPr>
          </a:lstStyle>
          <a:p>
            <a:pPr>
              <a:defRPr/>
            </a:pPr>
            <a:fld id="{D995FF8C-0F5D-47B2-8D4A-E547DD2D85B6}" type="datetime1">
              <a:rPr lang="fr-FR"/>
              <a:pPr>
                <a:defRPr/>
              </a:pPr>
              <a:t>11/09/2022</a:t>
            </a:fld>
            <a:endParaRPr lang="fr-FR"/>
          </a:p>
        </p:txBody>
      </p:sp>
      <p:sp>
        <p:nvSpPr>
          <p:cNvPr id="3" name="Espace réservé du pied de page 4">
            <a:extLst>
              <a:ext uri="{FF2B5EF4-FFF2-40B4-BE49-F238E27FC236}">
                <a16:creationId xmlns:a16="http://schemas.microsoft.com/office/drawing/2014/main" id="{0931E4C7-19CE-8AF6-A2D2-8182C66D54F3}"/>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0C5BF683-E6C6-C1E2-70D0-EBCACCB2FDAC}"/>
              </a:ext>
            </a:extLst>
          </p:cNvPr>
          <p:cNvSpPr>
            <a:spLocks noGrp="1"/>
          </p:cNvSpPr>
          <p:nvPr>
            <p:ph type="sldNum" sz="quarter" idx="12"/>
          </p:nvPr>
        </p:nvSpPr>
        <p:spPr/>
        <p:txBody>
          <a:bodyPr/>
          <a:lstStyle>
            <a:lvl1pPr>
              <a:defRPr/>
            </a:lvl1pPr>
          </a:lstStyle>
          <a:p>
            <a:pPr>
              <a:defRPr/>
            </a:pPr>
            <a:fld id="{0F02B7AF-80F0-47E8-A440-9A40BC4D90A5}" type="slidenum">
              <a:rPr lang="fr-FR" altLang="fr-FR"/>
              <a:pPr>
                <a:defRPr/>
              </a:pPr>
              <a:t>‹N°›</a:t>
            </a:fld>
            <a:endParaRPr lang="fr-FR" altLang="fr-FR"/>
          </a:p>
        </p:txBody>
      </p:sp>
    </p:spTree>
    <p:extLst>
      <p:ext uri="{BB962C8B-B14F-4D97-AF65-F5344CB8AC3E}">
        <p14:creationId xmlns:p14="http://schemas.microsoft.com/office/powerpoint/2010/main" val="2556945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70F1B3C5-DB6B-349E-EF44-CFA0713D4624}"/>
              </a:ext>
            </a:extLst>
          </p:cNvPr>
          <p:cNvSpPr>
            <a:spLocks noGrp="1"/>
          </p:cNvSpPr>
          <p:nvPr>
            <p:ph type="dt" sz="half" idx="10"/>
          </p:nvPr>
        </p:nvSpPr>
        <p:spPr/>
        <p:txBody>
          <a:bodyPr/>
          <a:lstStyle>
            <a:lvl1pPr>
              <a:defRPr/>
            </a:lvl1pPr>
          </a:lstStyle>
          <a:p>
            <a:pPr>
              <a:defRPr/>
            </a:pPr>
            <a:fld id="{6C239E75-EBEE-42D6-B901-A6A1036C9155}" type="datetime1">
              <a:rPr lang="fr-FR"/>
              <a:pPr>
                <a:defRPr/>
              </a:pPr>
              <a:t>11/09/2022</a:t>
            </a:fld>
            <a:endParaRPr lang="fr-FR"/>
          </a:p>
        </p:txBody>
      </p:sp>
      <p:sp>
        <p:nvSpPr>
          <p:cNvPr id="6" name="Espace réservé du pied de page 4">
            <a:extLst>
              <a:ext uri="{FF2B5EF4-FFF2-40B4-BE49-F238E27FC236}">
                <a16:creationId xmlns:a16="http://schemas.microsoft.com/office/drawing/2014/main" id="{CFDC04F3-0C65-F479-6243-6B6B8428BD23}"/>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9BBB8F54-D3DC-DF06-0ECA-0E35C394966E}"/>
              </a:ext>
            </a:extLst>
          </p:cNvPr>
          <p:cNvSpPr>
            <a:spLocks noGrp="1"/>
          </p:cNvSpPr>
          <p:nvPr>
            <p:ph type="sldNum" sz="quarter" idx="12"/>
          </p:nvPr>
        </p:nvSpPr>
        <p:spPr/>
        <p:txBody>
          <a:bodyPr/>
          <a:lstStyle>
            <a:lvl1pPr>
              <a:defRPr/>
            </a:lvl1pPr>
          </a:lstStyle>
          <a:p>
            <a:pPr>
              <a:defRPr/>
            </a:pPr>
            <a:fld id="{C9FAA8FF-F9DF-4CE1-8D21-2B4AD2D6AE65}" type="slidenum">
              <a:rPr lang="fr-FR" altLang="fr-FR"/>
              <a:pPr>
                <a:defRPr/>
              </a:pPr>
              <a:t>‹N°›</a:t>
            </a:fld>
            <a:endParaRPr lang="fr-FR" altLang="fr-FR"/>
          </a:p>
        </p:txBody>
      </p:sp>
    </p:spTree>
    <p:extLst>
      <p:ext uri="{BB962C8B-B14F-4D97-AF65-F5344CB8AC3E}">
        <p14:creationId xmlns:p14="http://schemas.microsoft.com/office/powerpoint/2010/main" val="362160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3B52E198-FAE1-4227-D810-9F1CC4F99FDB}"/>
              </a:ext>
            </a:extLst>
          </p:cNvPr>
          <p:cNvSpPr>
            <a:spLocks noGrp="1"/>
          </p:cNvSpPr>
          <p:nvPr>
            <p:ph type="dt" sz="half" idx="10"/>
          </p:nvPr>
        </p:nvSpPr>
        <p:spPr/>
        <p:txBody>
          <a:bodyPr/>
          <a:lstStyle>
            <a:lvl1pPr>
              <a:defRPr/>
            </a:lvl1pPr>
          </a:lstStyle>
          <a:p>
            <a:pPr>
              <a:defRPr/>
            </a:pPr>
            <a:fld id="{0242A8F9-2B33-4788-B2DE-C9C4B48AA6F7}" type="datetime1">
              <a:rPr lang="fr-FR"/>
              <a:pPr>
                <a:defRPr/>
              </a:pPr>
              <a:t>11/09/2022</a:t>
            </a:fld>
            <a:endParaRPr lang="fr-FR"/>
          </a:p>
        </p:txBody>
      </p:sp>
      <p:sp>
        <p:nvSpPr>
          <p:cNvPr id="6" name="Espace réservé du pied de page 4">
            <a:extLst>
              <a:ext uri="{FF2B5EF4-FFF2-40B4-BE49-F238E27FC236}">
                <a16:creationId xmlns:a16="http://schemas.microsoft.com/office/drawing/2014/main" id="{57AA7BBB-873B-839D-8996-01B591ED64D0}"/>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9968CE7C-BC82-ABEC-8DFA-EB15F5F68DF5}"/>
              </a:ext>
            </a:extLst>
          </p:cNvPr>
          <p:cNvSpPr>
            <a:spLocks noGrp="1"/>
          </p:cNvSpPr>
          <p:nvPr>
            <p:ph type="sldNum" sz="quarter" idx="12"/>
          </p:nvPr>
        </p:nvSpPr>
        <p:spPr/>
        <p:txBody>
          <a:bodyPr/>
          <a:lstStyle>
            <a:lvl1pPr>
              <a:defRPr/>
            </a:lvl1pPr>
          </a:lstStyle>
          <a:p>
            <a:pPr>
              <a:defRPr/>
            </a:pPr>
            <a:fld id="{5CEB05D8-BCBD-40BF-8485-F98822E0794D}" type="slidenum">
              <a:rPr lang="fr-FR" altLang="fr-FR"/>
              <a:pPr>
                <a:defRPr/>
              </a:pPr>
              <a:t>‹N°›</a:t>
            </a:fld>
            <a:endParaRPr lang="fr-FR" altLang="fr-FR"/>
          </a:p>
        </p:txBody>
      </p:sp>
    </p:spTree>
    <p:extLst>
      <p:ext uri="{BB962C8B-B14F-4D97-AF65-F5344CB8AC3E}">
        <p14:creationId xmlns:p14="http://schemas.microsoft.com/office/powerpoint/2010/main" val="2740334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074B545A-489A-5AE5-27F0-64624DB0A7F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FF67017D-509F-EABF-A0DB-0A3C6336E03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5DFD04F8-744A-A661-FDF8-12AEBCFE29D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F211C97-45DD-4198-A5D3-E7D390F92322}"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3B3EE6E3-E74F-5FFF-038D-2F9D818377D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D7B77597-33EC-9D59-B0F2-74203779B6D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Myriad Pro"/>
              </a:defRPr>
            </a:lvl1pPr>
          </a:lstStyle>
          <a:p>
            <a:pPr>
              <a:defRPr/>
            </a:pPr>
            <a:fld id="{BECF563E-B1A0-4344-BA03-76A19BF3F828}"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http://www.risquesetsavoirs.fr/local/cache-vignettes/L270xH200/rs4_article3_10-e971d.jpg"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http://www.risquesmajeurs.fr/sites/www.risquesmajeurs.fr/files/zonage_sismique.jpg"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http://www.risquesmajeurs.fr/sites/www.risquesmajeurs.fr/files/zonage_sismique.jpg"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http://www.developpement-durable.gouv.fr/IMG/seismeshist.jpg"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http://www.risquesmajeurs.fr/sites/www.risquesmajeurs.fr/files/photos-diverses/seisme1.jpg"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http://www.risquesmajeurs.fr/sites/www.risquesmajeurs.fr/files/photos-diverses/seisme1.jpg"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http://www.risquesmajeurs.fr/sites/www.risquesmajeurs.fr/files/photos-diverses/seisme1.jpg"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http://www.risquesmajeurs.fr/sites/www.risquesmajeurs.fr/files/photos-diverses/seisme1.jpg"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http://www.risquesetsavoirs.fr/local/cache-vignettes/L270xH200/rs4_article3_10-e971d.jp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http://www.risquesmajeurs.fr/sites/www.risquesmajeurs.fr/files/photos-diverses/seisme1.jpg"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http://www.cnfpt-auvergne.fr/applications/formations_emplois/pc/pompiers/sergent/rtn/rtnp1_fichiers/image004.jpg"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http://www.risquesetsavoirs.fr/local/cache-vignettes/L258xH200/rs4_article3_8-518af.jpg"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71D37F8E-90D7-FA62-470D-E888E28B1BEA}"/>
              </a:ext>
            </a:extLst>
          </p:cNvPr>
          <p:cNvSpPr>
            <a:spLocks noGrp="1"/>
          </p:cNvSpPr>
          <p:nvPr>
            <p:ph type="title"/>
          </p:nvPr>
        </p:nvSpPr>
        <p:spPr>
          <a:xfrm>
            <a:off x="1187450" y="-6350"/>
            <a:ext cx="7705725" cy="1752600"/>
          </a:xfrm>
        </p:spPr>
        <p:txBody>
          <a:bodyPr/>
          <a:lstStyle/>
          <a:p>
            <a:pPr eaLnBrk="1" hangingPunct="1">
              <a:defRPr/>
            </a:pPr>
            <a:r>
              <a:rPr lang="fr-FR" altLang="fr-FR" sz="3600" dirty="0">
                <a:solidFill>
                  <a:schemeClr val="bg1"/>
                </a:solidFill>
                <a:effectLst>
                  <a:outerShdw blurRad="38100" dist="38100" dir="2700000" algn="tl">
                    <a:srgbClr val="C0C0C0"/>
                  </a:outerShdw>
                </a:effectLst>
              </a:rPr>
              <a:t>Connaissance des risques d'effondrements ou de mouvements de terrain.</a:t>
            </a:r>
          </a:p>
        </p:txBody>
      </p:sp>
      <p:sp>
        <p:nvSpPr>
          <p:cNvPr id="3075" name="ZoneTexte 5">
            <a:extLst>
              <a:ext uri="{FF2B5EF4-FFF2-40B4-BE49-F238E27FC236}">
                <a16:creationId xmlns:a16="http://schemas.microsoft.com/office/drawing/2014/main" id="{DAB36AFE-DD21-0D3D-947D-27FE079445CC}"/>
              </a:ext>
            </a:extLst>
          </p:cNvPr>
          <p:cNvSpPr txBox="1">
            <a:spLocks noChangeArrowheads="1"/>
          </p:cNvSpPr>
          <p:nvPr/>
        </p:nvSpPr>
        <p:spPr bwMode="auto">
          <a:xfrm>
            <a:off x="0" y="6237288"/>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200" b="1">
                <a:solidFill>
                  <a:srgbClr val="441202"/>
                </a:solidFill>
                <a:latin typeface="Times New Roman" panose="02020603050405020304" pitchFamily="18" charset="0"/>
              </a:rPr>
              <a:t>ADMJSP / </a:t>
            </a:r>
            <a:r>
              <a:rPr lang="fr-FR" altLang="fr-FR" sz="1200">
                <a:solidFill>
                  <a:srgbClr val="441202"/>
                </a:solidFill>
                <a:latin typeface="Times New Roman" panose="02020603050405020304" pitchFamily="18" charset="0"/>
              </a:rPr>
              <a:t>Pôle Pédagogie – 2022 – Version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8">
            <a:extLst>
              <a:ext uri="{FF2B5EF4-FFF2-40B4-BE49-F238E27FC236}">
                <a16:creationId xmlns:a16="http://schemas.microsoft.com/office/drawing/2014/main" id="{175EBAB6-C6BD-FB64-9D85-994AF57E344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a:t>
            </a:r>
          </a:p>
        </p:txBody>
      </p:sp>
      <p:sp>
        <p:nvSpPr>
          <p:cNvPr id="12291" name="Espace réservé du numéro de diapositive 4">
            <a:extLst>
              <a:ext uri="{FF2B5EF4-FFF2-40B4-BE49-F238E27FC236}">
                <a16:creationId xmlns:a16="http://schemas.microsoft.com/office/drawing/2014/main" id="{1A352A47-08F0-AED7-DEAA-2315A14AD0E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AD3D6A6-263A-4ACF-A41D-1F5387E7E24F}" type="slidenum">
              <a:rPr lang="fr-FR" altLang="fr-FR" sz="2000">
                <a:solidFill>
                  <a:srgbClr val="984807"/>
                </a:solidFill>
              </a:rPr>
              <a:pPr algn="r" eaLnBrk="1" hangingPunct="1">
                <a:spcBef>
                  <a:spcPct val="0"/>
                </a:spcBef>
                <a:buFontTx/>
                <a:buNone/>
              </a:pPr>
              <a:t>10</a:t>
            </a:fld>
            <a:endParaRPr lang="fr-FR" altLang="fr-FR" sz="2000">
              <a:solidFill>
                <a:srgbClr val="984807"/>
              </a:solidFill>
            </a:endParaRPr>
          </a:p>
        </p:txBody>
      </p:sp>
      <p:sp>
        <p:nvSpPr>
          <p:cNvPr id="12292" name="Rectangle 1">
            <a:extLst>
              <a:ext uri="{FF2B5EF4-FFF2-40B4-BE49-F238E27FC236}">
                <a16:creationId xmlns:a16="http://schemas.microsoft.com/office/drawing/2014/main" id="{D65996C9-F327-5D14-84F4-5C077667148E}"/>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Les mouvements lents et continus : </a:t>
            </a:r>
          </a:p>
        </p:txBody>
      </p:sp>
      <p:sp>
        <p:nvSpPr>
          <p:cNvPr id="12293" name="Rectangle 1">
            <a:extLst>
              <a:ext uri="{FF2B5EF4-FFF2-40B4-BE49-F238E27FC236}">
                <a16:creationId xmlns:a16="http://schemas.microsoft.com/office/drawing/2014/main" id="{27E5C488-D385-75A1-0737-69DED34EAD62}"/>
              </a:ext>
            </a:extLst>
          </p:cNvPr>
          <p:cNvSpPr>
            <a:spLocks noChangeArrowheads="1"/>
          </p:cNvSpPr>
          <p:nvPr/>
        </p:nvSpPr>
        <p:spPr bwMode="auto">
          <a:xfrm>
            <a:off x="533400" y="1981200"/>
            <a:ext cx="818991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glissements de terrain se</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produisent généralement en situation de forte saturation des sols en eau.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294" name="Picture 6" descr="JPEG - 92.8 ko">
            <a:extLst>
              <a:ext uri="{FF2B5EF4-FFF2-40B4-BE49-F238E27FC236}">
                <a16:creationId xmlns:a16="http://schemas.microsoft.com/office/drawing/2014/main" id="{48F3F205-EE2C-3865-83CD-894F260D6A8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09800" y="2824163"/>
            <a:ext cx="4576763"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8">
            <a:extLst>
              <a:ext uri="{FF2B5EF4-FFF2-40B4-BE49-F238E27FC236}">
                <a16:creationId xmlns:a16="http://schemas.microsoft.com/office/drawing/2014/main" id="{0AEB85A3-32FC-D62F-457F-F22CE6CB09E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a:t>
            </a:r>
          </a:p>
        </p:txBody>
      </p:sp>
      <p:sp>
        <p:nvSpPr>
          <p:cNvPr id="13315" name="Espace réservé du numéro de diapositive 4">
            <a:extLst>
              <a:ext uri="{FF2B5EF4-FFF2-40B4-BE49-F238E27FC236}">
                <a16:creationId xmlns:a16="http://schemas.microsoft.com/office/drawing/2014/main" id="{EED7650F-7987-D9CB-623C-6DDF4B57D61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A9EFFE7-7C05-4FD0-AB06-7924CDDBF862}" type="slidenum">
              <a:rPr lang="fr-FR" altLang="fr-FR" sz="2000">
                <a:solidFill>
                  <a:srgbClr val="984807"/>
                </a:solidFill>
              </a:rPr>
              <a:pPr algn="r" eaLnBrk="1" hangingPunct="1">
                <a:spcBef>
                  <a:spcPct val="0"/>
                </a:spcBef>
                <a:buFontTx/>
                <a:buNone/>
              </a:pPr>
              <a:t>11</a:t>
            </a:fld>
            <a:endParaRPr lang="fr-FR" altLang="fr-FR" sz="2000">
              <a:solidFill>
                <a:srgbClr val="984807"/>
              </a:solidFill>
            </a:endParaRPr>
          </a:p>
        </p:txBody>
      </p:sp>
      <p:sp>
        <p:nvSpPr>
          <p:cNvPr id="13316" name="Rectangle 1">
            <a:extLst>
              <a:ext uri="{FF2B5EF4-FFF2-40B4-BE49-F238E27FC236}">
                <a16:creationId xmlns:a16="http://schemas.microsoft.com/office/drawing/2014/main" id="{2E42C4BE-3B3D-E4B5-CC80-5B8A9E5A6022}"/>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Les mouvements lents et continus : </a:t>
            </a:r>
          </a:p>
        </p:txBody>
      </p:sp>
      <p:sp>
        <p:nvSpPr>
          <p:cNvPr id="13317" name="Rectangle 1">
            <a:extLst>
              <a:ext uri="{FF2B5EF4-FFF2-40B4-BE49-F238E27FC236}">
                <a16:creationId xmlns:a16="http://schemas.microsoft.com/office/drawing/2014/main" id="{3D0DC2FD-E2FF-295D-2FE0-4DBD6A8C3817}"/>
              </a:ext>
            </a:extLst>
          </p:cNvPr>
          <p:cNvSpPr>
            <a:spLocks noChangeArrowheads="1"/>
          </p:cNvSpPr>
          <p:nvPr/>
        </p:nvSpPr>
        <p:spPr bwMode="auto">
          <a:xfrm>
            <a:off x="533400" y="1981200"/>
            <a:ext cx="8189913"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latin typeface="Times New Roman" panose="02020603050405020304" pitchFamily="18" charset="0"/>
                <a:ea typeface="Calibri" panose="020F0502020204030204" pitchFamily="34" charset="0"/>
                <a:cs typeface="Times New Roman" panose="02020603050405020304" pitchFamily="18" charset="0"/>
              </a:rPr>
              <a:t>L’érosion des berges  ou du littoral : S</a:t>
            </a:r>
            <a:r>
              <a:rPr lang="fr-FR" altLang="fr-FR" sz="2000">
                <a:latin typeface="Times New Roman" panose="02020603050405020304" pitchFamily="18" charset="0"/>
                <a:ea typeface="Calibri" panose="020F0502020204030204" pitchFamily="34" charset="0"/>
                <a:cs typeface="Times New Roman" panose="02020603050405020304" pitchFamily="18" charset="0"/>
              </a:rPr>
              <a:t>ont naturellement sensibles à l'érosion hydrique qui peut être très exacerbée par le batillage des bateaux, par l'usage de désherbants sur les berges, par l'action d'espèces introduites telles que l'écrevisse américaine, le rat musqué ou le ragondin. Le bétail qui descend à l'eau pour boire ou traverser peut aussi endommager les berges fragiles, de même que les pêcheurs ou les promeneurs, en situation de sur-fréquentation.</a:t>
            </a:r>
          </a:p>
        </p:txBody>
      </p:sp>
      <p:pic>
        <p:nvPicPr>
          <p:cNvPr id="13318" name="Picture 6" descr="201w059EP">
            <a:extLst>
              <a:ext uri="{FF2B5EF4-FFF2-40B4-BE49-F238E27FC236}">
                <a16:creationId xmlns:a16="http://schemas.microsoft.com/office/drawing/2014/main" id="{A034F539-C658-0F83-3BCF-6A3821499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962400"/>
            <a:ext cx="33528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8">
            <a:extLst>
              <a:ext uri="{FF2B5EF4-FFF2-40B4-BE49-F238E27FC236}">
                <a16:creationId xmlns:a16="http://schemas.microsoft.com/office/drawing/2014/main" id="{A26CA689-C643-3FBD-319F-C5E11FFD0DD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a:t>
            </a:r>
          </a:p>
        </p:txBody>
      </p:sp>
      <p:sp>
        <p:nvSpPr>
          <p:cNvPr id="14339" name="Espace réservé du numéro de diapositive 4">
            <a:extLst>
              <a:ext uri="{FF2B5EF4-FFF2-40B4-BE49-F238E27FC236}">
                <a16:creationId xmlns:a16="http://schemas.microsoft.com/office/drawing/2014/main" id="{6E76C736-9984-40EB-77B2-501A5AE6BCC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6D7517A-FC2C-4F53-88A2-0D18D8F773C7}" type="slidenum">
              <a:rPr lang="fr-FR" altLang="fr-FR" sz="2000">
                <a:solidFill>
                  <a:srgbClr val="984807"/>
                </a:solidFill>
              </a:rPr>
              <a:pPr algn="r" eaLnBrk="1" hangingPunct="1">
                <a:spcBef>
                  <a:spcPct val="0"/>
                </a:spcBef>
                <a:buFontTx/>
                <a:buNone/>
              </a:pPr>
              <a:t>12</a:t>
            </a:fld>
            <a:endParaRPr lang="fr-FR" altLang="fr-FR" sz="2000">
              <a:solidFill>
                <a:srgbClr val="984807"/>
              </a:solidFill>
            </a:endParaRPr>
          </a:p>
        </p:txBody>
      </p:sp>
      <p:sp>
        <p:nvSpPr>
          <p:cNvPr id="14340" name="Rectangle 1">
            <a:extLst>
              <a:ext uri="{FF2B5EF4-FFF2-40B4-BE49-F238E27FC236}">
                <a16:creationId xmlns:a16="http://schemas.microsoft.com/office/drawing/2014/main" id="{7CF93064-C056-FA0A-F2EC-1AE1C06EB03C}"/>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Les mouvements rapides et discontinus : </a:t>
            </a:r>
          </a:p>
        </p:txBody>
      </p:sp>
      <p:sp>
        <p:nvSpPr>
          <p:cNvPr id="14341" name="Rectangle 1">
            <a:extLst>
              <a:ext uri="{FF2B5EF4-FFF2-40B4-BE49-F238E27FC236}">
                <a16:creationId xmlns:a16="http://schemas.microsoft.com/office/drawing/2014/main" id="{007EB586-3157-9034-13D9-74750D189F54}"/>
              </a:ext>
            </a:extLst>
          </p:cNvPr>
          <p:cNvSpPr>
            <a:spLocks noChangeArrowheads="1"/>
          </p:cNvSpPr>
          <p:nvPr/>
        </p:nvSpPr>
        <p:spPr bwMode="auto">
          <a:xfrm>
            <a:off x="457200" y="1981200"/>
            <a:ext cx="818991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effondrements de cavités souterraines :</a:t>
            </a:r>
            <a:r>
              <a:rPr lang="fr-FR" altLang="fr-FR" sz="20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l’évolution des cavités souterraines naturelles (dissolution de gypse) ou artificielles (carrières et ouvrages souterrains) peut entraîner l’effondrement du toit de la cavité et provoquer en surface une dépression généralement de forme circulaire</a:t>
            </a: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14342" name="Picture 6" descr="fescamp">
            <a:extLst>
              <a:ext uri="{FF2B5EF4-FFF2-40B4-BE49-F238E27FC236}">
                <a16:creationId xmlns:a16="http://schemas.microsoft.com/office/drawing/2014/main" id="{9FC8AF7C-13F2-9742-EE8C-51F2D3908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429000"/>
            <a:ext cx="37338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8">
            <a:extLst>
              <a:ext uri="{FF2B5EF4-FFF2-40B4-BE49-F238E27FC236}">
                <a16:creationId xmlns:a16="http://schemas.microsoft.com/office/drawing/2014/main" id="{84D02EDB-24B7-E5CB-92D7-C15B7F8E882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a:t>
            </a:r>
          </a:p>
        </p:txBody>
      </p:sp>
      <p:sp>
        <p:nvSpPr>
          <p:cNvPr id="15363" name="Espace réservé du numéro de diapositive 4">
            <a:extLst>
              <a:ext uri="{FF2B5EF4-FFF2-40B4-BE49-F238E27FC236}">
                <a16:creationId xmlns:a16="http://schemas.microsoft.com/office/drawing/2014/main" id="{7CF7CC84-D2F7-15D6-AC43-521709CB0F2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DAEF72C-C33A-4128-8B25-47FBFFC67801}" type="slidenum">
              <a:rPr lang="fr-FR" altLang="fr-FR" sz="2000">
                <a:solidFill>
                  <a:srgbClr val="984807"/>
                </a:solidFill>
              </a:rPr>
              <a:pPr algn="r" eaLnBrk="1" hangingPunct="1">
                <a:spcBef>
                  <a:spcPct val="0"/>
                </a:spcBef>
                <a:buFontTx/>
                <a:buNone/>
              </a:pPr>
              <a:t>13</a:t>
            </a:fld>
            <a:endParaRPr lang="fr-FR" altLang="fr-FR" sz="2000">
              <a:solidFill>
                <a:srgbClr val="984807"/>
              </a:solidFill>
            </a:endParaRPr>
          </a:p>
        </p:txBody>
      </p:sp>
      <p:sp>
        <p:nvSpPr>
          <p:cNvPr id="15364" name="Rectangle 1">
            <a:extLst>
              <a:ext uri="{FF2B5EF4-FFF2-40B4-BE49-F238E27FC236}">
                <a16:creationId xmlns:a16="http://schemas.microsoft.com/office/drawing/2014/main" id="{E4A869CF-9239-57E9-A9BE-BD081CB4C5B1}"/>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Les mouvements rapides et discontinus : </a:t>
            </a:r>
          </a:p>
        </p:txBody>
      </p:sp>
      <p:sp>
        <p:nvSpPr>
          <p:cNvPr id="15365" name="Rectangle 1">
            <a:extLst>
              <a:ext uri="{FF2B5EF4-FFF2-40B4-BE49-F238E27FC236}">
                <a16:creationId xmlns:a16="http://schemas.microsoft.com/office/drawing/2014/main" id="{75E299A1-4A13-2E1E-3D73-4924522E5BEE}"/>
              </a:ext>
            </a:extLst>
          </p:cNvPr>
          <p:cNvSpPr>
            <a:spLocks noChangeArrowheads="1"/>
          </p:cNvSpPr>
          <p:nvPr/>
        </p:nvSpPr>
        <p:spPr bwMode="auto">
          <a:xfrm>
            <a:off x="457200" y="1981200"/>
            <a:ext cx="8189913"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écroulements et les chutes de blocs :</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l’évolution des falaises et des versants rocheux engendre des chutes de pierres (volume inférieur à 1 dm</a:t>
            </a:r>
            <a:r>
              <a:rPr lang="fr-FR" altLang="fr-FR" sz="20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des chutes de blocs ou des écroulements en masse Les blocs isolés rebondissent ou roulent sur le versant, tandis que dans le cas des écroulements en masse, les matériaux "s’écoulent" à grande vitesse sur une très grande distance.</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6" name="Picture 6">
            <a:extLst>
              <a:ext uri="{FF2B5EF4-FFF2-40B4-BE49-F238E27FC236}">
                <a16:creationId xmlns:a16="http://schemas.microsoft.com/office/drawing/2014/main" id="{CADED795-E6FA-22BF-AE91-4263DD291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81" t="52385" r="73521" b="25151"/>
          <a:stretch>
            <a:fillRect/>
          </a:stretch>
        </p:blipFill>
        <p:spPr bwMode="auto">
          <a:xfrm>
            <a:off x="2362200" y="3657600"/>
            <a:ext cx="36576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8">
            <a:extLst>
              <a:ext uri="{FF2B5EF4-FFF2-40B4-BE49-F238E27FC236}">
                <a16:creationId xmlns:a16="http://schemas.microsoft.com/office/drawing/2014/main" id="{45F3AB2C-889F-3E35-A25A-115DEB591F7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a:t>
            </a:r>
          </a:p>
        </p:txBody>
      </p:sp>
      <p:sp>
        <p:nvSpPr>
          <p:cNvPr id="16387" name="Espace réservé du numéro de diapositive 4">
            <a:extLst>
              <a:ext uri="{FF2B5EF4-FFF2-40B4-BE49-F238E27FC236}">
                <a16:creationId xmlns:a16="http://schemas.microsoft.com/office/drawing/2014/main" id="{A0580829-3FB5-9EBB-F20A-323C486E171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1520A69-E920-422A-AC0B-73AE78D8A311}" type="slidenum">
              <a:rPr lang="fr-FR" altLang="fr-FR" sz="2000">
                <a:solidFill>
                  <a:srgbClr val="984807"/>
                </a:solidFill>
              </a:rPr>
              <a:pPr algn="r" eaLnBrk="1" hangingPunct="1">
                <a:spcBef>
                  <a:spcPct val="0"/>
                </a:spcBef>
                <a:buFontTx/>
                <a:buNone/>
              </a:pPr>
              <a:t>14</a:t>
            </a:fld>
            <a:endParaRPr lang="fr-FR" altLang="fr-FR" sz="2000">
              <a:solidFill>
                <a:srgbClr val="984807"/>
              </a:solidFill>
            </a:endParaRPr>
          </a:p>
        </p:txBody>
      </p:sp>
      <p:sp>
        <p:nvSpPr>
          <p:cNvPr id="16388" name="Rectangle 1">
            <a:extLst>
              <a:ext uri="{FF2B5EF4-FFF2-40B4-BE49-F238E27FC236}">
                <a16:creationId xmlns:a16="http://schemas.microsoft.com/office/drawing/2014/main" id="{5FFFA1F6-FEC2-34B0-CDDC-1A8E9DBB4118}"/>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Les mouvements rapides et discontinus : </a:t>
            </a:r>
          </a:p>
        </p:txBody>
      </p:sp>
      <p:sp>
        <p:nvSpPr>
          <p:cNvPr id="16389" name="Rectangle 1">
            <a:extLst>
              <a:ext uri="{FF2B5EF4-FFF2-40B4-BE49-F238E27FC236}">
                <a16:creationId xmlns:a16="http://schemas.microsoft.com/office/drawing/2014/main" id="{1852FB2A-CD99-8119-5794-2C573FC289D2}"/>
              </a:ext>
            </a:extLst>
          </p:cNvPr>
          <p:cNvSpPr>
            <a:spLocks noChangeArrowheads="1"/>
          </p:cNvSpPr>
          <p:nvPr/>
        </p:nvSpPr>
        <p:spPr bwMode="auto">
          <a:xfrm>
            <a:off x="457200" y="1981200"/>
            <a:ext cx="8189913"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coulées boueuses et torrentielles : C</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aractérisées par un transport de matériaux sous forme plus ou moins fluide. Les coulées boueuses se produisent sur des pentes, par dégénérescence de certains glissements avec afflux d’eau. Les coulées torrentielles se produisent dans le lit de torrents au moment des crues.</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390" name="Picture 6" descr="coulees">
            <a:extLst>
              <a:ext uri="{FF2B5EF4-FFF2-40B4-BE49-F238E27FC236}">
                <a16:creationId xmlns:a16="http://schemas.microsoft.com/office/drawing/2014/main" id="{D22524B0-5D13-B632-3F81-ABBD4FB80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89" t="16302" r="59088" b="23882"/>
          <a:stretch>
            <a:fillRect/>
          </a:stretch>
        </p:blipFill>
        <p:spPr bwMode="auto">
          <a:xfrm>
            <a:off x="2667000" y="3352800"/>
            <a:ext cx="434340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8">
            <a:extLst>
              <a:ext uri="{FF2B5EF4-FFF2-40B4-BE49-F238E27FC236}">
                <a16:creationId xmlns:a16="http://schemas.microsoft.com/office/drawing/2014/main" id="{E998B8C1-CBA8-4952-6829-4A2F7E9486C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Conséquences</a:t>
            </a:r>
          </a:p>
        </p:txBody>
      </p:sp>
      <p:sp>
        <p:nvSpPr>
          <p:cNvPr id="17411" name="Espace réservé du numéro de diapositive 4">
            <a:extLst>
              <a:ext uri="{FF2B5EF4-FFF2-40B4-BE49-F238E27FC236}">
                <a16:creationId xmlns:a16="http://schemas.microsoft.com/office/drawing/2014/main" id="{20CC0E9D-B646-80EE-2CBB-D4B697D566F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A1E64FB-7300-4CB0-AC53-3F8B47A9725E}" type="slidenum">
              <a:rPr lang="fr-FR" altLang="fr-FR" sz="2000">
                <a:solidFill>
                  <a:srgbClr val="984807"/>
                </a:solidFill>
              </a:rPr>
              <a:pPr algn="r" eaLnBrk="1" hangingPunct="1">
                <a:spcBef>
                  <a:spcPct val="0"/>
                </a:spcBef>
                <a:buFontTx/>
                <a:buNone/>
              </a:pPr>
              <a:t>15</a:t>
            </a:fld>
            <a:endParaRPr lang="fr-FR" altLang="fr-FR" sz="2000">
              <a:solidFill>
                <a:srgbClr val="984807"/>
              </a:solidFill>
            </a:endParaRPr>
          </a:p>
        </p:txBody>
      </p:sp>
      <p:sp>
        <p:nvSpPr>
          <p:cNvPr id="17412" name="Rectangle 1">
            <a:extLst>
              <a:ext uri="{FF2B5EF4-FFF2-40B4-BE49-F238E27FC236}">
                <a16:creationId xmlns:a16="http://schemas.microsoft.com/office/drawing/2014/main" id="{F40A4716-D0A2-6AA3-5C61-65E919965D7F}"/>
              </a:ext>
            </a:extLst>
          </p:cNvPr>
          <p:cNvSpPr>
            <a:spLocks noChangeArrowheads="1"/>
          </p:cNvSpPr>
          <p:nvPr/>
        </p:nvSpPr>
        <p:spPr bwMode="auto">
          <a:xfrm>
            <a:off x="414338" y="1316038"/>
            <a:ext cx="8189912"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mouvements de terrain de grande ampleur, les volumes important de pierre ou de terre peuvent entraîner d'autres événements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Inondation : si cette masse obstrue partiellement ou totalement le lit d'un cours d'eau.</a:t>
            </a: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Vague déferlante ou onde de submersion si cette masse tombe dans la retenue d'un barrage.</a:t>
            </a: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8">
            <a:extLst>
              <a:ext uri="{FF2B5EF4-FFF2-40B4-BE49-F238E27FC236}">
                <a16:creationId xmlns:a16="http://schemas.microsoft.com/office/drawing/2014/main" id="{48AE03A4-B95C-9FFE-339D-EFD7E198976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Conséquences</a:t>
            </a:r>
          </a:p>
        </p:txBody>
      </p:sp>
      <p:sp>
        <p:nvSpPr>
          <p:cNvPr id="18435" name="Espace réservé du numéro de diapositive 4">
            <a:extLst>
              <a:ext uri="{FF2B5EF4-FFF2-40B4-BE49-F238E27FC236}">
                <a16:creationId xmlns:a16="http://schemas.microsoft.com/office/drawing/2014/main" id="{795E0CC4-EBC4-1558-0CCA-2C309025B65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51A36C3-CEFF-41EE-A8A2-407B34C91EC7}" type="slidenum">
              <a:rPr lang="fr-FR" altLang="fr-FR" sz="2000">
                <a:solidFill>
                  <a:srgbClr val="984807"/>
                </a:solidFill>
              </a:rPr>
              <a:pPr algn="r" eaLnBrk="1" hangingPunct="1">
                <a:spcBef>
                  <a:spcPct val="0"/>
                </a:spcBef>
                <a:buFontTx/>
                <a:buNone/>
              </a:pPr>
              <a:t>16</a:t>
            </a:fld>
            <a:endParaRPr lang="fr-FR" altLang="fr-FR" sz="2000">
              <a:solidFill>
                <a:srgbClr val="984807"/>
              </a:solidFill>
            </a:endParaRPr>
          </a:p>
        </p:txBody>
      </p:sp>
      <p:sp>
        <p:nvSpPr>
          <p:cNvPr id="18436" name="Rectangle 1">
            <a:extLst>
              <a:ext uri="{FF2B5EF4-FFF2-40B4-BE49-F238E27FC236}">
                <a16:creationId xmlns:a16="http://schemas.microsoft.com/office/drawing/2014/main" id="{DE8C77E7-4CCA-D2C4-CE6F-9A51C549C157}"/>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Atteintes aux personnes : </a:t>
            </a:r>
          </a:p>
        </p:txBody>
      </p:sp>
      <p:sp>
        <p:nvSpPr>
          <p:cNvPr id="18437" name="Rectangle 1">
            <a:extLst>
              <a:ext uri="{FF2B5EF4-FFF2-40B4-BE49-F238E27FC236}">
                <a16:creationId xmlns:a16="http://schemas.microsoft.com/office/drawing/2014/main" id="{3DB20C80-577C-062D-2D3A-1D3AD72A5253}"/>
              </a:ext>
            </a:extLst>
          </p:cNvPr>
          <p:cNvSpPr>
            <a:spLocks noChangeArrowheads="1"/>
          </p:cNvSpPr>
          <p:nvPr/>
        </p:nvSpPr>
        <p:spPr bwMode="auto">
          <a:xfrm>
            <a:off x="381000" y="1981200"/>
            <a:ext cx="8189913"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grands mouvements de terrain étant souvent peu rapides, les victimes sont, fort heureusement, peu nombreuses. </a:t>
            </a:r>
          </a:p>
          <a:p>
            <a:pPr algn="just">
              <a:lnSpc>
                <a:spcPct val="107000"/>
              </a:lnSpc>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Cependant les autres aléas entraînent de nombreuses victimes : blessées, décédées (une dizaine de mort par an, en France), sinistrées ou impliquées.</a:t>
            </a: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8">
            <a:extLst>
              <a:ext uri="{FF2B5EF4-FFF2-40B4-BE49-F238E27FC236}">
                <a16:creationId xmlns:a16="http://schemas.microsoft.com/office/drawing/2014/main" id="{652A0D3B-DF51-5D1D-C978-CA98CFC5214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Conséquences</a:t>
            </a:r>
          </a:p>
        </p:txBody>
      </p:sp>
      <p:sp>
        <p:nvSpPr>
          <p:cNvPr id="19459" name="Espace réservé du numéro de diapositive 4">
            <a:extLst>
              <a:ext uri="{FF2B5EF4-FFF2-40B4-BE49-F238E27FC236}">
                <a16:creationId xmlns:a16="http://schemas.microsoft.com/office/drawing/2014/main" id="{3FD114BE-48F0-AF97-4597-D47FB6F37DC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CCE7174-530C-4EFF-BC44-6F1C87535D65}" type="slidenum">
              <a:rPr lang="fr-FR" altLang="fr-FR" sz="2000">
                <a:solidFill>
                  <a:srgbClr val="984807"/>
                </a:solidFill>
              </a:rPr>
              <a:pPr algn="r" eaLnBrk="1" hangingPunct="1">
                <a:spcBef>
                  <a:spcPct val="0"/>
                </a:spcBef>
                <a:buFontTx/>
                <a:buNone/>
              </a:pPr>
              <a:t>17</a:t>
            </a:fld>
            <a:endParaRPr lang="fr-FR" altLang="fr-FR" sz="2000">
              <a:solidFill>
                <a:srgbClr val="984807"/>
              </a:solidFill>
            </a:endParaRPr>
          </a:p>
        </p:txBody>
      </p:sp>
      <p:sp>
        <p:nvSpPr>
          <p:cNvPr id="19460" name="Rectangle 1">
            <a:extLst>
              <a:ext uri="{FF2B5EF4-FFF2-40B4-BE49-F238E27FC236}">
                <a16:creationId xmlns:a16="http://schemas.microsoft.com/office/drawing/2014/main" id="{121F079D-141F-3848-2899-C3E3D9A391EA}"/>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Atteintes aux biens : </a:t>
            </a:r>
          </a:p>
        </p:txBody>
      </p:sp>
      <p:sp>
        <p:nvSpPr>
          <p:cNvPr id="19461" name="Rectangle 1">
            <a:extLst>
              <a:ext uri="{FF2B5EF4-FFF2-40B4-BE49-F238E27FC236}">
                <a16:creationId xmlns:a16="http://schemas.microsoft.com/office/drawing/2014/main" id="{01C9CC5E-7771-7365-4A66-C4E0E8A9B02C}"/>
              </a:ext>
            </a:extLst>
          </p:cNvPr>
          <p:cNvSpPr>
            <a:spLocks noChangeArrowheads="1"/>
          </p:cNvSpPr>
          <p:nvPr/>
        </p:nvSpPr>
        <p:spPr bwMode="auto">
          <a:xfrm>
            <a:off x="381000" y="1981200"/>
            <a:ext cx="8189913"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Phénomènes sont souvent très destructeurs, car les aménagements humains y sont très sensibles et les dommages aux biens sont considérables et souvent irréversibles.</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bâtiments, s’ils peuvent résister à de petits déplacements, subissent une fissuration intense en cas de déplacement de quelques centimètres seulement. Les désordres peuvent rapidement être tels que la sécurité des occupants ne peut plus être garantie et que la démolition reste la seule solution.</a:t>
            </a: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19462" name="Picture 6">
            <a:extLst>
              <a:ext uri="{FF2B5EF4-FFF2-40B4-BE49-F238E27FC236}">
                <a16:creationId xmlns:a16="http://schemas.microsoft.com/office/drawing/2014/main" id="{93E91FFE-3A5D-A237-62E9-F8B4C3C6E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83" t="6403" r="54617" b="55067"/>
          <a:stretch>
            <a:fillRect/>
          </a:stretch>
        </p:blipFill>
        <p:spPr bwMode="auto">
          <a:xfrm>
            <a:off x="3352800" y="4724400"/>
            <a:ext cx="22891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8">
            <a:extLst>
              <a:ext uri="{FF2B5EF4-FFF2-40B4-BE49-F238E27FC236}">
                <a16:creationId xmlns:a16="http://schemas.microsoft.com/office/drawing/2014/main" id="{DA5D3ED0-6B47-4E7E-5BB3-2B1F36D96B5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Conséquences</a:t>
            </a:r>
          </a:p>
        </p:txBody>
      </p:sp>
      <p:sp>
        <p:nvSpPr>
          <p:cNvPr id="20483" name="Espace réservé du numéro de diapositive 4">
            <a:extLst>
              <a:ext uri="{FF2B5EF4-FFF2-40B4-BE49-F238E27FC236}">
                <a16:creationId xmlns:a16="http://schemas.microsoft.com/office/drawing/2014/main" id="{23D7ABC3-3652-854B-323C-8EE521D7892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047FE02-8CCF-4399-8EF2-F7DA1FCC10C3}" type="slidenum">
              <a:rPr lang="fr-FR" altLang="fr-FR" sz="2000">
                <a:solidFill>
                  <a:srgbClr val="984807"/>
                </a:solidFill>
              </a:rPr>
              <a:pPr algn="r" eaLnBrk="1" hangingPunct="1">
                <a:spcBef>
                  <a:spcPct val="0"/>
                </a:spcBef>
                <a:buFontTx/>
                <a:buNone/>
              </a:pPr>
              <a:t>18</a:t>
            </a:fld>
            <a:endParaRPr lang="fr-FR" altLang="fr-FR" sz="2000">
              <a:solidFill>
                <a:srgbClr val="984807"/>
              </a:solidFill>
            </a:endParaRPr>
          </a:p>
        </p:txBody>
      </p:sp>
      <p:sp>
        <p:nvSpPr>
          <p:cNvPr id="20484" name="Rectangle 1">
            <a:extLst>
              <a:ext uri="{FF2B5EF4-FFF2-40B4-BE49-F238E27FC236}">
                <a16:creationId xmlns:a16="http://schemas.microsoft.com/office/drawing/2014/main" id="{6B476CB3-C422-849A-B728-94671055AFF7}"/>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Atteintes aux biens :  </a:t>
            </a:r>
          </a:p>
        </p:txBody>
      </p:sp>
      <p:sp>
        <p:nvSpPr>
          <p:cNvPr id="20485" name="Rectangle 1">
            <a:extLst>
              <a:ext uri="{FF2B5EF4-FFF2-40B4-BE49-F238E27FC236}">
                <a16:creationId xmlns:a16="http://schemas.microsoft.com/office/drawing/2014/main" id="{AD586FEE-5CF1-6D5D-E0F0-1DFC0245291A}"/>
              </a:ext>
            </a:extLst>
          </p:cNvPr>
          <p:cNvSpPr>
            <a:spLocks noChangeArrowheads="1"/>
          </p:cNvSpPr>
          <p:nvPr/>
        </p:nvSpPr>
        <p:spPr bwMode="auto">
          <a:xfrm>
            <a:off x="381000" y="1981200"/>
            <a:ext cx="818991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Sans oublier les interruptions d'activités, perte de production, obstruction de voies de communications, (routes, chemin de fer), gel de terrain pouvant toucher des villages entiers qu'il faut abandonner. </a:t>
            </a:r>
          </a:p>
        </p:txBody>
      </p:sp>
      <p:pic>
        <p:nvPicPr>
          <p:cNvPr id="20486" name="Picture 6">
            <a:extLst>
              <a:ext uri="{FF2B5EF4-FFF2-40B4-BE49-F238E27FC236}">
                <a16:creationId xmlns:a16="http://schemas.microsoft.com/office/drawing/2014/main" id="{4E0B0905-D32F-E3F2-5326-3C22E528C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285" t="-291" r="9637" b="70294"/>
          <a:stretch>
            <a:fillRect/>
          </a:stretch>
        </p:blipFill>
        <p:spPr bwMode="auto">
          <a:xfrm>
            <a:off x="1828800" y="3200400"/>
            <a:ext cx="45720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8">
            <a:extLst>
              <a:ext uri="{FF2B5EF4-FFF2-40B4-BE49-F238E27FC236}">
                <a16:creationId xmlns:a16="http://schemas.microsoft.com/office/drawing/2014/main" id="{95B84518-B51E-4DF8-88A4-5644E9970C0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Conséquences</a:t>
            </a:r>
          </a:p>
        </p:txBody>
      </p:sp>
      <p:sp>
        <p:nvSpPr>
          <p:cNvPr id="21507" name="Espace réservé du numéro de diapositive 4">
            <a:extLst>
              <a:ext uri="{FF2B5EF4-FFF2-40B4-BE49-F238E27FC236}">
                <a16:creationId xmlns:a16="http://schemas.microsoft.com/office/drawing/2014/main" id="{C5953B0B-AA79-45F4-C0B5-3FC84B229E1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672970B-D0F0-4AC4-BF28-94DB77A1A995}" type="slidenum">
              <a:rPr lang="fr-FR" altLang="fr-FR" sz="2000">
                <a:solidFill>
                  <a:srgbClr val="984807"/>
                </a:solidFill>
              </a:rPr>
              <a:pPr algn="r" eaLnBrk="1" hangingPunct="1">
                <a:spcBef>
                  <a:spcPct val="0"/>
                </a:spcBef>
                <a:buFontTx/>
                <a:buNone/>
              </a:pPr>
              <a:t>19</a:t>
            </a:fld>
            <a:endParaRPr lang="fr-FR" altLang="fr-FR" sz="2000">
              <a:solidFill>
                <a:srgbClr val="984807"/>
              </a:solidFill>
            </a:endParaRPr>
          </a:p>
        </p:txBody>
      </p:sp>
      <p:sp>
        <p:nvSpPr>
          <p:cNvPr id="21508" name="Rectangle 1">
            <a:extLst>
              <a:ext uri="{FF2B5EF4-FFF2-40B4-BE49-F238E27FC236}">
                <a16:creationId xmlns:a16="http://schemas.microsoft.com/office/drawing/2014/main" id="{AA7F2F02-AE10-C2C6-155A-CD92A75E265A}"/>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Atteintes de l'environnement :</a:t>
            </a:r>
          </a:p>
        </p:txBody>
      </p:sp>
      <p:sp>
        <p:nvSpPr>
          <p:cNvPr id="21509" name="Rectangle 1">
            <a:extLst>
              <a:ext uri="{FF2B5EF4-FFF2-40B4-BE49-F238E27FC236}">
                <a16:creationId xmlns:a16="http://schemas.microsoft.com/office/drawing/2014/main" id="{9518582C-884D-AF5E-566C-7C969381F473}"/>
              </a:ext>
            </a:extLst>
          </p:cNvPr>
          <p:cNvSpPr>
            <a:spLocks noChangeArrowheads="1"/>
          </p:cNvSpPr>
          <p:nvPr/>
        </p:nvSpPr>
        <p:spPr bwMode="auto">
          <a:xfrm>
            <a:off x="381000" y="1905000"/>
            <a:ext cx="818991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Destruction de forêts, recul du littoral, modification des systèmes d'écoulement superficiel, etc.</a:t>
            </a: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8">
            <a:extLst>
              <a:ext uri="{FF2B5EF4-FFF2-40B4-BE49-F238E27FC236}">
                <a16:creationId xmlns:a16="http://schemas.microsoft.com/office/drawing/2014/main" id="{2FA7F60E-20DE-E900-C9E0-088A2EB6FB3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Effondrements et mouvements de terrain</a:t>
            </a:r>
          </a:p>
        </p:txBody>
      </p:sp>
      <p:sp>
        <p:nvSpPr>
          <p:cNvPr id="4099" name="Espace réservé du numéro de diapositive 4">
            <a:extLst>
              <a:ext uri="{FF2B5EF4-FFF2-40B4-BE49-F238E27FC236}">
                <a16:creationId xmlns:a16="http://schemas.microsoft.com/office/drawing/2014/main" id="{ACA59AB2-021F-AD96-6F75-D4316A1E008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0D0F5AD-D407-4937-8894-5842D32479E5}" type="slidenum">
              <a:rPr lang="fr-FR" altLang="fr-FR" sz="2000">
                <a:solidFill>
                  <a:srgbClr val="984807"/>
                </a:solidFill>
              </a:rPr>
              <a:pPr algn="r" eaLnBrk="1" hangingPunct="1">
                <a:spcBef>
                  <a:spcPct val="0"/>
                </a:spcBef>
                <a:buFontTx/>
                <a:buNone/>
              </a:pPr>
              <a:t>2</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E2758C6D-C135-E126-238F-77BFF429375C}"/>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1" name="ZoneTexte 16">
            <a:extLst>
              <a:ext uri="{FF2B5EF4-FFF2-40B4-BE49-F238E27FC236}">
                <a16:creationId xmlns:a16="http://schemas.microsoft.com/office/drawing/2014/main" id="{61BEAE5F-E5C7-B256-A0C0-904AE8386C0F}"/>
              </a:ext>
            </a:extLst>
          </p:cNvPr>
          <p:cNvSpPr txBox="1">
            <a:spLocks noChangeArrowheads="1"/>
          </p:cNvSpPr>
          <p:nvPr/>
        </p:nvSpPr>
        <p:spPr bwMode="auto">
          <a:xfrm>
            <a:off x="4572000" y="1916113"/>
            <a:ext cx="430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Arial" panose="020B0604020202020204" pitchFamily="34" charset="0"/>
              </a:rPr>
              <a:t>Objectifs</a:t>
            </a:r>
          </a:p>
        </p:txBody>
      </p:sp>
      <p:sp>
        <p:nvSpPr>
          <p:cNvPr id="4102" name="ZoneTexte 20">
            <a:extLst>
              <a:ext uri="{FF2B5EF4-FFF2-40B4-BE49-F238E27FC236}">
                <a16:creationId xmlns:a16="http://schemas.microsoft.com/office/drawing/2014/main" id="{B9FCDFEA-3D49-8CF0-858F-D8AEB3427189}"/>
              </a:ext>
            </a:extLst>
          </p:cNvPr>
          <p:cNvSpPr txBox="1">
            <a:spLocks noChangeArrowheads="1"/>
          </p:cNvSpPr>
          <p:nvPr/>
        </p:nvSpPr>
        <p:spPr bwMode="auto">
          <a:xfrm>
            <a:off x="4811713" y="2632075"/>
            <a:ext cx="38211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90000"/>
              </a:lnSpc>
              <a:spcBef>
                <a:spcPct val="0"/>
              </a:spcBef>
              <a:buClr>
                <a:schemeClr val="hlink"/>
              </a:buClr>
              <a:buFontTx/>
              <a:buChar char=" "/>
            </a:pPr>
            <a:r>
              <a:rPr lang="fr-FR" altLang="fr-FR" sz="2000">
                <a:latin typeface="Times New Roman" panose="02020603050405020304" pitchFamily="18" charset="0"/>
                <a:cs typeface="Arial" panose="020B0604020202020204" pitchFamily="34" charset="0"/>
              </a:rPr>
              <a:t>A la fin de cette partie, vous serez capable de connaître</a:t>
            </a:r>
          </a:p>
        </p:txBody>
      </p:sp>
      <p:sp>
        <p:nvSpPr>
          <p:cNvPr id="4103" name="ZoneTexte 15">
            <a:extLst>
              <a:ext uri="{FF2B5EF4-FFF2-40B4-BE49-F238E27FC236}">
                <a16:creationId xmlns:a16="http://schemas.microsoft.com/office/drawing/2014/main" id="{AEC4C740-6DAB-016A-7405-6C4293622CCB}"/>
              </a:ext>
            </a:extLst>
          </p:cNvPr>
          <p:cNvSpPr txBox="1">
            <a:spLocks noChangeArrowheads="1"/>
          </p:cNvSpPr>
          <p:nvPr/>
        </p:nvSpPr>
        <p:spPr bwMode="auto">
          <a:xfrm>
            <a:off x="609600" y="1676400"/>
            <a:ext cx="34290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Définitions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Causes </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Types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Conséquences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Séismes - Volcanisme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8">
            <a:extLst>
              <a:ext uri="{FF2B5EF4-FFF2-40B4-BE49-F238E27FC236}">
                <a16:creationId xmlns:a16="http://schemas.microsoft.com/office/drawing/2014/main" id="{2620EADB-5C39-1754-9882-B978BD364EC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Séismes - Volcanisme</a:t>
            </a:r>
          </a:p>
        </p:txBody>
      </p:sp>
      <p:sp>
        <p:nvSpPr>
          <p:cNvPr id="22531" name="Espace réservé du numéro de diapositive 4">
            <a:extLst>
              <a:ext uri="{FF2B5EF4-FFF2-40B4-BE49-F238E27FC236}">
                <a16:creationId xmlns:a16="http://schemas.microsoft.com/office/drawing/2014/main" id="{2C82660E-48AF-27DC-CB23-5219BFFD8F8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C9B2A8C-2E85-4B41-8B5D-AECB5C9E4D84}" type="slidenum">
              <a:rPr lang="fr-FR" altLang="fr-FR" sz="2000">
                <a:solidFill>
                  <a:srgbClr val="984807"/>
                </a:solidFill>
              </a:rPr>
              <a:pPr algn="r" eaLnBrk="1" hangingPunct="1">
                <a:spcBef>
                  <a:spcPct val="0"/>
                </a:spcBef>
                <a:buFontTx/>
                <a:buNone/>
              </a:pPr>
              <a:t>20</a:t>
            </a:fld>
            <a:endParaRPr lang="fr-FR" altLang="fr-FR" sz="2000">
              <a:solidFill>
                <a:srgbClr val="984807"/>
              </a:solidFill>
            </a:endParaRPr>
          </a:p>
        </p:txBody>
      </p:sp>
      <p:sp>
        <p:nvSpPr>
          <p:cNvPr id="22532" name="Rectangle 1">
            <a:extLst>
              <a:ext uri="{FF2B5EF4-FFF2-40B4-BE49-F238E27FC236}">
                <a16:creationId xmlns:a16="http://schemas.microsoft.com/office/drawing/2014/main" id="{8373E500-6302-4DAE-A148-D00662295071}"/>
              </a:ext>
            </a:extLst>
          </p:cNvPr>
          <p:cNvSpPr>
            <a:spLocks noChangeArrowheads="1"/>
          </p:cNvSpPr>
          <p:nvPr/>
        </p:nvSpPr>
        <p:spPr bwMode="auto">
          <a:xfrm>
            <a:off x="381000" y="1524000"/>
            <a:ext cx="8189913"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Le risque sismique est présent partout à la surface du globe, son intensité variant d’une région à une autre.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La France n’échappe pas à la règle, puisque l’aléa sismique peut être très faible à moyen en métropole, pouvant engendrer quelques milliers de victimes, et fort aux Antilles, où le nombre de victimes d’un séisme pourrait être de plusieurs dizaines de milliers.</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En France, c’est à la Guadeloupe et à la Martinique que l’aléa sismique est le plus élevé. En effet, ces 2 îles sont situées près de la frontière entre 2 plaques tectoniques.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Carte nationale du zonage sismique">
            <a:extLst>
              <a:ext uri="{FF2B5EF4-FFF2-40B4-BE49-F238E27FC236}">
                <a16:creationId xmlns:a16="http://schemas.microsoft.com/office/drawing/2014/main" id="{054EC554-E06F-87F8-FBAD-D7528577AC9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t="59052" b="16656"/>
          <a:stretch>
            <a:fillRect/>
          </a:stretch>
        </p:blipFill>
        <p:spPr bwMode="auto">
          <a:xfrm>
            <a:off x="3505200" y="1905000"/>
            <a:ext cx="5029200"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re 8">
            <a:extLst>
              <a:ext uri="{FF2B5EF4-FFF2-40B4-BE49-F238E27FC236}">
                <a16:creationId xmlns:a16="http://schemas.microsoft.com/office/drawing/2014/main" id="{5EACEA71-F6BB-CE7D-5CCA-3EE67D7FA89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Séismes - Volcanisme</a:t>
            </a:r>
          </a:p>
        </p:txBody>
      </p:sp>
      <p:sp>
        <p:nvSpPr>
          <p:cNvPr id="23556" name="Espace réservé du numéro de diapositive 4">
            <a:extLst>
              <a:ext uri="{FF2B5EF4-FFF2-40B4-BE49-F238E27FC236}">
                <a16:creationId xmlns:a16="http://schemas.microsoft.com/office/drawing/2014/main" id="{B1A77390-F248-0294-C7E0-7A50F54FA34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09A2517-32D5-4A48-9C74-D5DE0ABE4065}" type="slidenum">
              <a:rPr lang="fr-FR" altLang="fr-FR" sz="2000">
                <a:solidFill>
                  <a:srgbClr val="984807"/>
                </a:solidFill>
              </a:rPr>
              <a:pPr algn="r" eaLnBrk="1" hangingPunct="1">
                <a:spcBef>
                  <a:spcPct val="0"/>
                </a:spcBef>
                <a:buFontTx/>
                <a:buNone/>
              </a:pPr>
              <a:t>21</a:t>
            </a:fld>
            <a:endParaRPr lang="fr-FR" altLang="fr-FR" sz="2000">
              <a:solidFill>
                <a:srgbClr val="984807"/>
              </a:solidFill>
            </a:endParaRPr>
          </a:p>
        </p:txBody>
      </p:sp>
      <p:pic>
        <p:nvPicPr>
          <p:cNvPr id="23557" name="Picture 6" descr="Carte nationale du zonage sismique">
            <a:extLst>
              <a:ext uri="{FF2B5EF4-FFF2-40B4-BE49-F238E27FC236}">
                <a16:creationId xmlns:a16="http://schemas.microsoft.com/office/drawing/2014/main" id="{442ECB59-8F94-13BE-6B50-31B0F339C10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t="2246" b="33376"/>
          <a:stretch>
            <a:fillRect/>
          </a:stretch>
        </p:blipFill>
        <p:spPr bwMode="auto">
          <a:xfrm>
            <a:off x="838200" y="1295400"/>
            <a:ext cx="5410200"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8">
            <a:extLst>
              <a:ext uri="{FF2B5EF4-FFF2-40B4-BE49-F238E27FC236}">
                <a16:creationId xmlns:a16="http://schemas.microsoft.com/office/drawing/2014/main" id="{C9B8DE10-46DA-C832-5CEB-FCEE4FC7072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Séismes - Volcanisme</a:t>
            </a:r>
          </a:p>
        </p:txBody>
      </p:sp>
      <p:sp>
        <p:nvSpPr>
          <p:cNvPr id="24579" name="Espace réservé du numéro de diapositive 4">
            <a:extLst>
              <a:ext uri="{FF2B5EF4-FFF2-40B4-BE49-F238E27FC236}">
                <a16:creationId xmlns:a16="http://schemas.microsoft.com/office/drawing/2014/main" id="{23FA8BF5-8CF0-9E6F-C737-FEF6796DF00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F17052D-A0AC-41B7-9103-32D52FC42CF2}" type="slidenum">
              <a:rPr lang="fr-FR" altLang="fr-FR" sz="2000">
                <a:solidFill>
                  <a:srgbClr val="984807"/>
                </a:solidFill>
              </a:rPr>
              <a:pPr algn="r" eaLnBrk="1" hangingPunct="1">
                <a:spcBef>
                  <a:spcPct val="0"/>
                </a:spcBef>
                <a:buFontTx/>
                <a:buNone/>
              </a:pPr>
              <a:t>22</a:t>
            </a:fld>
            <a:endParaRPr lang="fr-FR" altLang="fr-FR" sz="2000">
              <a:solidFill>
                <a:srgbClr val="984807"/>
              </a:solidFill>
            </a:endParaRPr>
          </a:p>
        </p:txBody>
      </p:sp>
      <p:pic>
        <p:nvPicPr>
          <p:cNvPr id="24580" name="Picture 5" descr="Carte nationale du zonage sismique">
            <a:extLst>
              <a:ext uri="{FF2B5EF4-FFF2-40B4-BE49-F238E27FC236}">
                <a16:creationId xmlns:a16="http://schemas.microsoft.com/office/drawing/2014/main" id="{3DF580C4-EBD7-C2EE-AE13-78DE35B1758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2884" t="65837" r="4808" b="1596"/>
          <a:stretch>
            <a:fillRect/>
          </a:stretch>
        </p:blipFill>
        <p:spPr bwMode="auto">
          <a:xfrm>
            <a:off x="381000" y="1524000"/>
            <a:ext cx="81534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8">
            <a:extLst>
              <a:ext uri="{FF2B5EF4-FFF2-40B4-BE49-F238E27FC236}">
                <a16:creationId xmlns:a16="http://schemas.microsoft.com/office/drawing/2014/main" id="{3AB31F36-8D0B-B11A-A227-CFBD98B56DC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Séismes - Volcanisme</a:t>
            </a:r>
          </a:p>
        </p:txBody>
      </p:sp>
      <p:sp>
        <p:nvSpPr>
          <p:cNvPr id="25603" name="Espace réservé du numéro de diapositive 4">
            <a:extLst>
              <a:ext uri="{FF2B5EF4-FFF2-40B4-BE49-F238E27FC236}">
                <a16:creationId xmlns:a16="http://schemas.microsoft.com/office/drawing/2014/main" id="{8D8FCF3B-DC90-2F20-07CA-B3A846411CF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4EACCE0-4D8C-4D3B-A8EF-54984BE99743}" type="slidenum">
              <a:rPr lang="fr-FR" altLang="fr-FR" sz="2000">
                <a:solidFill>
                  <a:srgbClr val="984807"/>
                </a:solidFill>
              </a:rPr>
              <a:pPr algn="r" eaLnBrk="1" hangingPunct="1">
                <a:spcBef>
                  <a:spcPct val="0"/>
                </a:spcBef>
                <a:buFontTx/>
                <a:buNone/>
              </a:pPr>
              <a:t>23</a:t>
            </a:fld>
            <a:endParaRPr lang="fr-FR" altLang="fr-FR" sz="2000">
              <a:solidFill>
                <a:srgbClr val="984807"/>
              </a:solidFill>
            </a:endParaRPr>
          </a:p>
        </p:txBody>
      </p:sp>
      <p:sp>
        <p:nvSpPr>
          <p:cNvPr id="25604" name="Rectangle 1">
            <a:extLst>
              <a:ext uri="{FF2B5EF4-FFF2-40B4-BE49-F238E27FC236}">
                <a16:creationId xmlns:a16="http://schemas.microsoft.com/office/drawing/2014/main" id="{5C55744B-5E77-9864-3B51-E7560E75F198}"/>
              </a:ext>
            </a:extLst>
          </p:cNvPr>
          <p:cNvSpPr>
            <a:spLocks noChangeArrowheads="1"/>
          </p:cNvSpPr>
          <p:nvPr/>
        </p:nvSpPr>
        <p:spPr bwMode="auto">
          <a:xfrm>
            <a:off x="5943600" y="2667000"/>
            <a:ext cx="27432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Les séismes en France du 15/12/1964 au 31/08/2008 </a:t>
            </a:r>
          </a:p>
        </p:txBody>
      </p:sp>
      <p:pic>
        <p:nvPicPr>
          <p:cNvPr id="25605" name="Picture 5" descr="http://www.developpement-durable.gouv.fr/IMG/seismeshist.jpg">
            <a:extLst>
              <a:ext uri="{FF2B5EF4-FFF2-40B4-BE49-F238E27FC236}">
                <a16:creationId xmlns:a16="http://schemas.microsoft.com/office/drawing/2014/main" id="{406481AC-CC20-9BF1-234F-DC5731F3EA4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t="1492" b="11940"/>
          <a:stretch>
            <a:fillRect/>
          </a:stretch>
        </p:blipFill>
        <p:spPr bwMode="auto">
          <a:xfrm>
            <a:off x="685800" y="1295400"/>
            <a:ext cx="4953000"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8">
            <a:extLst>
              <a:ext uri="{FF2B5EF4-FFF2-40B4-BE49-F238E27FC236}">
                <a16:creationId xmlns:a16="http://schemas.microsoft.com/office/drawing/2014/main" id="{8866FB7D-1CC6-9436-DD25-075890FD7BC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Séismes - Volcanisme</a:t>
            </a:r>
          </a:p>
        </p:txBody>
      </p:sp>
      <p:sp>
        <p:nvSpPr>
          <p:cNvPr id="26627" name="Espace réservé du numéro de diapositive 4">
            <a:extLst>
              <a:ext uri="{FF2B5EF4-FFF2-40B4-BE49-F238E27FC236}">
                <a16:creationId xmlns:a16="http://schemas.microsoft.com/office/drawing/2014/main" id="{4AC995EC-9BFE-5D23-23A6-AA35DFA2C4B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ED584B3-2C7C-4A08-8015-52C36FC976FB}" type="slidenum">
              <a:rPr lang="fr-FR" altLang="fr-FR" sz="2000">
                <a:solidFill>
                  <a:srgbClr val="984807"/>
                </a:solidFill>
              </a:rPr>
              <a:pPr algn="r" eaLnBrk="1" hangingPunct="1">
                <a:spcBef>
                  <a:spcPct val="0"/>
                </a:spcBef>
                <a:buFontTx/>
                <a:buNone/>
              </a:pPr>
              <a:t>24</a:t>
            </a:fld>
            <a:endParaRPr lang="fr-FR" altLang="fr-FR" sz="2000">
              <a:solidFill>
                <a:srgbClr val="984807"/>
              </a:solidFill>
            </a:endParaRPr>
          </a:p>
        </p:txBody>
      </p:sp>
      <p:sp>
        <p:nvSpPr>
          <p:cNvPr id="26628" name="Rectangle 1">
            <a:extLst>
              <a:ext uri="{FF2B5EF4-FFF2-40B4-BE49-F238E27FC236}">
                <a16:creationId xmlns:a16="http://schemas.microsoft.com/office/drawing/2014/main" id="{5DE0EC7C-7A22-A460-2AB9-38CF2DB2251E}"/>
              </a:ext>
            </a:extLst>
          </p:cNvPr>
          <p:cNvSpPr>
            <a:spLocks noChangeArrowheads="1"/>
          </p:cNvSpPr>
          <p:nvPr/>
        </p:nvSpPr>
        <p:spPr bwMode="auto">
          <a:xfrm>
            <a:off x="381000" y="1447800"/>
            <a:ext cx="81899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Qu’est ce qu’un séisme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6629" name="Rectangle 1">
            <a:extLst>
              <a:ext uri="{FF2B5EF4-FFF2-40B4-BE49-F238E27FC236}">
                <a16:creationId xmlns:a16="http://schemas.microsoft.com/office/drawing/2014/main" id="{36DD4B8B-8CF7-C6FB-B59F-D91609D94C2C}"/>
              </a:ext>
            </a:extLst>
          </p:cNvPr>
          <p:cNvSpPr>
            <a:spLocks noChangeArrowheads="1"/>
          </p:cNvSpPr>
          <p:nvPr/>
        </p:nvSpPr>
        <p:spPr bwMode="auto">
          <a:xfrm>
            <a:off x="381000" y="2057400"/>
            <a:ext cx="8189913"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Ce sont, avec le volcanisme, l’une des manifestations de la tectonique des plaques. L’activité sismique est concentrée le long de failles (zones de rupture dans la roche), en général à proximité de frontières entre plaques tectoniques.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Lorsque les frottements au niveau d’une de ces failles sont importants, le mouvement entre les 2 blocs de roche est bloqué. De l’énergie est alors accumulée le long de la faille. Lorsque la limite de résistance des roches est atteinte, il y a brusquement rupture et déplacement brutal le long de la faille, libérant ainsi toute l’énergie accumulée parfois pendant des milliers d’années.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8">
            <a:extLst>
              <a:ext uri="{FF2B5EF4-FFF2-40B4-BE49-F238E27FC236}">
                <a16:creationId xmlns:a16="http://schemas.microsoft.com/office/drawing/2014/main" id="{7E8F6A23-3667-D1A3-4E62-F0AC3240330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Séismes - Volcanisme</a:t>
            </a:r>
          </a:p>
        </p:txBody>
      </p:sp>
      <p:sp>
        <p:nvSpPr>
          <p:cNvPr id="27651" name="Espace réservé du numéro de diapositive 4">
            <a:extLst>
              <a:ext uri="{FF2B5EF4-FFF2-40B4-BE49-F238E27FC236}">
                <a16:creationId xmlns:a16="http://schemas.microsoft.com/office/drawing/2014/main" id="{20EC32F6-D6C5-569D-912B-E711059DC83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EF993C6-BC5C-4A15-8922-728DF7076AD1}" type="slidenum">
              <a:rPr lang="fr-FR" altLang="fr-FR" sz="2000">
                <a:solidFill>
                  <a:srgbClr val="984807"/>
                </a:solidFill>
              </a:rPr>
              <a:pPr algn="r" eaLnBrk="1" hangingPunct="1">
                <a:spcBef>
                  <a:spcPct val="0"/>
                </a:spcBef>
                <a:buFontTx/>
                <a:buNone/>
              </a:pPr>
              <a:t>25</a:t>
            </a:fld>
            <a:endParaRPr lang="fr-FR" altLang="fr-FR" sz="2000">
              <a:solidFill>
                <a:srgbClr val="984807"/>
              </a:solidFill>
            </a:endParaRPr>
          </a:p>
        </p:txBody>
      </p:sp>
      <p:sp>
        <p:nvSpPr>
          <p:cNvPr id="27652" name="Rectangle 1">
            <a:extLst>
              <a:ext uri="{FF2B5EF4-FFF2-40B4-BE49-F238E27FC236}">
                <a16:creationId xmlns:a16="http://schemas.microsoft.com/office/drawing/2014/main" id="{A0C8AA65-E195-E9C8-04FC-016C2DFDE544}"/>
              </a:ext>
            </a:extLst>
          </p:cNvPr>
          <p:cNvSpPr>
            <a:spLocks noChangeArrowheads="1"/>
          </p:cNvSpPr>
          <p:nvPr/>
        </p:nvSpPr>
        <p:spPr bwMode="auto">
          <a:xfrm>
            <a:off x="381000" y="1447800"/>
            <a:ext cx="81899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Qu’est ce qu’un séisme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27653" name="Picture 6" descr="http://www.risquesmajeurs.fr/sites/www.risquesmajeurs.fr/files/photos-diverses/seisme1.jpg">
            <a:extLst>
              <a:ext uri="{FF2B5EF4-FFF2-40B4-BE49-F238E27FC236}">
                <a16:creationId xmlns:a16="http://schemas.microsoft.com/office/drawing/2014/main" id="{07B8614B-B56D-DB3E-96C5-61AED199C38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3400" y="2057400"/>
            <a:ext cx="79248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8">
            <a:extLst>
              <a:ext uri="{FF2B5EF4-FFF2-40B4-BE49-F238E27FC236}">
                <a16:creationId xmlns:a16="http://schemas.microsoft.com/office/drawing/2014/main" id="{E43A1353-4F0E-C2C1-5FBC-E955EC69780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Séismes - Volcanisme</a:t>
            </a:r>
          </a:p>
        </p:txBody>
      </p:sp>
      <p:sp>
        <p:nvSpPr>
          <p:cNvPr id="28675" name="Espace réservé du numéro de diapositive 4">
            <a:extLst>
              <a:ext uri="{FF2B5EF4-FFF2-40B4-BE49-F238E27FC236}">
                <a16:creationId xmlns:a16="http://schemas.microsoft.com/office/drawing/2014/main" id="{2350312B-2E94-987A-A867-7AB8F4F3F47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CAF284B-776A-400C-A9E6-09A5082919F5}" type="slidenum">
              <a:rPr lang="fr-FR" altLang="fr-FR" sz="2000">
                <a:solidFill>
                  <a:srgbClr val="984807"/>
                </a:solidFill>
              </a:rPr>
              <a:pPr algn="r" eaLnBrk="1" hangingPunct="1">
                <a:spcBef>
                  <a:spcPct val="0"/>
                </a:spcBef>
                <a:buFontTx/>
                <a:buNone/>
              </a:pPr>
              <a:t>26</a:t>
            </a:fld>
            <a:endParaRPr lang="fr-FR" altLang="fr-FR" sz="2000">
              <a:solidFill>
                <a:srgbClr val="984807"/>
              </a:solidFill>
            </a:endParaRPr>
          </a:p>
        </p:txBody>
      </p:sp>
      <p:sp>
        <p:nvSpPr>
          <p:cNvPr id="28676" name="Rectangle 1">
            <a:extLst>
              <a:ext uri="{FF2B5EF4-FFF2-40B4-BE49-F238E27FC236}">
                <a16:creationId xmlns:a16="http://schemas.microsoft.com/office/drawing/2014/main" id="{2100CD38-E61B-6E65-D9A5-44202BBF3E2E}"/>
              </a:ext>
            </a:extLst>
          </p:cNvPr>
          <p:cNvSpPr>
            <a:spLocks noChangeArrowheads="1"/>
          </p:cNvSpPr>
          <p:nvPr/>
        </p:nvSpPr>
        <p:spPr bwMode="auto">
          <a:xfrm>
            <a:off x="381000" y="1447800"/>
            <a:ext cx="81899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Définitions :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8677" name="Rectangle 1">
            <a:extLst>
              <a:ext uri="{FF2B5EF4-FFF2-40B4-BE49-F238E27FC236}">
                <a16:creationId xmlns:a16="http://schemas.microsoft.com/office/drawing/2014/main" id="{885DDA95-A853-2617-759B-DA4D3DD62B9A}"/>
              </a:ext>
            </a:extLst>
          </p:cNvPr>
          <p:cNvSpPr>
            <a:spLocks noChangeArrowheads="1"/>
          </p:cNvSpPr>
          <p:nvPr/>
        </p:nvSpPr>
        <p:spPr bwMode="auto">
          <a:xfrm>
            <a:off x="381000" y="2057400"/>
            <a:ext cx="8189913"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L’importance d’un séisme se caractérise par 2 paramètres : sa magnitude et son intensité.</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b="1">
                <a:latin typeface="Times New Roman" panose="02020603050405020304" pitchFamily="18" charset="0"/>
                <a:ea typeface="Calibri" panose="020F0502020204030204" pitchFamily="34" charset="0"/>
                <a:cs typeface="Times New Roman" panose="02020603050405020304" pitchFamily="18" charset="0"/>
              </a:rPr>
              <a:t>La magnitude</a:t>
            </a:r>
            <a:r>
              <a:rPr lang="fr-FR" altLang="fr-FR" sz="2000">
                <a:latin typeface="Times New Roman" panose="02020603050405020304" pitchFamily="18" charset="0"/>
                <a:ea typeface="Calibri" panose="020F0502020204030204" pitchFamily="34" charset="0"/>
                <a:cs typeface="Times New Roman" panose="02020603050405020304" pitchFamily="18" charset="0"/>
              </a:rPr>
              <a:t> : traduit l’énergie libérée par le séisme. La magnitude de Richter est l’échelle la plus connue.</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Augmenter la magnitude d’une unité signifie que l’énergie libérée lors du séisme sera multipliée par 30 (par exemple, un séisme de magnitude 7,2 libère 30 fois plus d’énergie qu’un séisme de magnitude 6,2).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8">
            <a:extLst>
              <a:ext uri="{FF2B5EF4-FFF2-40B4-BE49-F238E27FC236}">
                <a16:creationId xmlns:a16="http://schemas.microsoft.com/office/drawing/2014/main" id="{C7843CF0-4663-1E8F-68F0-B4CD5C02B4B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Séismes - Volcanisme</a:t>
            </a:r>
          </a:p>
        </p:txBody>
      </p:sp>
      <p:sp>
        <p:nvSpPr>
          <p:cNvPr id="29699" name="Espace réservé du numéro de diapositive 4">
            <a:extLst>
              <a:ext uri="{FF2B5EF4-FFF2-40B4-BE49-F238E27FC236}">
                <a16:creationId xmlns:a16="http://schemas.microsoft.com/office/drawing/2014/main" id="{621E38D3-5D69-BBF0-4913-59CE6D71781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A151EFD-C51C-40CF-9B8D-DE6D79B16FC9}" type="slidenum">
              <a:rPr lang="fr-FR" altLang="fr-FR" sz="2000">
                <a:solidFill>
                  <a:srgbClr val="984807"/>
                </a:solidFill>
              </a:rPr>
              <a:pPr algn="r" eaLnBrk="1" hangingPunct="1">
                <a:spcBef>
                  <a:spcPct val="0"/>
                </a:spcBef>
                <a:buFontTx/>
                <a:buNone/>
              </a:pPr>
              <a:t>27</a:t>
            </a:fld>
            <a:endParaRPr lang="fr-FR" altLang="fr-FR" sz="2000">
              <a:solidFill>
                <a:srgbClr val="984807"/>
              </a:solidFill>
            </a:endParaRPr>
          </a:p>
        </p:txBody>
      </p:sp>
      <p:sp>
        <p:nvSpPr>
          <p:cNvPr id="29700" name="Rectangle 1">
            <a:extLst>
              <a:ext uri="{FF2B5EF4-FFF2-40B4-BE49-F238E27FC236}">
                <a16:creationId xmlns:a16="http://schemas.microsoft.com/office/drawing/2014/main" id="{355F9C96-5CE8-AE63-F45D-40B1D3EF8250}"/>
              </a:ext>
            </a:extLst>
          </p:cNvPr>
          <p:cNvSpPr>
            <a:spLocks noChangeArrowheads="1"/>
          </p:cNvSpPr>
          <p:nvPr/>
        </p:nvSpPr>
        <p:spPr bwMode="auto">
          <a:xfrm>
            <a:off x="381000" y="1447800"/>
            <a:ext cx="81899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Définitions :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9701" name="Rectangle 1">
            <a:extLst>
              <a:ext uri="{FF2B5EF4-FFF2-40B4-BE49-F238E27FC236}">
                <a16:creationId xmlns:a16="http://schemas.microsoft.com/office/drawing/2014/main" id="{8F20CC51-3F30-F47E-C2B4-ECC1BE82F9E3}"/>
              </a:ext>
            </a:extLst>
          </p:cNvPr>
          <p:cNvSpPr>
            <a:spLocks noChangeArrowheads="1"/>
          </p:cNvSpPr>
          <p:nvPr/>
        </p:nvSpPr>
        <p:spPr bwMode="auto">
          <a:xfrm>
            <a:off x="381000" y="1981200"/>
            <a:ext cx="8189913"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latin typeface="Times New Roman" panose="02020603050405020304" pitchFamily="18" charset="0"/>
                <a:ea typeface="Calibri" panose="020F0502020204030204" pitchFamily="34" charset="0"/>
                <a:cs typeface="Times New Roman" panose="02020603050405020304" pitchFamily="18" charset="0"/>
              </a:rPr>
              <a:t>L’intensité</a:t>
            </a:r>
            <a:r>
              <a:rPr lang="fr-FR" altLang="fr-FR" sz="2000">
                <a:latin typeface="Times New Roman" panose="02020603050405020304" pitchFamily="18" charset="0"/>
                <a:ea typeface="Calibri" panose="020F0502020204030204" pitchFamily="34" charset="0"/>
                <a:cs typeface="Times New Roman" panose="02020603050405020304" pitchFamily="18" charset="0"/>
              </a:rPr>
              <a:t> mesure les effets et dommages du séisme en un lieu donné. Ce n’est pas une mesure par des instruments, mais une observation de la manière dont le séisme se traduit en surface et dont il est perçu. On utilise habituellement l’échelle EMS 98 ou MSK, qui comportent douze degrés (I à XII). </a:t>
            </a:r>
          </a:p>
        </p:txBody>
      </p:sp>
      <p:pic>
        <p:nvPicPr>
          <p:cNvPr id="29702" name="Picture 6" descr="http://www.risquesmajeurs.fr/sites/www.risquesmajeurs.fr/files/photos-diverses/seisme1.jpg">
            <a:extLst>
              <a:ext uri="{FF2B5EF4-FFF2-40B4-BE49-F238E27FC236}">
                <a16:creationId xmlns:a16="http://schemas.microsoft.com/office/drawing/2014/main" id="{2E3BB58B-9AD1-DF11-336F-04DC7E3A486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b="64738"/>
          <a:stretch>
            <a:fillRect/>
          </a:stretch>
        </p:blipFill>
        <p:spPr bwMode="auto">
          <a:xfrm>
            <a:off x="533400" y="3810000"/>
            <a:ext cx="7924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8">
            <a:extLst>
              <a:ext uri="{FF2B5EF4-FFF2-40B4-BE49-F238E27FC236}">
                <a16:creationId xmlns:a16="http://schemas.microsoft.com/office/drawing/2014/main" id="{08C86F2D-929A-AD5B-9510-53B4EB68073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Séismes - Volcanisme</a:t>
            </a:r>
          </a:p>
        </p:txBody>
      </p:sp>
      <p:sp>
        <p:nvSpPr>
          <p:cNvPr id="30723" name="Espace réservé du numéro de diapositive 4">
            <a:extLst>
              <a:ext uri="{FF2B5EF4-FFF2-40B4-BE49-F238E27FC236}">
                <a16:creationId xmlns:a16="http://schemas.microsoft.com/office/drawing/2014/main" id="{A660BF4C-8CFB-BB0A-F0B4-E439FF12319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EDAA892-B766-4FD4-9A65-1330EACC7AEF}" type="slidenum">
              <a:rPr lang="fr-FR" altLang="fr-FR" sz="2000">
                <a:solidFill>
                  <a:srgbClr val="984807"/>
                </a:solidFill>
              </a:rPr>
              <a:pPr algn="r" eaLnBrk="1" hangingPunct="1">
                <a:spcBef>
                  <a:spcPct val="0"/>
                </a:spcBef>
                <a:buFontTx/>
                <a:buNone/>
              </a:pPr>
              <a:t>28</a:t>
            </a:fld>
            <a:endParaRPr lang="fr-FR" altLang="fr-FR" sz="2000">
              <a:solidFill>
                <a:srgbClr val="984807"/>
              </a:solidFill>
            </a:endParaRPr>
          </a:p>
        </p:txBody>
      </p:sp>
      <p:sp>
        <p:nvSpPr>
          <p:cNvPr id="30724" name="Rectangle 1">
            <a:extLst>
              <a:ext uri="{FF2B5EF4-FFF2-40B4-BE49-F238E27FC236}">
                <a16:creationId xmlns:a16="http://schemas.microsoft.com/office/drawing/2014/main" id="{9B561B14-29A0-3DCC-B26E-A733A37EE9A4}"/>
              </a:ext>
            </a:extLst>
          </p:cNvPr>
          <p:cNvSpPr>
            <a:spLocks noChangeArrowheads="1"/>
          </p:cNvSpPr>
          <p:nvPr/>
        </p:nvSpPr>
        <p:spPr bwMode="auto">
          <a:xfrm>
            <a:off x="381000" y="1447800"/>
            <a:ext cx="81899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Définitions :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0725" name="Rectangle 1">
            <a:extLst>
              <a:ext uri="{FF2B5EF4-FFF2-40B4-BE49-F238E27FC236}">
                <a16:creationId xmlns:a16="http://schemas.microsoft.com/office/drawing/2014/main" id="{E4C95F0F-C1A7-D633-19A0-2C7A4E1D958B}"/>
              </a:ext>
            </a:extLst>
          </p:cNvPr>
          <p:cNvSpPr>
            <a:spLocks noChangeArrowheads="1"/>
          </p:cNvSpPr>
          <p:nvPr/>
        </p:nvSpPr>
        <p:spPr bwMode="auto">
          <a:xfrm>
            <a:off x="381000" y="2057400"/>
            <a:ext cx="818991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b="1">
                <a:latin typeface="Times New Roman" panose="02020603050405020304" pitchFamily="18" charset="0"/>
                <a:ea typeface="Calibri" panose="020F0502020204030204" pitchFamily="34" charset="0"/>
                <a:cs typeface="Times New Roman" panose="02020603050405020304" pitchFamily="18" charset="0"/>
              </a:rPr>
              <a:t>Le foyer</a:t>
            </a:r>
            <a:r>
              <a:rPr lang="fr-FR" altLang="fr-FR" sz="2000">
                <a:latin typeface="Times New Roman" panose="02020603050405020304" pitchFamily="18" charset="0"/>
                <a:ea typeface="Calibri" panose="020F0502020204030204" pitchFamily="34" charset="0"/>
                <a:cs typeface="Times New Roman" panose="02020603050405020304" pitchFamily="18" charset="0"/>
              </a:rPr>
              <a:t> (ou hypocentre) d’un séisme est le lieu sur la faille où se déclenche la rupture et d’où partent les ondes sismiques. La plupart des séismes enregistrés sont situés entre 0 et 70 kilomètres de profondeur. </a:t>
            </a:r>
          </a:p>
        </p:txBody>
      </p:sp>
      <p:pic>
        <p:nvPicPr>
          <p:cNvPr id="30726" name="Picture 6" descr="http://www.risquesmajeurs.fr/sites/www.risquesmajeurs.fr/files/photos-diverses/seisme1.jpg">
            <a:extLst>
              <a:ext uri="{FF2B5EF4-FFF2-40B4-BE49-F238E27FC236}">
                <a16:creationId xmlns:a16="http://schemas.microsoft.com/office/drawing/2014/main" id="{5A3EFB02-E62D-E3F5-C8B7-D10B94C0141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13461" t="57300" r="55769" b="7439"/>
          <a:stretch>
            <a:fillRect/>
          </a:stretch>
        </p:blipFill>
        <p:spPr bwMode="auto">
          <a:xfrm>
            <a:off x="1905000" y="3429000"/>
            <a:ext cx="4495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8">
            <a:extLst>
              <a:ext uri="{FF2B5EF4-FFF2-40B4-BE49-F238E27FC236}">
                <a16:creationId xmlns:a16="http://schemas.microsoft.com/office/drawing/2014/main" id="{DD59BA1D-7F9B-2364-4719-0FB294818D9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Séismes - Volcanisme</a:t>
            </a:r>
          </a:p>
        </p:txBody>
      </p:sp>
      <p:sp>
        <p:nvSpPr>
          <p:cNvPr id="31747" name="Espace réservé du numéro de diapositive 4">
            <a:extLst>
              <a:ext uri="{FF2B5EF4-FFF2-40B4-BE49-F238E27FC236}">
                <a16:creationId xmlns:a16="http://schemas.microsoft.com/office/drawing/2014/main" id="{B687AC7B-2DCC-0E9C-1555-D63531F92DF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7AED68D-2E8E-4F18-AF42-67D174C92522}" type="slidenum">
              <a:rPr lang="fr-FR" altLang="fr-FR" sz="2000">
                <a:solidFill>
                  <a:srgbClr val="984807"/>
                </a:solidFill>
              </a:rPr>
              <a:pPr algn="r" eaLnBrk="1" hangingPunct="1">
                <a:spcBef>
                  <a:spcPct val="0"/>
                </a:spcBef>
                <a:buFontTx/>
                <a:buNone/>
              </a:pPr>
              <a:t>29</a:t>
            </a:fld>
            <a:endParaRPr lang="fr-FR" altLang="fr-FR" sz="2000">
              <a:solidFill>
                <a:srgbClr val="984807"/>
              </a:solidFill>
            </a:endParaRPr>
          </a:p>
        </p:txBody>
      </p:sp>
      <p:sp>
        <p:nvSpPr>
          <p:cNvPr id="31748" name="Rectangle 1">
            <a:extLst>
              <a:ext uri="{FF2B5EF4-FFF2-40B4-BE49-F238E27FC236}">
                <a16:creationId xmlns:a16="http://schemas.microsoft.com/office/drawing/2014/main" id="{46C41D8B-9199-FF5F-0383-83AF24EEC7D3}"/>
              </a:ext>
            </a:extLst>
          </p:cNvPr>
          <p:cNvSpPr>
            <a:spLocks noChangeArrowheads="1"/>
          </p:cNvSpPr>
          <p:nvPr/>
        </p:nvSpPr>
        <p:spPr bwMode="auto">
          <a:xfrm>
            <a:off x="381000" y="1447800"/>
            <a:ext cx="81899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Définitions :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1749" name="Rectangle 1">
            <a:extLst>
              <a:ext uri="{FF2B5EF4-FFF2-40B4-BE49-F238E27FC236}">
                <a16:creationId xmlns:a16="http://schemas.microsoft.com/office/drawing/2014/main" id="{B7B79D12-C827-E393-8873-F229CD88E3A2}"/>
              </a:ext>
            </a:extLst>
          </p:cNvPr>
          <p:cNvSpPr>
            <a:spLocks noChangeArrowheads="1"/>
          </p:cNvSpPr>
          <p:nvPr/>
        </p:nvSpPr>
        <p:spPr bwMode="auto">
          <a:xfrm>
            <a:off x="381000" y="2057400"/>
            <a:ext cx="818991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b="1">
                <a:latin typeface="Times New Roman" panose="02020603050405020304" pitchFamily="18" charset="0"/>
                <a:ea typeface="Calibri" panose="020F0502020204030204" pitchFamily="34" charset="0"/>
                <a:cs typeface="Times New Roman" panose="02020603050405020304" pitchFamily="18" charset="0"/>
              </a:rPr>
              <a:t>L’épicentre</a:t>
            </a:r>
            <a:r>
              <a:rPr lang="fr-FR" altLang="fr-FR" sz="2000">
                <a:latin typeface="Times New Roman" panose="02020603050405020304" pitchFamily="18" charset="0"/>
                <a:ea typeface="Calibri" panose="020F0502020204030204" pitchFamily="34" charset="0"/>
                <a:cs typeface="Times New Roman" panose="02020603050405020304" pitchFamily="18" charset="0"/>
              </a:rPr>
              <a:t> est le point théorique situé à la surface terrestre à la verticale du foyer du séisme.</a:t>
            </a:r>
          </a:p>
        </p:txBody>
      </p:sp>
      <p:pic>
        <p:nvPicPr>
          <p:cNvPr id="31750" name="Picture 6" descr="http://www.risquesmajeurs.fr/sites/www.risquesmajeurs.fr/files/photos-diverses/seisme1.jpg">
            <a:extLst>
              <a:ext uri="{FF2B5EF4-FFF2-40B4-BE49-F238E27FC236}">
                <a16:creationId xmlns:a16="http://schemas.microsoft.com/office/drawing/2014/main" id="{074F4192-B61E-40BD-7BBD-C21C983D331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17308" t="17630" r="60577" b="7439"/>
          <a:stretch>
            <a:fillRect/>
          </a:stretch>
        </p:blipFill>
        <p:spPr bwMode="auto">
          <a:xfrm>
            <a:off x="3124200" y="2514600"/>
            <a:ext cx="24749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JPEG - 92.8 ko">
            <a:extLst>
              <a:ext uri="{FF2B5EF4-FFF2-40B4-BE49-F238E27FC236}">
                <a16:creationId xmlns:a16="http://schemas.microsoft.com/office/drawing/2014/main" id="{C251E9A6-E576-4E0C-9E14-D6402002916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167313" y="3505200"/>
            <a:ext cx="3595687"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re 8">
            <a:extLst>
              <a:ext uri="{FF2B5EF4-FFF2-40B4-BE49-F238E27FC236}">
                <a16:creationId xmlns:a16="http://schemas.microsoft.com/office/drawing/2014/main" id="{2DD4A4B2-3CD3-11DB-9F92-0D90A4BDAB9F}"/>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Définition</a:t>
            </a:r>
          </a:p>
        </p:txBody>
      </p:sp>
      <p:sp>
        <p:nvSpPr>
          <p:cNvPr id="5124" name="Espace réservé du numéro de diapositive 4">
            <a:extLst>
              <a:ext uri="{FF2B5EF4-FFF2-40B4-BE49-F238E27FC236}">
                <a16:creationId xmlns:a16="http://schemas.microsoft.com/office/drawing/2014/main" id="{74611F18-DDAB-32BE-59C8-45107ED6DCA0}"/>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51539EB8-A290-426E-AEB4-8992F2BD4600}" type="slidenum">
              <a:rPr lang="fr-FR" altLang="fr-FR" sz="2000">
                <a:solidFill>
                  <a:srgbClr val="984807"/>
                </a:solidFill>
              </a:rPr>
              <a:pPr>
                <a:spcBef>
                  <a:spcPct val="0"/>
                </a:spcBef>
                <a:buFontTx/>
                <a:buNone/>
              </a:pPr>
              <a:t>3</a:t>
            </a:fld>
            <a:endParaRPr lang="fr-FR" altLang="fr-FR" sz="2000">
              <a:solidFill>
                <a:srgbClr val="984807"/>
              </a:solidFill>
            </a:endParaRPr>
          </a:p>
        </p:txBody>
      </p:sp>
      <p:sp>
        <p:nvSpPr>
          <p:cNvPr id="5125" name="Rectangle 1">
            <a:extLst>
              <a:ext uri="{FF2B5EF4-FFF2-40B4-BE49-F238E27FC236}">
                <a16:creationId xmlns:a16="http://schemas.microsoft.com/office/drawing/2014/main" id="{60006076-E5DD-256B-1C31-C848DA81E626}"/>
              </a:ext>
            </a:extLst>
          </p:cNvPr>
          <p:cNvSpPr>
            <a:spLocks noChangeArrowheads="1"/>
          </p:cNvSpPr>
          <p:nvPr/>
        </p:nvSpPr>
        <p:spPr bwMode="auto">
          <a:xfrm>
            <a:off x="414338" y="1316038"/>
            <a:ext cx="8189912"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mouvements de terrain</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regroupent un ensemble de déplacements, plus ou moins brutaux, du sol ou du sous-sol, d’origine naturelle ou anthropique. </a:t>
            </a:r>
          </a:p>
          <a:p>
            <a:pPr algn="just">
              <a:lnSpc>
                <a:spcPct val="107000"/>
              </a:lnSpc>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Volumes en jeux sont compris entre quelques m</a:t>
            </a:r>
            <a:r>
              <a:rPr lang="fr-FR" altLang="fr-FR" sz="20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et quelques millions de m</a:t>
            </a:r>
            <a:r>
              <a:rPr lang="fr-FR" altLang="fr-FR" sz="20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Déplacements peuvent être lents (quelques millimètres par an) ou très rapides (quelques centaines de mètres par jour).</a:t>
            </a: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8">
            <a:extLst>
              <a:ext uri="{FF2B5EF4-FFF2-40B4-BE49-F238E27FC236}">
                <a16:creationId xmlns:a16="http://schemas.microsoft.com/office/drawing/2014/main" id="{2C34A014-D8EC-F8A1-EAF6-2C938B1B1C3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Séismes - Volcanisme</a:t>
            </a:r>
          </a:p>
        </p:txBody>
      </p:sp>
      <p:sp>
        <p:nvSpPr>
          <p:cNvPr id="32771" name="Espace réservé du numéro de diapositive 4">
            <a:extLst>
              <a:ext uri="{FF2B5EF4-FFF2-40B4-BE49-F238E27FC236}">
                <a16:creationId xmlns:a16="http://schemas.microsoft.com/office/drawing/2014/main" id="{BFDDEEB9-7FF1-7FF1-77C8-C1DAED29067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8E3417A-F290-42B8-9DC6-2D5ECEE9C309}" type="slidenum">
              <a:rPr lang="fr-FR" altLang="fr-FR" sz="2000">
                <a:solidFill>
                  <a:srgbClr val="984807"/>
                </a:solidFill>
              </a:rPr>
              <a:pPr algn="r" eaLnBrk="1" hangingPunct="1">
                <a:spcBef>
                  <a:spcPct val="0"/>
                </a:spcBef>
                <a:buFontTx/>
                <a:buNone/>
              </a:pPr>
              <a:t>30</a:t>
            </a:fld>
            <a:endParaRPr lang="fr-FR" altLang="fr-FR" sz="2000">
              <a:solidFill>
                <a:srgbClr val="984807"/>
              </a:solidFill>
            </a:endParaRPr>
          </a:p>
        </p:txBody>
      </p:sp>
      <p:sp>
        <p:nvSpPr>
          <p:cNvPr id="32772" name="Rectangle 1">
            <a:extLst>
              <a:ext uri="{FF2B5EF4-FFF2-40B4-BE49-F238E27FC236}">
                <a16:creationId xmlns:a16="http://schemas.microsoft.com/office/drawing/2014/main" id="{56658748-03DE-9C4B-4C5E-D0AF1E8634FA}"/>
              </a:ext>
            </a:extLst>
          </p:cNvPr>
          <p:cNvSpPr>
            <a:spLocks noChangeArrowheads="1"/>
          </p:cNvSpPr>
          <p:nvPr/>
        </p:nvSpPr>
        <p:spPr bwMode="auto">
          <a:xfrm>
            <a:off x="381000" y="1447800"/>
            <a:ext cx="81899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Définitions :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2773" name="Rectangle 1">
            <a:extLst>
              <a:ext uri="{FF2B5EF4-FFF2-40B4-BE49-F238E27FC236}">
                <a16:creationId xmlns:a16="http://schemas.microsoft.com/office/drawing/2014/main" id="{A1D70031-E40E-43D7-3834-039E6573ACCF}"/>
              </a:ext>
            </a:extLst>
          </p:cNvPr>
          <p:cNvSpPr>
            <a:spLocks noChangeArrowheads="1"/>
          </p:cNvSpPr>
          <p:nvPr/>
        </p:nvSpPr>
        <p:spPr bwMode="auto">
          <a:xfrm>
            <a:off x="381000" y="2057400"/>
            <a:ext cx="818991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b="1">
                <a:latin typeface="Times New Roman" panose="02020603050405020304" pitchFamily="18" charset="0"/>
                <a:ea typeface="Calibri" panose="020F0502020204030204" pitchFamily="34" charset="0"/>
                <a:cs typeface="Times New Roman" panose="02020603050405020304" pitchFamily="18" charset="0"/>
              </a:rPr>
              <a:t>Les ondes sismiques</a:t>
            </a:r>
            <a:r>
              <a:rPr lang="fr-FR" altLang="fr-FR" sz="2000">
                <a:latin typeface="Times New Roman" panose="02020603050405020304" pitchFamily="18" charset="0"/>
                <a:ea typeface="Calibri" panose="020F0502020204030204" pitchFamily="34" charset="0"/>
                <a:cs typeface="Times New Roman" panose="02020603050405020304" pitchFamily="18" charset="0"/>
              </a:rPr>
              <a:t> émises lors d’un séisme se propagent à travers les couches géologiques jusqu’à atteindre la surface terrestre.</a:t>
            </a:r>
          </a:p>
        </p:txBody>
      </p:sp>
      <p:pic>
        <p:nvPicPr>
          <p:cNvPr id="32774" name="Picture 6" descr="http://www.risquesmajeurs.fr/sites/www.risquesmajeurs.fr/files/photos-diverses/seisme1.jpg">
            <a:extLst>
              <a:ext uri="{FF2B5EF4-FFF2-40B4-BE49-F238E27FC236}">
                <a16:creationId xmlns:a16="http://schemas.microsoft.com/office/drawing/2014/main" id="{C7D605E4-7F80-54B7-BF85-0A01CFAC89F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14423" b="27272"/>
          <a:stretch>
            <a:fillRect/>
          </a:stretch>
        </p:blipFill>
        <p:spPr bwMode="auto">
          <a:xfrm>
            <a:off x="1066800" y="2895600"/>
            <a:ext cx="6781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8">
            <a:extLst>
              <a:ext uri="{FF2B5EF4-FFF2-40B4-BE49-F238E27FC236}">
                <a16:creationId xmlns:a16="http://schemas.microsoft.com/office/drawing/2014/main" id="{A1F886EB-8D9D-6F44-7192-EA60D05C88C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Séismes - Volcanisme</a:t>
            </a:r>
          </a:p>
        </p:txBody>
      </p:sp>
      <p:sp>
        <p:nvSpPr>
          <p:cNvPr id="33795" name="Espace réservé du numéro de diapositive 4">
            <a:extLst>
              <a:ext uri="{FF2B5EF4-FFF2-40B4-BE49-F238E27FC236}">
                <a16:creationId xmlns:a16="http://schemas.microsoft.com/office/drawing/2014/main" id="{EBC76765-9238-AE9D-C597-2B701E00492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BC280DD-B417-4F98-AF0B-45BBEBA11F32}" type="slidenum">
              <a:rPr lang="fr-FR" altLang="fr-FR" sz="2000">
                <a:solidFill>
                  <a:srgbClr val="984807"/>
                </a:solidFill>
              </a:rPr>
              <a:pPr algn="r" eaLnBrk="1" hangingPunct="1">
                <a:spcBef>
                  <a:spcPct val="0"/>
                </a:spcBef>
                <a:buFontTx/>
                <a:buNone/>
              </a:pPr>
              <a:t>31</a:t>
            </a:fld>
            <a:endParaRPr lang="fr-FR" altLang="fr-FR" sz="2000">
              <a:solidFill>
                <a:srgbClr val="984807"/>
              </a:solidFill>
            </a:endParaRPr>
          </a:p>
        </p:txBody>
      </p:sp>
      <p:sp>
        <p:nvSpPr>
          <p:cNvPr id="33796" name="Rectangle 1">
            <a:extLst>
              <a:ext uri="{FF2B5EF4-FFF2-40B4-BE49-F238E27FC236}">
                <a16:creationId xmlns:a16="http://schemas.microsoft.com/office/drawing/2014/main" id="{B597E834-EA8B-B705-0297-87E5A72905D0}"/>
              </a:ext>
            </a:extLst>
          </p:cNvPr>
          <p:cNvSpPr>
            <a:spLocks noChangeArrowheads="1"/>
          </p:cNvSpPr>
          <p:nvPr/>
        </p:nvSpPr>
        <p:spPr bwMode="auto">
          <a:xfrm>
            <a:off x="381000" y="1447800"/>
            <a:ext cx="81899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Définitions :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3797" name="Rectangle 1">
            <a:extLst>
              <a:ext uri="{FF2B5EF4-FFF2-40B4-BE49-F238E27FC236}">
                <a16:creationId xmlns:a16="http://schemas.microsoft.com/office/drawing/2014/main" id="{F2D14329-0935-0A2D-662A-46AB83FE9A8E}"/>
              </a:ext>
            </a:extLst>
          </p:cNvPr>
          <p:cNvSpPr>
            <a:spLocks noChangeArrowheads="1"/>
          </p:cNvSpPr>
          <p:nvPr/>
        </p:nvSpPr>
        <p:spPr bwMode="auto">
          <a:xfrm>
            <a:off x="381000" y="2057400"/>
            <a:ext cx="818991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000">
                <a:latin typeface="Times New Roman" panose="02020603050405020304" pitchFamily="18" charset="0"/>
                <a:ea typeface="Calibri" panose="020F0502020204030204" pitchFamily="34" charset="0"/>
                <a:cs typeface="Times New Roman" panose="02020603050405020304" pitchFamily="18" charset="0"/>
              </a:rPr>
              <a:t> L’aléa sismique est la probabilité, pour un site, d’être exposé à une secousse sismique de caractéristiques données au cours d’une période de temps donnée.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8">
            <a:extLst>
              <a:ext uri="{FF2B5EF4-FFF2-40B4-BE49-F238E27FC236}">
                <a16:creationId xmlns:a16="http://schemas.microsoft.com/office/drawing/2014/main" id="{91CDBAA2-6A6D-95DB-2400-5280D44798C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Séismes - Volcanisme</a:t>
            </a:r>
          </a:p>
        </p:txBody>
      </p:sp>
      <p:sp>
        <p:nvSpPr>
          <p:cNvPr id="34819" name="Espace réservé du numéro de diapositive 4">
            <a:extLst>
              <a:ext uri="{FF2B5EF4-FFF2-40B4-BE49-F238E27FC236}">
                <a16:creationId xmlns:a16="http://schemas.microsoft.com/office/drawing/2014/main" id="{81FB4C77-5B37-4AD8-9053-B3469C3C9C8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FD5DA45-DC3B-4A4C-889C-9F6825EB21A0}" type="slidenum">
              <a:rPr lang="fr-FR" altLang="fr-FR" sz="2000">
                <a:solidFill>
                  <a:srgbClr val="984807"/>
                </a:solidFill>
              </a:rPr>
              <a:pPr algn="r" eaLnBrk="1" hangingPunct="1">
                <a:spcBef>
                  <a:spcPct val="0"/>
                </a:spcBef>
                <a:buFontTx/>
                <a:buNone/>
              </a:pPr>
              <a:t>32</a:t>
            </a:fld>
            <a:endParaRPr lang="fr-FR" altLang="fr-FR" sz="2000">
              <a:solidFill>
                <a:srgbClr val="984807"/>
              </a:solidFill>
            </a:endParaRPr>
          </a:p>
        </p:txBody>
      </p:sp>
      <p:sp>
        <p:nvSpPr>
          <p:cNvPr id="34820" name="Rectangle 1">
            <a:extLst>
              <a:ext uri="{FF2B5EF4-FFF2-40B4-BE49-F238E27FC236}">
                <a16:creationId xmlns:a16="http://schemas.microsoft.com/office/drawing/2014/main" id="{810F18B3-AFDA-EDA8-7E2F-47EDE1BF25B0}"/>
              </a:ext>
            </a:extLst>
          </p:cNvPr>
          <p:cNvSpPr>
            <a:spLocks noChangeArrowheads="1"/>
          </p:cNvSpPr>
          <p:nvPr/>
        </p:nvSpPr>
        <p:spPr bwMode="auto">
          <a:xfrm>
            <a:off x="457200" y="1371600"/>
            <a:ext cx="8189913"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Consignes générales s’appliquent et sont complétées par un certain nombre de consignes spécifiques au risque sismique. La 1</a:t>
            </a:r>
            <a:r>
              <a:rPr lang="fr-FR" altLang="fr-FR" sz="2000" baseline="30000">
                <a:latin typeface="Times New Roman" panose="02020603050405020304" pitchFamily="18" charset="0"/>
                <a:ea typeface="Calibri" panose="020F0502020204030204" pitchFamily="34" charset="0"/>
                <a:cs typeface="Times New Roman" panose="02020603050405020304" pitchFamily="18" charset="0"/>
              </a:rPr>
              <a:t>ère</a:t>
            </a:r>
            <a:r>
              <a:rPr lang="fr-FR" altLang="fr-FR" sz="2000">
                <a:latin typeface="Times New Roman" panose="02020603050405020304" pitchFamily="18" charset="0"/>
                <a:ea typeface="Calibri" panose="020F0502020204030204" pitchFamily="34" charset="0"/>
                <a:cs typeface="Times New Roman" panose="02020603050405020304" pitchFamily="18" charset="0"/>
              </a:rPr>
              <a:t> consigne est de veiller à ce que les bâtiments dans lesquels nous pénétrons sont bien construits de manière parasismique en zone sismique. Ce n’est pas le séisme qui tue, c’est l’effondrement des bâtiments mal conçus et mal construits. </a:t>
            </a:r>
          </a:p>
        </p:txBody>
      </p:sp>
      <p:pic>
        <p:nvPicPr>
          <p:cNvPr id="34821" name="Picture 6" descr="http://www.cnfpt-auvergne.fr/applications/formations_emplois/pc/pompiers/sergent/rtn/rtnp1_fichiers/image004.jpg">
            <a:extLst>
              <a:ext uri="{FF2B5EF4-FFF2-40B4-BE49-F238E27FC236}">
                <a16:creationId xmlns:a16="http://schemas.microsoft.com/office/drawing/2014/main" id="{1E2DF185-9A49-E9D7-A49E-0A90DE16269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657600" y="3276600"/>
            <a:ext cx="4381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8">
            <a:extLst>
              <a:ext uri="{FF2B5EF4-FFF2-40B4-BE49-F238E27FC236}">
                <a16:creationId xmlns:a16="http://schemas.microsoft.com/office/drawing/2014/main" id="{7FE18C07-FEB0-C521-AC54-63C94A1F68A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Séismes - Volcanisme</a:t>
            </a:r>
          </a:p>
        </p:txBody>
      </p:sp>
      <p:sp>
        <p:nvSpPr>
          <p:cNvPr id="35843" name="Espace réservé du numéro de diapositive 4">
            <a:extLst>
              <a:ext uri="{FF2B5EF4-FFF2-40B4-BE49-F238E27FC236}">
                <a16:creationId xmlns:a16="http://schemas.microsoft.com/office/drawing/2014/main" id="{9BAA1EC8-1259-20D5-5130-DC89ABC4E5C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3E09D15-D5A5-480F-B4CB-58D388B31DB9}" type="slidenum">
              <a:rPr lang="fr-FR" altLang="fr-FR" sz="2000">
                <a:solidFill>
                  <a:srgbClr val="984807"/>
                </a:solidFill>
              </a:rPr>
              <a:pPr algn="r" eaLnBrk="1" hangingPunct="1">
                <a:spcBef>
                  <a:spcPct val="0"/>
                </a:spcBef>
                <a:buFontTx/>
                <a:buNone/>
              </a:pPr>
              <a:t>33</a:t>
            </a:fld>
            <a:endParaRPr lang="fr-FR" altLang="fr-FR" sz="2000">
              <a:solidFill>
                <a:srgbClr val="984807"/>
              </a:solidFill>
            </a:endParaRPr>
          </a:p>
        </p:txBody>
      </p:sp>
      <p:sp>
        <p:nvSpPr>
          <p:cNvPr id="35844" name="Rectangle 1">
            <a:extLst>
              <a:ext uri="{FF2B5EF4-FFF2-40B4-BE49-F238E27FC236}">
                <a16:creationId xmlns:a16="http://schemas.microsoft.com/office/drawing/2014/main" id="{1BD95031-06C8-775A-5F67-0415B6FA52FB}"/>
              </a:ext>
            </a:extLst>
          </p:cNvPr>
          <p:cNvSpPr>
            <a:spLocks noChangeArrowheads="1"/>
          </p:cNvSpPr>
          <p:nvPr/>
        </p:nvSpPr>
        <p:spPr bwMode="auto">
          <a:xfrm>
            <a:off x="381000" y="1447800"/>
            <a:ext cx="81899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Consignes spécifiques au risque sismique : </a:t>
            </a:r>
          </a:p>
        </p:txBody>
      </p:sp>
      <p:sp>
        <p:nvSpPr>
          <p:cNvPr id="35845" name="Rectangle 1">
            <a:extLst>
              <a:ext uri="{FF2B5EF4-FFF2-40B4-BE49-F238E27FC236}">
                <a16:creationId xmlns:a16="http://schemas.microsoft.com/office/drawing/2014/main" id="{66E6D2C0-B3AE-62EA-5EA5-C80EAF6C0C76}"/>
              </a:ext>
            </a:extLst>
          </p:cNvPr>
          <p:cNvSpPr>
            <a:spLocks noChangeArrowheads="1"/>
          </p:cNvSpPr>
          <p:nvPr/>
        </p:nvSpPr>
        <p:spPr bwMode="auto">
          <a:xfrm>
            <a:off x="381000" y="2057400"/>
            <a:ext cx="8189913"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AVANT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br>
              <a:rPr lang="fr-FR" altLang="fr-FR" sz="2000">
                <a:latin typeface="Times New Roman" panose="02020603050405020304" pitchFamily="18" charset="0"/>
                <a:ea typeface="Calibri" panose="020F0502020204030204" pitchFamily="34" charset="0"/>
                <a:cs typeface="Times New Roman" panose="02020603050405020304" pitchFamily="18" charset="0"/>
              </a:rPr>
            </a:br>
            <a:r>
              <a:rPr lang="fr-FR" altLang="fr-FR" sz="2000">
                <a:latin typeface="Times New Roman" panose="02020603050405020304" pitchFamily="18" charset="0"/>
                <a:ea typeface="Calibri" panose="020F0502020204030204" pitchFamily="34" charset="0"/>
                <a:cs typeface="Times New Roman" panose="02020603050405020304" pitchFamily="18" charset="0"/>
              </a:rPr>
              <a:t>- Vérifier ou faire vérifier la vulnérabilité aux séismes de mon habitation,</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Repérer les points de coupure du gaz, d’eau, de l’électricité.</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Fixez les appareils et les meubles lourds.</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Préparez un plan de groupement familial (voir PFMS),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8">
            <a:extLst>
              <a:ext uri="{FF2B5EF4-FFF2-40B4-BE49-F238E27FC236}">
                <a16:creationId xmlns:a16="http://schemas.microsoft.com/office/drawing/2014/main" id="{84E554CF-69DD-2F8E-3EE5-D7EBF584192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Séismes - Volcanisme</a:t>
            </a:r>
          </a:p>
        </p:txBody>
      </p:sp>
      <p:sp>
        <p:nvSpPr>
          <p:cNvPr id="36867" name="Espace réservé du numéro de diapositive 4">
            <a:extLst>
              <a:ext uri="{FF2B5EF4-FFF2-40B4-BE49-F238E27FC236}">
                <a16:creationId xmlns:a16="http://schemas.microsoft.com/office/drawing/2014/main" id="{DDD043A4-685D-A382-9CF6-634B0D64ABF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BA2B498-9B93-4ED2-A69A-727273598F36}" type="slidenum">
              <a:rPr lang="fr-FR" altLang="fr-FR" sz="2000">
                <a:solidFill>
                  <a:srgbClr val="984807"/>
                </a:solidFill>
              </a:rPr>
              <a:pPr algn="r" eaLnBrk="1" hangingPunct="1">
                <a:spcBef>
                  <a:spcPct val="0"/>
                </a:spcBef>
                <a:buFontTx/>
                <a:buNone/>
              </a:pPr>
              <a:t>34</a:t>
            </a:fld>
            <a:endParaRPr lang="fr-FR" altLang="fr-FR" sz="2000">
              <a:solidFill>
                <a:srgbClr val="984807"/>
              </a:solidFill>
            </a:endParaRPr>
          </a:p>
        </p:txBody>
      </p:sp>
      <p:sp>
        <p:nvSpPr>
          <p:cNvPr id="36868" name="Rectangle 1">
            <a:extLst>
              <a:ext uri="{FF2B5EF4-FFF2-40B4-BE49-F238E27FC236}">
                <a16:creationId xmlns:a16="http://schemas.microsoft.com/office/drawing/2014/main" id="{AB325BE6-70F7-23DA-04D6-E1505E1DCB2E}"/>
              </a:ext>
            </a:extLst>
          </p:cNvPr>
          <p:cNvSpPr>
            <a:spLocks noChangeArrowheads="1"/>
          </p:cNvSpPr>
          <p:nvPr/>
        </p:nvSpPr>
        <p:spPr bwMode="auto">
          <a:xfrm>
            <a:off x="381000" y="1447800"/>
            <a:ext cx="81899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Consignes spécifiques au risque sismique : </a:t>
            </a:r>
          </a:p>
        </p:txBody>
      </p:sp>
      <p:sp>
        <p:nvSpPr>
          <p:cNvPr id="36869" name="Rectangle 1">
            <a:extLst>
              <a:ext uri="{FF2B5EF4-FFF2-40B4-BE49-F238E27FC236}">
                <a16:creationId xmlns:a16="http://schemas.microsoft.com/office/drawing/2014/main" id="{7CD38293-2B43-983A-7411-C26D13080BEE}"/>
              </a:ext>
            </a:extLst>
          </p:cNvPr>
          <p:cNvSpPr>
            <a:spLocks noChangeArrowheads="1"/>
          </p:cNvSpPr>
          <p:nvPr/>
        </p:nvSpPr>
        <p:spPr bwMode="auto">
          <a:xfrm>
            <a:off x="381000" y="2057400"/>
            <a:ext cx="8189913"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PENDANT :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br>
              <a:rPr lang="fr-FR" altLang="fr-FR" sz="2000">
                <a:latin typeface="Times New Roman" panose="02020603050405020304" pitchFamily="18" charset="0"/>
                <a:ea typeface="Calibri" panose="020F0502020204030204" pitchFamily="34" charset="0"/>
                <a:cs typeface="Times New Roman" panose="02020603050405020304" pitchFamily="18" charset="0"/>
              </a:rPr>
            </a:br>
            <a:r>
              <a:rPr lang="fr-FR" altLang="fr-FR" sz="2000">
                <a:latin typeface="Times New Roman" panose="02020603050405020304" pitchFamily="18" charset="0"/>
                <a:ea typeface="Calibri" panose="020F0502020204030204" pitchFamily="34" charset="0"/>
                <a:cs typeface="Times New Roman" panose="02020603050405020304" pitchFamily="18" charset="0"/>
              </a:rPr>
              <a:t>Rester où l’on est :</a:t>
            </a:r>
          </a:p>
          <a:p>
            <a:pPr algn="just">
              <a:lnSpc>
                <a:spcPct val="107000"/>
              </a:lnSpc>
              <a:spcBef>
                <a:spcPct val="0"/>
              </a:spcBef>
              <a:buFontTx/>
              <a:buNone/>
            </a:pPr>
            <a:br>
              <a:rPr lang="fr-FR" altLang="fr-FR" sz="2000">
                <a:latin typeface="Times New Roman" panose="02020603050405020304" pitchFamily="18" charset="0"/>
                <a:ea typeface="Calibri" panose="020F0502020204030204" pitchFamily="34" charset="0"/>
                <a:cs typeface="Times New Roman" panose="02020603050405020304" pitchFamily="18" charset="0"/>
              </a:rPr>
            </a:br>
            <a:r>
              <a:rPr lang="fr-FR" altLang="fr-FR" sz="2000">
                <a:latin typeface="Times New Roman" panose="02020603050405020304" pitchFamily="18" charset="0"/>
                <a:ea typeface="Calibri" panose="020F0502020204030204" pitchFamily="34" charset="0"/>
                <a:cs typeface="Times New Roman" panose="02020603050405020304" pitchFamily="18" charset="0"/>
              </a:rPr>
              <a:t>- A l’intérieur : se mettre près d’un mur porteur (mur très solide), une colonne porteuse ou sous des meubles solides, s’éloigner des fenêtres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 l’extérieur : ne pas rester sous des fils électriques ou sous ce qui peut s’effondrer (ponts, corniches, toitures...)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En voiture : s’arrêter et ne pas descendre avant la fin des secousses.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Se protéger la tête avec les bras.</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Ne pas allumer de flamme.</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8">
            <a:extLst>
              <a:ext uri="{FF2B5EF4-FFF2-40B4-BE49-F238E27FC236}">
                <a16:creationId xmlns:a16="http://schemas.microsoft.com/office/drawing/2014/main" id="{9F71DF57-0408-ACAA-D10F-11CCFC0EE35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Séismes - Volcanisme</a:t>
            </a:r>
          </a:p>
        </p:txBody>
      </p:sp>
      <p:sp>
        <p:nvSpPr>
          <p:cNvPr id="37891" name="Espace réservé du numéro de diapositive 4">
            <a:extLst>
              <a:ext uri="{FF2B5EF4-FFF2-40B4-BE49-F238E27FC236}">
                <a16:creationId xmlns:a16="http://schemas.microsoft.com/office/drawing/2014/main" id="{3245B4DD-F330-072E-74A0-BCD538FFBB1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A5C8740-FAD2-480C-8ED3-412089C07035}" type="slidenum">
              <a:rPr lang="fr-FR" altLang="fr-FR" sz="2000">
                <a:solidFill>
                  <a:srgbClr val="984807"/>
                </a:solidFill>
              </a:rPr>
              <a:pPr algn="r" eaLnBrk="1" hangingPunct="1">
                <a:spcBef>
                  <a:spcPct val="0"/>
                </a:spcBef>
                <a:buFontTx/>
                <a:buNone/>
              </a:pPr>
              <a:t>35</a:t>
            </a:fld>
            <a:endParaRPr lang="fr-FR" altLang="fr-FR" sz="2000">
              <a:solidFill>
                <a:srgbClr val="984807"/>
              </a:solidFill>
            </a:endParaRPr>
          </a:p>
        </p:txBody>
      </p:sp>
      <p:sp>
        <p:nvSpPr>
          <p:cNvPr id="37892" name="Rectangle 1">
            <a:extLst>
              <a:ext uri="{FF2B5EF4-FFF2-40B4-BE49-F238E27FC236}">
                <a16:creationId xmlns:a16="http://schemas.microsoft.com/office/drawing/2014/main" id="{611C1B84-BC29-35E6-4470-59D4F9FDC4C7}"/>
              </a:ext>
            </a:extLst>
          </p:cNvPr>
          <p:cNvSpPr>
            <a:spLocks noChangeArrowheads="1"/>
          </p:cNvSpPr>
          <p:nvPr/>
        </p:nvSpPr>
        <p:spPr bwMode="auto">
          <a:xfrm>
            <a:off x="381000" y="1447800"/>
            <a:ext cx="81899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Consignes spécifiques au risque sismique : </a:t>
            </a:r>
          </a:p>
        </p:txBody>
      </p:sp>
      <p:sp>
        <p:nvSpPr>
          <p:cNvPr id="37893" name="Rectangle 1">
            <a:extLst>
              <a:ext uri="{FF2B5EF4-FFF2-40B4-BE49-F238E27FC236}">
                <a16:creationId xmlns:a16="http://schemas.microsoft.com/office/drawing/2014/main" id="{200EC771-AECD-D977-B5C8-18D2786EC57D}"/>
              </a:ext>
            </a:extLst>
          </p:cNvPr>
          <p:cNvSpPr>
            <a:spLocks noChangeArrowheads="1"/>
          </p:cNvSpPr>
          <p:nvPr/>
        </p:nvSpPr>
        <p:spPr bwMode="auto">
          <a:xfrm>
            <a:off x="381000" y="2057400"/>
            <a:ext cx="8189913"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APRÈS :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br>
              <a:rPr lang="fr-FR" altLang="fr-FR" sz="2000">
                <a:latin typeface="Times New Roman" panose="02020603050405020304" pitchFamily="18" charset="0"/>
                <a:ea typeface="Calibri" panose="020F0502020204030204" pitchFamily="34" charset="0"/>
                <a:cs typeface="Times New Roman" panose="02020603050405020304" pitchFamily="18" charset="0"/>
              </a:rPr>
            </a:br>
            <a:r>
              <a:rPr lang="fr-FR" altLang="fr-FR" sz="2000">
                <a:latin typeface="Times New Roman" panose="02020603050405020304" pitchFamily="18" charset="0"/>
                <a:ea typeface="Calibri" panose="020F0502020204030204" pitchFamily="34" charset="0"/>
                <a:cs typeface="Times New Roman" panose="02020603050405020304" pitchFamily="18" charset="0"/>
              </a:rPr>
              <a:t>- Sortir des bâtiments et ne pas se mettre sous ou à côté, des fils électriques et de ce qui peut s’effondrer (ponts, corniches, toitures, bâtiments,...)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Ne pas prendre les ascenseurs pour quitter un immeuble.</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Couper l’eau, l’électricité et le gaz : en cas de fuite ouvrir les fenêtres et les portes, se sauver et prévenir les autorités.</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S’éloigner des zones côtières, même longtemps après la fin des secousses, en raison d’éventuels tsunamis,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8">
            <a:extLst>
              <a:ext uri="{FF2B5EF4-FFF2-40B4-BE49-F238E27FC236}">
                <a16:creationId xmlns:a16="http://schemas.microsoft.com/office/drawing/2014/main" id="{03342BFD-B362-C74D-0AC3-D8EB1A4B886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Conclusion</a:t>
            </a:r>
          </a:p>
        </p:txBody>
      </p:sp>
      <p:sp>
        <p:nvSpPr>
          <p:cNvPr id="38915" name="Espace réservé du numéro de diapositive 4">
            <a:extLst>
              <a:ext uri="{FF2B5EF4-FFF2-40B4-BE49-F238E27FC236}">
                <a16:creationId xmlns:a16="http://schemas.microsoft.com/office/drawing/2014/main" id="{39B27286-52BF-BE3F-13FE-664991C4650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585A66A-0343-4E8E-A606-98F0F54AE11D}" type="slidenum">
              <a:rPr lang="fr-FR" altLang="fr-FR" sz="2000">
                <a:solidFill>
                  <a:srgbClr val="984807"/>
                </a:solidFill>
              </a:rPr>
              <a:pPr algn="r" eaLnBrk="1" hangingPunct="1">
                <a:spcBef>
                  <a:spcPct val="0"/>
                </a:spcBef>
                <a:buFontTx/>
                <a:buNone/>
              </a:pPr>
              <a:t>36</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92D80E5E-9134-1A97-0EE6-C40CFC90D6E3}"/>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8917" name="ZoneTexte 12">
            <a:extLst>
              <a:ext uri="{FF2B5EF4-FFF2-40B4-BE49-F238E27FC236}">
                <a16:creationId xmlns:a16="http://schemas.microsoft.com/office/drawing/2014/main" id="{3366AD6F-60E6-700A-FEFC-5C7473CB2746}"/>
              </a:ext>
            </a:extLst>
          </p:cNvPr>
          <p:cNvSpPr txBox="1">
            <a:spLocks noChangeArrowheads="1"/>
          </p:cNvSpPr>
          <p:nvPr/>
        </p:nvSpPr>
        <p:spPr bwMode="auto">
          <a:xfrm>
            <a:off x="4711700" y="2133600"/>
            <a:ext cx="403701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1800">
                <a:latin typeface="Times New Roman" panose="02020603050405020304" pitchFamily="18" charset="0"/>
                <a:cs typeface="Arial" panose="020B0604020202020204" pitchFamily="34" charset="0"/>
              </a:rPr>
              <a:t>Année : 2022</a:t>
            </a:r>
          </a:p>
          <a:p>
            <a:pPr>
              <a:spcBef>
                <a:spcPct val="0"/>
              </a:spcBef>
              <a:buFontTx/>
              <a:buNone/>
            </a:pP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a:p>
            <a:pPr algn="just">
              <a:spcBef>
                <a:spcPct val="0"/>
              </a:spcBef>
              <a:buFontTx/>
              <a:buNone/>
            </a:pPr>
            <a:r>
              <a:rPr lang="fr-FR" altLang="fr-FR" sz="1800">
                <a:latin typeface="Times New Roman" panose="02020603050405020304" pitchFamily="18" charset="0"/>
                <a:cs typeface="Arial" panose="020B0604020202020204" pitchFamily="34" charset="0"/>
              </a:rPr>
              <a:t>Contact : pour toute remarque concernant ce document, merci d’envoyer un mail sur l’adresse suivante :</a:t>
            </a:r>
          </a:p>
          <a:p>
            <a:pPr algn="just">
              <a:spcBef>
                <a:spcPct val="0"/>
              </a:spcBef>
              <a:buFontTx/>
              <a:buNone/>
            </a:pPr>
            <a:endParaRPr lang="fr-FR" altLang="fr-FR" sz="1800">
              <a:latin typeface="Times New Roman" panose="02020603050405020304" pitchFamily="18" charset="0"/>
              <a:cs typeface="Arial" panose="020B0604020202020204" pitchFamily="34" charset="0"/>
            </a:endParaRPr>
          </a:p>
          <a:p>
            <a:pPr algn="ctr">
              <a:spcBef>
                <a:spcPct val="0"/>
              </a:spcBef>
              <a:buFontTx/>
              <a:buNone/>
            </a:pPr>
            <a:r>
              <a:rPr lang="fr-FR" altLang="fr-FR" sz="1800" b="1">
                <a:latin typeface="Times New Roman" panose="02020603050405020304" pitchFamily="18" charset="0"/>
                <a:cs typeface="Arial" panose="020B0604020202020204" pitchFamily="34" charset="0"/>
              </a:rPr>
              <a:t>gfor_jsp@sdmis.fr</a:t>
            </a: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p:txBody>
      </p:sp>
      <p:sp>
        <p:nvSpPr>
          <p:cNvPr id="38918" name="ZoneTexte 15">
            <a:extLst>
              <a:ext uri="{FF2B5EF4-FFF2-40B4-BE49-F238E27FC236}">
                <a16:creationId xmlns:a16="http://schemas.microsoft.com/office/drawing/2014/main" id="{91CDD57E-5812-298C-2D48-B2458D64BA85}"/>
              </a:ext>
            </a:extLst>
          </p:cNvPr>
          <p:cNvSpPr txBox="1">
            <a:spLocks noChangeArrowheads="1"/>
          </p:cNvSpPr>
          <p:nvPr/>
        </p:nvSpPr>
        <p:spPr bwMode="auto">
          <a:xfrm>
            <a:off x="685800" y="2286000"/>
            <a:ext cx="34290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Définitions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Causes </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Types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Conséquences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Séismes - Volcanisme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8">
            <a:extLst>
              <a:ext uri="{FF2B5EF4-FFF2-40B4-BE49-F238E27FC236}">
                <a16:creationId xmlns:a16="http://schemas.microsoft.com/office/drawing/2014/main" id="{49452BD9-6CAE-50BD-A13C-2FE087E341D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Définition</a:t>
            </a:r>
          </a:p>
        </p:txBody>
      </p:sp>
      <p:sp>
        <p:nvSpPr>
          <p:cNvPr id="6147" name="Espace réservé du numéro de diapositive 4">
            <a:extLst>
              <a:ext uri="{FF2B5EF4-FFF2-40B4-BE49-F238E27FC236}">
                <a16:creationId xmlns:a16="http://schemas.microsoft.com/office/drawing/2014/main" id="{16DDAFF3-06FD-5D45-AD0D-6655DA8EB6E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A2009E4-C651-4F08-9CB9-70F5DC7988E2}" type="slidenum">
              <a:rPr lang="fr-FR" altLang="fr-FR" sz="2000">
                <a:solidFill>
                  <a:srgbClr val="984807"/>
                </a:solidFill>
              </a:rPr>
              <a:pPr algn="r" eaLnBrk="1" hangingPunct="1">
                <a:spcBef>
                  <a:spcPct val="0"/>
                </a:spcBef>
                <a:buFontTx/>
                <a:buNone/>
              </a:pPr>
              <a:t>4</a:t>
            </a:fld>
            <a:endParaRPr lang="fr-FR" altLang="fr-FR" sz="2000">
              <a:solidFill>
                <a:srgbClr val="984807"/>
              </a:solidFill>
            </a:endParaRPr>
          </a:p>
        </p:txBody>
      </p:sp>
      <p:sp>
        <p:nvSpPr>
          <p:cNvPr id="6148" name="Rectangle 1">
            <a:extLst>
              <a:ext uri="{FF2B5EF4-FFF2-40B4-BE49-F238E27FC236}">
                <a16:creationId xmlns:a16="http://schemas.microsoft.com/office/drawing/2014/main" id="{8099F25C-5991-688F-E55E-619497ECFA68}"/>
              </a:ext>
            </a:extLst>
          </p:cNvPr>
          <p:cNvSpPr>
            <a:spLocks noChangeArrowheads="1"/>
          </p:cNvSpPr>
          <p:nvPr/>
        </p:nvSpPr>
        <p:spPr bwMode="auto">
          <a:xfrm>
            <a:off x="381000" y="1524000"/>
            <a:ext cx="818991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L’effondrement d’une construction</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est la conséquence de déformation pouvant aller jusqu’à la rupture des éléments de construction soumis à des forces extérieures.</a:t>
            </a:r>
          </a:p>
        </p:txBody>
      </p:sp>
      <p:pic>
        <p:nvPicPr>
          <p:cNvPr id="6149" name="Picture 1029">
            <a:extLst>
              <a:ext uri="{FF2B5EF4-FFF2-40B4-BE49-F238E27FC236}">
                <a16:creationId xmlns:a16="http://schemas.microsoft.com/office/drawing/2014/main" id="{DA3CDA1E-BE96-6DB6-9B90-F1F461BF6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83" t="6403" r="54617" b="55067"/>
          <a:stretch>
            <a:fillRect/>
          </a:stretch>
        </p:blipFill>
        <p:spPr bwMode="auto">
          <a:xfrm>
            <a:off x="3276600" y="2514600"/>
            <a:ext cx="5181600"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8">
            <a:extLst>
              <a:ext uri="{FF2B5EF4-FFF2-40B4-BE49-F238E27FC236}">
                <a16:creationId xmlns:a16="http://schemas.microsoft.com/office/drawing/2014/main" id="{4B7EB90F-1563-D529-4155-D7D4300E9DC1}"/>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Causes</a:t>
            </a:r>
          </a:p>
        </p:txBody>
      </p:sp>
      <p:sp>
        <p:nvSpPr>
          <p:cNvPr id="7171" name="Espace réservé du numéro de diapositive 4">
            <a:extLst>
              <a:ext uri="{FF2B5EF4-FFF2-40B4-BE49-F238E27FC236}">
                <a16:creationId xmlns:a16="http://schemas.microsoft.com/office/drawing/2014/main" id="{1BE51DBF-52A5-0FB4-6B0F-2039B85F8215}"/>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D90E336-6CFB-4A8D-8067-C3D072770FCB}" type="slidenum">
              <a:rPr lang="fr-FR" altLang="fr-FR" sz="2000">
                <a:solidFill>
                  <a:srgbClr val="984807"/>
                </a:solidFill>
              </a:rPr>
              <a:pPr>
                <a:spcBef>
                  <a:spcPct val="0"/>
                </a:spcBef>
                <a:buFontTx/>
                <a:buNone/>
              </a:pPr>
              <a:t>5</a:t>
            </a:fld>
            <a:endParaRPr lang="fr-FR" altLang="fr-FR" sz="2000">
              <a:solidFill>
                <a:srgbClr val="984807"/>
              </a:solidFill>
            </a:endParaRPr>
          </a:p>
        </p:txBody>
      </p:sp>
      <p:sp>
        <p:nvSpPr>
          <p:cNvPr id="7172" name="Rectangle 1">
            <a:extLst>
              <a:ext uri="{FF2B5EF4-FFF2-40B4-BE49-F238E27FC236}">
                <a16:creationId xmlns:a16="http://schemas.microsoft.com/office/drawing/2014/main" id="{A6EEB7D3-F000-6E2D-996E-3A6C6A033770}"/>
              </a:ext>
            </a:extLst>
          </p:cNvPr>
          <p:cNvSpPr>
            <a:spLocks noChangeArrowheads="1"/>
          </p:cNvSpPr>
          <p:nvPr/>
        </p:nvSpPr>
        <p:spPr bwMode="auto">
          <a:xfrm>
            <a:off x="304800" y="1676400"/>
            <a:ext cx="8189913"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mouvements de terrain</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sont très variés en France, par leur nature (glissements de terrains, éboulements rocheux, coulées de boues, effondrements de vides souterrains, affaissements, gonflement ou retrait des sols, ...) et par leur dimension. Ils sont difficilement prévisibles.</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Leur répartition spatiale est guidée par la topographie et par la géologie (nature et fracturation des formations affleurantes, hydrogéologie) c'est-à-dire par l'environnement physique. Ils concernent non seulement les régions montagneuses et côtières, mais aussi les bassins à forte densité de vides souterrains (naturels ou minés), les sols argileux sensibles aux variations de teneur en eau.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8">
            <a:extLst>
              <a:ext uri="{FF2B5EF4-FFF2-40B4-BE49-F238E27FC236}">
                <a16:creationId xmlns:a16="http://schemas.microsoft.com/office/drawing/2014/main" id="{4CBAC969-7719-42AF-3D9D-BE91603BA2A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Causes</a:t>
            </a:r>
          </a:p>
        </p:txBody>
      </p:sp>
      <p:sp>
        <p:nvSpPr>
          <p:cNvPr id="8195" name="Espace réservé du numéro de diapositive 4">
            <a:extLst>
              <a:ext uri="{FF2B5EF4-FFF2-40B4-BE49-F238E27FC236}">
                <a16:creationId xmlns:a16="http://schemas.microsoft.com/office/drawing/2014/main" id="{0506FD80-22C4-03E7-FB5F-B0812DC624E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4D19CE4-202F-441E-9029-25B336F3BCC9}" type="slidenum">
              <a:rPr lang="fr-FR" altLang="fr-FR" sz="2000">
                <a:solidFill>
                  <a:srgbClr val="984807"/>
                </a:solidFill>
              </a:rPr>
              <a:pPr algn="r" eaLnBrk="1" hangingPunct="1">
                <a:spcBef>
                  <a:spcPct val="0"/>
                </a:spcBef>
                <a:buFontTx/>
                <a:buNone/>
              </a:pPr>
              <a:t>6</a:t>
            </a:fld>
            <a:endParaRPr lang="fr-FR" altLang="fr-FR" sz="2000">
              <a:solidFill>
                <a:srgbClr val="984807"/>
              </a:solidFill>
            </a:endParaRPr>
          </a:p>
        </p:txBody>
      </p:sp>
      <p:sp>
        <p:nvSpPr>
          <p:cNvPr id="8196" name="Rectangle 1">
            <a:extLst>
              <a:ext uri="{FF2B5EF4-FFF2-40B4-BE49-F238E27FC236}">
                <a16:creationId xmlns:a16="http://schemas.microsoft.com/office/drawing/2014/main" id="{390138E0-EB3D-941C-E561-D7B72B0BA402}"/>
              </a:ext>
            </a:extLst>
          </p:cNvPr>
          <p:cNvSpPr>
            <a:spLocks noChangeArrowheads="1"/>
          </p:cNvSpPr>
          <p:nvPr/>
        </p:nvSpPr>
        <p:spPr bwMode="auto">
          <a:xfrm>
            <a:off x="414338" y="1316038"/>
            <a:ext cx="8189912"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Leurs causes</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sont principalement dues par :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variations climatiques : périodes de fortes pluies, fonte des neiges, sécheresse, ouragans cyclones mais peut aussi être liée à des secousses sismiques = causes naturelles.</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activités humaines : injection ou exploitation de fluides dans le sous-sol, explosion dans les carrières, travaux de grandes envergures, remplissage de retenues de barrage, déboisement, etc. = causes humaines.</a:t>
            </a: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8">
            <a:extLst>
              <a:ext uri="{FF2B5EF4-FFF2-40B4-BE49-F238E27FC236}">
                <a16:creationId xmlns:a16="http://schemas.microsoft.com/office/drawing/2014/main" id="{DDE4EE6D-DA19-0419-AFDA-F55C8ECE369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Causes</a:t>
            </a:r>
          </a:p>
        </p:txBody>
      </p:sp>
      <p:sp>
        <p:nvSpPr>
          <p:cNvPr id="9219" name="Espace réservé du numéro de diapositive 4">
            <a:extLst>
              <a:ext uri="{FF2B5EF4-FFF2-40B4-BE49-F238E27FC236}">
                <a16:creationId xmlns:a16="http://schemas.microsoft.com/office/drawing/2014/main" id="{38D8B24D-87D0-8518-3589-D15EB29BD7F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C810714-B741-4E07-8DB5-A183098A8E8D}" type="slidenum">
              <a:rPr lang="fr-FR" altLang="fr-FR" sz="2000">
                <a:solidFill>
                  <a:srgbClr val="984807"/>
                </a:solidFill>
              </a:rPr>
              <a:pPr algn="r" eaLnBrk="1" hangingPunct="1">
                <a:spcBef>
                  <a:spcPct val="0"/>
                </a:spcBef>
                <a:buFontTx/>
                <a:buNone/>
              </a:pPr>
              <a:t>7</a:t>
            </a:fld>
            <a:endParaRPr lang="fr-FR" altLang="fr-FR" sz="2000">
              <a:solidFill>
                <a:srgbClr val="984807"/>
              </a:solidFill>
            </a:endParaRPr>
          </a:p>
        </p:txBody>
      </p:sp>
      <p:sp>
        <p:nvSpPr>
          <p:cNvPr id="9220" name="Rectangle 1">
            <a:extLst>
              <a:ext uri="{FF2B5EF4-FFF2-40B4-BE49-F238E27FC236}">
                <a16:creationId xmlns:a16="http://schemas.microsoft.com/office/drawing/2014/main" id="{554B2DC0-72CD-7C9C-1409-E9E9A1F33050}"/>
              </a:ext>
            </a:extLst>
          </p:cNvPr>
          <p:cNvSpPr>
            <a:spLocks noChangeArrowheads="1"/>
          </p:cNvSpPr>
          <p:nvPr/>
        </p:nvSpPr>
        <p:spPr bwMode="auto">
          <a:xfrm>
            <a:off x="414338" y="1316038"/>
            <a:ext cx="8189912"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L’effondrement</a:t>
            </a:r>
            <a:r>
              <a:rPr lang="fr-FR" altLang="fr-FR" sz="2000">
                <a:latin typeface="Times New Roman" panose="02020603050405020304" pitchFamily="18" charset="0"/>
                <a:ea typeface="Calibri" panose="020F0502020204030204" pitchFamily="34" charset="0"/>
                <a:cs typeface="Times New Roman" panose="02020603050405020304" pitchFamily="18" charset="0"/>
              </a:rPr>
              <a:t> d’une construction est lié à l’identification des sites à risques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D’origine naturelle (séisme, volcan, glissement de terrain, etc.).</a:t>
            </a:r>
          </a:p>
          <a:p>
            <a:pPr algn="just">
              <a:lnSpc>
                <a:spcPct val="107000"/>
              </a:lnSpc>
              <a:spcBef>
                <a:spcPct val="0"/>
              </a:spcBef>
              <a:buFontTx/>
              <a:buChar char="•"/>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Spécifique à l’environnement naturel (coteaux, falaises, cavités, etc.).</a:t>
            </a:r>
          </a:p>
          <a:p>
            <a:pPr algn="just">
              <a:lnSpc>
                <a:spcPct val="107000"/>
              </a:lnSpc>
              <a:spcBef>
                <a:spcPct val="0"/>
              </a:spcBef>
              <a:buFontTx/>
              <a:buChar char="•"/>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Bâtiments et constructions (ouvrages d’art, bâtiments collectifs ou industriels, etc.).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8">
            <a:extLst>
              <a:ext uri="{FF2B5EF4-FFF2-40B4-BE49-F238E27FC236}">
                <a16:creationId xmlns:a16="http://schemas.microsoft.com/office/drawing/2014/main" id="{F9083C66-EFE9-1A53-B86C-01A895817D0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a:t>
            </a:r>
          </a:p>
        </p:txBody>
      </p:sp>
      <p:sp>
        <p:nvSpPr>
          <p:cNvPr id="10243" name="Espace réservé du numéro de diapositive 4">
            <a:extLst>
              <a:ext uri="{FF2B5EF4-FFF2-40B4-BE49-F238E27FC236}">
                <a16:creationId xmlns:a16="http://schemas.microsoft.com/office/drawing/2014/main" id="{6EC46748-BE4B-5D53-4903-42479070081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029460A-0C8F-4CFA-BB90-223A96088E9C}" type="slidenum">
              <a:rPr lang="fr-FR" altLang="fr-FR" sz="2000">
                <a:solidFill>
                  <a:srgbClr val="984807"/>
                </a:solidFill>
              </a:rPr>
              <a:pPr algn="r" eaLnBrk="1" hangingPunct="1">
                <a:spcBef>
                  <a:spcPct val="0"/>
                </a:spcBef>
                <a:buFontTx/>
                <a:buNone/>
              </a:pPr>
              <a:t>8</a:t>
            </a:fld>
            <a:endParaRPr lang="fr-FR" altLang="fr-FR" sz="2000">
              <a:solidFill>
                <a:srgbClr val="984807"/>
              </a:solidFill>
            </a:endParaRPr>
          </a:p>
        </p:txBody>
      </p:sp>
      <p:sp>
        <p:nvSpPr>
          <p:cNvPr id="10244" name="Rectangle 1">
            <a:extLst>
              <a:ext uri="{FF2B5EF4-FFF2-40B4-BE49-F238E27FC236}">
                <a16:creationId xmlns:a16="http://schemas.microsoft.com/office/drawing/2014/main" id="{E4C8D30F-23B5-A0FB-A8F1-1FEECFE122ED}"/>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Les mouvements lents et continus : </a:t>
            </a:r>
          </a:p>
        </p:txBody>
      </p:sp>
      <p:sp>
        <p:nvSpPr>
          <p:cNvPr id="10245" name="Rectangle 5">
            <a:extLst>
              <a:ext uri="{FF2B5EF4-FFF2-40B4-BE49-F238E27FC236}">
                <a16:creationId xmlns:a16="http://schemas.microsoft.com/office/drawing/2014/main" id="{986B0BE6-831D-ECE0-F49B-50D2E1758EAF}"/>
              </a:ext>
            </a:extLst>
          </p:cNvPr>
          <p:cNvSpPr>
            <a:spLocks noChangeArrowheads="1"/>
          </p:cNvSpPr>
          <p:nvPr/>
        </p:nvSpPr>
        <p:spPr bwMode="auto">
          <a:xfrm>
            <a:off x="457200" y="2057400"/>
            <a:ext cx="83058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solidFill>
                  <a:srgbClr val="000000"/>
                </a:solidFill>
                <a:latin typeface="Times New Roman" panose="02020603050405020304" pitchFamily="18" charset="0"/>
                <a:cs typeface="Times New Roman" panose="02020603050405020304" pitchFamily="18" charset="0"/>
              </a:rPr>
              <a:t>Les tassements et les affaissements</a:t>
            </a:r>
            <a:r>
              <a:rPr lang="fr-FR" altLang="fr-FR" sz="2000" i="1">
                <a:solidFill>
                  <a:srgbClr val="000000"/>
                </a:solidFill>
                <a:latin typeface="Times New Roman" panose="02020603050405020304" pitchFamily="18" charset="0"/>
                <a:cs typeface="Times New Roman" panose="02020603050405020304" pitchFamily="18" charset="0"/>
              </a:rPr>
              <a:t> :</a:t>
            </a:r>
            <a:r>
              <a:rPr lang="fr-FR" altLang="fr-FR" sz="2000">
                <a:solidFill>
                  <a:srgbClr val="000000"/>
                </a:solidFill>
                <a:latin typeface="Times New Roman" panose="02020603050405020304" pitchFamily="18" charset="0"/>
                <a:cs typeface="Times New Roman" panose="02020603050405020304" pitchFamily="18" charset="0"/>
              </a:rPr>
              <a:t> certains sols compressibles peuvent se tasser sous l’effet de surcharges (constructions, remblais) ou en cas d’assèchement (drainage, pompage). Ce phénomène est à l’origine du tassement de 7 mètres de la ville de Mexico et du basculement de la tour de Pise. </a:t>
            </a:r>
            <a:endParaRPr lang="fr-FR" altLang="fr-FR" sz="2000">
              <a:latin typeface="Times New Roman" panose="02020603050405020304" pitchFamily="18" charset="0"/>
            </a:endParaRPr>
          </a:p>
        </p:txBody>
      </p:sp>
      <p:pic>
        <p:nvPicPr>
          <p:cNvPr id="10246" name="Picture 6" descr="JPEG - 31.8 ko">
            <a:extLst>
              <a:ext uri="{FF2B5EF4-FFF2-40B4-BE49-F238E27FC236}">
                <a16:creationId xmlns:a16="http://schemas.microsoft.com/office/drawing/2014/main" id="{21E5C1E4-99AE-014C-6825-0D2CEA8EE54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819400" y="3505200"/>
            <a:ext cx="3332163"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 1">
            <a:extLst>
              <a:ext uri="{FF2B5EF4-FFF2-40B4-BE49-F238E27FC236}">
                <a16:creationId xmlns:a16="http://schemas.microsoft.com/office/drawing/2014/main" id="{40C03CE9-FA00-2D5F-E022-96C0C6512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667000"/>
            <a:ext cx="6019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re 8">
            <a:extLst>
              <a:ext uri="{FF2B5EF4-FFF2-40B4-BE49-F238E27FC236}">
                <a16:creationId xmlns:a16="http://schemas.microsoft.com/office/drawing/2014/main" id="{A98219BF-1AA7-8B0C-B0DB-5E813C70FF7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a:t>
            </a:r>
          </a:p>
        </p:txBody>
      </p:sp>
      <p:sp>
        <p:nvSpPr>
          <p:cNvPr id="11268" name="Espace réservé du numéro de diapositive 4">
            <a:extLst>
              <a:ext uri="{FF2B5EF4-FFF2-40B4-BE49-F238E27FC236}">
                <a16:creationId xmlns:a16="http://schemas.microsoft.com/office/drawing/2014/main" id="{00008DF7-B182-B9F7-DB96-D8E149387B7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C37FDD6-D43F-4EB4-A9BC-8ACDA5F5CB24}" type="slidenum">
              <a:rPr lang="fr-FR" altLang="fr-FR" sz="2000">
                <a:solidFill>
                  <a:srgbClr val="984807"/>
                </a:solidFill>
              </a:rPr>
              <a:pPr algn="r" eaLnBrk="1" hangingPunct="1">
                <a:spcBef>
                  <a:spcPct val="0"/>
                </a:spcBef>
                <a:buFontTx/>
                <a:buNone/>
              </a:pPr>
              <a:t>9</a:t>
            </a:fld>
            <a:endParaRPr lang="fr-FR" altLang="fr-FR" sz="2000">
              <a:solidFill>
                <a:srgbClr val="984807"/>
              </a:solidFill>
            </a:endParaRPr>
          </a:p>
        </p:txBody>
      </p:sp>
      <p:sp>
        <p:nvSpPr>
          <p:cNvPr id="11269" name="Rectangle 1">
            <a:extLst>
              <a:ext uri="{FF2B5EF4-FFF2-40B4-BE49-F238E27FC236}">
                <a16:creationId xmlns:a16="http://schemas.microsoft.com/office/drawing/2014/main" id="{1F7A2FB8-0F4F-E0AB-09CA-B38400BA917B}"/>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Les mouvements lents et continus : </a:t>
            </a:r>
          </a:p>
        </p:txBody>
      </p:sp>
      <p:sp>
        <p:nvSpPr>
          <p:cNvPr id="11270" name="Rectangle 1">
            <a:extLst>
              <a:ext uri="{FF2B5EF4-FFF2-40B4-BE49-F238E27FC236}">
                <a16:creationId xmlns:a16="http://schemas.microsoft.com/office/drawing/2014/main" id="{9E8BD928-3049-A618-7FE5-8A8640606088}"/>
              </a:ext>
            </a:extLst>
          </p:cNvPr>
          <p:cNvSpPr>
            <a:spLocks noChangeArrowheads="1"/>
          </p:cNvSpPr>
          <p:nvPr/>
        </p:nvSpPr>
        <p:spPr bwMode="auto">
          <a:xfrm>
            <a:off x="533400" y="1981200"/>
            <a:ext cx="818991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retrait-gonflement des argiles :</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Les variations de la quantité d’eau dans certains terrains argileux produisent des gonflements (période humide) et des tassements (périodes sèches).</a:t>
            </a: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p:txBody>
      </p:sp>
    </p:spTree>
  </p:cSld>
  <p:clrMapOvr>
    <a:masterClrMapping/>
  </p:clrMapOvr>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661</TotalTime>
  <Words>1941</Words>
  <Application>Microsoft Office PowerPoint</Application>
  <PresentationFormat>Affichage à l'écran (4:3)</PresentationFormat>
  <Paragraphs>202</Paragraphs>
  <Slides>36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36</vt:i4>
      </vt:variant>
    </vt:vector>
  </HeadingPairs>
  <TitlesOfParts>
    <vt:vector size="42" baseType="lpstr">
      <vt:lpstr>Arial</vt:lpstr>
      <vt:lpstr>Myriad Pro</vt:lpstr>
      <vt:lpstr>Calibri</vt:lpstr>
      <vt:lpstr>Times New Roman</vt:lpstr>
      <vt:lpstr>Wingdings</vt:lpstr>
      <vt:lpstr>GCCAR</vt:lpstr>
      <vt:lpstr>Connaissance des risques d'effondrements ou de mouvements de terrain.</vt:lpstr>
      <vt:lpstr>Effondrements et mouvements de terrain</vt:lpstr>
      <vt:lpstr>Définition</vt:lpstr>
      <vt:lpstr>Définition</vt:lpstr>
      <vt:lpstr>Causes</vt:lpstr>
      <vt:lpstr>Causes</vt:lpstr>
      <vt:lpstr>Causes</vt:lpstr>
      <vt:lpstr>Types</vt:lpstr>
      <vt:lpstr>Types</vt:lpstr>
      <vt:lpstr>Types</vt:lpstr>
      <vt:lpstr>Types</vt:lpstr>
      <vt:lpstr>Types</vt:lpstr>
      <vt:lpstr>Types</vt:lpstr>
      <vt:lpstr>Types</vt:lpstr>
      <vt:lpstr>Conséquences</vt:lpstr>
      <vt:lpstr>Conséquences</vt:lpstr>
      <vt:lpstr>Conséquences</vt:lpstr>
      <vt:lpstr>Conséquences</vt:lpstr>
      <vt:lpstr>Conséquences</vt:lpstr>
      <vt:lpstr>Séismes - Volcanisme</vt:lpstr>
      <vt:lpstr>Séismes - Volcanisme</vt:lpstr>
      <vt:lpstr>Séismes - Volcanisme</vt:lpstr>
      <vt:lpstr>Séismes - Volcanisme</vt:lpstr>
      <vt:lpstr>Séismes - Volcanisme</vt:lpstr>
      <vt:lpstr>Séismes - Volcanisme</vt:lpstr>
      <vt:lpstr>Séismes - Volcanisme</vt:lpstr>
      <vt:lpstr>Séismes - Volcanisme</vt:lpstr>
      <vt:lpstr>Séismes - Volcanisme</vt:lpstr>
      <vt:lpstr>Séismes - Volcanisme</vt:lpstr>
      <vt:lpstr>Séismes - Volcanisme</vt:lpstr>
      <vt:lpstr>Séismes - Volcanisme</vt:lpstr>
      <vt:lpstr>Séismes - Volcanisme</vt:lpstr>
      <vt:lpstr>Séismes - Volcanisme</vt:lpstr>
      <vt:lpstr>Séismes - Volcanisme</vt:lpstr>
      <vt:lpstr>Séismes - Volcanisme</vt:lpstr>
      <vt:lpstr>Conclusion</vt:lpstr>
    </vt:vector>
  </TitlesOfParts>
  <Company>SDIS du Rhône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Daniel ROSIQUE</cp:lastModifiedBy>
  <cp:revision>63</cp:revision>
  <cp:lastPrinted>2015-08-06T08:01:37Z</cp:lastPrinted>
  <dcterms:created xsi:type="dcterms:W3CDTF">2015-08-05T10:19:35Z</dcterms:created>
  <dcterms:modified xsi:type="dcterms:W3CDTF">2022-09-11T20:17:31Z</dcterms:modified>
</cp:coreProperties>
</file>