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62" r:id="rId3"/>
    <p:sldId id="257" r:id="rId4"/>
    <p:sldId id="258" r:id="rId5"/>
    <p:sldId id="264" r:id="rId6"/>
    <p:sldId id="265" r:id="rId7"/>
    <p:sldId id="259" r:id="rId8"/>
    <p:sldId id="266" r:id="rId9"/>
    <p:sldId id="268" r:id="rId10"/>
    <p:sldId id="269" r:id="rId11"/>
    <p:sldId id="274" r:id="rId12"/>
    <p:sldId id="270" r:id="rId13"/>
    <p:sldId id="267" r:id="rId14"/>
    <p:sldId id="261" r:id="rId15"/>
    <p:sldId id="271" r:id="rId16"/>
    <p:sldId id="272" r:id="rId17"/>
    <p:sldId id="273" r:id="rId18"/>
    <p:sldId id="275" r:id="rId19"/>
    <p:sldId id="278" r:id="rId20"/>
    <p:sldId id="277" r:id="rId21"/>
    <p:sldId id="260" r:id="rId22"/>
    <p:sldId id="276" r:id="rId23"/>
    <p:sldId id="279" r:id="rId24"/>
    <p:sldId id="263" r:id="rId25"/>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4A07"/>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53" autoAdjust="0"/>
  </p:normalViewPr>
  <p:slideViewPr>
    <p:cSldViewPr>
      <p:cViewPr varScale="1">
        <p:scale>
          <a:sx n="86" d="100"/>
          <a:sy n="86" d="100"/>
        </p:scale>
        <p:origin x="1339"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07B3ADD-387B-580D-A1A4-EA409E1EC11D}"/>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11CD31DC-E2C5-00D4-44E9-9E0229BF6EB0}"/>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39B3249B-D643-46EB-B2E9-95611B4BD8C1}" type="datetimeFigureOut">
              <a:rPr lang="fr-FR"/>
              <a:pPr>
                <a:defRPr/>
              </a:pPr>
              <a:t>11/09/2022</a:t>
            </a:fld>
            <a:endParaRPr lang="fr-FR"/>
          </a:p>
        </p:txBody>
      </p:sp>
      <p:sp>
        <p:nvSpPr>
          <p:cNvPr id="4" name="Espace réservé de l'image des diapositives 3">
            <a:extLst>
              <a:ext uri="{FF2B5EF4-FFF2-40B4-BE49-F238E27FC236}">
                <a16:creationId xmlns:a16="http://schemas.microsoft.com/office/drawing/2014/main" id="{1733CB0F-9B53-0F10-B089-1AF9F5C7150E}"/>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C5FD543F-C9EA-F235-C565-871672DF3120}"/>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3BC7289C-6163-3429-BD1E-50E3A28240AC}"/>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0202AF24-2E53-C7EC-92E7-C19982ADDF7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BAE78BE-311E-4D54-8413-B6FCEF3F5C17}"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2B7034C-31F2-A527-F045-2986B8CEEDFA}"/>
              </a:ext>
            </a:extLst>
          </p:cNvPr>
          <p:cNvSpPr>
            <a:spLocks noGrp="1"/>
          </p:cNvSpPr>
          <p:nvPr>
            <p:ph type="dt" sz="half" idx="10"/>
          </p:nvPr>
        </p:nvSpPr>
        <p:spPr/>
        <p:txBody>
          <a:bodyPr/>
          <a:lstStyle>
            <a:lvl1pPr>
              <a:defRPr/>
            </a:lvl1pPr>
          </a:lstStyle>
          <a:p>
            <a:pPr>
              <a:defRPr/>
            </a:pPr>
            <a:fld id="{56262180-C494-48A2-87BD-EC0E477452DC}"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C2C445EE-8131-5392-B087-35965096545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86EC3C6-9CD6-3481-5E9E-756C8A3DFB7A}"/>
              </a:ext>
            </a:extLst>
          </p:cNvPr>
          <p:cNvSpPr>
            <a:spLocks noGrp="1"/>
          </p:cNvSpPr>
          <p:nvPr>
            <p:ph type="sldNum" sz="quarter" idx="12"/>
          </p:nvPr>
        </p:nvSpPr>
        <p:spPr/>
        <p:txBody>
          <a:bodyPr/>
          <a:lstStyle>
            <a:lvl1pPr>
              <a:defRPr/>
            </a:lvl1pPr>
          </a:lstStyle>
          <a:p>
            <a:pPr>
              <a:defRPr/>
            </a:pPr>
            <a:fld id="{75F36706-D144-4832-A2F3-419F4077DA4D}" type="slidenum">
              <a:rPr lang="fr-FR" altLang="fr-FR"/>
              <a:pPr>
                <a:defRPr/>
              </a:pPr>
              <a:t>‹N°›</a:t>
            </a:fld>
            <a:endParaRPr lang="fr-FR" altLang="fr-FR"/>
          </a:p>
        </p:txBody>
      </p:sp>
    </p:spTree>
    <p:extLst>
      <p:ext uri="{BB962C8B-B14F-4D97-AF65-F5344CB8AC3E}">
        <p14:creationId xmlns:p14="http://schemas.microsoft.com/office/powerpoint/2010/main" val="422156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525AAF0-A97C-C762-A993-16858BEDEA30}"/>
              </a:ext>
            </a:extLst>
          </p:cNvPr>
          <p:cNvSpPr>
            <a:spLocks noGrp="1"/>
          </p:cNvSpPr>
          <p:nvPr>
            <p:ph type="dt" sz="half" idx="10"/>
          </p:nvPr>
        </p:nvSpPr>
        <p:spPr/>
        <p:txBody>
          <a:bodyPr/>
          <a:lstStyle>
            <a:lvl1pPr>
              <a:defRPr/>
            </a:lvl1pPr>
          </a:lstStyle>
          <a:p>
            <a:pPr>
              <a:defRPr/>
            </a:pPr>
            <a:fld id="{23A3F798-4CDD-4788-8096-BCFD4D286271}"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D5B7D6C9-AA40-EF47-7E9A-65FCAAFBF0EF}"/>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FD359EE-F259-82D5-EE6D-32670C11F583}"/>
              </a:ext>
            </a:extLst>
          </p:cNvPr>
          <p:cNvSpPr>
            <a:spLocks noGrp="1"/>
          </p:cNvSpPr>
          <p:nvPr>
            <p:ph type="sldNum" sz="quarter" idx="12"/>
          </p:nvPr>
        </p:nvSpPr>
        <p:spPr/>
        <p:txBody>
          <a:bodyPr/>
          <a:lstStyle>
            <a:lvl1pPr>
              <a:defRPr/>
            </a:lvl1pPr>
          </a:lstStyle>
          <a:p>
            <a:pPr>
              <a:defRPr/>
            </a:pPr>
            <a:fld id="{CB8DDB25-B43E-4D2F-9F36-9988A4ED19B1}" type="slidenum">
              <a:rPr lang="fr-FR" altLang="fr-FR"/>
              <a:pPr>
                <a:defRPr/>
              </a:pPr>
              <a:t>‹N°›</a:t>
            </a:fld>
            <a:endParaRPr lang="fr-FR" altLang="fr-FR"/>
          </a:p>
        </p:txBody>
      </p:sp>
    </p:spTree>
    <p:extLst>
      <p:ext uri="{BB962C8B-B14F-4D97-AF65-F5344CB8AC3E}">
        <p14:creationId xmlns:p14="http://schemas.microsoft.com/office/powerpoint/2010/main" val="1727981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B35C68D-8DAF-AABC-C462-94E421A4E8DA}"/>
              </a:ext>
            </a:extLst>
          </p:cNvPr>
          <p:cNvSpPr>
            <a:spLocks noGrp="1"/>
          </p:cNvSpPr>
          <p:nvPr>
            <p:ph type="dt" sz="half" idx="10"/>
          </p:nvPr>
        </p:nvSpPr>
        <p:spPr/>
        <p:txBody>
          <a:bodyPr/>
          <a:lstStyle>
            <a:lvl1pPr>
              <a:defRPr/>
            </a:lvl1pPr>
          </a:lstStyle>
          <a:p>
            <a:pPr>
              <a:defRPr/>
            </a:pPr>
            <a:fld id="{AB5C0E3C-BDB6-41FD-8C37-CA0079325E17}"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881E13FD-154F-726F-A209-2FDE1305B01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72D91B5-DFBE-1555-8047-B70E2A63E84C}"/>
              </a:ext>
            </a:extLst>
          </p:cNvPr>
          <p:cNvSpPr>
            <a:spLocks noGrp="1"/>
          </p:cNvSpPr>
          <p:nvPr>
            <p:ph type="sldNum" sz="quarter" idx="12"/>
          </p:nvPr>
        </p:nvSpPr>
        <p:spPr/>
        <p:txBody>
          <a:bodyPr/>
          <a:lstStyle>
            <a:lvl1pPr>
              <a:defRPr/>
            </a:lvl1pPr>
          </a:lstStyle>
          <a:p>
            <a:pPr>
              <a:defRPr/>
            </a:pPr>
            <a:fld id="{1E22ABEB-B3AE-417D-981C-5548EC6060B2}" type="slidenum">
              <a:rPr lang="fr-FR" altLang="fr-FR"/>
              <a:pPr>
                <a:defRPr/>
              </a:pPr>
              <a:t>‹N°›</a:t>
            </a:fld>
            <a:endParaRPr lang="fr-FR" altLang="fr-FR"/>
          </a:p>
        </p:txBody>
      </p:sp>
    </p:spTree>
    <p:extLst>
      <p:ext uri="{BB962C8B-B14F-4D97-AF65-F5344CB8AC3E}">
        <p14:creationId xmlns:p14="http://schemas.microsoft.com/office/powerpoint/2010/main" val="4197605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4FCFADB-2885-86D8-EE80-AFC0EF219CC8}"/>
              </a:ext>
            </a:extLst>
          </p:cNvPr>
          <p:cNvSpPr>
            <a:spLocks noGrp="1"/>
          </p:cNvSpPr>
          <p:nvPr>
            <p:ph type="dt" sz="half" idx="10"/>
          </p:nvPr>
        </p:nvSpPr>
        <p:spPr/>
        <p:txBody>
          <a:bodyPr/>
          <a:lstStyle>
            <a:lvl1pPr>
              <a:defRPr/>
            </a:lvl1pPr>
          </a:lstStyle>
          <a:p>
            <a:pPr>
              <a:defRPr/>
            </a:pPr>
            <a:fld id="{F1D8854D-8044-4065-B21C-734A473C5E45}"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FC5CDB28-03AD-0870-BE3D-4271B7478CB3}"/>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8F74764-A37E-CA14-5C79-14B79B6CDD3B}"/>
              </a:ext>
            </a:extLst>
          </p:cNvPr>
          <p:cNvSpPr>
            <a:spLocks noGrp="1"/>
          </p:cNvSpPr>
          <p:nvPr>
            <p:ph type="sldNum" sz="quarter" idx="12"/>
          </p:nvPr>
        </p:nvSpPr>
        <p:spPr/>
        <p:txBody>
          <a:bodyPr/>
          <a:lstStyle>
            <a:lvl1pPr>
              <a:defRPr/>
            </a:lvl1pPr>
          </a:lstStyle>
          <a:p>
            <a:pPr>
              <a:defRPr/>
            </a:pPr>
            <a:fld id="{DBE72F8E-7C96-4ED4-93F3-0E1F617ED169}" type="slidenum">
              <a:rPr lang="fr-FR" altLang="fr-FR"/>
              <a:pPr>
                <a:defRPr/>
              </a:pPr>
              <a:t>‹N°›</a:t>
            </a:fld>
            <a:endParaRPr lang="fr-FR" altLang="fr-FR"/>
          </a:p>
        </p:txBody>
      </p:sp>
    </p:spTree>
    <p:extLst>
      <p:ext uri="{BB962C8B-B14F-4D97-AF65-F5344CB8AC3E}">
        <p14:creationId xmlns:p14="http://schemas.microsoft.com/office/powerpoint/2010/main" val="3817225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F601A16C-AFF3-9E2D-1618-A90A8794794D}"/>
              </a:ext>
            </a:extLst>
          </p:cNvPr>
          <p:cNvSpPr>
            <a:spLocks noGrp="1"/>
          </p:cNvSpPr>
          <p:nvPr>
            <p:ph type="dt" sz="half" idx="10"/>
          </p:nvPr>
        </p:nvSpPr>
        <p:spPr/>
        <p:txBody>
          <a:bodyPr/>
          <a:lstStyle>
            <a:lvl1pPr>
              <a:defRPr/>
            </a:lvl1pPr>
          </a:lstStyle>
          <a:p>
            <a:pPr>
              <a:defRPr/>
            </a:pPr>
            <a:fld id="{BF0AA2F3-63C8-41EC-94BB-30DF3A9D376F}"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DEFFE521-0DCA-EC7E-E660-33E13A688296}"/>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FA5DC993-000B-0F94-BFDE-EB4D131B3227}"/>
              </a:ext>
            </a:extLst>
          </p:cNvPr>
          <p:cNvSpPr>
            <a:spLocks noGrp="1"/>
          </p:cNvSpPr>
          <p:nvPr>
            <p:ph type="sldNum" sz="quarter" idx="12"/>
          </p:nvPr>
        </p:nvSpPr>
        <p:spPr/>
        <p:txBody>
          <a:bodyPr/>
          <a:lstStyle>
            <a:lvl1pPr>
              <a:defRPr/>
            </a:lvl1pPr>
          </a:lstStyle>
          <a:p>
            <a:pPr>
              <a:defRPr/>
            </a:pPr>
            <a:fld id="{409F0901-7C77-4D63-BCEE-9C3B4F2806B7}" type="slidenum">
              <a:rPr lang="fr-FR" altLang="fr-FR"/>
              <a:pPr>
                <a:defRPr/>
              </a:pPr>
              <a:t>‹N°›</a:t>
            </a:fld>
            <a:endParaRPr lang="fr-FR" altLang="fr-FR"/>
          </a:p>
        </p:txBody>
      </p:sp>
    </p:spTree>
    <p:extLst>
      <p:ext uri="{BB962C8B-B14F-4D97-AF65-F5344CB8AC3E}">
        <p14:creationId xmlns:p14="http://schemas.microsoft.com/office/powerpoint/2010/main" val="2745978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513D5B33-F42A-40AE-AF41-528847ADEFED}"/>
              </a:ext>
            </a:extLst>
          </p:cNvPr>
          <p:cNvSpPr>
            <a:spLocks noGrp="1"/>
          </p:cNvSpPr>
          <p:nvPr>
            <p:ph type="dt" sz="half" idx="10"/>
          </p:nvPr>
        </p:nvSpPr>
        <p:spPr/>
        <p:txBody>
          <a:bodyPr/>
          <a:lstStyle>
            <a:lvl1pPr>
              <a:defRPr/>
            </a:lvl1pPr>
          </a:lstStyle>
          <a:p>
            <a:pPr>
              <a:defRPr/>
            </a:pPr>
            <a:fld id="{E88652AE-8132-4286-877A-246698B57F49}"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293E0738-4BE2-9744-9EE1-D0910D320D11}"/>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148C0309-5D23-BBFE-7B49-83F81CC1EE97}"/>
              </a:ext>
            </a:extLst>
          </p:cNvPr>
          <p:cNvSpPr>
            <a:spLocks noGrp="1"/>
          </p:cNvSpPr>
          <p:nvPr>
            <p:ph type="sldNum" sz="quarter" idx="12"/>
          </p:nvPr>
        </p:nvSpPr>
        <p:spPr/>
        <p:txBody>
          <a:bodyPr/>
          <a:lstStyle>
            <a:lvl1pPr>
              <a:defRPr/>
            </a:lvl1pPr>
          </a:lstStyle>
          <a:p>
            <a:pPr>
              <a:defRPr/>
            </a:pPr>
            <a:fld id="{68F2CB92-293D-4BC8-AE44-658B8B3FE8E0}" type="slidenum">
              <a:rPr lang="fr-FR" altLang="fr-FR"/>
              <a:pPr>
                <a:defRPr/>
              </a:pPr>
              <a:t>‹N°›</a:t>
            </a:fld>
            <a:endParaRPr lang="fr-FR" altLang="fr-FR"/>
          </a:p>
        </p:txBody>
      </p:sp>
    </p:spTree>
    <p:extLst>
      <p:ext uri="{BB962C8B-B14F-4D97-AF65-F5344CB8AC3E}">
        <p14:creationId xmlns:p14="http://schemas.microsoft.com/office/powerpoint/2010/main" val="3254460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C266B8EB-BC39-7BCB-3E8B-87B32572AA01}"/>
              </a:ext>
            </a:extLst>
          </p:cNvPr>
          <p:cNvSpPr>
            <a:spLocks noGrp="1"/>
          </p:cNvSpPr>
          <p:nvPr>
            <p:ph type="dt" sz="half" idx="10"/>
          </p:nvPr>
        </p:nvSpPr>
        <p:spPr/>
        <p:txBody>
          <a:bodyPr/>
          <a:lstStyle>
            <a:lvl1pPr>
              <a:defRPr/>
            </a:lvl1pPr>
          </a:lstStyle>
          <a:p>
            <a:pPr>
              <a:defRPr/>
            </a:pPr>
            <a:fld id="{474B2D40-02F4-4C55-BCCA-E4928E310669}" type="datetime1">
              <a:rPr lang="fr-FR"/>
              <a:pPr>
                <a:defRPr/>
              </a:pPr>
              <a:t>11/09/2022</a:t>
            </a:fld>
            <a:endParaRPr lang="fr-FR"/>
          </a:p>
        </p:txBody>
      </p:sp>
      <p:sp>
        <p:nvSpPr>
          <p:cNvPr id="8" name="Espace réservé du pied de page 4">
            <a:extLst>
              <a:ext uri="{FF2B5EF4-FFF2-40B4-BE49-F238E27FC236}">
                <a16:creationId xmlns:a16="http://schemas.microsoft.com/office/drawing/2014/main" id="{178E810E-F48E-0A55-7C7B-74A831C91053}"/>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3830B99C-BE17-F98A-B77F-8CE9EAD8335D}"/>
              </a:ext>
            </a:extLst>
          </p:cNvPr>
          <p:cNvSpPr>
            <a:spLocks noGrp="1"/>
          </p:cNvSpPr>
          <p:nvPr>
            <p:ph type="sldNum" sz="quarter" idx="12"/>
          </p:nvPr>
        </p:nvSpPr>
        <p:spPr/>
        <p:txBody>
          <a:bodyPr/>
          <a:lstStyle>
            <a:lvl1pPr>
              <a:defRPr/>
            </a:lvl1pPr>
          </a:lstStyle>
          <a:p>
            <a:pPr>
              <a:defRPr/>
            </a:pPr>
            <a:fld id="{4B81094E-4BEB-42DB-B4F7-612127905FC7}" type="slidenum">
              <a:rPr lang="fr-FR" altLang="fr-FR"/>
              <a:pPr>
                <a:defRPr/>
              </a:pPr>
              <a:t>‹N°›</a:t>
            </a:fld>
            <a:endParaRPr lang="fr-FR" altLang="fr-FR"/>
          </a:p>
        </p:txBody>
      </p:sp>
    </p:spTree>
    <p:extLst>
      <p:ext uri="{BB962C8B-B14F-4D97-AF65-F5344CB8AC3E}">
        <p14:creationId xmlns:p14="http://schemas.microsoft.com/office/powerpoint/2010/main" val="60017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7594A5F7-4DE6-0DA3-92EF-1178563BC2AB}"/>
              </a:ext>
            </a:extLst>
          </p:cNvPr>
          <p:cNvSpPr>
            <a:spLocks noGrp="1"/>
          </p:cNvSpPr>
          <p:nvPr>
            <p:ph type="dt" sz="half" idx="10"/>
          </p:nvPr>
        </p:nvSpPr>
        <p:spPr/>
        <p:txBody>
          <a:bodyPr/>
          <a:lstStyle>
            <a:lvl1pPr>
              <a:defRPr/>
            </a:lvl1pPr>
          </a:lstStyle>
          <a:p>
            <a:pPr>
              <a:defRPr/>
            </a:pPr>
            <a:fld id="{EB5BBAB8-DAC1-4E56-A2E9-AE376493AD86}" type="datetime1">
              <a:rPr lang="fr-FR"/>
              <a:pPr>
                <a:defRPr/>
              </a:pPr>
              <a:t>11/09/2022</a:t>
            </a:fld>
            <a:endParaRPr lang="fr-FR"/>
          </a:p>
        </p:txBody>
      </p:sp>
      <p:sp>
        <p:nvSpPr>
          <p:cNvPr id="4" name="Espace réservé du pied de page 4">
            <a:extLst>
              <a:ext uri="{FF2B5EF4-FFF2-40B4-BE49-F238E27FC236}">
                <a16:creationId xmlns:a16="http://schemas.microsoft.com/office/drawing/2014/main" id="{C784F829-C22E-8EAC-0F6C-D4C24526753F}"/>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C82C3873-E7BB-ED69-F508-9A3E2F08AAD5}"/>
              </a:ext>
            </a:extLst>
          </p:cNvPr>
          <p:cNvSpPr>
            <a:spLocks noGrp="1"/>
          </p:cNvSpPr>
          <p:nvPr>
            <p:ph type="sldNum" sz="quarter" idx="12"/>
          </p:nvPr>
        </p:nvSpPr>
        <p:spPr/>
        <p:txBody>
          <a:bodyPr/>
          <a:lstStyle>
            <a:lvl1pPr>
              <a:defRPr/>
            </a:lvl1pPr>
          </a:lstStyle>
          <a:p>
            <a:pPr>
              <a:defRPr/>
            </a:pPr>
            <a:fld id="{FF7F3A28-4CA9-42AC-A801-C105FA335EF9}" type="slidenum">
              <a:rPr lang="fr-FR" altLang="fr-FR"/>
              <a:pPr>
                <a:defRPr/>
              </a:pPr>
              <a:t>‹N°›</a:t>
            </a:fld>
            <a:endParaRPr lang="fr-FR" altLang="fr-FR"/>
          </a:p>
        </p:txBody>
      </p:sp>
    </p:spTree>
    <p:extLst>
      <p:ext uri="{BB962C8B-B14F-4D97-AF65-F5344CB8AC3E}">
        <p14:creationId xmlns:p14="http://schemas.microsoft.com/office/powerpoint/2010/main" val="1322024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4597632B-D36B-7169-7F5E-EC7BA1940736}"/>
              </a:ext>
            </a:extLst>
          </p:cNvPr>
          <p:cNvSpPr>
            <a:spLocks noGrp="1"/>
          </p:cNvSpPr>
          <p:nvPr>
            <p:ph type="dt" sz="half" idx="10"/>
          </p:nvPr>
        </p:nvSpPr>
        <p:spPr/>
        <p:txBody>
          <a:bodyPr/>
          <a:lstStyle>
            <a:lvl1pPr>
              <a:defRPr/>
            </a:lvl1pPr>
          </a:lstStyle>
          <a:p>
            <a:pPr>
              <a:defRPr/>
            </a:pPr>
            <a:fld id="{085B9B67-B3F6-4D76-A582-3EAE8332EF56}" type="datetime1">
              <a:rPr lang="fr-FR"/>
              <a:pPr>
                <a:defRPr/>
              </a:pPr>
              <a:t>11/09/2022</a:t>
            </a:fld>
            <a:endParaRPr lang="fr-FR"/>
          </a:p>
        </p:txBody>
      </p:sp>
      <p:sp>
        <p:nvSpPr>
          <p:cNvPr id="3" name="Espace réservé du pied de page 4">
            <a:extLst>
              <a:ext uri="{FF2B5EF4-FFF2-40B4-BE49-F238E27FC236}">
                <a16:creationId xmlns:a16="http://schemas.microsoft.com/office/drawing/2014/main" id="{07A25E7B-6BDD-F385-ECEA-0ED13736D1B6}"/>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41194EBF-0CE8-771B-8AA3-31FAC467E9B9}"/>
              </a:ext>
            </a:extLst>
          </p:cNvPr>
          <p:cNvSpPr>
            <a:spLocks noGrp="1"/>
          </p:cNvSpPr>
          <p:nvPr>
            <p:ph type="sldNum" sz="quarter" idx="12"/>
          </p:nvPr>
        </p:nvSpPr>
        <p:spPr/>
        <p:txBody>
          <a:bodyPr/>
          <a:lstStyle>
            <a:lvl1pPr>
              <a:defRPr/>
            </a:lvl1pPr>
          </a:lstStyle>
          <a:p>
            <a:pPr>
              <a:defRPr/>
            </a:pPr>
            <a:fld id="{A13EDBAB-ADF7-460D-A9C5-32915BBACBC9}" type="slidenum">
              <a:rPr lang="fr-FR" altLang="fr-FR"/>
              <a:pPr>
                <a:defRPr/>
              </a:pPr>
              <a:t>‹N°›</a:t>
            </a:fld>
            <a:endParaRPr lang="fr-FR" altLang="fr-FR"/>
          </a:p>
        </p:txBody>
      </p:sp>
    </p:spTree>
    <p:extLst>
      <p:ext uri="{BB962C8B-B14F-4D97-AF65-F5344CB8AC3E}">
        <p14:creationId xmlns:p14="http://schemas.microsoft.com/office/powerpoint/2010/main" val="188774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47183A6D-5C0E-34BE-4426-E43C35B9C20C}"/>
              </a:ext>
            </a:extLst>
          </p:cNvPr>
          <p:cNvSpPr>
            <a:spLocks noGrp="1"/>
          </p:cNvSpPr>
          <p:nvPr>
            <p:ph type="dt" sz="half" idx="10"/>
          </p:nvPr>
        </p:nvSpPr>
        <p:spPr/>
        <p:txBody>
          <a:bodyPr/>
          <a:lstStyle>
            <a:lvl1pPr>
              <a:defRPr/>
            </a:lvl1pPr>
          </a:lstStyle>
          <a:p>
            <a:pPr>
              <a:defRPr/>
            </a:pPr>
            <a:fld id="{846E8E93-4070-48DF-A665-95B0A0A526D5}"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952873B5-5865-D4C6-D401-FA1B8C93FF9B}"/>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97A0D17E-15BF-B847-59FD-11BD6C07EF0E}"/>
              </a:ext>
            </a:extLst>
          </p:cNvPr>
          <p:cNvSpPr>
            <a:spLocks noGrp="1"/>
          </p:cNvSpPr>
          <p:nvPr>
            <p:ph type="sldNum" sz="quarter" idx="12"/>
          </p:nvPr>
        </p:nvSpPr>
        <p:spPr/>
        <p:txBody>
          <a:bodyPr/>
          <a:lstStyle>
            <a:lvl1pPr>
              <a:defRPr/>
            </a:lvl1pPr>
          </a:lstStyle>
          <a:p>
            <a:pPr>
              <a:defRPr/>
            </a:pPr>
            <a:fld id="{26B0CBC6-D2D9-4EFC-9C97-1F40CB334D0E}" type="slidenum">
              <a:rPr lang="fr-FR" altLang="fr-FR"/>
              <a:pPr>
                <a:defRPr/>
              </a:pPr>
              <a:t>‹N°›</a:t>
            </a:fld>
            <a:endParaRPr lang="fr-FR" altLang="fr-FR"/>
          </a:p>
        </p:txBody>
      </p:sp>
    </p:spTree>
    <p:extLst>
      <p:ext uri="{BB962C8B-B14F-4D97-AF65-F5344CB8AC3E}">
        <p14:creationId xmlns:p14="http://schemas.microsoft.com/office/powerpoint/2010/main" val="3773649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CB8D0252-4728-7CA0-9151-44B745E85C40}"/>
              </a:ext>
            </a:extLst>
          </p:cNvPr>
          <p:cNvSpPr>
            <a:spLocks noGrp="1"/>
          </p:cNvSpPr>
          <p:nvPr>
            <p:ph type="dt" sz="half" idx="10"/>
          </p:nvPr>
        </p:nvSpPr>
        <p:spPr/>
        <p:txBody>
          <a:bodyPr/>
          <a:lstStyle>
            <a:lvl1pPr>
              <a:defRPr/>
            </a:lvl1pPr>
          </a:lstStyle>
          <a:p>
            <a:pPr>
              <a:defRPr/>
            </a:pPr>
            <a:fld id="{EC96AF40-E71F-4D7C-937C-811FDD581DF1}"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B845FDE0-67F4-4B7B-270F-60451902274C}"/>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B07558EB-E7AE-A4CF-A654-068065A99078}"/>
              </a:ext>
            </a:extLst>
          </p:cNvPr>
          <p:cNvSpPr>
            <a:spLocks noGrp="1"/>
          </p:cNvSpPr>
          <p:nvPr>
            <p:ph type="sldNum" sz="quarter" idx="12"/>
          </p:nvPr>
        </p:nvSpPr>
        <p:spPr/>
        <p:txBody>
          <a:bodyPr/>
          <a:lstStyle>
            <a:lvl1pPr>
              <a:defRPr/>
            </a:lvl1pPr>
          </a:lstStyle>
          <a:p>
            <a:pPr>
              <a:defRPr/>
            </a:pPr>
            <a:fld id="{D773AC4D-0F33-4AC5-B98F-1CF6D392C09C}" type="slidenum">
              <a:rPr lang="fr-FR" altLang="fr-FR"/>
              <a:pPr>
                <a:defRPr/>
              </a:pPr>
              <a:t>‹N°›</a:t>
            </a:fld>
            <a:endParaRPr lang="fr-FR" altLang="fr-FR"/>
          </a:p>
        </p:txBody>
      </p:sp>
    </p:spTree>
    <p:extLst>
      <p:ext uri="{BB962C8B-B14F-4D97-AF65-F5344CB8AC3E}">
        <p14:creationId xmlns:p14="http://schemas.microsoft.com/office/powerpoint/2010/main" val="1378994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3DBAC726-DE12-83A0-E947-21A32E6DA32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79C0E870-B01F-6168-CFF8-91E8FB2068E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AA6652DB-B684-76A5-EF19-9EE79B684637}"/>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A6AC627-CD2A-4780-863E-3A37018A511C}"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CBD44EB1-5962-67E2-789F-6555E5FACC4F}"/>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C4D53C9E-2B3F-3710-AFC5-7A67FA1E4277}"/>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a:defRPr>
            </a:lvl1pPr>
          </a:lstStyle>
          <a:p>
            <a:pPr>
              <a:defRPr/>
            </a:pPr>
            <a:fld id="{7F327125-3A9C-4EC3-9B6E-F6A091EB127B}"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2FF8D636-AD5D-7285-CA71-81DF698B80D8}"/>
              </a:ext>
            </a:extLst>
          </p:cNvPr>
          <p:cNvSpPr>
            <a:spLocks noGrp="1"/>
          </p:cNvSpPr>
          <p:nvPr>
            <p:ph type="title"/>
          </p:nvPr>
        </p:nvSpPr>
        <p:spPr>
          <a:xfrm>
            <a:off x="539750" y="188913"/>
            <a:ext cx="8604250" cy="1012825"/>
          </a:xfrm>
        </p:spPr>
        <p:txBody>
          <a:bodyPr/>
          <a:lstStyle/>
          <a:p>
            <a:pPr eaLnBrk="1" hangingPunct="1">
              <a:defRPr/>
            </a:pPr>
            <a:r>
              <a:rPr lang="fr-FR" sz="3200" b="1" dirty="0">
                <a:solidFill>
                  <a:schemeClr val="bg1"/>
                </a:solidFill>
                <a:effectLst>
                  <a:outerShdw blurRad="38100" dist="38100" dir="2700000" algn="tl">
                    <a:srgbClr val="000000">
                      <a:alpha val="43137"/>
                    </a:srgbClr>
                  </a:outerShdw>
                </a:effectLst>
              </a:rPr>
              <a:t>L’ENGAGEMENT CITOYEN</a:t>
            </a:r>
          </a:p>
        </p:txBody>
      </p:sp>
      <p:sp>
        <p:nvSpPr>
          <p:cNvPr id="3075" name="ZoneTexte 5">
            <a:extLst>
              <a:ext uri="{FF2B5EF4-FFF2-40B4-BE49-F238E27FC236}">
                <a16:creationId xmlns:a16="http://schemas.microsoft.com/office/drawing/2014/main" id="{06A58A54-B94E-925F-A6CB-B1AEADE7C7A4}"/>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2022 – Version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03955C1-D1C3-2803-988C-B81A797C134A}"/>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2291" name="Espace réservé du numéro de diapositive 4">
            <a:extLst>
              <a:ext uri="{FF2B5EF4-FFF2-40B4-BE49-F238E27FC236}">
                <a16:creationId xmlns:a16="http://schemas.microsoft.com/office/drawing/2014/main" id="{37E0EFB6-B150-2C92-6A9B-C44B1E8659F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73F2C3D-C04D-46F2-9557-4F7D791A14B9}" type="slidenum">
              <a:rPr lang="fr-FR" altLang="fr-FR" sz="2000">
                <a:solidFill>
                  <a:srgbClr val="984807"/>
                </a:solidFill>
              </a:rPr>
              <a:pPr algn="r" eaLnBrk="1" hangingPunct="1">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8851C13F-45C6-8B75-4246-428D1EF30A8C}"/>
              </a:ext>
            </a:extLst>
          </p:cNvPr>
          <p:cNvSpPr>
            <a:spLocks noChangeArrowheads="1"/>
          </p:cNvSpPr>
          <p:nvPr/>
        </p:nvSpPr>
        <p:spPr bwMode="auto">
          <a:xfrm>
            <a:off x="381000" y="1295400"/>
            <a:ext cx="8137525"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cs typeface="Calibri" panose="020F0502020204030204" pitchFamily="34" charset="0"/>
                <a:sym typeface="Wingdings" panose="05000000000000000000" pitchFamily="2" charset="2"/>
              </a:rPr>
              <a:t>La réserve opérationnelle :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Les missions du réserviste consistent notamment à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Apporter un renfort temporaire aux forces armées en particulier pour la protection du territoire national (Sentinelle, Vigipirate) et dans le cadre des opérations conduites à l</a:t>
            </a:r>
            <a:r>
              <a:rPr lang="en-US"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extérieur ;</a:t>
            </a: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Participer au service quotidien des unités (patrouille de surveillance, dispositifs de recherche, missions de sécurité publique ou de lutte contre la délinquance...)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5A21BEE-93F8-5A8F-48D2-E138B3285905}"/>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3315" name="Espace réservé du numéro de diapositive 4">
            <a:extLst>
              <a:ext uri="{FF2B5EF4-FFF2-40B4-BE49-F238E27FC236}">
                <a16:creationId xmlns:a16="http://schemas.microsoft.com/office/drawing/2014/main" id="{4E9E1397-4653-9AE8-B376-A744698E725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25655F0-EB2A-4E97-8F8D-F2BA450CF4F7}" type="slidenum">
              <a:rPr lang="fr-FR" altLang="fr-FR" sz="2000">
                <a:solidFill>
                  <a:srgbClr val="984807"/>
                </a:solidFill>
              </a:rPr>
              <a:pPr algn="r" eaLnBrk="1" hangingPunct="1">
                <a:spcBef>
                  <a:spcPct val="0"/>
                </a:spcBef>
                <a:buFontTx/>
                <a:buNone/>
              </a:pPr>
              <a:t>11</a:t>
            </a:fld>
            <a:endParaRPr lang="fr-FR" altLang="fr-FR" sz="2000">
              <a:solidFill>
                <a:srgbClr val="984807"/>
              </a:solidFill>
            </a:endParaRPr>
          </a:p>
        </p:txBody>
      </p:sp>
      <p:sp>
        <p:nvSpPr>
          <p:cNvPr id="13316" name="Rectangle 1">
            <a:extLst>
              <a:ext uri="{FF2B5EF4-FFF2-40B4-BE49-F238E27FC236}">
                <a16:creationId xmlns:a16="http://schemas.microsoft.com/office/drawing/2014/main" id="{7951BEF7-01B5-DB44-9202-B8E1F6A2FDC7}"/>
              </a:ext>
            </a:extLst>
          </p:cNvPr>
          <p:cNvSpPr>
            <a:spLocks noChangeArrowheads="1"/>
          </p:cNvSpPr>
          <p:nvPr/>
        </p:nvSpPr>
        <p:spPr bwMode="auto">
          <a:xfrm>
            <a:off x="381000" y="1295400"/>
            <a:ext cx="8137525"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cs typeface="Calibri" panose="020F0502020204030204" pitchFamily="34" charset="0"/>
                <a:sym typeface="Wingdings" panose="05000000000000000000" pitchFamily="2" charset="2"/>
              </a:rPr>
              <a:t>La réserve opérationnelle :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Les missions du réserviste consistent notamment à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Secourir des populations sinistrées lors de catastrophes naturelles, accidentelles ou provoquées ;</a:t>
            </a: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Donner une expertise dans des domaines où l</a:t>
            </a:r>
            <a:r>
              <a:rPr lang="en-US"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armée connaît des besoins ponctuels.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5DFA1A0A-3B5E-81B9-07FE-5272AF2B546F}"/>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4339" name="Espace réservé du numéro de diapositive 4">
            <a:extLst>
              <a:ext uri="{FF2B5EF4-FFF2-40B4-BE49-F238E27FC236}">
                <a16:creationId xmlns:a16="http://schemas.microsoft.com/office/drawing/2014/main" id="{E228126A-FB52-20E1-9E4C-511B36C16C8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7F9A88E-9E5D-4631-BC04-279547134FB3}" type="slidenum">
              <a:rPr lang="fr-FR" altLang="fr-FR" sz="2000">
                <a:solidFill>
                  <a:srgbClr val="984807"/>
                </a:solidFill>
              </a:rPr>
              <a:pPr algn="r" eaLnBrk="1" hangingPunct="1">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0774C786-16A7-3042-5AC5-151FB47E900B}"/>
              </a:ext>
            </a:extLst>
          </p:cNvPr>
          <p:cNvSpPr>
            <a:spLocks noChangeArrowheads="1"/>
          </p:cNvSpPr>
          <p:nvPr/>
        </p:nvSpPr>
        <p:spPr bwMode="auto">
          <a:xfrm>
            <a:off x="381000" y="1295400"/>
            <a:ext cx="81375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cs typeface="Calibri" panose="020F0502020204030204" pitchFamily="34" charset="0"/>
                <a:sym typeface="Wingdings" panose="05000000000000000000" pitchFamily="2" charset="2"/>
              </a:rPr>
              <a:t>La réserve opérationnelle :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Le réserviste perçoit, dans les mêmes conditions que les militaires d</a:t>
            </a:r>
            <a:r>
              <a:rPr lang="en-US"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active, une solde et les accessoires. Lorsqu'il sert dans la réserve, son contrat de travail est suspendu. Son absence ne peut être décomptée des congés payés et à son retour, il retrouve son emploi. </a:t>
            </a: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cs typeface="Calibri" panose="020F0502020204030204" pitchFamily="34" charset="0"/>
                <a:sym typeface="Wingdings" panose="05000000000000000000" pitchFamily="2" charset="2"/>
              </a:rPr>
              <a:t>Durant son engagement, il ne peut pas faire l'objet d'un licenciement, d'un déclassement professionnel ou d'une sanction disciplinaire.</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B0C22A83-C26C-3C6E-9197-FDF703021E1C}"/>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5363" name="Espace réservé du numéro de diapositive 4">
            <a:extLst>
              <a:ext uri="{FF2B5EF4-FFF2-40B4-BE49-F238E27FC236}">
                <a16:creationId xmlns:a16="http://schemas.microsoft.com/office/drawing/2014/main" id="{DDB5BF35-A8B4-BF5A-E1ED-E5DEC3F4ED0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900C821-BC83-41D5-BE08-0D7D48D71BAF}" type="slidenum">
              <a:rPr lang="fr-FR" altLang="fr-FR" sz="2000">
                <a:solidFill>
                  <a:srgbClr val="984807"/>
                </a:solidFill>
              </a:rPr>
              <a:pPr algn="r" eaLnBrk="1" hangingPunct="1">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21F63908-D8C6-5DA5-FEAB-84A4EEC3CEA3}"/>
              </a:ext>
            </a:extLst>
          </p:cNvPr>
          <p:cNvSpPr>
            <a:spLocks noChangeArrowheads="1"/>
          </p:cNvSpPr>
          <p:nvPr/>
        </p:nvSpPr>
        <p:spPr bwMode="auto">
          <a:xfrm>
            <a:off x="381000" y="1295400"/>
            <a:ext cx="8137525"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cs typeface="Calibri" panose="020F0502020204030204" pitchFamily="34" charset="0"/>
                <a:sym typeface="Wingdings" panose="05000000000000000000" pitchFamily="2" charset="2"/>
              </a:rPr>
              <a:t>La réserve citoyenne :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Les réserves citoyennes se créent par l’engagement de personnes plus ou moins jeunes dans divers services publics (éducation nationale, sapeurs-pompiers, etc.). </a:t>
            </a: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Calibri" panose="020F0502020204030204" pitchFamily="34" charset="0"/>
                <a:sym typeface="Wingdings" panose="05000000000000000000" pitchFamily="2" charset="2"/>
              </a:rPr>
              <a:t>Celles-ci exercent des missions de soutien, de formation ou d’éducation au bénéfice de l’intérêt général.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p:txBody>
      </p:sp>
      <p:pic>
        <p:nvPicPr>
          <p:cNvPr id="15365" name="Image 8" descr="Afficher l'image d'origine">
            <a:extLst>
              <a:ext uri="{FF2B5EF4-FFF2-40B4-BE49-F238E27FC236}">
                <a16:creationId xmlns:a16="http://schemas.microsoft.com/office/drawing/2014/main" id="{D402BD3A-E424-75CE-60B7-610FACB663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95800"/>
            <a:ext cx="7391400"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2D7677A-1924-F4F0-D622-9F4EAD557797}"/>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6387" name="Espace réservé du numéro de diapositive 4">
            <a:extLst>
              <a:ext uri="{FF2B5EF4-FFF2-40B4-BE49-F238E27FC236}">
                <a16:creationId xmlns:a16="http://schemas.microsoft.com/office/drawing/2014/main" id="{982C3ABA-6C00-DBC1-F5DF-FD326CDBD4F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C0A8F57-DB51-4050-9674-70922F3080F1}" type="slidenum">
              <a:rPr lang="fr-FR" altLang="fr-FR" sz="2000">
                <a:solidFill>
                  <a:srgbClr val="984807"/>
                </a:solidFill>
              </a:rPr>
              <a:pPr algn="r" eaLnBrk="1" hangingPunct="1">
                <a:spcBef>
                  <a:spcPct val="0"/>
                </a:spcBef>
                <a:buFontTx/>
                <a:buNone/>
              </a:pPr>
              <a:t>14</a:t>
            </a:fld>
            <a:endParaRPr lang="fr-FR" altLang="fr-FR" sz="2000">
              <a:solidFill>
                <a:srgbClr val="984807"/>
              </a:solidFill>
            </a:endParaRPr>
          </a:p>
        </p:txBody>
      </p:sp>
      <p:sp>
        <p:nvSpPr>
          <p:cNvPr id="16388" name="Rectangle 1">
            <a:extLst>
              <a:ext uri="{FF2B5EF4-FFF2-40B4-BE49-F238E27FC236}">
                <a16:creationId xmlns:a16="http://schemas.microsoft.com/office/drawing/2014/main" id="{20737C0B-AE1E-DC20-85F4-13D6478BF45E}"/>
              </a:ext>
            </a:extLst>
          </p:cNvPr>
          <p:cNvSpPr>
            <a:spLocks noChangeArrowheads="1"/>
          </p:cNvSpPr>
          <p:nvPr/>
        </p:nvSpPr>
        <p:spPr bwMode="auto">
          <a:xfrm>
            <a:off x="304800" y="1295400"/>
            <a:ext cx="81375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sym typeface="Wingdings" panose="05000000000000000000" pitchFamily="2" charset="2"/>
              </a:rPr>
              <a:t>Le service civique : </a:t>
            </a:r>
          </a:p>
          <a:p>
            <a:pPr algn="just">
              <a:spcBef>
                <a:spcPct val="0"/>
              </a:spcBef>
              <a:buFont typeface="Wingdings" panose="05000000000000000000" pitchFamily="2" charset="2"/>
              <a:buNone/>
            </a:pPr>
            <a:endParaRPr lang="fr-FR" altLang="fr-FR" sz="2000" b="1" u="sng">
              <a:latin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Engagement volontaire au service de l’intérêt général, ouvert à tous les jeunes de 16 à 25 ans, sans conditions de diplômes ; </a:t>
            </a: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indemnisé 573 € net par mois, peut être effectué auprès d’associations, de collectivités (mairies, départements ou régions) ou d’établissements publics (musées, collèges, lycées, etc.), sur une période de 6 à 12 mois en France ou à l’étranger pour une mission d’au moins 24 h par semaine. </a:t>
            </a: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Un engagement de service civique n’est pas incompatible avec une poursuite d’études ou un emploi à temps partiel.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15109A0-1D27-1AB8-BE2B-42E7EE155BFF}"/>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7411" name="Espace réservé du numéro de diapositive 4">
            <a:extLst>
              <a:ext uri="{FF2B5EF4-FFF2-40B4-BE49-F238E27FC236}">
                <a16:creationId xmlns:a16="http://schemas.microsoft.com/office/drawing/2014/main" id="{E6E2C3DB-F5C1-DC1B-5200-DE270527FD5B}"/>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05849FC9-6632-44AF-AE21-0B8295DA2426}"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6DE60F97-04CF-7D67-3238-A82EBAC98D55}"/>
              </a:ext>
            </a:extLst>
          </p:cNvPr>
          <p:cNvSpPr>
            <a:spLocks noChangeArrowheads="1"/>
          </p:cNvSpPr>
          <p:nvPr/>
        </p:nvSpPr>
        <p:spPr bwMode="auto">
          <a:xfrm>
            <a:off x="304800" y="1295400"/>
            <a:ext cx="81375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sym typeface="Wingdings" panose="05000000000000000000" pitchFamily="2" charset="2"/>
              </a:rPr>
              <a:t>Le service civique : </a:t>
            </a:r>
          </a:p>
          <a:p>
            <a:pPr algn="just">
              <a:spcBef>
                <a:spcPct val="0"/>
              </a:spcBef>
              <a:buFont typeface="Wingdings" panose="05000000000000000000" pitchFamily="2" charset="2"/>
              <a:buNone/>
            </a:pPr>
            <a:endParaRPr lang="fr-FR" altLang="fr-FR" sz="2000" b="1" u="sng">
              <a:latin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Il peut être effectué dans 9 grands domaines :</a:t>
            </a: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Culture et loisirs,</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Développement international et action humanitaire,</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Education pour tous,</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Environnement,</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Intervention d’urgence en cas de crise,</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Mémoire et citoyenneté,</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Santé,</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Solidarité,</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lvl="2"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Sport.</a:t>
            </a: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sym typeface="Wingdings" panose="05000000000000000000" pitchFamily="2" charset="2"/>
            </a:endParaRPr>
          </a:p>
        </p:txBody>
      </p:sp>
      <p:pic>
        <p:nvPicPr>
          <p:cNvPr id="17413" name="Image 5" descr="Afficher l'image d'origine">
            <a:extLst>
              <a:ext uri="{FF2B5EF4-FFF2-40B4-BE49-F238E27FC236}">
                <a16:creationId xmlns:a16="http://schemas.microsoft.com/office/drawing/2014/main" id="{73147894-3AE5-CFD2-4833-D40A51AF53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343400"/>
            <a:ext cx="3962400"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8F5F36B7-5A07-52FB-D469-441B23EB1429}"/>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8435" name="Espace réservé du numéro de diapositive 4">
            <a:extLst>
              <a:ext uri="{FF2B5EF4-FFF2-40B4-BE49-F238E27FC236}">
                <a16:creationId xmlns:a16="http://schemas.microsoft.com/office/drawing/2014/main" id="{2D7D5FDA-1A78-10F9-F8A3-756DA735E326}"/>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283D9AA-5150-4D2C-8739-2DF4ED832BAD}"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Rectangle 1">
            <a:extLst>
              <a:ext uri="{FF2B5EF4-FFF2-40B4-BE49-F238E27FC236}">
                <a16:creationId xmlns:a16="http://schemas.microsoft.com/office/drawing/2014/main" id="{C427D194-F194-8575-BC03-D15194194666}"/>
              </a:ext>
            </a:extLst>
          </p:cNvPr>
          <p:cNvSpPr>
            <a:spLocks noChangeArrowheads="1"/>
          </p:cNvSpPr>
          <p:nvPr/>
        </p:nvSpPr>
        <p:spPr bwMode="auto">
          <a:xfrm>
            <a:off x="304800" y="1295400"/>
            <a:ext cx="8137525"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sym typeface="Wingdings" panose="05000000000000000000" pitchFamily="2" charset="2"/>
              </a:rPr>
              <a:t>La réserve communale : </a:t>
            </a:r>
          </a:p>
          <a:p>
            <a:pPr algn="just">
              <a:spcBef>
                <a:spcPct val="0"/>
              </a:spcBef>
              <a:buFont typeface="Wingdings" panose="05000000000000000000" pitchFamily="2" charset="2"/>
              <a:buNone/>
            </a:pPr>
            <a:endParaRPr lang="fr-FR" altLang="fr-FR" sz="2000" b="1" u="sng">
              <a:latin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 pour objet d’appuyer les services concourant à la sécurité civile en cas d’événements excédant leurs moyens habituels ou dans des situations particulières. A cet effet, elles participent :</a:t>
            </a: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Au soutien et à l’assistance des populations, </a:t>
            </a: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 l’appui logistique et au rétablissement des activités. </a:t>
            </a: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a:p>
            <a:pPr algn="just">
              <a:spcBef>
                <a:spcPct val="0"/>
              </a:spcBef>
              <a:buFont typeface="Wingdings" panose="05000000000000000000" pitchFamily="2" charset="2"/>
              <a:buNone/>
            </a:pPr>
            <a:r>
              <a:rPr lang="fr-FR" altLang="fr-FR" sz="2000">
                <a:latin typeface="Times New Roman" panose="02020603050405020304" pitchFamily="18" charset="0"/>
                <a:cs typeface="Calibri" panose="020F0502020204030204" pitchFamily="34" charset="0"/>
                <a:sym typeface="Wingdings" panose="05000000000000000000" pitchFamily="2" charset="2"/>
              </a:rPr>
              <a:t>Elles peuvent également contribuer à la préparation de la population face aux risques.  </a:t>
            </a:r>
          </a:p>
          <a:p>
            <a:pPr algn="just">
              <a:spcBef>
                <a:spcPct val="0"/>
              </a:spcBef>
              <a:buFont typeface="Wingdings" panose="05000000000000000000" pitchFamily="2" charset="2"/>
              <a:buNone/>
            </a:pP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cs typeface="Calibri" panose="020F0502020204030204" pitchFamily="34" charset="0"/>
                <a:sym typeface="Wingdings" panose="05000000000000000000" pitchFamily="2" charset="2"/>
              </a:rPr>
              <a:t>Elles sont mises en œuvre  par décision motivée de l’autorité de police compétente. </a:t>
            </a: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E596756-B908-45A5-C6F8-080A7FEE2337}"/>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9459" name="Espace réservé du numéro de diapositive 4">
            <a:extLst>
              <a:ext uri="{FF2B5EF4-FFF2-40B4-BE49-F238E27FC236}">
                <a16:creationId xmlns:a16="http://schemas.microsoft.com/office/drawing/2014/main" id="{8B503E06-3369-3669-E48E-F0913E17A691}"/>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2D8A29C-830A-4608-B5ED-784E82B9EFB5}"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Rectangle 1">
            <a:extLst>
              <a:ext uri="{FF2B5EF4-FFF2-40B4-BE49-F238E27FC236}">
                <a16:creationId xmlns:a16="http://schemas.microsoft.com/office/drawing/2014/main" id="{64E0300D-8808-68FC-33FC-F5A944A988BD}"/>
              </a:ext>
            </a:extLst>
          </p:cNvPr>
          <p:cNvSpPr>
            <a:spLocks noChangeArrowheads="1"/>
          </p:cNvSpPr>
          <p:nvPr/>
        </p:nvSpPr>
        <p:spPr bwMode="auto">
          <a:xfrm>
            <a:off x="304800" y="1295400"/>
            <a:ext cx="813752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sym typeface="Wingdings" panose="05000000000000000000" pitchFamily="2" charset="2"/>
              </a:rPr>
              <a:t>La réserve communale : </a:t>
            </a:r>
          </a:p>
          <a:p>
            <a:pPr algn="just">
              <a:spcBef>
                <a:spcPct val="0"/>
              </a:spcBef>
              <a:buFont typeface="Wingdings" panose="05000000000000000000" pitchFamily="2" charset="2"/>
              <a:buNone/>
            </a:pPr>
            <a:endParaRPr lang="fr-FR" altLang="fr-FR" sz="2000" b="1" u="sng">
              <a:latin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Placée sous l’autorité du maire. La charge en incombe à la commune ;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Sont composées, sur la base du bénévolat, des personnes ayant les capacités et compétences correspondant aux missions qui leur sont dévolues au sein de la réserve. </a:t>
            </a: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Engagement est souscrit pour une durée de 1 à 5 ans renouvelable. </a:t>
            </a: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a:p>
            <a:pPr algn="just">
              <a:spcBef>
                <a:spcPct val="0"/>
              </a:spcBef>
              <a:buFont typeface="Wingdings" panose="05000000000000000000" pitchFamily="2" charset="2"/>
              <a:buNone/>
            </a:pP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lgn="just">
              <a:spcBef>
                <a:spcPct val="0"/>
              </a:spcBef>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La durée des activités à accomplir au titre de la réserve de sécurité civile ne peut excéder quinze jours ouvrables par année civile.</a:t>
            </a:r>
            <a:endParaRPr lang="fr-FR" altLang="fr-FR" sz="2000">
              <a:latin typeface="Times New Roman" panose="02020603050405020304" pitchFamily="18" charset="0"/>
              <a:sym typeface="Wingdings" panose="05000000000000000000" pitchFamily="2" charset="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1">
            <a:extLst>
              <a:ext uri="{FF2B5EF4-FFF2-40B4-BE49-F238E27FC236}">
                <a16:creationId xmlns:a16="http://schemas.microsoft.com/office/drawing/2014/main" id="{953067A5-558E-14B8-2947-E9C5E143F3A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D2C22ED-A826-4BFA-BA88-5D6134F4B3E9}" type="slidenum">
              <a:rPr lang="fr-FR" altLang="fr-FR">
                <a:solidFill>
                  <a:srgbClr val="898989"/>
                </a:solidFill>
                <a:latin typeface="Myriad Pro" panose="020B0503030403020204" pitchFamily="34" charset="0"/>
              </a:rPr>
              <a:pPr/>
              <a:t>18</a:t>
            </a:fld>
            <a:endParaRPr lang="fr-FR" altLang="fr-FR">
              <a:solidFill>
                <a:srgbClr val="898989"/>
              </a:solidFill>
              <a:latin typeface="Myriad Pro" panose="020B0503030403020204" pitchFamily="34" charset="0"/>
            </a:endParaRPr>
          </a:p>
        </p:txBody>
      </p:sp>
      <p:sp>
        <p:nvSpPr>
          <p:cNvPr id="3" name="Titre 8">
            <a:extLst>
              <a:ext uri="{FF2B5EF4-FFF2-40B4-BE49-F238E27FC236}">
                <a16:creationId xmlns:a16="http://schemas.microsoft.com/office/drawing/2014/main" id="{C04FE7F6-AD5C-544C-7738-6A01D949C254}"/>
              </a:ext>
            </a:extLst>
          </p:cNvPr>
          <p:cNvSpPr txBox="1">
            <a:spLocks/>
          </p:cNvSpPr>
          <p:nvPr/>
        </p:nvSpPr>
        <p:spPr bwMode="auto">
          <a:xfrm>
            <a:off x="755650" y="274638"/>
            <a:ext cx="8102600"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a:solidFill>
                  <a:schemeClr val="accent6">
                    <a:lumMod val="50000"/>
                  </a:schemeClr>
                </a:solidFill>
              </a:rPr>
              <a:t>Les différentes formes d’engagement</a:t>
            </a:r>
            <a:endParaRPr lang="fr-FR" sz="3200" b="1" dirty="0">
              <a:solidFill>
                <a:schemeClr val="accent6">
                  <a:lumMod val="50000"/>
                </a:schemeClr>
              </a:solidFill>
            </a:endParaRPr>
          </a:p>
        </p:txBody>
      </p:sp>
      <p:sp>
        <p:nvSpPr>
          <p:cNvPr id="20484" name="ZoneTexte 4">
            <a:extLst>
              <a:ext uri="{FF2B5EF4-FFF2-40B4-BE49-F238E27FC236}">
                <a16:creationId xmlns:a16="http://schemas.microsoft.com/office/drawing/2014/main" id="{B482CE77-38E3-D23A-EDD8-AD73DA8D7DD8}"/>
              </a:ext>
            </a:extLst>
          </p:cNvPr>
          <p:cNvSpPr txBox="1">
            <a:spLocks noChangeArrowheads="1"/>
          </p:cNvSpPr>
          <p:nvPr/>
        </p:nvSpPr>
        <p:spPr bwMode="auto">
          <a:xfrm>
            <a:off x="395288" y="13414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u="sng">
                <a:latin typeface="Times New Roman" panose="02020603050405020304" pitchFamily="18" charset="0"/>
                <a:cs typeface="Calibri" panose="020F0502020204030204" pitchFamily="34" charset="0"/>
              </a:rPr>
              <a:t>Les cadets de la sécurité civile </a:t>
            </a:r>
            <a:endParaRPr lang="fr-FR" altLang="fr-FR" sz="2000"/>
          </a:p>
        </p:txBody>
      </p:sp>
      <p:sp>
        <p:nvSpPr>
          <p:cNvPr id="20485" name="ZoneTexte 6">
            <a:extLst>
              <a:ext uri="{FF2B5EF4-FFF2-40B4-BE49-F238E27FC236}">
                <a16:creationId xmlns:a16="http://schemas.microsoft.com/office/drawing/2014/main" id="{7268DADD-E066-DA8D-9729-E0F9BB54B157}"/>
              </a:ext>
            </a:extLst>
          </p:cNvPr>
          <p:cNvSpPr txBox="1">
            <a:spLocks noChangeArrowheads="1"/>
          </p:cNvSpPr>
          <p:nvPr/>
        </p:nvSpPr>
        <p:spPr bwMode="auto">
          <a:xfrm>
            <a:off x="498475" y="2224088"/>
            <a:ext cx="814705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a:solidFill>
                  <a:srgbClr val="000000"/>
                </a:solidFill>
                <a:latin typeface="Times New Roman" panose="02020603050405020304" pitchFamily="18" charset="0"/>
                <a:cs typeface="Times New Roman" panose="02020603050405020304" pitchFamily="18" charset="0"/>
              </a:rPr>
              <a:t>Ce sont des collégiens volontaires pour suivre sur 1 année scolaire une formation à la prévention et aux gestes de sécurité et éventuellement susciter des vocations pour devenir sapeurs-pompiers.</a:t>
            </a:r>
            <a:endParaRPr lang="fr-FR" altLang="fr-FR" sz="2000">
              <a:latin typeface="Times New Roman" panose="02020603050405020304" pitchFamily="18" charset="0"/>
              <a:cs typeface="Times New Roman" panose="02020603050405020304" pitchFamily="18" charset="0"/>
            </a:endParaRPr>
          </a:p>
          <a:p>
            <a:r>
              <a:rPr lang="fr-FR" altLang="fr-FR" sz="2000">
                <a:solidFill>
                  <a:srgbClr val="000000"/>
                </a:solidFill>
                <a:latin typeface="Times New Roman" panose="02020603050405020304" pitchFamily="18" charset="0"/>
                <a:cs typeface="Times New Roman" panose="02020603050405020304" pitchFamily="18" charset="0"/>
              </a:rPr>
              <a:t> </a:t>
            </a:r>
          </a:p>
          <a:p>
            <a:endParaRPr lang="fr-FR" altLang="fr-FR" sz="2000">
              <a:latin typeface="Times New Roman" panose="02020603050405020304" pitchFamily="18" charset="0"/>
              <a:cs typeface="Times New Roman" panose="02020603050405020304" pitchFamily="18" charset="0"/>
            </a:endParaRPr>
          </a:p>
          <a:p>
            <a:r>
              <a:rPr lang="fr-FR" altLang="fr-FR" sz="2000">
                <a:solidFill>
                  <a:srgbClr val="000000"/>
                </a:solidFill>
                <a:latin typeface="Times New Roman" panose="02020603050405020304" pitchFamily="18" charset="0"/>
                <a:cs typeface="Times New Roman" panose="02020603050405020304" pitchFamily="18" charset="0"/>
              </a:rPr>
              <a:t>L’objectif est de leur permettre d’acquérir des réflexes dès le plus jeune âge, pour développer leur sens civique et encourager leur engagement au sein de la sécurité civile.</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u numéro de diapositive 1">
            <a:extLst>
              <a:ext uri="{FF2B5EF4-FFF2-40B4-BE49-F238E27FC236}">
                <a16:creationId xmlns:a16="http://schemas.microsoft.com/office/drawing/2014/main" id="{3FCD2A73-D091-1C12-D120-C785E2C9D951}"/>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218D8F-73E0-4D32-A24C-445A3BDAA2A4}" type="slidenum">
              <a:rPr lang="fr-FR" altLang="fr-FR">
                <a:solidFill>
                  <a:srgbClr val="898989"/>
                </a:solidFill>
                <a:latin typeface="Myriad Pro" panose="020B0503030403020204" pitchFamily="34" charset="0"/>
              </a:rPr>
              <a:pPr/>
              <a:t>19</a:t>
            </a:fld>
            <a:endParaRPr lang="fr-FR" altLang="fr-FR">
              <a:solidFill>
                <a:srgbClr val="898989"/>
              </a:solidFill>
              <a:latin typeface="Myriad Pro" panose="020B0503030403020204" pitchFamily="34" charset="0"/>
            </a:endParaRPr>
          </a:p>
        </p:txBody>
      </p:sp>
      <p:sp>
        <p:nvSpPr>
          <p:cNvPr id="3" name="Titre 8">
            <a:extLst>
              <a:ext uri="{FF2B5EF4-FFF2-40B4-BE49-F238E27FC236}">
                <a16:creationId xmlns:a16="http://schemas.microsoft.com/office/drawing/2014/main" id="{21755992-E464-5276-C0F1-77157294D928}"/>
              </a:ext>
            </a:extLst>
          </p:cNvPr>
          <p:cNvSpPr txBox="1">
            <a:spLocks/>
          </p:cNvSpPr>
          <p:nvPr/>
        </p:nvSpPr>
        <p:spPr bwMode="auto">
          <a:xfrm>
            <a:off x="755650" y="274638"/>
            <a:ext cx="8102600"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rgbClr val="9B4A07"/>
                </a:solidFill>
              </a:rPr>
              <a:t>Les différentes </a:t>
            </a:r>
            <a:r>
              <a:rPr lang="fr-FR" sz="3200" b="1" dirty="0">
                <a:solidFill>
                  <a:schemeClr val="accent6">
                    <a:lumMod val="50000"/>
                  </a:schemeClr>
                </a:solidFill>
              </a:rPr>
              <a:t>formes d’engagement</a:t>
            </a:r>
          </a:p>
        </p:txBody>
      </p:sp>
      <p:sp>
        <p:nvSpPr>
          <p:cNvPr id="21508" name="ZoneTexte 4">
            <a:extLst>
              <a:ext uri="{FF2B5EF4-FFF2-40B4-BE49-F238E27FC236}">
                <a16:creationId xmlns:a16="http://schemas.microsoft.com/office/drawing/2014/main" id="{2139E8C9-D14C-4349-E40A-CF2105C54741}"/>
              </a:ext>
            </a:extLst>
          </p:cNvPr>
          <p:cNvSpPr txBox="1">
            <a:spLocks noChangeArrowheads="1"/>
          </p:cNvSpPr>
          <p:nvPr/>
        </p:nvSpPr>
        <p:spPr bwMode="auto">
          <a:xfrm>
            <a:off x="395288" y="13414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u="sng">
                <a:latin typeface="Times New Roman" panose="02020603050405020304" pitchFamily="18" charset="0"/>
                <a:cs typeface="Calibri" panose="020F0502020204030204" pitchFamily="34" charset="0"/>
              </a:rPr>
              <a:t>Les cadets de la sécurité civile </a:t>
            </a:r>
            <a:endParaRPr lang="fr-FR" altLang="fr-FR" sz="2000"/>
          </a:p>
        </p:txBody>
      </p:sp>
      <p:sp>
        <p:nvSpPr>
          <p:cNvPr id="21509" name="ZoneTexte 6">
            <a:extLst>
              <a:ext uri="{FF2B5EF4-FFF2-40B4-BE49-F238E27FC236}">
                <a16:creationId xmlns:a16="http://schemas.microsoft.com/office/drawing/2014/main" id="{6A3AA622-AA18-FF28-0DF8-4E190C7EA107}"/>
              </a:ext>
            </a:extLst>
          </p:cNvPr>
          <p:cNvSpPr txBox="1">
            <a:spLocks noChangeArrowheads="1"/>
          </p:cNvSpPr>
          <p:nvPr/>
        </p:nvSpPr>
        <p:spPr bwMode="auto">
          <a:xfrm>
            <a:off x="539750" y="1989138"/>
            <a:ext cx="814705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Times New Roman" panose="02020603050405020304" pitchFamily="18" charset="0"/>
              </a:rPr>
              <a:t>formation de 30 heures, hors temps scolaire, réalisée sur les temps libres en semaine (mercredi après-midi) avec les SP complétée par des séances en collège avec les enseignants.</a:t>
            </a:r>
            <a:endParaRPr lang="fr-FR" altLang="fr-FR" sz="2000">
              <a:latin typeface="Times New Roman" panose="02020603050405020304" pitchFamily="18" charset="0"/>
              <a:cs typeface="Times New Roman" panose="02020603050405020304" pitchFamily="18" charset="0"/>
            </a:endParaRPr>
          </a:p>
          <a:p>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Times New Roman" panose="02020603050405020304" pitchFamily="18" charset="0"/>
              </a:rPr>
              <a:t>apprendront à identifier les risques de leur environnement. </a:t>
            </a:r>
          </a:p>
          <a:p>
            <a:endParaRPr lang="fr-FR" altLang="fr-FR" sz="2000">
              <a:solidFill>
                <a:srgbClr val="000000"/>
              </a:solidFill>
              <a:latin typeface="Times New Roman" panose="02020603050405020304" pitchFamily="18" charset="0"/>
              <a:cs typeface="Times New Roman" panose="02020603050405020304" pitchFamily="18" charset="0"/>
            </a:endParaRPr>
          </a:p>
          <a:p>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Times New Roman" panose="02020603050405020304" pitchFamily="18" charset="0"/>
              </a:rPr>
              <a:t>consacré à l’apprentissage de la culture de la sécurité civile. </a:t>
            </a:r>
          </a:p>
          <a:p>
            <a:endParaRPr lang="fr-FR" altLang="fr-FR" sz="2000">
              <a:solidFill>
                <a:srgbClr val="000000"/>
              </a:solidFill>
              <a:latin typeface="Times New Roman" panose="02020603050405020304" pitchFamily="18" charset="0"/>
              <a:cs typeface="Times New Roman" panose="02020603050405020304" pitchFamily="18" charset="0"/>
            </a:endParaRPr>
          </a:p>
          <a:p>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Times New Roman" panose="02020603050405020304" pitchFamily="18" charset="0"/>
              </a:rPr>
              <a:t>formés aux gestes qui sauvent (PSC1) et à la prévention contre les incendies.</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E7C0998B-C049-E04F-A0A4-E29C38AC570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L'engagement citoyen</a:t>
            </a:r>
          </a:p>
        </p:txBody>
      </p:sp>
      <p:sp>
        <p:nvSpPr>
          <p:cNvPr id="4099" name="Espace réservé du numéro de diapositive 4">
            <a:extLst>
              <a:ext uri="{FF2B5EF4-FFF2-40B4-BE49-F238E27FC236}">
                <a16:creationId xmlns:a16="http://schemas.microsoft.com/office/drawing/2014/main" id="{5B5A8BFE-405A-3A9B-66E5-FCC1ABB7798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4389531-268D-41B7-B8E4-E8523B061A6E}"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8DE9E191-AB79-E859-E5B0-D2733D5631E0}"/>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A1EF4AC9-E62F-851F-8BD0-2EB1E98BABD3}"/>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CB81AF06-4C7A-53D8-46D6-9CB414BD8F6E}"/>
              </a:ext>
            </a:extLst>
          </p:cNvPr>
          <p:cNvSpPr txBox="1">
            <a:spLocks noChangeArrowheads="1"/>
          </p:cNvSpPr>
          <p:nvPr/>
        </p:nvSpPr>
        <p:spPr bwMode="auto">
          <a:xfrm>
            <a:off x="4811713" y="2632075"/>
            <a:ext cx="3821112"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différentes formes d'engagement citoyen</a:t>
            </a:r>
          </a:p>
        </p:txBody>
      </p:sp>
      <p:sp>
        <p:nvSpPr>
          <p:cNvPr id="4103" name="ZoneTexte 15">
            <a:extLst>
              <a:ext uri="{FF2B5EF4-FFF2-40B4-BE49-F238E27FC236}">
                <a16:creationId xmlns:a16="http://schemas.microsoft.com/office/drawing/2014/main" id="{AF98C566-7735-A5A3-97BE-CDB29B0947D1}"/>
              </a:ext>
            </a:extLst>
          </p:cNvPr>
          <p:cNvSpPr txBox="1">
            <a:spLocks noChangeArrowheads="1"/>
          </p:cNvSpPr>
          <p:nvPr/>
        </p:nvSpPr>
        <p:spPr bwMode="auto">
          <a:xfrm>
            <a:off x="511175" y="2114550"/>
            <a:ext cx="380047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Définition</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La citoyenneté</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Différentes formes d'engagement</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Rôle des JSP au sein de la société</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u numéro de diapositive 1">
            <a:extLst>
              <a:ext uri="{FF2B5EF4-FFF2-40B4-BE49-F238E27FC236}">
                <a16:creationId xmlns:a16="http://schemas.microsoft.com/office/drawing/2014/main" id="{4BF3AC3A-06E1-0237-2D18-4A63D9460D6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E2E5005-3A2A-4655-9D35-BC1F9787A352}" type="slidenum">
              <a:rPr lang="fr-FR" altLang="fr-FR">
                <a:solidFill>
                  <a:srgbClr val="898989"/>
                </a:solidFill>
                <a:latin typeface="Myriad Pro" panose="020B0503030403020204" pitchFamily="34" charset="0"/>
              </a:rPr>
              <a:pPr/>
              <a:t>20</a:t>
            </a:fld>
            <a:endParaRPr lang="fr-FR" altLang="fr-FR">
              <a:solidFill>
                <a:srgbClr val="898989"/>
              </a:solidFill>
              <a:latin typeface="Myriad Pro" panose="020B0503030403020204" pitchFamily="34" charset="0"/>
            </a:endParaRPr>
          </a:p>
        </p:txBody>
      </p:sp>
      <p:sp>
        <p:nvSpPr>
          <p:cNvPr id="3" name="Titre 8">
            <a:extLst>
              <a:ext uri="{FF2B5EF4-FFF2-40B4-BE49-F238E27FC236}">
                <a16:creationId xmlns:a16="http://schemas.microsoft.com/office/drawing/2014/main" id="{4EF95A26-FC7E-CEA6-6DB0-252E6A588388}"/>
              </a:ext>
            </a:extLst>
          </p:cNvPr>
          <p:cNvSpPr txBox="1">
            <a:spLocks/>
          </p:cNvSpPr>
          <p:nvPr/>
        </p:nvSpPr>
        <p:spPr bwMode="auto">
          <a:xfrm>
            <a:off x="755650" y="274638"/>
            <a:ext cx="8102600" cy="939800"/>
          </a:xfrm>
          <a:prstGeom prst="rect">
            <a:avLst/>
          </a:prstGeom>
          <a:noFill/>
          <a:ln>
            <a:noFill/>
          </a:ln>
        </p:spPr>
        <p:txBody>
          <a:bodyPr anchor="ct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eaLnBrk="1" hangingPunct="1">
              <a:defRPr/>
            </a:pPr>
            <a:r>
              <a:rPr lang="fr-FR" sz="3200" b="1" dirty="0">
                <a:solidFill>
                  <a:schemeClr val="accent6">
                    <a:lumMod val="50000"/>
                  </a:schemeClr>
                </a:solidFill>
              </a:rPr>
              <a:t>Les différentes formes d’engagement</a:t>
            </a:r>
          </a:p>
        </p:txBody>
      </p:sp>
      <p:sp>
        <p:nvSpPr>
          <p:cNvPr id="22532" name="ZoneTexte 3">
            <a:extLst>
              <a:ext uri="{FF2B5EF4-FFF2-40B4-BE49-F238E27FC236}">
                <a16:creationId xmlns:a16="http://schemas.microsoft.com/office/drawing/2014/main" id="{77AED281-E1BF-10D1-5CE1-909105307570}"/>
              </a:ext>
            </a:extLst>
          </p:cNvPr>
          <p:cNvSpPr txBox="1">
            <a:spLocks noChangeArrowheads="1"/>
          </p:cNvSpPr>
          <p:nvPr/>
        </p:nvSpPr>
        <p:spPr bwMode="auto">
          <a:xfrm>
            <a:off x="395288" y="13414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u="sng">
                <a:latin typeface="Times New Roman" panose="02020603050405020304" pitchFamily="18" charset="0"/>
                <a:cs typeface="Calibri" panose="020F0502020204030204" pitchFamily="34" charset="0"/>
              </a:rPr>
              <a:t>Les cadets de la sécurité civile </a:t>
            </a:r>
            <a:endParaRPr lang="fr-FR" altLang="fr-FR" sz="2000"/>
          </a:p>
        </p:txBody>
      </p:sp>
      <p:sp>
        <p:nvSpPr>
          <p:cNvPr id="22533" name="ZoneTexte 5">
            <a:extLst>
              <a:ext uri="{FF2B5EF4-FFF2-40B4-BE49-F238E27FC236}">
                <a16:creationId xmlns:a16="http://schemas.microsoft.com/office/drawing/2014/main" id="{657A39A6-F70D-56BB-E173-FE81DCEBEB4D}"/>
              </a:ext>
            </a:extLst>
          </p:cNvPr>
          <p:cNvSpPr txBox="1">
            <a:spLocks noChangeArrowheads="1"/>
          </p:cNvSpPr>
          <p:nvPr/>
        </p:nvSpPr>
        <p:spPr bwMode="auto">
          <a:xfrm>
            <a:off x="539750" y="2060575"/>
            <a:ext cx="81470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a:solidFill>
                  <a:srgbClr val="000000"/>
                </a:solidFill>
                <a:latin typeface="Times New Roman" panose="02020603050405020304" pitchFamily="18" charset="0"/>
                <a:cs typeface="Times New Roman" panose="02020603050405020304" pitchFamily="18" charset="0"/>
              </a:rPr>
              <a:t>Leur engagement est valorisé puisque ces jeunes sont désignés « assistants de sécurité » lors des exercices d’évacuations ou de confinement. </a:t>
            </a:r>
          </a:p>
          <a:p>
            <a:endParaRPr lang="fr-FR" altLang="fr-FR" sz="2000">
              <a:solidFill>
                <a:srgbClr val="000000"/>
              </a:solidFill>
              <a:latin typeface="Times New Roman" panose="02020603050405020304" pitchFamily="18" charset="0"/>
              <a:cs typeface="Times New Roman" panose="02020603050405020304" pitchFamily="18" charset="0"/>
            </a:endParaRPr>
          </a:p>
          <a:p>
            <a:r>
              <a:rPr lang="fr-FR" altLang="fr-FR" sz="2000">
                <a:solidFill>
                  <a:srgbClr val="000000"/>
                </a:solidFill>
                <a:latin typeface="Times New Roman" panose="02020603050405020304" pitchFamily="18" charset="0"/>
                <a:cs typeface="Times New Roman" panose="02020603050405020304" pitchFamily="18" charset="0"/>
              </a:rPr>
              <a:t>A l’issue de l’année scolaire, les élèves recevront leurs diplômes </a:t>
            </a:r>
          </a:p>
        </p:txBody>
      </p:sp>
      <p:pic>
        <p:nvPicPr>
          <p:cNvPr id="22534" name="Image 7">
            <a:extLst>
              <a:ext uri="{FF2B5EF4-FFF2-40B4-BE49-F238E27FC236}">
                <a16:creationId xmlns:a16="http://schemas.microsoft.com/office/drawing/2014/main" id="{F25795A8-7447-32CC-E4FA-58AAF3993A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3473450"/>
            <a:ext cx="349885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 9">
            <a:extLst>
              <a:ext uri="{FF2B5EF4-FFF2-40B4-BE49-F238E27FC236}">
                <a16:creationId xmlns:a16="http://schemas.microsoft.com/office/drawing/2014/main" id="{85C9F2EA-DB36-DFA7-FDCA-0CC507C566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3275" y="3473450"/>
            <a:ext cx="408622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35E589E-268E-915A-79B5-74CA8624F0BF}"/>
              </a:ext>
            </a:extLst>
          </p:cNvPr>
          <p:cNvSpPr>
            <a:spLocks noGrp="1"/>
          </p:cNvSpPr>
          <p:nvPr>
            <p:ph type="title"/>
          </p:nvPr>
        </p:nvSpPr>
        <p:spPr>
          <a:xfrm>
            <a:off x="755650" y="274638"/>
            <a:ext cx="8102600" cy="939800"/>
          </a:xfrm>
        </p:spPr>
        <p:txBody>
          <a:bodyPr/>
          <a:lstStyle/>
          <a:p>
            <a:pPr eaLnBrk="1" hangingPunct="1">
              <a:defRPr/>
            </a:pPr>
            <a:r>
              <a:rPr lang="fr-FR" sz="3200" b="1" dirty="0">
                <a:solidFill>
                  <a:schemeClr val="accent6">
                    <a:lumMod val="50000"/>
                  </a:schemeClr>
                </a:solidFill>
              </a:rPr>
              <a:t>Rôle des JSP au sein de la société</a:t>
            </a:r>
          </a:p>
        </p:txBody>
      </p:sp>
      <p:sp>
        <p:nvSpPr>
          <p:cNvPr id="23555" name="Espace réservé du numéro de diapositive 4">
            <a:extLst>
              <a:ext uri="{FF2B5EF4-FFF2-40B4-BE49-F238E27FC236}">
                <a16:creationId xmlns:a16="http://schemas.microsoft.com/office/drawing/2014/main" id="{A73BD3D5-990F-D571-3DB9-E3C3333D74F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6D23C50-0481-4C0D-B071-F5FDCE7CCA43}" type="slidenum">
              <a:rPr lang="fr-FR" altLang="fr-FR" sz="2000">
                <a:solidFill>
                  <a:srgbClr val="984807"/>
                </a:solidFill>
              </a:rPr>
              <a:pPr>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43C50A73-B4E8-2CEF-9571-EA325C560911}"/>
              </a:ext>
            </a:extLst>
          </p:cNvPr>
          <p:cNvSpPr>
            <a:spLocks noChangeArrowheads="1"/>
          </p:cNvSpPr>
          <p:nvPr/>
        </p:nvSpPr>
        <p:spPr bwMode="auto">
          <a:xfrm>
            <a:off x="381000" y="1371600"/>
            <a:ext cx="8137525"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000">
                <a:latin typeface="Times New Roman" panose="02020603050405020304" pitchFamily="18" charset="0"/>
                <a:sym typeface="Wingdings" panose="05000000000000000000" pitchFamily="2" charset="2"/>
              </a:rPr>
              <a:t>Ils peuvent œuvrer dans le cadre de la formation :</a:t>
            </a: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Tx/>
              <a:buChar char="•"/>
            </a:pPr>
            <a:r>
              <a:rPr lang="fr-FR" altLang="fr-FR" sz="2000">
                <a:latin typeface="Times New Roman" panose="02020603050405020304" pitchFamily="18" charset="0"/>
                <a:sym typeface="Wingdings" panose="05000000000000000000" pitchFamily="2" charset="2"/>
              </a:rPr>
              <a:t> Aux gestes de premiers secours, </a:t>
            </a: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Tx/>
              <a:buChar char="•"/>
            </a:pPr>
            <a:r>
              <a:rPr lang="fr-FR" altLang="fr-FR" sz="2000">
                <a:latin typeface="Times New Roman" panose="02020603050405020304" pitchFamily="18" charset="0"/>
                <a:sym typeface="Wingdings" panose="05000000000000000000" pitchFamily="2" charset="2"/>
              </a:rPr>
              <a:t> Egalement dans le domaine incendie en terme de prévention </a:t>
            </a:r>
          </a:p>
          <a:p>
            <a:pPr algn="just">
              <a:spcBef>
                <a:spcPct val="0"/>
              </a:spcBef>
              <a:buFontTx/>
              <a:buChar char="•"/>
            </a:pPr>
            <a:endParaRPr lang="fr-FR" altLang="fr-FR" sz="2000">
              <a:latin typeface="Times New Roman" panose="02020603050405020304" pitchFamily="18" charset="0"/>
              <a:sym typeface="Wingdings" panose="05000000000000000000" pitchFamily="2" charset="2"/>
            </a:endParaRPr>
          </a:p>
          <a:p>
            <a:pPr algn="just">
              <a:spcBef>
                <a:spcPct val="0"/>
              </a:spcBef>
              <a:buFontTx/>
              <a:buChar char="•"/>
            </a:pPr>
            <a:r>
              <a:rPr lang="fr-FR" altLang="fr-FR" sz="2000">
                <a:latin typeface="Times New Roman" panose="02020603050405020304" pitchFamily="18" charset="0"/>
                <a:sym typeface="Wingdings" panose="05000000000000000000" pitchFamily="2" charset="2"/>
              </a:rPr>
              <a:t> Voire intervenir en milieu scolaire dans le cadre des Informations Préventives aux Comportements qui Sauvent (IPCS).</a:t>
            </a: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Tx/>
              <a:buNone/>
            </a:pPr>
            <a:endParaRPr lang="fr-FR" altLang="fr-FR" sz="2000">
              <a:latin typeface="Times New Roman" panose="02020603050405020304" pitchFamily="18" charset="0"/>
              <a:sym typeface="Wingdings" panose="05000000000000000000" pitchFamily="2" charset="2"/>
            </a:endParaRPr>
          </a:p>
          <a:p>
            <a:pPr algn="just">
              <a:spcBef>
                <a:spcPct val="0"/>
              </a:spcBef>
              <a:buFontTx/>
              <a:buNone/>
            </a:pPr>
            <a:r>
              <a:rPr lang="fr-FR" altLang="fr-FR" sz="2000">
                <a:latin typeface="Times New Roman" panose="02020603050405020304" pitchFamily="18" charset="0"/>
              </a:rPr>
              <a:t>Les JSP sont un vecteur de communication important pour </a:t>
            </a:r>
          </a:p>
          <a:p>
            <a:pPr algn="just">
              <a:spcBef>
                <a:spcPct val="0"/>
              </a:spcBef>
              <a:buFontTx/>
              <a:buNone/>
            </a:pPr>
            <a:r>
              <a:rPr lang="fr-FR" altLang="fr-FR" sz="2000">
                <a:latin typeface="Times New Roman" panose="02020603050405020304" pitchFamily="18" charset="0"/>
              </a:rPr>
              <a:t>promouvoir la sensibilisation aux risques pour tous publics.</a:t>
            </a:r>
          </a:p>
        </p:txBody>
      </p:sp>
      <p:pic>
        <p:nvPicPr>
          <p:cNvPr id="23557" name="il_fi" descr="Afficher l'image d'origine">
            <a:extLst>
              <a:ext uri="{FF2B5EF4-FFF2-40B4-BE49-F238E27FC236}">
                <a16:creationId xmlns:a16="http://schemas.microsoft.com/office/drawing/2014/main" id="{A7599395-529F-4414-DBE3-AE1A25B5B3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295" t="8797" r="8815" b="9102"/>
          <a:stretch>
            <a:fillRect/>
          </a:stretch>
        </p:blipFill>
        <p:spPr bwMode="auto">
          <a:xfrm>
            <a:off x="6697663" y="3657600"/>
            <a:ext cx="206533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u numéro de diapositive 1">
            <a:extLst>
              <a:ext uri="{FF2B5EF4-FFF2-40B4-BE49-F238E27FC236}">
                <a16:creationId xmlns:a16="http://schemas.microsoft.com/office/drawing/2014/main" id="{4B9A3E28-4FBE-160E-97E8-C2F4AE54FDA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48C37B1-B0DF-4B39-A624-57590E520313}" type="slidenum">
              <a:rPr lang="fr-FR" altLang="fr-FR">
                <a:solidFill>
                  <a:srgbClr val="898989"/>
                </a:solidFill>
                <a:latin typeface="Myriad Pro" panose="020B0503030403020204" pitchFamily="34" charset="0"/>
              </a:rPr>
              <a:pPr/>
              <a:t>22</a:t>
            </a:fld>
            <a:endParaRPr lang="fr-FR" altLang="fr-FR">
              <a:solidFill>
                <a:srgbClr val="898989"/>
              </a:solidFill>
              <a:latin typeface="Myriad Pro" panose="020B0503030403020204" pitchFamily="34" charset="0"/>
            </a:endParaRPr>
          </a:p>
        </p:txBody>
      </p:sp>
      <p:sp>
        <p:nvSpPr>
          <p:cNvPr id="24579" name="Titre 8">
            <a:extLst>
              <a:ext uri="{FF2B5EF4-FFF2-40B4-BE49-F238E27FC236}">
                <a16:creationId xmlns:a16="http://schemas.microsoft.com/office/drawing/2014/main" id="{F6B60796-07BF-F16B-616B-8BD5D77D2F6C}"/>
              </a:ext>
            </a:extLst>
          </p:cNvPr>
          <p:cNvSpPr txBox="1">
            <a:spLocks/>
          </p:cNvSpPr>
          <p:nvPr/>
        </p:nvSpPr>
        <p:spPr bwMode="auto">
          <a:xfrm>
            <a:off x="755650" y="274638"/>
            <a:ext cx="8102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B4A07"/>
                </a:solidFill>
                <a:ea typeface="Calibri" panose="020F0502020204030204" pitchFamily="34" charset="0"/>
                <a:cs typeface="Times New Roman" panose="02020603050405020304" pitchFamily="18" charset="0"/>
              </a:rPr>
              <a:t>Valorisation de l’engagement en qualité de JSP ou de SPV </a:t>
            </a:r>
            <a:endParaRPr lang="fr-FR" altLang="fr-FR" sz="4800" b="1">
              <a:solidFill>
                <a:srgbClr val="9B4A07"/>
              </a:solidFill>
              <a:ea typeface="Calibri" panose="020F0502020204030204" pitchFamily="34" charset="0"/>
              <a:cs typeface="Times New Roman" panose="02020603050405020304" pitchFamily="18" charset="0"/>
            </a:endParaRPr>
          </a:p>
        </p:txBody>
      </p:sp>
      <p:sp>
        <p:nvSpPr>
          <p:cNvPr id="24580" name="ZoneTexte 4">
            <a:extLst>
              <a:ext uri="{FF2B5EF4-FFF2-40B4-BE49-F238E27FC236}">
                <a16:creationId xmlns:a16="http://schemas.microsoft.com/office/drawing/2014/main" id="{EE1F0D56-7681-9C64-8F37-1270F90CD3F7}"/>
              </a:ext>
            </a:extLst>
          </p:cNvPr>
          <p:cNvSpPr txBox="1">
            <a:spLocks noChangeArrowheads="1"/>
          </p:cNvSpPr>
          <p:nvPr/>
        </p:nvSpPr>
        <p:spPr bwMode="auto">
          <a:xfrm>
            <a:off x="422275" y="2054225"/>
            <a:ext cx="8075613"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000">
                <a:latin typeface="Times New Roman" panose="02020603050405020304" pitchFamily="18" charset="0"/>
                <a:cs typeface="Calibri" panose="020F0502020204030204" pitchFamily="34" charset="0"/>
              </a:rPr>
              <a:t>Lorsque le JSP aura suivi la séquence IPCS (information préventive sur les comportements qui sauvent), l’ADMJSP informe l’éts du jeune afin que ce module soit valorisé au sein d’un logiciel de l’éducation nationale (FOLIOS) et reconnu :</a:t>
            </a:r>
          </a:p>
          <a:p>
            <a:pPr algn="just"/>
            <a:endParaRPr lang="fr-FR" altLang="fr-FR" sz="2000">
              <a:latin typeface="Times New Roman" panose="02020603050405020304" pitchFamily="18" charset="0"/>
              <a:cs typeface="Calibri" panose="020F0502020204030204" pitchFamily="34" charset="0"/>
            </a:endParaRPr>
          </a:p>
          <a:p>
            <a:pPr algn="just"/>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latin typeface="Times New Roman" panose="02020603050405020304" pitchFamily="18" charset="0"/>
                <a:cs typeface="Calibri" panose="020F0502020204030204" pitchFamily="34" charset="0"/>
              </a:rPr>
              <a:t>comme « assistant</a:t>
            </a:r>
            <a:r>
              <a:rPr lang="fr-FR" altLang="fr-FR" sz="2000">
                <a:solidFill>
                  <a:srgbClr val="000000"/>
                </a:solidFill>
                <a:latin typeface="Times New Roman" panose="02020603050405020304" pitchFamily="18" charset="0"/>
                <a:cs typeface="Times New Roman" panose="02020603050405020304" pitchFamily="18" charset="0"/>
              </a:rPr>
              <a:t> de sécurité » (ASSEC) lors des exercices d’évacuations ou de confinement.</a:t>
            </a:r>
            <a:endParaRPr lang="fr-FR" altLang="fr-FR" sz="2000">
              <a:latin typeface="Times New Roman" panose="02020603050405020304" pitchFamily="18" charset="0"/>
              <a:cs typeface="Times New Roman" panose="02020603050405020304" pitchFamily="18" charset="0"/>
            </a:endParaRPr>
          </a:p>
          <a:p>
            <a:pPr algn="just"/>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lgn="just"/>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solidFill>
                  <a:srgbClr val="000000"/>
                </a:solidFill>
                <a:latin typeface="Times New Roman" panose="02020603050405020304" pitchFamily="18" charset="0"/>
                <a:cs typeface="Times New Roman" panose="02020603050405020304" pitchFamily="18" charset="0"/>
              </a:rPr>
              <a:t>octroi de points pour l’obtention de son brevet des collèges.</a:t>
            </a:r>
            <a:endParaRPr lang="fr-FR" altLang="fr-FR" sz="2000">
              <a:latin typeface="Times New Roman" panose="02020603050405020304" pitchFamily="18" charset="0"/>
              <a:cs typeface="Times New Roman" panose="02020603050405020304" pitchFamily="18" charset="0"/>
            </a:endParaRPr>
          </a:p>
          <a:p>
            <a:pPr algn="just"/>
            <a:r>
              <a:rPr lang="fr-FR" altLang="fr-FR" sz="2000">
                <a:latin typeface="Times New Roman" panose="02020603050405020304" pitchFamily="18" charset="0"/>
                <a:cs typeface="Calibri" panose="020F0502020204030204" pitchFamily="34" charset="0"/>
              </a:rPr>
              <a:t> </a:t>
            </a:r>
            <a:endParaRPr lang="fr-FR" altLang="fr-FR" sz="2000">
              <a:latin typeface="Times New Roman" panose="02020603050405020304" pitchFamily="18" charset="0"/>
              <a:cs typeface="Times New Roman" panose="02020603050405020304" pitchFamily="18" charset="0"/>
            </a:endParaRPr>
          </a:p>
          <a:p>
            <a:pPr algn="just"/>
            <a:r>
              <a:rPr lang="fr-FR" altLang="fr-FR" sz="2000">
                <a:latin typeface="Times New Roman" panose="02020603050405020304" pitchFamily="18" charset="0"/>
                <a:cs typeface="Calibri" panose="020F0502020204030204" pitchFamily="34" charset="0"/>
              </a:rPr>
              <a:t> </a:t>
            </a:r>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a:latin typeface="Times New Roman" panose="02020603050405020304" pitchFamily="18" charset="0"/>
                <a:cs typeface="Calibri" panose="020F0502020204030204" pitchFamily="34" charset="0"/>
              </a:rPr>
              <a:t>valorisation passe aussi par la reconnaissance de son PSC 1.</a:t>
            </a:r>
            <a:endParaRPr lang="fr-FR" altLang="fr-FR" sz="2000">
              <a:latin typeface="Times New Roman" panose="02020603050405020304" pitchFamily="18" charset="0"/>
              <a:cs typeface="Times New Roman" panose="02020603050405020304" pitchFamily="18" charset="0"/>
            </a:endParaRPr>
          </a:p>
        </p:txBody>
      </p:sp>
      <p:sp>
        <p:nvSpPr>
          <p:cNvPr id="24581" name="ZoneTexte 5">
            <a:extLst>
              <a:ext uri="{FF2B5EF4-FFF2-40B4-BE49-F238E27FC236}">
                <a16:creationId xmlns:a16="http://schemas.microsoft.com/office/drawing/2014/main" id="{1B2CBC7F-CA02-89D2-BB08-E23D085ECDF6}"/>
              </a:ext>
            </a:extLst>
          </p:cNvPr>
          <p:cNvSpPr txBox="1">
            <a:spLocks noChangeArrowheads="1"/>
          </p:cNvSpPr>
          <p:nvPr/>
        </p:nvSpPr>
        <p:spPr bwMode="auto">
          <a:xfrm>
            <a:off x="395288" y="13414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u="sng">
                <a:latin typeface="Times New Roman" panose="02020603050405020304" pitchFamily="18" charset="0"/>
                <a:cs typeface="Calibri" panose="020F0502020204030204" pitchFamily="34" charset="0"/>
              </a:rPr>
              <a:t>Au sein de son établissement scolaire</a:t>
            </a:r>
            <a:endParaRPr lang="fr-FR" altLang="fr-F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numéro de diapositive 1">
            <a:extLst>
              <a:ext uri="{FF2B5EF4-FFF2-40B4-BE49-F238E27FC236}">
                <a16:creationId xmlns:a16="http://schemas.microsoft.com/office/drawing/2014/main" id="{1AED0A5B-F31A-A928-61BB-5DAC7B680970}"/>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4EA697B-F114-4B3B-B60F-020AAA49DFEA}" type="slidenum">
              <a:rPr lang="fr-FR" altLang="fr-FR">
                <a:solidFill>
                  <a:srgbClr val="898989"/>
                </a:solidFill>
                <a:latin typeface="Myriad Pro" panose="020B0503030403020204" pitchFamily="34" charset="0"/>
              </a:rPr>
              <a:pPr/>
              <a:t>23</a:t>
            </a:fld>
            <a:endParaRPr lang="fr-FR" altLang="fr-FR">
              <a:solidFill>
                <a:srgbClr val="898989"/>
              </a:solidFill>
              <a:latin typeface="Myriad Pro" panose="020B0503030403020204" pitchFamily="34" charset="0"/>
            </a:endParaRPr>
          </a:p>
        </p:txBody>
      </p:sp>
      <p:sp>
        <p:nvSpPr>
          <p:cNvPr id="25603" name="Titre 8">
            <a:extLst>
              <a:ext uri="{FF2B5EF4-FFF2-40B4-BE49-F238E27FC236}">
                <a16:creationId xmlns:a16="http://schemas.microsoft.com/office/drawing/2014/main" id="{341C835E-6185-AD8D-D23C-40574A97C1D3}"/>
              </a:ext>
            </a:extLst>
          </p:cNvPr>
          <p:cNvSpPr txBox="1">
            <a:spLocks/>
          </p:cNvSpPr>
          <p:nvPr/>
        </p:nvSpPr>
        <p:spPr bwMode="auto">
          <a:xfrm>
            <a:off x="755650" y="274638"/>
            <a:ext cx="8102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B4A07"/>
                </a:solidFill>
                <a:ea typeface="Calibri" panose="020F0502020204030204" pitchFamily="34" charset="0"/>
                <a:cs typeface="Times New Roman" panose="02020603050405020304" pitchFamily="18" charset="0"/>
              </a:rPr>
              <a:t>Valorisation de l’engagement en qualité de JSP ou de SPV </a:t>
            </a:r>
            <a:endParaRPr lang="fr-FR" altLang="fr-FR" sz="4800" b="1">
              <a:solidFill>
                <a:srgbClr val="9B4A07"/>
              </a:solidFill>
              <a:ea typeface="Calibri" panose="020F0502020204030204" pitchFamily="34" charset="0"/>
              <a:cs typeface="Times New Roman" panose="02020603050405020304" pitchFamily="18" charset="0"/>
            </a:endParaRPr>
          </a:p>
        </p:txBody>
      </p:sp>
      <p:sp>
        <p:nvSpPr>
          <p:cNvPr id="25604" name="ZoneTexte 4">
            <a:extLst>
              <a:ext uri="{FF2B5EF4-FFF2-40B4-BE49-F238E27FC236}">
                <a16:creationId xmlns:a16="http://schemas.microsoft.com/office/drawing/2014/main" id="{D1C520B0-6BD3-D5A7-E656-236919D3C049}"/>
              </a:ext>
            </a:extLst>
          </p:cNvPr>
          <p:cNvSpPr txBox="1">
            <a:spLocks noChangeArrowheads="1"/>
          </p:cNvSpPr>
          <p:nvPr/>
        </p:nvSpPr>
        <p:spPr bwMode="auto">
          <a:xfrm>
            <a:off x="422275" y="2054225"/>
            <a:ext cx="8075613"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fr-FR" altLang="fr-FR" sz="2000">
                <a:latin typeface="Times New Roman" panose="02020603050405020304" pitchFamily="18" charset="0"/>
                <a:cs typeface="Calibri" panose="020F0502020204030204" pitchFamily="34" charset="0"/>
              </a:rPr>
              <a:t>Lors de son engagement en qualité de SPV, le détenteur du BNJSP verra sa formation reconnue en lui octroyant des équivalences de formation.</a:t>
            </a:r>
            <a:endParaRPr lang="fr-FR" altLang="fr-FR" sz="2000">
              <a:latin typeface="Times New Roman" panose="02020603050405020304" pitchFamily="18" charset="0"/>
              <a:cs typeface="Times New Roman" panose="02020603050405020304" pitchFamily="18" charset="0"/>
            </a:endParaRPr>
          </a:p>
          <a:p>
            <a:pPr algn="just"/>
            <a:r>
              <a:rPr lang="fr-FR" altLang="fr-FR" sz="2000">
                <a:latin typeface="Times New Roman" panose="02020603050405020304" pitchFamily="18" charset="0"/>
                <a:cs typeface="Calibri" panose="020F0502020204030204" pitchFamily="34" charset="0"/>
              </a:rPr>
              <a:t> </a:t>
            </a:r>
          </a:p>
          <a:p>
            <a:pPr algn="just"/>
            <a:endParaRPr lang="fr-FR" altLang="fr-FR" sz="2000">
              <a:latin typeface="Times New Roman" panose="02020603050405020304" pitchFamily="18" charset="0"/>
              <a:cs typeface="Times New Roman" panose="02020603050405020304" pitchFamily="18" charset="0"/>
            </a:endParaRPr>
          </a:p>
          <a:p>
            <a:pPr algn="just"/>
            <a:endParaRPr lang="fr-FR" altLang="fr-FR" sz="2000">
              <a:latin typeface="Times New Roman" panose="02020603050405020304" pitchFamily="18" charset="0"/>
              <a:cs typeface="Times New Roman" panose="02020603050405020304" pitchFamily="18" charset="0"/>
            </a:endParaRPr>
          </a:p>
          <a:p>
            <a:pPr algn="just"/>
            <a:r>
              <a:rPr lang="fr-FR" altLang="fr-FR" sz="200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Calibri" panose="020F0502020204030204" pitchFamily="34" charset="0"/>
              </a:rPr>
              <a:t> seront développées en JSP 4 ou lors de son engagement au sein de sa caserne sapeurs-pompiers.</a:t>
            </a:r>
            <a:endParaRPr lang="fr-FR" altLang="fr-FR" sz="2000">
              <a:latin typeface="Times New Roman" panose="02020603050405020304" pitchFamily="18" charset="0"/>
              <a:cs typeface="Times New Roman" panose="02020603050405020304" pitchFamily="18" charset="0"/>
            </a:endParaRPr>
          </a:p>
        </p:txBody>
      </p:sp>
      <p:sp>
        <p:nvSpPr>
          <p:cNvPr id="25605" name="ZoneTexte 5">
            <a:extLst>
              <a:ext uri="{FF2B5EF4-FFF2-40B4-BE49-F238E27FC236}">
                <a16:creationId xmlns:a16="http://schemas.microsoft.com/office/drawing/2014/main" id="{DF3490AF-EF8E-A2ED-7236-534D29FFD94B}"/>
              </a:ext>
            </a:extLst>
          </p:cNvPr>
          <p:cNvSpPr txBox="1">
            <a:spLocks noChangeArrowheads="1"/>
          </p:cNvSpPr>
          <p:nvPr/>
        </p:nvSpPr>
        <p:spPr bwMode="auto">
          <a:xfrm>
            <a:off x="395288" y="134143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fr-FR" altLang="fr-FR" sz="2000" b="1" u="sng">
                <a:latin typeface="Times New Roman" panose="02020603050405020304" pitchFamily="18" charset="0"/>
                <a:cs typeface="Calibri" panose="020F0502020204030204" pitchFamily="34" charset="0"/>
              </a:rPr>
              <a:t>Au sein du SDMIS</a:t>
            </a:r>
            <a:endParaRPr lang="fr-FR" altLang="fr-FR"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17B29C06-0A75-40D1-D44F-6A8F39B15DB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26627" name="Espace réservé du numéro de diapositive 4">
            <a:extLst>
              <a:ext uri="{FF2B5EF4-FFF2-40B4-BE49-F238E27FC236}">
                <a16:creationId xmlns:a16="http://schemas.microsoft.com/office/drawing/2014/main" id="{5017CC8A-C23F-CFD2-2710-899D4A9FBBB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981B3CA3-A3FE-43FB-99D4-E839794A97E3}"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0EC3B1FD-B805-A78C-7FDF-AD42E31EB829}"/>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6629" name="ZoneTexte 15">
            <a:extLst>
              <a:ext uri="{FF2B5EF4-FFF2-40B4-BE49-F238E27FC236}">
                <a16:creationId xmlns:a16="http://schemas.microsoft.com/office/drawing/2014/main" id="{507C524C-AC8C-430E-8D3E-B107DA543A9D}"/>
              </a:ext>
            </a:extLst>
          </p:cNvPr>
          <p:cNvSpPr txBox="1">
            <a:spLocks noChangeArrowheads="1"/>
          </p:cNvSpPr>
          <p:nvPr/>
        </p:nvSpPr>
        <p:spPr bwMode="auto">
          <a:xfrm>
            <a:off x="417513" y="2305050"/>
            <a:ext cx="38989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Définition</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La citoyenneté</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Différentes formes d'engagement</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Rôle des JSP au sein de la société</a:t>
            </a:r>
          </a:p>
        </p:txBody>
      </p:sp>
      <p:sp>
        <p:nvSpPr>
          <p:cNvPr id="26630" name="ZoneTexte 12">
            <a:extLst>
              <a:ext uri="{FF2B5EF4-FFF2-40B4-BE49-F238E27FC236}">
                <a16:creationId xmlns:a16="http://schemas.microsoft.com/office/drawing/2014/main" id="{FF8FF93C-7F61-77BB-33BB-7AD73898A41A}"/>
              </a:ext>
            </a:extLst>
          </p:cNvPr>
          <p:cNvSpPr txBox="1">
            <a:spLocks noChangeArrowheads="1"/>
          </p:cNvSpPr>
          <p:nvPr/>
        </p:nvSpPr>
        <p:spPr bwMode="auto">
          <a:xfrm>
            <a:off x="4711700" y="2401888"/>
            <a:ext cx="4037013" cy="256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2022</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 2">
            <a:extLst>
              <a:ext uri="{FF2B5EF4-FFF2-40B4-BE49-F238E27FC236}">
                <a16:creationId xmlns:a16="http://schemas.microsoft.com/office/drawing/2014/main" id="{DAFB6F01-C7AE-D0FA-D4AF-6EA61AC123CB}"/>
              </a:ext>
            </a:extLst>
          </p:cNvPr>
          <p:cNvPicPr>
            <a:picLocks noChangeAspect="1"/>
          </p:cNvPicPr>
          <p:nvPr/>
        </p:nvPicPr>
        <p:blipFill>
          <a:blip r:embed="rId2">
            <a:extLst>
              <a:ext uri="{28A0092B-C50C-407E-A947-70E740481C1C}">
                <a14:useLocalDpi xmlns:a14="http://schemas.microsoft.com/office/drawing/2010/main" val="0"/>
              </a:ext>
            </a:extLst>
          </a:blip>
          <a:srcRect r="8759"/>
          <a:stretch>
            <a:fillRect/>
          </a:stretch>
        </p:blipFill>
        <p:spPr bwMode="auto">
          <a:xfrm>
            <a:off x="6381750" y="4187825"/>
            <a:ext cx="238125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re 8">
            <a:extLst>
              <a:ext uri="{FF2B5EF4-FFF2-40B4-BE49-F238E27FC236}">
                <a16:creationId xmlns:a16="http://schemas.microsoft.com/office/drawing/2014/main" id="{61F0940D-2DA6-C9CB-7242-1D13928257AC}"/>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L’engagement citoyen</a:t>
            </a:r>
          </a:p>
        </p:txBody>
      </p:sp>
      <p:sp>
        <p:nvSpPr>
          <p:cNvPr id="5124" name="Espace réservé du numéro de diapositive 4">
            <a:extLst>
              <a:ext uri="{FF2B5EF4-FFF2-40B4-BE49-F238E27FC236}">
                <a16:creationId xmlns:a16="http://schemas.microsoft.com/office/drawing/2014/main" id="{BA25B301-A8FC-2A95-60C0-6C7A7A0B911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9739FD0A-74F0-4A2F-9529-E9E7C7413F12}"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5" name="Rectangle 1">
            <a:extLst>
              <a:ext uri="{FF2B5EF4-FFF2-40B4-BE49-F238E27FC236}">
                <a16:creationId xmlns:a16="http://schemas.microsoft.com/office/drawing/2014/main" id="{DFA74DAA-38C2-EDD4-93D6-A6BE07969008}"/>
              </a:ext>
            </a:extLst>
          </p:cNvPr>
          <p:cNvSpPr>
            <a:spLocks noChangeArrowheads="1"/>
          </p:cNvSpPr>
          <p:nvPr/>
        </p:nvSpPr>
        <p:spPr bwMode="auto">
          <a:xfrm>
            <a:off x="341313" y="1527175"/>
            <a:ext cx="8137525"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L’engagement citoyen est un acte pour lequel une personne assume les valeurs qu’il a choisies et donne, grâce à ce libre choix, un sens à son existence.</a:t>
            </a:r>
          </a:p>
          <a:p>
            <a:pPr algn="just">
              <a:lnSpc>
                <a:spcPct val="115000"/>
              </a:lnSpc>
              <a:spcBef>
                <a:spcPct val="0"/>
              </a:spcBef>
              <a:spcAft>
                <a:spcPts val="800"/>
              </a:spcAft>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Char char="à"/>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 citoyen est une personne jouissant des droits civils et politiques, notamment du droit de vote. </a:t>
            </a:r>
          </a:p>
          <a:p>
            <a:pPr>
              <a:spcBef>
                <a:spcPct val="0"/>
              </a:spcBef>
              <a:buFont typeface="Wingdings" panose="05000000000000000000" pitchFamily="2" charset="2"/>
              <a:buChar char="à"/>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spcBef>
                <a:spcPct val="0"/>
              </a:spcBef>
              <a:buFont typeface="Wingdings" panose="05000000000000000000" pitchFamily="2" charset="2"/>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De façon générale, il s’agit de tout être humain dans le monde. </a:t>
            </a:r>
          </a:p>
          <a:p>
            <a:pPr>
              <a:spcBef>
                <a:spcPct val="0"/>
              </a:spcBef>
              <a:buFont typeface="Wingdings" panose="05000000000000000000" pitchFamily="2" charset="2"/>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Il jouit des droits et devoirs de son pays natal ou d’accueil </a:t>
            </a:r>
          </a:p>
          <a:p>
            <a:pPr>
              <a:spcBef>
                <a:spcPct val="0"/>
              </a:spcBef>
              <a:buFont typeface="Wingdings" panose="05000000000000000000" pitchFamily="2" charset="2"/>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qu’il soit majeur ou mineur.</a:t>
            </a:r>
          </a:p>
          <a:p>
            <a:pPr>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DD7A2949-AD70-B9C9-86D1-1989921552CD}"/>
              </a:ext>
            </a:extLst>
          </p:cNvPr>
          <p:cNvSpPr>
            <a:spLocks noGrp="1"/>
          </p:cNvSpPr>
          <p:nvPr>
            <p:ph type="title"/>
          </p:nvPr>
        </p:nvSpPr>
        <p:spPr>
          <a:xfrm>
            <a:off x="250825" y="274638"/>
            <a:ext cx="8607425" cy="939800"/>
          </a:xfrm>
        </p:spPr>
        <p:txBody>
          <a:bodyPr/>
          <a:lstStyle/>
          <a:p>
            <a:pPr eaLnBrk="1" hangingPunct="1"/>
            <a:r>
              <a:rPr lang="fr-FR" altLang="fr-FR" sz="3200" b="1">
                <a:solidFill>
                  <a:srgbClr val="984807"/>
                </a:solidFill>
              </a:rPr>
              <a:t>La citoyenneté</a:t>
            </a:r>
          </a:p>
        </p:txBody>
      </p:sp>
      <p:sp>
        <p:nvSpPr>
          <p:cNvPr id="6147" name="Espace réservé du numéro de diapositive 4">
            <a:extLst>
              <a:ext uri="{FF2B5EF4-FFF2-40B4-BE49-F238E27FC236}">
                <a16:creationId xmlns:a16="http://schemas.microsoft.com/office/drawing/2014/main" id="{E2F1E402-C7F5-970A-2023-BC75CB82EB19}"/>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2D8F7C8-8F11-4782-B3E7-9C768608A404}" type="slidenum">
              <a:rPr lang="fr-FR" altLang="fr-FR" sz="2000">
                <a:solidFill>
                  <a:srgbClr val="984807"/>
                </a:solidFill>
              </a:rPr>
              <a:pPr>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22B98C84-36A9-C718-A859-98FBB9EE596F}"/>
              </a:ext>
            </a:extLst>
          </p:cNvPr>
          <p:cNvSpPr>
            <a:spLocks noChangeArrowheads="1"/>
          </p:cNvSpPr>
          <p:nvPr/>
        </p:nvSpPr>
        <p:spPr bwMode="auto">
          <a:xfrm>
            <a:off x="304800" y="1371600"/>
            <a:ext cx="8137525"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Tx/>
              <a:buNone/>
            </a:pPr>
            <a:r>
              <a:rPr lang="fr-FR" altLang="fr-FR" sz="2000">
                <a:latin typeface="Times New Roman" panose="02020603050405020304" pitchFamily="18" charset="0"/>
                <a:cs typeface="Times New Roman" panose="02020603050405020304" pitchFamily="18" charset="0"/>
              </a:rPr>
              <a:t>La citoyenneté se définit par des valeurs qui correspondent grandement aux valeurs véhiculées par les SP :</a:t>
            </a:r>
          </a:p>
          <a:p>
            <a:pPr algn="just">
              <a:lnSpc>
                <a:spcPct val="115000"/>
              </a:lnSpc>
              <a:spcBef>
                <a:spcPct val="0"/>
              </a:spcBef>
              <a:spcAft>
                <a:spcPts val="800"/>
              </a:spcAft>
              <a:buFontTx/>
              <a:buNone/>
            </a:pP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La civilité : </a:t>
            </a:r>
          </a:p>
          <a:p>
            <a:pPr algn="just">
              <a:lnSpc>
                <a:spcPct val="115000"/>
              </a:lnSpc>
              <a:spcBef>
                <a:spcPct val="0"/>
              </a:spcBef>
              <a:spcAft>
                <a:spcPts val="800"/>
              </a:spcAft>
              <a:buFontTx/>
              <a:buNone/>
            </a:pPr>
            <a:endParaRPr lang="fr-FR" altLang="fr-FR" sz="2000" b="1" u="sng">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Attitude de respect, à la fois à l’égard des autres citoyens (ex : politesse) et à l’égard des bâtiments et lieux de l’espace public (ex : transports publics). </a:t>
            </a:r>
          </a:p>
          <a:p>
            <a:pPr algn="just">
              <a:lnSpc>
                <a:spcPct val="115000"/>
              </a:lnSpc>
              <a:spcBef>
                <a:spcPct val="0"/>
              </a:spcBef>
              <a:spcAft>
                <a:spcPts val="800"/>
              </a:spcAft>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cs typeface="Calibri" panose="020F0502020204030204" pitchFamily="34" charset="0"/>
                <a:sym typeface="Wingdings" panose="05000000000000000000" pitchFamily="2" charset="2"/>
              </a:rPr>
              <a:t> Reconnaissance mutuelle et tolérante des individus entre </a:t>
            </a:r>
          </a:p>
          <a:p>
            <a:pPr algn="just">
              <a:lnSpc>
                <a:spcPct val="115000"/>
              </a:lnSpc>
              <a:spcBef>
                <a:spcPct val="0"/>
              </a:spcBef>
              <a:spcAft>
                <a:spcPts val="800"/>
              </a:spcAft>
              <a:buFont typeface="Wingdings" panose="05000000000000000000" pitchFamily="2" charset="2"/>
              <a:buNone/>
            </a:pPr>
            <a:r>
              <a:rPr lang="fr-FR" altLang="fr-FR" sz="2000">
                <a:latin typeface="Times New Roman" panose="02020603050405020304" pitchFamily="18" charset="0"/>
                <a:cs typeface="Calibri" panose="020F0502020204030204" pitchFamily="34" charset="0"/>
                <a:sym typeface="Wingdings" panose="05000000000000000000" pitchFamily="2" charset="2"/>
              </a:rPr>
              <a:t>eux, au nom du respect de la dignité de la personne </a:t>
            </a:r>
          </a:p>
          <a:p>
            <a:pPr algn="just">
              <a:lnSpc>
                <a:spcPct val="115000"/>
              </a:lnSpc>
              <a:spcBef>
                <a:spcPct val="0"/>
              </a:spcBef>
              <a:spcAft>
                <a:spcPts val="800"/>
              </a:spcAft>
              <a:buFont typeface="Wingdings" panose="05000000000000000000" pitchFamily="2" charset="2"/>
              <a:buNone/>
            </a:pPr>
            <a:r>
              <a:rPr lang="fr-FR" altLang="fr-FR" sz="2000">
                <a:latin typeface="Times New Roman" panose="02020603050405020304" pitchFamily="18" charset="0"/>
                <a:cs typeface="Calibri" panose="020F0502020204030204" pitchFamily="34" charset="0"/>
                <a:sym typeface="Wingdings" panose="05000000000000000000" pitchFamily="2" charset="2"/>
              </a:rPr>
              <a:t>humaine, qui permet une plus grande harmonie dans la société. </a:t>
            </a:r>
            <a:endParaRPr lang="fr-FR" altLang="fr-FR" sz="2000">
              <a:latin typeface="Times New Roman" panose="02020603050405020304" pitchFamily="18" charset="0"/>
              <a:cs typeface="Times New Roman" panose="02020603050405020304" pitchFamily="18" charset="0"/>
            </a:endParaRPr>
          </a:p>
        </p:txBody>
      </p:sp>
      <p:pic>
        <p:nvPicPr>
          <p:cNvPr id="6149" name="il_fi" descr="Afficher l'image d'origine">
            <a:extLst>
              <a:ext uri="{FF2B5EF4-FFF2-40B4-BE49-F238E27FC236}">
                <a16:creationId xmlns:a16="http://schemas.microsoft.com/office/drawing/2014/main" id="{AFDB12C8-E16E-33CB-BC6A-04AD9A0F75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3575" y="4149725"/>
            <a:ext cx="174942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C565E30C-9C25-5490-93C1-E5D7404192E3}"/>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La citoyenneté</a:t>
            </a:r>
          </a:p>
        </p:txBody>
      </p:sp>
      <p:sp>
        <p:nvSpPr>
          <p:cNvPr id="7171" name="Espace réservé du numéro de diapositive 4">
            <a:extLst>
              <a:ext uri="{FF2B5EF4-FFF2-40B4-BE49-F238E27FC236}">
                <a16:creationId xmlns:a16="http://schemas.microsoft.com/office/drawing/2014/main" id="{67347E91-756B-9023-2B36-0D91CCF6CF2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4BFC54E7-690D-45B1-BBC5-5F7758F00194}" type="slidenum">
              <a:rPr lang="fr-FR" altLang="fr-FR" sz="2000">
                <a:solidFill>
                  <a:srgbClr val="984807"/>
                </a:solidFill>
              </a:rPr>
              <a:pPr algn="r" eaLnBrk="1" hangingPunct="1">
                <a:spcBef>
                  <a:spcPct val="0"/>
                </a:spcBef>
                <a:buFontTx/>
                <a:buNone/>
              </a:pPr>
              <a:t>5</a:t>
            </a:fld>
            <a:endParaRPr lang="fr-FR" altLang="fr-FR" sz="2000">
              <a:solidFill>
                <a:srgbClr val="984807"/>
              </a:solidFill>
            </a:endParaRPr>
          </a:p>
        </p:txBody>
      </p:sp>
      <p:sp>
        <p:nvSpPr>
          <p:cNvPr id="7172" name="Rectangle 1">
            <a:extLst>
              <a:ext uri="{FF2B5EF4-FFF2-40B4-BE49-F238E27FC236}">
                <a16:creationId xmlns:a16="http://schemas.microsoft.com/office/drawing/2014/main" id="{5700749B-A026-9260-D0DE-72C45696EA6D}"/>
              </a:ext>
            </a:extLst>
          </p:cNvPr>
          <p:cNvSpPr>
            <a:spLocks noChangeArrowheads="1"/>
          </p:cNvSpPr>
          <p:nvPr/>
        </p:nvSpPr>
        <p:spPr bwMode="auto">
          <a:xfrm>
            <a:off x="341313" y="1527175"/>
            <a:ext cx="8137525"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Tx/>
              <a:buNone/>
            </a:pP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 Le civisme : </a:t>
            </a:r>
          </a:p>
          <a:p>
            <a:pPr algn="just">
              <a:lnSpc>
                <a:spcPct val="115000"/>
              </a:lnSpc>
              <a:spcBef>
                <a:spcPct val="0"/>
              </a:spcBef>
              <a:spcAft>
                <a:spcPts val="800"/>
              </a:spcAft>
              <a:buFontTx/>
              <a:buNone/>
            </a:pPr>
            <a:endParaRPr lang="fr-FR" altLang="fr-FR" sz="2000" b="1" u="sng">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cs typeface="Calibri" panose="020F0502020204030204" pitchFamily="34" charset="0"/>
                <a:sym typeface="Wingdings" panose="05000000000000000000" pitchFamily="2" charset="2"/>
              </a:rPr>
              <a:t> Consiste, à titre individuel, à respecter et à faire respecter les lois et les règles en vigueur,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cs typeface="Calibri" panose="020F0502020204030204" pitchFamily="34" charset="0"/>
                <a:sym typeface="Wingdings" panose="05000000000000000000" pitchFamily="2" charset="2"/>
              </a:rPr>
              <a:t> Avoir conscience de ses devoirs envers la société. </a:t>
            </a:r>
          </a:p>
          <a:p>
            <a:pPr algn="just">
              <a:lnSpc>
                <a:spcPct val="115000"/>
              </a:lnSpc>
              <a:spcBef>
                <a:spcPct val="0"/>
              </a:spcBef>
              <a:spcAft>
                <a:spcPts val="800"/>
              </a:spcAft>
              <a:buFont typeface="Wingdings" panose="05000000000000000000" pitchFamily="2" charset="2"/>
              <a:buNone/>
            </a:pP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lgn="just">
              <a:lnSpc>
                <a:spcPct val="115000"/>
              </a:lnSpc>
              <a:spcBef>
                <a:spcPct val="0"/>
              </a:spcBef>
              <a:spcAft>
                <a:spcPts val="800"/>
              </a:spcAft>
              <a:buFont typeface="Wingdings" panose="05000000000000000000" pitchFamily="2" charset="2"/>
              <a:buNone/>
            </a:pPr>
            <a:r>
              <a:rPr lang="fr-FR" altLang="fr-FR" sz="2000">
                <a:latin typeface="Times New Roman" panose="02020603050405020304" pitchFamily="18" charset="0"/>
                <a:cs typeface="Calibri" panose="020F0502020204030204" pitchFamily="34" charset="0"/>
                <a:sym typeface="Wingdings" panose="05000000000000000000" pitchFamily="2" charset="2"/>
              </a:rPr>
              <a:t>De façon plus générale, le civisme est lié à un comportement actif du citoyen dans la vie quotidienne, pour que l’intérêt général l’emporte sur les intérêts particuliers.</a:t>
            </a: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4E0F7EFC-6054-C3C8-B5C6-97334815DA70}"/>
              </a:ext>
            </a:extLst>
          </p:cNvPr>
          <p:cNvSpPr>
            <a:spLocks noGrp="1"/>
          </p:cNvSpPr>
          <p:nvPr>
            <p:ph type="title" idx="4294967295"/>
          </p:nvPr>
        </p:nvSpPr>
        <p:spPr>
          <a:xfrm>
            <a:off x="250825" y="274638"/>
            <a:ext cx="8607425" cy="939800"/>
          </a:xfrm>
        </p:spPr>
        <p:txBody>
          <a:bodyPr/>
          <a:lstStyle/>
          <a:p>
            <a:pPr eaLnBrk="1" hangingPunct="1"/>
            <a:r>
              <a:rPr lang="fr-FR" altLang="fr-FR" sz="3200" b="1">
                <a:solidFill>
                  <a:srgbClr val="984807"/>
                </a:solidFill>
              </a:rPr>
              <a:t>La citoyenneté</a:t>
            </a:r>
          </a:p>
        </p:txBody>
      </p:sp>
      <p:sp>
        <p:nvSpPr>
          <p:cNvPr id="8195" name="Espace réservé du numéro de diapositive 4">
            <a:extLst>
              <a:ext uri="{FF2B5EF4-FFF2-40B4-BE49-F238E27FC236}">
                <a16:creationId xmlns:a16="http://schemas.microsoft.com/office/drawing/2014/main" id="{B75C6E91-BA2B-530D-83D5-345633B41998}"/>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5293DDE-F8AC-48EC-8070-710588947831}" type="slidenum">
              <a:rPr lang="fr-FR" altLang="fr-FR" sz="2000">
                <a:solidFill>
                  <a:srgbClr val="984807"/>
                </a:solidFill>
              </a:rPr>
              <a:pPr algn="r" eaLnBrk="1" hangingPunct="1">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0E0CDC1E-923C-A014-6396-CAAF9D8FB93E}"/>
              </a:ext>
            </a:extLst>
          </p:cNvPr>
          <p:cNvSpPr>
            <a:spLocks noChangeArrowheads="1"/>
          </p:cNvSpPr>
          <p:nvPr/>
        </p:nvSpPr>
        <p:spPr bwMode="auto">
          <a:xfrm>
            <a:off x="381000" y="1295400"/>
            <a:ext cx="8137525"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15000"/>
              </a:lnSpc>
              <a:spcBef>
                <a:spcPct val="0"/>
              </a:spcBef>
              <a:spcAft>
                <a:spcPts val="800"/>
              </a:spcAft>
              <a:buFontTx/>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000" b="1" u="sng">
                <a:latin typeface="Times New Roman" panose="02020603050405020304" pitchFamily="18" charset="0"/>
                <a:cs typeface="Times New Roman" panose="02020603050405020304" pitchFamily="18" charset="0"/>
                <a:sym typeface="Wingdings" panose="05000000000000000000" pitchFamily="2" charset="2"/>
              </a:rPr>
              <a:t>La solidarité  :</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15000"/>
              </a:lnSpc>
              <a:spcBef>
                <a:spcPct val="0"/>
              </a:spcBef>
              <a:spcAft>
                <a:spcPts val="800"/>
              </a:spcAft>
              <a:buFont typeface="Wingdings" panose="05000000000000000000" pitchFamily="2" charset="2"/>
              <a:buChar char="à"/>
            </a:pPr>
            <a:endParaRPr lang="fr-FR" altLang="fr-FR" sz="2000">
              <a:latin typeface="Times New Roman" panose="02020603050405020304" pitchFamily="18" charset="0"/>
              <a:cs typeface="Calibri" panose="020F0502020204030204" pitchFamily="34" charset="0"/>
              <a:sym typeface="Wingdings" panose="05000000000000000000" pitchFamily="2" charset="2"/>
            </a:endParaRP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Est importante dès lors que les citoyens ne sont pas de simples individus juxtaposés, mais un ensemble d’hommes et de femmes attachés à un projet commun.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Correspond à une attitude d’ouverture aux autres qui illustre le principe républicain de fraternité.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cs typeface="Calibri" panose="020F0502020204030204" pitchFamily="34" charset="0"/>
                <a:sym typeface="Wingdings" panose="05000000000000000000" pitchFamily="2" charset="2"/>
              </a:rPr>
              <a:t>Dans ces conditions, la solidarité consiste à venir en aide aux plus démunis, directement ou par le biais des politiques publiques.</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 </a:t>
            </a:r>
          </a:p>
          <a:p>
            <a:pPr algn="just">
              <a:lnSpc>
                <a:spcPct val="115000"/>
              </a:lnSpc>
              <a:spcBef>
                <a:spcPct val="0"/>
              </a:spcBef>
              <a:spcAft>
                <a:spcPts val="800"/>
              </a:spcAft>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Autres Valeurs : </a:t>
            </a:r>
          </a:p>
          <a:p>
            <a:pPr algn="just">
              <a:lnSpc>
                <a:spcPct val="115000"/>
              </a:lnSpc>
              <a:spcBef>
                <a:spcPct val="0"/>
              </a:spcBef>
              <a:spcAft>
                <a:spcPts val="800"/>
              </a:spcAft>
              <a:buFont typeface="Wingdings" panose="05000000000000000000" pitchFamily="2" charset="2"/>
              <a:buNone/>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	Honnêteté, discipline, honneur, patrie, altruisme, etc.</a:t>
            </a:r>
          </a:p>
        </p:txBody>
      </p:sp>
      <p:pic>
        <p:nvPicPr>
          <p:cNvPr id="8197" name="il_fi" descr="Afficher l'image d'origine">
            <a:extLst>
              <a:ext uri="{FF2B5EF4-FFF2-40B4-BE49-F238E27FC236}">
                <a16:creationId xmlns:a16="http://schemas.microsoft.com/office/drawing/2014/main" id="{7A571FB9-824B-D25A-BA16-28055EEB09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2800" y="4572000"/>
            <a:ext cx="1584325" cy="162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BBDAE3A-659F-1E8A-CC0B-D633C7771EC0}"/>
              </a:ext>
            </a:extLst>
          </p:cNvPr>
          <p:cNvSpPr>
            <a:spLocks noGrp="1"/>
          </p:cNvSpPr>
          <p:nvPr>
            <p:ph type="title"/>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9219" name="Espace réservé du numéro de diapositive 4">
            <a:extLst>
              <a:ext uri="{FF2B5EF4-FFF2-40B4-BE49-F238E27FC236}">
                <a16:creationId xmlns:a16="http://schemas.microsoft.com/office/drawing/2014/main" id="{9A89E634-6346-18F0-7D37-9A407390FD2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F71D3B7-6A29-4F09-BC3E-BF28F5B4DEAE}" type="slidenum">
              <a:rPr lang="fr-FR" altLang="fr-FR" sz="2000">
                <a:solidFill>
                  <a:srgbClr val="984807"/>
                </a:solidFill>
              </a:rPr>
              <a:pPr>
                <a:spcBef>
                  <a:spcPct val="0"/>
                </a:spcBef>
                <a:buFontTx/>
                <a:buNone/>
              </a:pPr>
              <a:t>7</a:t>
            </a:fld>
            <a:endParaRPr lang="fr-FR" altLang="fr-FR" sz="2000">
              <a:solidFill>
                <a:srgbClr val="984807"/>
              </a:solidFill>
            </a:endParaRPr>
          </a:p>
        </p:txBody>
      </p:sp>
      <p:sp>
        <p:nvSpPr>
          <p:cNvPr id="9220" name="Rectangle 1">
            <a:extLst>
              <a:ext uri="{FF2B5EF4-FFF2-40B4-BE49-F238E27FC236}">
                <a16:creationId xmlns:a16="http://schemas.microsoft.com/office/drawing/2014/main" id="{0E2DFF4C-C10A-623F-3B1B-24CF39816084}"/>
              </a:ext>
            </a:extLst>
          </p:cNvPr>
          <p:cNvSpPr>
            <a:spLocks noChangeArrowheads="1"/>
          </p:cNvSpPr>
          <p:nvPr/>
        </p:nvSpPr>
        <p:spPr bwMode="auto">
          <a:xfrm>
            <a:off x="381000" y="1295400"/>
            <a:ext cx="81375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cs typeface="Calibri" panose="020F0502020204030204" pitchFamily="34" charset="0"/>
                <a:sym typeface="Wingdings" panose="05000000000000000000" pitchFamily="2" charset="2"/>
              </a:rPr>
              <a:t>La garde nationale :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Composée de citoyens volontaires, issus du monde civil ou militaire.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En souscrivant un Engagement à Servir dans la Réserve (ESR), les réservistes, quel que soit leur statut (salarié, agent de la fonction publique, profession libérale, travailleur indépendant...), matérialisent leur participation à la défense du pays.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938D72A-17CE-053A-255E-CDA73FA827A7}"/>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0243" name="Espace réservé du numéro de diapositive 4">
            <a:extLst>
              <a:ext uri="{FF2B5EF4-FFF2-40B4-BE49-F238E27FC236}">
                <a16:creationId xmlns:a16="http://schemas.microsoft.com/office/drawing/2014/main" id="{F67AEECA-DBDE-7F7B-6084-E98C4900707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D4C2BCA-3BEE-4ED1-ADF8-7F83964121D9}" type="slidenum">
              <a:rPr lang="fr-FR" altLang="fr-FR" sz="2000">
                <a:solidFill>
                  <a:srgbClr val="984807"/>
                </a:solidFill>
              </a:rPr>
              <a:pPr algn="r" eaLnBrk="1" hangingPunct="1">
                <a:spcBef>
                  <a:spcPct val="0"/>
                </a:spcBef>
                <a:buFontTx/>
                <a:buNone/>
              </a:pPr>
              <a:t>8</a:t>
            </a:fld>
            <a:endParaRPr lang="fr-FR" altLang="fr-FR" sz="2000">
              <a:solidFill>
                <a:srgbClr val="984807"/>
              </a:solidFill>
            </a:endParaRPr>
          </a:p>
        </p:txBody>
      </p:sp>
      <p:sp>
        <p:nvSpPr>
          <p:cNvPr id="10244" name="Rectangle 1">
            <a:extLst>
              <a:ext uri="{FF2B5EF4-FFF2-40B4-BE49-F238E27FC236}">
                <a16:creationId xmlns:a16="http://schemas.microsoft.com/office/drawing/2014/main" id="{0AE89245-187C-9B66-91D0-633A45EC1344}"/>
              </a:ext>
            </a:extLst>
          </p:cNvPr>
          <p:cNvSpPr>
            <a:spLocks noChangeArrowheads="1"/>
          </p:cNvSpPr>
          <p:nvPr/>
        </p:nvSpPr>
        <p:spPr bwMode="auto">
          <a:xfrm>
            <a:off x="381000" y="1295400"/>
            <a:ext cx="813752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cs typeface="Calibri" panose="020F0502020204030204" pitchFamily="34" charset="0"/>
                <a:sym typeface="Wingdings" panose="05000000000000000000" pitchFamily="2" charset="2"/>
              </a:rPr>
              <a:t>La garde nationale :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Est constituée de 2 branches : </a:t>
            </a:r>
          </a:p>
          <a:p>
            <a:pPr algn="just">
              <a:spcBef>
                <a:spcPct val="0"/>
              </a:spcBef>
              <a:buFont typeface="Wingdings" panose="05000000000000000000" pitchFamily="2" charset="2"/>
              <a:buChar char="à"/>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lvl="4" algn="just">
              <a:spcBef>
                <a:spcPct val="0"/>
              </a:spcBef>
              <a:buFont typeface="Wingdings" panose="05000000000000000000" pitchFamily="2" charset="2"/>
              <a:buChar char="Ø"/>
            </a:pPr>
            <a:r>
              <a:rPr lang="fr-FR" altLang="fr-FR">
                <a:latin typeface="Times New Roman" panose="02020603050405020304" pitchFamily="18" charset="0"/>
                <a:cs typeface="Times New Roman" panose="02020603050405020304" pitchFamily="18" charset="0"/>
                <a:sym typeface="Wingdings" panose="05000000000000000000" pitchFamily="2" charset="2"/>
              </a:rPr>
              <a:t>La réserve opérationnelle, </a:t>
            </a:r>
          </a:p>
          <a:p>
            <a:pPr lvl="4" algn="just">
              <a:spcBef>
                <a:spcPct val="0"/>
              </a:spcBef>
              <a:buFont typeface="Wingdings" panose="05000000000000000000" pitchFamily="2" charset="2"/>
              <a:buNone/>
            </a:pPr>
            <a:endParaRPr lang="fr-FR" altLang="fr-FR">
              <a:latin typeface="Times New Roman" panose="02020603050405020304" pitchFamily="18" charset="0"/>
              <a:cs typeface="Times New Roman" panose="02020603050405020304" pitchFamily="18" charset="0"/>
              <a:sym typeface="Wingdings" panose="05000000000000000000" pitchFamily="2" charset="2"/>
            </a:endParaRPr>
          </a:p>
          <a:p>
            <a:pPr lvl="4" algn="just">
              <a:spcBef>
                <a:spcPct val="0"/>
              </a:spcBef>
              <a:buFont typeface="Wingdings" panose="05000000000000000000" pitchFamily="2" charset="2"/>
              <a:buNone/>
            </a:pPr>
            <a:r>
              <a:rPr lang="fr-FR" altLang="fr-FR">
                <a:latin typeface="Times New Roman" panose="02020603050405020304" pitchFamily="18" charset="0"/>
                <a:cs typeface="Times New Roman" panose="02020603050405020304" pitchFamily="18" charset="0"/>
                <a:sym typeface="Wingdings" panose="05000000000000000000" pitchFamily="2" charset="2"/>
              </a:rPr>
              <a:t> La réserve citoyenne.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La constitution d</a:t>
            </a:r>
            <a:r>
              <a:rPr lang="en-US"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une garde nationale signifie un appel aux réserves de la police, de la gendarmerie et de l</a:t>
            </a:r>
            <a:r>
              <a:rPr lang="en-US"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armée.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7D330879-C73E-3222-92B1-4B167B7F9654}"/>
              </a:ext>
            </a:extLst>
          </p:cNvPr>
          <p:cNvSpPr>
            <a:spLocks noGrp="1"/>
          </p:cNvSpPr>
          <p:nvPr>
            <p:ph type="title" idx="4294967295"/>
          </p:nvPr>
        </p:nvSpPr>
        <p:spPr>
          <a:xfrm>
            <a:off x="755650" y="274638"/>
            <a:ext cx="8102600" cy="939800"/>
          </a:xfrm>
        </p:spPr>
        <p:txBody>
          <a:bodyPr/>
          <a:lstStyle/>
          <a:p>
            <a:pPr eaLnBrk="1" hangingPunct="1">
              <a:defRPr/>
            </a:pPr>
            <a:r>
              <a:rPr lang="fr-FR" sz="3200" b="1" dirty="0">
                <a:solidFill>
                  <a:schemeClr val="accent6">
                    <a:lumMod val="50000"/>
                  </a:schemeClr>
                </a:solidFill>
              </a:rPr>
              <a:t>Les différentes formes d’engagement</a:t>
            </a:r>
          </a:p>
        </p:txBody>
      </p:sp>
      <p:sp>
        <p:nvSpPr>
          <p:cNvPr id="11267" name="Espace réservé du numéro de diapositive 4">
            <a:extLst>
              <a:ext uri="{FF2B5EF4-FFF2-40B4-BE49-F238E27FC236}">
                <a16:creationId xmlns:a16="http://schemas.microsoft.com/office/drawing/2014/main" id="{631AEB49-5B09-DAF3-9294-767542AFE49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6CE9335-5126-4646-AA08-C4B2BDBCD4C6}" type="slidenum">
              <a:rPr lang="fr-FR" altLang="fr-FR" sz="2000">
                <a:solidFill>
                  <a:srgbClr val="984807"/>
                </a:solidFill>
              </a:rPr>
              <a:pPr algn="r" eaLnBrk="1" hangingPunct="1">
                <a:spcBef>
                  <a:spcPct val="0"/>
                </a:spcBef>
                <a:buFontTx/>
                <a:buNone/>
              </a:pPr>
              <a:t>9</a:t>
            </a:fld>
            <a:endParaRPr lang="fr-FR" altLang="fr-FR" sz="2000">
              <a:solidFill>
                <a:srgbClr val="984807"/>
              </a:solidFill>
            </a:endParaRPr>
          </a:p>
        </p:txBody>
      </p:sp>
      <p:sp>
        <p:nvSpPr>
          <p:cNvPr id="11268" name="Rectangle 1">
            <a:extLst>
              <a:ext uri="{FF2B5EF4-FFF2-40B4-BE49-F238E27FC236}">
                <a16:creationId xmlns:a16="http://schemas.microsoft.com/office/drawing/2014/main" id="{C3760256-3EA5-61B9-6CA4-87AD3E855BBC}"/>
              </a:ext>
            </a:extLst>
          </p:cNvPr>
          <p:cNvSpPr>
            <a:spLocks noChangeArrowheads="1"/>
          </p:cNvSpPr>
          <p:nvPr/>
        </p:nvSpPr>
        <p:spPr bwMode="auto">
          <a:xfrm>
            <a:off x="381000" y="1295400"/>
            <a:ext cx="81375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 typeface="Wingdings" panose="05000000000000000000" pitchFamily="2" charset="2"/>
              <a:buNone/>
            </a:pPr>
            <a:r>
              <a:rPr lang="fr-FR" altLang="fr-FR" sz="2000" b="1" u="sng">
                <a:latin typeface="Times New Roman" panose="02020603050405020304" pitchFamily="18" charset="0"/>
                <a:cs typeface="Calibri" panose="020F0502020204030204" pitchFamily="34" charset="0"/>
                <a:sym typeface="Wingdings" panose="05000000000000000000" pitchFamily="2" charset="2"/>
              </a:rPr>
              <a:t>La réserve opérationnelle : </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Le réserviste peut s</a:t>
            </a:r>
            <a:r>
              <a:rPr lang="en-US"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engager dans la gendarmerie, l'armée de terre, l'armée de l'air et la marine.</a:t>
            </a: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None/>
            </a:pPr>
            <a:endParaRPr lang="fr-FR" altLang="fr-FR" sz="2000">
              <a:latin typeface="Times New Roman" panose="02020603050405020304" pitchFamily="18" charset="0"/>
              <a:cs typeface="Times New Roman" panose="02020603050405020304" pitchFamily="18" charset="0"/>
              <a:sym typeface="Wingdings" panose="05000000000000000000" pitchFamily="2" charset="2"/>
            </a:endParaRPr>
          </a:p>
          <a:p>
            <a:pPr algn="just">
              <a:spcBef>
                <a:spcPct val="0"/>
              </a:spcBef>
              <a:buFont typeface="Wingdings" panose="05000000000000000000" pitchFamily="2" charset="2"/>
              <a:buChar char="à"/>
            </a:pPr>
            <a:r>
              <a:rPr lang="fr-FR" altLang="fr-FR" sz="2000">
                <a:latin typeface="Times New Roman" panose="02020603050405020304" pitchFamily="18" charset="0"/>
                <a:cs typeface="Times New Roman" panose="02020603050405020304" pitchFamily="18" charset="0"/>
                <a:sym typeface="Wingdings" panose="05000000000000000000" pitchFamily="2" charset="2"/>
              </a:rPr>
              <a:t>Cet engagement permet de tenir un poste prenant en compte les compétences de l</a:t>
            </a:r>
            <a:r>
              <a:rPr lang="en-US" altLang="fr-FR" sz="2000">
                <a:latin typeface="Times New Roman" panose="02020603050405020304" pitchFamily="18" charset="0"/>
                <a:cs typeface="Times New Roman" panose="02020603050405020304" pitchFamily="18" charset="0"/>
                <a:sym typeface="Wingdings" panose="05000000000000000000" pitchFamily="2" charset="2"/>
              </a:rPr>
              <a:t>’</a:t>
            </a:r>
            <a:r>
              <a:rPr lang="fr-FR" altLang="fr-FR" sz="2000">
                <a:latin typeface="Times New Roman" panose="02020603050405020304" pitchFamily="18" charset="0"/>
                <a:cs typeface="Times New Roman" panose="02020603050405020304" pitchFamily="18" charset="0"/>
                <a:sym typeface="Wingdings" panose="05000000000000000000" pitchFamily="2" charset="2"/>
              </a:rPr>
              <a:t>emploi civil ou les fonctions auxquelles on aspire sans corrélation directe avec sa profession, et que seule la réserve peut proposer.</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466</TotalTime>
  <Words>1643</Words>
  <Application>Microsoft Office PowerPoint</Application>
  <PresentationFormat>Affichage à l'écran (4:3)</PresentationFormat>
  <Paragraphs>236</Paragraphs>
  <Slides>24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24</vt:i4>
      </vt:variant>
    </vt:vector>
  </HeadingPairs>
  <TitlesOfParts>
    <vt:vector size="30" baseType="lpstr">
      <vt:lpstr>Arial</vt:lpstr>
      <vt:lpstr>Myriad Pro</vt:lpstr>
      <vt:lpstr>Calibri</vt:lpstr>
      <vt:lpstr>Times New Roman</vt:lpstr>
      <vt:lpstr>Wingdings</vt:lpstr>
      <vt:lpstr>GCCAR</vt:lpstr>
      <vt:lpstr>L’ENGAGEMENT CITOYEN</vt:lpstr>
      <vt:lpstr>L'engagement citoyen</vt:lpstr>
      <vt:lpstr>L’engagement citoyen</vt:lpstr>
      <vt:lpstr>La citoyenneté</vt:lpstr>
      <vt:lpstr>La citoyenneté</vt:lpstr>
      <vt:lpstr>La citoyenneté</vt:lpstr>
      <vt:lpstr>Les différentes formes d’engagement</vt:lpstr>
      <vt:lpstr>Les différentes formes d’engagement</vt:lpstr>
      <vt:lpstr>Les différentes formes d’engagement</vt:lpstr>
      <vt:lpstr>Les différentes formes d’engagement</vt:lpstr>
      <vt:lpstr>Les différentes formes d’engagement</vt:lpstr>
      <vt:lpstr>Les différentes formes d’engagement</vt:lpstr>
      <vt:lpstr>Les différentes formes d’engagement</vt:lpstr>
      <vt:lpstr>Les différentes formes d’engagement</vt:lpstr>
      <vt:lpstr>Les différentes formes d’engagement</vt:lpstr>
      <vt:lpstr>Les différentes formes d’engagement</vt:lpstr>
      <vt:lpstr>Les différentes formes d’engagement</vt:lpstr>
      <vt:lpstr>Présentation PowerPoint</vt:lpstr>
      <vt:lpstr>Présentation PowerPoint</vt:lpstr>
      <vt:lpstr>Présentation PowerPoint</vt:lpstr>
      <vt:lpstr>Rôle des JSP au sein de la société</vt:lpstr>
      <vt:lpstr>Présentation PowerPoint</vt:lpstr>
      <vt:lpstr>Présentation PowerPoint</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45</cp:revision>
  <cp:lastPrinted>2015-08-06T08:01:37Z</cp:lastPrinted>
  <dcterms:created xsi:type="dcterms:W3CDTF">2015-08-05T10:19:35Z</dcterms:created>
  <dcterms:modified xsi:type="dcterms:W3CDTF">2022-09-11T20:05:15Z</dcterms:modified>
</cp:coreProperties>
</file>