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88" r:id="rId3"/>
    <p:sldId id="257" r:id="rId4"/>
    <p:sldId id="292" r:id="rId5"/>
    <p:sldId id="291" r:id="rId6"/>
    <p:sldId id="304" r:id="rId7"/>
    <p:sldId id="272" r:id="rId8"/>
    <p:sldId id="297" r:id="rId9"/>
    <p:sldId id="273" r:id="rId10"/>
    <p:sldId id="298" r:id="rId11"/>
    <p:sldId id="306" r:id="rId12"/>
    <p:sldId id="264" r:id="rId13"/>
    <p:sldId id="265" r:id="rId14"/>
    <p:sldId id="266" r:id="rId15"/>
    <p:sldId id="299" r:id="rId16"/>
    <p:sldId id="300" r:id="rId17"/>
    <p:sldId id="267" r:id="rId18"/>
    <p:sldId id="268" r:id="rId19"/>
    <p:sldId id="301" r:id="rId20"/>
    <p:sldId id="305" r:id="rId21"/>
    <p:sldId id="258" r:id="rId22"/>
    <p:sldId id="260" r:id="rId23"/>
    <p:sldId id="302" r:id="rId24"/>
    <p:sldId id="259" r:id="rId25"/>
    <p:sldId id="303" r:id="rId26"/>
    <p:sldId id="293" r:id="rId27"/>
    <p:sldId id="309" r:id="rId28"/>
    <p:sldId id="281" r:id="rId29"/>
    <p:sldId id="283" r:id="rId30"/>
    <p:sldId id="307" r:id="rId31"/>
    <p:sldId id="284" r:id="rId32"/>
    <p:sldId id="308" r:id="rId33"/>
    <p:sldId id="285" r:id="rId34"/>
    <p:sldId id="286" r:id="rId35"/>
    <p:sldId id="310" r:id="rId36"/>
    <p:sldId id="287" r:id="rId37"/>
    <p:sldId id="311" r:id="rId38"/>
    <p:sldId id="295" r:id="rId39"/>
    <p:sldId id="296" r:id="rId40"/>
    <p:sldId id="312" r:id="rId41"/>
    <p:sldId id="313" r:id="rId42"/>
    <p:sldId id="261" r:id="rId43"/>
    <p:sldId id="263" r:id="rId44"/>
    <p:sldId id="314" r:id="rId45"/>
    <p:sldId id="294" r:id="rId46"/>
    <p:sldId id="274" r:id="rId47"/>
    <p:sldId id="275" r:id="rId48"/>
    <p:sldId id="322" r:id="rId49"/>
    <p:sldId id="328" r:id="rId50"/>
    <p:sldId id="329" r:id="rId51"/>
    <p:sldId id="330" r:id="rId52"/>
    <p:sldId id="331" r:id="rId53"/>
    <p:sldId id="332" r:id="rId54"/>
    <p:sldId id="333" r:id="rId55"/>
    <p:sldId id="334" r:id="rId56"/>
    <p:sldId id="289" r:id="rId57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1202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>
      <p:cViewPr varScale="1">
        <p:scale>
          <a:sx n="86" d="100"/>
          <a:sy n="86" d="100"/>
        </p:scale>
        <p:origin x="1339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B9998FC-69C2-8E5F-BEEE-DB13941E71E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D6AF12C-CB15-5A49-48C1-765C17C24F7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8956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93759-C569-479B-9AA4-417741CFA8DB}" type="datetimeFigureOut">
              <a:rPr lang="fr-FR" altLang="fr-FR"/>
              <a:pPr>
                <a:defRPr/>
              </a:pPr>
              <a:t>11/09/2022</a:t>
            </a:fld>
            <a:endParaRPr lang="fr-FR" altLang="fr-FR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4046F1DC-62A7-5A07-368D-FFD12DFAEDC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6CB12C0B-9275-F957-6ECC-C9CA04D6E3D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88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26FBA51-C092-48DD-B64A-B9C66D0C778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C465684-61CC-EE50-2AEF-6FA9773180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C19B87C-FE2E-37DB-13B0-5485ECB3570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0C9D084-3936-4A3B-BFB0-60F344A6EF4B}" type="datetimeFigureOut">
              <a:rPr lang="fr-FR"/>
              <a:pPr>
                <a:defRPr/>
              </a:pPr>
              <a:t>11/09/2022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CB465481-3D50-002E-FE0C-07CE7F3220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42BDAB17-4124-02E2-07DC-9346CDC552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833BAD-9A5D-3E06-8A61-7C6B31DD34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60A0DA-F8D1-BB2D-B4D1-13EA41948B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021492A-0E33-4E7E-871A-C990702F4E0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E899F0-477B-F804-4CA6-DC07A5E3C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ABABD-A007-4EFE-AE91-9611963C3ED2}" type="datetime1">
              <a:rPr lang="fr-FR"/>
              <a:pPr>
                <a:defRPr/>
              </a:pPr>
              <a:t>11/09/2022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49D144-49DE-1B04-8896-9C77274FA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7094D5-C1B3-D8D7-35B0-69B5DC20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34619-E9FF-499B-856F-8475DA0393D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80892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F64A15-F0C2-F5F1-BAAA-1AAE1C25B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4103E-C5A8-4299-A686-D3D7EBB04E72}" type="datetime1">
              <a:rPr lang="fr-FR"/>
              <a:pPr>
                <a:defRPr/>
              </a:pPr>
              <a:t>11/09/2022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D88EC2-9F4E-53D1-E77A-871673605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1822A2-AE61-8301-B09D-0E499B64E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3F185-B9F6-4AA7-9698-F816DB92AAF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0335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EA2C1F-1345-2388-2B0A-A78412AD1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E6DCB-587A-43D8-B107-0E12555D95AA}" type="datetime1">
              <a:rPr lang="fr-FR"/>
              <a:pPr>
                <a:defRPr/>
              </a:pPr>
              <a:t>11/09/2022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A65603-02FF-4AFE-C38A-8391F86DA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DC8F11-D190-AB9F-2034-30A150EFB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A2709-AEEA-4616-AEEE-B677F67E64E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2980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D9FA72-A8EA-2910-1D42-73E60B372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5B8F7-AD0C-47C3-9615-EA328C955A48}" type="datetime1">
              <a:rPr lang="fr-FR"/>
              <a:pPr>
                <a:defRPr/>
              </a:pPr>
              <a:t>11/09/2022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776DB6-7778-7B45-8912-F904EC06A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CF934D-FD74-DC66-61A9-844B23026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53D42-71BC-431F-BF62-2B4012AF409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1564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005FC4-E827-D79C-6DBA-102580081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91C9A-71BA-407F-ADA4-E43497430183}" type="datetime1">
              <a:rPr lang="fr-FR"/>
              <a:pPr>
                <a:defRPr/>
              </a:pPr>
              <a:t>11/09/2022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C013CC-4F8F-B263-CD29-EAB60FD9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51B713-DA9C-1ABB-26C8-11162DCD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E1914-F7E7-49E6-968E-5DA600D69B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4953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D6C027AF-6DF3-9D1D-A5BC-878D43EE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1B1AF-1292-4624-BB9A-432AEFEC337E}" type="datetime1">
              <a:rPr lang="fr-FR"/>
              <a:pPr>
                <a:defRPr/>
              </a:pPr>
              <a:t>11/09/2022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D7EDEA13-4421-0943-6E45-5F38616AF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6846310-9556-A21B-6ACD-19FF73B4D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ACCEE-BE64-4C15-A2E8-50CDA610B76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52253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284D2EF8-6661-D7FB-FCAF-D8EE7D54C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37111-4A6E-470B-B34C-83FFEC568CD8}" type="datetime1">
              <a:rPr lang="fr-FR"/>
              <a:pPr>
                <a:defRPr/>
              </a:pPr>
              <a:t>11/09/2022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E2CAB042-100C-0153-FDDF-7BA168700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3FF9A0F8-029E-16E0-D9C1-BE0DB1B22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C052D-85DC-46F9-8060-BB33C5A9CEE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630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905121CE-C580-3FE7-3B38-86A4EAFC4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FBBE3-433E-456D-BAE7-48E526BE1D08}" type="datetime1">
              <a:rPr lang="fr-FR"/>
              <a:pPr>
                <a:defRPr/>
              </a:pPr>
              <a:t>11/09/2022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7C780092-3859-0829-2636-B55B3E980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0547923D-240F-2D21-B5E0-53E3873B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35578-9C1D-43E5-AB3F-C5AD5623AFC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2699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F8CFCF91-1DF8-5DC8-DDE1-C0AC1A0BA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9163C-04AC-45B9-8D7C-7354579D56C0}" type="datetime1">
              <a:rPr lang="fr-FR"/>
              <a:pPr>
                <a:defRPr/>
              </a:pPr>
              <a:t>11/09/2022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26D9A0FC-CE8E-43D8-FD8C-484CDD8E1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DC4ECDC2-8C84-4704-7EE8-C56709060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A76D8-6C04-4929-8124-1921F6EE106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7683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D93EE1C-FC39-F14C-26E5-E40D20E07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A1B0D-B84C-439B-A3A8-E9CEDD3E4708}" type="datetime1">
              <a:rPr lang="fr-FR"/>
              <a:pPr>
                <a:defRPr/>
              </a:pPr>
              <a:t>11/09/2022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D500F0F3-3E9A-ADDA-997E-0B71D2031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D4BC787E-A1B8-BF62-2521-30826CF5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6EEA9-7FAC-4749-8CCE-4383EECF8E2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982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A63DA12C-460F-B75F-8635-18659889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58BA3-D131-4F5A-B7C7-B60601F9EE33}" type="datetime1">
              <a:rPr lang="fr-FR"/>
              <a:pPr>
                <a:defRPr/>
              </a:pPr>
              <a:t>11/09/2022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B5CA9992-A3A8-5F56-9156-49FDD5A83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DF7AB90A-9BC1-5DE7-313B-D53E9B75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6ADBE-79A2-4350-95B4-9214A6F59D1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4229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CA7E6C85-9F86-5C01-C368-E2878494695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05DD737F-C0D5-2BAE-39D9-B1CBE61BD4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C79574-8A6A-DF5C-4127-E164FAB9B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06DD13-CFAE-4267-A3DF-542F5D9F9AD5}" type="datetime1">
              <a:rPr lang="fr-FR"/>
              <a:pPr>
                <a:defRPr/>
              </a:pPr>
              <a:t>11/09/2022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1A2C54-5DE6-EE7B-E8E6-63B51DD33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319B18-A32F-277F-791D-D0770EE15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Myriad Pro"/>
              </a:defRPr>
            </a:lvl1pPr>
          </a:lstStyle>
          <a:p>
            <a:pPr>
              <a:defRPr/>
            </a:pPr>
            <a:fld id="{C7146573-7638-4BB3-BCD5-099B5CC07BB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A6BD3F2-77EC-AB1C-2546-FCB80804B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88913"/>
            <a:ext cx="8604250" cy="1012825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ENGINS D’INCENDIE ET DE SECOURS</a:t>
            </a:r>
          </a:p>
        </p:txBody>
      </p:sp>
      <p:sp>
        <p:nvSpPr>
          <p:cNvPr id="4099" name="ZoneTexte 5">
            <a:extLst>
              <a:ext uri="{FF2B5EF4-FFF2-40B4-BE49-F238E27FC236}">
                <a16:creationId xmlns:a16="http://schemas.microsoft.com/office/drawing/2014/main" id="{2F07FDD6-A1C2-F1C9-AA98-10C9FF828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6237288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2022 – Version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4D9C18D-A7A1-A4D0-0132-E2933FBDCF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Fourgon Pompe Tonne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F.P.T.</a:t>
            </a:r>
          </a:p>
        </p:txBody>
      </p:sp>
      <p:sp>
        <p:nvSpPr>
          <p:cNvPr id="13315" name="Espace réservé du numéro de diapositive 4">
            <a:extLst>
              <a:ext uri="{FF2B5EF4-FFF2-40B4-BE49-F238E27FC236}">
                <a16:creationId xmlns:a16="http://schemas.microsoft.com/office/drawing/2014/main" id="{A5CDF854-4D27-60A7-B248-855FBF69E55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BCD8355-C21F-4DA3-8D41-A058339AAC5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264B31-FA3B-EB55-E3B7-47A38B19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1303338"/>
            <a:ext cx="8424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Plusieurs variantes ont été élaborées: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</p:txBody>
      </p:sp>
      <p:graphicFrame>
        <p:nvGraphicFramePr>
          <p:cNvPr id="46107" name="Group 27">
            <a:extLst>
              <a:ext uri="{FF2B5EF4-FFF2-40B4-BE49-F238E27FC236}">
                <a16:creationId xmlns:a16="http://schemas.microsoft.com/office/drawing/2014/main" id="{B442B2D4-2966-CE3D-8332-C4680D037C50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1752600"/>
          <a:ext cx="8435975" cy="2620963"/>
        </p:xfrm>
        <a:graphic>
          <a:graphicData uri="http://schemas.openxmlformats.org/drawingml/2006/table">
            <a:tbl>
              <a:tblPr/>
              <a:tblGrid>
                <a:gridCol w="4291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4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57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F.P.T.G.P.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Fourgon Pompe Tonne Grande Puissance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F.P.T.A.S.R.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Fourgon Pompe Tonne Secours Routier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250"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Réponds aux risques présentés par les sites industriels,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3 000 L d’eau,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Réserve d’émulseurs de 200 L,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Pompe de 3 000 l / min à 15 bars.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Ils présentent les mêmes équipements qu’un F.P.T classique mais il embarque en plus dans ses coffres du matériel de SR (cisailles, cales, etc.)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" name="Image 12" descr="FPTGP Couleur">
            <a:extLst>
              <a:ext uri="{FF2B5EF4-FFF2-40B4-BE49-F238E27FC236}">
                <a16:creationId xmlns:a16="http://schemas.microsoft.com/office/drawing/2014/main" id="{A741653F-6E74-2B22-C2B4-FC4F47C1C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95800"/>
            <a:ext cx="25908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12CE79-04F0-0BF8-E694-1CC2C4630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19600"/>
            <a:ext cx="27432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8">
            <a:extLst>
              <a:ext uri="{FF2B5EF4-FFF2-40B4-BE49-F238E27FC236}">
                <a16:creationId xmlns:a16="http://schemas.microsoft.com/office/drawing/2014/main" id="{581E0143-B9A6-5664-4226-5B74FF5D69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d'incendie courant</a:t>
            </a:r>
          </a:p>
        </p:txBody>
      </p:sp>
      <p:sp>
        <p:nvSpPr>
          <p:cNvPr id="14339" name="Espace réservé du numéro de diapositive 4">
            <a:extLst>
              <a:ext uri="{FF2B5EF4-FFF2-40B4-BE49-F238E27FC236}">
                <a16:creationId xmlns:a16="http://schemas.microsoft.com/office/drawing/2014/main" id="{0C6ECBEF-B77E-2979-B190-D9C9E340913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C0560CE-A8AE-42CD-A2C2-93029FF633F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id="{F0ED828C-7736-1AD1-FD5A-0DB68F899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2824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14341" name="Rectangle 10">
            <a:extLst>
              <a:ext uri="{FF2B5EF4-FFF2-40B4-BE49-F238E27FC236}">
                <a16:creationId xmlns:a16="http://schemas.microsoft.com/office/drawing/2014/main" id="{FD7C0C11-2CFD-38F8-9298-1F262CA29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38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4342" name="Picture 9">
            <a:extLst>
              <a:ext uri="{FF2B5EF4-FFF2-40B4-BE49-F238E27FC236}">
                <a16:creationId xmlns:a16="http://schemas.microsoft.com/office/drawing/2014/main" id="{CE42F9A0-9EBB-CAFC-129C-175CFF0F7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29610" r="37895" b="4935"/>
          <a:stretch>
            <a:fillRect/>
          </a:stretch>
        </p:blipFill>
        <p:spPr bwMode="auto">
          <a:xfrm>
            <a:off x="1752600" y="1600200"/>
            <a:ext cx="5562600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315F417-41B1-E322-1553-BE961EDA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Echelles Aériennes</a:t>
            </a:r>
          </a:p>
        </p:txBody>
      </p:sp>
      <p:sp>
        <p:nvSpPr>
          <p:cNvPr id="15363" name="Espace réservé du numéro de diapositive 4">
            <a:extLst>
              <a:ext uri="{FF2B5EF4-FFF2-40B4-BE49-F238E27FC236}">
                <a16:creationId xmlns:a16="http://schemas.microsoft.com/office/drawing/2014/main" id="{B954E826-812C-4E2D-4694-852131DCE4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B3E7F5A-5186-4CE0-BFB0-8BB65AD36CDF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9DC8029-9E49-271F-B0A6-E1E6FDD32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08113"/>
            <a:ext cx="81359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Véhicule emblématique de notre profession, les échelles aériennes possèdent une sextuple vocation :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E73630-BBA7-3478-BDD1-D8D7E9FFB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844675"/>
            <a:ext cx="38163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7A64208-4993-7657-2859-801B644B8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Echelles Aériennes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8A25370-7A99-08DD-1C28-88CE33093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341438"/>
            <a:ext cx="6391275" cy="4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u="sng">
                <a:latin typeface="Times New Roman" panose="02020603050405020304" pitchFamily="18" charset="0"/>
              </a:rPr>
              <a:t>On distingue : 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u="sng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Les E.P.A.	:    échelles pivotantes automatiques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Les E.P.S.A.	:    échelles pivotantes semi-automatiques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Les E.S.P.	:    échelles sur porteur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Les E.P.C.	:    échelles pivotantes combinées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L'équipe qui compose tous ces engins est de 3 hommes 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chef d'agrès,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conducteur possesseur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 permis dit "d'échelier",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équipier,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545382BE-F9A8-641D-C6E4-0A815A482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32385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6389" name="Picture 5">
            <a:extLst>
              <a:ext uri="{FF2B5EF4-FFF2-40B4-BE49-F238E27FC236}">
                <a16:creationId xmlns:a16="http://schemas.microsoft.com/office/drawing/2014/main" id="{918DAF81-8FAE-8751-020F-7196C5E47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28572" r="41969" b="18367"/>
          <a:stretch>
            <a:fillRect/>
          </a:stretch>
        </p:blipFill>
        <p:spPr bwMode="auto">
          <a:xfrm>
            <a:off x="4572000" y="3886200"/>
            <a:ext cx="358140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065A9C6-CE73-145B-8AC0-25A86E7CB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Echelles Aériennes</a:t>
            </a:r>
          </a:p>
        </p:txBody>
      </p:sp>
      <p:sp>
        <p:nvSpPr>
          <p:cNvPr id="17411" name="Espace réservé du numéro de diapositive 4">
            <a:extLst>
              <a:ext uri="{FF2B5EF4-FFF2-40B4-BE49-F238E27FC236}">
                <a16:creationId xmlns:a16="http://schemas.microsoft.com/office/drawing/2014/main" id="{41CF80C2-5E6D-F923-37BC-F14A8C962A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B97EE5-4C9E-493E-8E8B-20B49D72D36E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35F65D-A477-A762-0887-D36CA1B63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560513"/>
            <a:ext cx="7913687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E.P.A. et E.P.C. :</a:t>
            </a:r>
            <a:b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altLang="fr-FR" sz="2000" b="1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Elles peuvent effectuer simultanément les 3 mouvements : 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Déploiement,</a:t>
            </a:r>
          </a:p>
          <a:p>
            <a:pPr lvl="2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Dressage,</a:t>
            </a:r>
          </a:p>
          <a:p>
            <a:pPr lvl="2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Rotation ;</a:t>
            </a:r>
          </a:p>
        </p:txBody>
      </p:sp>
      <p:sp>
        <p:nvSpPr>
          <p:cNvPr id="17413" name="Rectangle 13">
            <a:extLst>
              <a:ext uri="{FF2B5EF4-FFF2-40B4-BE49-F238E27FC236}">
                <a16:creationId xmlns:a16="http://schemas.microsoft.com/office/drawing/2014/main" id="{007FF70C-EAEB-678F-2143-AE0345BA8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050" y="323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17414" name="Picture 12">
            <a:extLst>
              <a:ext uri="{FF2B5EF4-FFF2-40B4-BE49-F238E27FC236}">
                <a16:creationId xmlns:a16="http://schemas.microsoft.com/office/drawing/2014/main" id="{4E3EF186-AFA8-949E-E3D9-CB14A1173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9" r="39087" b="3940"/>
          <a:stretch>
            <a:fillRect/>
          </a:stretch>
        </p:blipFill>
        <p:spPr bwMode="auto">
          <a:xfrm>
            <a:off x="3505200" y="2819400"/>
            <a:ext cx="434340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0F7431C-2E49-9762-BCAE-F2DD40E234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Echelles Aériennes</a:t>
            </a:r>
          </a:p>
        </p:txBody>
      </p:sp>
      <p:sp>
        <p:nvSpPr>
          <p:cNvPr id="18435" name="Espace réservé du numéro de diapositive 4">
            <a:extLst>
              <a:ext uri="{FF2B5EF4-FFF2-40B4-BE49-F238E27FC236}">
                <a16:creationId xmlns:a16="http://schemas.microsoft.com/office/drawing/2014/main" id="{867502F4-E57A-BCF9-B599-AFF52DCD30A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A78209C-B7CD-414D-A642-25E75FEAC8F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0EB164-0615-3012-A833-109D9F81A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75438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E.P.S.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b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Elles ne peuvent effectuer les 3 mouvements que l’un après l’autre: </a:t>
            </a:r>
          </a:p>
        </p:txBody>
      </p:sp>
      <p:pic>
        <p:nvPicPr>
          <p:cNvPr id="18437" name="Image 30">
            <a:extLst>
              <a:ext uri="{FF2B5EF4-FFF2-40B4-BE49-F238E27FC236}">
                <a16:creationId xmlns:a16="http://schemas.microsoft.com/office/drawing/2014/main" id="{0997CF10-523F-5DE6-79EB-7937A6A70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5"/>
          <a:stretch>
            <a:fillRect/>
          </a:stretch>
        </p:blipFill>
        <p:spPr bwMode="auto">
          <a:xfrm>
            <a:off x="762000" y="2590800"/>
            <a:ext cx="67818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519F78F-55C4-2AD8-F318-B3B527356A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Echelles Aériennes</a:t>
            </a:r>
          </a:p>
        </p:txBody>
      </p:sp>
      <p:sp>
        <p:nvSpPr>
          <p:cNvPr id="19459" name="Espace réservé du numéro de diapositive 4">
            <a:extLst>
              <a:ext uri="{FF2B5EF4-FFF2-40B4-BE49-F238E27FC236}">
                <a16:creationId xmlns:a16="http://schemas.microsoft.com/office/drawing/2014/main" id="{2161EC86-C1ED-EF8B-B24C-605826DA470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A25FA2B-1BDF-4906-8D81-DC90878A237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CB72A3-2F07-07EF-0C67-2B3DE449A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95400"/>
            <a:ext cx="81534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E.S.P.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b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L’échelle est descendue d’un porteur automobile pour ensuite accéder dans une cour en passant sous un porche.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1215A58-CE64-8D5E-2A69-697F209B5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34290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CEB6A39-9D32-C8F8-0D8D-5A0C6EF5A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43400"/>
            <a:ext cx="22860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317119-5814-1D27-CC25-6BFADEA4D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203200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DAB0211-8928-D3FA-DC08-BD4330C3F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Echelles Aériennes</a:t>
            </a:r>
          </a:p>
        </p:txBody>
      </p:sp>
      <p:sp>
        <p:nvSpPr>
          <p:cNvPr id="20483" name="Espace réservé du numéro de diapositive 4">
            <a:extLst>
              <a:ext uri="{FF2B5EF4-FFF2-40B4-BE49-F238E27FC236}">
                <a16:creationId xmlns:a16="http://schemas.microsoft.com/office/drawing/2014/main" id="{D5A21744-5EB0-B19A-68E1-76CA517015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F09D42-2C49-42DA-BAFB-754451B3F2F7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CC4ACB9-7020-56A1-B67D-0A580CD64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12875"/>
            <a:ext cx="64817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0916B01-A8C5-0BF8-E5D3-5C6A2C13A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10000"/>
            <a:ext cx="25209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Cabine de conduite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Faux châssis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Stabilisateurs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Le portique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Le platelage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La tourelle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A527C83-4E07-47DE-C13B-450000159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886200"/>
            <a:ext cx="34290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7.  Le berceau</a:t>
            </a:r>
          </a:p>
          <a:p>
            <a:pPr>
              <a:spcBef>
                <a:spcPct val="0"/>
              </a:spcBef>
              <a:buFontTx/>
              <a:buAutoNum type="arabicPeriod" startAt="8"/>
            </a:pPr>
            <a:r>
              <a:rPr lang="fr-FR" altLang="fr-FR" sz="2000">
                <a:latin typeface="Times New Roman" panose="02020603050405020304" pitchFamily="18" charset="0"/>
              </a:rPr>
              <a:t> Le parc échelle</a:t>
            </a:r>
          </a:p>
          <a:p>
            <a:pPr>
              <a:spcBef>
                <a:spcPct val="0"/>
              </a:spcBef>
              <a:buFontTx/>
              <a:buAutoNum type="arabicPeriod" startAt="8"/>
            </a:pPr>
            <a:r>
              <a:rPr lang="fr-FR" altLang="fr-FR" sz="2000">
                <a:latin typeface="Times New Roman" panose="02020603050405020304" pitchFamily="18" charset="0"/>
              </a:rPr>
              <a:t> Les plans</a:t>
            </a:r>
          </a:p>
          <a:p>
            <a:pPr>
              <a:spcBef>
                <a:spcPct val="0"/>
              </a:spcBef>
              <a:buFontTx/>
              <a:buAutoNum type="arabicPeriod" startAt="8"/>
            </a:pPr>
            <a:r>
              <a:rPr lang="fr-FR" altLang="fr-FR" sz="2000">
                <a:latin typeface="Times New Roman" panose="02020603050405020304" pitchFamily="18" charset="0"/>
              </a:rPr>
              <a:t> Les échelons</a:t>
            </a:r>
          </a:p>
          <a:p>
            <a:pPr>
              <a:spcBef>
                <a:spcPct val="0"/>
              </a:spcBef>
              <a:buFontTx/>
              <a:buAutoNum type="arabicPeriod" startAt="8"/>
            </a:pPr>
            <a:r>
              <a:rPr lang="fr-FR" altLang="fr-FR" sz="2000">
                <a:latin typeface="Times New Roman" panose="02020603050405020304" pitchFamily="18" charset="0"/>
              </a:rPr>
              <a:t> Les dispositifs de sauvetage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char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16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charRg st="16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3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charRg st="32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42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charRg st="42" end="5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55" end="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charRg st="55" end="8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6368AE5-A790-2EF1-25F3-26D8DA172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Echelles Aériennes</a:t>
            </a:r>
          </a:p>
        </p:txBody>
      </p:sp>
      <p:sp>
        <p:nvSpPr>
          <p:cNvPr id="21507" name="Espace réservé du numéro de diapositive 4">
            <a:extLst>
              <a:ext uri="{FF2B5EF4-FFF2-40B4-BE49-F238E27FC236}">
                <a16:creationId xmlns:a16="http://schemas.microsoft.com/office/drawing/2014/main" id="{240C8E5D-4EA5-2462-7151-B5269123B5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B23A0C-B700-445B-BDD6-FD8439F1851C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1A0EE9-9553-85D8-9841-8307D508A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41438"/>
            <a:ext cx="842486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L'armement se compose :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matériels nécessaires à l'exécution de sauvetages par l'extérieur : sangles,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LSPCC, cordages, commandes, etc.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matériels pour l'établissement d'une L.D.V. 70 – 1 000 l / min et d'une L.D.V. 45 directement sur poteau ou bouche d'incendie,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Pour les véhicules intervenants sur un ou des secteurs desservis par le tramway = un lot tramway permettant la consignation de la ligne aérienne.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F48B9A9-E9C0-FAA0-00A6-8C5FB09B2F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Echelles Aériennes</a:t>
            </a:r>
          </a:p>
        </p:txBody>
      </p:sp>
      <p:sp>
        <p:nvSpPr>
          <p:cNvPr id="22531" name="Espace réservé du numéro de diapositive 4">
            <a:extLst>
              <a:ext uri="{FF2B5EF4-FFF2-40B4-BE49-F238E27FC236}">
                <a16:creationId xmlns:a16="http://schemas.microsoft.com/office/drawing/2014/main" id="{2B4A6DE9-EC97-83F3-7717-D0D4B9B7F4A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2FECF49-7A8E-49D2-AEFE-F923A63FB40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04B408-B320-D1FD-EF1F-7E7C61BC2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41438"/>
            <a:ext cx="493395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L'armement se compose :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D'un support accueillant un brancard installé sur la nacelle et qui permet d'évacuer une victime dont l'état médical justifie une manutention obligatoirement allongée. </a:t>
            </a:r>
          </a:p>
        </p:txBody>
      </p:sp>
      <p:pic>
        <p:nvPicPr>
          <p:cNvPr id="8" name="Image 7" descr="EPANA - BRANCARD">
            <a:extLst>
              <a:ext uri="{FF2B5EF4-FFF2-40B4-BE49-F238E27FC236}">
                <a16:creationId xmlns:a16="http://schemas.microsoft.com/office/drawing/2014/main" id="{390C51C8-C2DD-0FFF-673F-DAE956DF2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3201988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7B0BD58-FE40-E5ED-0AE8-5DCB54D21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0"/>
            <a:ext cx="82296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cas de vent les échelles peuvent être haubanées.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Lorsque l'échelle aérienne est pourvue d'un groupe électrogène on trouve une disqueuse électrique à double disques.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8">
            <a:extLst>
              <a:ext uri="{FF2B5EF4-FFF2-40B4-BE49-F238E27FC236}">
                <a16:creationId xmlns:a16="http://schemas.microsoft.com/office/drawing/2014/main" id="{5DE2E06B-A355-8499-8295-16D0554F88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Les engins d'incendie et de secours</a:t>
            </a:r>
          </a:p>
        </p:txBody>
      </p:sp>
      <p:sp>
        <p:nvSpPr>
          <p:cNvPr id="5123" name="Espace réservé du numéro de diapositive 4">
            <a:extLst>
              <a:ext uri="{FF2B5EF4-FFF2-40B4-BE49-F238E27FC236}">
                <a16:creationId xmlns:a16="http://schemas.microsoft.com/office/drawing/2014/main" id="{0D7DF20E-0655-69E1-F74A-53CD46635B7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229169-AADE-4B76-A494-EF8C07E4D7E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9A83D5F-870E-E396-9007-7615C8A71391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ZoneTexte 16">
            <a:extLst>
              <a:ext uri="{FF2B5EF4-FFF2-40B4-BE49-F238E27FC236}">
                <a16:creationId xmlns:a16="http://schemas.microsoft.com/office/drawing/2014/main" id="{EF5F129B-E381-2346-7C37-CC1FA984C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5126" name="ZoneTexte 20">
            <a:extLst>
              <a:ext uri="{FF2B5EF4-FFF2-40B4-BE49-F238E27FC236}">
                <a16:creationId xmlns:a16="http://schemas.microsoft.com/office/drawing/2014/main" id="{0DDD31CA-37B2-5C55-56A7-237DE99A6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connaître les principaux engins d'incendie et de secours du SDMIS.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C9E75D-FE9D-19DB-60C1-BF99BBA88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3810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Typologie,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Engins d’incendie courant,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Engins de secours à personnes,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Véhicules d’interventions diverses,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Véhicules de commandement,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Cellules,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Engins spéciaux,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Engins spécifiques,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Remorques,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Véhicules divers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8">
            <a:extLst>
              <a:ext uri="{FF2B5EF4-FFF2-40B4-BE49-F238E27FC236}">
                <a16:creationId xmlns:a16="http://schemas.microsoft.com/office/drawing/2014/main" id="{E24B602C-D7FC-3373-1DF2-97F2E6686A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d'incendie courant</a:t>
            </a:r>
          </a:p>
        </p:txBody>
      </p:sp>
      <p:sp>
        <p:nvSpPr>
          <p:cNvPr id="23555" name="Espace réservé du numéro de diapositive 4">
            <a:extLst>
              <a:ext uri="{FF2B5EF4-FFF2-40B4-BE49-F238E27FC236}">
                <a16:creationId xmlns:a16="http://schemas.microsoft.com/office/drawing/2014/main" id="{4D8BF16B-7956-1FE3-E8DF-8AB639A65D3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DD88B9B-86EF-4187-B61A-D27B5F20146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5" name="Image 4" descr="Afficher l'image d'origine">
            <a:extLst>
              <a:ext uri="{FF2B5EF4-FFF2-40B4-BE49-F238E27FC236}">
                <a16:creationId xmlns:a16="http://schemas.microsoft.com/office/drawing/2014/main" id="{EDA361DB-13BA-67B5-5032-F005F5804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556260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5">
            <a:extLst>
              <a:ext uri="{FF2B5EF4-FFF2-40B4-BE49-F238E27FC236}">
                <a16:creationId xmlns:a16="http://schemas.microsoft.com/office/drawing/2014/main" id="{5EFA09AD-F2CD-D69A-6F8A-2DEAE684C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2824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F44CB34-40F8-61FA-8506-1BD93B34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Camions Citerne Feux de forêts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C.C.F.</a:t>
            </a:r>
          </a:p>
        </p:txBody>
      </p:sp>
      <p:sp>
        <p:nvSpPr>
          <p:cNvPr id="24579" name="Espace réservé du numéro de diapositive 4">
            <a:extLst>
              <a:ext uri="{FF2B5EF4-FFF2-40B4-BE49-F238E27FC236}">
                <a16:creationId xmlns:a16="http://schemas.microsoft.com/office/drawing/2014/main" id="{46732626-8D59-C8C5-C3E8-563A8CDFBF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013752-B838-4DE3-A9EC-17943498E428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1BD3555-4317-091B-51E3-AF879866C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41438"/>
            <a:ext cx="83534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Les C.C.F. se déclinent sous trois catégories :</a:t>
            </a:r>
            <a:br>
              <a:rPr lang="fr-FR" altLang="fr-FR" sz="2000" b="1" u="sng">
                <a:latin typeface="Times New Roman" panose="02020603050405020304" pitchFamily="18" charset="0"/>
              </a:rPr>
            </a:br>
            <a:endParaRPr lang="fr-FR" altLang="fr-FR" sz="2000" b="1" u="sng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 C.C.F.L.  : 	Camion-Citerne Feux de forêts Légers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 C.C.F.M. : 	Camion-Citerne Feux de forêts Moyens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 C.C.F.     : 	Camion-Citerne Feux de forêts Lourds</a:t>
            </a:r>
          </a:p>
        </p:txBody>
      </p:sp>
      <p:pic>
        <p:nvPicPr>
          <p:cNvPr id="5" name="Image 4" descr="Afficher l'image d'origine">
            <a:extLst>
              <a:ext uri="{FF2B5EF4-FFF2-40B4-BE49-F238E27FC236}">
                <a16:creationId xmlns:a16="http://schemas.microsoft.com/office/drawing/2014/main" id="{80497E68-1A96-D301-10F4-E9A17AA61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76600"/>
            <a:ext cx="338455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FDC8BA-FDD5-7352-E86B-EBC88829E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429000"/>
            <a:ext cx="4560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Le C.C.F. est un véhicule porteur d'eau, à châssis hors chemin.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D7C4A2-C3F3-5D54-CC7A-68BD21E6D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648200"/>
            <a:ext cx="4572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Ces véhicules sont essentiellement destinés à l'attaque, en terrain d'accès difficile.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  <p:bldP spid="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DE0D00E-4183-C007-8ACE-9743F1740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Camions Citerne Feux de forêts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C.C.F.</a:t>
            </a:r>
          </a:p>
        </p:txBody>
      </p:sp>
      <p:sp>
        <p:nvSpPr>
          <p:cNvPr id="25603" name="Espace réservé du numéro de diapositive 4">
            <a:extLst>
              <a:ext uri="{FF2B5EF4-FFF2-40B4-BE49-F238E27FC236}">
                <a16:creationId xmlns:a16="http://schemas.microsoft.com/office/drawing/2014/main" id="{55C85946-6002-8879-A621-304ACF21C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569F8D-B683-44EC-8108-7C668E30EF9A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73EC5F5-7B58-11F8-BAC5-84D256294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2736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L’emploi de ces engins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ED938-1527-5BB5-998C-5F5CE0440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52600"/>
            <a:ext cx="8305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En raison de leur faible capacité en eau, ces engins sont généralement engagés par groupe de 4 et lorsque les points d'eau sont éloignés, ils sont accompagnés par un ou plusieurs porteurs d'eau C.C.I. (Camion-Citerne Incendie) ou C.C.G.C. (Camion-Citerne grande Capacité)  par exemple.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0BBE98-7E78-200F-0E25-499975CC6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657600"/>
            <a:ext cx="56165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Le personnel manœuvrant ses engins sont de :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     -  2 pour les C.C.F.L.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     -  4 pour les C.C.F.M. et C.C.F.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5" grpId="0" autoUpdateAnimBg="0"/>
      <p:bldP spid="8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6270E8-FDBA-C096-FA10-7106D247F73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Camions Citerne Feux de forêts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C.C.F.</a:t>
            </a:r>
          </a:p>
        </p:txBody>
      </p:sp>
      <p:sp>
        <p:nvSpPr>
          <p:cNvPr id="26627" name="Espace réservé du numéro de diapositive 4">
            <a:extLst>
              <a:ext uri="{FF2B5EF4-FFF2-40B4-BE49-F238E27FC236}">
                <a16:creationId xmlns:a16="http://schemas.microsoft.com/office/drawing/2014/main" id="{21807EBD-1D4C-D3D4-7A6E-302C341C32C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33A4187-E321-445E-B9F4-CCDD537528C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308E75B-92F2-1B33-2E85-0121ECE38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71600"/>
            <a:ext cx="208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Points communs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0FD35DF-A173-D0EF-8E09-F0CC63E1E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1200"/>
            <a:ext cx="76962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Matériel d’alimentation : aspiraux, crépine, tuyaux d’alimentation, etc.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Matériel d’extinction :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fr-FR" altLang="fr-FR" sz="2000">
                <a:latin typeface="Times New Roman" panose="02020603050405020304" pitchFamily="18" charset="0"/>
              </a:rPr>
              <a:t>Mise en œuvre d’un L.D.T à 200 m</a:t>
            </a:r>
          </a:p>
          <a:p>
            <a:pPr>
              <a:spcBef>
                <a:spcPct val="0"/>
              </a:spcBef>
            </a:pPr>
            <a:r>
              <a:rPr lang="fr-FR" altLang="fr-FR" sz="2000">
                <a:latin typeface="Times New Roman" panose="02020603050405020304" pitchFamily="18" charset="0"/>
              </a:rPr>
              <a:t>Mise en œuvre d’une L.D.V 45 à 100 m</a:t>
            </a:r>
          </a:p>
          <a:p>
            <a:pPr>
              <a:spcBef>
                <a:spcPct val="0"/>
              </a:spcBef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Matériel divers : éclairage, élagage (serpe, tronçonneuse légère,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14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8C0EC91B-5C35-AFB8-68FB-D75EE9812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Camions Citerne Feux de forêts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C.C.F.</a:t>
            </a:r>
          </a:p>
        </p:txBody>
      </p:sp>
      <p:sp>
        <p:nvSpPr>
          <p:cNvPr id="27651" name="Espace réservé du numéro de diapositive 4">
            <a:extLst>
              <a:ext uri="{FF2B5EF4-FFF2-40B4-BE49-F238E27FC236}">
                <a16:creationId xmlns:a16="http://schemas.microsoft.com/office/drawing/2014/main" id="{6722345E-B354-F526-E708-F256430815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BA289E-A881-434B-83AC-7BE9BD1CF626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3F3B373-C89A-76A0-B0CA-C290EF185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41438"/>
            <a:ext cx="8353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2000" b="1">
                <a:latin typeface="Times New Roman" panose="02020603050405020304" pitchFamily="18" charset="0"/>
              </a:rPr>
              <a:t>Equipement hydraulique:</a:t>
            </a:r>
          </a:p>
        </p:txBody>
      </p:sp>
      <p:pic>
        <p:nvPicPr>
          <p:cNvPr id="27653" name="Image 9" descr="Afficher l'image d'origine">
            <a:extLst>
              <a:ext uri="{FF2B5EF4-FFF2-40B4-BE49-F238E27FC236}">
                <a16:creationId xmlns:a16="http://schemas.microsoft.com/office/drawing/2014/main" id="{1F0B7296-5B92-9CC2-B210-0C9AB55D9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00" y="1673225"/>
            <a:ext cx="2944813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84CF6E-5F49-587B-CEAE-C84C511C1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3600"/>
            <a:ext cx="45720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-"/>
            </a:pP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C.C.F.L. : 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Citerne de 600 à 800 litres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Motopompe de 250 l / min à 15 bars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0A4C18-4FED-79B2-773E-4DF72DE8A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581400"/>
            <a:ext cx="45720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Char char="-"/>
            </a:pPr>
            <a:r>
              <a:rPr lang="fr-FR" altLang="fr-FR" sz="2000" b="1">
                <a:latin typeface="Times New Roman" panose="02020603050405020304" pitchFamily="18" charset="0"/>
                <a:cs typeface="Calibri" panose="020F0502020204030204" pitchFamily="34" charset="0"/>
              </a:rPr>
              <a:t>C.C.F.M.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Citerne de 1 750 à 2 000 litres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Motopompe de 500 l / min à 15 bars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Possibilité d’établir une 2</a:t>
            </a:r>
            <a:r>
              <a:rPr lang="fr-FR" altLang="fr-FR" sz="20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LDV 45 à 60 m et une LDV 70 à 120 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6" grpId="0" autoUpdateAnimBg="0"/>
      <p:bldP spid="11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E7BD0FD-FA67-45A8-F442-F9D08B7068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Camions Citerne Feux de forêts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C.C.F.</a:t>
            </a:r>
          </a:p>
        </p:txBody>
      </p:sp>
      <p:sp>
        <p:nvSpPr>
          <p:cNvPr id="28675" name="Espace réservé du numéro de diapositive 4">
            <a:extLst>
              <a:ext uri="{FF2B5EF4-FFF2-40B4-BE49-F238E27FC236}">
                <a16:creationId xmlns:a16="http://schemas.microsoft.com/office/drawing/2014/main" id="{9E7B074C-CF74-2051-45CC-764C9C66628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02DE2A5-B8E8-4D27-9109-26EDB3AA781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4A941E-7C70-2E26-5863-FEAD54E53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41438"/>
            <a:ext cx="8353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2000" b="1">
                <a:latin typeface="Times New Roman" panose="02020603050405020304" pitchFamily="18" charset="0"/>
              </a:rPr>
              <a:t>Equipement hydraulique:</a:t>
            </a:r>
          </a:p>
        </p:txBody>
      </p:sp>
      <p:pic>
        <p:nvPicPr>
          <p:cNvPr id="28677" name="Image 9" descr="Afficher l'image d'origine">
            <a:extLst>
              <a:ext uri="{FF2B5EF4-FFF2-40B4-BE49-F238E27FC236}">
                <a16:creationId xmlns:a16="http://schemas.microsoft.com/office/drawing/2014/main" id="{16F22DAF-DD61-33DD-37C5-80798B5B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98863"/>
            <a:ext cx="3478213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EEEEBD-4C7E-D04F-6457-52D9A0BE3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981200"/>
            <a:ext cx="45720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-"/>
            </a:pPr>
            <a:r>
              <a:rPr lang="fr-FR" altLang="fr-FR" sz="2000" b="1">
                <a:latin typeface="Times New Roman" panose="02020603050405020304" pitchFamily="18" charset="0"/>
                <a:cs typeface="Calibri" panose="020F0502020204030204" pitchFamily="34" charset="0"/>
              </a:rPr>
              <a:t>C.C.F.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Citerne de 3 000 à 3 500 litres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Pompe de 1 000 l /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min à 15 bars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Possibilité d’établir une 2</a:t>
            </a:r>
            <a:r>
              <a:rPr lang="fr-FR" altLang="fr-FR" sz="2000" baseline="30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ème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LDV 45 à 60 m et une LDV 70 à 120 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12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8">
            <a:extLst>
              <a:ext uri="{FF2B5EF4-FFF2-40B4-BE49-F238E27FC236}">
                <a16:creationId xmlns:a16="http://schemas.microsoft.com/office/drawing/2014/main" id="{40AFF6C9-979A-9E59-9983-4C2D0E68CB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de secours à personnes</a:t>
            </a:r>
          </a:p>
        </p:txBody>
      </p:sp>
      <p:sp>
        <p:nvSpPr>
          <p:cNvPr id="29699" name="Espace réservé du numéro de diapositive 4">
            <a:extLst>
              <a:ext uri="{FF2B5EF4-FFF2-40B4-BE49-F238E27FC236}">
                <a16:creationId xmlns:a16="http://schemas.microsoft.com/office/drawing/2014/main" id="{346C1AD0-B050-B362-7B1B-527C23FF81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7A99C0E-42AF-4D76-81BA-09F3F39A628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9700" name="Rectangle 5">
            <a:extLst>
              <a:ext uri="{FF2B5EF4-FFF2-40B4-BE49-F238E27FC236}">
                <a16:creationId xmlns:a16="http://schemas.microsoft.com/office/drawing/2014/main" id="{849BAA14-AA4F-7DF8-797D-7172020A4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2605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9701" name="Image 3" descr="I:\Images\Sapeurs-Pompiers\INC\engins\Photos\VAMUR et PMA\IMG_0082.JPG">
            <a:extLst>
              <a:ext uri="{FF2B5EF4-FFF2-40B4-BE49-F238E27FC236}">
                <a16:creationId xmlns:a16="http://schemas.microsoft.com/office/drawing/2014/main" id="{C75A6A99-C9CE-BF45-6E39-0F9FC72F1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400"/>
            <a:ext cx="29718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7">
            <a:extLst>
              <a:ext uri="{FF2B5EF4-FFF2-40B4-BE49-F238E27FC236}">
                <a16:creationId xmlns:a16="http://schemas.microsoft.com/office/drawing/2014/main" id="{AC63C15C-FF5E-B637-4131-0384E0A2E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888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9703" name="Image 2">
            <a:extLst>
              <a:ext uri="{FF2B5EF4-FFF2-40B4-BE49-F238E27FC236}">
                <a16:creationId xmlns:a16="http://schemas.microsoft.com/office/drawing/2014/main" id="{260D52D8-5057-EB83-9FC0-14E228271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5" r="37546"/>
          <a:stretch>
            <a:fillRect/>
          </a:stretch>
        </p:blipFill>
        <p:spPr bwMode="auto">
          <a:xfrm>
            <a:off x="685800" y="4114800"/>
            <a:ext cx="25146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9">
            <a:extLst>
              <a:ext uri="{FF2B5EF4-FFF2-40B4-BE49-F238E27FC236}">
                <a16:creationId xmlns:a16="http://schemas.microsoft.com/office/drawing/2014/main" id="{34002FCF-4D9C-29E8-4B72-5210516CB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9075" y="22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29705" name="Picture 8">
            <a:extLst>
              <a:ext uri="{FF2B5EF4-FFF2-40B4-BE49-F238E27FC236}">
                <a16:creationId xmlns:a16="http://schemas.microsoft.com/office/drawing/2014/main" id="{40421B14-4E78-2AED-2B0C-FA6B530F2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5" r="34210"/>
          <a:stretch>
            <a:fillRect/>
          </a:stretch>
        </p:blipFill>
        <p:spPr bwMode="auto">
          <a:xfrm>
            <a:off x="990600" y="1447800"/>
            <a:ext cx="30480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Image 31">
            <a:extLst>
              <a:ext uri="{FF2B5EF4-FFF2-40B4-BE49-F238E27FC236}">
                <a16:creationId xmlns:a16="http://schemas.microsoft.com/office/drawing/2014/main" id="{B08DDD7F-7775-2E5D-AA61-DB190BC4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0" r="51938" b="17563"/>
          <a:stretch>
            <a:fillRect/>
          </a:stretch>
        </p:blipFill>
        <p:spPr bwMode="auto">
          <a:xfrm>
            <a:off x="5334000" y="1600200"/>
            <a:ext cx="31242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8">
            <a:extLst>
              <a:ext uri="{FF2B5EF4-FFF2-40B4-BE49-F238E27FC236}">
                <a16:creationId xmlns:a16="http://schemas.microsoft.com/office/drawing/2014/main" id="{8551789D-B07F-EB40-794A-CC6CDF23FA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de secours à personnes</a:t>
            </a:r>
          </a:p>
        </p:txBody>
      </p:sp>
      <p:sp>
        <p:nvSpPr>
          <p:cNvPr id="30723" name="Espace réservé du numéro de diapositive 4">
            <a:extLst>
              <a:ext uri="{FF2B5EF4-FFF2-40B4-BE49-F238E27FC236}">
                <a16:creationId xmlns:a16="http://schemas.microsoft.com/office/drawing/2014/main" id="{F34800FE-FECB-A405-B9EB-484918E6931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FB62162-FA9B-4019-8C2F-A6D9665F31F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743E4F74-90D8-6E3D-0542-392E88D4D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2605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0725" name="Rectangle 6">
            <a:extLst>
              <a:ext uri="{FF2B5EF4-FFF2-40B4-BE49-F238E27FC236}">
                <a16:creationId xmlns:a16="http://schemas.microsoft.com/office/drawing/2014/main" id="{AD326ECD-B27E-ACA1-3C9E-BC2B09D9D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888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0726" name="Rectangle 8">
            <a:extLst>
              <a:ext uri="{FF2B5EF4-FFF2-40B4-BE49-F238E27FC236}">
                <a16:creationId xmlns:a16="http://schemas.microsoft.com/office/drawing/2014/main" id="{34C73595-3A93-6661-DB8F-1D4420BD5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9075" y="22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0727" name="Picture 9">
            <a:extLst>
              <a:ext uri="{FF2B5EF4-FFF2-40B4-BE49-F238E27FC236}">
                <a16:creationId xmlns:a16="http://schemas.microsoft.com/office/drawing/2014/main" id="{344F4524-FF93-996E-271F-1DE7BC2E3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5" r="34210"/>
          <a:stretch>
            <a:fillRect/>
          </a:stretch>
        </p:blipFill>
        <p:spPr bwMode="auto">
          <a:xfrm>
            <a:off x="990600" y="1447800"/>
            <a:ext cx="60198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831C2674-B65F-4F74-7E40-663BF6D7A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Véhicule de Secours et d’Assistance aux Victimes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V.S.A.V.</a:t>
            </a:r>
          </a:p>
        </p:txBody>
      </p:sp>
      <p:sp>
        <p:nvSpPr>
          <p:cNvPr id="31747" name="Espace réservé du numéro de diapositive 4">
            <a:extLst>
              <a:ext uri="{FF2B5EF4-FFF2-40B4-BE49-F238E27FC236}">
                <a16:creationId xmlns:a16="http://schemas.microsoft.com/office/drawing/2014/main" id="{F6F93A8B-E27C-7786-9C0B-EBF14D19B0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2DEA83-B3C5-45F9-A861-F922C34E957B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0F2050-A5E6-DA0C-3267-7BDABD91C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1341438"/>
            <a:ext cx="851852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Appelé communément « ambulance », il s'agit d'un Véhicule de secours et de soins d'urgence qui a pour mission d'intervenir pour des prompts secours (accidents de circulation, exécution des gestes d’urgence et de ranimation, transport de la victime, etc.).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4CFD89-CE14-1A88-6B78-328783072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819400"/>
            <a:ext cx="7583488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L'équipe est constituée d'au moins 3 personnes.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V.S.A.V. ne peut assurer, dans des conditions normales, le transport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d'une seule victime grave,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deux blessés légers.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750" name="Rectangle 8">
            <a:extLst>
              <a:ext uri="{FF2B5EF4-FFF2-40B4-BE49-F238E27FC236}">
                <a16:creationId xmlns:a16="http://schemas.microsoft.com/office/drawing/2014/main" id="{75368956-AE13-C705-9B58-CCF99F193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9075" y="22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1751" name="Picture 7">
            <a:extLst>
              <a:ext uri="{FF2B5EF4-FFF2-40B4-BE49-F238E27FC236}">
                <a16:creationId xmlns:a16="http://schemas.microsoft.com/office/drawing/2014/main" id="{D3E6AF1C-9C6E-A8B3-DE1D-BF99CAA97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t="23914" r="34665" b="1675"/>
          <a:stretch>
            <a:fillRect/>
          </a:stretch>
        </p:blipFill>
        <p:spPr bwMode="auto">
          <a:xfrm>
            <a:off x="5257800" y="3657600"/>
            <a:ext cx="32766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8" end="1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charRg st="48" end="1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23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charRg st="123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charRg st="123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charRg st="123" end="1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50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charRg st="150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charRg st="150" end="15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charRg st="150" end="1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153" end="1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charRg st="153" end="17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charRg st="153" end="17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charRg st="153" end="17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1E42094-41EA-D7C1-0283-AA824AD2E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Véhicule de Secours et d’Assistance aux Victimes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V.S.A.V.</a:t>
            </a:r>
          </a:p>
        </p:txBody>
      </p:sp>
      <p:sp>
        <p:nvSpPr>
          <p:cNvPr id="32771" name="Espace réservé du numéro de diapositive 4">
            <a:extLst>
              <a:ext uri="{FF2B5EF4-FFF2-40B4-BE49-F238E27FC236}">
                <a16:creationId xmlns:a16="http://schemas.microsoft.com/office/drawing/2014/main" id="{58DE80A2-BCBB-01FA-9790-D1188736E1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427754-1DBD-43B4-BEB9-8495E643D1B7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700EEE-4F1A-D24A-AD45-652DB91CC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799147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V.S.A.V. se compose d'une cellule sanitaire et d'une cabine de conduite.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5E9B95-55D9-58F1-3C44-0F73BE5D1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133600"/>
            <a:ext cx="8116888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Myriad Pro" panose="020B0503030403020204" pitchFamily="34" charset="0"/>
              <a:buAutoNum type="alphaUcPeriod"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Cabine de conduite :</a:t>
            </a:r>
            <a:endParaRPr lang="fr-FR" altLang="fr-FR" sz="2000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Elle est composé de trois places assises et doit comporter :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Ceintures de sécurité,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Sièges munis d'appui-tête, 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Portes battantes et non coulissantes.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774" name="Rectangle 9">
            <a:extLst>
              <a:ext uri="{FF2B5EF4-FFF2-40B4-BE49-F238E27FC236}">
                <a16:creationId xmlns:a16="http://schemas.microsoft.com/office/drawing/2014/main" id="{8030E488-968C-CDFA-76EE-B972E55A0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9075" y="22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2775" name="Picture 8">
            <a:extLst>
              <a:ext uri="{FF2B5EF4-FFF2-40B4-BE49-F238E27FC236}">
                <a16:creationId xmlns:a16="http://schemas.microsoft.com/office/drawing/2014/main" id="{5FF105FE-E56A-B517-1FE1-3C293E74D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6" t="31343" r="38692" b="10448"/>
          <a:stretch>
            <a:fillRect/>
          </a:stretch>
        </p:blipFill>
        <p:spPr bwMode="auto">
          <a:xfrm>
            <a:off x="5378450" y="3048000"/>
            <a:ext cx="3003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8">
            <a:extLst>
              <a:ext uri="{FF2B5EF4-FFF2-40B4-BE49-F238E27FC236}">
                <a16:creationId xmlns:a16="http://schemas.microsoft.com/office/drawing/2014/main" id="{1010BBCF-70BD-3C84-4EB2-7209B941C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Typologie </a:t>
            </a:r>
          </a:p>
        </p:txBody>
      </p:sp>
      <p:sp>
        <p:nvSpPr>
          <p:cNvPr id="6147" name="Espace réservé du numéro de diapositive 4">
            <a:extLst>
              <a:ext uri="{FF2B5EF4-FFF2-40B4-BE49-F238E27FC236}">
                <a16:creationId xmlns:a16="http://schemas.microsoft.com/office/drawing/2014/main" id="{32EB4B1C-4D3F-3FEE-39E3-18FD475895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476109-7328-4B5A-8176-E162CDA80D81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148" name="Rectangle 6">
            <a:extLst>
              <a:ext uri="{FF2B5EF4-FFF2-40B4-BE49-F238E27FC236}">
                <a16:creationId xmlns:a16="http://schemas.microsoft.com/office/drawing/2014/main" id="{3BA3ACCB-E496-5793-09F7-6DBD5AE75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2296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Toutes les dénominations de nos engins sont abrégées par un acronyme de 6 caractères maximum.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La 1</a:t>
            </a:r>
            <a:r>
              <a:rPr lang="fr-FR" altLang="fr-FR" sz="2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ère</a:t>
            </a: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lettre correspond au type du véhicule :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F = fourgon</a:t>
            </a:r>
            <a:endParaRPr lang="fr-FR" altLang="fr-FR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E = échelle</a:t>
            </a:r>
            <a:endParaRPr lang="fr-FR" altLang="fr-FR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V = véhicule</a:t>
            </a:r>
            <a:endParaRPr lang="fr-FR" altLang="fr-FR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C = camion</a:t>
            </a:r>
            <a:endParaRPr lang="fr-FR" altLang="fr-FR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CE = cellule</a:t>
            </a:r>
            <a:endParaRPr lang="fr-FR" altLang="fr-FR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B = bateau</a:t>
            </a:r>
            <a:endParaRPr lang="fr-FR" altLang="fr-FR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4">
              <a:spcBef>
                <a:spcPct val="0"/>
              </a:spcBef>
              <a:buFontTx/>
              <a:buChar char="•"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 R = remorque</a:t>
            </a:r>
            <a:endParaRPr lang="fr-FR" altLang="fr-FR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A1A960C-D711-E599-0851-6520AAC6BD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Véhicule de Secours et d’Assistance aux Victimes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V.S.A.V.</a:t>
            </a:r>
          </a:p>
        </p:txBody>
      </p:sp>
      <p:sp>
        <p:nvSpPr>
          <p:cNvPr id="33795" name="Espace réservé du numéro de diapositive 4">
            <a:extLst>
              <a:ext uri="{FF2B5EF4-FFF2-40B4-BE49-F238E27FC236}">
                <a16:creationId xmlns:a16="http://schemas.microsoft.com/office/drawing/2014/main" id="{C6BB0AC3-5465-0F2D-5889-EB0D8454828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AD70456-D046-44FD-A8DE-DB063774D03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4C8BF2-00E7-F126-7863-0E6DED656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95400"/>
            <a:ext cx="80772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  Cellule sanitaire :</a:t>
            </a:r>
            <a:endParaRPr lang="fr-FR" altLang="fr-FR" sz="2000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L'équipement de la cellule doit comporter :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ou 2 brancards,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Un espace pour recevoir un collecteur d’objets piquants, tranchants,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Un plan de travail,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Des rangements,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Des matériels : oxygénothérapie, d’un aspirateur de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mucosité, d’attelles / colliers cervicaux, d’arrêt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hémorragie, de matériels pour les 1</a:t>
            </a:r>
            <a:r>
              <a:rPr lang="fr-FR" altLang="fr-FR" sz="2000" baseline="30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er</a:t>
            </a: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soins des plaies,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brûlures,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De l’espace afin de traiter simultanément 2 victimes,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Une poubelle.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797" name="Rectangle 9">
            <a:extLst>
              <a:ext uri="{FF2B5EF4-FFF2-40B4-BE49-F238E27FC236}">
                <a16:creationId xmlns:a16="http://schemas.microsoft.com/office/drawing/2014/main" id="{5A888A1A-B016-F80C-C566-58C934593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9075" y="22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3798" name="Picture 8">
            <a:extLst>
              <a:ext uri="{FF2B5EF4-FFF2-40B4-BE49-F238E27FC236}">
                <a16:creationId xmlns:a16="http://schemas.microsoft.com/office/drawing/2014/main" id="{D4D7F745-6B75-AC56-FFE1-BF5A572B5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9" t="18182" r="4364" b="36363"/>
          <a:stretch>
            <a:fillRect/>
          </a:stretch>
        </p:blipFill>
        <p:spPr bwMode="auto">
          <a:xfrm>
            <a:off x="6118225" y="2971800"/>
            <a:ext cx="25288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Afficher l'image d'origine">
            <a:extLst>
              <a:ext uri="{FF2B5EF4-FFF2-40B4-BE49-F238E27FC236}">
                <a16:creationId xmlns:a16="http://schemas.microsoft.com/office/drawing/2014/main" id="{273570AB-E4EC-DA15-34D0-985DD971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28523">
            <a:off x="4572000" y="3276600"/>
            <a:ext cx="250507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AE5B3BD-EC8C-82E0-2150-2031917AA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Véhicule de Secours et d’Assistance aux Victimes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V.S.A.V.</a:t>
            </a:r>
          </a:p>
        </p:txBody>
      </p:sp>
      <p:sp>
        <p:nvSpPr>
          <p:cNvPr id="34820" name="Espace réservé du numéro de diapositive 4">
            <a:extLst>
              <a:ext uri="{FF2B5EF4-FFF2-40B4-BE49-F238E27FC236}">
                <a16:creationId xmlns:a16="http://schemas.microsoft.com/office/drawing/2014/main" id="{6574C89C-6012-1EFA-466F-313E2B9F68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DC3B20-04AB-4DA3-A478-6753DC052A1C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1E13D5-2CF8-C7BF-969E-95619FAED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484313"/>
            <a:ext cx="5688012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 b="1" u="sng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  Matériel hors de la cellule :</a:t>
            </a:r>
            <a:endParaRPr lang="fr-FR" altLang="fr-FR" sz="2000" b="1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poste radio émetteur-récepteur,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Projecteurs portatifs,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gilets de signalisation de haute visibilité,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extincteur 9 kilo 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détecteur de CO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 descr="Afficher l'image d'origine">
            <a:extLst>
              <a:ext uri="{FF2B5EF4-FFF2-40B4-BE49-F238E27FC236}">
                <a16:creationId xmlns:a16="http://schemas.microsoft.com/office/drawing/2014/main" id="{549E7BA6-C0DA-C1E6-D5F5-D8224BD1C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0"/>
            <a:ext cx="1081088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 descr="Afficher l'image d'origine">
            <a:extLst>
              <a:ext uri="{FF2B5EF4-FFF2-40B4-BE49-F238E27FC236}">
                <a16:creationId xmlns:a16="http://schemas.microsoft.com/office/drawing/2014/main" id="{0F54652C-BAEF-EED6-47F5-6378E48B9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176847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5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charRg st="45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charRg st="45" end="8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charRg st="45" end="8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8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charRg st="8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charRg st="80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charRg st="80" end="10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03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charRg st="103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charRg st="103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charRg st="103" end="1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50" end="1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charRg st="150" end="17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charRg st="150" end="17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charRg st="150" end="17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72" end="1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charRg st="172" end="18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charRg st="172" end="18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charRg st="172" end="18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8">
            <a:extLst>
              <a:ext uri="{FF2B5EF4-FFF2-40B4-BE49-F238E27FC236}">
                <a16:creationId xmlns:a16="http://schemas.microsoft.com/office/drawing/2014/main" id="{D63E5947-FEDD-3003-E6FD-80E203DD9F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de secours à personnes</a:t>
            </a:r>
          </a:p>
        </p:txBody>
      </p:sp>
      <p:sp>
        <p:nvSpPr>
          <p:cNvPr id="35843" name="Espace réservé du numéro de diapositive 4">
            <a:extLst>
              <a:ext uri="{FF2B5EF4-FFF2-40B4-BE49-F238E27FC236}">
                <a16:creationId xmlns:a16="http://schemas.microsoft.com/office/drawing/2014/main" id="{81D78501-5C54-C0A1-B7ED-52F5EA263C4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92DFDCC-B3C5-4468-BEE1-7034BAC6264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948D09F4-CFEB-28E2-C808-18E174C77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100" y="2605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5845" name="Rectangle 6">
            <a:extLst>
              <a:ext uri="{FF2B5EF4-FFF2-40B4-BE49-F238E27FC236}">
                <a16:creationId xmlns:a16="http://schemas.microsoft.com/office/drawing/2014/main" id="{9C4F73B3-9136-2678-AEF7-C99A03960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888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5846" name="Rectangle 8">
            <a:extLst>
              <a:ext uri="{FF2B5EF4-FFF2-40B4-BE49-F238E27FC236}">
                <a16:creationId xmlns:a16="http://schemas.microsoft.com/office/drawing/2014/main" id="{FFAB492D-BF4C-4BCF-BE0F-F097B01D9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9075" y="228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5847" name="Image 31">
            <a:extLst>
              <a:ext uri="{FF2B5EF4-FFF2-40B4-BE49-F238E27FC236}">
                <a16:creationId xmlns:a16="http://schemas.microsoft.com/office/drawing/2014/main" id="{F7F2ECAF-1483-C686-6B28-B3207019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0" r="51938" b="17563"/>
          <a:stretch>
            <a:fillRect/>
          </a:stretch>
        </p:blipFill>
        <p:spPr bwMode="auto">
          <a:xfrm>
            <a:off x="1524000" y="1676400"/>
            <a:ext cx="58674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7D85993-F9F2-7FBA-1946-BD5D37720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Véhicule de Secours Routiers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V.S.R.</a:t>
            </a:r>
          </a:p>
        </p:txBody>
      </p:sp>
      <p:sp>
        <p:nvSpPr>
          <p:cNvPr id="36867" name="Espace réservé du numéro de diapositive 4">
            <a:extLst>
              <a:ext uri="{FF2B5EF4-FFF2-40B4-BE49-F238E27FC236}">
                <a16:creationId xmlns:a16="http://schemas.microsoft.com/office/drawing/2014/main" id="{F87B215C-8E19-BCB2-A7E6-CBBDB9253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C44EB7-84DE-49B7-8AD9-586F24D822F4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DA5F43-9D09-40D2-9F28-772F06623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371600"/>
            <a:ext cx="701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Les Véhicules de Secours Routiers comportent 3 catégories :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36869" name="Image 10" descr="RSR 2">
            <a:extLst>
              <a:ext uri="{FF2B5EF4-FFF2-40B4-BE49-F238E27FC236}">
                <a16:creationId xmlns:a16="http://schemas.microsoft.com/office/drawing/2014/main" id="{BF4B3729-8A15-9424-0475-72B672910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52800"/>
            <a:ext cx="22907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D4FBA4-0169-4E5C-958F-1D4093676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981200"/>
            <a:ext cx="51054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09663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109663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109663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1096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1096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1096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1096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1096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109663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V.S.R. léger 	  appelé V.S.R.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V.S.R. moyen   appelé V.S.R.M.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V.S.R. lourd 	  appelé V.S.R.L.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1C3C4E-3986-674B-CE9C-5D7193E85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505200"/>
            <a:ext cx="594360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Il existe aussi des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R.S.R c'est à dire des remorques de secours routiers que l'on attelle à un véhicule incendie (F.P.T. généralement).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F.P.T.A.S.R. c'est à dire des F.P.T. avec un armement de matériel de secours routier.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30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charRg st="30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charRg st="30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charRg st="30" end="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62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charRg st="62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charRg st="62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charRg st="62" end="9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23" end="1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charRg st="23" end="13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charRg st="23" end="13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charRg st="23" end="1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139" end="2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charRg st="139" end="22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charRg st="139" end="22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charRg st="139" end="2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5CA2642D-0B07-AB16-5DA7-565A9EB01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Véhicule de Secours Routiers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V.S.R.</a:t>
            </a:r>
          </a:p>
        </p:txBody>
      </p:sp>
      <p:sp>
        <p:nvSpPr>
          <p:cNvPr id="37891" name="Espace réservé du numéro de diapositive 4">
            <a:extLst>
              <a:ext uri="{FF2B5EF4-FFF2-40B4-BE49-F238E27FC236}">
                <a16:creationId xmlns:a16="http://schemas.microsoft.com/office/drawing/2014/main" id="{704D2CBF-DD20-A8E1-068B-EFCC4DFFBC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C33D53A-80CE-4916-BC7C-3F606B6B1E31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297174-A1B5-301D-5B84-F66838821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7918450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missions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Intervenir lors d'accident de la circulation, mais aussi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Lors des accidents de métro (personne tombée sur la voie par exemple),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Lors des feux d'entrepôts afin de créer des accès (ouverture d'un portail en fer par exemple),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pour toutes autres manœuvres de force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(enfant coincé dans une barrière par exemple).</a:t>
            </a:r>
          </a:p>
        </p:txBody>
      </p:sp>
      <p:pic>
        <p:nvPicPr>
          <p:cNvPr id="37893" name="Picture 9" descr="I:\Images\Sapeurs-Pompiers\TOP\Secours routier\Photos\PIC00018.JPG">
            <a:extLst>
              <a:ext uri="{FF2B5EF4-FFF2-40B4-BE49-F238E27FC236}">
                <a16:creationId xmlns:a16="http://schemas.microsoft.com/office/drawing/2014/main" id="{9FF79174-0978-DC7B-83F1-59157A292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116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Image 13">
            <a:extLst>
              <a:ext uri="{FF2B5EF4-FFF2-40B4-BE49-F238E27FC236}">
                <a16:creationId xmlns:a16="http://schemas.microsoft.com/office/drawing/2014/main" id="{4EABB23A-D228-6EE1-5A43-E8DB47B47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8000"/>
            <a:ext cx="17589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3CD9E3F-FE4B-A05F-1265-5D85867EEF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Véhicule de Secours Routiers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V.S.R.</a:t>
            </a:r>
          </a:p>
        </p:txBody>
      </p:sp>
      <p:sp>
        <p:nvSpPr>
          <p:cNvPr id="38915" name="Espace réservé du numéro de diapositive 4">
            <a:extLst>
              <a:ext uri="{FF2B5EF4-FFF2-40B4-BE49-F238E27FC236}">
                <a16:creationId xmlns:a16="http://schemas.microsoft.com/office/drawing/2014/main" id="{72908F49-040B-8598-C71C-D571FBFB15C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D478549-7D49-469A-91D7-F8F4625A2BF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6C012-96DE-DE71-11B4-181977A49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95400"/>
            <a:ext cx="79248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L’équipage :</a:t>
            </a:r>
            <a:b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altLang="fr-FR" sz="2000" b="1" u="sng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est composé de 3 sapeurs-pompiers (munis d’un gilet fluorescent)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Un chef d’agrès,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Un conducteur,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Un équipier.</a:t>
            </a:r>
          </a:p>
        </p:txBody>
      </p:sp>
      <p:pic>
        <p:nvPicPr>
          <p:cNvPr id="38917" name="Picture 8" descr="I:\Images\Sapeurs-Pompiers\INC\SP\Clipart\Inter026.gif">
            <a:extLst>
              <a:ext uri="{FF2B5EF4-FFF2-40B4-BE49-F238E27FC236}">
                <a16:creationId xmlns:a16="http://schemas.microsoft.com/office/drawing/2014/main" id="{76177977-22F7-1DDF-AED5-505ED33E6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733800"/>
            <a:ext cx="15240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1" descr="W:\Commun\6 - Clip Art- FOR\CDB9_04.TIF">
            <a:extLst>
              <a:ext uri="{FF2B5EF4-FFF2-40B4-BE49-F238E27FC236}">
                <a16:creationId xmlns:a16="http://schemas.microsoft.com/office/drawing/2014/main" id="{8E775214-4E39-159C-97E1-2B0F55C1C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657600"/>
            <a:ext cx="14938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3" descr="C:\Documents and Settings\Philippe\Mes documents\JSP SDMIS\Dématérialisation\doc\INC\SP\Clipart\SP avec volant dans main droite.tif">
            <a:extLst>
              <a:ext uri="{FF2B5EF4-FFF2-40B4-BE49-F238E27FC236}">
                <a16:creationId xmlns:a16="http://schemas.microsoft.com/office/drawing/2014/main" id="{4EAB9E74-5985-10C4-799F-6783A18AA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05200"/>
            <a:ext cx="11874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F9ACB60-6A65-B7FD-A815-7B5DC6E9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Véhicule de Secours Routiers</a:t>
            </a:r>
            <a:b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V.S.R.</a:t>
            </a:r>
          </a:p>
        </p:txBody>
      </p:sp>
      <p:sp>
        <p:nvSpPr>
          <p:cNvPr id="39939" name="Espace réservé du numéro de diapositive 4">
            <a:extLst>
              <a:ext uri="{FF2B5EF4-FFF2-40B4-BE49-F238E27FC236}">
                <a16:creationId xmlns:a16="http://schemas.microsoft.com/office/drawing/2014/main" id="{5A24F8DE-7586-045E-E500-252B6883F3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AEE1AD-2B9A-4573-88D6-827F9A6B924B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D6CFE6-3B3B-CE92-033D-8967DC146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412875"/>
            <a:ext cx="82073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L’armement 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 composé :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D’un matériel de balisage signalant et éclairant la zone de l’accident,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Pour certains modèles, d’une citerne de 500 L alimentant une L.D.T pour éteindre un départ de feu,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divers matériel pour la réalisation du calage,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matériel de levage,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matériel de désincarcération,</a:t>
            </a:r>
          </a:p>
          <a:p>
            <a:pPr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Divers matériels (nettoyer la chaussée, débrancher les batteries, etc.).</a:t>
            </a:r>
            <a:endParaRPr lang="fr-FR" altLang="fr-FR" sz="20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 7" descr="Afficher l'image d'origine">
            <a:extLst>
              <a:ext uri="{FF2B5EF4-FFF2-40B4-BE49-F238E27FC236}">
                <a16:creationId xmlns:a16="http://schemas.microsoft.com/office/drawing/2014/main" id="{1CEB747B-EBD2-7E3F-78D3-FCF1B69A5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219200"/>
            <a:ext cx="11366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cale bois">
            <a:extLst>
              <a:ext uri="{FF2B5EF4-FFF2-40B4-BE49-F238E27FC236}">
                <a16:creationId xmlns:a16="http://schemas.microsoft.com/office/drawing/2014/main" id="{6E2325DA-A1BE-186E-D984-1E8362BAF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43200"/>
            <a:ext cx="8731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Afficher l'image d'origine">
            <a:extLst>
              <a:ext uri="{FF2B5EF4-FFF2-40B4-BE49-F238E27FC236}">
                <a16:creationId xmlns:a16="http://schemas.microsoft.com/office/drawing/2014/main" id="{30C36B5F-8AE9-D840-3960-C37D4DCAC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76600"/>
            <a:ext cx="15144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0">
            <a:extLst>
              <a:ext uri="{FF2B5EF4-FFF2-40B4-BE49-F238E27FC236}">
                <a16:creationId xmlns:a16="http://schemas.microsoft.com/office/drawing/2014/main" id="{29EE578D-0C24-13F8-42CD-E536C6EEB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7244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 descr="Sac absorbant">
            <a:extLst>
              <a:ext uri="{FF2B5EF4-FFF2-40B4-BE49-F238E27FC236}">
                <a16:creationId xmlns:a16="http://schemas.microsoft.com/office/drawing/2014/main" id="{AD969D04-B51E-CAFD-A490-4DF288642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724400"/>
            <a:ext cx="958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 descr="CASQUE ANTIBRUIT">
            <a:extLst>
              <a:ext uri="{FF2B5EF4-FFF2-40B4-BE49-F238E27FC236}">
                <a16:creationId xmlns:a16="http://schemas.microsoft.com/office/drawing/2014/main" id="{6AED7D91-F0C1-C35C-F3D5-5B8B192FF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953000"/>
            <a:ext cx="6651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 descr="Afficher l'image d'origine">
            <a:extLst>
              <a:ext uri="{FF2B5EF4-FFF2-40B4-BE49-F238E27FC236}">
                <a16:creationId xmlns:a16="http://schemas.microsoft.com/office/drawing/2014/main" id="{CDBC34B7-B445-C486-E5B2-A2B089EC3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600"/>
            <a:ext cx="12414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5" end="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charRg st="25" end="9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charRg st="25" end="9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charRg st="25" end="9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97" end="1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charRg st="97" end="1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charRg st="97" end="1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charRg st="97" end="1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95" end="2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charRg st="195" end="24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charRg st="195" end="24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charRg st="195" end="2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45" end="2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charRg st="245" end="26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charRg st="245" end="26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charRg st="245" end="2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268" end="3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charRg st="268" end="30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charRg st="268" end="30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charRg st="268" end="30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301" end="3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charRg st="301" end="37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charRg st="301" end="37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charRg st="301" end="37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8">
            <a:extLst>
              <a:ext uri="{FF2B5EF4-FFF2-40B4-BE49-F238E27FC236}">
                <a16:creationId xmlns:a16="http://schemas.microsoft.com/office/drawing/2014/main" id="{505DEA71-3E95-6579-633A-D7FD9DEFE7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d'interventions diverses</a:t>
            </a:r>
          </a:p>
        </p:txBody>
      </p:sp>
      <p:sp>
        <p:nvSpPr>
          <p:cNvPr id="40963" name="Espace réservé du numéro de diapositive 4">
            <a:extLst>
              <a:ext uri="{FF2B5EF4-FFF2-40B4-BE49-F238E27FC236}">
                <a16:creationId xmlns:a16="http://schemas.microsoft.com/office/drawing/2014/main" id="{F50F0140-93E0-A972-36FC-72CBD77CF4E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2A79B13-C00D-4804-AA83-CFCF5687116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40964" name="Image 34">
            <a:extLst>
              <a:ext uri="{FF2B5EF4-FFF2-40B4-BE49-F238E27FC236}">
                <a16:creationId xmlns:a16="http://schemas.microsoft.com/office/drawing/2014/main" id="{31DB575C-8B73-DE44-639D-00C7842BC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4" r="46706" b="16168"/>
          <a:stretch>
            <a:fillRect/>
          </a:stretch>
        </p:blipFill>
        <p:spPr bwMode="auto">
          <a:xfrm>
            <a:off x="4419600" y="1447800"/>
            <a:ext cx="38862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6">
            <a:extLst>
              <a:ext uri="{FF2B5EF4-FFF2-40B4-BE49-F238E27FC236}">
                <a16:creationId xmlns:a16="http://schemas.microsoft.com/office/drawing/2014/main" id="{75787B10-0AD3-BE2D-410C-D228D499C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7575" y="2686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0966" name="Image 6">
            <a:extLst>
              <a:ext uri="{FF2B5EF4-FFF2-40B4-BE49-F238E27FC236}">
                <a16:creationId xmlns:a16="http://schemas.microsoft.com/office/drawing/2014/main" id="{DE87F7BE-526B-339B-D411-D542EEC4C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t="13133" r="17947" b="19960"/>
          <a:stretch>
            <a:fillRect/>
          </a:stretch>
        </p:blipFill>
        <p:spPr bwMode="auto">
          <a:xfrm>
            <a:off x="457200" y="266700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Rectangle 8">
            <a:extLst>
              <a:ext uri="{FF2B5EF4-FFF2-40B4-BE49-F238E27FC236}">
                <a16:creationId xmlns:a16="http://schemas.microsoft.com/office/drawing/2014/main" id="{06E01D4A-AF16-8200-2B55-931CBDACD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63" y="2852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0968" name="Image 4">
            <a:extLst>
              <a:ext uri="{FF2B5EF4-FFF2-40B4-BE49-F238E27FC236}">
                <a16:creationId xmlns:a16="http://schemas.microsoft.com/office/drawing/2014/main" id="{C3EE72C0-983D-E83A-97CE-775415AD7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6" t="13681" r="13306" b="20354"/>
          <a:stretch>
            <a:fillRect/>
          </a:stretch>
        </p:blipFill>
        <p:spPr bwMode="auto">
          <a:xfrm>
            <a:off x="4724400" y="3962400"/>
            <a:ext cx="34956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8">
            <a:extLst>
              <a:ext uri="{FF2B5EF4-FFF2-40B4-BE49-F238E27FC236}">
                <a16:creationId xmlns:a16="http://schemas.microsoft.com/office/drawing/2014/main" id="{C9919D67-0244-DF2D-46DF-3A0E1B0A36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Véhicules de commandement</a:t>
            </a:r>
          </a:p>
        </p:txBody>
      </p:sp>
      <p:sp>
        <p:nvSpPr>
          <p:cNvPr id="41987" name="Espace réservé du numéro de diapositive 4">
            <a:extLst>
              <a:ext uri="{FF2B5EF4-FFF2-40B4-BE49-F238E27FC236}">
                <a16:creationId xmlns:a16="http://schemas.microsoft.com/office/drawing/2014/main" id="{B0232DAF-BDED-1D38-1A7C-E2D1BF4CE14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CB65A17-AA4E-4EDA-A362-F8A749CD5F2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436CF196-7C18-C669-0472-6E7A3D523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2800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1989" name="Image 10">
            <a:extLst>
              <a:ext uri="{FF2B5EF4-FFF2-40B4-BE49-F238E27FC236}">
                <a16:creationId xmlns:a16="http://schemas.microsoft.com/office/drawing/2014/main" id="{9A68B50F-FE17-B7D7-C01D-A74584190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43434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7">
            <a:extLst>
              <a:ext uri="{FF2B5EF4-FFF2-40B4-BE49-F238E27FC236}">
                <a16:creationId xmlns:a16="http://schemas.microsoft.com/office/drawing/2014/main" id="{53C2577A-2C80-1EB3-6884-8BFE0C55D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5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1991" name="Image 11">
            <a:extLst>
              <a:ext uri="{FF2B5EF4-FFF2-40B4-BE49-F238E27FC236}">
                <a16:creationId xmlns:a16="http://schemas.microsoft.com/office/drawing/2014/main" id="{77C22675-16FC-1CA7-79FC-1FFB15ACB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6"/>
          <a:stretch>
            <a:fillRect/>
          </a:stretch>
        </p:blipFill>
        <p:spPr bwMode="auto">
          <a:xfrm>
            <a:off x="3733800" y="3619500"/>
            <a:ext cx="49720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8">
            <a:extLst>
              <a:ext uri="{FF2B5EF4-FFF2-40B4-BE49-F238E27FC236}">
                <a16:creationId xmlns:a16="http://schemas.microsoft.com/office/drawing/2014/main" id="{C52F043B-E388-BA9D-EF3E-41DE7DF4ED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Cellules </a:t>
            </a:r>
          </a:p>
        </p:txBody>
      </p:sp>
      <p:sp>
        <p:nvSpPr>
          <p:cNvPr id="43011" name="Espace réservé du numéro de diapositive 4">
            <a:extLst>
              <a:ext uri="{FF2B5EF4-FFF2-40B4-BE49-F238E27FC236}">
                <a16:creationId xmlns:a16="http://schemas.microsoft.com/office/drawing/2014/main" id="{221EC30F-5F27-8222-0FCC-F303BA6945F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F8ED879-CD67-4E2E-8825-5F02B59ADE4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3012" name="Rectangle 5">
            <a:extLst>
              <a:ext uri="{FF2B5EF4-FFF2-40B4-BE49-F238E27FC236}">
                <a16:creationId xmlns:a16="http://schemas.microsoft.com/office/drawing/2014/main" id="{F59D93A2-7A75-7C1B-DA3D-065EAEF7C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2800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3013" name="Rectangle 7">
            <a:extLst>
              <a:ext uri="{FF2B5EF4-FFF2-40B4-BE49-F238E27FC236}">
                <a16:creationId xmlns:a16="http://schemas.microsoft.com/office/drawing/2014/main" id="{2B6C48F7-FEF4-E2A4-6C33-7C394BEB7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5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3014" name="Rectangle 9">
            <a:extLst>
              <a:ext uri="{FF2B5EF4-FFF2-40B4-BE49-F238E27FC236}">
                <a16:creationId xmlns:a16="http://schemas.microsoft.com/office/drawing/2014/main" id="{EB6DE883-698E-873E-DA01-509009336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838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3015" name="Image 14">
            <a:extLst>
              <a:ext uri="{FF2B5EF4-FFF2-40B4-BE49-F238E27FC236}">
                <a16:creationId xmlns:a16="http://schemas.microsoft.com/office/drawing/2014/main" id="{35D2DA7F-FDBB-E6B7-CA35-707CD397B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200525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Rectangle 11">
            <a:extLst>
              <a:ext uri="{FF2B5EF4-FFF2-40B4-BE49-F238E27FC236}">
                <a16:creationId xmlns:a16="http://schemas.microsoft.com/office/drawing/2014/main" id="{57B13F5E-CE1E-46BE-075B-1CF139EC8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138" y="2747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3017" name="Image 13">
            <a:extLst>
              <a:ext uri="{FF2B5EF4-FFF2-40B4-BE49-F238E27FC236}">
                <a16:creationId xmlns:a16="http://schemas.microsoft.com/office/drawing/2014/main" id="{198ED211-20E6-E96C-F767-56CBD19B0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4"/>
          <a:stretch>
            <a:fillRect/>
          </a:stretch>
        </p:blipFill>
        <p:spPr bwMode="auto">
          <a:xfrm>
            <a:off x="2514600" y="3886200"/>
            <a:ext cx="39624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Rectangle 13">
            <a:extLst>
              <a:ext uri="{FF2B5EF4-FFF2-40B4-BE49-F238E27FC236}">
                <a16:creationId xmlns:a16="http://schemas.microsoft.com/office/drawing/2014/main" id="{1AB4D87A-1E21-1B37-6E9A-6E39C692E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2643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3019" name="Image 15">
            <a:extLst>
              <a:ext uri="{FF2B5EF4-FFF2-40B4-BE49-F238E27FC236}">
                <a16:creationId xmlns:a16="http://schemas.microsoft.com/office/drawing/2014/main" id="{F2687531-F56B-CA5B-084E-A5F02BE96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4" t="19969" r="16023" b="18347"/>
          <a:stretch>
            <a:fillRect/>
          </a:stretch>
        </p:blipFill>
        <p:spPr bwMode="auto">
          <a:xfrm>
            <a:off x="304800" y="1295400"/>
            <a:ext cx="37338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8">
            <a:extLst>
              <a:ext uri="{FF2B5EF4-FFF2-40B4-BE49-F238E27FC236}">
                <a16:creationId xmlns:a16="http://schemas.microsoft.com/office/drawing/2014/main" id="{8DFB7600-C173-FB2A-551B-0EE2A945D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Typologie </a:t>
            </a:r>
          </a:p>
        </p:txBody>
      </p:sp>
      <p:sp>
        <p:nvSpPr>
          <p:cNvPr id="7171" name="Espace réservé du numéro de diapositive 4">
            <a:extLst>
              <a:ext uri="{FF2B5EF4-FFF2-40B4-BE49-F238E27FC236}">
                <a16:creationId xmlns:a16="http://schemas.microsoft.com/office/drawing/2014/main" id="{FDD0632E-AFD8-FCDE-589B-D03669F5286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A696FD3-D39F-4A78-B091-3358B482FD9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FDEC6EC0-FB0E-C967-29C8-1D811A728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71600"/>
            <a:ext cx="82296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Ensuite les autres lettres définissent le  nom de l'engin.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Toutefois les lettres "TT" et "HR" à la fin de l'abréviation signifient : 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TT = tout terrain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HR = hors route.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8">
            <a:extLst>
              <a:ext uri="{FF2B5EF4-FFF2-40B4-BE49-F238E27FC236}">
                <a16:creationId xmlns:a16="http://schemas.microsoft.com/office/drawing/2014/main" id="{88C5ADDC-C06A-E286-5662-E7C82D7737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d'incendie spéciaux </a:t>
            </a:r>
          </a:p>
        </p:txBody>
      </p:sp>
      <p:sp>
        <p:nvSpPr>
          <p:cNvPr id="44035" name="Espace réservé du numéro de diapositive 4">
            <a:extLst>
              <a:ext uri="{FF2B5EF4-FFF2-40B4-BE49-F238E27FC236}">
                <a16:creationId xmlns:a16="http://schemas.microsoft.com/office/drawing/2014/main" id="{946EE7C6-DF1D-C538-CF0C-2D093BCBA6B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8F91B6B-16C2-4129-A7C9-1A3DF8A3272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527E937D-4D81-2B79-9CB8-0F6E24B8B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2800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00595CE7-2E6A-1EC8-3C0F-6FF62D42B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5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2ECDBBC8-E253-42DD-CE65-049C84E5B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838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4039" name="Rectangle 8">
            <a:extLst>
              <a:ext uri="{FF2B5EF4-FFF2-40B4-BE49-F238E27FC236}">
                <a16:creationId xmlns:a16="http://schemas.microsoft.com/office/drawing/2014/main" id="{F94C3016-9C5C-C0A0-271C-7D728E401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138" y="2747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4040" name="Rectangle 10">
            <a:extLst>
              <a:ext uri="{FF2B5EF4-FFF2-40B4-BE49-F238E27FC236}">
                <a16:creationId xmlns:a16="http://schemas.microsoft.com/office/drawing/2014/main" id="{94245399-9371-7A32-6BE1-E0E2EC694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2643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4041" name="Rectangle 13">
            <a:extLst>
              <a:ext uri="{FF2B5EF4-FFF2-40B4-BE49-F238E27FC236}">
                <a16:creationId xmlns:a16="http://schemas.microsoft.com/office/drawing/2014/main" id="{459E9991-76C9-B85A-C560-17837BEEE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273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4042" name="Image 19">
            <a:extLst>
              <a:ext uri="{FF2B5EF4-FFF2-40B4-BE49-F238E27FC236}">
                <a16:creationId xmlns:a16="http://schemas.microsoft.com/office/drawing/2014/main" id="{918B007A-C44F-8E69-7150-BF453DDB9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8595" r="45000" b="14201"/>
          <a:stretch>
            <a:fillRect/>
          </a:stretch>
        </p:blipFill>
        <p:spPr bwMode="auto">
          <a:xfrm>
            <a:off x="609600" y="1524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Rectangle 15">
            <a:extLst>
              <a:ext uri="{FF2B5EF4-FFF2-40B4-BE49-F238E27FC236}">
                <a16:creationId xmlns:a16="http://schemas.microsoft.com/office/drawing/2014/main" id="{E4058C61-6579-9E28-4B29-8C9ED9493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0" y="2786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4044" name="Image 21">
            <a:extLst>
              <a:ext uri="{FF2B5EF4-FFF2-40B4-BE49-F238E27FC236}">
                <a16:creationId xmlns:a16="http://schemas.microsoft.com/office/drawing/2014/main" id="{95A8B2DA-3808-292D-5BB8-F2D0F6B57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6" r="35571" b="10927"/>
          <a:stretch>
            <a:fillRect/>
          </a:stretch>
        </p:blipFill>
        <p:spPr bwMode="auto">
          <a:xfrm>
            <a:off x="4724400" y="1447800"/>
            <a:ext cx="33909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5" name="Rectangle 17">
            <a:extLst>
              <a:ext uri="{FF2B5EF4-FFF2-40B4-BE49-F238E27FC236}">
                <a16:creationId xmlns:a16="http://schemas.microsoft.com/office/drawing/2014/main" id="{EC019A42-1D85-B7B9-5D77-BC0DBC799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586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4046" name="Image 23">
            <a:extLst>
              <a:ext uri="{FF2B5EF4-FFF2-40B4-BE49-F238E27FC236}">
                <a16:creationId xmlns:a16="http://schemas.microsoft.com/office/drawing/2014/main" id="{9244BDC0-7FD0-23AE-71DB-72648075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8" r="32805"/>
          <a:stretch>
            <a:fillRect/>
          </a:stretch>
        </p:blipFill>
        <p:spPr bwMode="auto">
          <a:xfrm>
            <a:off x="1219200" y="4038600"/>
            <a:ext cx="31242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7" name="Rectangle 19">
            <a:extLst>
              <a:ext uri="{FF2B5EF4-FFF2-40B4-BE49-F238E27FC236}">
                <a16:creationId xmlns:a16="http://schemas.microsoft.com/office/drawing/2014/main" id="{FF7B8C33-20FF-EDD0-0302-5E52EC705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2790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4048" name="Image 24">
            <a:extLst>
              <a:ext uri="{FF2B5EF4-FFF2-40B4-BE49-F238E27FC236}">
                <a16:creationId xmlns:a16="http://schemas.microsoft.com/office/drawing/2014/main" id="{FCF9235D-ACA3-1A1F-977A-EBE292526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6" r="39131" b="8237"/>
          <a:stretch>
            <a:fillRect/>
          </a:stretch>
        </p:blipFill>
        <p:spPr bwMode="auto">
          <a:xfrm>
            <a:off x="5334000" y="3657600"/>
            <a:ext cx="31242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8">
            <a:extLst>
              <a:ext uri="{FF2B5EF4-FFF2-40B4-BE49-F238E27FC236}">
                <a16:creationId xmlns:a16="http://schemas.microsoft.com/office/drawing/2014/main" id="{5C3A94F4-DA56-CBC3-AEE3-83E033E659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d'incendie spéciaux </a:t>
            </a:r>
          </a:p>
        </p:txBody>
      </p:sp>
      <p:sp>
        <p:nvSpPr>
          <p:cNvPr id="45059" name="Espace réservé du numéro de diapositive 4">
            <a:extLst>
              <a:ext uri="{FF2B5EF4-FFF2-40B4-BE49-F238E27FC236}">
                <a16:creationId xmlns:a16="http://schemas.microsoft.com/office/drawing/2014/main" id="{75913824-A508-446B-963B-4B76E70CE20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40BC76D-FDF9-488C-9A39-D7E59849666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528F971E-B5C2-A75A-4CD0-680494DFA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2800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EB2768FB-3038-A03B-21B2-DD192A57E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075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2BECBE45-6E72-DD55-C7B7-9F449DF35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838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5063" name="Rectangle 8">
            <a:extLst>
              <a:ext uri="{FF2B5EF4-FFF2-40B4-BE49-F238E27FC236}">
                <a16:creationId xmlns:a16="http://schemas.microsoft.com/office/drawing/2014/main" id="{D5A0F2C9-7EC1-9321-8C62-FDAE1F0E6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138" y="2747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5064" name="Rectangle 10">
            <a:extLst>
              <a:ext uri="{FF2B5EF4-FFF2-40B4-BE49-F238E27FC236}">
                <a16:creationId xmlns:a16="http://schemas.microsoft.com/office/drawing/2014/main" id="{7ECE7CA8-E216-8326-8EE2-25EAE7DBA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3" y="2643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45065" name="Rectangle 13">
            <a:extLst>
              <a:ext uri="{FF2B5EF4-FFF2-40B4-BE49-F238E27FC236}">
                <a16:creationId xmlns:a16="http://schemas.microsoft.com/office/drawing/2014/main" id="{2E708337-567B-8D47-7632-9A9E01325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2528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5066" name="Image 22">
            <a:extLst>
              <a:ext uri="{FF2B5EF4-FFF2-40B4-BE49-F238E27FC236}">
                <a16:creationId xmlns:a16="http://schemas.microsoft.com/office/drawing/2014/main" id="{94E1F0E8-1605-F540-7CBC-6EBBE5321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15758" r="16315" b="12917"/>
          <a:stretch>
            <a:fillRect/>
          </a:stretch>
        </p:blipFill>
        <p:spPr bwMode="auto">
          <a:xfrm>
            <a:off x="1828800" y="1676400"/>
            <a:ext cx="5181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8">
            <a:extLst>
              <a:ext uri="{FF2B5EF4-FFF2-40B4-BE49-F238E27FC236}">
                <a16:creationId xmlns:a16="http://schemas.microsoft.com/office/drawing/2014/main" id="{03F3B943-A739-72CC-D05F-193186CDE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Camion Dévidoir HR  - CDHR </a:t>
            </a:r>
          </a:p>
        </p:txBody>
      </p:sp>
      <p:sp>
        <p:nvSpPr>
          <p:cNvPr id="46083" name="Espace réservé du numéro de diapositive 4">
            <a:extLst>
              <a:ext uri="{FF2B5EF4-FFF2-40B4-BE49-F238E27FC236}">
                <a16:creationId xmlns:a16="http://schemas.microsoft.com/office/drawing/2014/main" id="{DCD715B5-AC9A-B89E-E1BD-34A3B427FD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EECB7FE-0FE4-43C9-859B-250D5E6D27F0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4D6956B-34F2-E4E5-88CA-262DE883D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12875"/>
            <a:ext cx="83534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Les CD HR. (ancienne appellation DA) font partie de la famille des engins à grande puissance et constitue le matériel lourd indispensable d’une manière générale pour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 Combattre les feux de grande étendue et d’une chaleur rayonnante intense,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 Remédier au manque de points d’eau ou à la défaillance d’adduction d’eau en pression.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0AFED2-43CB-97AD-F3FA-1F5687797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3827463"/>
            <a:ext cx="35337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877FE2-E670-A9A7-B7E5-7FEE62079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267200"/>
            <a:ext cx="4572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 dévidoir automobile est composé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D'un fourgon transportant de 3 SP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D'une M.P.R (motopompe remorquable) ou d'une auto pompe,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0" end="1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charRg st="0" end="1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140" end="2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charRg st="140" end="2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charRg st="140" end="2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charRg st="140" end="2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215" end="3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charRg st="215" end="30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charRg st="215" end="30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charRg st="215" end="30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38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charRg st="38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charRg st="38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charRg st="38" end="9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92" end="1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charRg st="92" end="13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charRg st="92" end="13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charRg st="92" end="1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8">
            <a:extLst>
              <a:ext uri="{FF2B5EF4-FFF2-40B4-BE49-F238E27FC236}">
                <a16:creationId xmlns:a16="http://schemas.microsoft.com/office/drawing/2014/main" id="{A551A990-F98E-87F5-F88E-B4719828F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Camion Dévidoir HR  - CDHR</a:t>
            </a:r>
          </a:p>
        </p:txBody>
      </p:sp>
      <p:sp>
        <p:nvSpPr>
          <p:cNvPr id="47107" name="Espace réservé du numéro de diapositive 4">
            <a:extLst>
              <a:ext uri="{FF2B5EF4-FFF2-40B4-BE49-F238E27FC236}">
                <a16:creationId xmlns:a16="http://schemas.microsoft.com/office/drawing/2014/main" id="{6E8FCF59-3D03-8BB7-B3B6-24F6257608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D3CEB7-32D9-4BB7-A390-3EBE0DCEE0B4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98DAE8F-A93A-5F67-7A07-98A3204BC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95400"/>
            <a:ext cx="208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Le fourgon :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1B5E715-E06A-714F-ED00-BCC988CD8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8" y="1885950"/>
            <a:ext cx="8259762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Il fait partie de la gamme poids lourds et est hors chemin afin de pouvoir déposer la motopompe ou de se mettre en aspiration au plus près du point d’eau.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2 SP placés sur le marchepied fixé au hayon arrière sont chargés de surveiller la manœuvre.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On trouve dans le véhicule :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 Matériel d’alimentation (tuyaux d’alimentation, clefs de barrage, etc.),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 Matériel d’extinction (tuyaux de refoulement, lances, etc.)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fr-FR" altLang="fr-FR" sz="2000">
                <a:latin typeface="Times New Roman" panose="02020603050405020304" pitchFamily="18" charset="0"/>
              </a:rPr>
              <a:t> Matériel divers (tricoises, commandes, etc.)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705F557-0CFE-0ECD-A3D1-62C58E6B8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06626">
            <a:off x="4549775" y="5270500"/>
            <a:ext cx="87471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l_fi" descr="Afficher l'image d'origine">
            <a:extLst>
              <a:ext uri="{FF2B5EF4-FFF2-40B4-BE49-F238E27FC236}">
                <a16:creationId xmlns:a16="http://schemas.microsoft.com/office/drawing/2014/main" id="{74679962-ED2D-833F-FFD4-51C6D07B9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5" y="5307013"/>
            <a:ext cx="596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 descr="Afficher l'image d'origine">
            <a:extLst>
              <a:ext uri="{FF2B5EF4-FFF2-40B4-BE49-F238E27FC236}">
                <a16:creationId xmlns:a16="http://schemas.microsoft.com/office/drawing/2014/main" id="{2D856AF8-BF11-EE3D-BA47-BB17E04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5307013"/>
            <a:ext cx="8191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l_fi" descr="Afficher l'image d'origine">
            <a:extLst>
              <a:ext uri="{FF2B5EF4-FFF2-40B4-BE49-F238E27FC236}">
                <a16:creationId xmlns:a16="http://schemas.microsoft.com/office/drawing/2014/main" id="{BFBB3F5A-8B4F-5B7B-4B38-C6824B937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5300663"/>
            <a:ext cx="9858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1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re 8">
            <a:extLst>
              <a:ext uri="{FF2B5EF4-FFF2-40B4-BE49-F238E27FC236}">
                <a16:creationId xmlns:a16="http://schemas.microsoft.com/office/drawing/2014/main" id="{9DA00FF3-8C7E-4482-FF9E-82947B9D8A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Camion Dévidoir HR  - CDHR</a:t>
            </a:r>
          </a:p>
        </p:txBody>
      </p:sp>
      <p:sp>
        <p:nvSpPr>
          <p:cNvPr id="48131" name="Espace réservé du numéro de diapositive 4">
            <a:extLst>
              <a:ext uri="{FF2B5EF4-FFF2-40B4-BE49-F238E27FC236}">
                <a16:creationId xmlns:a16="http://schemas.microsoft.com/office/drawing/2014/main" id="{571794C0-E335-81A6-B968-278E359E06B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E23F977-1569-49DF-878C-99C6281EDA2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BD9E0C-FBEF-C1EC-0C31-16512FC93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3671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</a:rPr>
              <a:t>La motopompe / auto pompe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D60F8B-C051-528A-C649-500E2CE3F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05000"/>
            <a:ext cx="7543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Elles ont au minimum un débit nominal de 2 000 l / min à une pression de 15 bars.</a:t>
            </a:r>
          </a:p>
        </p:txBody>
      </p:sp>
      <p:pic>
        <p:nvPicPr>
          <p:cNvPr id="10" name="Image 9" descr="Afficher l'image d'origine">
            <a:extLst>
              <a:ext uri="{FF2B5EF4-FFF2-40B4-BE49-F238E27FC236}">
                <a16:creationId xmlns:a16="http://schemas.microsoft.com/office/drawing/2014/main" id="{6BEEAE81-BFD0-600E-ECDE-6146A80F2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71800"/>
            <a:ext cx="419100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8">
            <a:extLst>
              <a:ext uri="{FF2B5EF4-FFF2-40B4-BE49-F238E27FC236}">
                <a16:creationId xmlns:a16="http://schemas.microsoft.com/office/drawing/2014/main" id="{B07A08AC-CDE7-F4D0-F5DF-DB5FA73A25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F. Mo G.P.</a:t>
            </a:r>
          </a:p>
        </p:txBody>
      </p:sp>
      <p:sp>
        <p:nvSpPr>
          <p:cNvPr id="49155" name="Espace réservé du numéro de diapositive 4">
            <a:extLst>
              <a:ext uri="{FF2B5EF4-FFF2-40B4-BE49-F238E27FC236}">
                <a16:creationId xmlns:a16="http://schemas.microsoft.com/office/drawing/2014/main" id="{0ADDA37A-6E36-9B84-5BF7-3549242AC77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89DE08A-9292-4ABE-8D4E-0E262BF3D43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9156" name="Rectangle 5">
            <a:extLst>
              <a:ext uri="{FF2B5EF4-FFF2-40B4-BE49-F238E27FC236}">
                <a16:creationId xmlns:a16="http://schemas.microsoft.com/office/drawing/2014/main" id="{1FAA7CC3-7A77-28C0-A1BA-160ED80F1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27908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49157" name="Image 24">
            <a:extLst>
              <a:ext uri="{FF2B5EF4-FFF2-40B4-BE49-F238E27FC236}">
                <a16:creationId xmlns:a16="http://schemas.microsoft.com/office/drawing/2014/main" id="{C97EFEC4-3BB7-D21A-BB6D-18F25049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6" b="8237"/>
          <a:stretch>
            <a:fillRect/>
          </a:stretch>
        </p:blipFill>
        <p:spPr bwMode="auto">
          <a:xfrm>
            <a:off x="838200" y="1676400"/>
            <a:ext cx="73914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8">
            <a:extLst>
              <a:ext uri="{FF2B5EF4-FFF2-40B4-BE49-F238E27FC236}">
                <a16:creationId xmlns:a16="http://schemas.microsoft.com/office/drawing/2014/main" id="{A262AF27-1AB5-CFD8-9E13-63E3FB71D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F. Mo G.P.</a:t>
            </a:r>
          </a:p>
        </p:txBody>
      </p:sp>
      <p:sp>
        <p:nvSpPr>
          <p:cNvPr id="50179" name="Espace réservé du numéro de diapositive 4">
            <a:extLst>
              <a:ext uri="{FF2B5EF4-FFF2-40B4-BE49-F238E27FC236}">
                <a16:creationId xmlns:a16="http://schemas.microsoft.com/office/drawing/2014/main" id="{47D7E99B-13E9-AE9D-B59A-B4EA267F52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6B64A2-06D9-421C-BC92-47237ADB96DC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6928574-CF74-3BDE-5A42-D61739D79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628775"/>
            <a:ext cx="835342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Les Fourgon Mousse Grande Puissance (F.Mo.G.P), ou Groupe mousse sont nés à la suite de grands feux d’hydrocarbures et sont des engins de plus en plus performants et pour certains impressionnants.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Ces véhicules produisant une mousse physique se rassemblent autour de 3 grandes familles 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 lvl="1" algn="just">
              <a:lnSpc>
                <a:spcPct val="2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Ceux armés par des corps de SP,*</a:t>
            </a:r>
          </a:p>
          <a:p>
            <a:pPr lvl="1" algn="just">
              <a:lnSpc>
                <a:spcPct val="2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Ceux armés par des établissements privés,</a:t>
            </a:r>
          </a:p>
          <a:p>
            <a:pPr lvl="1" algn="just">
              <a:lnSpc>
                <a:spcPct val="200000"/>
              </a:lnSpc>
              <a:spcBef>
                <a:spcPct val="0"/>
              </a:spcBef>
              <a:buFontTx/>
              <a:buAutoNum type="arabicPeriod"/>
            </a:pPr>
            <a:r>
              <a:rPr lang="fr-FR" altLang="fr-FR" sz="2000">
                <a:latin typeface="Times New Roman" panose="02020603050405020304" pitchFamily="18" charset="0"/>
              </a:rPr>
              <a:t>Ceux armés par des services incendie et de secours des aéroports.</a:t>
            </a:r>
          </a:p>
        </p:txBody>
      </p:sp>
      <p:sp>
        <p:nvSpPr>
          <p:cNvPr id="50181" name="Text Box 5">
            <a:extLst>
              <a:ext uri="{FF2B5EF4-FFF2-40B4-BE49-F238E27FC236}">
                <a16:creationId xmlns:a16="http://schemas.microsoft.com/office/drawing/2014/main" id="{023EC2BF-73E1-68F0-5DE0-4E2671A04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5954713"/>
            <a:ext cx="3716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>
                <a:latin typeface="Times New Roman" panose="02020603050405020304" pitchFamily="18" charset="0"/>
              </a:rPr>
              <a:t>*seule cette famille est développée dans ce cours.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0" end="2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charRg st="0" end="2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221" end="3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charRg st="221" end="3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312" end="3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charRg st="312" end="35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charRg st="312" end="35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charRg st="312" end="3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358" end="40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charRg st="358" end="40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charRg st="358" end="40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charRg st="358" end="40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400" end="4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charRg st="400" end="43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charRg st="400" end="43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charRg st="400" end="4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8">
            <a:extLst>
              <a:ext uri="{FF2B5EF4-FFF2-40B4-BE49-F238E27FC236}">
                <a16:creationId xmlns:a16="http://schemas.microsoft.com/office/drawing/2014/main" id="{33939331-AED7-9E61-4875-A2D05956A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F. Mo G.P.</a:t>
            </a:r>
          </a:p>
        </p:txBody>
      </p:sp>
      <p:sp>
        <p:nvSpPr>
          <p:cNvPr id="51203" name="Espace réservé du numéro de diapositive 4">
            <a:extLst>
              <a:ext uri="{FF2B5EF4-FFF2-40B4-BE49-F238E27FC236}">
                <a16:creationId xmlns:a16="http://schemas.microsoft.com/office/drawing/2014/main" id="{9E4C390A-D1AB-ACD8-9EE0-19775966B2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4E6BA5-5540-4047-97E5-FDD71ED63EA2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E94FDB-1AEC-60F8-F2A0-56079AAE5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354263"/>
            <a:ext cx="7983538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lvl="1"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véhicule dispose :</a:t>
            </a:r>
          </a:p>
          <a:p>
            <a:pPr lvl="1"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D'un châssis–cabine, </a:t>
            </a:r>
          </a:p>
          <a:p>
            <a:pPr lvl="1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Une citerne d'eau, </a:t>
            </a:r>
          </a:p>
          <a:p>
            <a:pPr lvl="1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Une citerne d'émulseur, </a:t>
            </a:r>
          </a:p>
          <a:p>
            <a:pPr lvl="1"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système de mélange et de dosage de l'émulseur dans l'eau,</a:t>
            </a:r>
          </a:p>
          <a:p>
            <a:pPr lvl="1" algn="just"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D'une pompe offrant un débit capable d'alimenter les lances du véhicule  mais aussi d'autres véhicules et pouvant dépasser les 500 m</a:t>
            </a:r>
            <a:r>
              <a:rPr lang="fr-FR" altLang="fr-FR" sz="20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heure.</a:t>
            </a:r>
          </a:p>
        </p:txBody>
      </p:sp>
      <p:pic>
        <p:nvPicPr>
          <p:cNvPr id="51205" name="Image 24">
            <a:extLst>
              <a:ext uri="{FF2B5EF4-FFF2-40B4-BE49-F238E27FC236}">
                <a16:creationId xmlns:a16="http://schemas.microsoft.com/office/drawing/2014/main" id="{2703DE37-FAD4-D21E-D1AC-CCE31BE5B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9" t="21506" r="4124" b="48650"/>
          <a:stretch>
            <a:fillRect/>
          </a:stretch>
        </p:blipFill>
        <p:spPr bwMode="auto">
          <a:xfrm>
            <a:off x="4495800" y="1295400"/>
            <a:ext cx="4114800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8">
            <a:extLst>
              <a:ext uri="{FF2B5EF4-FFF2-40B4-BE49-F238E27FC236}">
                <a16:creationId xmlns:a16="http://schemas.microsoft.com/office/drawing/2014/main" id="{A41E1B83-B93F-142B-CFF2-C2E5FE273E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F. Mo G.P.</a:t>
            </a:r>
          </a:p>
        </p:txBody>
      </p:sp>
      <p:sp>
        <p:nvSpPr>
          <p:cNvPr id="52227" name="Espace réservé du numéro de diapositive 4">
            <a:extLst>
              <a:ext uri="{FF2B5EF4-FFF2-40B4-BE49-F238E27FC236}">
                <a16:creationId xmlns:a16="http://schemas.microsoft.com/office/drawing/2014/main" id="{F819751D-9477-3F8C-D670-C7DA169F1B9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F6C39DF-9926-4873-B992-F31A7394426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BF8A7-0D8C-8174-C287-DDC8971D6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733800"/>
            <a:ext cx="80772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49325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49325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949325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94932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94932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4932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4932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4932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949325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dispose également d’un large coffre de rangement contenant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L’armement de base d'un FPT revu et corrigé pour tenir compte des diamètres d'entrée de pompes et des performances hydrauliques.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 canons portables,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 lances permettant d'établir des rideaux d'eau,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 tenues d'approche et / ou de pénétration.</a:t>
            </a:r>
          </a:p>
        </p:txBody>
      </p:sp>
      <p:pic>
        <p:nvPicPr>
          <p:cNvPr id="52229" name="Image 24">
            <a:extLst>
              <a:ext uri="{FF2B5EF4-FFF2-40B4-BE49-F238E27FC236}">
                <a16:creationId xmlns:a16="http://schemas.microsoft.com/office/drawing/2014/main" id="{9F4E40B2-732C-3C15-5D07-4E7A606FA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7" r="38144" b="20299"/>
          <a:stretch>
            <a:fillRect/>
          </a:stretch>
        </p:blipFill>
        <p:spPr bwMode="auto">
          <a:xfrm>
            <a:off x="4114800" y="1219200"/>
            <a:ext cx="457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8">
            <a:extLst>
              <a:ext uri="{FF2B5EF4-FFF2-40B4-BE49-F238E27FC236}">
                <a16:creationId xmlns:a16="http://schemas.microsoft.com/office/drawing/2014/main" id="{D9C4134B-6457-A688-FE8D-E0B29A4ECC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Autres engins spécifiques</a:t>
            </a:r>
          </a:p>
        </p:txBody>
      </p:sp>
      <p:sp>
        <p:nvSpPr>
          <p:cNvPr id="53251" name="Espace réservé du numéro de diapositive 4">
            <a:extLst>
              <a:ext uri="{FF2B5EF4-FFF2-40B4-BE49-F238E27FC236}">
                <a16:creationId xmlns:a16="http://schemas.microsoft.com/office/drawing/2014/main" id="{9233EE7E-14E5-A48E-CF9C-FDE0B35BE5E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3EB2127-4440-4898-A779-DC23998AE07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3252" name="Rectangle 5">
            <a:extLst>
              <a:ext uri="{FF2B5EF4-FFF2-40B4-BE49-F238E27FC236}">
                <a16:creationId xmlns:a16="http://schemas.microsoft.com/office/drawing/2014/main" id="{98AA011D-E6A8-A089-95C8-067A2F4A5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825" y="2762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53253" name="Image 25">
            <a:extLst>
              <a:ext uri="{FF2B5EF4-FFF2-40B4-BE49-F238E27FC236}">
                <a16:creationId xmlns:a16="http://schemas.microsoft.com/office/drawing/2014/main" id="{B0C4387E-7D34-A5E4-DDDE-EB53D5FE3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17717" r="4465" b="4922"/>
          <a:stretch>
            <a:fillRect/>
          </a:stretch>
        </p:blipFill>
        <p:spPr bwMode="auto">
          <a:xfrm>
            <a:off x="457200" y="1371600"/>
            <a:ext cx="3733800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Image 26">
            <a:extLst>
              <a:ext uri="{FF2B5EF4-FFF2-40B4-BE49-F238E27FC236}">
                <a16:creationId xmlns:a16="http://schemas.microsoft.com/office/drawing/2014/main" id="{DBF18E6D-FCED-BDD0-3092-7BA109A0E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8" r="41139"/>
          <a:stretch>
            <a:fillRect/>
          </a:stretch>
        </p:blipFill>
        <p:spPr bwMode="auto">
          <a:xfrm>
            <a:off x="914400" y="3886200"/>
            <a:ext cx="26670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9">
            <a:extLst>
              <a:ext uri="{FF2B5EF4-FFF2-40B4-BE49-F238E27FC236}">
                <a16:creationId xmlns:a16="http://schemas.microsoft.com/office/drawing/2014/main" id="{7574331F-B694-91E3-08B4-2797B6164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1388" y="2738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53256" name="Image 27">
            <a:extLst>
              <a:ext uri="{FF2B5EF4-FFF2-40B4-BE49-F238E27FC236}">
                <a16:creationId xmlns:a16="http://schemas.microsoft.com/office/drawing/2014/main" id="{B6300CEF-8B6D-EB53-EC6A-D82B52DC8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21001" r="9135"/>
          <a:stretch>
            <a:fillRect/>
          </a:stretch>
        </p:blipFill>
        <p:spPr bwMode="auto">
          <a:xfrm>
            <a:off x="4648200" y="1371600"/>
            <a:ext cx="4010025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Image 36">
            <a:extLst>
              <a:ext uri="{FF2B5EF4-FFF2-40B4-BE49-F238E27FC236}">
                <a16:creationId xmlns:a16="http://schemas.microsoft.com/office/drawing/2014/main" id="{D78A81EC-2532-BF94-0FF2-D6EDEDC3C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2" t="13329" r="13808" b="13943"/>
          <a:stretch>
            <a:fillRect/>
          </a:stretch>
        </p:blipFill>
        <p:spPr bwMode="auto">
          <a:xfrm>
            <a:off x="4267200" y="4038600"/>
            <a:ext cx="3048000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8">
            <a:extLst>
              <a:ext uri="{FF2B5EF4-FFF2-40B4-BE49-F238E27FC236}">
                <a16:creationId xmlns:a16="http://schemas.microsoft.com/office/drawing/2014/main" id="{D398CB8D-B8A2-2380-BB31-E99FEDEAAC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d'incendie courant</a:t>
            </a:r>
          </a:p>
        </p:txBody>
      </p:sp>
      <p:sp>
        <p:nvSpPr>
          <p:cNvPr id="8195" name="Espace réservé du numéro de diapositive 4">
            <a:extLst>
              <a:ext uri="{FF2B5EF4-FFF2-40B4-BE49-F238E27FC236}">
                <a16:creationId xmlns:a16="http://schemas.microsoft.com/office/drawing/2014/main" id="{7FB47D74-EE46-6B2D-4FDE-2A551DCBD31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AD6D78C-B7C4-4BEC-91EA-9EC20EC1F2E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5" name="Image 4" descr="Afficher l'image d'origine">
            <a:extLst>
              <a:ext uri="{FF2B5EF4-FFF2-40B4-BE49-F238E27FC236}">
                <a16:creationId xmlns:a16="http://schemas.microsoft.com/office/drawing/2014/main" id="{066B8FDE-FACC-9895-A567-9C6BC6AE1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343400"/>
            <a:ext cx="277495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63">
            <a:extLst>
              <a:ext uri="{FF2B5EF4-FFF2-40B4-BE49-F238E27FC236}">
                <a16:creationId xmlns:a16="http://schemas.microsoft.com/office/drawing/2014/main" id="{2C51C349-9A7B-6231-7666-EC21D28C8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2824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8198" name="Image 1">
            <a:extLst>
              <a:ext uri="{FF2B5EF4-FFF2-40B4-BE49-F238E27FC236}">
                <a16:creationId xmlns:a16="http://schemas.microsoft.com/office/drawing/2014/main" id="{D5B79DE5-1BB7-57CC-CD05-89AE9FF69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24432" r="37737" b="10921"/>
          <a:stretch>
            <a:fillRect/>
          </a:stretch>
        </p:blipFill>
        <p:spPr bwMode="auto">
          <a:xfrm>
            <a:off x="1371600" y="3886200"/>
            <a:ext cx="312420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l_fi" descr="Afficher l'image d'origine">
            <a:extLst>
              <a:ext uri="{FF2B5EF4-FFF2-40B4-BE49-F238E27FC236}">
                <a16:creationId xmlns:a16="http://schemas.microsoft.com/office/drawing/2014/main" id="{AAB4EE7C-454E-549C-AD4F-91C515356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002088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FPTGP Couleur">
            <a:extLst>
              <a:ext uri="{FF2B5EF4-FFF2-40B4-BE49-F238E27FC236}">
                <a16:creationId xmlns:a16="http://schemas.microsoft.com/office/drawing/2014/main" id="{C7C29AE8-6D3F-50E9-FEB0-9CB1B7C9E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1600"/>
            <a:ext cx="3157538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re 8">
            <a:extLst>
              <a:ext uri="{FF2B5EF4-FFF2-40B4-BE49-F238E27FC236}">
                <a16:creationId xmlns:a16="http://schemas.microsoft.com/office/drawing/2014/main" id="{55B1991B-A2F1-07CB-54E4-D15EEB5FE2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Autres engins spécifiques</a:t>
            </a:r>
          </a:p>
        </p:txBody>
      </p:sp>
      <p:sp>
        <p:nvSpPr>
          <p:cNvPr id="54275" name="Espace réservé du numéro de diapositive 4">
            <a:extLst>
              <a:ext uri="{FF2B5EF4-FFF2-40B4-BE49-F238E27FC236}">
                <a16:creationId xmlns:a16="http://schemas.microsoft.com/office/drawing/2014/main" id="{8AA557D6-07D0-4D33-13B7-0D4DABF7DFE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10650CB-4E58-45B1-BB5E-994EA947099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54276" name="Image 28" descr="I:\Images\Sapeurs-Pompiers\INC\engins\Photos\Documents Camion Grue\IMG_20141031_105958.jpg">
            <a:extLst>
              <a:ext uri="{FF2B5EF4-FFF2-40B4-BE49-F238E27FC236}">
                <a16:creationId xmlns:a16="http://schemas.microsoft.com/office/drawing/2014/main" id="{422F8D9D-7A99-8FF6-DE99-60C1C2AB8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4958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Image 33">
            <a:extLst>
              <a:ext uri="{FF2B5EF4-FFF2-40B4-BE49-F238E27FC236}">
                <a16:creationId xmlns:a16="http://schemas.microsoft.com/office/drawing/2014/main" id="{071EC278-CFF9-EA78-3863-B44920A1A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0"/>
            <a:ext cx="46863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re 8">
            <a:extLst>
              <a:ext uri="{FF2B5EF4-FFF2-40B4-BE49-F238E27FC236}">
                <a16:creationId xmlns:a16="http://schemas.microsoft.com/office/drawing/2014/main" id="{1408D57E-73DF-6E4C-88EC-2D7B5B8F97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Autres engins spécifiques</a:t>
            </a:r>
          </a:p>
        </p:txBody>
      </p:sp>
      <p:sp>
        <p:nvSpPr>
          <p:cNvPr id="55299" name="Espace réservé du numéro de diapositive 4">
            <a:extLst>
              <a:ext uri="{FF2B5EF4-FFF2-40B4-BE49-F238E27FC236}">
                <a16:creationId xmlns:a16="http://schemas.microsoft.com/office/drawing/2014/main" id="{6AACE9BA-CA4B-E3CC-EB19-5AB443AC908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0E73117-5718-4645-8790-A9117EC66C8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55300" name="Image 31">
            <a:extLst>
              <a:ext uri="{FF2B5EF4-FFF2-40B4-BE49-F238E27FC236}">
                <a16:creationId xmlns:a16="http://schemas.microsoft.com/office/drawing/2014/main" id="{C5A6F9D1-0F17-846C-13AE-22E1F90A1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6" t="14270" r="13808" b="18095"/>
          <a:stretch>
            <a:fillRect/>
          </a:stretch>
        </p:blipFill>
        <p:spPr bwMode="auto">
          <a:xfrm>
            <a:off x="381000" y="2209800"/>
            <a:ext cx="373380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Image 29">
            <a:extLst>
              <a:ext uri="{FF2B5EF4-FFF2-40B4-BE49-F238E27FC236}">
                <a16:creationId xmlns:a16="http://schemas.microsoft.com/office/drawing/2014/main" id="{A2EE1C52-0146-13A4-E1AF-E2D70F23B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2"/>
          <a:stretch>
            <a:fillRect/>
          </a:stretch>
        </p:blipFill>
        <p:spPr bwMode="auto">
          <a:xfrm>
            <a:off x="4114800" y="1219200"/>
            <a:ext cx="45053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Image 34">
            <a:extLst>
              <a:ext uri="{FF2B5EF4-FFF2-40B4-BE49-F238E27FC236}">
                <a16:creationId xmlns:a16="http://schemas.microsoft.com/office/drawing/2014/main" id="{A89FCED1-703F-59A6-9A37-02FC9EB9A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1"/>
          <a:stretch>
            <a:fillRect/>
          </a:stretch>
        </p:blipFill>
        <p:spPr bwMode="auto">
          <a:xfrm>
            <a:off x="4343400" y="4038600"/>
            <a:ext cx="41719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8">
            <a:extLst>
              <a:ext uri="{FF2B5EF4-FFF2-40B4-BE49-F238E27FC236}">
                <a16:creationId xmlns:a16="http://schemas.microsoft.com/office/drawing/2014/main" id="{94BEDF57-B8A3-7DA7-12A7-EEF6CD132B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Autres engins spécifiques</a:t>
            </a:r>
          </a:p>
        </p:txBody>
      </p:sp>
      <p:sp>
        <p:nvSpPr>
          <p:cNvPr id="56323" name="Espace réservé du numéro de diapositive 4">
            <a:extLst>
              <a:ext uri="{FF2B5EF4-FFF2-40B4-BE49-F238E27FC236}">
                <a16:creationId xmlns:a16="http://schemas.microsoft.com/office/drawing/2014/main" id="{AF0A544E-407B-7C2D-F8B0-1CBE0CA4DD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D1B2661-3576-495B-AAFB-D6CBDC6DD4F0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56324" name="Image 32">
            <a:extLst>
              <a:ext uri="{FF2B5EF4-FFF2-40B4-BE49-F238E27FC236}">
                <a16:creationId xmlns:a16="http://schemas.microsoft.com/office/drawing/2014/main" id="{F85D33A3-117C-8F0B-15C9-655E86046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7" t="13060" r="9135" b="7735"/>
          <a:stretch>
            <a:fillRect/>
          </a:stretch>
        </p:blipFill>
        <p:spPr bwMode="auto">
          <a:xfrm>
            <a:off x="4876800" y="3386138"/>
            <a:ext cx="386715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Image 30">
            <a:extLst>
              <a:ext uri="{FF2B5EF4-FFF2-40B4-BE49-F238E27FC236}">
                <a16:creationId xmlns:a16="http://schemas.microsoft.com/office/drawing/2014/main" id="{CEB1CB21-E3F8-0382-B2EE-34C530489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0"/>
          <a:stretch>
            <a:fillRect/>
          </a:stretch>
        </p:blipFill>
        <p:spPr bwMode="auto">
          <a:xfrm>
            <a:off x="381000" y="1371600"/>
            <a:ext cx="48006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re 8">
            <a:extLst>
              <a:ext uri="{FF2B5EF4-FFF2-40B4-BE49-F238E27FC236}">
                <a16:creationId xmlns:a16="http://schemas.microsoft.com/office/drawing/2014/main" id="{E1C77D0D-F112-8222-6C35-D0B278B32D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Autres engins spécifiques</a:t>
            </a:r>
          </a:p>
        </p:txBody>
      </p:sp>
      <p:sp>
        <p:nvSpPr>
          <p:cNvPr id="57347" name="Espace réservé du numéro de diapositive 4">
            <a:extLst>
              <a:ext uri="{FF2B5EF4-FFF2-40B4-BE49-F238E27FC236}">
                <a16:creationId xmlns:a16="http://schemas.microsoft.com/office/drawing/2014/main" id="{AD3F562E-9D18-4C3B-EC0B-804102B87C0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3878F3E-EDA8-4FB6-9938-0D54606C2D4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57348" name="Image 35">
            <a:extLst>
              <a:ext uri="{FF2B5EF4-FFF2-40B4-BE49-F238E27FC236}">
                <a16:creationId xmlns:a16="http://schemas.microsoft.com/office/drawing/2014/main" id="{D8A990BA-7240-02E5-F1C7-65308BD6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 t="18256" r="7082" b="4314"/>
          <a:stretch>
            <a:fillRect/>
          </a:stretch>
        </p:blipFill>
        <p:spPr bwMode="auto">
          <a:xfrm>
            <a:off x="1752600" y="1828800"/>
            <a:ext cx="5638800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re 8">
            <a:extLst>
              <a:ext uri="{FF2B5EF4-FFF2-40B4-BE49-F238E27FC236}">
                <a16:creationId xmlns:a16="http://schemas.microsoft.com/office/drawing/2014/main" id="{FC072CBA-3F94-A657-85A1-6C03792101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Remorques </a:t>
            </a:r>
          </a:p>
        </p:txBody>
      </p:sp>
      <p:sp>
        <p:nvSpPr>
          <p:cNvPr id="58371" name="Espace réservé du numéro de diapositive 4">
            <a:extLst>
              <a:ext uri="{FF2B5EF4-FFF2-40B4-BE49-F238E27FC236}">
                <a16:creationId xmlns:a16="http://schemas.microsoft.com/office/drawing/2014/main" id="{3D067C13-816D-7F48-E89E-E84D6DC383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2A89B19-180D-4674-8F1C-43D2780BA6B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58372" name="Image 40">
            <a:extLst>
              <a:ext uri="{FF2B5EF4-FFF2-40B4-BE49-F238E27FC236}">
                <a16:creationId xmlns:a16="http://schemas.microsoft.com/office/drawing/2014/main" id="{F4B20521-0107-5B25-C62F-0AECF8B38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t="31769" r="43213" b="5771"/>
          <a:stretch>
            <a:fillRect/>
          </a:stretch>
        </p:blipFill>
        <p:spPr bwMode="auto">
          <a:xfrm>
            <a:off x="838200" y="3581400"/>
            <a:ext cx="30480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Image 39">
            <a:extLst>
              <a:ext uri="{FF2B5EF4-FFF2-40B4-BE49-F238E27FC236}">
                <a16:creationId xmlns:a16="http://schemas.microsoft.com/office/drawing/2014/main" id="{C39B1CEB-8EC1-1B03-00BF-F0A2E062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21971"/>
          <a:stretch>
            <a:fillRect/>
          </a:stretch>
        </p:blipFill>
        <p:spPr bwMode="auto">
          <a:xfrm>
            <a:off x="4495800" y="3733800"/>
            <a:ext cx="4352925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Image 38">
            <a:extLst>
              <a:ext uri="{FF2B5EF4-FFF2-40B4-BE49-F238E27FC236}">
                <a16:creationId xmlns:a16="http://schemas.microsoft.com/office/drawing/2014/main" id="{6512C516-A29F-B900-E425-53C1A113E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23955" b="6836"/>
          <a:stretch>
            <a:fillRect/>
          </a:stretch>
        </p:blipFill>
        <p:spPr bwMode="auto">
          <a:xfrm>
            <a:off x="4419600" y="1447800"/>
            <a:ext cx="420052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Image 37">
            <a:extLst>
              <a:ext uri="{FF2B5EF4-FFF2-40B4-BE49-F238E27FC236}">
                <a16:creationId xmlns:a16="http://schemas.microsoft.com/office/drawing/2014/main" id="{2D8494BF-3035-3C1F-6CE5-5D134A6CB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0"/>
          <a:stretch>
            <a:fillRect/>
          </a:stretch>
        </p:blipFill>
        <p:spPr bwMode="auto">
          <a:xfrm>
            <a:off x="381000" y="1371600"/>
            <a:ext cx="3733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8">
            <a:extLst>
              <a:ext uri="{FF2B5EF4-FFF2-40B4-BE49-F238E27FC236}">
                <a16:creationId xmlns:a16="http://schemas.microsoft.com/office/drawing/2014/main" id="{C3BDD345-3A63-F663-9DE9-CCE8861364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Véhicules divers</a:t>
            </a:r>
          </a:p>
        </p:txBody>
      </p:sp>
      <p:sp>
        <p:nvSpPr>
          <p:cNvPr id="59395" name="Espace réservé du numéro de diapositive 4">
            <a:extLst>
              <a:ext uri="{FF2B5EF4-FFF2-40B4-BE49-F238E27FC236}">
                <a16:creationId xmlns:a16="http://schemas.microsoft.com/office/drawing/2014/main" id="{4ECFCC1A-20F8-D92E-6120-DDCBFA9A0A3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305AF5A-AC72-435D-8B73-F16678DAE05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59396" name="Image 42" descr="engin\cplateau.png">
            <a:extLst>
              <a:ext uri="{FF2B5EF4-FFF2-40B4-BE49-F238E27FC236}">
                <a16:creationId xmlns:a16="http://schemas.microsoft.com/office/drawing/2014/main" id="{C2F3EF55-79BD-B6BC-8FAA-00CF5F17E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281940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Image 44">
            <a:extLst>
              <a:ext uri="{FF2B5EF4-FFF2-40B4-BE49-F238E27FC236}">
                <a16:creationId xmlns:a16="http://schemas.microsoft.com/office/drawing/2014/main" id="{7108307E-BB92-C681-2BE9-310BF8A1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7" r="35345" b="8850"/>
          <a:stretch>
            <a:fillRect/>
          </a:stretch>
        </p:blipFill>
        <p:spPr bwMode="auto">
          <a:xfrm>
            <a:off x="762000" y="3352800"/>
            <a:ext cx="3352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re 8">
            <a:extLst>
              <a:ext uri="{FF2B5EF4-FFF2-40B4-BE49-F238E27FC236}">
                <a16:creationId xmlns:a16="http://schemas.microsoft.com/office/drawing/2014/main" id="{6F1E190C-CDFC-6BEB-019D-50097B1601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60419" name="Espace réservé du numéro de diapositive 4">
            <a:extLst>
              <a:ext uri="{FF2B5EF4-FFF2-40B4-BE49-F238E27FC236}">
                <a16:creationId xmlns:a16="http://schemas.microsoft.com/office/drawing/2014/main" id="{C5B7754B-2DB1-968F-2AD8-39B062712A5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4EF8D0E-6F86-4113-B8F2-51F1C3AEE8E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4BD4FB07-2C91-AC3B-79BE-98C06186B0B7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1" name="ZoneTexte 12">
            <a:extLst>
              <a:ext uri="{FF2B5EF4-FFF2-40B4-BE49-F238E27FC236}">
                <a16:creationId xmlns:a16="http://schemas.microsoft.com/office/drawing/2014/main" id="{393E2251-5DD2-4FBE-7D09-833187535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Année : 2022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9ACD877-A20E-5AFA-CC1A-8B64082C4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3810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Typologie,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Engins d’incendie courant,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Engins de secours à personnes,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Véhicules d’interventions diverses,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Véhicules de commandement,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Cellules,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Engins spéciaux,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Engins spécifiques,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Remorques,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Véhicules divers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8">
            <a:extLst>
              <a:ext uri="{FF2B5EF4-FFF2-40B4-BE49-F238E27FC236}">
                <a16:creationId xmlns:a16="http://schemas.microsoft.com/office/drawing/2014/main" id="{94A75A0D-D827-787A-67E2-F9DF7F764A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8389937" cy="939800"/>
          </a:xfrm>
        </p:spPr>
        <p:txBody>
          <a:bodyPr/>
          <a:lstStyle/>
          <a:p>
            <a:pPr eaLnBrk="1" hangingPunct="1"/>
            <a:r>
              <a:rPr lang="fr-FR" altLang="fr-FR" sz="3600" b="1">
                <a:solidFill>
                  <a:srgbClr val="984807"/>
                </a:solidFill>
              </a:rPr>
              <a:t>Engins d'incendie courant</a:t>
            </a:r>
          </a:p>
        </p:txBody>
      </p:sp>
      <p:sp>
        <p:nvSpPr>
          <p:cNvPr id="9219" name="Espace réservé du numéro de diapositive 4">
            <a:extLst>
              <a:ext uri="{FF2B5EF4-FFF2-40B4-BE49-F238E27FC236}">
                <a16:creationId xmlns:a16="http://schemas.microsoft.com/office/drawing/2014/main" id="{E5E0502C-BDF3-5352-9DE9-2BEFBE8C691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C549A6A-5155-4B41-8368-BD870EC6557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220" name="Rectangle 5">
            <a:extLst>
              <a:ext uri="{FF2B5EF4-FFF2-40B4-BE49-F238E27FC236}">
                <a16:creationId xmlns:a16="http://schemas.microsoft.com/office/drawing/2014/main" id="{CD4112D1-EDC4-81E2-8CA5-7F3046BE4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2824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9221" name="Rectangle 10">
            <a:extLst>
              <a:ext uri="{FF2B5EF4-FFF2-40B4-BE49-F238E27FC236}">
                <a16:creationId xmlns:a16="http://schemas.microsoft.com/office/drawing/2014/main" id="{3B74B275-A160-C0DE-C98B-2606D8DD6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813" y="319088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9222" name="Picture 9">
            <a:extLst>
              <a:ext uri="{FF2B5EF4-FFF2-40B4-BE49-F238E27FC236}">
                <a16:creationId xmlns:a16="http://schemas.microsoft.com/office/drawing/2014/main" id="{220362E9-13F3-E7A9-EB92-36FC4F818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28915" r="34940"/>
          <a:stretch>
            <a:fillRect/>
          </a:stretch>
        </p:blipFill>
        <p:spPr bwMode="auto">
          <a:xfrm>
            <a:off x="1600200" y="1600200"/>
            <a:ext cx="54102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CF899CB-C6D4-9B48-5360-6D3765FD3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Fourgon Pompe Tonne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F.P.T.</a:t>
            </a:r>
          </a:p>
        </p:txBody>
      </p:sp>
      <p:sp>
        <p:nvSpPr>
          <p:cNvPr id="10243" name="Espace réservé du numéro de diapositive 4">
            <a:extLst>
              <a:ext uri="{FF2B5EF4-FFF2-40B4-BE49-F238E27FC236}">
                <a16:creationId xmlns:a16="http://schemas.microsoft.com/office/drawing/2014/main" id="{95D971DF-590E-24B2-B34B-38B883EDE6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738497-DF28-49CF-82E7-A06EF50CD8BD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83B502-CACB-1924-7A9C-E721C8AA4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1303338"/>
            <a:ext cx="8424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Véhicule de base, le véhicule phare des sapeurs-pompiers. </a:t>
            </a:r>
            <a:endParaRPr lang="fr-FR" altLang="fr-FR" sz="2000">
              <a:latin typeface="Times New Roman" panose="02020603050405020304" pitchFamily="18" charset="0"/>
            </a:endParaRPr>
          </a:p>
        </p:txBody>
      </p:sp>
      <p:pic>
        <p:nvPicPr>
          <p:cNvPr id="10" name="Image 9" descr="3aGF">
            <a:extLst>
              <a:ext uri="{FF2B5EF4-FFF2-40B4-BE49-F238E27FC236}">
                <a16:creationId xmlns:a16="http://schemas.microsoft.com/office/drawing/2014/main" id="{8BB61BD6-89B2-7A5C-A475-5B82D3E15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395128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CD7F74-3D03-5CC1-209E-774A45BBC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2735263"/>
            <a:ext cx="546735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6835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6835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6835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C’est un engin de premier secours dédié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Aux incendies urbains,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Aux opérations de sauvetage,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Aux opérations de reconnaissance.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Wingdings" panose="05000000000000000000" pitchFamily="2" charset="2"/>
              <a:buChar char=""/>
            </a:pP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Il embarque à son bord 6 à 8 sapeurs-pompiers.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7A691ED-B2F1-90A7-718A-C0078F2863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Fourgon Pompe Tonne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F.P.T.</a:t>
            </a:r>
          </a:p>
        </p:txBody>
      </p:sp>
      <p:sp>
        <p:nvSpPr>
          <p:cNvPr id="11267" name="Espace réservé du numéro de diapositive 4">
            <a:extLst>
              <a:ext uri="{FF2B5EF4-FFF2-40B4-BE49-F238E27FC236}">
                <a16:creationId xmlns:a16="http://schemas.microsoft.com/office/drawing/2014/main" id="{D9FB7F80-E1B4-9DC7-4032-AA150C1FC4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2D89F7F-783E-49A6-A474-52F1C2EF53E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graphicFrame>
        <p:nvGraphicFramePr>
          <p:cNvPr id="45087" name="Group 31">
            <a:extLst>
              <a:ext uri="{FF2B5EF4-FFF2-40B4-BE49-F238E27FC236}">
                <a16:creationId xmlns:a16="http://schemas.microsoft.com/office/drawing/2014/main" id="{C5BB2C2C-C9D6-A30C-D7AD-29698E8FEF19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209800"/>
          <a:ext cx="8283575" cy="3227388"/>
        </p:xfrm>
        <a:graphic>
          <a:graphicData uri="http://schemas.openxmlformats.org/drawingml/2006/table">
            <a:tbl>
              <a:tblPr/>
              <a:tblGrid>
                <a:gridCol w="2378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Matériel d’extinction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Matériel de sauvetage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Matériel d’éclairage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Matériel divers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2988"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3 000 L d’eau,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842 m de tuyaux,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LDV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Générateur de mousse,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Pièces de jonctions,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Etc.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Echelle à coulisses,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Echelle à crochets,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Lot de sauvetage.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Projecteur portatif et sur trépied,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Prolongateur.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Pour ouvrir les portes,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DFT,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Etc.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F57DC702-FEF3-66E7-A18E-82C8925C0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371600"/>
            <a:ext cx="6049963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68350" algn="l"/>
              </a:tabLst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68350" algn="l"/>
              </a:tabLst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68350" algn="l"/>
              </a:tabLst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8350" algn="l"/>
              </a:tabLst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 France, tous les FPT répondent aux mêmes critères: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956EB360-26D8-D358-6EE8-0107DB20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274638"/>
            <a:ext cx="8093075" cy="9398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Fourgon Pompe Tonne</a:t>
            </a:r>
            <a:b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3200" b="1" dirty="0">
                <a:solidFill>
                  <a:schemeClr val="accent6">
                    <a:lumMod val="50000"/>
                  </a:schemeClr>
                </a:solidFill>
              </a:rPr>
              <a:t>F.P.T.</a:t>
            </a:r>
          </a:p>
        </p:txBody>
      </p:sp>
      <p:sp>
        <p:nvSpPr>
          <p:cNvPr id="12291" name="Espace réservé du numéro de diapositive 4">
            <a:extLst>
              <a:ext uri="{FF2B5EF4-FFF2-40B4-BE49-F238E27FC236}">
                <a16:creationId xmlns:a16="http://schemas.microsoft.com/office/drawing/2014/main" id="{C1803572-563C-FDB1-B7C2-C34C088BCF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077BF1-6596-471A-ACC7-B3E96D9CCB19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FF81-884A-4325-A7A9-780B3D92E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" y="1303338"/>
            <a:ext cx="8424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  <a:cs typeface="Calibri" panose="020F0502020204030204" pitchFamily="34" charset="0"/>
              </a:rPr>
              <a:t>Plusieurs variantes ont été élaborées: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</p:txBody>
      </p:sp>
      <p:graphicFrame>
        <p:nvGraphicFramePr>
          <p:cNvPr id="19486" name="Group 30">
            <a:extLst>
              <a:ext uri="{FF2B5EF4-FFF2-40B4-BE49-F238E27FC236}">
                <a16:creationId xmlns:a16="http://schemas.microsoft.com/office/drawing/2014/main" id="{1EF01DE6-BC86-34E2-8803-64A7CC51AB4C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752600"/>
          <a:ext cx="8283575" cy="2620963"/>
        </p:xfrm>
        <a:graphic>
          <a:graphicData uri="http://schemas.openxmlformats.org/drawingml/2006/table">
            <a:tbl>
              <a:tblPr/>
              <a:tblGrid>
                <a:gridCol w="447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09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Le F.P.T.L.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Fourgon Pompe Tonne Léger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F.P.T.H.R.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Fourgon Pompe Tonne Hors Route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018">
                <a:tc>
                  <a:txBody>
                    <a:bodyPr/>
                    <a:lstStyle>
                      <a:lvl1pPr marL="2857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De plus petite taille,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Peux mettre en œuvre jusqu’à 3 lances simultanément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6 hommes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Pompe de 1 500 l / min à 15 bars,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3 000 L d’eau.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Myriad Pro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Myriad Pro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Myriad Pro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Myriad Pro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Ils présentent toutes les caractéristiques du F.P.T sous la forme d’un 4 x 4.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Image 11" descr="3gGF">
            <a:extLst>
              <a:ext uri="{FF2B5EF4-FFF2-40B4-BE49-F238E27FC236}">
                <a16:creationId xmlns:a16="http://schemas.microsoft.com/office/drawing/2014/main" id="{B97F46F4-89F7-D30D-B15A-188BE354B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19600"/>
            <a:ext cx="27432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fficher l'image d'origine">
            <a:extLst>
              <a:ext uri="{FF2B5EF4-FFF2-40B4-BE49-F238E27FC236}">
                <a16:creationId xmlns:a16="http://schemas.microsoft.com/office/drawing/2014/main" id="{87FA6990-CECB-6A59-43D4-0DEEAC639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67200"/>
            <a:ext cx="3014663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1328</TotalTime>
  <Words>2586</Words>
  <Application>Microsoft Office PowerPoint</Application>
  <PresentationFormat>Affichage à l'écran (4:3)</PresentationFormat>
  <Paragraphs>394</Paragraphs>
  <Slides>56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62" baseType="lpstr">
      <vt:lpstr>Arial</vt:lpstr>
      <vt:lpstr>Myriad Pro</vt:lpstr>
      <vt:lpstr>Calibri</vt:lpstr>
      <vt:lpstr>Times New Roman</vt:lpstr>
      <vt:lpstr>Wingdings</vt:lpstr>
      <vt:lpstr>GCCAR</vt:lpstr>
      <vt:lpstr>ENGINS D’INCENDIE ET DE SECOURS</vt:lpstr>
      <vt:lpstr>Les engins d'incendie et de secours</vt:lpstr>
      <vt:lpstr>Typologie </vt:lpstr>
      <vt:lpstr>Typologie </vt:lpstr>
      <vt:lpstr>Engins d'incendie courant</vt:lpstr>
      <vt:lpstr>Engins d'incendie courant</vt:lpstr>
      <vt:lpstr>Fourgon Pompe Tonne F.P.T.</vt:lpstr>
      <vt:lpstr>Fourgon Pompe Tonne F.P.T.</vt:lpstr>
      <vt:lpstr>Fourgon Pompe Tonne F.P.T.</vt:lpstr>
      <vt:lpstr>Fourgon Pompe Tonne F.P.T.</vt:lpstr>
      <vt:lpstr>Engins d'incendie courant</vt:lpstr>
      <vt:lpstr>Echelles Aériennes</vt:lpstr>
      <vt:lpstr>Echelles Aériennes</vt:lpstr>
      <vt:lpstr>Echelles Aériennes</vt:lpstr>
      <vt:lpstr>Echelles Aériennes</vt:lpstr>
      <vt:lpstr>Echelles Aériennes</vt:lpstr>
      <vt:lpstr>Echelles Aériennes</vt:lpstr>
      <vt:lpstr>Echelles Aériennes</vt:lpstr>
      <vt:lpstr>Echelles Aériennes</vt:lpstr>
      <vt:lpstr>Engins d'incendie courant</vt:lpstr>
      <vt:lpstr>Camions Citerne Feux de forêts C.C.F.</vt:lpstr>
      <vt:lpstr>Camions Citerne Feux de forêts C.C.F.</vt:lpstr>
      <vt:lpstr>Camions Citerne Feux de forêts C.C.F.</vt:lpstr>
      <vt:lpstr>Camions Citerne Feux de forêts C.C.F.</vt:lpstr>
      <vt:lpstr>Camions Citerne Feux de forêts C.C.F.</vt:lpstr>
      <vt:lpstr>Engins de secours à personnes</vt:lpstr>
      <vt:lpstr>Engins de secours à personnes</vt:lpstr>
      <vt:lpstr>Véhicule de Secours et d’Assistance aux Victimes V.S.A.V.</vt:lpstr>
      <vt:lpstr>Véhicule de Secours et d’Assistance aux Victimes V.S.A.V.</vt:lpstr>
      <vt:lpstr>Véhicule de Secours et d’Assistance aux Victimes V.S.A.V.</vt:lpstr>
      <vt:lpstr>Véhicule de Secours et d’Assistance aux Victimes V.S.A.V.</vt:lpstr>
      <vt:lpstr>Engins de secours à personnes</vt:lpstr>
      <vt:lpstr>Véhicule de Secours Routiers V.S.R.</vt:lpstr>
      <vt:lpstr>Véhicule de Secours Routiers V.S.R.</vt:lpstr>
      <vt:lpstr>Véhicule de Secours Routiers V.S.R.</vt:lpstr>
      <vt:lpstr>Véhicule de Secours Routiers V.S.R.</vt:lpstr>
      <vt:lpstr>Engins d'interventions diverses</vt:lpstr>
      <vt:lpstr>Véhicules de commandement</vt:lpstr>
      <vt:lpstr>Cellules </vt:lpstr>
      <vt:lpstr>Engins d'incendie spéciaux </vt:lpstr>
      <vt:lpstr>Engins d'incendie spéciaux </vt:lpstr>
      <vt:lpstr>Camion Dévidoir HR  - CDHR </vt:lpstr>
      <vt:lpstr>Camion Dévidoir HR  - CDHR</vt:lpstr>
      <vt:lpstr>Camion Dévidoir HR  - CDHR</vt:lpstr>
      <vt:lpstr>F. Mo G.P.</vt:lpstr>
      <vt:lpstr>F. Mo G.P.</vt:lpstr>
      <vt:lpstr>F. Mo G.P.</vt:lpstr>
      <vt:lpstr>F. Mo G.P.</vt:lpstr>
      <vt:lpstr>Autres engins spécifiques</vt:lpstr>
      <vt:lpstr>Autres engins spécifiques</vt:lpstr>
      <vt:lpstr>Autres engins spécifiques</vt:lpstr>
      <vt:lpstr>Autres engins spécifiques</vt:lpstr>
      <vt:lpstr>Autres engins spécifiques</vt:lpstr>
      <vt:lpstr>Remorques </vt:lpstr>
      <vt:lpstr>Véhicules divers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79</cp:revision>
  <cp:lastPrinted>2015-08-06T08:01:37Z</cp:lastPrinted>
  <dcterms:created xsi:type="dcterms:W3CDTF">2015-08-05T10:19:35Z</dcterms:created>
  <dcterms:modified xsi:type="dcterms:W3CDTF">2022-09-11T20:01:02Z</dcterms:modified>
</cp:coreProperties>
</file>