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71" r:id="rId3"/>
    <p:sldId id="270" r:id="rId4"/>
    <p:sldId id="277" r:id="rId5"/>
    <p:sldId id="278" r:id="rId6"/>
    <p:sldId id="279" r:id="rId7"/>
    <p:sldId id="274" r:id="rId8"/>
    <p:sldId id="280" r:id="rId9"/>
    <p:sldId id="281" r:id="rId10"/>
    <p:sldId id="275" r:id="rId11"/>
    <p:sldId id="282" r:id="rId12"/>
    <p:sldId id="276" r:id="rId13"/>
    <p:sldId id="283" r:id="rId14"/>
    <p:sldId id="284" r:id="rId15"/>
    <p:sldId id="307" r:id="rId16"/>
    <p:sldId id="317" r:id="rId17"/>
    <p:sldId id="318" r:id="rId18"/>
    <p:sldId id="309" r:id="rId19"/>
    <p:sldId id="320" r:id="rId20"/>
    <p:sldId id="319" r:id="rId21"/>
    <p:sldId id="310" r:id="rId22"/>
    <p:sldId id="321" r:id="rId23"/>
    <p:sldId id="322" r:id="rId24"/>
    <p:sldId id="323" r:id="rId25"/>
    <p:sldId id="311" r:id="rId26"/>
    <p:sldId id="285" r:id="rId27"/>
    <p:sldId id="293" r:id="rId28"/>
    <p:sldId id="286" r:id="rId29"/>
    <p:sldId id="294" r:id="rId30"/>
    <p:sldId id="287" r:id="rId31"/>
    <p:sldId id="302" r:id="rId32"/>
    <p:sldId id="303" r:id="rId33"/>
    <p:sldId id="325" r:id="rId34"/>
    <p:sldId id="324" r:id="rId35"/>
    <p:sldId id="326" r:id="rId36"/>
    <p:sldId id="328" r:id="rId37"/>
    <p:sldId id="295" r:id="rId38"/>
    <p:sldId id="304" r:id="rId39"/>
    <p:sldId id="305" r:id="rId40"/>
    <p:sldId id="296" r:id="rId41"/>
    <p:sldId id="306" r:id="rId42"/>
    <p:sldId id="272" r:id="rId43"/>
  </p:sldIdLst>
  <p:sldSz cx="9144000" cy="6858000" type="screen4x3"/>
  <p:notesSz cx="6797675" cy="9926638"/>
  <p:defaultTextStyle>
    <a:defPPr>
      <a:defRPr lang="fr-F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1202"/>
    <a:srgbClr val="0B2C91"/>
    <a:srgbClr val="5BE4FF"/>
    <a:srgbClr val="6F2C91"/>
    <a:srgbClr val="C8B2D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38" autoAdjust="0"/>
    <p:restoredTop sz="94653" autoAdjust="0"/>
  </p:normalViewPr>
  <p:slideViewPr>
    <p:cSldViewPr>
      <p:cViewPr varScale="1">
        <p:scale>
          <a:sx n="86" d="100"/>
          <a:sy n="86" d="100"/>
        </p:scale>
        <p:origin x="179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35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C7C0ED9-A18A-3002-BB6A-104D39165CF2}"/>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atin typeface="Arial" charset="0"/>
              </a:defRPr>
            </a:lvl1pPr>
          </a:lstStyle>
          <a:p>
            <a:pPr>
              <a:defRPr/>
            </a:pPr>
            <a:endParaRPr lang="fr-FR"/>
          </a:p>
        </p:txBody>
      </p:sp>
      <p:sp>
        <p:nvSpPr>
          <p:cNvPr id="3" name="Espace réservé de la date 2">
            <a:extLst>
              <a:ext uri="{FF2B5EF4-FFF2-40B4-BE49-F238E27FC236}">
                <a16:creationId xmlns:a16="http://schemas.microsoft.com/office/drawing/2014/main" id="{054E687C-2B0A-1CE5-8F21-D94F867C4C23}"/>
              </a:ext>
            </a:extLst>
          </p:cNvPr>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atin typeface="Arial" charset="0"/>
              </a:defRPr>
            </a:lvl1pPr>
          </a:lstStyle>
          <a:p>
            <a:pPr>
              <a:defRPr/>
            </a:pPr>
            <a:fld id="{31B978D9-43F8-4BF6-AFE0-5DAAFF91ADF1}" type="datetimeFigureOut">
              <a:rPr lang="fr-FR"/>
              <a:pPr>
                <a:defRPr/>
              </a:pPr>
              <a:t>11/09/2022</a:t>
            </a:fld>
            <a:endParaRPr lang="fr-FR"/>
          </a:p>
        </p:txBody>
      </p:sp>
      <p:sp>
        <p:nvSpPr>
          <p:cNvPr id="4" name="Espace réservé de l'image des diapositives 3">
            <a:extLst>
              <a:ext uri="{FF2B5EF4-FFF2-40B4-BE49-F238E27FC236}">
                <a16:creationId xmlns:a16="http://schemas.microsoft.com/office/drawing/2014/main" id="{72092087-11FF-4AEB-9C04-5CD1DC751B9D}"/>
              </a:ext>
            </a:extLst>
          </p:cNvPr>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a:extLst>
              <a:ext uri="{FF2B5EF4-FFF2-40B4-BE49-F238E27FC236}">
                <a16:creationId xmlns:a16="http://schemas.microsoft.com/office/drawing/2014/main" id="{7367647C-F15C-8300-0D5A-3A78132D6795}"/>
              </a:ext>
            </a:extLst>
          </p:cNvPr>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7BF28E4B-9FFD-3E95-76B5-E431DD17FA42}"/>
              </a:ext>
            </a:extLst>
          </p:cNvPr>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fr-FR"/>
          </a:p>
        </p:txBody>
      </p:sp>
      <p:sp>
        <p:nvSpPr>
          <p:cNvPr id="7" name="Espace réservé du numéro de diapositive 6">
            <a:extLst>
              <a:ext uri="{FF2B5EF4-FFF2-40B4-BE49-F238E27FC236}">
                <a16:creationId xmlns:a16="http://schemas.microsoft.com/office/drawing/2014/main" id="{CEF62081-9DF9-9B4D-DB20-5341894EB9AD}"/>
              </a:ext>
            </a:extLst>
          </p:cNvPr>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4156C88F-59AE-4DD9-8F58-55E651FE79E5}"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712A619-4BA6-98BC-69F2-CB6F3B3FAA71}"/>
              </a:ext>
            </a:extLst>
          </p:cNvPr>
          <p:cNvSpPr>
            <a:spLocks noGrp="1"/>
          </p:cNvSpPr>
          <p:nvPr>
            <p:ph type="dt" sz="half" idx="10"/>
          </p:nvPr>
        </p:nvSpPr>
        <p:spPr/>
        <p:txBody>
          <a:bodyPr/>
          <a:lstStyle>
            <a:lvl1pPr>
              <a:defRPr/>
            </a:lvl1pPr>
          </a:lstStyle>
          <a:p>
            <a:pPr>
              <a:defRPr/>
            </a:pPr>
            <a:fld id="{408C2F63-CD56-40A8-97E9-68B1D821E00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97A0BD62-F074-BF61-C9D0-F583F7C9E1C1}"/>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401E12CA-43DE-617A-8FE7-5F8565F3E1A4}"/>
              </a:ext>
            </a:extLst>
          </p:cNvPr>
          <p:cNvSpPr>
            <a:spLocks noGrp="1"/>
          </p:cNvSpPr>
          <p:nvPr>
            <p:ph type="sldNum" sz="quarter" idx="12"/>
          </p:nvPr>
        </p:nvSpPr>
        <p:spPr/>
        <p:txBody>
          <a:bodyPr/>
          <a:lstStyle>
            <a:lvl1pPr>
              <a:defRPr/>
            </a:lvl1pPr>
          </a:lstStyle>
          <a:p>
            <a:pPr>
              <a:defRPr/>
            </a:pPr>
            <a:fld id="{F206B857-B61C-49FA-8EA8-6B5B9405B7CA}" type="slidenum">
              <a:rPr lang="fr-FR" altLang="fr-FR"/>
              <a:pPr>
                <a:defRPr/>
              </a:pPr>
              <a:t>‹N°›</a:t>
            </a:fld>
            <a:endParaRPr lang="fr-FR" altLang="fr-FR"/>
          </a:p>
        </p:txBody>
      </p:sp>
    </p:spTree>
    <p:extLst>
      <p:ext uri="{BB962C8B-B14F-4D97-AF65-F5344CB8AC3E}">
        <p14:creationId xmlns:p14="http://schemas.microsoft.com/office/powerpoint/2010/main" val="3717189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61A1D9-D8F5-0E24-FAC7-D0EF1A4119C4}"/>
              </a:ext>
            </a:extLst>
          </p:cNvPr>
          <p:cNvSpPr>
            <a:spLocks noGrp="1"/>
          </p:cNvSpPr>
          <p:nvPr>
            <p:ph type="dt" sz="half" idx="10"/>
          </p:nvPr>
        </p:nvSpPr>
        <p:spPr/>
        <p:txBody>
          <a:bodyPr/>
          <a:lstStyle>
            <a:lvl1pPr>
              <a:defRPr/>
            </a:lvl1pPr>
          </a:lstStyle>
          <a:p>
            <a:pPr>
              <a:defRPr/>
            </a:pPr>
            <a:fld id="{288F5C88-9442-4602-B94B-8005AD784698}"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40DA8B80-A78E-E9DF-8124-D0888CB0FD9E}"/>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BA0D9212-DB27-1A48-5A65-E84B4A9C75B1}"/>
              </a:ext>
            </a:extLst>
          </p:cNvPr>
          <p:cNvSpPr>
            <a:spLocks noGrp="1"/>
          </p:cNvSpPr>
          <p:nvPr>
            <p:ph type="sldNum" sz="quarter" idx="12"/>
          </p:nvPr>
        </p:nvSpPr>
        <p:spPr/>
        <p:txBody>
          <a:bodyPr/>
          <a:lstStyle>
            <a:lvl1pPr>
              <a:defRPr/>
            </a:lvl1pPr>
          </a:lstStyle>
          <a:p>
            <a:pPr>
              <a:defRPr/>
            </a:pPr>
            <a:fld id="{D3C8AE46-B495-4C47-9679-ED1213095302}" type="slidenum">
              <a:rPr lang="fr-FR" altLang="fr-FR"/>
              <a:pPr>
                <a:defRPr/>
              </a:pPr>
              <a:t>‹N°›</a:t>
            </a:fld>
            <a:endParaRPr lang="fr-FR" altLang="fr-FR"/>
          </a:p>
        </p:txBody>
      </p:sp>
    </p:spTree>
    <p:extLst>
      <p:ext uri="{BB962C8B-B14F-4D97-AF65-F5344CB8AC3E}">
        <p14:creationId xmlns:p14="http://schemas.microsoft.com/office/powerpoint/2010/main" val="3819497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7E9E727-9F18-D0C1-AD0F-C3DB5D62C13E}"/>
              </a:ext>
            </a:extLst>
          </p:cNvPr>
          <p:cNvSpPr>
            <a:spLocks noGrp="1"/>
          </p:cNvSpPr>
          <p:nvPr>
            <p:ph type="dt" sz="half" idx="10"/>
          </p:nvPr>
        </p:nvSpPr>
        <p:spPr/>
        <p:txBody>
          <a:bodyPr/>
          <a:lstStyle>
            <a:lvl1pPr>
              <a:defRPr/>
            </a:lvl1pPr>
          </a:lstStyle>
          <a:p>
            <a:pPr>
              <a:defRPr/>
            </a:pPr>
            <a:fld id="{D793C2D4-5851-4635-A8A1-C7E0F18AB97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812615F2-DF67-1431-8886-09F685B4F55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774DCC0B-FEF6-A969-9B7C-C51C198ED953}"/>
              </a:ext>
            </a:extLst>
          </p:cNvPr>
          <p:cNvSpPr>
            <a:spLocks noGrp="1"/>
          </p:cNvSpPr>
          <p:nvPr>
            <p:ph type="sldNum" sz="quarter" idx="12"/>
          </p:nvPr>
        </p:nvSpPr>
        <p:spPr/>
        <p:txBody>
          <a:bodyPr/>
          <a:lstStyle>
            <a:lvl1pPr>
              <a:defRPr/>
            </a:lvl1pPr>
          </a:lstStyle>
          <a:p>
            <a:pPr>
              <a:defRPr/>
            </a:pPr>
            <a:fld id="{8B3748C3-E3CD-48F5-A9A0-5EB0614049A4}" type="slidenum">
              <a:rPr lang="fr-FR" altLang="fr-FR"/>
              <a:pPr>
                <a:defRPr/>
              </a:pPr>
              <a:t>‹N°›</a:t>
            </a:fld>
            <a:endParaRPr lang="fr-FR" altLang="fr-FR"/>
          </a:p>
        </p:txBody>
      </p:sp>
    </p:spTree>
    <p:extLst>
      <p:ext uri="{BB962C8B-B14F-4D97-AF65-F5344CB8AC3E}">
        <p14:creationId xmlns:p14="http://schemas.microsoft.com/office/powerpoint/2010/main" val="1843932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CAEE2C5-2E46-C51A-6663-44C415FBDCDB}"/>
              </a:ext>
            </a:extLst>
          </p:cNvPr>
          <p:cNvSpPr>
            <a:spLocks noGrp="1"/>
          </p:cNvSpPr>
          <p:nvPr>
            <p:ph type="dt" sz="half" idx="10"/>
          </p:nvPr>
        </p:nvSpPr>
        <p:spPr/>
        <p:txBody>
          <a:bodyPr/>
          <a:lstStyle>
            <a:lvl1pPr>
              <a:defRPr/>
            </a:lvl1pPr>
          </a:lstStyle>
          <a:p>
            <a:pPr>
              <a:defRPr/>
            </a:pPr>
            <a:fld id="{3F544BAA-D0B0-4C82-AAAF-2768B63B0335}"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87649E54-EBD2-1F33-00C2-956F5A034F38}"/>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2757BF9E-3D88-41AE-6C13-3298D657977C}"/>
              </a:ext>
            </a:extLst>
          </p:cNvPr>
          <p:cNvSpPr>
            <a:spLocks noGrp="1"/>
          </p:cNvSpPr>
          <p:nvPr>
            <p:ph type="sldNum" sz="quarter" idx="12"/>
          </p:nvPr>
        </p:nvSpPr>
        <p:spPr/>
        <p:txBody>
          <a:bodyPr/>
          <a:lstStyle>
            <a:lvl1pPr>
              <a:defRPr/>
            </a:lvl1pPr>
          </a:lstStyle>
          <a:p>
            <a:pPr>
              <a:defRPr/>
            </a:pPr>
            <a:fld id="{F9D099B9-FF34-4492-A292-1D5021A8A416}" type="slidenum">
              <a:rPr lang="fr-FR" altLang="fr-FR"/>
              <a:pPr>
                <a:defRPr/>
              </a:pPr>
              <a:t>‹N°›</a:t>
            </a:fld>
            <a:endParaRPr lang="fr-FR" altLang="fr-FR"/>
          </a:p>
        </p:txBody>
      </p:sp>
    </p:spTree>
    <p:extLst>
      <p:ext uri="{BB962C8B-B14F-4D97-AF65-F5344CB8AC3E}">
        <p14:creationId xmlns:p14="http://schemas.microsoft.com/office/powerpoint/2010/main" val="240617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a:extLst>
              <a:ext uri="{FF2B5EF4-FFF2-40B4-BE49-F238E27FC236}">
                <a16:creationId xmlns:a16="http://schemas.microsoft.com/office/drawing/2014/main" id="{70890FFD-4E4C-792E-D3FE-675627A89088}"/>
              </a:ext>
            </a:extLst>
          </p:cNvPr>
          <p:cNvSpPr>
            <a:spLocks noGrp="1"/>
          </p:cNvSpPr>
          <p:nvPr>
            <p:ph type="dt" sz="half" idx="10"/>
          </p:nvPr>
        </p:nvSpPr>
        <p:spPr/>
        <p:txBody>
          <a:bodyPr/>
          <a:lstStyle>
            <a:lvl1pPr>
              <a:defRPr/>
            </a:lvl1pPr>
          </a:lstStyle>
          <a:p>
            <a:pPr>
              <a:defRPr/>
            </a:pPr>
            <a:fld id="{F95CC633-97D7-480C-BD51-4858B2C2013B}"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D03AA1DB-5F6B-E530-472B-050C65BA8640}"/>
              </a:ext>
            </a:extLst>
          </p:cNvPr>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a:extLst>
              <a:ext uri="{FF2B5EF4-FFF2-40B4-BE49-F238E27FC236}">
                <a16:creationId xmlns:a16="http://schemas.microsoft.com/office/drawing/2014/main" id="{A18BCD16-25DC-2D4E-DA65-10498E68AF04}"/>
              </a:ext>
            </a:extLst>
          </p:cNvPr>
          <p:cNvSpPr>
            <a:spLocks noGrp="1"/>
          </p:cNvSpPr>
          <p:nvPr>
            <p:ph type="sldNum" sz="quarter" idx="12"/>
          </p:nvPr>
        </p:nvSpPr>
        <p:spPr/>
        <p:txBody>
          <a:bodyPr/>
          <a:lstStyle>
            <a:lvl1pPr>
              <a:defRPr/>
            </a:lvl1pPr>
          </a:lstStyle>
          <a:p>
            <a:pPr>
              <a:defRPr/>
            </a:pPr>
            <a:fld id="{4DC9B88D-01AF-4AD1-BD05-B69985C15987}" type="slidenum">
              <a:rPr lang="fr-FR" altLang="fr-FR"/>
              <a:pPr>
                <a:defRPr/>
              </a:pPr>
              <a:t>‹N°›</a:t>
            </a:fld>
            <a:endParaRPr lang="fr-FR" altLang="fr-FR"/>
          </a:p>
        </p:txBody>
      </p:sp>
    </p:spTree>
    <p:extLst>
      <p:ext uri="{BB962C8B-B14F-4D97-AF65-F5344CB8AC3E}">
        <p14:creationId xmlns:p14="http://schemas.microsoft.com/office/powerpoint/2010/main" val="92723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3">
            <a:extLst>
              <a:ext uri="{FF2B5EF4-FFF2-40B4-BE49-F238E27FC236}">
                <a16:creationId xmlns:a16="http://schemas.microsoft.com/office/drawing/2014/main" id="{ECBAF8BD-BC36-B7D6-72AC-A1C356BD1835}"/>
              </a:ext>
            </a:extLst>
          </p:cNvPr>
          <p:cNvSpPr>
            <a:spLocks noGrp="1"/>
          </p:cNvSpPr>
          <p:nvPr>
            <p:ph type="dt" sz="half" idx="10"/>
          </p:nvPr>
        </p:nvSpPr>
        <p:spPr/>
        <p:txBody>
          <a:bodyPr/>
          <a:lstStyle>
            <a:lvl1pPr>
              <a:defRPr/>
            </a:lvl1pPr>
          </a:lstStyle>
          <a:p>
            <a:pPr>
              <a:defRPr/>
            </a:pPr>
            <a:fld id="{EDE2D4BF-ED28-4408-9F82-E6868E71C731}"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EA4BCD41-E2D5-C2B4-5621-CE3BCC2ACC6F}"/>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CFAB9762-F498-6BF1-286C-2EE09E836F1C}"/>
              </a:ext>
            </a:extLst>
          </p:cNvPr>
          <p:cNvSpPr>
            <a:spLocks noGrp="1"/>
          </p:cNvSpPr>
          <p:nvPr>
            <p:ph type="sldNum" sz="quarter" idx="12"/>
          </p:nvPr>
        </p:nvSpPr>
        <p:spPr/>
        <p:txBody>
          <a:bodyPr/>
          <a:lstStyle>
            <a:lvl1pPr>
              <a:defRPr/>
            </a:lvl1pPr>
          </a:lstStyle>
          <a:p>
            <a:pPr>
              <a:defRPr/>
            </a:pPr>
            <a:fld id="{56335ADC-CEDD-49C8-B532-35521882A25D}" type="slidenum">
              <a:rPr lang="fr-FR" altLang="fr-FR"/>
              <a:pPr>
                <a:defRPr/>
              </a:pPr>
              <a:t>‹N°›</a:t>
            </a:fld>
            <a:endParaRPr lang="fr-FR" altLang="fr-FR"/>
          </a:p>
        </p:txBody>
      </p:sp>
    </p:spTree>
    <p:extLst>
      <p:ext uri="{BB962C8B-B14F-4D97-AF65-F5344CB8AC3E}">
        <p14:creationId xmlns:p14="http://schemas.microsoft.com/office/powerpoint/2010/main" val="304570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3">
            <a:extLst>
              <a:ext uri="{FF2B5EF4-FFF2-40B4-BE49-F238E27FC236}">
                <a16:creationId xmlns:a16="http://schemas.microsoft.com/office/drawing/2014/main" id="{3362F1CC-4FE4-98F5-89BF-E24E561EA0B6}"/>
              </a:ext>
            </a:extLst>
          </p:cNvPr>
          <p:cNvSpPr>
            <a:spLocks noGrp="1"/>
          </p:cNvSpPr>
          <p:nvPr>
            <p:ph type="dt" sz="half" idx="10"/>
          </p:nvPr>
        </p:nvSpPr>
        <p:spPr/>
        <p:txBody>
          <a:bodyPr/>
          <a:lstStyle>
            <a:lvl1pPr>
              <a:defRPr/>
            </a:lvl1pPr>
          </a:lstStyle>
          <a:p>
            <a:pPr>
              <a:defRPr/>
            </a:pPr>
            <a:fld id="{5E5352B9-3C5F-4BC1-877F-A4340521B6A8}" type="datetime1">
              <a:rPr lang="fr-FR"/>
              <a:pPr>
                <a:defRPr/>
              </a:pPr>
              <a:t>11/09/2022</a:t>
            </a:fld>
            <a:endParaRPr lang="fr-FR"/>
          </a:p>
        </p:txBody>
      </p:sp>
      <p:sp>
        <p:nvSpPr>
          <p:cNvPr id="8" name="Espace réservé du pied de page 4">
            <a:extLst>
              <a:ext uri="{FF2B5EF4-FFF2-40B4-BE49-F238E27FC236}">
                <a16:creationId xmlns:a16="http://schemas.microsoft.com/office/drawing/2014/main" id="{2DE26191-04E3-10BA-2A42-0CA8D238CE51}"/>
              </a:ext>
            </a:extLst>
          </p:cNvPr>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a:extLst>
              <a:ext uri="{FF2B5EF4-FFF2-40B4-BE49-F238E27FC236}">
                <a16:creationId xmlns:a16="http://schemas.microsoft.com/office/drawing/2014/main" id="{F470BF9A-7B3C-4939-5A6D-7A8058D152D8}"/>
              </a:ext>
            </a:extLst>
          </p:cNvPr>
          <p:cNvSpPr>
            <a:spLocks noGrp="1"/>
          </p:cNvSpPr>
          <p:nvPr>
            <p:ph type="sldNum" sz="quarter" idx="12"/>
          </p:nvPr>
        </p:nvSpPr>
        <p:spPr/>
        <p:txBody>
          <a:bodyPr/>
          <a:lstStyle>
            <a:lvl1pPr>
              <a:defRPr/>
            </a:lvl1pPr>
          </a:lstStyle>
          <a:p>
            <a:pPr>
              <a:defRPr/>
            </a:pPr>
            <a:fld id="{21B297B2-D7FA-4955-B770-FFE715FB3805}" type="slidenum">
              <a:rPr lang="fr-FR" altLang="fr-FR"/>
              <a:pPr>
                <a:defRPr/>
              </a:pPr>
              <a:t>‹N°›</a:t>
            </a:fld>
            <a:endParaRPr lang="fr-FR" altLang="fr-FR"/>
          </a:p>
        </p:txBody>
      </p:sp>
    </p:spTree>
    <p:extLst>
      <p:ext uri="{BB962C8B-B14F-4D97-AF65-F5344CB8AC3E}">
        <p14:creationId xmlns:p14="http://schemas.microsoft.com/office/powerpoint/2010/main" val="39401315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3">
            <a:extLst>
              <a:ext uri="{FF2B5EF4-FFF2-40B4-BE49-F238E27FC236}">
                <a16:creationId xmlns:a16="http://schemas.microsoft.com/office/drawing/2014/main" id="{EE5B9851-332C-557D-601D-CEC68AAE5A24}"/>
              </a:ext>
            </a:extLst>
          </p:cNvPr>
          <p:cNvSpPr>
            <a:spLocks noGrp="1"/>
          </p:cNvSpPr>
          <p:nvPr>
            <p:ph type="dt" sz="half" idx="10"/>
          </p:nvPr>
        </p:nvSpPr>
        <p:spPr/>
        <p:txBody>
          <a:bodyPr/>
          <a:lstStyle>
            <a:lvl1pPr>
              <a:defRPr/>
            </a:lvl1pPr>
          </a:lstStyle>
          <a:p>
            <a:pPr>
              <a:defRPr/>
            </a:pPr>
            <a:fld id="{D62AA117-6323-4C85-A435-E05820F19400}" type="datetime1">
              <a:rPr lang="fr-FR"/>
              <a:pPr>
                <a:defRPr/>
              </a:pPr>
              <a:t>11/09/2022</a:t>
            </a:fld>
            <a:endParaRPr lang="fr-FR"/>
          </a:p>
        </p:txBody>
      </p:sp>
      <p:sp>
        <p:nvSpPr>
          <p:cNvPr id="4" name="Espace réservé du pied de page 4">
            <a:extLst>
              <a:ext uri="{FF2B5EF4-FFF2-40B4-BE49-F238E27FC236}">
                <a16:creationId xmlns:a16="http://schemas.microsoft.com/office/drawing/2014/main" id="{8B1FD63E-7E0B-6BCF-A42D-CD50E9DE559F}"/>
              </a:ext>
            </a:extLst>
          </p:cNvPr>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a:extLst>
              <a:ext uri="{FF2B5EF4-FFF2-40B4-BE49-F238E27FC236}">
                <a16:creationId xmlns:a16="http://schemas.microsoft.com/office/drawing/2014/main" id="{CFC39281-F38F-BAB4-AF1B-987B9EDE9DA6}"/>
              </a:ext>
            </a:extLst>
          </p:cNvPr>
          <p:cNvSpPr>
            <a:spLocks noGrp="1"/>
          </p:cNvSpPr>
          <p:nvPr>
            <p:ph type="sldNum" sz="quarter" idx="12"/>
          </p:nvPr>
        </p:nvSpPr>
        <p:spPr/>
        <p:txBody>
          <a:bodyPr/>
          <a:lstStyle>
            <a:lvl1pPr>
              <a:defRPr/>
            </a:lvl1pPr>
          </a:lstStyle>
          <a:p>
            <a:pPr>
              <a:defRPr/>
            </a:pPr>
            <a:fld id="{A860FE6E-6284-4863-8D7C-D29CD4B9FAFD}" type="slidenum">
              <a:rPr lang="fr-FR" altLang="fr-FR"/>
              <a:pPr>
                <a:defRPr/>
              </a:pPr>
              <a:t>‹N°›</a:t>
            </a:fld>
            <a:endParaRPr lang="fr-FR" altLang="fr-FR"/>
          </a:p>
        </p:txBody>
      </p:sp>
    </p:spTree>
    <p:extLst>
      <p:ext uri="{BB962C8B-B14F-4D97-AF65-F5344CB8AC3E}">
        <p14:creationId xmlns:p14="http://schemas.microsoft.com/office/powerpoint/2010/main" val="1503496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a:extLst>
              <a:ext uri="{FF2B5EF4-FFF2-40B4-BE49-F238E27FC236}">
                <a16:creationId xmlns:a16="http://schemas.microsoft.com/office/drawing/2014/main" id="{C9225ECD-EB6A-6ACB-1260-EA97423850E9}"/>
              </a:ext>
            </a:extLst>
          </p:cNvPr>
          <p:cNvSpPr>
            <a:spLocks noGrp="1"/>
          </p:cNvSpPr>
          <p:nvPr>
            <p:ph type="dt" sz="half" idx="10"/>
          </p:nvPr>
        </p:nvSpPr>
        <p:spPr/>
        <p:txBody>
          <a:bodyPr/>
          <a:lstStyle>
            <a:lvl1pPr>
              <a:defRPr/>
            </a:lvl1pPr>
          </a:lstStyle>
          <a:p>
            <a:pPr>
              <a:defRPr/>
            </a:pPr>
            <a:fld id="{B24158F3-BF92-4625-89F8-F27915F338E2}" type="datetime1">
              <a:rPr lang="fr-FR"/>
              <a:pPr>
                <a:defRPr/>
              </a:pPr>
              <a:t>11/09/2022</a:t>
            </a:fld>
            <a:endParaRPr lang="fr-FR"/>
          </a:p>
        </p:txBody>
      </p:sp>
      <p:sp>
        <p:nvSpPr>
          <p:cNvPr id="3" name="Espace réservé du pied de page 4">
            <a:extLst>
              <a:ext uri="{FF2B5EF4-FFF2-40B4-BE49-F238E27FC236}">
                <a16:creationId xmlns:a16="http://schemas.microsoft.com/office/drawing/2014/main" id="{8BB3938A-5983-DB4F-D495-048FB98A617A}"/>
              </a:ext>
            </a:extLst>
          </p:cNvPr>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a:extLst>
              <a:ext uri="{FF2B5EF4-FFF2-40B4-BE49-F238E27FC236}">
                <a16:creationId xmlns:a16="http://schemas.microsoft.com/office/drawing/2014/main" id="{2DFD481F-6F38-3E3C-9D66-7832E4BC2451}"/>
              </a:ext>
            </a:extLst>
          </p:cNvPr>
          <p:cNvSpPr>
            <a:spLocks noGrp="1"/>
          </p:cNvSpPr>
          <p:nvPr>
            <p:ph type="sldNum" sz="quarter" idx="12"/>
          </p:nvPr>
        </p:nvSpPr>
        <p:spPr/>
        <p:txBody>
          <a:bodyPr/>
          <a:lstStyle>
            <a:lvl1pPr>
              <a:defRPr/>
            </a:lvl1pPr>
          </a:lstStyle>
          <a:p>
            <a:pPr>
              <a:defRPr/>
            </a:pPr>
            <a:fld id="{B045F79D-0C54-42BD-ACE2-6E006EB3A261}" type="slidenum">
              <a:rPr lang="fr-FR" altLang="fr-FR"/>
              <a:pPr>
                <a:defRPr/>
              </a:pPr>
              <a:t>‹N°›</a:t>
            </a:fld>
            <a:endParaRPr lang="fr-FR" altLang="fr-FR"/>
          </a:p>
        </p:txBody>
      </p:sp>
    </p:spTree>
    <p:extLst>
      <p:ext uri="{BB962C8B-B14F-4D97-AF65-F5344CB8AC3E}">
        <p14:creationId xmlns:p14="http://schemas.microsoft.com/office/powerpoint/2010/main" val="11526779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AC9040D8-1F57-889D-62F1-5F46E1EC1E71}"/>
              </a:ext>
            </a:extLst>
          </p:cNvPr>
          <p:cNvSpPr>
            <a:spLocks noGrp="1"/>
          </p:cNvSpPr>
          <p:nvPr>
            <p:ph type="dt" sz="half" idx="10"/>
          </p:nvPr>
        </p:nvSpPr>
        <p:spPr/>
        <p:txBody>
          <a:bodyPr/>
          <a:lstStyle>
            <a:lvl1pPr>
              <a:defRPr/>
            </a:lvl1pPr>
          </a:lstStyle>
          <a:p>
            <a:pPr>
              <a:defRPr/>
            </a:pPr>
            <a:fld id="{56C2E092-7CC9-4C80-81F7-A68F5E43E89E}"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40A13FC3-DC23-9903-BC5E-67F3561A674A}"/>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45DA8AC-B5D0-896E-64CD-4799E0497E9D}"/>
              </a:ext>
            </a:extLst>
          </p:cNvPr>
          <p:cNvSpPr>
            <a:spLocks noGrp="1"/>
          </p:cNvSpPr>
          <p:nvPr>
            <p:ph type="sldNum" sz="quarter" idx="12"/>
          </p:nvPr>
        </p:nvSpPr>
        <p:spPr/>
        <p:txBody>
          <a:bodyPr/>
          <a:lstStyle>
            <a:lvl1pPr>
              <a:defRPr/>
            </a:lvl1pPr>
          </a:lstStyle>
          <a:p>
            <a:pPr>
              <a:defRPr/>
            </a:pPr>
            <a:fld id="{D58189BE-D17E-4B64-86DD-CBFCAFDC006D}" type="slidenum">
              <a:rPr lang="fr-FR" altLang="fr-FR"/>
              <a:pPr>
                <a:defRPr/>
              </a:pPr>
              <a:t>‹N°›</a:t>
            </a:fld>
            <a:endParaRPr lang="fr-FR" altLang="fr-FR"/>
          </a:p>
        </p:txBody>
      </p:sp>
    </p:spTree>
    <p:extLst>
      <p:ext uri="{BB962C8B-B14F-4D97-AF65-F5344CB8AC3E}">
        <p14:creationId xmlns:p14="http://schemas.microsoft.com/office/powerpoint/2010/main" val="156352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3">
            <a:extLst>
              <a:ext uri="{FF2B5EF4-FFF2-40B4-BE49-F238E27FC236}">
                <a16:creationId xmlns:a16="http://schemas.microsoft.com/office/drawing/2014/main" id="{2E7B7F94-9FCB-5924-F027-BD3DD904F633}"/>
              </a:ext>
            </a:extLst>
          </p:cNvPr>
          <p:cNvSpPr>
            <a:spLocks noGrp="1"/>
          </p:cNvSpPr>
          <p:nvPr>
            <p:ph type="dt" sz="half" idx="10"/>
          </p:nvPr>
        </p:nvSpPr>
        <p:spPr/>
        <p:txBody>
          <a:bodyPr/>
          <a:lstStyle>
            <a:lvl1pPr>
              <a:defRPr/>
            </a:lvl1pPr>
          </a:lstStyle>
          <a:p>
            <a:pPr>
              <a:defRPr/>
            </a:pPr>
            <a:fld id="{E8692F47-A9DB-4241-82D2-054FDFED88ED}" type="datetime1">
              <a:rPr lang="fr-FR"/>
              <a:pPr>
                <a:defRPr/>
              </a:pPr>
              <a:t>11/09/2022</a:t>
            </a:fld>
            <a:endParaRPr lang="fr-FR"/>
          </a:p>
        </p:txBody>
      </p:sp>
      <p:sp>
        <p:nvSpPr>
          <p:cNvPr id="6" name="Espace réservé du pied de page 4">
            <a:extLst>
              <a:ext uri="{FF2B5EF4-FFF2-40B4-BE49-F238E27FC236}">
                <a16:creationId xmlns:a16="http://schemas.microsoft.com/office/drawing/2014/main" id="{08CBAA2E-6443-574A-CCE9-550475DFF2D0}"/>
              </a:ext>
            </a:extLst>
          </p:cNvPr>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a:extLst>
              <a:ext uri="{FF2B5EF4-FFF2-40B4-BE49-F238E27FC236}">
                <a16:creationId xmlns:a16="http://schemas.microsoft.com/office/drawing/2014/main" id="{7490336C-545E-C29C-76B0-46E3F63CA033}"/>
              </a:ext>
            </a:extLst>
          </p:cNvPr>
          <p:cNvSpPr>
            <a:spLocks noGrp="1"/>
          </p:cNvSpPr>
          <p:nvPr>
            <p:ph type="sldNum" sz="quarter" idx="12"/>
          </p:nvPr>
        </p:nvSpPr>
        <p:spPr/>
        <p:txBody>
          <a:bodyPr/>
          <a:lstStyle>
            <a:lvl1pPr>
              <a:defRPr/>
            </a:lvl1pPr>
          </a:lstStyle>
          <a:p>
            <a:pPr>
              <a:defRPr/>
            </a:pPr>
            <a:fld id="{28A53991-3572-4C5C-B390-F75279BABCA7}" type="slidenum">
              <a:rPr lang="fr-FR" altLang="fr-FR"/>
              <a:pPr>
                <a:defRPr/>
              </a:pPr>
              <a:t>‹N°›</a:t>
            </a:fld>
            <a:endParaRPr lang="fr-FR" altLang="fr-FR"/>
          </a:p>
        </p:txBody>
      </p:sp>
    </p:spTree>
    <p:extLst>
      <p:ext uri="{BB962C8B-B14F-4D97-AF65-F5344CB8AC3E}">
        <p14:creationId xmlns:p14="http://schemas.microsoft.com/office/powerpoint/2010/main" val="14042385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C2E56043-ABFD-1337-1F07-1A34D38D4EC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Espace réservé du texte 2">
            <a:extLst>
              <a:ext uri="{FF2B5EF4-FFF2-40B4-BE49-F238E27FC236}">
                <a16:creationId xmlns:a16="http://schemas.microsoft.com/office/drawing/2014/main" id="{732E1D30-0A11-F237-C6C9-89AC03BC462F}"/>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4" name="Espace réservé de la date 3">
            <a:extLst>
              <a:ext uri="{FF2B5EF4-FFF2-40B4-BE49-F238E27FC236}">
                <a16:creationId xmlns:a16="http://schemas.microsoft.com/office/drawing/2014/main" id="{DCEC0841-4732-A02B-0475-7DF2073F1F4C}"/>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45BDDC0-8897-43E2-A626-92FF1C07FDFC}" type="datetime1">
              <a:rPr lang="fr-FR"/>
              <a:pPr>
                <a:defRPr/>
              </a:pPr>
              <a:t>11/09/2022</a:t>
            </a:fld>
            <a:endParaRPr lang="fr-FR"/>
          </a:p>
        </p:txBody>
      </p:sp>
      <p:sp>
        <p:nvSpPr>
          <p:cNvPr id="5" name="Espace réservé du pied de page 4">
            <a:extLst>
              <a:ext uri="{FF2B5EF4-FFF2-40B4-BE49-F238E27FC236}">
                <a16:creationId xmlns:a16="http://schemas.microsoft.com/office/drawing/2014/main" id="{36331A15-133A-5D25-60D0-00A387D8B49B}"/>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fr-FR"/>
          </a:p>
        </p:txBody>
      </p:sp>
      <p:sp>
        <p:nvSpPr>
          <p:cNvPr id="6" name="Espace réservé du numéro de diapositive 5">
            <a:extLst>
              <a:ext uri="{FF2B5EF4-FFF2-40B4-BE49-F238E27FC236}">
                <a16:creationId xmlns:a16="http://schemas.microsoft.com/office/drawing/2014/main" id="{13BCDCC5-47F6-796C-9016-98A764DDE7C1}"/>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Myriad Pro"/>
              </a:defRPr>
            </a:lvl1pPr>
          </a:lstStyle>
          <a:p>
            <a:pPr>
              <a:defRPr/>
            </a:pPr>
            <a:fld id="{FE8F6CBA-B96E-412B-A25D-894240FD38A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Pro"/>
        </a:defRPr>
      </a:lvl2pPr>
      <a:lvl3pPr algn="ctr" rtl="0" eaLnBrk="0" fontAlgn="base" hangingPunct="0">
        <a:spcBef>
          <a:spcPct val="0"/>
        </a:spcBef>
        <a:spcAft>
          <a:spcPct val="0"/>
        </a:spcAft>
        <a:defRPr sz="4400">
          <a:solidFill>
            <a:schemeClr val="tx1"/>
          </a:solidFill>
          <a:latin typeface="Myriad Pro"/>
        </a:defRPr>
      </a:lvl3pPr>
      <a:lvl4pPr algn="ctr" rtl="0" eaLnBrk="0" fontAlgn="base" hangingPunct="0">
        <a:spcBef>
          <a:spcPct val="0"/>
        </a:spcBef>
        <a:spcAft>
          <a:spcPct val="0"/>
        </a:spcAft>
        <a:defRPr sz="4400">
          <a:solidFill>
            <a:schemeClr val="tx1"/>
          </a:solidFill>
          <a:latin typeface="Myriad Pro"/>
        </a:defRPr>
      </a:lvl4pPr>
      <a:lvl5pPr algn="ctr" rtl="0" eaLnBrk="0" fontAlgn="base" hangingPunct="0">
        <a:spcBef>
          <a:spcPct val="0"/>
        </a:spcBef>
        <a:spcAft>
          <a:spcPct val="0"/>
        </a:spcAft>
        <a:defRPr sz="4400">
          <a:solidFill>
            <a:schemeClr val="tx1"/>
          </a:solidFill>
          <a:latin typeface="Myriad Pro"/>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image" Target="../media/image13.jpeg"/><Relationship Id="rId9"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re 8">
            <a:extLst>
              <a:ext uri="{FF2B5EF4-FFF2-40B4-BE49-F238E27FC236}">
                <a16:creationId xmlns:a16="http://schemas.microsoft.com/office/drawing/2014/main" id="{8FF5F892-B063-6D80-C2D8-8515B31CC622}"/>
              </a:ext>
            </a:extLst>
          </p:cNvPr>
          <p:cNvSpPr>
            <a:spLocks noGrp="1"/>
          </p:cNvSpPr>
          <p:nvPr>
            <p:ph type="title"/>
          </p:nvPr>
        </p:nvSpPr>
        <p:spPr>
          <a:xfrm>
            <a:off x="1187450" y="44450"/>
            <a:ext cx="7705725" cy="1152525"/>
          </a:xfrm>
        </p:spPr>
        <p:txBody>
          <a:bodyPr/>
          <a:lstStyle/>
          <a:p>
            <a:pPr eaLnBrk="1" hangingPunct="1">
              <a:defRPr/>
            </a:pPr>
            <a:r>
              <a:rPr lang="fr-FR" dirty="0">
                <a:solidFill>
                  <a:schemeClr val="bg1"/>
                </a:solidFill>
                <a:effectLst>
                  <a:outerShdw blurRad="38100" dist="38100" dir="2700000" algn="tl">
                    <a:srgbClr val="000000">
                      <a:alpha val="43137"/>
                    </a:srgbClr>
                  </a:outerShdw>
                </a:effectLst>
              </a:rPr>
              <a:t>Organes de concertation</a:t>
            </a:r>
          </a:p>
        </p:txBody>
      </p:sp>
      <p:sp>
        <p:nvSpPr>
          <p:cNvPr id="3075" name="ZoneTexte 5">
            <a:extLst>
              <a:ext uri="{FF2B5EF4-FFF2-40B4-BE49-F238E27FC236}">
                <a16:creationId xmlns:a16="http://schemas.microsoft.com/office/drawing/2014/main" id="{6042DA1F-C193-E4BA-82BA-C762FA23D9CE}"/>
              </a:ext>
            </a:extLst>
          </p:cNvPr>
          <p:cNvSpPr txBox="1">
            <a:spLocks noChangeArrowheads="1"/>
          </p:cNvSpPr>
          <p:nvPr/>
        </p:nvSpPr>
        <p:spPr bwMode="auto">
          <a:xfrm>
            <a:off x="0" y="6237288"/>
            <a:ext cx="9144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1200" b="1">
                <a:solidFill>
                  <a:srgbClr val="441202"/>
                </a:solidFill>
                <a:latin typeface="Times New Roman" panose="02020603050405020304" pitchFamily="18" charset="0"/>
              </a:rPr>
              <a:t>ADMJSP / </a:t>
            </a:r>
            <a:r>
              <a:rPr lang="fr-FR" altLang="fr-FR" sz="1200">
                <a:solidFill>
                  <a:srgbClr val="441202"/>
                </a:solidFill>
                <a:latin typeface="Times New Roman" panose="02020603050405020304" pitchFamily="18" charset="0"/>
              </a:rPr>
              <a:t>Pôle Pédagogie – 2022 – Version 2</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re 8">
            <a:extLst>
              <a:ext uri="{FF2B5EF4-FFF2-40B4-BE49-F238E27FC236}">
                <a16:creationId xmlns:a16="http://schemas.microsoft.com/office/drawing/2014/main" id="{241140F0-5EAC-B2CE-39EA-FE46444B2AA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2291" name="Espace réservé du numéro de diapositive 4">
            <a:extLst>
              <a:ext uri="{FF2B5EF4-FFF2-40B4-BE49-F238E27FC236}">
                <a16:creationId xmlns:a16="http://schemas.microsoft.com/office/drawing/2014/main" id="{825B5671-6629-5C39-8EDE-5C7206D2BBD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1EF7C59-5FB8-43C5-AF94-0474FF407DD6}" type="slidenum">
              <a:rPr lang="fr-FR" altLang="fr-FR" sz="2000">
                <a:solidFill>
                  <a:srgbClr val="984807"/>
                </a:solidFill>
              </a:rPr>
              <a:pPr>
                <a:spcBef>
                  <a:spcPct val="0"/>
                </a:spcBef>
                <a:buFontTx/>
                <a:buNone/>
              </a:pPr>
              <a:t>10</a:t>
            </a:fld>
            <a:endParaRPr lang="fr-FR" altLang="fr-FR" sz="2000">
              <a:solidFill>
                <a:srgbClr val="984807"/>
              </a:solidFill>
            </a:endParaRPr>
          </a:p>
        </p:txBody>
      </p:sp>
      <p:sp>
        <p:nvSpPr>
          <p:cNvPr id="12292" name="Rectangle 1">
            <a:extLst>
              <a:ext uri="{FF2B5EF4-FFF2-40B4-BE49-F238E27FC236}">
                <a16:creationId xmlns:a16="http://schemas.microsoft.com/office/drawing/2014/main" id="{FC9023E1-1970-9A8C-D1D7-7298B1A10507}"/>
              </a:ext>
            </a:extLst>
          </p:cNvPr>
          <p:cNvSpPr>
            <a:spLocks noChangeArrowheads="1"/>
          </p:cNvSpPr>
          <p:nvPr/>
        </p:nvSpPr>
        <p:spPr bwMode="auto">
          <a:xfrm>
            <a:off x="414338" y="1316038"/>
            <a:ext cx="8189912" cy="171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Hygiène et Sécurité et Conditions de Travail (C.H.S.C.T.)</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Plus communément appelé « CHS », cet organe assiste le Comité Technique et veille à ce que les conditions de travail des agents soient respectueuses du code du travail au vu des règles de sécurité tant individuelles que collectives. </a:t>
            </a:r>
            <a:endParaRPr lang="fr-FR" altLang="fr-FR" sz="2000">
              <a:latin typeface="Times New Roman" panose="02020603050405020304" pitchFamily="18" charset="0"/>
              <a:cs typeface="Calibri" panose="020F0502020204030204" pitchFamily="34" charset="0"/>
            </a:endParaRPr>
          </a:p>
        </p:txBody>
      </p:sp>
      <p:pic>
        <p:nvPicPr>
          <p:cNvPr id="12293" name="Picture 1" descr="chsct">
            <a:extLst>
              <a:ext uri="{FF2B5EF4-FFF2-40B4-BE49-F238E27FC236}">
                <a16:creationId xmlns:a16="http://schemas.microsoft.com/office/drawing/2014/main" id="{E5F8DDFF-2413-31EA-F9B3-DDEA8A56F1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3805238"/>
            <a:ext cx="6059488"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re 8">
            <a:extLst>
              <a:ext uri="{FF2B5EF4-FFF2-40B4-BE49-F238E27FC236}">
                <a16:creationId xmlns:a16="http://schemas.microsoft.com/office/drawing/2014/main" id="{5EAECD79-9CE9-6D11-B8C7-A09F38A6250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3315" name="Espace réservé du numéro de diapositive 4">
            <a:extLst>
              <a:ext uri="{FF2B5EF4-FFF2-40B4-BE49-F238E27FC236}">
                <a16:creationId xmlns:a16="http://schemas.microsoft.com/office/drawing/2014/main" id="{CC483CEE-79AF-BE3B-BB1F-673110693287}"/>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6866C03-C3F6-448C-A39C-6DDF6648A1A0}" type="slidenum">
              <a:rPr lang="fr-FR" altLang="fr-FR" sz="2000">
                <a:solidFill>
                  <a:srgbClr val="984807"/>
                </a:solidFill>
              </a:rPr>
              <a:pPr>
                <a:spcBef>
                  <a:spcPct val="0"/>
                </a:spcBef>
                <a:buFontTx/>
                <a:buNone/>
              </a:pPr>
              <a:t>11</a:t>
            </a:fld>
            <a:endParaRPr lang="fr-FR" altLang="fr-FR" sz="2000">
              <a:solidFill>
                <a:srgbClr val="984807"/>
              </a:solidFill>
            </a:endParaRPr>
          </a:p>
        </p:txBody>
      </p:sp>
      <p:sp>
        <p:nvSpPr>
          <p:cNvPr id="13316" name="Rectangle 1">
            <a:extLst>
              <a:ext uri="{FF2B5EF4-FFF2-40B4-BE49-F238E27FC236}">
                <a16:creationId xmlns:a16="http://schemas.microsoft.com/office/drawing/2014/main" id="{1EA37F16-9027-177F-14FF-0F628264736A}"/>
              </a:ext>
            </a:extLst>
          </p:cNvPr>
          <p:cNvSpPr>
            <a:spLocks noChangeArrowheads="1"/>
          </p:cNvSpPr>
          <p:nvPr/>
        </p:nvSpPr>
        <p:spPr bwMode="auto">
          <a:xfrm>
            <a:off x="414338" y="1316038"/>
            <a:ext cx="8189912" cy="171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C.H.S.C.T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Organe consultatif émet des avis sur l’hygiène et la sécurité au travail. Le CHS est obligatoire pour chaque SDIS (autres établissements : obligatoire à partir de 200 agents lorsque les risques le justifient).</a:t>
            </a:r>
          </a:p>
        </p:txBody>
      </p:sp>
      <p:pic>
        <p:nvPicPr>
          <p:cNvPr id="13317" name="Picture 1" descr="ACMO">
            <a:extLst>
              <a:ext uri="{FF2B5EF4-FFF2-40B4-BE49-F238E27FC236}">
                <a16:creationId xmlns:a16="http://schemas.microsoft.com/office/drawing/2014/main" id="{235098AA-B571-AC06-2643-5B3828B659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8813" y="3406775"/>
            <a:ext cx="2746375" cy="274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re 8">
            <a:extLst>
              <a:ext uri="{FF2B5EF4-FFF2-40B4-BE49-F238E27FC236}">
                <a16:creationId xmlns:a16="http://schemas.microsoft.com/office/drawing/2014/main" id="{155B8828-2A73-AB49-B767-7B817DCEC04B}"/>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4339" name="Espace réservé du numéro de diapositive 4">
            <a:extLst>
              <a:ext uri="{FF2B5EF4-FFF2-40B4-BE49-F238E27FC236}">
                <a16:creationId xmlns:a16="http://schemas.microsoft.com/office/drawing/2014/main" id="{0E3AAFBE-4CBB-F626-3898-B077827A0EC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DF40302-1816-4A2C-9617-6075FAD3BC8F}" type="slidenum">
              <a:rPr lang="fr-FR" altLang="fr-FR" sz="2000">
                <a:solidFill>
                  <a:srgbClr val="984807"/>
                </a:solidFill>
              </a:rPr>
              <a:pPr>
                <a:spcBef>
                  <a:spcPct val="0"/>
                </a:spcBef>
                <a:buFontTx/>
                <a:buNone/>
              </a:pPr>
              <a:t>12</a:t>
            </a:fld>
            <a:endParaRPr lang="fr-FR" altLang="fr-FR" sz="2000">
              <a:solidFill>
                <a:srgbClr val="984807"/>
              </a:solidFill>
            </a:endParaRPr>
          </a:p>
        </p:txBody>
      </p:sp>
      <p:sp>
        <p:nvSpPr>
          <p:cNvPr id="14340" name="Rectangle 1">
            <a:extLst>
              <a:ext uri="{FF2B5EF4-FFF2-40B4-BE49-F238E27FC236}">
                <a16:creationId xmlns:a16="http://schemas.microsoft.com/office/drawing/2014/main" id="{D3B6C979-5758-FEBC-5AAF-E8F807C67828}"/>
              </a:ext>
            </a:extLst>
          </p:cNvPr>
          <p:cNvSpPr>
            <a:spLocks noChangeArrowheads="1"/>
          </p:cNvSpPr>
          <p:nvPr/>
        </p:nvSpPr>
        <p:spPr bwMode="auto">
          <a:xfrm>
            <a:off x="414338" y="1316038"/>
            <a:ext cx="8189912"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C.H.S.C.T.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Domaines d’intervention sont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Tx/>
              <a:buChar char="-"/>
            </a:pPr>
            <a:r>
              <a:rPr lang="fr-FR" altLang="fr-FR" sz="2000">
                <a:latin typeface="Times New Roman" panose="02020603050405020304" pitchFamily="18" charset="0"/>
                <a:cs typeface="Times New Roman" panose="02020603050405020304" pitchFamily="18" charset="0"/>
              </a:rPr>
              <a:t> Analyse des risques professionnels et la façon de les traiter,</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Réunion d’urgence en cas d’accident mettant en cause l’hygiène et la sécurité,</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Déclenchement d’enquête dès qu’une déclaration d’accident de travail (accident de service, maladie professionnelle, etc.) est enregistrée,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re 8">
            <a:extLst>
              <a:ext uri="{FF2B5EF4-FFF2-40B4-BE49-F238E27FC236}">
                <a16:creationId xmlns:a16="http://schemas.microsoft.com/office/drawing/2014/main" id="{64FC6329-0D44-73A0-3E0A-60421F07EF0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5363" name="Espace réservé du numéro de diapositive 4">
            <a:extLst>
              <a:ext uri="{FF2B5EF4-FFF2-40B4-BE49-F238E27FC236}">
                <a16:creationId xmlns:a16="http://schemas.microsoft.com/office/drawing/2014/main" id="{808C5E92-436F-37FD-2F09-6DADD61DBC8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8FA1974-FA97-412D-98BB-5DAE593AC3F2}" type="slidenum">
              <a:rPr lang="fr-FR" altLang="fr-FR" sz="2000">
                <a:solidFill>
                  <a:srgbClr val="984807"/>
                </a:solidFill>
              </a:rPr>
              <a:pPr>
                <a:spcBef>
                  <a:spcPct val="0"/>
                </a:spcBef>
                <a:buFontTx/>
                <a:buNone/>
              </a:pPr>
              <a:t>13</a:t>
            </a:fld>
            <a:endParaRPr lang="fr-FR" altLang="fr-FR" sz="2000">
              <a:solidFill>
                <a:srgbClr val="984807"/>
              </a:solidFill>
            </a:endParaRPr>
          </a:p>
        </p:txBody>
      </p:sp>
      <p:sp>
        <p:nvSpPr>
          <p:cNvPr id="15364" name="Rectangle 1">
            <a:extLst>
              <a:ext uri="{FF2B5EF4-FFF2-40B4-BE49-F238E27FC236}">
                <a16:creationId xmlns:a16="http://schemas.microsoft.com/office/drawing/2014/main" id="{E4878678-D4D7-21AC-7128-1B4EB50E564F}"/>
              </a:ext>
            </a:extLst>
          </p:cNvPr>
          <p:cNvSpPr>
            <a:spLocks noChangeArrowheads="1"/>
          </p:cNvSpPr>
          <p:nvPr/>
        </p:nvSpPr>
        <p:spPr bwMode="auto">
          <a:xfrm>
            <a:off x="414338" y="1316038"/>
            <a:ext cx="8189912"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C.H.S.C.T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Emission d’avis et recommandations quant aux précautions à prendre vis-à-vis de certains risques, travaux, manœuvres,</a:t>
            </a:r>
          </a:p>
          <a:p>
            <a:pPr>
              <a:buFontTx/>
              <a:buChar char="-"/>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Formations et réunions d’informations au profit des agents sur l’hygiène et la sécurité au travail</a:t>
            </a:r>
          </a:p>
          <a:p>
            <a:pPr>
              <a:buFontTx/>
              <a:buChar char="-"/>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Avis et statistiques relatifs aux accidents de travail, progression, aspects réglementaires,…</a:t>
            </a:r>
          </a:p>
          <a:p>
            <a:pPr>
              <a:buFontTx/>
              <a:buChar char="-"/>
            </a:pPr>
            <a:endParaRPr lang="fr-FR" altLang="fr-FR" sz="2000">
              <a:latin typeface="Times New Roman" panose="02020603050405020304" pitchFamily="18" charset="0"/>
              <a:cs typeface="Times New Roman" panose="02020603050405020304" pitchFamily="18" charset="0"/>
            </a:endParaRPr>
          </a:p>
          <a:p>
            <a:pPr>
              <a:buFontTx/>
              <a:buChar char="-"/>
            </a:pPr>
            <a:r>
              <a:rPr lang="fr-FR" altLang="fr-FR" sz="2000">
                <a:latin typeface="Times New Roman" panose="02020603050405020304" pitchFamily="18" charset="0"/>
                <a:cs typeface="Times New Roman" panose="02020603050405020304" pitchFamily="18" charset="0"/>
              </a:rPr>
              <a:t> Etc.</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8">
            <a:extLst>
              <a:ext uri="{FF2B5EF4-FFF2-40B4-BE49-F238E27FC236}">
                <a16:creationId xmlns:a16="http://schemas.microsoft.com/office/drawing/2014/main" id="{64F8C0C9-7F57-8B02-0AA0-F3BC671D2C16}"/>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6387" name="Espace réservé du numéro de diapositive 4">
            <a:extLst>
              <a:ext uri="{FF2B5EF4-FFF2-40B4-BE49-F238E27FC236}">
                <a16:creationId xmlns:a16="http://schemas.microsoft.com/office/drawing/2014/main" id="{AF4C6597-4195-C0D9-4BC9-E7E76ED76A3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BDF7F24-D941-477E-AFF7-264505B76B98}" type="slidenum">
              <a:rPr lang="fr-FR" altLang="fr-FR" sz="2000">
                <a:solidFill>
                  <a:srgbClr val="984807"/>
                </a:solidFill>
              </a:rPr>
              <a:pPr>
                <a:spcBef>
                  <a:spcPct val="0"/>
                </a:spcBef>
                <a:buFontTx/>
                <a:buNone/>
              </a:pPr>
              <a:t>14</a:t>
            </a:fld>
            <a:endParaRPr lang="fr-FR" altLang="fr-FR" sz="2000">
              <a:solidFill>
                <a:srgbClr val="984807"/>
              </a:solidFill>
            </a:endParaRPr>
          </a:p>
        </p:txBody>
      </p:sp>
      <p:sp>
        <p:nvSpPr>
          <p:cNvPr id="16388" name="Rectangle 1">
            <a:extLst>
              <a:ext uri="{FF2B5EF4-FFF2-40B4-BE49-F238E27FC236}">
                <a16:creationId xmlns:a16="http://schemas.microsoft.com/office/drawing/2014/main" id="{911525BE-7710-081E-0056-F81013740359}"/>
              </a:ext>
            </a:extLst>
          </p:cNvPr>
          <p:cNvSpPr>
            <a:spLocks noChangeArrowheads="1"/>
          </p:cNvSpPr>
          <p:nvPr/>
        </p:nvSpPr>
        <p:spPr bwMode="auto">
          <a:xfrm>
            <a:off x="414338" y="1316038"/>
            <a:ext cx="5670550" cy="315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C.H.S.C.T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Depuis le décret n° 2012-170 du 3 février 2012, les A.C.M.O. deviennent « agents de prévention » qui comprennent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r>
              <a:rPr lang="fr-FR" altLang="fr-FR" sz="2000">
                <a:latin typeface="Times New Roman" panose="02020603050405020304" pitchFamily="18" charset="0"/>
                <a:cs typeface="Times New Roman" panose="02020603050405020304" pitchFamily="18" charset="0"/>
              </a:rPr>
              <a:t>« assistants de prévention » (lien de proximité) </a:t>
            </a:r>
          </a:p>
          <a:p>
            <a:r>
              <a:rPr lang="fr-FR" altLang="fr-FR" sz="2000">
                <a:latin typeface="Times New Roman" panose="02020603050405020304" pitchFamily="18" charset="0"/>
                <a:cs typeface="Times New Roman" panose="02020603050405020304" pitchFamily="18" charset="0"/>
              </a:rPr>
              <a:t>« conseillers de prévention » qui assurent des missions de coordination.</a:t>
            </a:r>
          </a:p>
        </p:txBody>
      </p:sp>
      <p:pic>
        <p:nvPicPr>
          <p:cNvPr id="16389" name="Picture 1" descr="imagesCAUIHVTY">
            <a:extLst>
              <a:ext uri="{FF2B5EF4-FFF2-40B4-BE49-F238E27FC236}">
                <a16:creationId xmlns:a16="http://schemas.microsoft.com/office/drawing/2014/main" id="{CB8D7592-D250-6F93-9FE5-C17B76A685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7819" r="20998"/>
          <a:stretch>
            <a:fillRect/>
          </a:stretch>
        </p:blipFill>
        <p:spPr bwMode="auto">
          <a:xfrm>
            <a:off x="6227763" y="1489075"/>
            <a:ext cx="2438400" cy="472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8">
            <a:extLst>
              <a:ext uri="{FF2B5EF4-FFF2-40B4-BE49-F238E27FC236}">
                <a16:creationId xmlns:a16="http://schemas.microsoft.com/office/drawing/2014/main" id="{886063D8-6FBB-221D-53B0-6EEF8095221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17411" name="Espace réservé du numéro de diapositive 4">
            <a:extLst>
              <a:ext uri="{FF2B5EF4-FFF2-40B4-BE49-F238E27FC236}">
                <a16:creationId xmlns:a16="http://schemas.microsoft.com/office/drawing/2014/main" id="{C1E51798-CABD-1929-FB3F-F561890DE63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3B19434-AD17-400D-9F7E-BCD0B1E62D6F}" type="slidenum">
              <a:rPr lang="fr-FR" altLang="fr-FR" sz="2000">
                <a:solidFill>
                  <a:srgbClr val="984807"/>
                </a:solidFill>
              </a:rPr>
              <a:pPr algn="r" eaLnBrk="1" hangingPunct="1">
                <a:spcBef>
                  <a:spcPct val="0"/>
                </a:spcBef>
                <a:buFontTx/>
                <a:buNone/>
              </a:pPr>
              <a:t>15</a:t>
            </a:fld>
            <a:endParaRPr lang="fr-FR" altLang="fr-FR" sz="2000">
              <a:solidFill>
                <a:srgbClr val="984807"/>
              </a:solidFill>
            </a:endParaRPr>
          </a:p>
        </p:txBody>
      </p:sp>
      <p:sp>
        <p:nvSpPr>
          <p:cNvPr id="17412" name="Rectangle 1">
            <a:extLst>
              <a:ext uri="{FF2B5EF4-FFF2-40B4-BE49-F238E27FC236}">
                <a16:creationId xmlns:a16="http://schemas.microsoft.com/office/drawing/2014/main" id="{04F15BAD-EEC1-D9C5-5250-94FF476899F7}"/>
              </a:ext>
            </a:extLst>
          </p:cNvPr>
          <p:cNvSpPr>
            <a:spLocks noChangeArrowheads="1"/>
          </p:cNvSpPr>
          <p:nvPr/>
        </p:nvSpPr>
        <p:spPr bwMode="auto">
          <a:xfrm>
            <a:off x="414338" y="1316038"/>
            <a:ext cx="8272462" cy="321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Créé par la loi de transformation de la fonction publique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Décret n° 2021-571 du 10 mai 2021 relatif aux comités sociaux territoriaux des collectivités territoriales et de leurs établissements publics,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Devrait être mis en place à partir des élections professionnelles de décembre 2022 et remplacera les CAP et CHSCT.</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8">
            <a:extLst>
              <a:ext uri="{FF2B5EF4-FFF2-40B4-BE49-F238E27FC236}">
                <a16:creationId xmlns:a16="http://schemas.microsoft.com/office/drawing/2014/main" id="{94365A7D-17C9-BD37-AEE6-372F0846F40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18435" name="Espace réservé du numéro de diapositive 4">
            <a:extLst>
              <a:ext uri="{FF2B5EF4-FFF2-40B4-BE49-F238E27FC236}">
                <a16:creationId xmlns:a16="http://schemas.microsoft.com/office/drawing/2014/main" id="{0CAA230C-51AF-3153-3D31-1F757CC0270F}"/>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DDE670CD-0BA5-4317-8D07-4B458D5C6881}" type="slidenum">
              <a:rPr lang="fr-FR" altLang="fr-FR" sz="2000">
                <a:solidFill>
                  <a:srgbClr val="984807"/>
                </a:solidFill>
              </a:rPr>
              <a:pPr algn="r" eaLnBrk="1" hangingPunct="1">
                <a:spcBef>
                  <a:spcPct val="0"/>
                </a:spcBef>
                <a:buFontTx/>
                <a:buNone/>
              </a:pPr>
              <a:t>16</a:t>
            </a:fld>
            <a:endParaRPr lang="fr-FR" altLang="fr-FR" sz="2000">
              <a:solidFill>
                <a:srgbClr val="984807"/>
              </a:solidFill>
            </a:endParaRPr>
          </a:p>
        </p:txBody>
      </p:sp>
      <p:sp>
        <p:nvSpPr>
          <p:cNvPr id="18436" name="Rectangle 1">
            <a:extLst>
              <a:ext uri="{FF2B5EF4-FFF2-40B4-BE49-F238E27FC236}">
                <a16:creationId xmlns:a16="http://schemas.microsoft.com/office/drawing/2014/main" id="{8D8450ED-B1A3-2C45-53A8-BA17BBA8B478}"/>
              </a:ext>
            </a:extLst>
          </p:cNvPr>
          <p:cNvSpPr>
            <a:spLocks noChangeArrowheads="1"/>
          </p:cNvSpPr>
          <p:nvPr/>
        </p:nvSpPr>
        <p:spPr bwMode="auto">
          <a:xfrm>
            <a:off x="414338" y="1316038"/>
            <a:ext cx="8196262"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b="1" u="sng">
                <a:solidFill>
                  <a:srgbClr val="000000"/>
                </a:solidFill>
                <a:latin typeface="Times New Roman" panose="02020603050405020304" pitchFamily="18" charset="0"/>
                <a:cs typeface="Times New Roman" panose="02020603050405020304" pitchFamily="18" charset="0"/>
              </a:rPr>
              <a:t>Sa composition :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Nombre de représentants titulaires du personnel est fixé à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 Effectif est supérieur ou égal à 50 et inférieur à 200 : 3 à 5 représentants ;</a:t>
            </a:r>
            <a:br>
              <a:rPr lang="fr-FR" altLang="fr-FR" sz="2000">
                <a:solidFill>
                  <a:srgbClr val="000000"/>
                </a:solidFill>
                <a:latin typeface="Times New Roman" panose="02020603050405020304" pitchFamily="18" charset="0"/>
                <a:cs typeface="Times New Roman" panose="02020603050405020304" pitchFamily="18" charset="0"/>
              </a:rPr>
            </a:b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4° Effectif est supérieur ou égal à 2 000 : 7 à 15 représentants.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8">
            <a:extLst>
              <a:ext uri="{FF2B5EF4-FFF2-40B4-BE49-F238E27FC236}">
                <a16:creationId xmlns:a16="http://schemas.microsoft.com/office/drawing/2014/main" id="{D9F3E032-7199-AF63-A31F-B36DE08CEA4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19459" name="Espace réservé du numéro de diapositive 4">
            <a:extLst>
              <a:ext uri="{FF2B5EF4-FFF2-40B4-BE49-F238E27FC236}">
                <a16:creationId xmlns:a16="http://schemas.microsoft.com/office/drawing/2014/main" id="{F9DB3AB2-479B-A458-CB22-DC16E726F037}"/>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8F017E29-38D9-453C-B446-DB3B6F2020BB}" type="slidenum">
              <a:rPr lang="fr-FR" altLang="fr-FR" sz="2000">
                <a:solidFill>
                  <a:srgbClr val="984807"/>
                </a:solidFill>
              </a:rPr>
              <a:pPr algn="r" eaLnBrk="1" hangingPunct="1">
                <a:spcBef>
                  <a:spcPct val="0"/>
                </a:spcBef>
                <a:buFontTx/>
                <a:buNone/>
              </a:pPr>
              <a:t>17</a:t>
            </a:fld>
            <a:endParaRPr lang="fr-FR" altLang="fr-FR" sz="2000">
              <a:solidFill>
                <a:srgbClr val="984807"/>
              </a:solidFill>
            </a:endParaRPr>
          </a:p>
        </p:txBody>
      </p:sp>
      <p:sp>
        <p:nvSpPr>
          <p:cNvPr id="19460" name="Rectangle 1">
            <a:extLst>
              <a:ext uri="{FF2B5EF4-FFF2-40B4-BE49-F238E27FC236}">
                <a16:creationId xmlns:a16="http://schemas.microsoft.com/office/drawing/2014/main" id="{FD101628-10FB-28B2-5E7A-4BFFD3EF3121}"/>
              </a:ext>
            </a:extLst>
          </p:cNvPr>
          <p:cNvSpPr>
            <a:spLocks noChangeArrowheads="1"/>
          </p:cNvSpPr>
          <p:nvPr/>
        </p:nvSpPr>
        <p:spPr bwMode="auto">
          <a:xfrm>
            <a:off x="414338" y="1316038"/>
            <a:ext cx="8196262" cy="413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b="1" u="sng">
                <a:solidFill>
                  <a:srgbClr val="000000"/>
                </a:solidFill>
                <a:latin typeface="Times New Roman" panose="02020603050405020304" pitchFamily="18" charset="0"/>
                <a:cs typeface="Times New Roman" panose="02020603050405020304" pitchFamily="18" charset="0"/>
              </a:rPr>
              <a:t>Sa composition :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Durée du mandat  : 4 ans.</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Le mandat des représentants des collectivités territoriales et de leurs établissements expire en même temps que leur mandat ou fonction ou à la date du renouvellement total ou partiel de l'organe délibérant de la collectivité ou de l'établissement.</a:t>
            </a: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Les mandats sont renouvelables.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8">
            <a:extLst>
              <a:ext uri="{FF2B5EF4-FFF2-40B4-BE49-F238E27FC236}">
                <a16:creationId xmlns:a16="http://schemas.microsoft.com/office/drawing/2014/main" id="{AE53397A-6B20-889D-9CB1-A6B02572F7A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0483" name="Espace réservé du numéro de diapositive 4">
            <a:extLst>
              <a:ext uri="{FF2B5EF4-FFF2-40B4-BE49-F238E27FC236}">
                <a16:creationId xmlns:a16="http://schemas.microsoft.com/office/drawing/2014/main" id="{1234DF55-768D-7ACA-5095-DC92EE59132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5ECF67EB-5FCE-44D3-BE27-12C13778F797}" type="slidenum">
              <a:rPr lang="fr-FR" altLang="fr-FR" sz="2000">
                <a:solidFill>
                  <a:srgbClr val="984807"/>
                </a:solidFill>
              </a:rPr>
              <a:pPr algn="r" eaLnBrk="1" hangingPunct="1">
                <a:spcBef>
                  <a:spcPct val="0"/>
                </a:spcBef>
                <a:buFontTx/>
                <a:buNone/>
              </a:pPr>
              <a:t>18</a:t>
            </a:fld>
            <a:endParaRPr lang="fr-FR" altLang="fr-FR" sz="2000">
              <a:solidFill>
                <a:srgbClr val="984807"/>
              </a:solidFill>
            </a:endParaRPr>
          </a:p>
        </p:txBody>
      </p:sp>
      <p:sp>
        <p:nvSpPr>
          <p:cNvPr id="20484" name="Rectangle 1">
            <a:extLst>
              <a:ext uri="{FF2B5EF4-FFF2-40B4-BE49-F238E27FC236}">
                <a16:creationId xmlns:a16="http://schemas.microsoft.com/office/drawing/2014/main" id="{07E65ACF-D55C-CB78-9FEF-6C7E18A1E0E2}"/>
              </a:ext>
            </a:extLst>
          </p:cNvPr>
          <p:cNvSpPr>
            <a:spLocks noChangeArrowheads="1"/>
          </p:cNvSpPr>
          <p:nvPr/>
        </p:nvSpPr>
        <p:spPr bwMode="auto">
          <a:xfrm>
            <a:off x="414338" y="1316038"/>
            <a:ext cx="827246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Doit être consulté sur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 Projets relatifs au fonctionnement et à l'organisation des services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2° Projets de lignes directrices de gestion relatives à la stratégie pluriannuelle de pilotage des ressources humaines et à la promotion et à la valorisation des parcours professionnels.</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3° Projet de plan d'action relatif à l'égalité professionnelle entre les hommes et les femmes.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8">
            <a:extLst>
              <a:ext uri="{FF2B5EF4-FFF2-40B4-BE49-F238E27FC236}">
                <a16:creationId xmlns:a16="http://schemas.microsoft.com/office/drawing/2014/main" id="{B6086BDC-3C60-9B2C-4ACD-B86948971F8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1507" name="Espace réservé du numéro de diapositive 4">
            <a:extLst>
              <a:ext uri="{FF2B5EF4-FFF2-40B4-BE49-F238E27FC236}">
                <a16:creationId xmlns:a16="http://schemas.microsoft.com/office/drawing/2014/main" id="{16EBAAAC-6DE6-A7ED-D093-6F466855AE62}"/>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A733F87A-BDE7-4C59-A680-24FAD83791F2}" type="slidenum">
              <a:rPr lang="fr-FR" altLang="fr-FR" sz="2000">
                <a:solidFill>
                  <a:srgbClr val="984807"/>
                </a:solidFill>
              </a:rPr>
              <a:pPr algn="r" eaLnBrk="1" hangingPunct="1">
                <a:spcBef>
                  <a:spcPct val="0"/>
                </a:spcBef>
                <a:buFontTx/>
                <a:buNone/>
              </a:pPr>
              <a:t>19</a:t>
            </a:fld>
            <a:endParaRPr lang="fr-FR" altLang="fr-FR" sz="2000">
              <a:solidFill>
                <a:srgbClr val="984807"/>
              </a:solidFill>
            </a:endParaRPr>
          </a:p>
        </p:txBody>
      </p:sp>
      <p:sp>
        <p:nvSpPr>
          <p:cNvPr id="21508" name="Rectangle 1">
            <a:extLst>
              <a:ext uri="{FF2B5EF4-FFF2-40B4-BE49-F238E27FC236}">
                <a16:creationId xmlns:a16="http://schemas.microsoft.com/office/drawing/2014/main" id="{7AA2DAD7-BE08-AE3F-3F10-6BABF5CC8AD0}"/>
              </a:ext>
            </a:extLst>
          </p:cNvPr>
          <p:cNvSpPr>
            <a:spLocks noChangeArrowheads="1"/>
          </p:cNvSpPr>
          <p:nvPr/>
        </p:nvSpPr>
        <p:spPr bwMode="auto">
          <a:xfrm>
            <a:off x="414338" y="1316038"/>
            <a:ext cx="8272462" cy="407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consulté sur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4° Orientations stratégiques en matière de politique indemnitaire et aux critères de répartition y afférents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5° Orientations stratégiques en matière d'action sociale ainsi qu'aux aides à la protection sociale complémentaire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6° Rapport social unique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7° Plans de formations ;</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re 8">
            <a:extLst>
              <a:ext uri="{FF2B5EF4-FFF2-40B4-BE49-F238E27FC236}">
                <a16:creationId xmlns:a16="http://schemas.microsoft.com/office/drawing/2014/main" id="{87A5033F-19CB-180A-B2C6-9BE42C8B8A55}"/>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Organes de concertation</a:t>
            </a:r>
          </a:p>
        </p:txBody>
      </p:sp>
      <p:sp>
        <p:nvSpPr>
          <p:cNvPr id="4099" name="Espace réservé du numéro de diapositive 4">
            <a:extLst>
              <a:ext uri="{FF2B5EF4-FFF2-40B4-BE49-F238E27FC236}">
                <a16:creationId xmlns:a16="http://schemas.microsoft.com/office/drawing/2014/main" id="{7A5EEB11-3AF7-46E3-BD26-C3A0EBBE63BC}"/>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B45531D-65B4-4E3F-AFBD-B2644E5B68BD}" type="slidenum">
              <a:rPr lang="fr-FR" altLang="fr-FR" sz="2000">
                <a:solidFill>
                  <a:srgbClr val="984807"/>
                </a:solidFill>
              </a:rPr>
              <a:pPr algn="r" eaLnBrk="1" hangingPunct="1">
                <a:spcBef>
                  <a:spcPct val="0"/>
                </a:spcBef>
                <a:buFontTx/>
                <a:buNone/>
              </a:pPr>
              <a:t>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1EDE9A87-A38C-A846-9721-97B15EC270AE}"/>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101" name="ZoneTexte 16">
            <a:extLst>
              <a:ext uri="{FF2B5EF4-FFF2-40B4-BE49-F238E27FC236}">
                <a16:creationId xmlns:a16="http://schemas.microsoft.com/office/drawing/2014/main" id="{3E4F0A05-4DFC-F453-F7D3-C4D741843F1C}"/>
              </a:ext>
            </a:extLst>
          </p:cNvPr>
          <p:cNvSpPr txBox="1">
            <a:spLocks noChangeArrowheads="1"/>
          </p:cNvSpPr>
          <p:nvPr/>
        </p:nvSpPr>
        <p:spPr bwMode="auto">
          <a:xfrm>
            <a:off x="4572000" y="1916113"/>
            <a:ext cx="43005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ctr">
              <a:spcBef>
                <a:spcPct val="0"/>
              </a:spcBef>
              <a:buFontTx/>
              <a:buNone/>
            </a:pPr>
            <a:r>
              <a:rPr lang="fr-FR" altLang="fr-FR" sz="2000" b="1">
                <a:latin typeface="Times New Roman" panose="02020603050405020304" pitchFamily="18" charset="0"/>
                <a:cs typeface="Arial" panose="020B0604020202020204" pitchFamily="34" charset="0"/>
              </a:rPr>
              <a:t>Objectifs</a:t>
            </a:r>
          </a:p>
        </p:txBody>
      </p:sp>
      <p:sp>
        <p:nvSpPr>
          <p:cNvPr id="4102" name="ZoneTexte 20">
            <a:extLst>
              <a:ext uri="{FF2B5EF4-FFF2-40B4-BE49-F238E27FC236}">
                <a16:creationId xmlns:a16="http://schemas.microsoft.com/office/drawing/2014/main" id="{F1E50944-8C9E-04A6-1522-504A67C0039C}"/>
              </a:ext>
            </a:extLst>
          </p:cNvPr>
          <p:cNvSpPr txBox="1">
            <a:spLocks noChangeArrowheads="1"/>
          </p:cNvSpPr>
          <p:nvPr/>
        </p:nvSpPr>
        <p:spPr bwMode="auto">
          <a:xfrm>
            <a:off x="4811713" y="2632075"/>
            <a:ext cx="3821112"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90000"/>
              </a:lnSpc>
              <a:spcBef>
                <a:spcPct val="0"/>
              </a:spcBef>
              <a:buClr>
                <a:schemeClr val="hlink"/>
              </a:buClr>
              <a:buFontTx/>
              <a:buChar char=" "/>
            </a:pPr>
            <a:r>
              <a:rPr lang="fr-FR" altLang="fr-FR" sz="2000">
                <a:latin typeface="Times New Roman" panose="02020603050405020304" pitchFamily="18" charset="0"/>
                <a:cs typeface="Arial" panose="020B0604020202020204" pitchFamily="34" charset="0"/>
              </a:rPr>
              <a:t>A la fin de cette partie, vous serez capable de connaître les différents organes de représentation et de concertation chez les sapeurs-pompiers.</a:t>
            </a:r>
          </a:p>
        </p:txBody>
      </p:sp>
      <p:sp>
        <p:nvSpPr>
          <p:cNvPr id="4103" name="ZoneTexte 15">
            <a:extLst>
              <a:ext uri="{FF2B5EF4-FFF2-40B4-BE49-F238E27FC236}">
                <a16:creationId xmlns:a16="http://schemas.microsoft.com/office/drawing/2014/main" id="{3CF79FF0-844A-1FF4-34F0-141B304795F4}"/>
              </a:ext>
            </a:extLst>
          </p:cNvPr>
          <p:cNvSpPr txBox="1">
            <a:spLocks noChangeArrowheads="1"/>
          </p:cNvSpPr>
          <p:nvPr/>
        </p:nvSpPr>
        <p:spPr bwMode="auto">
          <a:xfrm>
            <a:off x="611188" y="2312988"/>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Des SPP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Des SPV</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Communs aux deux statuts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re 8">
            <a:extLst>
              <a:ext uri="{FF2B5EF4-FFF2-40B4-BE49-F238E27FC236}">
                <a16:creationId xmlns:a16="http://schemas.microsoft.com/office/drawing/2014/main" id="{D74BADE0-3CAC-59AF-9FAB-91243E01B728}"/>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2531" name="Espace réservé du numéro de diapositive 4">
            <a:extLst>
              <a:ext uri="{FF2B5EF4-FFF2-40B4-BE49-F238E27FC236}">
                <a16:creationId xmlns:a16="http://schemas.microsoft.com/office/drawing/2014/main" id="{D1E6A794-9CF5-DD80-20E0-EBCD50358663}"/>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2CDFFBA5-7D8B-41F7-8118-C411D9314E3E}" type="slidenum">
              <a:rPr lang="fr-FR" altLang="fr-FR" sz="2000">
                <a:solidFill>
                  <a:srgbClr val="984807"/>
                </a:solidFill>
              </a:rPr>
              <a:pPr algn="r" eaLnBrk="1" hangingPunct="1">
                <a:spcBef>
                  <a:spcPct val="0"/>
                </a:spcBef>
                <a:buFontTx/>
                <a:buNone/>
              </a:pPr>
              <a:t>20</a:t>
            </a:fld>
            <a:endParaRPr lang="fr-FR" altLang="fr-FR" sz="2000">
              <a:solidFill>
                <a:srgbClr val="984807"/>
              </a:solidFill>
            </a:endParaRPr>
          </a:p>
        </p:txBody>
      </p:sp>
      <p:sp>
        <p:nvSpPr>
          <p:cNvPr id="22532" name="Rectangle 1">
            <a:extLst>
              <a:ext uri="{FF2B5EF4-FFF2-40B4-BE49-F238E27FC236}">
                <a16:creationId xmlns:a16="http://schemas.microsoft.com/office/drawing/2014/main" id="{99656259-1422-DA35-9659-36E0BDE549BD}"/>
              </a:ext>
            </a:extLst>
          </p:cNvPr>
          <p:cNvSpPr>
            <a:spLocks noChangeArrowheads="1"/>
          </p:cNvSpPr>
          <p:nvPr/>
        </p:nvSpPr>
        <p:spPr bwMode="auto">
          <a:xfrm>
            <a:off x="414338" y="1316038"/>
            <a:ext cx="8272462" cy="437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consulté sur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8° Fixation des critères d'appréciation de la valeur professionnelle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9° Projets d'aménagement importants modifiant les conditions de santé et de sécurité et les conditions de travail lorsqu'ils s'intègrent dans le cadre d'un projet de réorganisation de service mentionné au 1° du présent article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10° Règles relatives au temps de travail et au compte épargne-temps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11° Autres questions prévues par des dispositions législatives et réglementaires.</a:t>
            </a:r>
            <a:endParaRPr lang="fr-FR" altLang="fr-FR" sz="2000">
              <a:latin typeface="Times New Roman" panose="02020603050405020304" pitchFamily="18"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re 8">
            <a:extLst>
              <a:ext uri="{FF2B5EF4-FFF2-40B4-BE49-F238E27FC236}">
                <a16:creationId xmlns:a16="http://schemas.microsoft.com/office/drawing/2014/main" id="{A49453E6-7239-8954-B054-A3C4FFAC21F6}"/>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3555" name="Espace réservé du numéro de diapositive 4">
            <a:extLst>
              <a:ext uri="{FF2B5EF4-FFF2-40B4-BE49-F238E27FC236}">
                <a16:creationId xmlns:a16="http://schemas.microsoft.com/office/drawing/2014/main" id="{5E198E26-8C43-5294-6300-08F42691466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F60526C5-7678-4F67-A573-32BA19F4B4EB}" type="slidenum">
              <a:rPr lang="fr-FR" altLang="fr-FR" sz="2000">
                <a:solidFill>
                  <a:srgbClr val="984807"/>
                </a:solidFill>
              </a:rPr>
              <a:pPr algn="r" eaLnBrk="1" hangingPunct="1">
                <a:spcBef>
                  <a:spcPct val="0"/>
                </a:spcBef>
                <a:buFontTx/>
                <a:buNone/>
              </a:pPr>
              <a:t>21</a:t>
            </a:fld>
            <a:endParaRPr lang="fr-FR" altLang="fr-FR" sz="2000">
              <a:solidFill>
                <a:srgbClr val="984807"/>
              </a:solidFill>
            </a:endParaRPr>
          </a:p>
        </p:txBody>
      </p:sp>
      <p:sp>
        <p:nvSpPr>
          <p:cNvPr id="23556" name="Rectangle 1">
            <a:extLst>
              <a:ext uri="{FF2B5EF4-FFF2-40B4-BE49-F238E27FC236}">
                <a16:creationId xmlns:a16="http://schemas.microsoft.com/office/drawing/2014/main" id="{EC8173C0-4F30-40E1-5A4C-CCFF6BC82EEF}"/>
              </a:ext>
            </a:extLst>
          </p:cNvPr>
          <p:cNvSpPr>
            <a:spLocks noChangeArrowheads="1"/>
          </p:cNvSpPr>
          <p:nvPr/>
        </p:nvSpPr>
        <p:spPr bwMode="auto">
          <a:xfrm>
            <a:off x="414338" y="1316038"/>
            <a:ext cx="8196262" cy="4437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b="1" u="sng">
                <a:solidFill>
                  <a:srgbClr val="000000"/>
                </a:solidFill>
                <a:latin typeface="Times New Roman" panose="02020603050405020304" pitchFamily="18" charset="0"/>
                <a:cs typeface="Times New Roman" panose="02020603050405020304" pitchFamily="18" charset="0"/>
              </a:rPr>
              <a:t>Fonctionnement :</a:t>
            </a: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Débat chaque année sur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 Bilan de la mise en œuvre des lignes directrices de gestion, sur la base des décisions individuelles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2° Evolution des politiques des ressources humaines, sur la base du rapport social unique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3° Création des emplois à temps non complet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8">
            <a:extLst>
              <a:ext uri="{FF2B5EF4-FFF2-40B4-BE49-F238E27FC236}">
                <a16:creationId xmlns:a16="http://schemas.microsoft.com/office/drawing/2014/main" id="{9AB6ED93-951D-A673-B31A-C51B288CB662}"/>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4579" name="Espace réservé du numéro de diapositive 4">
            <a:extLst>
              <a:ext uri="{FF2B5EF4-FFF2-40B4-BE49-F238E27FC236}">
                <a16:creationId xmlns:a16="http://schemas.microsoft.com/office/drawing/2014/main" id="{FF5EE919-4E42-B3BC-0E6B-E58A400D8C50}"/>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1D91001C-8EED-4713-9482-C8486B88CDD6}" type="slidenum">
              <a:rPr lang="fr-FR" altLang="fr-FR" sz="2000">
                <a:solidFill>
                  <a:srgbClr val="984807"/>
                </a:solidFill>
              </a:rPr>
              <a:pPr algn="r" eaLnBrk="1" hangingPunct="1">
                <a:spcBef>
                  <a:spcPct val="0"/>
                </a:spcBef>
                <a:buFontTx/>
                <a:buNone/>
              </a:pPr>
              <a:t>22</a:t>
            </a:fld>
            <a:endParaRPr lang="fr-FR" altLang="fr-FR" sz="2000">
              <a:solidFill>
                <a:srgbClr val="984807"/>
              </a:solidFill>
            </a:endParaRPr>
          </a:p>
        </p:txBody>
      </p:sp>
      <p:sp>
        <p:nvSpPr>
          <p:cNvPr id="24580" name="Rectangle 1">
            <a:extLst>
              <a:ext uri="{FF2B5EF4-FFF2-40B4-BE49-F238E27FC236}">
                <a16:creationId xmlns:a16="http://schemas.microsoft.com/office/drawing/2014/main" id="{DA260AC3-A0AC-81B6-FC3C-5C28AA7195F9}"/>
              </a:ext>
            </a:extLst>
          </p:cNvPr>
          <p:cNvSpPr>
            <a:spLocks noChangeArrowheads="1"/>
          </p:cNvSpPr>
          <p:nvPr/>
        </p:nvSpPr>
        <p:spPr bwMode="auto">
          <a:xfrm>
            <a:off x="414338" y="1316038"/>
            <a:ext cx="8196262" cy="431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Fonctionnement :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4° Bilan annuel de la mise en œuvre du télétravail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5° Bilan annuel des recrutements effectués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6° Bilan annuel du dispositif expérimental d'accompagnement des agents recrutés sur contrat et suivant en alternance une préparation aux concours de catégorie A et B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7° Questions relatives à dématérialisation des procédures, aux évolutions technologiques et de méthode de travail des services et à leurs incidences sur les agents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8">
            <a:extLst>
              <a:ext uri="{FF2B5EF4-FFF2-40B4-BE49-F238E27FC236}">
                <a16:creationId xmlns:a16="http://schemas.microsoft.com/office/drawing/2014/main" id="{C839A281-80B5-EC9B-8BFC-84E5B8F398B4}"/>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5603" name="Espace réservé du numéro de diapositive 4">
            <a:extLst>
              <a:ext uri="{FF2B5EF4-FFF2-40B4-BE49-F238E27FC236}">
                <a16:creationId xmlns:a16="http://schemas.microsoft.com/office/drawing/2014/main" id="{3321C2E5-D619-6EEC-D7B8-FDB18EB7655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3DED747D-DDB4-4FEF-A159-A15632FDE30C}" type="slidenum">
              <a:rPr lang="fr-FR" altLang="fr-FR" sz="2000">
                <a:solidFill>
                  <a:srgbClr val="984807"/>
                </a:solidFill>
              </a:rPr>
              <a:pPr algn="r" eaLnBrk="1" hangingPunct="1">
                <a:spcBef>
                  <a:spcPct val="0"/>
                </a:spcBef>
                <a:buFontTx/>
                <a:buNone/>
              </a:pPr>
              <a:t>23</a:t>
            </a:fld>
            <a:endParaRPr lang="fr-FR" altLang="fr-FR" sz="2000">
              <a:solidFill>
                <a:srgbClr val="984807"/>
              </a:solidFill>
            </a:endParaRPr>
          </a:p>
        </p:txBody>
      </p:sp>
      <p:sp>
        <p:nvSpPr>
          <p:cNvPr id="25604" name="Rectangle 1">
            <a:extLst>
              <a:ext uri="{FF2B5EF4-FFF2-40B4-BE49-F238E27FC236}">
                <a16:creationId xmlns:a16="http://schemas.microsoft.com/office/drawing/2014/main" id="{267EB02C-7080-0A8B-CB5A-DE049B39A7BA}"/>
              </a:ext>
            </a:extLst>
          </p:cNvPr>
          <p:cNvSpPr>
            <a:spLocks noChangeArrowheads="1"/>
          </p:cNvSpPr>
          <p:nvPr/>
        </p:nvSpPr>
        <p:spPr bwMode="auto">
          <a:xfrm>
            <a:off x="414338" y="1316038"/>
            <a:ext cx="8196262" cy="376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Fonctionnement :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8° Bilan annuel relatif à l'apprentissage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9° Bilan annuel du plan de formation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10° Politique d'insertion, de maintien dans l'emploi et d'accompagnement des parcours professionnels des travailleurs en situation de handicap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r>
              <a:rPr lang="fr-FR" altLang="fr-FR" sz="2000">
                <a:solidFill>
                  <a:srgbClr val="000000"/>
                </a:solidFill>
                <a:latin typeface="Times New Roman" panose="02020603050405020304" pitchFamily="18" charset="0"/>
                <a:cs typeface="Times New Roman" panose="02020603050405020304" pitchFamily="18" charset="0"/>
              </a:rPr>
              <a:t>11° Evaluations relatives à l'accessibilité des services et à la qualité des services rendus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8">
            <a:extLst>
              <a:ext uri="{FF2B5EF4-FFF2-40B4-BE49-F238E27FC236}">
                <a16:creationId xmlns:a16="http://schemas.microsoft.com/office/drawing/2014/main" id="{0EBB74D4-7F3B-6B04-AF29-736FF123E97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6627" name="Espace réservé du numéro de diapositive 4">
            <a:extLst>
              <a:ext uri="{FF2B5EF4-FFF2-40B4-BE49-F238E27FC236}">
                <a16:creationId xmlns:a16="http://schemas.microsoft.com/office/drawing/2014/main" id="{CCCDD5CB-1989-FCF6-BF82-DC0C61D12375}"/>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CE28FF59-8DA0-4664-BCC6-20FF5F55F9AD}" type="slidenum">
              <a:rPr lang="fr-FR" altLang="fr-FR" sz="2000">
                <a:solidFill>
                  <a:srgbClr val="984807"/>
                </a:solidFill>
              </a:rPr>
              <a:pPr algn="r" eaLnBrk="1" hangingPunct="1">
                <a:spcBef>
                  <a:spcPct val="0"/>
                </a:spcBef>
                <a:buFontTx/>
                <a:buNone/>
              </a:pPr>
              <a:t>24</a:t>
            </a:fld>
            <a:endParaRPr lang="fr-FR" altLang="fr-FR" sz="2000">
              <a:solidFill>
                <a:srgbClr val="984807"/>
              </a:solidFill>
            </a:endParaRPr>
          </a:p>
        </p:txBody>
      </p:sp>
      <p:sp>
        <p:nvSpPr>
          <p:cNvPr id="26628" name="Rectangle 1">
            <a:extLst>
              <a:ext uri="{FF2B5EF4-FFF2-40B4-BE49-F238E27FC236}">
                <a16:creationId xmlns:a16="http://schemas.microsoft.com/office/drawing/2014/main" id="{5C12A920-8C7A-6145-B9F2-2E171E11E3F7}"/>
              </a:ext>
            </a:extLst>
          </p:cNvPr>
          <p:cNvSpPr>
            <a:spLocks noChangeArrowheads="1"/>
          </p:cNvSpPr>
          <p:nvPr/>
        </p:nvSpPr>
        <p:spPr bwMode="auto">
          <a:xfrm>
            <a:off x="414338" y="1316038"/>
            <a:ext cx="8196262" cy="394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r>
              <a:rPr lang="fr-FR" altLang="fr-FR" sz="2000">
                <a:solidFill>
                  <a:srgbClr val="000000"/>
                </a:solidFill>
                <a:latin typeface="Times New Roman" panose="02020603050405020304" pitchFamily="18" charset="0"/>
                <a:cs typeface="Times New Roman" panose="02020603050405020304" pitchFamily="18" charset="0"/>
              </a:rPr>
              <a:t>Fonctionnement :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br>
              <a:rPr lang="fr-FR" altLang="fr-FR" sz="2000">
                <a:solidFill>
                  <a:srgbClr val="000000"/>
                </a:solidFill>
                <a:latin typeface="Times New Roman" panose="02020603050405020304" pitchFamily="18" charset="0"/>
                <a:cs typeface="Times New Roman" panose="02020603050405020304" pitchFamily="18" charset="0"/>
              </a:rPr>
            </a:b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12° Enjeux et politiques en matière d'égalité professionnelle et de prévention des discriminations.</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Se réunit au moins 2 fois par an.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re 8">
            <a:extLst>
              <a:ext uri="{FF2B5EF4-FFF2-40B4-BE49-F238E27FC236}">
                <a16:creationId xmlns:a16="http://schemas.microsoft.com/office/drawing/2014/main" id="{FEC81D7A-70DB-F6E3-195E-D163B4DA6CE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S.P.P.</a:t>
            </a:r>
          </a:p>
        </p:txBody>
      </p:sp>
      <p:sp>
        <p:nvSpPr>
          <p:cNvPr id="27651" name="Espace réservé du numéro de diapositive 4">
            <a:extLst>
              <a:ext uri="{FF2B5EF4-FFF2-40B4-BE49-F238E27FC236}">
                <a16:creationId xmlns:a16="http://schemas.microsoft.com/office/drawing/2014/main" id="{8CB0A7A2-832E-BFE3-BD4A-D67BF1ABE24A}"/>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BF527C80-116E-4EF2-A0C9-648B7F40BA53}" type="slidenum">
              <a:rPr lang="fr-FR" altLang="fr-FR" sz="2000">
                <a:solidFill>
                  <a:srgbClr val="984807"/>
                </a:solidFill>
              </a:rPr>
              <a:pPr algn="r" eaLnBrk="1" hangingPunct="1">
                <a:spcBef>
                  <a:spcPct val="0"/>
                </a:spcBef>
                <a:buFontTx/>
                <a:buNone/>
              </a:pPr>
              <a:t>25</a:t>
            </a:fld>
            <a:endParaRPr lang="fr-FR" altLang="fr-FR" sz="2000">
              <a:solidFill>
                <a:srgbClr val="984807"/>
              </a:solidFill>
            </a:endParaRPr>
          </a:p>
        </p:txBody>
      </p:sp>
      <p:sp>
        <p:nvSpPr>
          <p:cNvPr id="27652" name="Rectangle 1">
            <a:extLst>
              <a:ext uri="{FF2B5EF4-FFF2-40B4-BE49-F238E27FC236}">
                <a16:creationId xmlns:a16="http://schemas.microsoft.com/office/drawing/2014/main" id="{F6E9BDB1-EDA8-03D5-CCAD-897B78F2B998}"/>
              </a:ext>
            </a:extLst>
          </p:cNvPr>
          <p:cNvSpPr>
            <a:spLocks noChangeArrowheads="1"/>
          </p:cNvSpPr>
          <p:nvPr/>
        </p:nvSpPr>
        <p:spPr bwMode="auto">
          <a:xfrm>
            <a:off x="414338" y="1316038"/>
            <a:ext cx="8272462" cy="425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Comité Social Territorial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b="1" u="sng">
                <a:solidFill>
                  <a:srgbClr val="000000"/>
                </a:solidFill>
                <a:latin typeface="Times New Roman" panose="02020603050405020304" pitchFamily="18" charset="0"/>
                <a:cs typeface="Times New Roman" panose="02020603050405020304" pitchFamily="18" charset="0"/>
              </a:rPr>
              <a:t>Une formation spécialisée en matière de santé, de sécurité et de conditions de travail</a:t>
            </a: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L’article 4 de la loi du 6 août a aussi prévu la création, dans les collectivités employant 200 agents au moins, d’une formation spécialisée en matière de santé, de sécurité et de conditions de travail au sein du comité social territorial.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De même lorsque l’existence de risques professionnels particuliers le justifie.</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endParaRPr lang="fr-FR" altLang="fr-FR" sz="2000">
              <a:latin typeface="Times New Roman" panose="02020603050405020304" pitchFamily="18" charset="0"/>
              <a:cs typeface="Times New Roman" panose="02020603050405020304" pitchFamily="18" charset="0"/>
            </a:endParaRPr>
          </a:p>
          <a:p>
            <a:pPr algn="just">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Le décret précise l’organisation et le fonctionnement de ces formations.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re 8">
            <a:extLst>
              <a:ext uri="{FF2B5EF4-FFF2-40B4-BE49-F238E27FC236}">
                <a16:creationId xmlns:a16="http://schemas.microsoft.com/office/drawing/2014/main" id="{1A3034D5-EAA8-1429-4F8A-10E32AADA90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28675" name="Espace réservé du numéro de diapositive 4">
            <a:extLst>
              <a:ext uri="{FF2B5EF4-FFF2-40B4-BE49-F238E27FC236}">
                <a16:creationId xmlns:a16="http://schemas.microsoft.com/office/drawing/2014/main" id="{A09EBC46-FE93-6B61-6F6A-5DD3FEB5FA93}"/>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C49FCB5-E468-42CC-923F-1F48BB38D830}" type="slidenum">
              <a:rPr lang="fr-FR" altLang="fr-FR" sz="2000">
                <a:solidFill>
                  <a:srgbClr val="984807"/>
                </a:solidFill>
              </a:rPr>
              <a:pPr>
                <a:spcBef>
                  <a:spcPct val="0"/>
                </a:spcBef>
                <a:buFontTx/>
                <a:buNone/>
              </a:pPr>
              <a:t>26</a:t>
            </a:fld>
            <a:endParaRPr lang="fr-FR" altLang="fr-FR" sz="2000">
              <a:solidFill>
                <a:srgbClr val="984807"/>
              </a:solidFill>
            </a:endParaRPr>
          </a:p>
        </p:txBody>
      </p:sp>
      <p:sp>
        <p:nvSpPr>
          <p:cNvPr id="28676" name="Rectangle 1">
            <a:extLst>
              <a:ext uri="{FF2B5EF4-FFF2-40B4-BE49-F238E27FC236}">
                <a16:creationId xmlns:a16="http://schemas.microsoft.com/office/drawing/2014/main" id="{B4C3231A-0C64-A064-96EB-487F9513A27D}"/>
              </a:ext>
            </a:extLst>
          </p:cNvPr>
          <p:cNvSpPr>
            <a:spLocks noChangeArrowheads="1"/>
          </p:cNvSpPr>
          <p:nvPr/>
        </p:nvSpPr>
        <p:spPr bwMode="auto">
          <a:xfrm>
            <a:off x="414338" y="1316038"/>
            <a:ext cx="8045450" cy="288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Organisations syndicales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Syndicats sont des groupements professionnels formés pour la défense des intérêts de leurs adhérents et de la profession considérée globalement.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Prérogatives s’orienteront dans des domaines aussi bien matériels que moraux, collectifs ou individuels.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p:txBody>
      </p:sp>
      <p:pic>
        <p:nvPicPr>
          <p:cNvPr id="28677" name="Picture 1" descr="imagesCAV2IO30">
            <a:extLst>
              <a:ext uri="{FF2B5EF4-FFF2-40B4-BE49-F238E27FC236}">
                <a16:creationId xmlns:a16="http://schemas.microsoft.com/office/drawing/2014/main" id="{1F1CF6EA-8EF3-6825-3397-4187596288B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5613" y="3611563"/>
            <a:ext cx="18319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re 8">
            <a:extLst>
              <a:ext uri="{FF2B5EF4-FFF2-40B4-BE49-F238E27FC236}">
                <a16:creationId xmlns:a16="http://schemas.microsoft.com/office/drawing/2014/main" id="{81037755-D7F0-5325-8DDF-A937C0679662}"/>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29699" name="Espace réservé du numéro de diapositive 4">
            <a:extLst>
              <a:ext uri="{FF2B5EF4-FFF2-40B4-BE49-F238E27FC236}">
                <a16:creationId xmlns:a16="http://schemas.microsoft.com/office/drawing/2014/main" id="{0247F98B-49A9-60EF-A229-4075376BB00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244D0FB-BB3D-40FA-8914-D859424E8A2A}" type="slidenum">
              <a:rPr lang="fr-FR" altLang="fr-FR" sz="2000">
                <a:solidFill>
                  <a:srgbClr val="984807"/>
                </a:solidFill>
              </a:rPr>
              <a:pPr>
                <a:spcBef>
                  <a:spcPct val="0"/>
                </a:spcBef>
                <a:buFontTx/>
                <a:buNone/>
              </a:pPr>
              <a:t>27</a:t>
            </a:fld>
            <a:endParaRPr lang="fr-FR" altLang="fr-FR" sz="2000">
              <a:solidFill>
                <a:srgbClr val="984807"/>
              </a:solidFill>
            </a:endParaRPr>
          </a:p>
        </p:txBody>
      </p:sp>
      <p:sp>
        <p:nvSpPr>
          <p:cNvPr id="5124" name="Rectangle 1">
            <a:extLst>
              <a:ext uri="{FF2B5EF4-FFF2-40B4-BE49-F238E27FC236}">
                <a16:creationId xmlns:a16="http://schemas.microsoft.com/office/drawing/2014/main" id="{D5BBA9DB-408B-A2EE-6A98-D6B087906C0F}"/>
              </a:ext>
            </a:extLst>
          </p:cNvPr>
          <p:cNvSpPr>
            <a:spLocks noChangeArrowheads="1"/>
          </p:cNvSpPr>
          <p:nvPr/>
        </p:nvSpPr>
        <p:spPr bwMode="auto">
          <a:xfrm>
            <a:off x="414338" y="1316038"/>
            <a:ext cx="8045450" cy="36226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Organisations syndicales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Missions légales des organisations syndicales sont :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marL="342900" indent="-342900">
              <a:defRPr/>
            </a:pPr>
            <a:r>
              <a:rPr lang="fr-FR" sz="2000" dirty="0">
                <a:latin typeface="Times New Roman" panose="02020603050405020304" pitchFamily="18" charset="0"/>
                <a:cs typeface="Times New Roman" panose="02020603050405020304" pitchFamily="18" charset="0"/>
              </a:rPr>
              <a:t>Ester en justice (défense des intérêts professionnels de ses adhérents), </a:t>
            </a:r>
          </a:p>
          <a:p>
            <a:pPr marL="342900" indent="-342900">
              <a:defRPr/>
            </a:pPr>
            <a:r>
              <a:rPr lang="fr-FR" sz="2000" dirty="0">
                <a:latin typeface="Times New Roman" panose="02020603050405020304" pitchFamily="18" charset="0"/>
                <a:cs typeface="Times New Roman" panose="02020603050405020304" pitchFamily="18" charset="0"/>
              </a:rPr>
              <a:t>Conduire au niveau national, avec le gouvernement, des négociations préalables à la détermination de l’évolution des rémunérations, </a:t>
            </a:r>
          </a:p>
          <a:p>
            <a:pPr marL="342900" indent="-342900">
              <a:defRPr/>
            </a:pPr>
            <a:r>
              <a:rPr lang="fr-FR" sz="2000" dirty="0">
                <a:latin typeface="Times New Roman" panose="02020603050405020304" pitchFamily="18" charset="0"/>
                <a:cs typeface="Times New Roman" panose="02020603050405020304" pitchFamily="18" charset="0"/>
              </a:rPr>
              <a:t>Débattre avec les autorités chargées de la gestion des questions relatives aux conditions et à l’organisation du travail des personnels, </a:t>
            </a:r>
          </a:p>
          <a:p>
            <a:pPr marL="342900" indent="-342900">
              <a:defRPr/>
            </a:pPr>
            <a:r>
              <a:rPr lang="fr-FR" sz="2000" dirty="0">
                <a:latin typeface="Times New Roman" panose="02020603050405020304" pitchFamily="18" charset="0"/>
                <a:cs typeface="Times New Roman" panose="02020603050405020304" pitchFamily="18" charset="0"/>
              </a:rPr>
              <a:t>Sélectionner et de présenter des candidats aux élections professionnelles.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re 8">
            <a:extLst>
              <a:ext uri="{FF2B5EF4-FFF2-40B4-BE49-F238E27FC236}">
                <a16:creationId xmlns:a16="http://schemas.microsoft.com/office/drawing/2014/main" id="{C3C3B393-5D58-5668-6C85-6ACC83DDEAE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30723" name="Espace réservé du numéro de diapositive 4">
            <a:extLst>
              <a:ext uri="{FF2B5EF4-FFF2-40B4-BE49-F238E27FC236}">
                <a16:creationId xmlns:a16="http://schemas.microsoft.com/office/drawing/2014/main" id="{5FA9A334-5F67-0E21-CDEB-49BEEC5F68F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38EDE56-B582-4FA0-961F-FCB311FD9DF6}" type="slidenum">
              <a:rPr lang="fr-FR" altLang="fr-FR" sz="2000">
                <a:solidFill>
                  <a:srgbClr val="984807"/>
                </a:solidFill>
              </a:rPr>
              <a:pPr>
                <a:spcBef>
                  <a:spcPct val="0"/>
                </a:spcBef>
                <a:buFontTx/>
                <a:buNone/>
              </a:pPr>
              <a:t>28</a:t>
            </a:fld>
            <a:endParaRPr lang="fr-FR" altLang="fr-FR" sz="2000">
              <a:solidFill>
                <a:srgbClr val="984807"/>
              </a:solidFill>
            </a:endParaRPr>
          </a:p>
        </p:txBody>
      </p:sp>
      <p:sp>
        <p:nvSpPr>
          <p:cNvPr id="5124" name="Rectangle 1">
            <a:extLst>
              <a:ext uri="{FF2B5EF4-FFF2-40B4-BE49-F238E27FC236}">
                <a16:creationId xmlns:a16="http://schemas.microsoft.com/office/drawing/2014/main" id="{82DAEF86-AF3D-8797-1608-29E54062C8BC}"/>
              </a:ext>
            </a:extLst>
          </p:cNvPr>
          <p:cNvSpPr>
            <a:spLocks noChangeArrowheads="1"/>
          </p:cNvSpPr>
          <p:nvPr/>
        </p:nvSpPr>
        <p:spPr bwMode="auto">
          <a:xfrm>
            <a:off x="414338" y="1316038"/>
            <a:ext cx="8334375" cy="21050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Centre National de la Fonction Publique Territoriale </a:t>
            </a:r>
            <a:r>
              <a:rPr lang="fr-FR" sz="2000" b="1" u="sng" cap="all" dirty="0">
                <a:latin typeface="Times New Roman" panose="02020603050405020304" pitchFamily="18" charset="0"/>
                <a:cs typeface="Times New Roman" panose="02020603050405020304" pitchFamily="18" charset="0"/>
              </a:rPr>
              <a:t>(CNFPT) :</a:t>
            </a:r>
          </a:p>
          <a:p>
            <a:pPr algn="just">
              <a:lnSpc>
                <a:spcPct val="107000"/>
              </a:lnSpc>
              <a:spcBef>
                <a:spcPct val="0"/>
              </a:spcBef>
              <a:buFontTx/>
              <a:buNone/>
              <a:defRPr/>
            </a:pPr>
            <a:endParaRPr lang="fr-FR" sz="2000" b="1" u="sng" cap="all"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Institué par la loi du 26 Janvier 1984,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Instance paritaire de consultation nationale de la FPT qui assure le dialogue social et la concertation sur le statut des fonctionnaires territoriaux ou sur toute question relative à la FPT.</a:t>
            </a:r>
          </a:p>
        </p:txBody>
      </p:sp>
      <p:pic>
        <p:nvPicPr>
          <p:cNvPr id="30725" name="Picture 1" descr="cnfpt">
            <a:extLst>
              <a:ext uri="{FF2B5EF4-FFF2-40B4-BE49-F238E27FC236}">
                <a16:creationId xmlns:a16="http://schemas.microsoft.com/office/drawing/2014/main" id="{7DADEF0D-9D95-412B-4CCB-C01F8E8B0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6350" y="3573463"/>
            <a:ext cx="4672013" cy="248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re 8">
            <a:extLst>
              <a:ext uri="{FF2B5EF4-FFF2-40B4-BE49-F238E27FC236}">
                <a16:creationId xmlns:a16="http://schemas.microsoft.com/office/drawing/2014/main" id="{1C111488-6EC8-3F09-2A7D-44093DF1095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31747" name="Espace réservé du numéro de diapositive 4">
            <a:extLst>
              <a:ext uri="{FF2B5EF4-FFF2-40B4-BE49-F238E27FC236}">
                <a16:creationId xmlns:a16="http://schemas.microsoft.com/office/drawing/2014/main" id="{36E39EDA-AF7A-2AE1-3732-F5AB7F1A11E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3733EF7E-D546-4218-B3DD-68AC513FE922}" type="slidenum">
              <a:rPr lang="fr-FR" altLang="fr-FR" sz="2000">
                <a:solidFill>
                  <a:srgbClr val="984807"/>
                </a:solidFill>
              </a:rPr>
              <a:pPr>
                <a:spcBef>
                  <a:spcPct val="0"/>
                </a:spcBef>
                <a:buFontTx/>
                <a:buNone/>
              </a:pPr>
              <a:t>29</a:t>
            </a:fld>
            <a:endParaRPr lang="fr-FR" altLang="fr-FR" sz="2000">
              <a:solidFill>
                <a:srgbClr val="984807"/>
              </a:solidFill>
            </a:endParaRPr>
          </a:p>
        </p:txBody>
      </p:sp>
      <p:sp>
        <p:nvSpPr>
          <p:cNvPr id="5124" name="Rectangle 1">
            <a:extLst>
              <a:ext uri="{FF2B5EF4-FFF2-40B4-BE49-F238E27FC236}">
                <a16:creationId xmlns:a16="http://schemas.microsoft.com/office/drawing/2014/main" id="{ECD0672E-DA7C-EAAC-A228-F88F53B99AD2}"/>
              </a:ext>
            </a:extLst>
          </p:cNvPr>
          <p:cNvSpPr>
            <a:spLocks noChangeArrowheads="1"/>
          </p:cNvSpPr>
          <p:nvPr/>
        </p:nvSpPr>
        <p:spPr bwMode="auto">
          <a:xfrm>
            <a:off x="414338" y="1316038"/>
            <a:ext cx="8045450" cy="444500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Centre National de la Fonction Publique Territoriale </a:t>
            </a:r>
            <a:r>
              <a:rPr lang="fr-FR" sz="2000" b="1" u="sng" cap="all" dirty="0">
                <a:latin typeface="Times New Roman" panose="02020603050405020304" pitchFamily="18" charset="0"/>
                <a:cs typeface="Times New Roman" panose="02020603050405020304" pitchFamily="18" charset="0"/>
              </a:rPr>
              <a:t>(CNFPT) :</a:t>
            </a:r>
          </a:p>
          <a:p>
            <a:pPr algn="just">
              <a:lnSpc>
                <a:spcPct val="107000"/>
              </a:lnSpc>
              <a:spcBef>
                <a:spcPct val="0"/>
              </a:spcBef>
              <a:buFontTx/>
              <a:buNone/>
              <a:defRPr/>
            </a:pPr>
            <a:endParaRPr lang="fr-FR" sz="2000" b="1" u="sng" cap="all"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Composé de 20 représentants des élus locaux des collectivités (communes, départements et régions) et de 20 représentants des organisations syndicales représentatives de la FPT, il a un rôle de consultation sur les textes réglementaires, décrets et projets de lois qui touchent à la fonction publique territoriale.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Peut aussi émettre des propositions en matière statutaire et produit des études et des rapports dans le cadre de ses formations spécialisées.</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Permet enfin aux fonctionnaires, de préparer des concours en leur proposant des stages et des formations.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8">
            <a:extLst>
              <a:ext uri="{FF2B5EF4-FFF2-40B4-BE49-F238E27FC236}">
                <a16:creationId xmlns:a16="http://schemas.microsoft.com/office/drawing/2014/main" id="{601F3466-EE4D-FFCF-4FCD-BEBC4B24297A}"/>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5123" name="Espace réservé du numéro de diapositive 4">
            <a:extLst>
              <a:ext uri="{FF2B5EF4-FFF2-40B4-BE49-F238E27FC236}">
                <a16:creationId xmlns:a16="http://schemas.microsoft.com/office/drawing/2014/main" id="{07F6CFD5-D5BD-8DE7-970B-177544550C0A}"/>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FFE9FF8-F5F3-4B46-9B1E-7416A516D4DE}" type="slidenum">
              <a:rPr lang="fr-FR" altLang="fr-FR" sz="2000">
                <a:solidFill>
                  <a:srgbClr val="984807"/>
                </a:solidFill>
              </a:rPr>
              <a:pPr>
                <a:spcBef>
                  <a:spcPct val="0"/>
                </a:spcBef>
                <a:buFontTx/>
                <a:buNone/>
              </a:pPr>
              <a:t>3</a:t>
            </a:fld>
            <a:endParaRPr lang="fr-FR" altLang="fr-FR" sz="2000">
              <a:solidFill>
                <a:srgbClr val="984807"/>
              </a:solidFill>
            </a:endParaRPr>
          </a:p>
        </p:txBody>
      </p:sp>
      <p:sp>
        <p:nvSpPr>
          <p:cNvPr id="5124" name="Rectangle 1">
            <a:extLst>
              <a:ext uri="{FF2B5EF4-FFF2-40B4-BE49-F238E27FC236}">
                <a16:creationId xmlns:a16="http://schemas.microsoft.com/office/drawing/2014/main" id="{C456C065-BAA8-479B-70D3-946991A3807C}"/>
              </a:ext>
            </a:extLst>
          </p:cNvPr>
          <p:cNvSpPr>
            <a:spLocks noChangeArrowheads="1"/>
          </p:cNvSpPr>
          <p:nvPr/>
        </p:nvSpPr>
        <p:spPr bwMode="auto">
          <a:xfrm>
            <a:off x="414338" y="1316038"/>
            <a:ext cx="8189912" cy="493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Comité technique (CT) :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Organe consultatif de représentation dans chaque S.D.I.S. ≥  50 agents.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Représente pour moitié l’administration (de 2 à 15 membres), l’autre moitié le personnel (de 2 à 15 membres).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Représentants de l’administration sont désignés par l’autorité de nomination parmi les membres de l’organe délibérant ou les agents en fonction au sein du S.D.I.S.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Mandat de 6 ans. </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Les élections sont réalisées à partir des listes présentées par les organisations syndicales, selon un mode de scrutin à la proportionnelle.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re 8">
            <a:extLst>
              <a:ext uri="{FF2B5EF4-FFF2-40B4-BE49-F238E27FC236}">
                <a16:creationId xmlns:a16="http://schemas.microsoft.com/office/drawing/2014/main" id="{28183B3F-9265-388C-B6A0-D779ACC416AC}"/>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2771" name="Espace réservé du numéro de diapositive 4">
            <a:extLst>
              <a:ext uri="{FF2B5EF4-FFF2-40B4-BE49-F238E27FC236}">
                <a16:creationId xmlns:a16="http://schemas.microsoft.com/office/drawing/2014/main" id="{3EC74966-0319-4759-F67F-D5ECDA3E89E2}"/>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7FE1C22-22D4-4AD6-BF35-1F5EAB5A2F9D}" type="slidenum">
              <a:rPr lang="fr-FR" altLang="fr-FR" sz="2000">
                <a:solidFill>
                  <a:srgbClr val="984807"/>
                </a:solidFill>
              </a:rPr>
              <a:pPr>
                <a:spcBef>
                  <a:spcPct val="0"/>
                </a:spcBef>
                <a:buFontTx/>
                <a:buNone/>
              </a:pPr>
              <a:t>30</a:t>
            </a:fld>
            <a:endParaRPr lang="fr-FR" altLang="fr-FR" sz="2000">
              <a:solidFill>
                <a:srgbClr val="984807"/>
              </a:solidFill>
            </a:endParaRPr>
          </a:p>
        </p:txBody>
      </p:sp>
      <p:sp>
        <p:nvSpPr>
          <p:cNvPr id="5124" name="Rectangle 1">
            <a:extLst>
              <a:ext uri="{FF2B5EF4-FFF2-40B4-BE49-F238E27FC236}">
                <a16:creationId xmlns:a16="http://schemas.microsoft.com/office/drawing/2014/main" id="{C8D2706D-720B-3F26-C01C-6EA2EC385953}"/>
              </a:ext>
            </a:extLst>
          </p:cNvPr>
          <p:cNvSpPr>
            <a:spLocks noChangeArrowheads="1"/>
          </p:cNvSpPr>
          <p:nvPr/>
        </p:nvSpPr>
        <p:spPr bwMode="auto">
          <a:xfrm>
            <a:off x="414338" y="1316038"/>
            <a:ext cx="8045450" cy="46910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Comité Consultatif Départemental des Sapeurs-Pompiers Volontaires </a:t>
            </a:r>
            <a:r>
              <a:rPr lang="fr-FR" sz="2000" b="1" u="sng" cap="all" dirty="0">
                <a:latin typeface="Times New Roman" panose="02020603050405020304" pitchFamily="18" charset="0"/>
                <a:cs typeface="Times New Roman" panose="02020603050405020304" pitchFamily="18" charset="0"/>
              </a:rPr>
              <a:t>(CCDSPV)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Présidé par le président du CASDIS, le CCDSPV est un organe consultatif qui peut rendre des avis sur toute question concernant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Incorporation d’un nouvel agent dans un CIS,</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Révocation ou/et les sanctions pouvant être prononcées contre un SPV,</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Changement de grade,</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Renouvellement d’un engagement (par tranche de 5 années),</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Modalités d’application du règlement intérieur du corps départemental,</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Besoins à manifester eu égard à la mise en place du SACR (remaniement de secteurs),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re 8">
            <a:extLst>
              <a:ext uri="{FF2B5EF4-FFF2-40B4-BE49-F238E27FC236}">
                <a16:creationId xmlns:a16="http://schemas.microsoft.com/office/drawing/2014/main" id="{E4483219-C37E-2A69-DE60-FAF8C3D43DE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3795" name="Espace réservé du numéro de diapositive 4">
            <a:extLst>
              <a:ext uri="{FF2B5EF4-FFF2-40B4-BE49-F238E27FC236}">
                <a16:creationId xmlns:a16="http://schemas.microsoft.com/office/drawing/2014/main" id="{D809794F-20A7-651B-66E5-6F382712D15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1EE17969-5019-4BEA-9217-88B69542F629}" type="slidenum">
              <a:rPr lang="fr-FR" altLang="fr-FR" sz="2000">
                <a:solidFill>
                  <a:srgbClr val="984807"/>
                </a:solidFill>
              </a:rPr>
              <a:pPr>
                <a:spcBef>
                  <a:spcPct val="0"/>
                </a:spcBef>
                <a:buFontTx/>
                <a:buNone/>
              </a:pPr>
              <a:t>31</a:t>
            </a:fld>
            <a:endParaRPr lang="fr-FR" altLang="fr-FR" sz="2000">
              <a:solidFill>
                <a:srgbClr val="984807"/>
              </a:solidFill>
            </a:endParaRPr>
          </a:p>
        </p:txBody>
      </p:sp>
      <p:sp>
        <p:nvSpPr>
          <p:cNvPr id="5124" name="Rectangle 1">
            <a:extLst>
              <a:ext uri="{FF2B5EF4-FFF2-40B4-BE49-F238E27FC236}">
                <a16:creationId xmlns:a16="http://schemas.microsoft.com/office/drawing/2014/main" id="{6D7E9643-8C8F-8C65-2445-FF097BB75992}"/>
              </a:ext>
            </a:extLst>
          </p:cNvPr>
          <p:cNvSpPr>
            <a:spLocks noChangeArrowheads="1"/>
          </p:cNvSpPr>
          <p:nvPr/>
        </p:nvSpPr>
        <p:spPr bwMode="auto">
          <a:xfrm>
            <a:off x="414338" y="1316038"/>
            <a:ext cx="8045450" cy="17970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Comité Consultatif Départemental des Sapeurs-Pompiers Volontaires </a:t>
            </a:r>
            <a:r>
              <a:rPr lang="fr-FR" sz="2000" b="1" u="sng" cap="all" dirty="0">
                <a:latin typeface="Times New Roman" panose="02020603050405020304" pitchFamily="18" charset="0"/>
                <a:cs typeface="Times New Roman" panose="02020603050405020304" pitchFamily="18" charset="0"/>
              </a:rPr>
              <a:t>(CCDSPV)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Le CCDSPV est composé de représentants de l’administration (7 minimum) et de l’ensemble des SPV (7 minimum).</a:t>
            </a:r>
          </a:p>
        </p:txBody>
      </p:sp>
      <p:pic>
        <p:nvPicPr>
          <p:cNvPr id="33797" name="Image 1">
            <a:extLst>
              <a:ext uri="{FF2B5EF4-FFF2-40B4-BE49-F238E27FC236}">
                <a16:creationId xmlns:a16="http://schemas.microsoft.com/office/drawing/2014/main" id="{59B6E8C6-F476-D0DE-0BF2-910CD4AB10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77" t="16534" r="25716" b="17081"/>
          <a:stretch>
            <a:fillRect/>
          </a:stretch>
        </p:blipFill>
        <p:spPr bwMode="auto">
          <a:xfrm>
            <a:off x="1763713" y="3211513"/>
            <a:ext cx="5394325" cy="306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Rectangle 2">
            <a:extLst>
              <a:ext uri="{FF2B5EF4-FFF2-40B4-BE49-F238E27FC236}">
                <a16:creationId xmlns:a16="http://schemas.microsoft.com/office/drawing/2014/main" id="{3308DEA2-D764-2342-C832-B34FDBCAEE6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8">
            <a:extLst>
              <a:ext uri="{FF2B5EF4-FFF2-40B4-BE49-F238E27FC236}">
                <a16:creationId xmlns:a16="http://schemas.microsoft.com/office/drawing/2014/main" id="{AE447A66-88EA-1245-3ED3-0ADF2455B70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4819" name="Espace réservé du numéro de diapositive 4">
            <a:extLst>
              <a:ext uri="{FF2B5EF4-FFF2-40B4-BE49-F238E27FC236}">
                <a16:creationId xmlns:a16="http://schemas.microsoft.com/office/drawing/2014/main" id="{23DA47AF-F7B0-E03D-F244-2E986BD46088}"/>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3954686-4FA0-4745-AAA5-5D71A6F13ACA}" type="slidenum">
              <a:rPr lang="fr-FR" altLang="fr-FR" sz="2000">
                <a:solidFill>
                  <a:srgbClr val="984807"/>
                </a:solidFill>
              </a:rPr>
              <a:pPr>
                <a:spcBef>
                  <a:spcPct val="0"/>
                </a:spcBef>
                <a:buFontTx/>
                <a:buNone/>
              </a:pPr>
              <a:t>32</a:t>
            </a:fld>
            <a:endParaRPr lang="fr-FR" altLang="fr-FR" sz="2000">
              <a:solidFill>
                <a:srgbClr val="984807"/>
              </a:solidFill>
            </a:endParaRPr>
          </a:p>
        </p:txBody>
      </p:sp>
      <p:sp>
        <p:nvSpPr>
          <p:cNvPr id="5124" name="Rectangle 1">
            <a:extLst>
              <a:ext uri="{FF2B5EF4-FFF2-40B4-BE49-F238E27FC236}">
                <a16:creationId xmlns:a16="http://schemas.microsoft.com/office/drawing/2014/main" id="{80DDAAA8-4E4F-C513-074B-88AC81F1F5AF}"/>
              </a:ext>
            </a:extLst>
          </p:cNvPr>
          <p:cNvSpPr>
            <a:spLocks noChangeArrowheads="1"/>
          </p:cNvSpPr>
          <p:nvPr/>
        </p:nvSpPr>
        <p:spPr bwMode="auto">
          <a:xfrm>
            <a:off x="414338" y="1316038"/>
            <a:ext cx="8045450" cy="34591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Comité Consultatif Départemental des Sapeurs-Pompiers Volontaires </a:t>
            </a:r>
            <a:r>
              <a:rPr lang="fr-FR" sz="2000" b="1" u="sng" cap="all" dirty="0">
                <a:latin typeface="Times New Roman" panose="02020603050405020304" pitchFamily="18" charset="0"/>
                <a:cs typeface="Times New Roman" panose="02020603050405020304" pitchFamily="18" charset="0"/>
              </a:rPr>
              <a:t>(CCDSPV)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Représentants de S.P.V. sont élus pour 3 ans pour l’ensemble des S.P.V. du corps départemental, sauf lorsqu’ils cessent d’exercer la fonction au titre de laquelle ils ont été élus. Un même S.P.V. peut être élu à la C.A.T.S.I.S. et au C.C.D.S.P.V.</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Le DDSIS, le médecin-chef ou leurs représentants peuvent assister aux séances du comité avec voix consultative</a:t>
            </a:r>
          </a:p>
        </p:txBody>
      </p:sp>
      <p:sp>
        <p:nvSpPr>
          <p:cNvPr id="34821" name="Rectangle 2">
            <a:extLst>
              <a:ext uri="{FF2B5EF4-FFF2-40B4-BE49-F238E27FC236}">
                <a16:creationId xmlns:a16="http://schemas.microsoft.com/office/drawing/2014/main" id="{C7606C5C-7A0C-9E5D-6905-A9329A6E04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8">
            <a:extLst>
              <a:ext uri="{FF2B5EF4-FFF2-40B4-BE49-F238E27FC236}">
                <a16:creationId xmlns:a16="http://schemas.microsoft.com/office/drawing/2014/main" id="{7EB22981-237A-684A-8B2A-369BCE2ADC3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5843" name="Espace réservé du numéro de diapositive 4">
            <a:extLst>
              <a:ext uri="{FF2B5EF4-FFF2-40B4-BE49-F238E27FC236}">
                <a16:creationId xmlns:a16="http://schemas.microsoft.com/office/drawing/2014/main" id="{94DE8294-EBBF-DD71-9966-1CA02D110E3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83DFE9B-0A18-4098-863F-97A5DAF9D356}" type="slidenum">
              <a:rPr lang="fr-FR" altLang="fr-FR" sz="2000">
                <a:solidFill>
                  <a:srgbClr val="984807"/>
                </a:solidFill>
              </a:rPr>
              <a:pPr>
                <a:spcBef>
                  <a:spcPct val="0"/>
                </a:spcBef>
                <a:buFontTx/>
                <a:buNone/>
              </a:pPr>
              <a:t>33</a:t>
            </a:fld>
            <a:endParaRPr lang="fr-FR" altLang="fr-FR" sz="2000">
              <a:solidFill>
                <a:srgbClr val="984807"/>
              </a:solidFill>
            </a:endParaRPr>
          </a:p>
        </p:txBody>
      </p:sp>
      <p:sp>
        <p:nvSpPr>
          <p:cNvPr id="5124" name="Rectangle 1">
            <a:extLst>
              <a:ext uri="{FF2B5EF4-FFF2-40B4-BE49-F238E27FC236}">
                <a16:creationId xmlns:a16="http://schemas.microsoft.com/office/drawing/2014/main" id="{93B4D03F-F112-8134-60A7-540B2B543A72}"/>
              </a:ext>
            </a:extLst>
          </p:cNvPr>
          <p:cNvSpPr>
            <a:spLocks noChangeArrowheads="1"/>
          </p:cNvSpPr>
          <p:nvPr/>
        </p:nvSpPr>
        <p:spPr bwMode="auto">
          <a:xfrm>
            <a:off x="414338" y="1316038"/>
            <a:ext cx="8045450" cy="4298950"/>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sz="2000" b="1" u="sng" dirty="0">
                <a:latin typeface="Times New Roman" panose="02020603050405020304" pitchFamily="18" charset="0"/>
                <a:cs typeface="Times New Roman" panose="02020603050405020304" pitchFamily="18" charset="0"/>
              </a:rPr>
              <a:t>Conseil de discipline des SPV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Arial" panose="020B0604020202020204" pitchFamily="34" charset="0"/>
              <a:buNone/>
              <a:defRPr/>
            </a:pPr>
            <a:endParaRPr lang="fr-FR" sz="2000" dirty="0">
              <a:solidFill>
                <a:srgbClr val="000000"/>
              </a:solidFill>
              <a:latin typeface="Times New Roman" panose="02020603050405020304" pitchFamily="18" charset="0"/>
              <a:ea typeface="Calibri" panose="020F0502020204030204" pitchFamily="34" charset="0"/>
            </a:endParaRPr>
          </a:p>
          <a:p>
            <a:pPr algn="just">
              <a:buFont typeface="Arial" panose="020B0604020202020204" pitchFamily="34" charset="0"/>
              <a:buNone/>
              <a:defRPr/>
            </a:pPr>
            <a:r>
              <a:rPr lang="fr-FR"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 </a:t>
            </a:r>
            <a:r>
              <a:rPr lang="fr-FR" sz="2000" dirty="0">
                <a:solidFill>
                  <a:srgbClr val="000000"/>
                </a:solidFill>
                <a:latin typeface="Times New Roman" panose="02020603050405020304" pitchFamily="18" charset="0"/>
                <a:ea typeface="Calibri" panose="020F0502020204030204" pitchFamily="34" charset="0"/>
              </a:rPr>
              <a:t>Compétent pour donner un avis sur toutes les questions relatives à la discipline des SPV, </a:t>
            </a:r>
            <a:r>
              <a:rPr lang="fr-FR" sz="20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sz="2000" dirty="0">
                <a:solidFill>
                  <a:srgbClr val="000000"/>
                </a:solidFill>
                <a:latin typeface="Times New Roman" panose="02020603050405020304" pitchFamily="18" charset="0"/>
                <a:ea typeface="Calibri" panose="020F0502020204030204" pitchFamily="34" charset="0"/>
                <a:sym typeface="Wingdings" panose="05000000000000000000" pitchFamily="2" charset="2"/>
              </a:rPr>
              <a:t>  </a:t>
            </a:r>
            <a:r>
              <a:rPr lang="fr-FR" sz="2000" dirty="0">
                <a:solidFill>
                  <a:srgbClr val="000000"/>
                </a:solidFill>
                <a:latin typeface="Times New Roman" panose="02020603050405020304" pitchFamily="18" charset="0"/>
                <a:ea typeface="Times New Roman" panose="02020603050405020304" pitchFamily="18" charset="0"/>
              </a:rPr>
              <a:t>Composé de 8 membres : </a:t>
            </a:r>
          </a:p>
          <a:p>
            <a:pPr>
              <a:buFont typeface="Arial" panose="020B0604020202020204" pitchFamily="34" charset="0"/>
              <a:buNone/>
              <a:defRPr/>
            </a:pPr>
            <a:r>
              <a:rPr lang="fr-FR" sz="2000" dirty="0">
                <a:solidFill>
                  <a:srgbClr val="000000"/>
                </a:solidFill>
                <a:latin typeface="Times New Roman" panose="02020603050405020304" pitchFamily="18" charset="0"/>
                <a:ea typeface="Times New Roman" panose="02020603050405020304" pitchFamily="18" charset="0"/>
              </a:rPr>
              <a:t> </a:t>
            </a:r>
          </a:p>
          <a:p>
            <a:pPr marL="342900" indent="-342900">
              <a:buFont typeface="Wingdings" panose="05000000000000000000" pitchFamily="2" charset="2"/>
              <a:buChar char="Ø"/>
              <a:defRPr/>
            </a:pPr>
            <a:r>
              <a:rPr lang="fr-FR" sz="2000" dirty="0">
                <a:solidFill>
                  <a:srgbClr val="000000"/>
                </a:solidFill>
                <a:latin typeface="Times New Roman" panose="02020603050405020304" pitchFamily="18" charset="0"/>
                <a:ea typeface="Times New Roman" panose="02020603050405020304" pitchFamily="18" charset="0"/>
              </a:rPr>
              <a:t>4 représentants de l’administration</a:t>
            </a:r>
          </a:p>
          <a:p>
            <a:pPr marL="342900" indent="-342900">
              <a:buFont typeface="Wingdings" panose="05000000000000000000" pitchFamily="2" charset="2"/>
              <a:buChar char="Ø"/>
              <a:defRPr/>
            </a:pPr>
            <a:r>
              <a:rPr lang="fr-FR" sz="2000" dirty="0">
                <a:solidFill>
                  <a:srgbClr val="000000"/>
                </a:solidFill>
                <a:latin typeface="Times New Roman" panose="02020603050405020304" pitchFamily="18" charset="0"/>
                <a:ea typeface="Times New Roman" panose="02020603050405020304" pitchFamily="18" charset="0"/>
              </a:rPr>
              <a:t>4 représentants des SPV </a:t>
            </a:r>
          </a:p>
          <a:p>
            <a:pPr>
              <a:buFont typeface="Arial" panose="020B0604020202020204" pitchFamily="34" charset="0"/>
              <a:buNone/>
              <a:defRPr/>
            </a:pPr>
            <a:r>
              <a:rPr lang="fr-FR" sz="2000" dirty="0">
                <a:solidFill>
                  <a:srgbClr val="000000"/>
                </a:solidFill>
                <a:latin typeface="Times New Roman" panose="02020603050405020304" pitchFamily="18" charset="0"/>
                <a:ea typeface="Times New Roman" panose="02020603050405020304" pitchFamily="18" charset="0"/>
              </a:rPr>
              <a:t> </a:t>
            </a:r>
          </a:p>
          <a:p>
            <a:pPr>
              <a:buFont typeface="Arial" panose="020B0604020202020204" pitchFamily="34" charset="0"/>
              <a:buNone/>
              <a:defRPr/>
            </a:pPr>
            <a:r>
              <a:rPr lang="fr-FR" sz="2000" dirty="0">
                <a:solidFill>
                  <a:srgbClr val="000000"/>
                </a:solidFill>
                <a:latin typeface="Times New Roman" panose="02020603050405020304" pitchFamily="18" charset="0"/>
                <a:ea typeface="Times New Roman" panose="02020603050405020304" pitchFamily="18" charset="0"/>
              </a:rPr>
              <a:t>SPV est un officier, un chef de corps ou un chef de centre, le préfet de département ou son représentant siège au conseil de discipline titre des représentants de l’administration.</a:t>
            </a:r>
          </a:p>
        </p:txBody>
      </p:sp>
      <p:sp>
        <p:nvSpPr>
          <p:cNvPr id="35845" name="Rectangle 2">
            <a:extLst>
              <a:ext uri="{FF2B5EF4-FFF2-40B4-BE49-F238E27FC236}">
                <a16:creationId xmlns:a16="http://schemas.microsoft.com/office/drawing/2014/main" id="{37F0F6AD-6781-B96D-A9B1-F4774910D047}"/>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re 8">
            <a:extLst>
              <a:ext uri="{FF2B5EF4-FFF2-40B4-BE49-F238E27FC236}">
                <a16:creationId xmlns:a16="http://schemas.microsoft.com/office/drawing/2014/main" id="{8E3EAF79-FD0C-FADE-7CAB-C7E364687BE7}"/>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6867" name="Espace réservé du numéro de diapositive 4">
            <a:extLst>
              <a:ext uri="{FF2B5EF4-FFF2-40B4-BE49-F238E27FC236}">
                <a16:creationId xmlns:a16="http://schemas.microsoft.com/office/drawing/2014/main" id="{A8853917-B89B-1362-2EDF-03C33359E58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899C45B3-7003-4028-BD45-61FDB7D03911}" type="slidenum">
              <a:rPr lang="fr-FR" altLang="fr-FR" sz="2000">
                <a:solidFill>
                  <a:srgbClr val="984807"/>
                </a:solidFill>
              </a:rPr>
              <a:pPr>
                <a:spcBef>
                  <a:spcPct val="0"/>
                </a:spcBef>
                <a:buFontTx/>
                <a:buNone/>
              </a:pPr>
              <a:t>34</a:t>
            </a:fld>
            <a:endParaRPr lang="fr-FR" altLang="fr-FR" sz="2000">
              <a:solidFill>
                <a:srgbClr val="984807"/>
              </a:solidFill>
            </a:endParaRPr>
          </a:p>
        </p:txBody>
      </p:sp>
      <p:sp>
        <p:nvSpPr>
          <p:cNvPr id="36868" name="Rectangle 1">
            <a:extLst>
              <a:ext uri="{FF2B5EF4-FFF2-40B4-BE49-F238E27FC236}">
                <a16:creationId xmlns:a16="http://schemas.microsoft.com/office/drawing/2014/main" id="{3A83E363-72E9-CE28-6915-5FCBA9E35614}"/>
              </a:ext>
            </a:extLst>
          </p:cNvPr>
          <p:cNvSpPr>
            <a:spLocks noChangeArrowheads="1"/>
          </p:cNvSpPr>
          <p:nvPr/>
        </p:nvSpPr>
        <p:spPr bwMode="auto">
          <a:xfrm>
            <a:off x="414338" y="1316038"/>
            <a:ext cx="826135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Conseil de discipline des SPV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Calibri" panose="020F0502020204030204" pitchFamily="34"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Les catégories de grades des représentants des SPV appelés à siéger au conseil de discipline dépendent du grade du SPV : exemple :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a) concerne un sapeur : 1 sapeur, 1 caporal, 1 sous-officier et 1 officier ; </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b) concerne un caporal : 2 caporaux, 1 sous-officier et 1 officier ;</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c) concerne un sous-officier : 2 sous-officiers d’un grade au moins égal à celui du SPV dont le dossier est examiné et 2 officiers, dont un au plus est professionnel de santé, vétérinaire ou expert psychologue de SPV ; </a:t>
            </a:r>
          </a:p>
        </p:txBody>
      </p:sp>
      <p:sp>
        <p:nvSpPr>
          <p:cNvPr id="36869" name="Rectangle 2">
            <a:extLst>
              <a:ext uri="{FF2B5EF4-FFF2-40B4-BE49-F238E27FC236}">
                <a16:creationId xmlns:a16="http://schemas.microsoft.com/office/drawing/2014/main" id="{4E89CD59-1790-A435-AE39-B5531877769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re 8">
            <a:extLst>
              <a:ext uri="{FF2B5EF4-FFF2-40B4-BE49-F238E27FC236}">
                <a16:creationId xmlns:a16="http://schemas.microsoft.com/office/drawing/2014/main" id="{AEB58921-17F5-ABEB-3C13-08206B41C37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7891" name="Espace réservé du numéro de diapositive 4">
            <a:extLst>
              <a:ext uri="{FF2B5EF4-FFF2-40B4-BE49-F238E27FC236}">
                <a16:creationId xmlns:a16="http://schemas.microsoft.com/office/drawing/2014/main" id="{0AC2A334-1A46-76B4-69E7-52EFC05E5C9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A88E1E3A-CEBC-4BD1-9918-CCAD5179A7E8}" type="slidenum">
              <a:rPr lang="fr-FR" altLang="fr-FR" sz="2000">
                <a:solidFill>
                  <a:srgbClr val="984807"/>
                </a:solidFill>
              </a:rPr>
              <a:pPr>
                <a:spcBef>
                  <a:spcPct val="0"/>
                </a:spcBef>
                <a:buFontTx/>
                <a:buNone/>
              </a:pPr>
              <a:t>35</a:t>
            </a:fld>
            <a:endParaRPr lang="fr-FR" altLang="fr-FR" sz="2000">
              <a:solidFill>
                <a:srgbClr val="984807"/>
              </a:solidFill>
            </a:endParaRPr>
          </a:p>
        </p:txBody>
      </p:sp>
      <p:sp>
        <p:nvSpPr>
          <p:cNvPr id="37892" name="Rectangle 1">
            <a:extLst>
              <a:ext uri="{FF2B5EF4-FFF2-40B4-BE49-F238E27FC236}">
                <a16:creationId xmlns:a16="http://schemas.microsoft.com/office/drawing/2014/main" id="{A43E1C52-71C6-F77C-BD90-B55735385484}"/>
              </a:ext>
            </a:extLst>
          </p:cNvPr>
          <p:cNvSpPr>
            <a:spLocks noChangeArrowheads="1"/>
          </p:cNvSpPr>
          <p:nvPr/>
        </p:nvSpPr>
        <p:spPr bwMode="auto">
          <a:xfrm>
            <a:off x="414338" y="1316038"/>
            <a:ext cx="8443912" cy="497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Conseil de discipline des SPV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Calibri" panose="020F0502020204030204" pitchFamily="34"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Préfet du département tire au sort les membres du conseil de discipline </a:t>
            </a:r>
            <a:r>
              <a:rPr lang="fr-FR" altLang="fr-FR" sz="2000" b="1" u="sng">
                <a:solidFill>
                  <a:srgbClr val="000000"/>
                </a:solidFill>
                <a:latin typeface="Times New Roman" panose="02020603050405020304" pitchFamily="18" charset="0"/>
                <a:cs typeface="Times New Roman" panose="02020603050405020304" pitchFamily="18" charset="0"/>
              </a:rPr>
              <a:t>pour chaque affaire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a) Représentants de l’administration : à partir d’une liste comprenant tous les élus ayant voix délibérative au conseil d’administration du service d’incendie et de secours, à l’exception de son président.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b) Représentants des SPV : à partir de listes par catégories de grades et de spécialités pour les professionnels de santé, vétérinaires et experts psychologues.</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Un suppléant est désigné pour chacun des membres dans les mêmes conditions.</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p:txBody>
      </p:sp>
      <p:sp>
        <p:nvSpPr>
          <p:cNvPr id="37893" name="Rectangle 2">
            <a:extLst>
              <a:ext uri="{FF2B5EF4-FFF2-40B4-BE49-F238E27FC236}">
                <a16:creationId xmlns:a16="http://schemas.microsoft.com/office/drawing/2014/main" id="{19A0A34F-0FF2-2158-7734-D5E335DC56E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re 8">
            <a:extLst>
              <a:ext uri="{FF2B5EF4-FFF2-40B4-BE49-F238E27FC236}">
                <a16:creationId xmlns:a16="http://schemas.microsoft.com/office/drawing/2014/main" id="{A4EBD992-A1E5-7B1A-B094-49DFA287B01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8915" name="Espace réservé du numéro de diapositive 4">
            <a:extLst>
              <a:ext uri="{FF2B5EF4-FFF2-40B4-BE49-F238E27FC236}">
                <a16:creationId xmlns:a16="http://schemas.microsoft.com/office/drawing/2014/main" id="{25D5A639-6B85-E783-6E24-1AD731DF554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D28B2BD7-0FDD-4B8A-B6D1-9DD2D2BC8712}" type="slidenum">
              <a:rPr lang="fr-FR" altLang="fr-FR" sz="2000">
                <a:solidFill>
                  <a:srgbClr val="984807"/>
                </a:solidFill>
              </a:rPr>
              <a:pPr>
                <a:spcBef>
                  <a:spcPct val="0"/>
                </a:spcBef>
                <a:buFontTx/>
                <a:buNone/>
              </a:pPr>
              <a:t>36</a:t>
            </a:fld>
            <a:endParaRPr lang="fr-FR" altLang="fr-FR" sz="2000">
              <a:solidFill>
                <a:srgbClr val="984807"/>
              </a:solidFill>
            </a:endParaRPr>
          </a:p>
        </p:txBody>
      </p:sp>
      <p:sp>
        <p:nvSpPr>
          <p:cNvPr id="38916" name="Rectangle 1">
            <a:extLst>
              <a:ext uri="{FF2B5EF4-FFF2-40B4-BE49-F238E27FC236}">
                <a16:creationId xmlns:a16="http://schemas.microsoft.com/office/drawing/2014/main" id="{FACF9202-A678-79EA-9519-62A465FF1293}"/>
              </a:ext>
            </a:extLst>
          </p:cNvPr>
          <p:cNvSpPr>
            <a:spLocks noChangeArrowheads="1"/>
          </p:cNvSpPr>
          <p:nvPr/>
        </p:nvSpPr>
        <p:spPr bwMode="auto">
          <a:xfrm>
            <a:off x="414338" y="1316038"/>
            <a:ext cx="8443912"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Conseil de discipline des SPV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lgn="just">
              <a:buFont typeface="Arial" panose="020B0604020202020204" pitchFamily="34" charset="0"/>
              <a:buNone/>
            </a:pPr>
            <a:endParaRPr lang="fr-FR" altLang="fr-FR" sz="2000">
              <a:solidFill>
                <a:srgbClr val="000000"/>
              </a:solidFill>
              <a:latin typeface="Times New Roman" panose="02020603050405020304" pitchFamily="18" charset="0"/>
              <a:cs typeface="Calibri" panose="020F0502020204030204" pitchFamily="34"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Le conseil de discipline est présidé par un représentant de l’administration élu en son sein dès sa 1</a:t>
            </a:r>
            <a:r>
              <a:rPr lang="fr-FR" altLang="fr-FR" sz="2000" baseline="30000">
                <a:solidFill>
                  <a:srgbClr val="000000"/>
                </a:solidFill>
                <a:latin typeface="Times New Roman" panose="02020603050405020304" pitchFamily="18" charset="0"/>
                <a:cs typeface="Times New Roman" panose="02020603050405020304" pitchFamily="18" charset="0"/>
              </a:rPr>
              <a:t>ère</a:t>
            </a:r>
            <a:r>
              <a:rPr lang="fr-FR" altLang="fr-FR" sz="2000">
                <a:solidFill>
                  <a:srgbClr val="000000"/>
                </a:solidFill>
                <a:latin typeface="Times New Roman" panose="02020603050405020304" pitchFamily="18" charset="0"/>
                <a:cs typeface="Times New Roman" panose="02020603050405020304" pitchFamily="18" charset="0"/>
              </a:rPr>
              <a:t> réunion. </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Il ne peut valablement délibérer que lorsque la majorité de ses membres en exercice est présente.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Les avis du conseil de discipline sont pris à la majorité simple des suffrages exprimés. </a:t>
            </a:r>
          </a:p>
          <a:p>
            <a:pPr>
              <a:buFont typeface="Arial" panose="020B0604020202020204" pitchFamily="34" charset="0"/>
              <a:buNone/>
            </a:pPr>
            <a:endParaRPr lang="fr-FR" altLang="fr-FR" sz="2000">
              <a:solidFill>
                <a:srgbClr val="000000"/>
              </a:solidFill>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solidFill>
                  <a:srgbClr val="000000"/>
                </a:solidFill>
                <a:latin typeface="Times New Roman" panose="02020603050405020304" pitchFamily="18" charset="0"/>
                <a:cs typeface="Times New Roman" panose="02020603050405020304" pitchFamily="18" charset="0"/>
              </a:rPr>
              <a:t>Le président a voix prépondérante en cas de partage égal des voix. </a:t>
            </a:r>
          </a:p>
        </p:txBody>
      </p:sp>
      <p:sp>
        <p:nvSpPr>
          <p:cNvPr id="38917" name="Rectangle 2">
            <a:extLst>
              <a:ext uri="{FF2B5EF4-FFF2-40B4-BE49-F238E27FC236}">
                <a16:creationId xmlns:a16="http://schemas.microsoft.com/office/drawing/2014/main" id="{35CDE990-136D-CB60-8C7B-CE4E798AC49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br>
              <a:rPr lang="fr-FR" altLang="fr-FR" sz="1800">
                <a:latin typeface="Arial" panose="020B0604020202020204" pitchFamily="34" charset="0"/>
              </a:rPr>
            </a:br>
            <a:endParaRPr lang="fr-FR" altLang="fr-FR" sz="1800">
              <a:latin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re 8">
            <a:extLst>
              <a:ext uri="{FF2B5EF4-FFF2-40B4-BE49-F238E27FC236}">
                <a16:creationId xmlns:a16="http://schemas.microsoft.com/office/drawing/2014/main" id="{930FCF88-BA5C-587E-8031-E46AAA3C6378}"/>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39939" name="Espace réservé du numéro de diapositive 4">
            <a:extLst>
              <a:ext uri="{FF2B5EF4-FFF2-40B4-BE49-F238E27FC236}">
                <a16:creationId xmlns:a16="http://schemas.microsoft.com/office/drawing/2014/main" id="{03359B60-9C07-D50D-2759-F3BCD07B156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B532E0C-81A6-47B2-9D9E-252445F9FA00}" type="slidenum">
              <a:rPr lang="fr-FR" altLang="fr-FR" sz="2000">
                <a:solidFill>
                  <a:srgbClr val="984807"/>
                </a:solidFill>
              </a:rPr>
              <a:pPr>
                <a:spcBef>
                  <a:spcPct val="0"/>
                </a:spcBef>
                <a:buFontTx/>
                <a:buNone/>
              </a:pPr>
              <a:t>37</a:t>
            </a:fld>
            <a:endParaRPr lang="fr-FR" altLang="fr-FR" sz="2000">
              <a:solidFill>
                <a:srgbClr val="984807"/>
              </a:solidFill>
            </a:endParaRPr>
          </a:p>
        </p:txBody>
      </p:sp>
      <p:sp>
        <p:nvSpPr>
          <p:cNvPr id="5124" name="Rectangle 1">
            <a:extLst>
              <a:ext uri="{FF2B5EF4-FFF2-40B4-BE49-F238E27FC236}">
                <a16:creationId xmlns:a16="http://schemas.microsoft.com/office/drawing/2014/main" id="{9645FB23-B46B-3666-A8B9-74A5ABB825C4}"/>
              </a:ext>
            </a:extLst>
          </p:cNvPr>
          <p:cNvSpPr>
            <a:spLocks noChangeArrowheads="1"/>
          </p:cNvSpPr>
          <p:nvPr/>
        </p:nvSpPr>
        <p:spPr bwMode="auto">
          <a:xfrm>
            <a:off x="414338" y="1316038"/>
            <a:ext cx="8045450" cy="34385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 typeface="Arial" panose="020B0604020202020204" pitchFamily="34" charset="0"/>
              <a:buNone/>
              <a:defRPr/>
            </a:pPr>
            <a:r>
              <a:rPr lang="fr-FR" sz="2000" b="1" u="sng" dirty="0">
                <a:latin typeface="Times New Roman" panose="02020603050405020304" pitchFamily="18" charset="0"/>
                <a:cs typeface="Times New Roman" panose="02020603050405020304" pitchFamily="18" charset="0"/>
              </a:rPr>
              <a:t>Les observatoires du volontariat </a:t>
            </a:r>
            <a:r>
              <a:rPr lang="fr-FR" sz="2000" b="1" u="sng" cap="all" dirty="0">
                <a:latin typeface="Times New Roman" panose="02020603050405020304" pitchFamily="18" charset="0"/>
                <a:cs typeface="Times New Roman" panose="02020603050405020304" pitchFamily="18" charset="0"/>
              </a:rPr>
              <a:t>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Organes d’observation de l’ensemble des SPV, tant au plan national, qu’au plan départemental.</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Conseil national des SPV, placé auprès du ministre chargé de la sécurité civile, a pour mission d'éclairer le Gouvernement, les collectivités territoriales et leurs établissements publics dans la définition et la conduite des politiques publiques visant à pérenniser et développer le volontariat dans les SIS.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re 8">
            <a:extLst>
              <a:ext uri="{FF2B5EF4-FFF2-40B4-BE49-F238E27FC236}">
                <a16:creationId xmlns:a16="http://schemas.microsoft.com/office/drawing/2014/main" id="{CAFE5497-B271-59C0-9241-AEA9B00BB1F0}"/>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40963" name="Espace réservé du numéro de diapositive 4">
            <a:extLst>
              <a:ext uri="{FF2B5EF4-FFF2-40B4-BE49-F238E27FC236}">
                <a16:creationId xmlns:a16="http://schemas.microsoft.com/office/drawing/2014/main" id="{7AB39A97-C838-961E-597D-B1AC230C1BFB}"/>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F20E382B-91D2-4524-B895-90FA803225B7}" type="slidenum">
              <a:rPr lang="fr-FR" altLang="fr-FR" sz="2000">
                <a:solidFill>
                  <a:srgbClr val="984807"/>
                </a:solidFill>
              </a:rPr>
              <a:pPr>
                <a:spcBef>
                  <a:spcPct val="0"/>
                </a:spcBef>
                <a:buFontTx/>
                <a:buNone/>
              </a:pPr>
              <a:t>38</a:t>
            </a:fld>
            <a:endParaRPr lang="fr-FR" altLang="fr-FR" sz="2000">
              <a:solidFill>
                <a:srgbClr val="984807"/>
              </a:solidFill>
            </a:endParaRPr>
          </a:p>
        </p:txBody>
      </p:sp>
      <p:sp>
        <p:nvSpPr>
          <p:cNvPr id="5124" name="Rectangle 1">
            <a:extLst>
              <a:ext uri="{FF2B5EF4-FFF2-40B4-BE49-F238E27FC236}">
                <a16:creationId xmlns:a16="http://schemas.microsoft.com/office/drawing/2014/main" id="{044E73D2-F8B4-238A-95E7-8AF1A8FC9C3F}"/>
              </a:ext>
            </a:extLst>
          </p:cNvPr>
          <p:cNvSpPr>
            <a:spLocks noChangeArrowheads="1"/>
          </p:cNvSpPr>
          <p:nvPr/>
        </p:nvSpPr>
        <p:spPr bwMode="auto">
          <a:xfrm>
            <a:off x="414338" y="1316038"/>
            <a:ext cx="8045450" cy="4360862"/>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 typeface="Arial" panose="020B0604020202020204" pitchFamily="34" charset="0"/>
              <a:buNone/>
              <a:defRPr/>
            </a:pPr>
            <a:r>
              <a:rPr lang="fr-FR" sz="2000" b="1" u="sng" dirty="0">
                <a:latin typeface="Times New Roman" panose="02020603050405020304" pitchFamily="18" charset="0"/>
                <a:cs typeface="Times New Roman" panose="02020603050405020304" pitchFamily="18" charset="0"/>
              </a:rPr>
              <a:t>Les observatoires du volontariat </a:t>
            </a:r>
            <a:r>
              <a:rPr lang="fr-FR" sz="2000" b="1" u="sng" cap="all" dirty="0">
                <a:latin typeface="Times New Roman" panose="02020603050405020304" pitchFamily="18" charset="0"/>
                <a:cs typeface="Times New Roman" panose="02020603050405020304" pitchFamily="18" charset="0"/>
              </a:rPr>
              <a:t>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Peut être chargé de conduire des analyses et des études prospectives ainsi que des missions d'évaluation des incidences des dispositions législatives et réglementaires sur le volontariat chez les SP.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Prend en compte les indicateurs nationaux des SDIS ainsi que les besoins exprimés, en particulier, par ces services.</a:t>
            </a:r>
          </a:p>
          <a:p>
            <a:pPr>
              <a:buFont typeface="Arial" panose="020B0604020202020204" pitchFamily="34" charset="0"/>
              <a:buNone/>
              <a:defRPr/>
            </a:pP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Peut être consulté sur toute question relative au volontariat chez les SP ou susceptibles d'avoir un impact sur ce dernier. Il peut formuler toute proposition tendant à promouvoir et développer le volontariat ainsi qu'à en faciliter l'exercice.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re 8">
            <a:extLst>
              <a:ext uri="{FF2B5EF4-FFF2-40B4-BE49-F238E27FC236}">
                <a16:creationId xmlns:a16="http://schemas.microsoft.com/office/drawing/2014/main" id="{5DC91A1E-11FB-8B4E-DF6C-C582A3E1E6BD}"/>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S.P.V.</a:t>
            </a:r>
          </a:p>
        </p:txBody>
      </p:sp>
      <p:sp>
        <p:nvSpPr>
          <p:cNvPr id="41987" name="Espace réservé du numéro de diapositive 4">
            <a:extLst>
              <a:ext uri="{FF2B5EF4-FFF2-40B4-BE49-F238E27FC236}">
                <a16:creationId xmlns:a16="http://schemas.microsoft.com/office/drawing/2014/main" id="{78EDE317-0644-5EE4-6AD3-25C06AF57521}"/>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25DC3FC5-0396-416D-A0B5-4F0D405F1B86}" type="slidenum">
              <a:rPr lang="fr-FR" altLang="fr-FR" sz="2000">
                <a:solidFill>
                  <a:srgbClr val="984807"/>
                </a:solidFill>
              </a:rPr>
              <a:pPr>
                <a:spcBef>
                  <a:spcPct val="0"/>
                </a:spcBef>
                <a:buFontTx/>
                <a:buNone/>
              </a:pPr>
              <a:t>39</a:t>
            </a:fld>
            <a:endParaRPr lang="fr-FR" altLang="fr-FR" sz="2000">
              <a:solidFill>
                <a:srgbClr val="984807"/>
              </a:solidFill>
            </a:endParaRPr>
          </a:p>
        </p:txBody>
      </p:sp>
      <p:sp>
        <p:nvSpPr>
          <p:cNvPr id="5124" name="Rectangle 1">
            <a:extLst>
              <a:ext uri="{FF2B5EF4-FFF2-40B4-BE49-F238E27FC236}">
                <a16:creationId xmlns:a16="http://schemas.microsoft.com/office/drawing/2014/main" id="{86C6F72F-E4FD-9D04-F04B-A64CC3F4493B}"/>
              </a:ext>
            </a:extLst>
          </p:cNvPr>
          <p:cNvSpPr>
            <a:spLocks noChangeArrowheads="1"/>
          </p:cNvSpPr>
          <p:nvPr/>
        </p:nvSpPr>
        <p:spPr bwMode="auto">
          <a:xfrm>
            <a:off x="414338" y="1316038"/>
            <a:ext cx="8045450" cy="343852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 typeface="Arial" panose="020B0604020202020204" pitchFamily="34" charset="0"/>
              <a:buNone/>
              <a:defRPr/>
            </a:pPr>
            <a:r>
              <a:rPr lang="fr-FR" sz="2000" b="1" u="sng" dirty="0">
                <a:latin typeface="Times New Roman" panose="02020603050405020304" pitchFamily="18" charset="0"/>
                <a:cs typeface="Times New Roman" panose="02020603050405020304" pitchFamily="18" charset="0"/>
              </a:rPr>
              <a:t>Les observatoires du volontariat </a:t>
            </a:r>
            <a:r>
              <a:rPr lang="fr-FR" sz="2000" b="1" u="sng" cap="all" dirty="0">
                <a:latin typeface="Times New Roman" panose="02020603050405020304" pitchFamily="18" charset="0"/>
                <a:cs typeface="Times New Roman" panose="02020603050405020304" pitchFamily="18" charset="0"/>
              </a:rPr>
              <a:t> </a:t>
            </a:r>
            <a:r>
              <a:rPr lang="fr-FR" altLang="fr-FR" sz="2000" u="sng" dirty="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br>
              <a:rPr lang="fr-FR" sz="2000" dirty="0">
                <a:latin typeface="Times New Roman" panose="02020603050405020304" pitchFamily="18" charset="0"/>
                <a:cs typeface="Times New Roman" panose="02020603050405020304" pitchFamily="18" charset="0"/>
              </a:rPr>
            </a:br>
            <a:r>
              <a:rPr lang="fr-FR" sz="2000" dirty="0">
                <a:latin typeface="Times New Roman" panose="02020603050405020304" pitchFamily="18" charset="0"/>
                <a:cs typeface="Times New Roman" panose="02020603050405020304" pitchFamily="18" charset="0"/>
              </a:rPr>
              <a:t>Conseil constitue la structure de coordination nationale des conseils départementaux de sécurité civile pour la promotion du volontariat chez les SP,</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a:t>
            </a: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Observatoires départementaux remontent leurs informations à l’observatoire national (initiatives pour la promotion du volontariat, propositions d’aménagement destinées aux pouvoirs publics</a:t>
            </a:r>
            <a:r>
              <a:rPr lang="fr-FR" sz="2000" dirty="0"/>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re 8">
            <a:extLst>
              <a:ext uri="{FF2B5EF4-FFF2-40B4-BE49-F238E27FC236}">
                <a16:creationId xmlns:a16="http://schemas.microsoft.com/office/drawing/2014/main" id="{521E8F89-9022-EC84-39C6-3755E40F440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6147" name="Espace réservé du numéro de diapositive 4">
            <a:extLst>
              <a:ext uri="{FF2B5EF4-FFF2-40B4-BE49-F238E27FC236}">
                <a16:creationId xmlns:a16="http://schemas.microsoft.com/office/drawing/2014/main" id="{67B24A22-DC22-3E01-4D81-C6D1E5C0A1A4}"/>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52F1D277-8592-4C12-BC07-7E60EE9104F0}" type="slidenum">
              <a:rPr lang="fr-FR" altLang="fr-FR" sz="2000">
                <a:solidFill>
                  <a:srgbClr val="984807"/>
                </a:solidFill>
              </a:rPr>
              <a:pPr>
                <a:spcBef>
                  <a:spcPct val="0"/>
                </a:spcBef>
                <a:buFontTx/>
                <a:buNone/>
              </a:pPr>
              <a:t>4</a:t>
            </a:fld>
            <a:endParaRPr lang="fr-FR" altLang="fr-FR" sz="2000">
              <a:solidFill>
                <a:srgbClr val="984807"/>
              </a:solidFill>
            </a:endParaRPr>
          </a:p>
        </p:txBody>
      </p:sp>
      <p:sp>
        <p:nvSpPr>
          <p:cNvPr id="6148" name="Rectangle 1">
            <a:extLst>
              <a:ext uri="{FF2B5EF4-FFF2-40B4-BE49-F238E27FC236}">
                <a16:creationId xmlns:a16="http://schemas.microsoft.com/office/drawing/2014/main" id="{5973A427-17BB-F42D-7216-9088B17C31E7}"/>
              </a:ext>
            </a:extLst>
          </p:cNvPr>
          <p:cNvSpPr>
            <a:spLocks noChangeArrowheads="1"/>
          </p:cNvSpPr>
          <p:nvPr/>
        </p:nvSpPr>
        <p:spPr bwMode="auto">
          <a:xfrm>
            <a:off x="414338" y="1316038"/>
            <a:ext cx="8189912" cy="362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Comité technique : </a:t>
            </a:r>
          </a:p>
          <a:p>
            <a:pPr>
              <a:buFont typeface="Arial" panose="020B0604020202020204" pitchFamily="34" charset="0"/>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Présidé par le président du C.A.S.D.I.S., le CT doit se réunir 2 fois par an. </a:t>
            </a:r>
          </a:p>
          <a:p>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Compétent pour se prononcer sur les questions d’ordre collectif, il est ainsi consulté sur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Organisation et le fonctionnement du S.D.I.S. et de ses services (organigramme, équipes en alternance, etc.),</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Règles relatives au statut des agents,</a:t>
            </a:r>
          </a:p>
        </p:txBody>
      </p:sp>
      <p:pic>
        <p:nvPicPr>
          <p:cNvPr id="6149" name="Picture 1" descr="comité technique">
            <a:extLst>
              <a:ext uri="{FF2B5EF4-FFF2-40B4-BE49-F238E27FC236}">
                <a16:creationId xmlns:a16="http://schemas.microsoft.com/office/drawing/2014/main" id="{AF21DEFA-499C-C369-9F6F-51145DD3B3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525" y="4262438"/>
            <a:ext cx="3030538"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re 8">
            <a:extLst>
              <a:ext uri="{FF2B5EF4-FFF2-40B4-BE49-F238E27FC236}">
                <a16:creationId xmlns:a16="http://schemas.microsoft.com/office/drawing/2014/main" id="{C0323880-F618-DA2B-BC78-00678964ED1F}"/>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 / S.P.V.</a:t>
            </a:r>
          </a:p>
        </p:txBody>
      </p:sp>
      <p:sp>
        <p:nvSpPr>
          <p:cNvPr id="43011" name="Espace réservé du numéro de diapositive 4">
            <a:extLst>
              <a:ext uri="{FF2B5EF4-FFF2-40B4-BE49-F238E27FC236}">
                <a16:creationId xmlns:a16="http://schemas.microsoft.com/office/drawing/2014/main" id="{1CDC6759-F6F6-67E8-EE87-C9E27769814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E54B65B-BCDB-41B1-91F2-2A8A0C0E30AD}" type="slidenum">
              <a:rPr lang="fr-FR" altLang="fr-FR" sz="2000">
                <a:solidFill>
                  <a:srgbClr val="984807"/>
                </a:solidFill>
              </a:rPr>
              <a:pPr>
                <a:spcBef>
                  <a:spcPct val="0"/>
                </a:spcBef>
                <a:buFontTx/>
                <a:buNone/>
              </a:pPr>
              <a:t>40</a:t>
            </a:fld>
            <a:endParaRPr lang="fr-FR" altLang="fr-FR" sz="2000">
              <a:solidFill>
                <a:srgbClr val="984807"/>
              </a:solidFill>
            </a:endParaRPr>
          </a:p>
        </p:txBody>
      </p:sp>
      <p:sp>
        <p:nvSpPr>
          <p:cNvPr id="43012" name="Rectangle 1">
            <a:extLst>
              <a:ext uri="{FF2B5EF4-FFF2-40B4-BE49-F238E27FC236}">
                <a16:creationId xmlns:a16="http://schemas.microsoft.com/office/drawing/2014/main" id="{1ADD1C4A-F8A3-BA91-ED39-5C5662D89FEC}"/>
              </a:ext>
            </a:extLst>
          </p:cNvPr>
          <p:cNvSpPr>
            <a:spLocks noChangeArrowheads="1"/>
          </p:cNvSpPr>
          <p:nvPr/>
        </p:nvSpPr>
        <p:spPr bwMode="auto">
          <a:xfrm>
            <a:off x="414338" y="1316038"/>
            <a:ext cx="8045450" cy="315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cs typeface="Times New Roman" panose="02020603050405020304" pitchFamily="18" charset="0"/>
              </a:rPr>
              <a:t>Commission Administrative et Technique des Services d’Incendie et de Secours (CATSIS)  </a:t>
            </a:r>
            <a:r>
              <a:rPr lang="fr-FR" altLang="fr-FR" sz="2000" u="sng">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Présidée par le </a:t>
            </a:r>
            <a:r>
              <a:rPr lang="fr-FR" altLang="fr-FR" sz="2000" b="1">
                <a:latin typeface="Times New Roman" panose="02020603050405020304" pitchFamily="18" charset="0"/>
                <a:cs typeface="Times New Roman" panose="02020603050405020304" pitchFamily="18" charset="0"/>
              </a:rPr>
              <a:t>DDMSIS</a:t>
            </a:r>
            <a:r>
              <a:rPr lang="fr-FR" altLang="fr-FR" sz="2000">
                <a:latin typeface="Times New Roman" panose="02020603050405020304" pitchFamily="18" charset="0"/>
                <a:cs typeface="Times New Roman" panose="02020603050405020304" pitchFamily="18" charset="0"/>
              </a:rPr>
              <a:t>, elle est instituée auprès du CA du SDMIS pour être consultée sur les questions d’ordre technique (matériels) ou opérationnel concernant les SIS.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fr-FR" altLang="fr-FR" sz="2000">
                <a:latin typeface="Times New Roman" panose="02020603050405020304" pitchFamily="18" charset="0"/>
                <a:cs typeface="Times New Roman" panose="02020603050405020304" pitchFamily="18" charset="0"/>
              </a:rPr>
              <a:t>Comprend des SPP et des SPV élus pour 3 ans par des SP du département, ainsi que le médecin-chef du service de SSSM</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re 8">
            <a:extLst>
              <a:ext uri="{FF2B5EF4-FFF2-40B4-BE49-F238E27FC236}">
                <a16:creationId xmlns:a16="http://schemas.microsoft.com/office/drawing/2014/main" id="{ECFAE126-CCA4-FFCB-27B0-E97E13760B25}"/>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 / S.P.V.</a:t>
            </a:r>
          </a:p>
        </p:txBody>
      </p:sp>
      <p:sp>
        <p:nvSpPr>
          <p:cNvPr id="44035" name="Espace réservé du numéro de diapositive 4">
            <a:extLst>
              <a:ext uri="{FF2B5EF4-FFF2-40B4-BE49-F238E27FC236}">
                <a16:creationId xmlns:a16="http://schemas.microsoft.com/office/drawing/2014/main" id="{DE5DE5B3-C371-45F4-5C78-3132B1D88F90}"/>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60F3FD84-F39B-4455-95B1-16627E4A33C8}" type="slidenum">
              <a:rPr lang="fr-FR" altLang="fr-FR" sz="2000">
                <a:solidFill>
                  <a:srgbClr val="984807"/>
                </a:solidFill>
              </a:rPr>
              <a:pPr>
                <a:spcBef>
                  <a:spcPct val="0"/>
                </a:spcBef>
                <a:buFontTx/>
                <a:buNone/>
              </a:pPr>
              <a:t>41</a:t>
            </a:fld>
            <a:endParaRPr lang="fr-FR" altLang="fr-FR" sz="2000">
              <a:solidFill>
                <a:srgbClr val="984807"/>
              </a:solidFill>
            </a:endParaRPr>
          </a:p>
        </p:txBody>
      </p:sp>
      <p:sp>
        <p:nvSpPr>
          <p:cNvPr id="44036" name="Rectangle 1">
            <a:extLst>
              <a:ext uri="{FF2B5EF4-FFF2-40B4-BE49-F238E27FC236}">
                <a16:creationId xmlns:a16="http://schemas.microsoft.com/office/drawing/2014/main" id="{A796BB48-E6CA-68CA-013B-AF1F7C93D19F}"/>
              </a:ext>
            </a:extLst>
          </p:cNvPr>
          <p:cNvSpPr>
            <a:spLocks noChangeArrowheads="1"/>
          </p:cNvSpPr>
          <p:nvPr/>
        </p:nvSpPr>
        <p:spPr bwMode="auto">
          <a:xfrm>
            <a:off x="376238" y="5786438"/>
            <a:ext cx="8389937"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nSpc>
                <a:spcPct val="107000"/>
              </a:lnSpc>
              <a:spcAft>
                <a:spcPts val="800"/>
              </a:spcAft>
              <a:buFont typeface="Arial" panose="020B0604020202020204" pitchFamily="34" charset="0"/>
              <a:buNone/>
            </a:pPr>
            <a:r>
              <a:rPr lang="fr-FR" altLang="fr-FR" sz="1800">
                <a:solidFill>
                  <a:srgbClr val="262626"/>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fr-FR" altLang="fr-FR" sz="1800">
                <a:solidFill>
                  <a:srgbClr val="262626"/>
                </a:solidFill>
                <a:latin typeface="Times New Roman" panose="02020603050405020304" pitchFamily="18" charset="0"/>
                <a:ea typeface="Calibri" panose="020F0502020204030204" pitchFamily="34" charset="0"/>
                <a:cs typeface="Times New Roman" panose="02020603050405020304" pitchFamily="18" charset="0"/>
              </a:rPr>
              <a:t> Se reporter au cours JSP 1 : </a:t>
            </a:r>
            <a:r>
              <a:rPr lang="fr-FR" altLang="fr-FR" sz="1800">
                <a:latin typeface="Times New Roman" panose="02020603050405020304" pitchFamily="18" charset="0"/>
                <a:ea typeface="Calibri" panose="020F0502020204030204" pitchFamily="34" charset="0"/>
                <a:cs typeface="Times New Roman" panose="02020603050405020304" pitchFamily="18" charset="0"/>
              </a:rPr>
              <a:t>Organisation et les missions du réseau associatif fédéral</a:t>
            </a:r>
            <a:endParaRPr lang="fr-FR" altLang="fr-FR" sz="1800">
              <a:latin typeface="Calibri" panose="020F0502020204030204" pitchFamily="34" charset="0"/>
              <a:ea typeface="Calibri" panose="020F0502020204030204" pitchFamily="34" charset="0"/>
              <a:cs typeface="Times New Roman" panose="02020603050405020304" pitchFamily="18" charset="0"/>
            </a:endParaRPr>
          </a:p>
        </p:txBody>
      </p:sp>
      <p:pic>
        <p:nvPicPr>
          <p:cNvPr id="44037" name="Image 1">
            <a:extLst>
              <a:ext uri="{FF2B5EF4-FFF2-40B4-BE49-F238E27FC236}">
                <a16:creationId xmlns:a16="http://schemas.microsoft.com/office/drawing/2014/main" id="{BD84AA1F-F285-8119-CDE8-8D793894553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1650" y="1341438"/>
            <a:ext cx="16573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8" name="Picture 1" descr="UDMSP">
            <a:extLst>
              <a:ext uri="{FF2B5EF4-FFF2-40B4-BE49-F238E27FC236}">
                <a16:creationId xmlns:a16="http://schemas.microsoft.com/office/drawing/2014/main" id="{2759BD0E-6CD8-6373-4546-CD9E3ADAD1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5950" y="2924175"/>
            <a:ext cx="196850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9" name="Picture 2" descr="imagesCAURGABE">
            <a:extLst>
              <a:ext uri="{FF2B5EF4-FFF2-40B4-BE49-F238E27FC236}">
                <a16:creationId xmlns:a16="http://schemas.microsoft.com/office/drawing/2014/main" id="{995DFF1B-37DE-B300-2EEE-C88AC5D6F7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3" y="4073525"/>
            <a:ext cx="17272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0" name="Picture 3" descr="logo_federation2">
            <a:extLst>
              <a:ext uri="{FF2B5EF4-FFF2-40B4-BE49-F238E27FC236}">
                <a16:creationId xmlns:a16="http://schemas.microsoft.com/office/drawing/2014/main" id="{8135376E-B232-6A11-1F9F-4419AF74F07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22304" t="17580" r="20355" b="14006"/>
          <a:stretch>
            <a:fillRect/>
          </a:stretch>
        </p:blipFill>
        <p:spPr bwMode="auto">
          <a:xfrm>
            <a:off x="355600" y="4330700"/>
            <a:ext cx="17335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1" name="Picture 4" descr="écusson jsp">
            <a:extLst>
              <a:ext uri="{FF2B5EF4-FFF2-40B4-BE49-F238E27FC236}">
                <a16:creationId xmlns:a16="http://schemas.microsoft.com/office/drawing/2014/main" id="{F4E9801A-9085-5B61-38E8-CD315DF5408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35375" y="1557338"/>
            <a:ext cx="1508125" cy="1508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2" name="Picture 5" descr="admjsp">
            <a:extLst>
              <a:ext uri="{FF2B5EF4-FFF2-40B4-BE49-F238E27FC236}">
                <a16:creationId xmlns:a16="http://schemas.microsoft.com/office/drawing/2014/main" id="{E35C4F28-D55E-06D3-D045-F3A61C9F057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51488" y="2640013"/>
            <a:ext cx="1484312"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43" name="Image 16" descr="Afficher l'image d'origine">
            <a:extLst>
              <a:ext uri="{FF2B5EF4-FFF2-40B4-BE49-F238E27FC236}">
                <a16:creationId xmlns:a16="http://schemas.microsoft.com/office/drawing/2014/main" id="{AD84FD17-4DCC-547D-1093-BAB55D0DFC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99263" y="4460875"/>
            <a:ext cx="1628775" cy="1004888"/>
          </a:xfrm>
          <a:prstGeom prst="rect">
            <a:avLst/>
          </a:prstGeom>
          <a:noFill/>
          <a:ln w="19050">
            <a:solidFill>
              <a:srgbClr val="993366"/>
            </a:solidFill>
            <a:miter lim="800000"/>
            <a:headEnd/>
            <a:tailEnd/>
          </a:ln>
          <a:extLst>
            <a:ext uri="{909E8E84-426E-40DD-AFC4-6F175D3DCCD1}">
              <a14:hiddenFill xmlns:a14="http://schemas.microsoft.com/office/drawing/2010/main">
                <a:solidFill>
                  <a:srgbClr val="FFFFFF"/>
                </a:solidFill>
              </a14:hiddenFill>
            </a:ext>
          </a:extLst>
        </p:spPr>
      </p:pic>
      <p:pic>
        <p:nvPicPr>
          <p:cNvPr id="44044" name="Picture 7" descr="mnsp">
            <a:extLst>
              <a:ext uri="{FF2B5EF4-FFF2-40B4-BE49-F238E27FC236}">
                <a16:creationId xmlns:a16="http://schemas.microsoft.com/office/drawing/2014/main" id="{EB0A8EF3-6210-F3ED-64E6-3DFBFC52C60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688" y="1417638"/>
            <a:ext cx="2068512" cy="111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8">
            <a:extLst>
              <a:ext uri="{FF2B5EF4-FFF2-40B4-BE49-F238E27FC236}">
                <a16:creationId xmlns:a16="http://schemas.microsoft.com/office/drawing/2014/main" id="{AAB9D4B7-E674-6F6F-FB06-D58ABDFF6F89}"/>
              </a:ext>
            </a:extLst>
          </p:cNvPr>
          <p:cNvSpPr>
            <a:spLocks noGrp="1"/>
          </p:cNvSpPr>
          <p:nvPr>
            <p:ph type="title" idx="4294967295"/>
          </p:nvPr>
        </p:nvSpPr>
        <p:spPr>
          <a:xfrm>
            <a:off x="1116013" y="274638"/>
            <a:ext cx="7742237" cy="939800"/>
          </a:xfrm>
        </p:spPr>
        <p:txBody>
          <a:bodyPr/>
          <a:lstStyle/>
          <a:p>
            <a:pPr eaLnBrk="1" hangingPunct="1"/>
            <a:r>
              <a:rPr lang="fr-FR" altLang="fr-FR" sz="3200" b="1">
                <a:solidFill>
                  <a:srgbClr val="984807"/>
                </a:solidFill>
              </a:rPr>
              <a:t>Conclusion</a:t>
            </a:r>
          </a:p>
        </p:txBody>
      </p:sp>
      <p:sp>
        <p:nvSpPr>
          <p:cNvPr id="45059" name="Espace réservé du numéro de diapositive 4">
            <a:extLst>
              <a:ext uri="{FF2B5EF4-FFF2-40B4-BE49-F238E27FC236}">
                <a16:creationId xmlns:a16="http://schemas.microsoft.com/office/drawing/2014/main" id="{2AEC6840-5CB8-2DDB-22E8-AB5439B889D9}"/>
              </a:ext>
            </a:extLst>
          </p:cNvPr>
          <p:cNvSpPr txBox="1">
            <a:spLocks noGrp="1" noChangeArrowheads="1"/>
          </p:cNvSpPr>
          <p:nvPr/>
        </p:nvSpPr>
        <p:spPr bwMode="auto">
          <a:xfrm>
            <a:off x="6786563" y="62785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r" eaLnBrk="1" hangingPunct="1">
              <a:spcBef>
                <a:spcPct val="0"/>
              </a:spcBef>
              <a:buFontTx/>
              <a:buNone/>
            </a:pPr>
            <a:fld id="{7DA3DBBD-7DA8-4B6B-AB39-F65C8C7F03B3}" type="slidenum">
              <a:rPr lang="fr-FR" altLang="fr-FR" sz="2000">
                <a:solidFill>
                  <a:srgbClr val="984807"/>
                </a:solidFill>
              </a:rPr>
              <a:pPr algn="r" eaLnBrk="1" hangingPunct="1">
                <a:spcBef>
                  <a:spcPct val="0"/>
                </a:spcBef>
                <a:buFontTx/>
                <a:buNone/>
              </a:pPr>
              <a:t>42</a:t>
            </a:fld>
            <a:endParaRPr lang="fr-FR" altLang="fr-FR" sz="2000">
              <a:solidFill>
                <a:srgbClr val="984807"/>
              </a:solidFill>
            </a:endParaRPr>
          </a:p>
        </p:txBody>
      </p:sp>
      <p:cxnSp>
        <p:nvCxnSpPr>
          <p:cNvPr id="5" name="Connecteur droit 4">
            <a:extLst>
              <a:ext uri="{FF2B5EF4-FFF2-40B4-BE49-F238E27FC236}">
                <a16:creationId xmlns:a16="http://schemas.microsoft.com/office/drawing/2014/main" id="{D87C8F32-7F5E-1025-C876-9F1A939006F3}"/>
              </a:ext>
            </a:extLst>
          </p:cNvPr>
          <p:cNvCxnSpPr/>
          <p:nvPr/>
        </p:nvCxnSpPr>
        <p:spPr>
          <a:xfrm rot="5400000">
            <a:off x="2143125" y="3721100"/>
            <a:ext cx="4859338" cy="1588"/>
          </a:xfrm>
          <a:prstGeom prst="line">
            <a:avLst/>
          </a:prstGeom>
          <a:ln w="3175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45061" name="ZoneTexte 12">
            <a:extLst>
              <a:ext uri="{FF2B5EF4-FFF2-40B4-BE49-F238E27FC236}">
                <a16:creationId xmlns:a16="http://schemas.microsoft.com/office/drawing/2014/main" id="{23461287-9C59-DDF2-73E5-462AB42773A1}"/>
              </a:ext>
            </a:extLst>
          </p:cNvPr>
          <p:cNvSpPr txBox="1">
            <a:spLocks noChangeArrowheads="1"/>
          </p:cNvSpPr>
          <p:nvPr/>
        </p:nvSpPr>
        <p:spPr bwMode="auto">
          <a:xfrm>
            <a:off x="4711700" y="2133600"/>
            <a:ext cx="4037013"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1800">
                <a:latin typeface="Times New Roman" panose="02020603050405020304" pitchFamily="18" charset="0"/>
                <a:cs typeface="Arial" panose="020B0604020202020204" pitchFamily="34" charset="0"/>
              </a:rPr>
              <a:t>Année : 2022</a:t>
            </a:r>
          </a:p>
          <a:p>
            <a:pPr>
              <a:spcBef>
                <a:spcPct val="0"/>
              </a:spcBef>
              <a:buFontTx/>
              <a:buNone/>
            </a:pP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a:p>
            <a:pPr algn="just">
              <a:spcBef>
                <a:spcPct val="0"/>
              </a:spcBef>
              <a:buFontTx/>
              <a:buNone/>
            </a:pPr>
            <a:r>
              <a:rPr lang="fr-FR" altLang="fr-FR" sz="1800">
                <a:latin typeface="Times New Roman" panose="02020603050405020304" pitchFamily="18" charset="0"/>
                <a:cs typeface="Arial" panose="020B0604020202020204" pitchFamily="34" charset="0"/>
              </a:rPr>
              <a:t>Contact : pour toute remarque concernant ce document, merci d’envoyer un mail sur l’adresse suivante :</a:t>
            </a:r>
          </a:p>
          <a:p>
            <a:pPr algn="just">
              <a:spcBef>
                <a:spcPct val="0"/>
              </a:spcBef>
              <a:buFontTx/>
              <a:buNone/>
            </a:pPr>
            <a:endParaRPr lang="fr-FR" altLang="fr-FR" sz="1800">
              <a:latin typeface="Times New Roman" panose="02020603050405020304" pitchFamily="18" charset="0"/>
              <a:cs typeface="Arial" panose="020B0604020202020204" pitchFamily="34" charset="0"/>
            </a:endParaRPr>
          </a:p>
          <a:p>
            <a:pPr algn="ctr">
              <a:spcBef>
                <a:spcPct val="0"/>
              </a:spcBef>
              <a:buFontTx/>
              <a:buNone/>
            </a:pPr>
            <a:r>
              <a:rPr lang="fr-FR" altLang="fr-FR" sz="1800" b="1">
                <a:latin typeface="Times New Roman" panose="02020603050405020304" pitchFamily="18" charset="0"/>
                <a:cs typeface="Arial" panose="020B0604020202020204" pitchFamily="34" charset="0"/>
              </a:rPr>
              <a:t>gfor_jsp@sdmis.fr</a:t>
            </a:r>
            <a:endParaRPr lang="fr-FR" altLang="fr-FR" sz="1800">
              <a:latin typeface="Times New Roman" panose="02020603050405020304" pitchFamily="18" charset="0"/>
              <a:cs typeface="Arial" panose="020B0604020202020204" pitchFamily="34" charset="0"/>
            </a:endParaRPr>
          </a:p>
          <a:p>
            <a:pPr>
              <a:spcBef>
                <a:spcPct val="0"/>
              </a:spcBef>
              <a:buFontTx/>
              <a:buNone/>
            </a:pPr>
            <a:endParaRPr lang="fr-FR" altLang="fr-FR" sz="1800">
              <a:latin typeface="Times New Roman" panose="02020603050405020304" pitchFamily="18" charset="0"/>
              <a:cs typeface="Arial" panose="020B0604020202020204" pitchFamily="34" charset="0"/>
            </a:endParaRPr>
          </a:p>
        </p:txBody>
      </p:sp>
      <p:sp>
        <p:nvSpPr>
          <p:cNvPr id="45062" name="ZoneTexte 15">
            <a:extLst>
              <a:ext uri="{FF2B5EF4-FFF2-40B4-BE49-F238E27FC236}">
                <a16:creationId xmlns:a16="http://schemas.microsoft.com/office/drawing/2014/main" id="{5E318D0D-7113-E265-07C9-C01203A4BC8C}"/>
              </a:ext>
            </a:extLst>
          </p:cNvPr>
          <p:cNvSpPr txBox="1">
            <a:spLocks noChangeArrowheads="1"/>
          </p:cNvSpPr>
          <p:nvPr/>
        </p:nvSpPr>
        <p:spPr bwMode="auto">
          <a:xfrm>
            <a:off x="611188" y="2312988"/>
            <a:ext cx="34290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r>
              <a:rPr lang="fr-FR" altLang="fr-FR" sz="2000" b="1">
                <a:latin typeface="Times New Roman" panose="02020603050405020304" pitchFamily="18" charset="0"/>
              </a:rPr>
              <a:t>Des SPP</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Des SPV</a:t>
            </a:r>
          </a:p>
          <a:p>
            <a:pPr>
              <a:spcBef>
                <a:spcPct val="0"/>
              </a:spcBef>
              <a:buFontTx/>
              <a:buNone/>
            </a:pPr>
            <a:endParaRPr lang="fr-FR" altLang="fr-FR" sz="2000" b="1">
              <a:latin typeface="Times New Roman" panose="02020603050405020304" pitchFamily="18" charset="0"/>
            </a:endParaRPr>
          </a:p>
          <a:p>
            <a:pPr>
              <a:spcBef>
                <a:spcPct val="0"/>
              </a:spcBef>
              <a:buFontTx/>
              <a:buNone/>
            </a:pPr>
            <a:r>
              <a:rPr lang="fr-FR" altLang="fr-FR" sz="2000" b="1">
                <a:latin typeface="Times New Roman" panose="02020603050405020304" pitchFamily="18" charset="0"/>
              </a:rPr>
              <a:t>Communs aux deux statuts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re 8">
            <a:extLst>
              <a:ext uri="{FF2B5EF4-FFF2-40B4-BE49-F238E27FC236}">
                <a16:creationId xmlns:a16="http://schemas.microsoft.com/office/drawing/2014/main" id="{97B8524A-04EC-F443-7EE3-95AC1F539F9E}"/>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7171" name="Espace réservé du numéro de diapositive 4">
            <a:extLst>
              <a:ext uri="{FF2B5EF4-FFF2-40B4-BE49-F238E27FC236}">
                <a16:creationId xmlns:a16="http://schemas.microsoft.com/office/drawing/2014/main" id="{C72A945B-FC4D-7740-6F80-88EE6C89F51C}"/>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4594F36-B412-4E90-AB1E-9DCDACB4FD83}" type="slidenum">
              <a:rPr lang="fr-FR" altLang="fr-FR" sz="2000">
                <a:solidFill>
                  <a:srgbClr val="984807"/>
                </a:solidFill>
              </a:rPr>
              <a:pPr>
                <a:spcBef>
                  <a:spcPct val="0"/>
                </a:spcBef>
                <a:buFontTx/>
                <a:buNone/>
              </a:pPr>
              <a:t>5</a:t>
            </a:fld>
            <a:endParaRPr lang="fr-FR" altLang="fr-FR" sz="2000">
              <a:solidFill>
                <a:srgbClr val="984807"/>
              </a:solidFill>
            </a:endParaRPr>
          </a:p>
        </p:txBody>
      </p:sp>
      <p:sp>
        <p:nvSpPr>
          <p:cNvPr id="5124" name="Rectangle 1">
            <a:extLst>
              <a:ext uri="{FF2B5EF4-FFF2-40B4-BE49-F238E27FC236}">
                <a16:creationId xmlns:a16="http://schemas.microsoft.com/office/drawing/2014/main" id="{21973E6A-3EF9-F4AE-0F47-7DAA15AC11D9}"/>
              </a:ext>
            </a:extLst>
          </p:cNvPr>
          <p:cNvSpPr>
            <a:spLocks noChangeArrowheads="1"/>
          </p:cNvSpPr>
          <p:nvPr/>
        </p:nvSpPr>
        <p:spPr bwMode="auto">
          <a:xfrm>
            <a:off x="414338" y="1316038"/>
            <a:ext cx="8189912" cy="4422775"/>
          </a:xfrm>
          <a:prstGeom prst="rect">
            <a:avLst/>
          </a:prstGeom>
          <a:noFill/>
          <a:ln>
            <a:noFill/>
          </a:ln>
        </p:spPr>
        <p:txBody>
          <a:bodyPr>
            <a:spAutoFit/>
          </a:bodyPr>
          <a:lstStyle>
            <a:lvl1pPr>
              <a:spcBef>
                <a:spcPct val="20000"/>
              </a:spcBef>
              <a:buFont typeface="Arial" panose="020B0604020202020204" pitchFamily="34" charset="0"/>
              <a:buChar char="•"/>
              <a:defRPr sz="3200">
                <a:solidFill>
                  <a:schemeClr val="tx1"/>
                </a:solidFill>
                <a:latin typeface="Myriad Pro"/>
              </a:defRPr>
            </a:lvl1pPr>
            <a:lvl2pPr marL="742950" indent="-285750">
              <a:spcBef>
                <a:spcPct val="20000"/>
              </a:spcBef>
              <a:buFont typeface="Arial" panose="020B0604020202020204" pitchFamily="34" charset="0"/>
              <a:buChar char="–"/>
              <a:defRPr sz="2800">
                <a:solidFill>
                  <a:schemeClr val="tx1"/>
                </a:solidFill>
                <a:latin typeface="Myriad Pro"/>
              </a:defRPr>
            </a:lvl2pPr>
            <a:lvl3pPr marL="1143000" indent="-228600">
              <a:spcBef>
                <a:spcPct val="20000"/>
              </a:spcBef>
              <a:buFont typeface="Arial" panose="020B0604020202020204" pitchFamily="34" charset="0"/>
              <a:buChar char="•"/>
              <a:defRPr sz="2400">
                <a:solidFill>
                  <a:schemeClr val="tx1"/>
                </a:solidFill>
                <a:latin typeface="Myriad Pro"/>
              </a:defRPr>
            </a:lvl3pPr>
            <a:lvl4pPr marL="1600200" indent="-228600">
              <a:spcBef>
                <a:spcPct val="20000"/>
              </a:spcBef>
              <a:buFont typeface="Arial" panose="020B0604020202020204" pitchFamily="34" charset="0"/>
              <a:buChar char="–"/>
              <a:defRPr sz="2000">
                <a:solidFill>
                  <a:schemeClr val="tx1"/>
                </a:solidFill>
                <a:latin typeface="Myriad Pro"/>
              </a:defRPr>
            </a:lvl4pPr>
            <a:lvl5pPr marL="2057400" indent="-228600">
              <a:spcBef>
                <a:spcPct val="20000"/>
              </a:spcBef>
              <a:buFont typeface="Arial" panose="020B0604020202020204" pitchFamily="34" charset="0"/>
              <a:buChar char="»"/>
              <a:defRPr sz="2000">
                <a:solidFill>
                  <a:schemeClr val="tx1"/>
                </a:solidFill>
                <a:latin typeface="Myriad Pro"/>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a:defRPr>
            </a:lvl9pPr>
          </a:lstStyle>
          <a:p>
            <a:pPr algn="just">
              <a:lnSpc>
                <a:spcPct val="107000"/>
              </a:lnSpc>
              <a:spcBef>
                <a:spcPct val="0"/>
              </a:spcBef>
              <a:buFontTx/>
              <a:buNone/>
              <a:defRPr/>
            </a:pPr>
            <a:r>
              <a:rPr lang="fr-FR" altLang="fr-FR" sz="2000" b="1" u="sng" dirty="0">
                <a:latin typeface="Times New Roman" panose="02020603050405020304" pitchFamily="18" charset="0"/>
                <a:ea typeface="Calibri" panose="020F0502020204030204" pitchFamily="34" charset="0"/>
                <a:cs typeface="Times New Roman" panose="02020603050405020304" pitchFamily="18" charset="0"/>
              </a:rPr>
              <a:t>Comité technique : </a:t>
            </a:r>
          </a:p>
          <a:p>
            <a:pPr>
              <a:buFont typeface="Arial" panose="020B0604020202020204" pitchFamily="34" charset="0"/>
              <a:buNone/>
              <a:defRPr/>
            </a:pPr>
            <a:endParaRPr lang="fr-FR" sz="2000" u="sng" dirty="0">
              <a:latin typeface="Times New Roman" panose="02020603050405020304" pitchFamily="18" charset="0"/>
              <a:cs typeface="Times New Roman" panose="02020603050405020304" pitchFamily="18" charset="0"/>
            </a:endParaRPr>
          </a:p>
          <a:p>
            <a:pPr marL="342900" indent="-342900">
              <a:buFontTx/>
              <a:buChar char="-"/>
              <a:defRPr/>
            </a:pPr>
            <a:r>
              <a:rPr lang="fr-FR" sz="2000" dirty="0">
                <a:latin typeface="Times New Roman" panose="02020603050405020304" pitchFamily="18" charset="0"/>
                <a:cs typeface="Times New Roman" panose="02020603050405020304" pitchFamily="18" charset="0"/>
              </a:rPr>
              <a:t>Amélioration des méthodes et techniques de travail et leur incidence sur le personnel,</a:t>
            </a:r>
          </a:p>
          <a:p>
            <a:pPr marL="342900" indent="-342900">
              <a:buFontTx/>
              <a:buChar char="-"/>
              <a:defRPr/>
            </a:pPr>
            <a:endParaRPr lang="fr-FR" sz="2000" dirty="0">
              <a:latin typeface="Times New Roman" panose="02020603050405020304" pitchFamily="18" charset="0"/>
              <a:cs typeface="Times New Roman" panose="02020603050405020304" pitchFamily="18" charset="0"/>
            </a:endParaRPr>
          </a:p>
          <a:p>
            <a:pPr marL="342900" indent="-342900">
              <a:buFontTx/>
              <a:buChar char="-"/>
              <a:defRPr/>
            </a:pPr>
            <a:r>
              <a:rPr lang="fr-FR" sz="2000" dirty="0">
                <a:latin typeface="Times New Roman" panose="02020603050405020304" pitchFamily="18" charset="0"/>
                <a:cs typeface="Times New Roman" panose="02020603050405020304" pitchFamily="18" charset="0"/>
              </a:rPr>
              <a:t>Conditions de travail en général (durée, horaires variables, congés),</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marL="342900" indent="-342900">
              <a:buFontTx/>
              <a:buChar char="-"/>
              <a:defRPr/>
            </a:pPr>
            <a:r>
              <a:rPr lang="fr-FR" sz="2000" dirty="0">
                <a:latin typeface="Times New Roman" panose="02020603050405020304" pitchFamily="18" charset="0"/>
                <a:cs typeface="Times New Roman" panose="02020603050405020304" pitchFamily="18" charset="0"/>
              </a:rPr>
              <a:t>Plans de formation par rapport aux exigences du SACR,</a:t>
            </a:r>
          </a:p>
          <a:p>
            <a:pPr>
              <a:buFont typeface="Arial" panose="020B0604020202020204" pitchFamily="34" charset="0"/>
              <a:buNone/>
              <a:defRPr/>
            </a:pPr>
            <a:endParaRPr lang="fr-FR" sz="2000" dirty="0">
              <a:latin typeface="Times New Roman" panose="02020603050405020304" pitchFamily="18" charset="0"/>
              <a:cs typeface="Times New Roman" panose="02020603050405020304" pitchFamily="18" charset="0"/>
            </a:endParaRPr>
          </a:p>
          <a:p>
            <a:pPr marL="342900" indent="-342900">
              <a:buFontTx/>
              <a:buChar char="-"/>
              <a:defRPr/>
            </a:pPr>
            <a:r>
              <a:rPr lang="fr-FR" sz="2000" dirty="0">
                <a:latin typeface="Times New Roman" panose="02020603050405020304" pitchFamily="18" charset="0"/>
                <a:cs typeface="Times New Roman" panose="02020603050405020304" pitchFamily="18" charset="0"/>
              </a:rPr>
              <a:t>Gestion des effectifs et leur fluctuation au sein de l’établissement,</a:t>
            </a:r>
          </a:p>
          <a:p>
            <a:pPr marL="342900" indent="-342900">
              <a:buFontTx/>
              <a:buChar char="-"/>
              <a:defRPr/>
            </a:pPr>
            <a:endParaRPr lang="fr-FR" sz="2000" dirty="0">
              <a:latin typeface="Times New Roman" panose="02020603050405020304" pitchFamily="18" charset="0"/>
              <a:cs typeface="Times New Roman" panose="02020603050405020304" pitchFamily="18" charset="0"/>
            </a:endParaRPr>
          </a:p>
          <a:p>
            <a:pPr>
              <a:buFont typeface="Arial" panose="020B0604020202020204" pitchFamily="34" charset="0"/>
              <a:buNone/>
              <a:defRPr/>
            </a:pPr>
            <a:r>
              <a:rPr lang="fr-FR" sz="2000" dirty="0">
                <a:latin typeface="Times New Roman" panose="02020603050405020304" pitchFamily="18" charset="0"/>
                <a:cs typeface="Times New Roman" panose="02020603050405020304" pitchFamily="18" charset="0"/>
              </a:rPr>
              <a:t>-    Niveau de qualification, les avancements et la formation des agents,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re 8">
            <a:extLst>
              <a:ext uri="{FF2B5EF4-FFF2-40B4-BE49-F238E27FC236}">
                <a16:creationId xmlns:a16="http://schemas.microsoft.com/office/drawing/2014/main" id="{83DBE98C-27C2-19DE-D86E-C85B352C62E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8195" name="Espace réservé du numéro de diapositive 4">
            <a:extLst>
              <a:ext uri="{FF2B5EF4-FFF2-40B4-BE49-F238E27FC236}">
                <a16:creationId xmlns:a16="http://schemas.microsoft.com/office/drawing/2014/main" id="{7C61DDD0-014A-5727-7EAA-F43EAF71664F}"/>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CC5BE44B-33C8-4FBE-BC6F-17C55495EDCE}" type="slidenum">
              <a:rPr lang="fr-FR" altLang="fr-FR" sz="2000">
                <a:solidFill>
                  <a:srgbClr val="984807"/>
                </a:solidFill>
              </a:rPr>
              <a:pPr>
                <a:spcBef>
                  <a:spcPct val="0"/>
                </a:spcBef>
                <a:buFontTx/>
                <a:buNone/>
              </a:pPr>
              <a:t>6</a:t>
            </a:fld>
            <a:endParaRPr lang="fr-FR" altLang="fr-FR" sz="2000">
              <a:solidFill>
                <a:srgbClr val="984807"/>
              </a:solidFill>
            </a:endParaRPr>
          </a:p>
        </p:txBody>
      </p:sp>
      <p:sp>
        <p:nvSpPr>
          <p:cNvPr id="8196" name="Rectangle 1">
            <a:extLst>
              <a:ext uri="{FF2B5EF4-FFF2-40B4-BE49-F238E27FC236}">
                <a16:creationId xmlns:a16="http://schemas.microsoft.com/office/drawing/2014/main" id="{A99C7D77-1EDC-BBEF-34AA-3F5C8C5E48FD}"/>
              </a:ext>
            </a:extLst>
          </p:cNvPr>
          <p:cNvSpPr>
            <a:spLocks noChangeArrowheads="1"/>
          </p:cNvSpPr>
          <p:nvPr/>
        </p:nvSpPr>
        <p:spPr bwMode="auto">
          <a:xfrm>
            <a:off x="414338" y="1316038"/>
            <a:ext cx="8189912" cy="407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Commission administrative paritaire :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2 types de C.A.P. spécifiques soit :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000">
                <a:latin typeface="Times New Roman" panose="02020603050405020304" pitchFamily="18" charset="0"/>
                <a:ea typeface="Calibri" panose="020F0502020204030204" pitchFamily="34" charset="0"/>
                <a:cs typeface="Times New Roman" panose="02020603050405020304" pitchFamily="18" charset="0"/>
              </a:rPr>
              <a:t> Nationales pour les catégories A et B, </a:t>
            </a:r>
          </a:p>
          <a:p>
            <a:r>
              <a:rPr lang="fr-FR" altLang="fr-FR" sz="2000">
                <a:latin typeface="Times New Roman" panose="02020603050405020304" pitchFamily="18" charset="0"/>
                <a:ea typeface="Calibri" panose="020F0502020204030204" pitchFamily="34" charset="0"/>
                <a:cs typeface="Times New Roman" panose="02020603050405020304" pitchFamily="18" charset="0"/>
              </a:rPr>
              <a:t> Départementales pour la catégorie C (placées auprès de chaque S.D.I.S.).</a:t>
            </a:r>
          </a:p>
          <a:p>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Sont compétentes sur les questions d’ordre </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individuel, ainsi elles se prononcent sur la gestion et </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sur l’évolution de carrière des SPP.</a:t>
            </a:r>
          </a:p>
          <a:p>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8197" name="Picture 1" descr="CAP">
            <a:extLst>
              <a:ext uri="{FF2B5EF4-FFF2-40B4-BE49-F238E27FC236}">
                <a16:creationId xmlns:a16="http://schemas.microsoft.com/office/drawing/2014/main" id="{3FFCB239-0C38-5DE7-3F30-A05F841379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0867" t="5566" r="6900" b="9700"/>
          <a:stretch>
            <a:fillRect/>
          </a:stretch>
        </p:blipFill>
        <p:spPr bwMode="auto">
          <a:xfrm>
            <a:off x="6156325" y="3646488"/>
            <a:ext cx="2447925"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8">
            <a:extLst>
              <a:ext uri="{FF2B5EF4-FFF2-40B4-BE49-F238E27FC236}">
                <a16:creationId xmlns:a16="http://schemas.microsoft.com/office/drawing/2014/main" id="{9D5B2E4E-532D-DB5D-1087-040AFAEA26F4}"/>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9219" name="Espace réservé du numéro de diapositive 4">
            <a:extLst>
              <a:ext uri="{FF2B5EF4-FFF2-40B4-BE49-F238E27FC236}">
                <a16:creationId xmlns:a16="http://schemas.microsoft.com/office/drawing/2014/main" id="{C894D27E-1851-866E-7EC2-9124A1DD33EE}"/>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4EABEDEE-CF70-4356-B2F2-ED74455FC6BD}" type="slidenum">
              <a:rPr lang="fr-FR" altLang="fr-FR" sz="2000">
                <a:solidFill>
                  <a:srgbClr val="984807"/>
                </a:solidFill>
              </a:rPr>
              <a:pPr>
                <a:spcBef>
                  <a:spcPct val="0"/>
                </a:spcBef>
                <a:buFontTx/>
                <a:buNone/>
              </a:pPr>
              <a:t>7</a:t>
            </a:fld>
            <a:endParaRPr lang="fr-FR" altLang="fr-FR" sz="2000">
              <a:solidFill>
                <a:srgbClr val="984807"/>
              </a:solidFill>
            </a:endParaRPr>
          </a:p>
        </p:txBody>
      </p:sp>
      <p:sp>
        <p:nvSpPr>
          <p:cNvPr id="9220" name="Rectangle 1">
            <a:extLst>
              <a:ext uri="{FF2B5EF4-FFF2-40B4-BE49-F238E27FC236}">
                <a16:creationId xmlns:a16="http://schemas.microsoft.com/office/drawing/2014/main" id="{FCB46B56-242D-C7C5-9BA4-3CB686BD64F3}"/>
              </a:ext>
            </a:extLst>
          </p:cNvPr>
          <p:cNvSpPr>
            <a:spLocks noChangeArrowheads="1"/>
          </p:cNvSpPr>
          <p:nvPr/>
        </p:nvSpPr>
        <p:spPr bwMode="auto">
          <a:xfrm>
            <a:off x="414338" y="1316038"/>
            <a:ext cx="8189912" cy="385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Commission administrative paritaire : </a:t>
            </a:r>
          </a:p>
          <a:p>
            <a:pPr algn="just">
              <a:lnSpc>
                <a:spcPct val="107000"/>
              </a:lnSpc>
              <a:spcBef>
                <a:spcPct val="0"/>
              </a:spcBef>
              <a:buFontTx/>
              <a:buNone/>
            </a:pPr>
            <a:endParaRPr lang="fr-FR" altLang="fr-FR" sz="2000" u="sng">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Composée de représentants de l’administration pour moitié et de représentants des fonctionnaires territoriaux pour l’autre moitié.</a:t>
            </a: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Bef>
                <a:spcPct val="0"/>
              </a:spcBef>
              <a:buFontTx/>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Ces représentants sont soit : </a:t>
            </a:r>
          </a:p>
          <a:p>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r>
              <a:rPr lang="fr-FR" altLang="fr-FR" sz="2000">
                <a:latin typeface="Times New Roman" panose="02020603050405020304" pitchFamily="18" charset="0"/>
                <a:ea typeface="Calibri" panose="020F0502020204030204" pitchFamily="34" charset="0"/>
                <a:cs typeface="Times New Roman" panose="02020603050405020304" pitchFamily="18" charset="0"/>
              </a:rPr>
              <a:t> Désignés par le président du C.A.S.D.I.S, </a:t>
            </a:r>
          </a:p>
          <a:p>
            <a:r>
              <a:rPr lang="fr-FR" altLang="fr-FR" sz="2000">
                <a:latin typeface="Times New Roman" panose="02020603050405020304" pitchFamily="18" charset="0"/>
                <a:ea typeface="Calibri" panose="020F0502020204030204" pitchFamily="34" charset="0"/>
                <a:cs typeface="Times New Roman" panose="02020603050405020304" pitchFamily="18" charset="0"/>
              </a:rPr>
              <a:t> Elus (pour les représentants du personnel) élus pour un mandat de 6 ans par leurs pairs à partir des listes présentées par les organisations syndicales.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re 8">
            <a:extLst>
              <a:ext uri="{FF2B5EF4-FFF2-40B4-BE49-F238E27FC236}">
                <a16:creationId xmlns:a16="http://schemas.microsoft.com/office/drawing/2014/main" id="{B4C1B208-4078-DBD6-F4ED-7BF5897399A1}"/>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0243" name="Espace réservé du numéro de diapositive 4">
            <a:extLst>
              <a:ext uri="{FF2B5EF4-FFF2-40B4-BE49-F238E27FC236}">
                <a16:creationId xmlns:a16="http://schemas.microsoft.com/office/drawing/2014/main" id="{44AC4C28-2473-C705-5A46-41990B8B706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BD55B344-9C61-4DD3-91AF-966CE15598C7}" type="slidenum">
              <a:rPr lang="fr-FR" altLang="fr-FR" sz="2000">
                <a:solidFill>
                  <a:srgbClr val="984807"/>
                </a:solidFill>
              </a:rPr>
              <a:pPr>
                <a:spcBef>
                  <a:spcPct val="0"/>
                </a:spcBef>
                <a:buFontTx/>
                <a:buNone/>
              </a:pPr>
              <a:t>8</a:t>
            </a:fld>
            <a:endParaRPr lang="fr-FR" altLang="fr-FR" sz="2000">
              <a:solidFill>
                <a:srgbClr val="984807"/>
              </a:solidFill>
            </a:endParaRPr>
          </a:p>
        </p:txBody>
      </p:sp>
      <p:sp>
        <p:nvSpPr>
          <p:cNvPr id="10244" name="Rectangle 1">
            <a:extLst>
              <a:ext uri="{FF2B5EF4-FFF2-40B4-BE49-F238E27FC236}">
                <a16:creationId xmlns:a16="http://schemas.microsoft.com/office/drawing/2014/main" id="{87E23921-A5C7-532D-9F1B-238BB00E572E}"/>
              </a:ext>
            </a:extLst>
          </p:cNvPr>
          <p:cNvSpPr>
            <a:spLocks noChangeArrowheads="1"/>
          </p:cNvSpPr>
          <p:nvPr/>
        </p:nvSpPr>
        <p:spPr bwMode="auto">
          <a:xfrm>
            <a:off x="414338" y="1316038"/>
            <a:ext cx="8189912"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Commission administrative paritaire :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A ce titre, elles peuvent rendre un avis consultatif sur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Prolongation d’un stage, la titularisation ou un refus de celle-ci,</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Licenciement pour insuffisance professionnelle, un refus de poste après un congé maladie,</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Avancement d’échelon, l’inscription au tableau d’avancement annuel, une promotion interne,</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Mutation, une mise à disposition, un changement d’affectation ou/et un reclassement pour inaptitude,</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Détachement, une disponibilité, la notation,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re 8">
            <a:extLst>
              <a:ext uri="{FF2B5EF4-FFF2-40B4-BE49-F238E27FC236}">
                <a16:creationId xmlns:a16="http://schemas.microsoft.com/office/drawing/2014/main" id="{DC25E3B7-FA24-E218-121E-9F67939D8F19}"/>
              </a:ext>
            </a:extLst>
          </p:cNvPr>
          <p:cNvSpPr>
            <a:spLocks noGrp="1"/>
          </p:cNvSpPr>
          <p:nvPr>
            <p:ph type="title"/>
          </p:nvPr>
        </p:nvSpPr>
        <p:spPr>
          <a:xfrm>
            <a:off x="1116013" y="274638"/>
            <a:ext cx="7742237" cy="939800"/>
          </a:xfrm>
        </p:spPr>
        <p:txBody>
          <a:bodyPr/>
          <a:lstStyle/>
          <a:p>
            <a:pPr eaLnBrk="1" hangingPunct="1"/>
            <a:r>
              <a:rPr lang="fr-FR" altLang="fr-FR" sz="3200" b="1">
                <a:solidFill>
                  <a:srgbClr val="984807"/>
                </a:solidFill>
              </a:rPr>
              <a:t>S.P.P.</a:t>
            </a:r>
          </a:p>
        </p:txBody>
      </p:sp>
      <p:sp>
        <p:nvSpPr>
          <p:cNvPr id="11267" name="Espace réservé du numéro de diapositive 4">
            <a:extLst>
              <a:ext uri="{FF2B5EF4-FFF2-40B4-BE49-F238E27FC236}">
                <a16:creationId xmlns:a16="http://schemas.microsoft.com/office/drawing/2014/main" id="{98760B4F-71F9-DC34-03C7-763AF5EA037D}"/>
              </a:ext>
            </a:extLst>
          </p:cNvPr>
          <p:cNvSpPr>
            <a:spLocks noGrp="1" noChangeArrowheads="1"/>
          </p:cNvSpPr>
          <p:nvPr>
            <p:ph type="sldNum" sz="quarter" idx="12"/>
          </p:nvPr>
        </p:nvSpPr>
        <p:spPr bwMode="auto">
          <a:xfrm>
            <a:off x="6786563" y="6278563"/>
            <a:ext cx="21336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spcBef>
                <a:spcPct val="0"/>
              </a:spcBef>
              <a:buFontTx/>
              <a:buNone/>
            </a:pPr>
            <a:fld id="{772B2F48-1D94-4479-B3B7-467E413C0599}" type="slidenum">
              <a:rPr lang="fr-FR" altLang="fr-FR" sz="2000">
                <a:solidFill>
                  <a:srgbClr val="984807"/>
                </a:solidFill>
              </a:rPr>
              <a:pPr>
                <a:spcBef>
                  <a:spcPct val="0"/>
                </a:spcBef>
                <a:buFontTx/>
                <a:buNone/>
              </a:pPr>
              <a:t>9</a:t>
            </a:fld>
            <a:endParaRPr lang="fr-FR" altLang="fr-FR" sz="2000">
              <a:solidFill>
                <a:srgbClr val="984807"/>
              </a:solidFill>
            </a:endParaRPr>
          </a:p>
        </p:txBody>
      </p:sp>
      <p:sp>
        <p:nvSpPr>
          <p:cNvPr id="11268" name="Rectangle 1">
            <a:extLst>
              <a:ext uri="{FF2B5EF4-FFF2-40B4-BE49-F238E27FC236}">
                <a16:creationId xmlns:a16="http://schemas.microsoft.com/office/drawing/2014/main" id="{43CFC555-FE58-B58E-1071-492E84DCFAC7}"/>
              </a:ext>
            </a:extLst>
          </p:cNvPr>
          <p:cNvSpPr>
            <a:spLocks noChangeArrowheads="1"/>
          </p:cNvSpPr>
          <p:nvPr/>
        </p:nvSpPr>
        <p:spPr bwMode="auto">
          <a:xfrm>
            <a:off x="414338" y="1316038"/>
            <a:ext cx="8189912" cy="325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Myriad Pro" panose="020B0503030403020204" pitchFamily="34" charset="0"/>
              </a:defRPr>
            </a:lvl1pPr>
            <a:lvl2pPr marL="742950" indent="-285750">
              <a:spcBef>
                <a:spcPct val="20000"/>
              </a:spcBef>
              <a:buFont typeface="Arial" panose="020B0604020202020204" pitchFamily="34" charset="0"/>
              <a:buChar char="–"/>
              <a:defRPr sz="2800">
                <a:solidFill>
                  <a:schemeClr val="tx1"/>
                </a:solidFill>
                <a:latin typeface="Myriad Pro" panose="020B0503030403020204" pitchFamily="34" charset="0"/>
              </a:defRPr>
            </a:lvl2pPr>
            <a:lvl3pPr marL="1143000" indent="-228600">
              <a:spcBef>
                <a:spcPct val="20000"/>
              </a:spcBef>
              <a:buFont typeface="Arial" panose="020B0604020202020204" pitchFamily="34" charset="0"/>
              <a:buChar char="•"/>
              <a:defRPr sz="2400">
                <a:solidFill>
                  <a:schemeClr val="tx1"/>
                </a:solidFill>
                <a:latin typeface="Myriad Pro" panose="020B0503030403020204" pitchFamily="34" charset="0"/>
              </a:defRPr>
            </a:lvl3pPr>
            <a:lvl4pPr marL="1600200" indent="-228600">
              <a:spcBef>
                <a:spcPct val="20000"/>
              </a:spcBef>
              <a:buFont typeface="Arial" panose="020B0604020202020204" pitchFamily="34" charset="0"/>
              <a:buChar char="–"/>
              <a:defRPr sz="2000">
                <a:solidFill>
                  <a:schemeClr val="tx1"/>
                </a:solidFill>
                <a:latin typeface="Myriad Pro" panose="020B0503030403020204" pitchFamily="34" charset="0"/>
              </a:defRPr>
            </a:lvl4pPr>
            <a:lvl5pPr marL="2057400" indent="-228600">
              <a:spcBef>
                <a:spcPct val="20000"/>
              </a:spcBef>
              <a:buFont typeface="Arial" panose="020B0604020202020204" pitchFamily="34" charset="0"/>
              <a:buChar char="»"/>
              <a:defRPr sz="2000">
                <a:solidFill>
                  <a:schemeClr val="tx1"/>
                </a:solidFill>
                <a:latin typeface="Myriad Pro" panose="020B0503030403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Myriad Pro" panose="020B0503030403020204" pitchFamily="34" charset="0"/>
              </a:defRPr>
            </a:lvl9pPr>
          </a:lstStyle>
          <a:p>
            <a:pPr algn="just">
              <a:lnSpc>
                <a:spcPct val="107000"/>
              </a:lnSpc>
              <a:spcBef>
                <a:spcPct val="0"/>
              </a:spcBef>
              <a:buFontTx/>
              <a:buNone/>
            </a:pPr>
            <a:r>
              <a:rPr lang="fr-FR" altLang="fr-FR" sz="2000" b="1" u="sng">
                <a:latin typeface="Times New Roman" panose="02020603050405020304" pitchFamily="18" charset="0"/>
                <a:ea typeface="Calibri" panose="020F0502020204030204" pitchFamily="34" charset="0"/>
                <a:cs typeface="Times New Roman" panose="02020603050405020304" pitchFamily="18" charset="0"/>
              </a:rPr>
              <a:t>Commission administrative paritaire :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C.A.P. peut également se réunir en conseil de discipline, mais elle ne fait qu’émettre un avis que l’autorité d’emploi n’est pas obligée de suivre.</a:t>
            </a: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 </a:t>
            </a:r>
          </a:p>
          <a:p>
            <a:pPr>
              <a:buFont typeface="Arial" panose="020B0604020202020204" pitchFamily="34" charset="0"/>
              <a:buNone/>
            </a:pPr>
            <a:endParaRPr lang="fr-FR" altLang="fr-FR" sz="2000">
              <a:latin typeface="Times New Roman" panose="02020603050405020304" pitchFamily="18" charset="0"/>
              <a:ea typeface="Calibri" panose="020F0502020204030204" pitchFamily="34" charset="0"/>
              <a:cs typeface="Times New Roman" panose="02020603050405020304" pitchFamily="18" charset="0"/>
            </a:endParaRPr>
          </a:p>
          <a:p>
            <a:pPr>
              <a:buFont typeface="Arial" panose="020B0604020202020204" pitchFamily="34" charset="0"/>
              <a:buNone/>
            </a:pPr>
            <a:r>
              <a:rPr lang="fr-FR" altLang="fr-FR" sz="2000">
                <a:latin typeface="Times New Roman" panose="02020603050405020304" pitchFamily="18" charset="0"/>
                <a:ea typeface="Calibri" panose="020F0502020204030204" pitchFamily="34" charset="0"/>
                <a:cs typeface="Times New Roman" panose="02020603050405020304" pitchFamily="18" charset="0"/>
              </a:rPr>
              <a:t>Commissions Administratives Paritaires ne sont pas compétentes pour les agents non-titulaires.</a:t>
            </a:r>
          </a:p>
        </p:txBody>
      </p:sp>
    </p:spTree>
  </p:cSld>
  <p:clrMapOvr>
    <a:masterClrMapping/>
  </p:clrMapOvr>
</p:sld>
</file>

<file path=ppt/theme/theme1.xml><?xml version="1.0" encoding="utf-8"?>
<a:theme xmlns:a="http://schemas.openxmlformats.org/drawingml/2006/main" name="GCC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DIS">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Aquatique</Template>
  <TotalTime>885</TotalTime>
  <Words>3076</Words>
  <Application>Microsoft Office PowerPoint</Application>
  <PresentationFormat>Affichage à l'écran (4:3)</PresentationFormat>
  <Paragraphs>378</Paragraphs>
  <Slides>42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42</vt:i4>
      </vt:variant>
    </vt:vector>
  </HeadingPairs>
  <TitlesOfParts>
    <vt:vector size="49" baseType="lpstr">
      <vt:lpstr>Arial</vt:lpstr>
      <vt:lpstr>Myriad Pro</vt:lpstr>
      <vt:lpstr>Calibri</vt:lpstr>
      <vt:lpstr>Times New Roman</vt:lpstr>
      <vt:lpstr>Wingdings</vt:lpstr>
      <vt:lpstr>Wingdings 3</vt:lpstr>
      <vt:lpstr>GCCAR</vt:lpstr>
      <vt:lpstr>Organes de concertation</vt:lpstr>
      <vt:lpstr>Organes de concertation</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S.P.P.</vt:lpstr>
      <vt:lpstr>S.P.V.</vt:lpstr>
      <vt:lpstr>S.P.V.</vt:lpstr>
      <vt:lpstr>S.P.V.</vt:lpstr>
      <vt:lpstr>S.P.V.</vt:lpstr>
      <vt:lpstr>S.P.V.</vt:lpstr>
      <vt:lpstr>S.P.V.</vt:lpstr>
      <vt:lpstr>S.P.V.</vt:lpstr>
      <vt:lpstr>S.P.V.</vt:lpstr>
      <vt:lpstr>S.P.V.</vt:lpstr>
      <vt:lpstr>S.P.V.</vt:lpstr>
      <vt:lpstr>S.P.P. / S.P.V.</vt:lpstr>
      <vt:lpstr>S.P.P. / S.P.V.</vt:lpstr>
      <vt:lpstr>Conclusion</vt:lpstr>
    </vt:vector>
  </TitlesOfParts>
  <Company>SDIS du Rhône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MUSSARD Vincent</dc:creator>
  <cp:lastModifiedBy>Daniel ROSIQUE</cp:lastModifiedBy>
  <cp:revision>77</cp:revision>
  <cp:lastPrinted>2015-08-06T08:01:37Z</cp:lastPrinted>
  <dcterms:created xsi:type="dcterms:W3CDTF">2015-08-05T10:19:35Z</dcterms:created>
  <dcterms:modified xsi:type="dcterms:W3CDTF">2022-09-11T20:09:39Z</dcterms:modified>
</cp:coreProperties>
</file>