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71" r:id="rId3"/>
    <p:sldId id="362" r:id="rId4"/>
    <p:sldId id="298" r:id="rId5"/>
    <p:sldId id="312" r:id="rId6"/>
    <p:sldId id="299" r:id="rId7"/>
    <p:sldId id="265" r:id="rId8"/>
    <p:sldId id="266" r:id="rId9"/>
    <p:sldId id="267" r:id="rId10"/>
    <p:sldId id="268" r:id="rId11"/>
    <p:sldId id="363" r:id="rId12"/>
    <p:sldId id="316" r:id="rId13"/>
    <p:sldId id="317" r:id="rId14"/>
    <p:sldId id="303" r:id="rId15"/>
    <p:sldId id="318" r:id="rId16"/>
    <p:sldId id="319" r:id="rId17"/>
    <p:sldId id="306" r:id="rId18"/>
    <p:sldId id="320" r:id="rId19"/>
    <p:sldId id="364" r:id="rId20"/>
    <p:sldId id="304" r:id="rId21"/>
    <p:sldId id="322" r:id="rId22"/>
    <p:sldId id="323" r:id="rId23"/>
    <p:sldId id="361" r:id="rId24"/>
    <p:sldId id="270" r:id="rId25"/>
    <p:sldId id="327" r:id="rId26"/>
    <p:sldId id="328" r:id="rId27"/>
    <p:sldId id="300" r:id="rId28"/>
    <p:sldId id="330" r:id="rId29"/>
    <p:sldId id="331" r:id="rId30"/>
    <p:sldId id="329" r:id="rId31"/>
    <p:sldId id="332" r:id="rId32"/>
    <p:sldId id="333" r:id="rId33"/>
    <p:sldId id="301" r:id="rId34"/>
    <p:sldId id="336" r:id="rId35"/>
    <p:sldId id="334" r:id="rId36"/>
    <p:sldId id="335" r:id="rId37"/>
    <p:sldId id="337" r:id="rId38"/>
    <p:sldId id="274" r:id="rId39"/>
    <p:sldId id="275" r:id="rId40"/>
    <p:sldId id="276" r:id="rId41"/>
    <p:sldId id="294" r:id="rId42"/>
    <p:sldId id="277" r:id="rId43"/>
    <p:sldId id="278" r:id="rId44"/>
    <p:sldId id="33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5" r:id="rId57"/>
    <p:sldId id="290" r:id="rId58"/>
    <p:sldId id="291" r:id="rId59"/>
    <p:sldId id="292" r:id="rId60"/>
    <p:sldId id="293" r:id="rId61"/>
    <p:sldId id="273" r:id="rId62"/>
    <p:sldId id="326" r:id="rId63"/>
    <p:sldId id="314" r:id="rId64"/>
    <p:sldId id="315" r:id="rId65"/>
    <p:sldId id="296" r:id="rId66"/>
    <p:sldId id="321" r:id="rId67"/>
    <p:sldId id="297" r:id="rId68"/>
    <p:sldId id="272" r:id="rId6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110" d="100"/>
          <a:sy n="110" d="100"/>
        </p:scale>
        <p:origin x="10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E5B174E-C3C8-1680-E238-229FBA1F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2A7E24-8829-3467-A9EA-27B088803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A18F6A3-7516-4D4E-9071-A7B7DF17AD1B}" type="datetimeFigureOut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A6ACD4A-DAAA-1E63-FCD4-0736E4EB0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1E44B1F-D193-B402-B3EA-8A58F6267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7025AC-B445-DBDB-CF8B-584F43320E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DC7701-438D-C4D2-125C-CCB871A7C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746528-F866-48B9-B3A3-7CC7ED5BB3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F664B-06B5-1317-117B-908052A0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E8D1-14B0-4E97-A9E7-73524DA98C60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F8FBAE-4B58-072E-9EDD-D9BBB584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015C20-F073-50ED-7C3D-B829DB6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FF82-2A3F-48AA-9DA7-60AD456B22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84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F2F7A2-ADD9-3D7A-1577-491AD1F6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88E3-BCBA-4F87-BB97-18AC6BE8295C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A2414A-7A6D-FFB9-D703-C7661DF2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DBB2CF-F8E9-B800-7FAF-4D7AC31D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A5BB-4B3C-466F-A60A-613371FF83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217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E571BF-E73C-49D2-EB6F-A4950E8B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8B00-1ADF-4EB0-82FD-05DE369048F6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FDF98-E638-90DE-58EF-2F1B7836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DB4FE-6D4B-8D62-4CB6-8B41A766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0AA5-A03F-42AA-9A76-2F8B3D926D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884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27B419-2565-19CF-6667-2EE42DCF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414B-3DF5-49FC-AA7B-AF351397034F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9BC031-6AC0-CAA5-6A1E-CF5C4BC4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93C5E9-59E7-D23B-7B8B-609D93C7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CD54-D941-46E2-94B3-65E9049142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593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D3F0D-DA18-4676-F8C6-62D92CE7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538E-D931-46CB-9E6F-AEAD09C8E9DE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621F9-B9C1-13B8-5BF8-0ADB46E8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B35282-308C-0441-5FF3-01AC0500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B593-7448-41A9-854B-6D5A2B0158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105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C149685-4170-D62F-92DC-F6C9104DB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AE45-13EE-4122-A49E-8161400CED11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FD761E-F93F-552F-1706-034FEB73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D1DF6CC-EDF5-A729-8245-EC6AD489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0169-C2BA-4797-814F-7B804622E8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38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1D96ADE-C8AA-FE7D-5BDD-02A1C4A0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32DF-77CC-45CC-ADA3-647C375A608C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7A331ED-D9C8-C078-C25B-B53E90F6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431380E-92D7-8C71-CDFF-C6047FAF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FFE6-416D-4B83-9D79-1A812CFBE2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0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2E36D2D-C949-485B-AF75-A86634A7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3E1C-2321-4C28-BC28-536AEE4144CD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4CD8307-4206-5A26-1D2F-35E867E4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00C2FD0-FFA9-6C22-43DF-DF0F4D68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0422-96FD-464A-8F79-ABBA717916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829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BBBD312-5E44-ABBA-13BC-C6C48582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9831-BA04-4E8B-909F-5F31D798CBC9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E302DFC-603E-9418-A825-C5C0F5B8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59374C8-1BFC-8E12-5871-FD774695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5266-8173-4C0D-8B80-D394EE666A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114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B9C3131-E000-982C-6219-CFA59697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F36D-69A5-477E-8B0C-735F65B5C141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C94C6FB-5388-B775-DD9A-33DA467D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04A692B-EB17-661F-98BC-B3757708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DEA2-DFBB-43FA-BB51-0D8D72AA10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087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53FF324-7DBD-53B5-B65C-34514845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C3B1-D0F9-4BC9-9E3F-B0FD157B48A2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42E78D1-A8D2-A274-7396-A4385D7E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452D495-C89D-7793-7DBC-81A6B96A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2062-3067-4F1D-8EE4-C6560A9CC8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887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CC6004C-B960-B89D-D751-393C287787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0B7CDFF-C1FF-087E-C1BD-61AE89260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16499-D569-7394-5EB9-540639C25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6E366-7F4D-4F51-829F-44B31896BF68}" type="datetime1">
              <a:rPr lang="fr-FR"/>
              <a:pPr>
                <a:defRPr/>
              </a:pPr>
              <a:t>03/10/2022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29CA9D-A368-3461-DA88-F4B6C783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1890ED-A7FA-3186-19EE-93D31B34D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329312E6-D7CA-4627-963E-B2A472C1B0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hilippe\Mes%20documents\JSP%20SDMIS\D&#233;mat&#233;rialisation\JSP%202\PWP\Incendie\AKitchenOilFire.wmv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3A259C7-A88B-77EC-9AEF-675D60BB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Classes de feux et les Agents extincteurs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C4E47B61-6EBF-AD2F-D012-5CD7A9D3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2022 – Version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26">
            <a:extLst>
              <a:ext uri="{FF2B5EF4-FFF2-40B4-BE49-F238E27FC236}">
                <a16:creationId xmlns:a16="http://schemas.microsoft.com/office/drawing/2014/main" id="{4CD39DF7-A038-C573-7FF5-689EF251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7924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Les solides liquéfiables 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Feux de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plastiques, caoutchouc et goudrons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qui dégagent une grande quantité de chaleur et de fumées.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Généralement l’extinction s’obtient à l’eau.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Cependant, dans certains cas, son action pourra se révéler insuffisante.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L’extinction est alors menée à l’aide de mousse. 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23B1445E-8226-51B1-6C78-10023578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2292" name="Picture 6" descr="pictogramme classe b">
            <a:extLst>
              <a:ext uri="{FF2B5EF4-FFF2-40B4-BE49-F238E27FC236}">
                <a16:creationId xmlns:a16="http://schemas.microsoft.com/office/drawing/2014/main" id="{3CBD6D98-A438-8395-8D28-639C2096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re 8">
            <a:extLst>
              <a:ext uri="{FF2B5EF4-FFF2-40B4-BE49-F238E27FC236}">
                <a16:creationId xmlns:a16="http://schemas.microsoft.com/office/drawing/2014/main" id="{186158E8-F64A-AB22-402F-7EB9A45303E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DDB6D8D1-6B14-59E1-FEAE-60DDF380694A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3315" name="Picture 7" descr="pictogramme classe c">
            <a:extLst>
              <a:ext uri="{FF2B5EF4-FFF2-40B4-BE49-F238E27FC236}">
                <a16:creationId xmlns:a16="http://schemas.microsoft.com/office/drawing/2014/main" id="{7B3F5831-A77E-B891-C24E-1D6D2815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ERIC\photo combus\PhotoPC mardi 26 septembre 2000 1101 20.jpg">
            <a:extLst>
              <a:ext uri="{FF2B5EF4-FFF2-40B4-BE49-F238E27FC236}">
                <a16:creationId xmlns:a16="http://schemas.microsoft.com/office/drawing/2014/main" id="{B8D000D8-9362-20CD-C0DB-759588EF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244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C:\ERIC\photo combus\PhotoPC mardi 26 septembre 2000 1102 23.jpg">
            <a:extLst>
              <a:ext uri="{FF2B5EF4-FFF2-40B4-BE49-F238E27FC236}">
                <a16:creationId xmlns:a16="http://schemas.microsoft.com/office/drawing/2014/main" id="{E278D86E-E8C1-FB1D-7C29-87103195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466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2059">
            <a:extLst>
              <a:ext uri="{FF2B5EF4-FFF2-40B4-BE49-F238E27FC236}">
                <a16:creationId xmlns:a16="http://schemas.microsoft.com/office/drawing/2014/main" id="{E9B04758-0CAC-225E-9491-E677C137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de gaz : </a:t>
            </a:r>
          </a:p>
        </p:txBody>
      </p:sp>
      <p:sp>
        <p:nvSpPr>
          <p:cNvPr id="13319" name="Rectangle 4">
            <a:extLst>
              <a:ext uri="{FF2B5EF4-FFF2-40B4-BE49-F238E27FC236}">
                <a16:creationId xmlns:a16="http://schemas.microsoft.com/office/drawing/2014/main" id="{9F2081A8-058E-B825-6C83-6A629C69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3733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 Gaz naturel : méthane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 Gaz de pétrole: butane, propane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- Produits chimiques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Tous les combustibles qui à température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ambiante sont gazeux.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77AD5021-7C87-EDDC-6CF2-8A7FE299BEFE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4339" name="Picture 7" descr="pictogramme classe c">
            <a:extLst>
              <a:ext uri="{FF2B5EF4-FFF2-40B4-BE49-F238E27FC236}">
                <a16:creationId xmlns:a16="http://schemas.microsoft.com/office/drawing/2014/main" id="{99957577-1C92-FF54-D9F9-38C06BBA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059">
            <a:extLst>
              <a:ext uri="{FF2B5EF4-FFF2-40B4-BE49-F238E27FC236}">
                <a16:creationId xmlns:a16="http://schemas.microsoft.com/office/drawing/2014/main" id="{E4F93D8F-A3C5-2A52-F915-A4F2AFF4C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de gaz : </a:t>
            </a:r>
          </a:p>
        </p:txBody>
      </p:sp>
      <p:sp>
        <p:nvSpPr>
          <p:cNvPr id="14341" name="Text Box 2059">
            <a:extLst>
              <a:ext uri="{FF2B5EF4-FFF2-40B4-BE49-F238E27FC236}">
                <a16:creationId xmlns:a16="http://schemas.microsoft.com/office/drawing/2014/main" id="{365430EF-71CB-01A0-76EB-31133F32C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800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Leur mise à feu s'accompagne généralement d'une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explosion.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Se présentent toujours sous forme de fuites enflammées, plus ou moins importantes en fonction de la pression de stockage ou de transport </a:t>
            </a:r>
          </a:p>
        </p:txBody>
      </p:sp>
      <p:sp>
        <p:nvSpPr>
          <p:cNvPr id="14342" name="Text Box 2059">
            <a:extLst>
              <a:ext uri="{FF2B5EF4-FFF2-40B4-BE49-F238E27FC236}">
                <a16:creationId xmlns:a16="http://schemas.microsoft.com/office/drawing/2014/main" id="{1D92BEE9-DA04-0A26-C516-187DF637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Attention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ne pas chercher à éteindre une fuite de gaz enflammée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 mais </a:t>
            </a:r>
            <a:r>
              <a:rPr lang="fr-FR" altLang="fr-FR" sz="2000">
                <a:latin typeface="Times New Roman" panose="02020603050405020304" pitchFamily="18" charset="0"/>
              </a:rPr>
              <a:t>barrage de la conduite ou colmatage de la fuite.</a:t>
            </a:r>
          </a:p>
        </p:txBody>
      </p:sp>
      <p:pic>
        <p:nvPicPr>
          <p:cNvPr id="14343" name="Image 1">
            <a:extLst>
              <a:ext uri="{FF2B5EF4-FFF2-40B4-BE49-F238E27FC236}">
                <a16:creationId xmlns:a16="http://schemas.microsoft.com/office/drawing/2014/main" id="{2B60898D-2604-5ADB-43BB-F4B51E566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t="22424" r="8717" b="14818"/>
          <a:stretch>
            <a:fillRect/>
          </a:stretch>
        </p:blipFill>
        <p:spPr bwMode="auto">
          <a:xfrm>
            <a:off x="6248400" y="1219200"/>
            <a:ext cx="2667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1DC0266E-5B47-E2F4-9D24-F0CBFD2743D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5363" name="Picture 7" descr="pictogramme classe c">
            <a:extLst>
              <a:ext uri="{FF2B5EF4-FFF2-40B4-BE49-F238E27FC236}">
                <a16:creationId xmlns:a16="http://schemas.microsoft.com/office/drawing/2014/main" id="{FF18D3AB-D98F-C1D6-AEC0-3D366DE1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059">
            <a:extLst>
              <a:ext uri="{FF2B5EF4-FFF2-40B4-BE49-F238E27FC236}">
                <a16:creationId xmlns:a16="http://schemas.microsoft.com/office/drawing/2014/main" id="{AFED79BA-2BF6-A8D0-B9A3-B104764E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de gaz : </a:t>
            </a:r>
          </a:p>
        </p:txBody>
      </p:sp>
      <p:sp>
        <p:nvSpPr>
          <p:cNvPr id="15365" name="Text Box 2059">
            <a:extLst>
              <a:ext uri="{FF2B5EF4-FFF2-40B4-BE49-F238E27FC236}">
                <a16:creationId xmlns:a16="http://schemas.microsoft.com/office/drawing/2014/main" id="{B55F8136-1C3A-4AEC-481B-262C32EF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800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Ils se caractérisent par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Un très fort dégagement calorifique susceptible de propager l'incendie par rayonnement ;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Un danger potentiel d'explosion ;  </a:t>
            </a:r>
          </a:p>
        </p:txBody>
      </p:sp>
      <p:sp>
        <p:nvSpPr>
          <p:cNvPr id="15366" name="Text Box 2059">
            <a:extLst>
              <a:ext uri="{FF2B5EF4-FFF2-40B4-BE49-F238E27FC236}">
                <a16:creationId xmlns:a16="http://schemas.microsoft.com/office/drawing/2014/main" id="{A59EA51E-DA47-6764-CC6F-EAC5DB0D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Un dégagement de vapeurs toxiques, dans le cas de produits chimiques dangereux.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C:\ERIC\photo combus\PhotoPC mercredi 27 septembre 2000 0838 2.jpg">
            <a:extLst>
              <a:ext uri="{FF2B5EF4-FFF2-40B4-BE49-F238E27FC236}">
                <a16:creationId xmlns:a16="http://schemas.microsoft.com/office/drawing/2014/main" id="{F1F10CC6-B602-B1FD-6DB6-FE2E7FA7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0960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3F01C9CA-D9A4-0A6B-2EFB-9CCE1EFA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4114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	</a:t>
            </a:r>
            <a:r>
              <a:rPr lang="fr-FR" altLang="fr-F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- Limaille de fer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	- Poudre d’aluminium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	- Poudre de magnésium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	- Sodium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	- Etc...</a:t>
            </a:r>
          </a:p>
        </p:txBody>
      </p:sp>
      <p:sp>
        <p:nvSpPr>
          <p:cNvPr id="16388" name="Titre 8">
            <a:extLst>
              <a:ext uri="{FF2B5EF4-FFF2-40B4-BE49-F238E27FC236}">
                <a16:creationId xmlns:a16="http://schemas.microsoft.com/office/drawing/2014/main" id="{87CA0771-FD36-28A9-3EE6-57690F470CE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6389" name="Picture 8" descr="pictogramme classe d">
            <a:extLst>
              <a:ext uri="{FF2B5EF4-FFF2-40B4-BE49-F238E27FC236}">
                <a16:creationId xmlns:a16="http://schemas.microsoft.com/office/drawing/2014/main" id="{608C287B-D1E3-92EF-D07C-ADD8840F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059">
            <a:extLst>
              <a:ext uri="{FF2B5EF4-FFF2-40B4-BE49-F238E27FC236}">
                <a16:creationId xmlns:a16="http://schemas.microsoft.com/office/drawing/2014/main" id="{DD47E90C-4934-F871-BD9A-D2E845EA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de métaux :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D5712452-75EC-303E-330A-B53B0730EA89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7411" name="Picture 8" descr="pictogramme classe d">
            <a:extLst>
              <a:ext uri="{FF2B5EF4-FFF2-40B4-BE49-F238E27FC236}">
                <a16:creationId xmlns:a16="http://schemas.microsoft.com/office/drawing/2014/main" id="{772CA1D0-68C1-5F86-7868-412BEE3FA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059">
            <a:extLst>
              <a:ext uri="{FF2B5EF4-FFF2-40B4-BE49-F238E27FC236}">
                <a16:creationId xmlns:a16="http://schemas.microsoft.com/office/drawing/2014/main" id="{8E4C8538-6A46-E289-B4E3-84FE1482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de métaux :</a:t>
            </a:r>
          </a:p>
        </p:txBody>
      </p:sp>
      <p:sp>
        <p:nvSpPr>
          <p:cNvPr id="17413" name="Text Box 2059">
            <a:extLst>
              <a:ext uri="{FF2B5EF4-FFF2-40B4-BE49-F238E27FC236}">
                <a16:creationId xmlns:a16="http://schemas.microsoft.com/office/drawing/2014/main" id="{CC688C7D-0744-19C5-714A-B6AC646F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Toxiques par inhalation, ingestion ou simple contact, leur combustion est généralement violente et très lumineuse.</a:t>
            </a:r>
          </a:p>
        </p:txBody>
      </p:sp>
      <p:sp>
        <p:nvSpPr>
          <p:cNvPr id="17414" name="Text Box 2059">
            <a:extLst>
              <a:ext uri="{FF2B5EF4-FFF2-40B4-BE49-F238E27FC236}">
                <a16:creationId xmlns:a16="http://schemas.microsoft.com/office/drawing/2014/main" id="{69A8EE8B-C021-4EA3-38EB-2EDC6CCA9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La plupart de ces métaux réagissent violemment à l'eau, en provoquant un dégagement d'hydrogène ce qui crée un risque d'explosion.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950E18AD-CA23-CB0B-01AC-2E2E0BCF417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8435" name="Picture 8" descr="pictogramme classe d">
            <a:extLst>
              <a:ext uri="{FF2B5EF4-FFF2-40B4-BE49-F238E27FC236}">
                <a16:creationId xmlns:a16="http://schemas.microsoft.com/office/drawing/2014/main" id="{83B03DFA-8B23-197C-808B-5C05F9D87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2059">
            <a:extLst>
              <a:ext uri="{FF2B5EF4-FFF2-40B4-BE49-F238E27FC236}">
                <a16:creationId xmlns:a16="http://schemas.microsoft.com/office/drawing/2014/main" id="{F7E6BC19-2F12-BB19-D432-04A1B3BA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de métaux : </a:t>
            </a:r>
          </a:p>
        </p:txBody>
      </p:sp>
      <p:sp>
        <p:nvSpPr>
          <p:cNvPr id="18437" name="Text Box 2059">
            <a:extLst>
              <a:ext uri="{FF2B5EF4-FFF2-40B4-BE49-F238E27FC236}">
                <a16:creationId xmlns:a16="http://schemas.microsoft.com/office/drawing/2014/main" id="{2F240474-9130-59D9-FA07-7F57749C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Certains comme le magnésium, le potassium ou le phosphore peuvent s'enflammer spontanément en présence d'air, voire exploser.</a:t>
            </a:r>
          </a:p>
        </p:txBody>
      </p:sp>
      <p:sp>
        <p:nvSpPr>
          <p:cNvPr id="18438" name="Text Box 2059">
            <a:extLst>
              <a:ext uri="{FF2B5EF4-FFF2-40B4-BE49-F238E27FC236}">
                <a16:creationId xmlns:a16="http://schemas.microsoft.com/office/drawing/2014/main" id="{656A64A1-E4B2-80E5-57DA-F097883D4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D'autres, comme l'aluminium par exemple, ne peuvent le faire que lorsqu'ils sont en poudre ou en copeaux.</a:t>
            </a:r>
          </a:p>
        </p:txBody>
      </p:sp>
      <p:sp>
        <p:nvSpPr>
          <p:cNvPr id="18439" name="Text Box 2059">
            <a:extLst>
              <a:ext uri="{FF2B5EF4-FFF2-40B4-BE49-F238E27FC236}">
                <a16:creationId xmlns:a16="http://schemas.microsoft.com/office/drawing/2014/main" id="{03AE8833-3B3C-D937-11CC-3C142BFC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Moyens d'extinction particuliers comme : sables secs, ciment, etc.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C18C36C2-66C7-9EA5-91B1-5012BB262F4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19459" name="Picture 9" descr="pictogramme classe f">
            <a:extLst>
              <a:ext uri="{FF2B5EF4-FFF2-40B4-BE49-F238E27FC236}">
                <a16:creationId xmlns:a16="http://schemas.microsoft.com/office/drawing/2014/main" id="{476FD83C-CFD4-0882-0086-09CFE6D2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059">
            <a:extLst>
              <a:ext uri="{FF2B5EF4-FFF2-40B4-BE49-F238E27FC236}">
                <a16:creationId xmlns:a16="http://schemas.microsoft.com/office/drawing/2014/main" id="{6A05A0BB-95EE-FE7B-CD7A-43620F621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liés aux auxiliaires de cuisson : </a:t>
            </a:r>
          </a:p>
        </p:txBody>
      </p:sp>
      <p:pic>
        <p:nvPicPr>
          <p:cNvPr id="19461" name="Picture 7" descr="C:\Documents and Settings\Philippe\Mes documents\JSP SDMIS\Dématérialisation\doc\INC\classe f.3.png">
            <a:extLst>
              <a:ext uri="{FF2B5EF4-FFF2-40B4-BE49-F238E27FC236}">
                <a16:creationId xmlns:a16="http://schemas.microsoft.com/office/drawing/2014/main" id="{9EF05757-3066-3219-375A-8E6863DE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267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Documents and Settings\Philippe\Mes documents\JSP SDMIS\Dématérialisation\doc\INC\imagesCAQ4N3XH.jpg">
            <a:extLst>
              <a:ext uri="{FF2B5EF4-FFF2-40B4-BE49-F238E27FC236}">
                <a16:creationId xmlns:a16="http://schemas.microsoft.com/office/drawing/2014/main" id="{48943204-2F5A-1D3B-A593-C0FB7AD1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0511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2059">
            <a:extLst>
              <a:ext uri="{FF2B5EF4-FFF2-40B4-BE49-F238E27FC236}">
                <a16:creationId xmlns:a16="http://schemas.microsoft.com/office/drawing/2014/main" id="{5D5CD6B2-B10F-59AA-18E1-A63E4EAE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Tels que les huiles végétales et animales sur les appareils de cuisson.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B2BBA83C-64A0-1D9A-6332-F286A817AEE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20483" name="Picture 9" descr="pictogramme classe f">
            <a:extLst>
              <a:ext uri="{FF2B5EF4-FFF2-40B4-BE49-F238E27FC236}">
                <a16:creationId xmlns:a16="http://schemas.microsoft.com/office/drawing/2014/main" id="{9AE650D7-BDCC-6216-628E-7945F15ED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059">
            <a:extLst>
              <a:ext uri="{FF2B5EF4-FFF2-40B4-BE49-F238E27FC236}">
                <a16:creationId xmlns:a16="http://schemas.microsoft.com/office/drawing/2014/main" id="{B9B21B4E-AB9E-7674-B583-921517277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liés aux auxiliaires de cuisson : </a:t>
            </a:r>
          </a:p>
        </p:txBody>
      </p:sp>
      <p:sp>
        <p:nvSpPr>
          <p:cNvPr id="20485" name="Text Box 2059">
            <a:extLst>
              <a:ext uri="{FF2B5EF4-FFF2-40B4-BE49-F238E27FC236}">
                <a16:creationId xmlns:a16="http://schemas.microsoft.com/office/drawing/2014/main" id="{076A2DF1-8A23-040A-341E-0568B972A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7924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Un feu d'huile se déclenche quand une huile de cuisson est trop chaude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Elle commence par bouillir,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Puis à fumer,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Et enfin elle prend feu.</a:t>
            </a:r>
          </a:p>
        </p:txBody>
      </p:sp>
      <p:sp>
        <p:nvSpPr>
          <p:cNvPr id="20486" name="Text Box 2059">
            <a:extLst>
              <a:ext uri="{FF2B5EF4-FFF2-40B4-BE49-F238E27FC236}">
                <a16:creationId xmlns:a16="http://schemas.microsoft.com/office/drawing/2014/main" id="{0D7BF4AE-70B0-A925-D4A7-B1688746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Les huiles s'enflamment à partir de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230° C </a:t>
            </a: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</a:rPr>
              <a:t> végétales 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190° C </a:t>
            </a: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</a:rPr>
              <a:t> Animales (saindoux ou graisse d'oie par exemple). 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796CD1FD-E476-6229-29AA-EC6C54F7FAD8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21507" name="Picture 9" descr="pictogramme classe f">
            <a:extLst>
              <a:ext uri="{FF2B5EF4-FFF2-40B4-BE49-F238E27FC236}">
                <a16:creationId xmlns:a16="http://schemas.microsoft.com/office/drawing/2014/main" id="{10A5B88E-2017-E937-FB1E-4E04C24C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059">
            <a:extLst>
              <a:ext uri="{FF2B5EF4-FFF2-40B4-BE49-F238E27FC236}">
                <a16:creationId xmlns:a16="http://schemas.microsoft.com/office/drawing/2014/main" id="{134ACE28-52BF-E9D4-0429-419A18CBD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liés aux auxiliaires de cuisson : </a:t>
            </a:r>
          </a:p>
        </p:txBody>
      </p:sp>
      <p:sp>
        <p:nvSpPr>
          <p:cNvPr id="21509" name="Text Box 2059">
            <a:extLst>
              <a:ext uri="{FF2B5EF4-FFF2-40B4-BE49-F238E27FC236}">
                <a16:creationId xmlns:a16="http://schemas.microsoft.com/office/drawing/2014/main" id="{D387D85C-1403-558E-62D7-9D628077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1828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ATTENTION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NE PAS METTRE D'EAU </a:t>
            </a:r>
          </a:p>
        </p:txBody>
      </p:sp>
      <p:pic>
        <p:nvPicPr>
          <p:cNvPr id="64520" name="AKitchenOilFire.wmv">
            <a:hlinkClick r:id="" action="ppaction://media"/>
            <a:extLst>
              <a:ext uri="{FF2B5EF4-FFF2-40B4-BE49-F238E27FC236}">
                <a16:creationId xmlns:a16="http://schemas.microsoft.com/office/drawing/2014/main" id="{BBAD3E67-0AA2-1BB0-5484-883D6D0B83A1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4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452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FFA308AF-8AC9-1590-2368-5CFFDCB84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Classes de feux et agents extincteurs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77329C05-A7C6-50B8-7F47-90C0AC6BB7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3F528F-0913-4832-A7BE-A9AEB13648D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EBD894A-73DA-E9A1-2DDD-1EF7C98DBFD6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93657390-D863-2DAA-8F23-E16AF29D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F411D859-4926-26D4-8FFA-15A5DA471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différentes classes de feux et les différents agents extincteurs ainsi que leurs précautions d’emploi.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7C3E7BD8-FBCC-E9CB-A66A-8C7F97D2C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06688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Classes de feux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Agents extincteurs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7E2F8CB4-D8E2-1DEC-5F35-987CDF83D80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sp>
        <p:nvSpPr>
          <p:cNvPr id="22531" name="Text Box 2059">
            <a:extLst>
              <a:ext uri="{FF2B5EF4-FFF2-40B4-BE49-F238E27FC236}">
                <a16:creationId xmlns:a16="http://schemas.microsoft.com/office/drawing/2014/main" id="{D25FF341-CBF4-ADB0-289B-7CD54175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Tous ces feux peuvent être aggravés par la présence de :  </a:t>
            </a:r>
          </a:p>
        </p:txBody>
      </p:sp>
      <p:sp>
        <p:nvSpPr>
          <p:cNvPr id="22532" name="Text Box 2059">
            <a:extLst>
              <a:ext uri="{FF2B5EF4-FFF2-40B4-BE49-F238E27FC236}">
                <a16:creationId xmlns:a16="http://schemas.microsoft.com/office/drawing/2014/main" id="{73C7FC47-3564-C1A0-0D57-F89D48FDD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Courant électrique  :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22533" name="Picture 2" descr="C:\Users\i25671\Desktop\imagesCAOHUVC6.jpg">
            <a:extLst>
              <a:ext uri="{FF2B5EF4-FFF2-40B4-BE49-F238E27FC236}">
                <a16:creationId xmlns:a16="http://schemas.microsoft.com/office/drawing/2014/main" id="{03ECAF68-6723-37D7-DD14-C1A2DFB0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02418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>
            <a:extLst>
              <a:ext uri="{FF2B5EF4-FFF2-40B4-BE49-F238E27FC236}">
                <a16:creationId xmlns:a16="http://schemas.microsoft.com/office/drawing/2014/main" id="{DEE58A10-2CA7-D80E-1313-7B4ED1BD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2033" r="5533" b="55022"/>
          <a:stretch>
            <a:fillRect/>
          </a:stretch>
        </p:blipFill>
        <p:spPr bwMode="auto">
          <a:xfrm>
            <a:off x="228600" y="2887663"/>
            <a:ext cx="5486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06F058F4-CEAD-7027-672C-1CE03BF50551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sp>
        <p:nvSpPr>
          <p:cNvPr id="23555" name="Text Box 2059">
            <a:extLst>
              <a:ext uri="{FF2B5EF4-FFF2-40B4-BE49-F238E27FC236}">
                <a16:creationId xmlns:a16="http://schemas.microsoft.com/office/drawing/2014/main" id="{8A625D43-48EB-8B10-4E54-AC1657E6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Tous ces feux peuvent être aggravés par la présence de :  </a:t>
            </a:r>
          </a:p>
        </p:txBody>
      </p:sp>
      <p:sp>
        <p:nvSpPr>
          <p:cNvPr id="23556" name="Text Box 2059">
            <a:extLst>
              <a:ext uri="{FF2B5EF4-FFF2-40B4-BE49-F238E27FC236}">
                <a16:creationId xmlns:a16="http://schemas.microsoft.com/office/drawing/2014/main" id="{3245412A-811F-DDDA-0C4F-64A7A9B0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Produits chimiques :  </a:t>
            </a:r>
          </a:p>
        </p:txBody>
      </p:sp>
      <p:pic>
        <p:nvPicPr>
          <p:cNvPr id="23557" name="Picture 8" descr="C:\Documents and Settings\Philippe\Mes documents\JSP SDMIS\Dématérialisation\doc\INC\Rsiques technologiques\Risque chimique\sans-titre.png">
            <a:extLst>
              <a:ext uri="{FF2B5EF4-FFF2-40B4-BE49-F238E27FC236}">
                <a16:creationId xmlns:a16="http://schemas.microsoft.com/office/drawing/2014/main" id="{8101A96E-E1A1-C4B4-CE84-8A877861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9829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C:\Documents and Settings\Philippe\Mes documents\JSP SDMIS\Dématérialisation\doc\INC\Rsiques technologiques\Risque chimique\imagesAHHP6GMB.jpg">
            <a:extLst>
              <a:ext uri="{FF2B5EF4-FFF2-40B4-BE49-F238E27FC236}">
                <a16:creationId xmlns:a16="http://schemas.microsoft.com/office/drawing/2014/main" id="{25982D2E-56EB-7E60-61B0-48006340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38296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images6X5CMJ2M">
            <a:extLst>
              <a:ext uri="{FF2B5EF4-FFF2-40B4-BE49-F238E27FC236}">
                <a16:creationId xmlns:a16="http://schemas.microsoft.com/office/drawing/2014/main" id="{C36B5175-CEDE-8A2A-BB1A-101A477C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A1CF0540-991E-D1AB-09D8-47BC70DA28B5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sp>
        <p:nvSpPr>
          <p:cNvPr id="24579" name="Text Box 2059">
            <a:extLst>
              <a:ext uri="{FF2B5EF4-FFF2-40B4-BE49-F238E27FC236}">
                <a16:creationId xmlns:a16="http://schemas.microsoft.com/office/drawing/2014/main" id="{0DE16682-D890-9B07-A28C-26ECC9310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Tous ces feux peuvent être aggravés par la présence de :  </a:t>
            </a:r>
          </a:p>
        </p:txBody>
      </p:sp>
      <p:sp>
        <p:nvSpPr>
          <p:cNvPr id="24580" name="Text Box 2059">
            <a:extLst>
              <a:ext uri="{FF2B5EF4-FFF2-40B4-BE49-F238E27FC236}">
                <a16:creationId xmlns:a16="http://schemas.microsoft.com/office/drawing/2014/main" id="{7029BBBD-FD13-95BB-A8B0-384B154B6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Éléments radioactifs  :</a:t>
            </a:r>
          </a:p>
        </p:txBody>
      </p:sp>
      <p:pic>
        <p:nvPicPr>
          <p:cNvPr id="24581" name="Picture 1032">
            <a:extLst>
              <a:ext uri="{FF2B5EF4-FFF2-40B4-BE49-F238E27FC236}">
                <a16:creationId xmlns:a16="http://schemas.microsoft.com/office/drawing/2014/main" id="{64B8105B-40C6-1D34-9B78-7DBE9783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191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>
            <a:extLst>
              <a:ext uri="{FF2B5EF4-FFF2-40B4-BE49-F238E27FC236}">
                <a16:creationId xmlns:a16="http://schemas.microsoft.com/office/drawing/2014/main" id="{B4FCA079-CF83-69C1-AADA-F782176B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79123B-C242-4F5A-9469-DA7F1358176F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5603" name="Titre 8">
            <a:extLst>
              <a:ext uri="{FF2B5EF4-FFF2-40B4-BE49-F238E27FC236}">
                <a16:creationId xmlns:a16="http://schemas.microsoft.com/office/drawing/2014/main" id="{9B9DBD8A-9D71-C824-701C-841B1353FCCB}"/>
              </a:ext>
            </a:extLst>
          </p:cNvPr>
          <p:cNvSpPr txBox="1">
            <a:spLocks/>
          </p:cNvSpPr>
          <p:nvPr/>
        </p:nvSpPr>
        <p:spPr bwMode="auto">
          <a:xfrm>
            <a:off x="933450" y="2781300"/>
            <a:ext cx="77422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différents agents extincteurs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366466E4-40B7-9BB4-E21D-809AB8F9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D014F506-3803-19D2-A0D0-A118C3C59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4C7256-2CEC-4F9E-8FB2-8FD9BAB7FCCE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71E95F13-7987-9064-97F2-32DAA77E1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189913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agent extincteur, peut-être utilisée à l'état naturel ou avec l'adjonction d'un additif pour améliorer son pouvoir extincteur.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Agent d'extinction le plus généralement employé parce que le plus répandu, le plus pratique, le plus économique et le plus efficace.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Agit par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abaissement de la T° (refroidissement) : l'eau absorbe des grandes quantités de chaleur pour élever sa T° et pour se vaporiser. Elle prend cette chaleur au foyer et le refroidit par conséquent. 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Lorsqu'un litre d'eau se vaporise, il absorbe 540 000 calories.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9060687B-E3D3-BE6F-3A17-102ECFD391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F4A397AB-244B-3932-8661-83451A5547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1F0CEF-593D-4687-8E84-7361F3E9E3B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61C04A56-A108-0DED-0DDA-BB78F8E1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05000"/>
            <a:ext cx="818991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Productions de vapeurs d'eau : par étouffement car la vapeur d'eau isole le combustible de l'air.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Soufflage : à condition que le jet d'eau soit violent et abondant.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Dispersion : sous l'effet des jets pleins des lances.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 est très efficace sur les feux dits secs = classe A.</a:t>
            </a:r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FE74ADC0-933C-DFA9-AA1D-E64E85D5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B5FC8C4F-352B-51A8-499A-C4F3CCE884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36D12457-10BA-41DC-E073-A408C8DAD5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0BB88B-7C14-465E-8C00-028DDF4D139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B852725F-A8C0-3C1B-E739-8B769A08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D1167B1C-10C9-997D-D7B5-5B491A263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8678" name="Picture 6" descr="l'attaque - source_Page_05">
            <a:extLst>
              <a:ext uri="{FF2B5EF4-FFF2-40B4-BE49-F238E27FC236}">
                <a16:creationId xmlns:a16="http://schemas.microsoft.com/office/drawing/2014/main" id="{3DC224E7-5BC1-829B-3159-F5E23D10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43541" r="5455" b="25554"/>
          <a:stretch>
            <a:fillRect/>
          </a:stretch>
        </p:blipFill>
        <p:spPr bwMode="auto">
          <a:xfrm>
            <a:off x="304800" y="1447800"/>
            <a:ext cx="83820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D969A01D-6B4F-9CE3-33C1-99A173A4C8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68911E61-DF40-5EAB-909D-2F80ABF01F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CB0E3CE-0BEC-48AF-A1D9-2135BC9376B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AB8ACD90-81EB-A630-FFF3-82A4A108D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00213"/>
            <a:ext cx="818991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L'eau naturelle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Utilisée en jet pulvérisé, elle arrive sur le foyer en une multitude de gouttelettes présentant au rayonnement une action d'action importante.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refroidissement est activé.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grande partie de l'eau est transformée en vapeur qui freine la combustion.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EA72A45F-D4B9-1147-4E28-619BBA26B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0723" name="Espace réservé du numéro de diapositive 4">
            <a:extLst>
              <a:ext uri="{FF2B5EF4-FFF2-40B4-BE49-F238E27FC236}">
                <a16:creationId xmlns:a16="http://schemas.microsoft.com/office/drawing/2014/main" id="{4CC64E57-5288-17D4-87D6-B3E53B5CE7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EA3BBF-B2DD-49EA-8C3C-A28A719E6F5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8E1A59AA-DEE8-C824-9917-3C69C7476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7338"/>
            <a:ext cx="818991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L'eau dopée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 composée d’eau à laquelle on ajoute un produit :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l’additif.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 additif détruit la tension superficielle. Cela provoque son étalement et donc accroît l'effet de refroidissement et augmente son pouvoir de pénétration.</a:t>
            </a:r>
            <a:endParaRPr lang="fr-FR" altLang="fr-FR" sz="200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Présente les mêmes avantages et inconvénients que l’eau seule.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Toutefois son pouvoir refroidissant sur les surfaces est bien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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C600F4CF-660B-F999-80BA-BACC981730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1747" name="Espace réservé du numéro de diapositive 4">
            <a:extLst>
              <a:ext uri="{FF2B5EF4-FFF2-40B4-BE49-F238E27FC236}">
                <a16:creationId xmlns:a16="http://schemas.microsoft.com/office/drawing/2014/main" id="{C49B513F-D5DF-ED38-5D77-AA88FB5B7F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BB1B4E-EBE6-4623-923B-43DA7FB672D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31748" name="Picture 5" descr="E:\JSP SDMIS\Dématérialisation\Nouvelles DO etc\INC C4_Différents agents extincteurs V2_Page_03.jpg">
            <a:extLst>
              <a:ext uri="{FF2B5EF4-FFF2-40B4-BE49-F238E27FC236}">
                <a16:creationId xmlns:a16="http://schemas.microsoft.com/office/drawing/2014/main" id="{7186632F-2537-9F96-88F8-6D1FB98A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36397" r="17686" b="39339"/>
          <a:stretch>
            <a:fillRect/>
          </a:stretch>
        </p:blipFill>
        <p:spPr bwMode="auto">
          <a:xfrm>
            <a:off x="395288" y="1503363"/>
            <a:ext cx="8094662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A41AC321-7A44-56E4-E6C1-BD4FFDFA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07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La norme européenne range les feux en CINQ classes qui se définissent par la nature du </a:t>
            </a: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COMBUSTIBLE</a:t>
            </a:r>
            <a:r>
              <a:rPr lang="fr-FR" altLang="fr-FR" sz="200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Ces classes sont différenciées par les lettres :</a:t>
            </a:r>
          </a:p>
        </p:txBody>
      </p:sp>
      <p:sp>
        <p:nvSpPr>
          <p:cNvPr id="5123" name="Titre 8">
            <a:extLst>
              <a:ext uri="{FF2B5EF4-FFF2-40B4-BE49-F238E27FC236}">
                <a16:creationId xmlns:a16="http://schemas.microsoft.com/office/drawing/2014/main" id="{E11117FE-ACD7-708F-5F76-BC033188FE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5124" name="Picture 9" descr="pictogramme classe f">
            <a:extLst>
              <a:ext uri="{FF2B5EF4-FFF2-40B4-BE49-F238E27FC236}">
                <a16:creationId xmlns:a16="http://schemas.microsoft.com/office/drawing/2014/main" id="{46BBC834-3FD1-CC60-1E40-B0EC4079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8002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pictogramme classe d">
            <a:extLst>
              <a:ext uri="{FF2B5EF4-FFF2-40B4-BE49-F238E27FC236}">
                <a16:creationId xmlns:a16="http://schemas.microsoft.com/office/drawing/2014/main" id="{192480AA-B90A-EE3F-9590-98ADBC33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pictogramme classe c">
            <a:extLst>
              <a:ext uri="{FF2B5EF4-FFF2-40B4-BE49-F238E27FC236}">
                <a16:creationId xmlns:a16="http://schemas.microsoft.com/office/drawing/2014/main" id="{6F279D88-8ECD-406C-0BF2-FEB89B97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pictogramme classe b">
            <a:extLst>
              <a:ext uri="{FF2B5EF4-FFF2-40B4-BE49-F238E27FC236}">
                <a16:creationId xmlns:a16="http://schemas.microsoft.com/office/drawing/2014/main" id="{D8F95A25-6EFC-DFFF-93E8-E76DFFE6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pictogramme classe a">
            <a:extLst>
              <a:ext uri="{FF2B5EF4-FFF2-40B4-BE49-F238E27FC236}">
                <a16:creationId xmlns:a16="http://schemas.microsoft.com/office/drawing/2014/main" id="{BC9AC6BC-DB80-AF28-2BCD-A295EB5F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892BC84A-4ACE-032A-AD6D-CB7D8A40E8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2771" name="Espace réservé du numéro de diapositive 4">
            <a:extLst>
              <a:ext uri="{FF2B5EF4-FFF2-40B4-BE49-F238E27FC236}">
                <a16:creationId xmlns:a16="http://schemas.microsoft.com/office/drawing/2014/main" id="{1AFB377C-6A91-6EA5-552C-A82148E118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ECCAA3-4883-407B-8547-7A026DA3EE7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4A662A62-7269-D676-9688-6D314BA3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189912" cy="3363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Toutefois, il est possible de réaliser de l’eau dopée avec l’émulseur.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fonction des concentrations à laquelle il est employé, 2 propriétés 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Pouvoir mouillant</a:t>
            </a: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recherché pour les feux de classe A principalement.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 </a:t>
            </a:r>
            <a:r>
              <a:rPr lang="fr-FR" alt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plus grande capacité à pénétrer les matériaux</a:t>
            </a: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comme le bois, le papier, les tissus, les couverts de végétaux denses et </a:t>
            </a:r>
            <a:r>
              <a:rPr lang="fr-FR" alt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couvrir rapidement une plus grande surface</a:t>
            </a: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8">
            <a:extLst>
              <a:ext uri="{FF2B5EF4-FFF2-40B4-BE49-F238E27FC236}">
                <a16:creationId xmlns:a16="http://schemas.microsoft.com/office/drawing/2014/main" id="{2B52262F-8079-5A40-428C-C62C5719B0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3795" name="Espace réservé du numéro de diapositive 4">
            <a:extLst>
              <a:ext uri="{FF2B5EF4-FFF2-40B4-BE49-F238E27FC236}">
                <a16:creationId xmlns:a16="http://schemas.microsoft.com/office/drawing/2014/main" id="{0F21F7C4-928F-BBD5-9860-E8437E7169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6DD500-EE77-4085-B40F-64F9DEDD36A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3796" name="Rectangle 1">
            <a:extLst>
              <a:ext uri="{FF2B5EF4-FFF2-40B4-BE49-F238E27FC236}">
                <a16:creationId xmlns:a16="http://schemas.microsoft.com/office/drawing/2014/main" id="{DA605295-9E08-D94A-CC83-34CA572A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Afin d’éviter les réactions violentes de l’eau seule et augmenter l’efficacité de celle-ci, l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pouvoir moussant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recherché pour les feux de produits dérivés du pétrole et feux d’hydrocarbure de petite surface lors des interventions courantes 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Feux de véhicules routiers,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Pneumatiques,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Mousse de polyuréthanne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Etc.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8">
            <a:extLst>
              <a:ext uri="{FF2B5EF4-FFF2-40B4-BE49-F238E27FC236}">
                <a16:creationId xmlns:a16="http://schemas.microsoft.com/office/drawing/2014/main" id="{E1BF53BF-6D5A-1164-8C26-A6931BF16C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4819" name="Espace réservé du numéro de diapositive 4">
            <a:extLst>
              <a:ext uri="{FF2B5EF4-FFF2-40B4-BE49-F238E27FC236}">
                <a16:creationId xmlns:a16="http://schemas.microsoft.com/office/drawing/2014/main" id="{35BCBAB0-AADF-1247-DA5D-32679557C5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C45E62-3D5B-4723-BD3E-C685E756D21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20AC020A-BA68-3057-84BD-62623316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1899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concentrations sont déterminées par le constructeur du produit.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Actuellement le SDMIS emploi :</a:t>
            </a:r>
          </a:p>
        </p:txBody>
      </p:sp>
      <p:pic>
        <p:nvPicPr>
          <p:cNvPr id="34821" name="Image 15">
            <a:extLst>
              <a:ext uri="{FF2B5EF4-FFF2-40B4-BE49-F238E27FC236}">
                <a16:creationId xmlns:a16="http://schemas.microsoft.com/office/drawing/2014/main" id="{209DB7E2-7F6C-0D56-FFD2-88A33B40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68638"/>
            <a:ext cx="80787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14FDA864-568E-762D-FB4B-BC8B1EE98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5843" name="Espace réservé du numéro de diapositive 4">
            <a:extLst>
              <a:ext uri="{FF2B5EF4-FFF2-40B4-BE49-F238E27FC236}">
                <a16:creationId xmlns:a16="http://schemas.microsoft.com/office/drawing/2014/main" id="{C9E18AC0-1A26-0824-A9F4-73083CCC3F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CDBF4C-7D11-42B4-ABD7-3AD8CA732C3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C2BA3FB9-C098-BB22-A322-AE2663CC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C15E07B8-46A7-6C73-DB29-612CC8BE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981200"/>
            <a:ext cx="83089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L’utilisation de l’eau présente toutefois les risques suivants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des feux de métaux,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métaux en fusion, sur des éléments chauffés (choc thermique) et sur certaines substances chimiques (ex. : potassium, sodium, etc.) ou radioactives : risque de provoquer des réactions dangereuses (explosion, dégagement de gaz toxiques ou explosifs, etc.).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l’eau projetée sur du métal en fusion entraîne la décomposition instantanée de l’eau avec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dégagement d’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altLang="fr-FR" sz="20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d’hydrogène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pouvant s’enflammer de manière explosive sous l’action de la chaleur.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3C65E539-D549-7AEF-82C7-9D58C0D5A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6867" name="Espace réservé du numéro de diapositive 4">
            <a:extLst>
              <a:ext uri="{FF2B5EF4-FFF2-40B4-BE49-F238E27FC236}">
                <a16:creationId xmlns:a16="http://schemas.microsoft.com/office/drawing/2014/main" id="{5CC2A733-2AE1-E23E-7D84-6E9B6122A5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D7E0FD-B88D-4864-8F3D-8D428AB83D3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65E056E2-740A-C618-8DC2-81C9C95C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 1">
            <a:extLst>
              <a:ext uri="{FF2B5EF4-FFF2-40B4-BE49-F238E27FC236}">
                <a16:creationId xmlns:a16="http://schemas.microsoft.com/office/drawing/2014/main" id="{D3614371-CAF9-EC92-F8E1-21F203FA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205038"/>
            <a:ext cx="81899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même, les produits en cause peuvent être disséminés par les écoulements d’eau d’extinction risquant ainsi d’atteindre les équipes d’attaque (risques corrosif, toxique, etc.).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projection d’eau dans un récipient contenant un hydrocarbure en ébullition peut provoquer des projections ou entraîner son débordement.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214185BA-C50B-8D03-8599-154183A665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7891" name="Espace réservé du numéro de diapositive 4">
            <a:extLst>
              <a:ext uri="{FF2B5EF4-FFF2-40B4-BE49-F238E27FC236}">
                <a16:creationId xmlns:a16="http://schemas.microsoft.com/office/drawing/2014/main" id="{DE26FA2A-F119-B059-EBB0-9542EA5E7D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335032-5CD5-4D6D-A5DE-F7551CB83A4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6EF15527-5C3F-51B4-2782-214A11AE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B48094F0-5FBD-3300-587D-3C914EDB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1899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Propage le feu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écoulement,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Conduit l'électricité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Compte tenu de sa conductivité, l’eau ne doit pas être projetée sur un conducteur sous tension ou à proximité.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présence d’un risque électrique, les équipes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engagées dans l’attaque doivent prendre garde aux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écoulements d’eau, générés par les lances, qui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peuvent conduire l’électricité jusqu’à eux.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4" name="Image 39">
            <a:extLst>
              <a:ext uri="{FF2B5EF4-FFF2-40B4-BE49-F238E27FC236}">
                <a16:creationId xmlns:a16="http://schemas.microsoft.com/office/drawing/2014/main" id="{8B690B25-191B-6F1C-6FE9-FD82B3ED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7240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EE366000-27D9-6890-A8F2-093545AFA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7C047DFE-655E-B2B5-C165-5CD46D9A3E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0E8AE0-70E5-4723-92F7-9360EAE15B2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3BD659D7-3129-94B3-AD13-5F04CBECF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7" name="Rectangle 1">
            <a:extLst>
              <a:ext uri="{FF2B5EF4-FFF2-40B4-BE49-F238E27FC236}">
                <a16:creationId xmlns:a16="http://schemas.microsoft.com/office/drawing/2014/main" id="{24F1E804-2A3B-0CC0-8BAB-741B4C63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1899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Risques de pollution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plus particulièrement par les écoulements ;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Dégâts supplémentaires et surcharge des structures bâtimentaires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Imprégne l'ensemble des matériaux provoquant ainsi une augmentation du poids supporté par les structures de construction.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 surcharge, associée à un éventuel affaiblissement des structures de soutien par l'action de l'incendie, risque de fragiliser la stabilité du bâtiment.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effondrement peut alors se produire.</a:t>
            </a:r>
          </a:p>
        </p:txBody>
      </p:sp>
      <p:pic>
        <p:nvPicPr>
          <p:cNvPr id="38918" name="Image 10">
            <a:extLst>
              <a:ext uri="{FF2B5EF4-FFF2-40B4-BE49-F238E27FC236}">
                <a16:creationId xmlns:a16="http://schemas.microsoft.com/office/drawing/2014/main" id="{C21FB53A-9921-E248-A14B-56D6ED00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241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2AA5FCD2-BEB8-C786-C1C9-5008FB2A62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L’eau</a:t>
            </a:r>
          </a:p>
        </p:txBody>
      </p:sp>
      <p:sp>
        <p:nvSpPr>
          <p:cNvPr id="39939" name="Espace réservé du numéro de diapositive 4">
            <a:extLst>
              <a:ext uri="{FF2B5EF4-FFF2-40B4-BE49-F238E27FC236}">
                <a16:creationId xmlns:a16="http://schemas.microsoft.com/office/drawing/2014/main" id="{52CAFCF6-00CB-28B4-26DC-4616405E29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A0E13D-9E4A-497B-9575-F7B390A760C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AEAB071A-7D21-4AF9-E7F9-6DD172DAE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1">
            <a:extLst>
              <a:ext uri="{FF2B5EF4-FFF2-40B4-BE49-F238E27FC236}">
                <a16:creationId xmlns:a16="http://schemas.microsoft.com/office/drawing/2014/main" id="{B77BBBA5-90A3-AB70-2CA0-361564CC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1899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production excessive de vapeur d’eau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limite la visibilité des intervenants et risque de provoquer de graves brûlures au personnel d’attaque.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bien sûr le gel en cas de température négative ;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26">
            <a:extLst>
              <a:ext uri="{FF2B5EF4-FFF2-40B4-BE49-F238E27FC236}">
                <a16:creationId xmlns:a16="http://schemas.microsoft.com/office/drawing/2014/main" id="{53E54E64-E65E-CA13-12C7-A2648D69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792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La mousse extinctrice est un ensemble de bulles gazeuses séparées par une mince paroi liquide, douée d’une certaine tension superficielle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ou plus simplement 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Un mélange d’eau et de produit émulseur avec de l’air !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63" name="Titre 8">
            <a:extLst>
              <a:ext uri="{FF2B5EF4-FFF2-40B4-BE49-F238E27FC236}">
                <a16:creationId xmlns:a16="http://schemas.microsoft.com/office/drawing/2014/main" id="{290CE6AA-68EF-21DD-1783-A1E4302968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55EDAA65-7B14-0443-4A52-584AAA8E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0965" name="Rectangle 1">
            <a:extLst>
              <a:ext uri="{FF2B5EF4-FFF2-40B4-BE49-F238E27FC236}">
                <a16:creationId xmlns:a16="http://schemas.microsoft.com/office/drawing/2014/main" id="{FCBA03B8-79CE-E4BF-5C45-EF9BF378B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26">
            <a:extLst>
              <a:ext uri="{FF2B5EF4-FFF2-40B4-BE49-F238E27FC236}">
                <a16:creationId xmlns:a16="http://schemas.microsoft.com/office/drawing/2014/main" id="{72AA9CD4-8C84-1BC8-378A-7310D86A2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7924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Utilisée pour l’extinction des feux d’hydrocarbures et de solvants polaires (produit miscible et produit non miscible à l’eau).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Peut être employée en préventif sur des nappes ou écoulements de liquides inflammables. </a:t>
            </a:r>
          </a:p>
        </p:txBody>
      </p:sp>
      <p:sp>
        <p:nvSpPr>
          <p:cNvPr id="41987" name="Titre 8">
            <a:extLst>
              <a:ext uri="{FF2B5EF4-FFF2-40B4-BE49-F238E27FC236}">
                <a16:creationId xmlns:a16="http://schemas.microsoft.com/office/drawing/2014/main" id="{7CB337EF-BF92-93BE-6DDF-292EFDBB4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D64EE7CF-6B93-6617-0454-FF264FFD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2">
            <a:extLst>
              <a:ext uri="{FF2B5EF4-FFF2-40B4-BE49-F238E27FC236}">
                <a16:creationId xmlns:a16="http://schemas.microsoft.com/office/drawing/2014/main" id="{C09542DA-0FB7-1CA0-A16E-2CC2FE18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r="1945" b="12444"/>
          <a:stretch>
            <a:fillRect/>
          </a:stretch>
        </p:blipFill>
        <p:spPr bwMode="auto">
          <a:xfrm>
            <a:off x="1524000" y="2209800"/>
            <a:ext cx="6477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re 8">
            <a:extLst>
              <a:ext uri="{FF2B5EF4-FFF2-40B4-BE49-F238E27FC236}">
                <a16:creationId xmlns:a16="http://schemas.microsoft.com/office/drawing/2014/main" id="{5385865A-C362-08FD-69E0-CEF3D63FB827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6148" name="Picture 5" descr="pictogramme classe a">
            <a:extLst>
              <a:ext uri="{FF2B5EF4-FFF2-40B4-BE49-F238E27FC236}">
                <a16:creationId xmlns:a16="http://schemas.microsoft.com/office/drawing/2014/main" id="{3AE144E5-10A6-ED93-F0BD-EC24659A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059">
            <a:extLst>
              <a:ext uri="{FF2B5EF4-FFF2-40B4-BE49-F238E27FC236}">
                <a16:creationId xmlns:a16="http://schemas.microsoft.com/office/drawing/2014/main" id="{3DD0219B-20C2-0BC3-B04C-2A01E259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Feux dits "secs" avec formation de braise.</a:t>
            </a:r>
          </a:p>
        </p:txBody>
      </p:sp>
    </p:spTree>
  </p:cSld>
  <p:clrMapOvr>
    <a:masterClrMapping/>
  </p:clrMapOvr>
  <p:transition spd="slow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26">
            <a:extLst>
              <a:ext uri="{FF2B5EF4-FFF2-40B4-BE49-F238E27FC236}">
                <a16:creationId xmlns:a16="http://schemas.microsoft.com/office/drawing/2014/main" id="{DF4FE1E0-4896-A8A0-5EEB-8D5C5DF1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isolement (étouffement) 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Opère comme une couverture isolante qui empêche l’apport d’</a:t>
            </a:r>
            <a:r>
              <a:rPr lang="fr-FR" altLang="fr-FR" sz="2000">
                <a:latin typeface="Times New Roman" panose="02020603050405020304" pitchFamily="18" charset="0"/>
              </a:rPr>
              <a:t>O</a:t>
            </a:r>
            <a:r>
              <a:rPr lang="fr-FR" altLang="fr-FR" sz="2000" baseline="-25000">
                <a:latin typeface="Times New Roman" panose="02020603050405020304" pitchFamily="18" charset="0"/>
              </a:rPr>
              <a:t>2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 le liquide en feu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43011" name="Titre 8">
            <a:extLst>
              <a:ext uri="{FF2B5EF4-FFF2-40B4-BE49-F238E27FC236}">
                <a16:creationId xmlns:a16="http://schemas.microsoft.com/office/drawing/2014/main" id="{FE411370-A5F9-8A55-B909-622CD9C37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AB8015D-9849-63F9-6E67-3EB6857C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3013" name="Picture 5" descr="emulseur">
            <a:extLst>
              <a:ext uri="{FF2B5EF4-FFF2-40B4-BE49-F238E27FC236}">
                <a16:creationId xmlns:a16="http://schemas.microsoft.com/office/drawing/2014/main" id="{37272696-5305-7EC2-1C46-16958609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>
            <a:fillRect/>
          </a:stretch>
        </p:blipFill>
        <p:spPr bwMode="auto">
          <a:xfrm>
            <a:off x="533400" y="3276600"/>
            <a:ext cx="83058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">
            <a:extLst>
              <a:ext uri="{FF2B5EF4-FFF2-40B4-BE49-F238E27FC236}">
                <a16:creationId xmlns:a16="http://schemas.microsoft.com/office/drawing/2014/main" id="{3185DDAA-E360-7C6D-AA48-59CBFEF0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agit la mousse ?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26">
            <a:extLst>
              <a:ext uri="{FF2B5EF4-FFF2-40B4-BE49-F238E27FC236}">
                <a16:creationId xmlns:a16="http://schemas.microsoft.com/office/drawing/2014/main" id="{F8AD0464-011A-1E9B-4AEF-EE11BDDC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792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isolement (étouffement) 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elle arrête les émissions de vapeurs inflammables.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44035" name="Titre 8">
            <a:extLst>
              <a:ext uri="{FF2B5EF4-FFF2-40B4-BE49-F238E27FC236}">
                <a16:creationId xmlns:a16="http://schemas.microsoft.com/office/drawing/2014/main" id="{BBB097EA-00F9-A5D2-D389-23E4239FBC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ECD23392-2ABF-2745-9989-8F23ABD9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4037" name="Picture 5" descr="emulseur">
            <a:extLst>
              <a:ext uri="{FF2B5EF4-FFF2-40B4-BE49-F238E27FC236}">
                <a16:creationId xmlns:a16="http://schemas.microsoft.com/office/drawing/2014/main" id="{348FC87B-9490-043F-A44D-CE06E48F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4" b="37981"/>
          <a:stretch>
            <a:fillRect/>
          </a:stretch>
        </p:blipFill>
        <p:spPr bwMode="auto">
          <a:xfrm>
            <a:off x="457200" y="3352800"/>
            <a:ext cx="8077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1">
            <a:extLst>
              <a:ext uri="{FF2B5EF4-FFF2-40B4-BE49-F238E27FC236}">
                <a16:creationId xmlns:a16="http://schemas.microsoft.com/office/drawing/2014/main" id="{5E3E266C-C593-730B-C6DB-7B49D713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agit la mousse ?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26">
            <a:extLst>
              <a:ext uri="{FF2B5EF4-FFF2-40B4-BE49-F238E27FC236}">
                <a16:creationId xmlns:a16="http://schemas.microsoft.com/office/drawing/2014/main" id="{7F8E8A76-1FAE-F237-9885-DD925944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792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refroidissement 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Constituant essentiel de la mousse : l’eau. Cette eau absorbe des calories à la surface des combustibles provoquant ainsi une action de refroidissement qui se traduit par une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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des gaz et vapeurs émises. </a:t>
            </a:r>
          </a:p>
        </p:txBody>
      </p:sp>
      <p:sp>
        <p:nvSpPr>
          <p:cNvPr id="45059" name="Titre 8">
            <a:extLst>
              <a:ext uri="{FF2B5EF4-FFF2-40B4-BE49-F238E27FC236}">
                <a16:creationId xmlns:a16="http://schemas.microsoft.com/office/drawing/2014/main" id="{FF298836-56DD-FB89-A8EA-D31291F82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33805D9-B4BB-61BD-9079-B93435F6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5061" name="Picture 5" descr="emulseur">
            <a:extLst>
              <a:ext uri="{FF2B5EF4-FFF2-40B4-BE49-F238E27FC236}">
                <a16:creationId xmlns:a16="http://schemas.microsoft.com/office/drawing/2014/main" id="{8C4DF18F-2286-F4DC-2C44-BAC9D967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1"/>
          <a:stretch>
            <a:fillRect/>
          </a:stretch>
        </p:blipFill>
        <p:spPr bwMode="auto">
          <a:xfrm>
            <a:off x="609600" y="4419600"/>
            <a:ext cx="7772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1">
            <a:extLst>
              <a:ext uri="{FF2B5EF4-FFF2-40B4-BE49-F238E27FC236}">
                <a16:creationId xmlns:a16="http://schemas.microsoft.com/office/drawing/2014/main" id="{FFF04C77-BC93-6865-A488-B147EC9EA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 agit la mousse ?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26">
            <a:extLst>
              <a:ext uri="{FF2B5EF4-FFF2-40B4-BE49-F238E27FC236}">
                <a16:creationId xmlns:a16="http://schemas.microsoft.com/office/drawing/2014/main" id="{19EE04BA-10D7-9A23-DE71-69DA6274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S’effectue en 3 étapes successives ou simultanées.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1.   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Réaliser un mélange d’eau et d’agent moussant dans des proportions déterminées. </a:t>
            </a:r>
          </a:p>
        </p:txBody>
      </p:sp>
      <p:sp>
        <p:nvSpPr>
          <p:cNvPr id="46083" name="Titre 8">
            <a:extLst>
              <a:ext uri="{FF2B5EF4-FFF2-40B4-BE49-F238E27FC236}">
                <a16:creationId xmlns:a16="http://schemas.microsoft.com/office/drawing/2014/main" id="{11D87770-429E-BAD1-AA92-E9D5610682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6084" name="Ellipse 2">
            <a:extLst>
              <a:ext uri="{FF2B5EF4-FFF2-40B4-BE49-F238E27FC236}">
                <a16:creationId xmlns:a16="http://schemas.microsoft.com/office/drawing/2014/main" id="{A8462780-2B83-DEB2-469F-C6A3A3F4A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629025"/>
            <a:ext cx="2273300" cy="1633538"/>
          </a:xfrm>
          <a:prstGeom prst="ellipse">
            <a:avLst/>
          </a:prstGeom>
          <a:solidFill>
            <a:srgbClr val="00FFFF"/>
          </a:solidFill>
          <a:ln w="2540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Eau</a:t>
            </a:r>
          </a:p>
        </p:txBody>
      </p:sp>
      <p:sp>
        <p:nvSpPr>
          <p:cNvPr id="46085" name="Ellipse 11">
            <a:extLst>
              <a:ext uri="{FF2B5EF4-FFF2-40B4-BE49-F238E27FC236}">
                <a16:creationId xmlns:a16="http://schemas.microsoft.com/office/drawing/2014/main" id="{3A875E84-4167-B889-8B81-C798DA5D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702050"/>
            <a:ext cx="3105150" cy="1470025"/>
          </a:xfrm>
          <a:prstGeom prst="ellipse">
            <a:avLst/>
          </a:prstGeom>
          <a:solidFill>
            <a:srgbClr val="0B2C91"/>
          </a:solidFill>
          <a:ln w="25400" algn="ctr">
            <a:solidFill>
              <a:srgbClr val="558ED5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Times New Roman" panose="02020603050405020304" pitchFamily="18" charset="0"/>
              </a:rPr>
              <a:t>Emulseur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F0C32BBC-A08C-7597-C8CC-8FF7F2A0932F}"/>
              </a:ext>
            </a:extLst>
          </p:cNvPr>
          <p:cNvSpPr/>
          <p:nvPr/>
        </p:nvSpPr>
        <p:spPr>
          <a:xfrm>
            <a:off x="3708400" y="4221163"/>
            <a:ext cx="409575" cy="431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087" name="Rectangle 1">
            <a:extLst>
              <a:ext uri="{FF2B5EF4-FFF2-40B4-BE49-F238E27FC236}">
                <a16:creationId xmlns:a16="http://schemas.microsoft.com/office/drawing/2014/main" id="{766C2195-7266-3DD6-C6CE-CBE4A875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de mousse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26">
            <a:extLst>
              <a:ext uri="{FF2B5EF4-FFF2-40B4-BE49-F238E27FC236}">
                <a16:creationId xmlns:a16="http://schemas.microsoft.com/office/drawing/2014/main" id="{F4A5B598-C61B-9285-2BF7-365CEA41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895475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2.   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Adjonction d’un gaz = de l’air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7107" name="Titre 8">
            <a:extLst>
              <a:ext uri="{FF2B5EF4-FFF2-40B4-BE49-F238E27FC236}">
                <a16:creationId xmlns:a16="http://schemas.microsoft.com/office/drawing/2014/main" id="{CE8FC0C5-C24B-0FC5-795E-79241297B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47108" name="Ellipse 2">
            <a:extLst>
              <a:ext uri="{FF2B5EF4-FFF2-40B4-BE49-F238E27FC236}">
                <a16:creationId xmlns:a16="http://schemas.microsoft.com/office/drawing/2014/main" id="{16B1FCF3-C13E-D5BA-1E6D-E65F747E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1344613" cy="919163"/>
          </a:xfrm>
          <a:prstGeom prst="ellipse">
            <a:avLst/>
          </a:prstGeom>
          <a:solidFill>
            <a:srgbClr val="00FFFF"/>
          </a:solidFill>
          <a:ln w="25400" algn="ctr">
            <a:solidFill>
              <a:srgbClr val="17375E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Eau</a:t>
            </a:r>
          </a:p>
        </p:txBody>
      </p:sp>
      <p:sp>
        <p:nvSpPr>
          <p:cNvPr id="47109" name="Ellipse 11">
            <a:extLst>
              <a:ext uri="{FF2B5EF4-FFF2-40B4-BE49-F238E27FC236}">
                <a16:creationId xmlns:a16="http://schemas.microsoft.com/office/drawing/2014/main" id="{B811C580-44AE-F749-4197-D7CE53FDC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95600"/>
            <a:ext cx="1828800" cy="919163"/>
          </a:xfrm>
          <a:prstGeom prst="ellipse">
            <a:avLst/>
          </a:prstGeom>
          <a:solidFill>
            <a:srgbClr val="0B2C91"/>
          </a:solidFill>
          <a:ln w="25400" algn="ctr">
            <a:solidFill>
              <a:srgbClr val="558ED5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Times New Roman" panose="02020603050405020304" pitchFamily="18" charset="0"/>
              </a:rPr>
              <a:t>Emulseur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DFE234B-9CC2-B076-4670-9BB029C9E3B0}"/>
              </a:ext>
            </a:extLst>
          </p:cNvPr>
          <p:cNvSpPr/>
          <p:nvPr/>
        </p:nvSpPr>
        <p:spPr>
          <a:xfrm>
            <a:off x="4953000" y="2895600"/>
            <a:ext cx="1346200" cy="9191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>
                <a:solidFill>
                  <a:srgbClr val="FFFFFF"/>
                </a:solidFill>
                <a:latin typeface="Times New Roman" panose="02020603050405020304" pitchFamily="18" charset="0"/>
              </a:rPr>
              <a:t>Air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349E24D-ABE3-A878-C4D8-988E7C98A4FB}"/>
              </a:ext>
            </a:extLst>
          </p:cNvPr>
          <p:cNvSpPr/>
          <p:nvPr/>
        </p:nvSpPr>
        <p:spPr>
          <a:xfrm>
            <a:off x="6858000" y="2819400"/>
            <a:ext cx="203358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2000" b="1">
                <a:latin typeface="Times New Roman" panose="02020603050405020304" pitchFamily="18" charset="0"/>
              </a:rPr>
              <a:t>MOUSSE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B1A4894E-7E95-D002-C7C2-4291C6CFFE24}"/>
              </a:ext>
            </a:extLst>
          </p:cNvPr>
          <p:cNvSpPr/>
          <p:nvPr/>
        </p:nvSpPr>
        <p:spPr>
          <a:xfrm>
            <a:off x="1905000" y="3124200"/>
            <a:ext cx="409575" cy="431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Plus 15">
            <a:extLst>
              <a:ext uri="{FF2B5EF4-FFF2-40B4-BE49-F238E27FC236}">
                <a16:creationId xmlns:a16="http://schemas.microsoft.com/office/drawing/2014/main" id="{D21CC6A6-F975-BD06-138F-1B0A217B0839}"/>
              </a:ext>
            </a:extLst>
          </p:cNvPr>
          <p:cNvSpPr/>
          <p:nvPr/>
        </p:nvSpPr>
        <p:spPr>
          <a:xfrm>
            <a:off x="4419600" y="3124200"/>
            <a:ext cx="409575" cy="431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Égal 4">
            <a:extLst>
              <a:ext uri="{FF2B5EF4-FFF2-40B4-BE49-F238E27FC236}">
                <a16:creationId xmlns:a16="http://schemas.microsoft.com/office/drawing/2014/main" id="{8310BAA7-7B43-2F5D-2B13-4EF56898DE0E}"/>
              </a:ext>
            </a:extLst>
          </p:cNvPr>
          <p:cNvSpPr/>
          <p:nvPr/>
        </p:nvSpPr>
        <p:spPr>
          <a:xfrm>
            <a:off x="6400800" y="3276600"/>
            <a:ext cx="433388" cy="242888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7115" name="Rectangle 1">
            <a:extLst>
              <a:ext uri="{FF2B5EF4-FFF2-40B4-BE49-F238E27FC236}">
                <a16:creationId xmlns:a16="http://schemas.microsoft.com/office/drawing/2014/main" id="{8D4904D5-21B6-117C-B50F-4FC7C51E2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de mousse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6" name="Rectangle 12">
            <a:extLst>
              <a:ext uri="{FF2B5EF4-FFF2-40B4-BE49-F238E27FC236}">
                <a16:creationId xmlns:a16="http://schemas.microsoft.com/office/drawing/2014/main" id="{BEB0414D-FCCB-3D75-CC03-7F47819ED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260850"/>
            <a:ext cx="8001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 faisant varier les proportions des éléments de base et la qualité du brassage, on peut obtenir des mousses de consistances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Obtenue par des procédés purement mécaniques : Brassage de l’ensemble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oneTexte 26">
            <a:extLst>
              <a:ext uri="{FF2B5EF4-FFF2-40B4-BE49-F238E27FC236}">
                <a16:creationId xmlns:a16="http://schemas.microsoft.com/office/drawing/2014/main" id="{2F099A27-9C6B-E7D6-0BEB-6C351D2E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81311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Avantages : 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Air illimité,</a:t>
            </a:r>
          </a:p>
          <a:p>
            <a:pPr algn="just"/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Eau en très grande quantité,</a:t>
            </a:r>
          </a:p>
          <a:p>
            <a:pPr algn="just"/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et utilisation rapide et en très grande quantité,</a:t>
            </a:r>
          </a:p>
          <a:p>
            <a:pPr algn="just"/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de mousses aux caractéristiques différentes,</a:t>
            </a:r>
          </a:p>
          <a:p>
            <a:pPr algn="just"/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Appareils générateurs universels, robustes, simples et d’un entretien facile.</a:t>
            </a:r>
          </a:p>
        </p:txBody>
      </p:sp>
      <p:sp>
        <p:nvSpPr>
          <p:cNvPr id="48131" name="Titre 8">
            <a:extLst>
              <a:ext uri="{FF2B5EF4-FFF2-40B4-BE49-F238E27FC236}">
                <a16:creationId xmlns:a16="http://schemas.microsoft.com/office/drawing/2014/main" id="{2C1CCFB5-8444-B2A9-50BA-D39A10F903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48132" name="Picture 19">
            <a:extLst>
              <a:ext uri="{FF2B5EF4-FFF2-40B4-BE49-F238E27FC236}">
                <a16:creationId xmlns:a16="http://schemas.microsoft.com/office/drawing/2014/main" id="{03B1915F-0BC2-A1D0-7456-667C3AF1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9527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8">
            <a:extLst>
              <a:ext uri="{FF2B5EF4-FFF2-40B4-BE49-F238E27FC236}">
                <a16:creationId xmlns:a16="http://schemas.microsoft.com/office/drawing/2014/main" id="{61BFCD18-1960-E226-C032-6CD10BBA3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grpSp>
        <p:nvGrpSpPr>
          <p:cNvPr id="49155" name="Group 55">
            <a:extLst>
              <a:ext uri="{FF2B5EF4-FFF2-40B4-BE49-F238E27FC236}">
                <a16:creationId xmlns:a16="http://schemas.microsoft.com/office/drawing/2014/main" id="{C7EC02DC-E0B2-9E3B-3D38-416F32C5CDA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8305800" cy="5029200"/>
            <a:chOff x="-3" y="429"/>
            <a:chExt cx="3990" cy="2858"/>
          </a:xfrm>
        </p:grpSpPr>
        <p:grpSp>
          <p:nvGrpSpPr>
            <p:cNvPr id="49156" name="Group 53">
              <a:extLst>
                <a:ext uri="{FF2B5EF4-FFF2-40B4-BE49-F238E27FC236}">
                  <a16:creationId xmlns:a16="http://schemas.microsoft.com/office/drawing/2014/main" id="{34D65D40-C309-632D-A79B-377C0A586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2"/>
              <a:ext cx="3984" cy="2852"/>
              <a:chOff x="0" y="432"/>
              <a:chExt cx="3984" cy="2852"/>
            </a:xfrm>
          </p:grpSpPr>
          <p:grpSp>
            <p:nvGrpSpPr>
              <p:cNvPr id="49158" name="Group 20">
                <a:extLst>
                  <a:ext uri="{FF2B5EF4-FFF2-40B4-BE49-F238E27FC236}">
                    <a16:creationId xmlns:a16="http://schemas.microsoft.com/office/drawing/2014/main" id="{DBA3648A-A1DA-01DF-2A40-BF32B16F1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32"/>
                <a:ext cx="850" cy="567"/>
                <a:chOff x="0" y="432"/>
                <a:chExt cx="850" cy="567"/>
              </a:xfrm>
            </p:grpSpPr>
            <p:sp>
              <p:nvSpPr>
                <p:cNvPr id="49202" name="Rectangle 19">
                  <a:extLst>
                    <a:ext uri="{FF2B5EF4-FFF2-40B4-BE49-F238E27FC236}">
                      <a16:creationId xmlns:a16="http://schemas.microsoft.com/office/drawing/2014/main" id="{5C38CAEC-846E-AA09-5718-E66BB636B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32"/>
                  <a:ext cx="850" cy="56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9203" name="Group 18">
                  <a:extLst>
                    <a:ext uri="{FF2B5EF4-FFF2-40B4-BE49-F238E27FC236}">
                      <a16:creationId xmlns:a16="http://schemas.microsoft.com/office/drawing/2014/main" id="{A42153E9-7C59-471E-50E4-339D14BB59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432"/>
                  <a:ext cx="850" cy="567"/>
                  <a:chOff x="0" y="432"/>
                  <a:chExt cx="850" cy="567"/>
                </a:xfrm>
              </p:grpSpPr>
              <p:sp>
                <p:nvSpPr>
                  <p:cNvPr id="49204" name="Rectangle 5">
                    <a:extLst>
                      <a:ext uri="{FF2B5EF4-FFF2-40B4-BE49-F238E27FC236}">
                        <a16:creationId xmlns:a16="http://schemas.microsoft.com/office/drawing/2014/main" id="{38076468-9E4C-9714-1CF4-A5A44CEB35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432"/>
                    <a:ext cx="794" cy="567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 QUALITES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05" name="Rectangle 17">
                    <a:extLst>
                      <a:ext uri="{FF2B5EF4-FFF2-40B4-BE49-F238E27FC236}">
                        <a16:creationId xmlns:a16="http://schemas.microsoft.com/office/drawing/2014/main" id="{5105E565-8F39-8D04-BFEE-3CA97B9F03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"/>
                    <a:ext cx="850" cy="56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159" name="Group 24">
                <a:extLst>
                  <a:ext uri="{FF2B5EF4-FFF2-40B4-BE49-F238E27FC236}">
                    <a16:creationId xmlns:a16="http://schemas.microsoft.com/office/drawing/2014/main" id="{EE1A07DD-A43A-C696-53DA-0BF3E7B9F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432"/>
                <a:ext cx="1474" cy="567"/>
                <a:chOff x="850" y="432"/>
                <a:chExt cx="1474" cy="567"/>
              </a:xfrm>
            </p:grpSpPr>
            <p:sp>
              <p:nvSpPr>
                <p:cNvPr id="49198" name="Rectangle 23">
                  <a:extLst>
                    <a:ext uri="{FF2B5EF4-FFF2-40B4-BE49-F238E27FC236}">
                      <a16:creationId xmlns:a16="http://schemas.microsoft.com/office/drawing/2014/main" id="{D761D05D-C276-AA5A-A35F-5D6A4908E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432"/>
                  <a:ext cx="1474" cy="567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9199" name="Group 22">
                  <a:extLst>
                    <a:ext uri="{FF2B5EF4-FFF2-40B4-BE49-F238E27FC236}">
                      <a16:creationId xmlns:a16="http://schemas.microsoft.com/office/drawing/2014/main" id="{2702DE0C-1C96-2E26-9DA5-D998EF3779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50" y="432"/>
                  <a:ext cx="1474" cy="567"/>
                  <a:chOff x="850" y="432"/>
                  <a:chExt cx="1474" cy="567"/>
                </a:xfrm>
              </p:grpSpPr>
              <p:sp>
                <p:nvSpPr>
                  <p:cNvPr id="49200" name="Rectangle 6">
                    <a:extLst>
                      <a:ext uri="{FF2B5EF4-FFF2-40B4-BE49-F238E27FC236}">
                        <a16:creationId xmlns:a16="http://schemas.microsoft.com/office/drawing/2014/main" id="{394C3CE5-6A24-DE90-5AE4-C8F7CC25A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8" y="432"/>
                    <a:ext cx="1418" cy="567"/>
                  </a:xfrm>
                  <a:prstGeom prst="rect">
                    <a:avLst/>
                  </a:prstGeom>
                  <a:solidFill>
                    <a:srgbClr val="70AD4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AVANTAGES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01" name="Rectangle 21">
                    <a:extLst>
                      <a:ext uri="{FF2B5EF4-FFF2-40B4-BE49-F238E27FC236}">
                        <a16:creationId xmlns:a16="http://schemas.microsoft.com/office/drawing/2014/main" id="{3BD6A84F-2387-015A-7AE8-AC0D45975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" y="432"/>
                    <a:ext cx="1474" cy="56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160" name="Group 28">
                <a:extLst>
                  <a:ext uri="{FF2B5EF4-FFF2-40B4-BE49-F238E27FC236}">
                    <a16:creationId xmlns:a16="http://schemas.microsoft.com/office/drawing/2014/main" id="{7922D2C7-945C-7474-47F1-FEC3B541A5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432"/>
                <a:ext cx="1660" cy="567"/>
                <a:chOff x="2324" y="432"/>
                <a:chExt cx="1660" cy="567"/>
              </a:xfrm>
            </p:grpSpPr>
            <p:sp>
              <p:nvSpPr>
                <p:cNvPr id="49194" name="Rectangle 27">
                  <a:extLst>
                    <a:ext uri="{FF2B5EF4-FFF2-40B4-BE49-F238E27FC236}">
                      <a16:creationId xmlns:a16="http://schemas.microsoft.com/office/drawing/2014/main" id="{F5A44044-AB30-9A46-19D2-99609AFC9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432"/>
                  <a:ext cx="1660" cy="5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9195" name="Group 26">
                  <a:extLst>
                    <a:ext uri="{FF2B5EF4-FFF2-40B4-BE49-F238E27FC236}">
                      <a16:creationId xmlns:a16="http://schemas.microsoft.com/office/drawing/2014/main" id="{B1EC0FE7-B191-799C-3453-A332A9089E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24" y="432"/>
                  <a:ext cx="1660" cy="567"/>
                  <a:chOff x="2324" y="432"/>
                  <a:chExt cx="1660" cy="567"/>
                </a:xfrm>
              </p:grpSpPr>
              <p:sp>
                <p:nvSpPr>
                  <p:cNvPr id="49196" name="Rectangle 7">
                    <a:extLst>
                      <a:ext uri="{FF2B5EF4-FFF2-40B4-BE49-F238E27FC236}">
                        <a16:creationId xmlns:a16="http://schemas.microsoft.com/office/drawing/2014/main" id="{FC2E5642-500B-43B3-9F96-759B7AFD7F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432"/>
                    <a:ext cx="1604" cy="56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INCONVENIENTS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197" name="Rectangle 25">
                    <a:extLst>
                      <a:ext uri="{FF2B5EF4-FFF2-40B4-BE49-F238E27FC236}">
                        <a16:creationId xmlns:a16="http://schemas.microsoft.com/office/drawing/2014/main" id="{0999EE28-3400-140D-CBDA-EEFCDB0F4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24" y="432"/>
                    <a:ext cx="1660" cy="56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161" name="Group 32">
                <a:extLst>
                  <a:ext uri="{FF2B5EF4-FFF2-40B4-BE49-F238E27FC236}">
                    <a16:creationId xmlns:a16="http://schemas.microsoft.com/office/drawing/2014/main" id="{9C15A748-E55F-4E35-2EFE-B9777FE604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99"/>
                <a:ext cx="850" cy="691"/>
                <a:chOff x="0" y="999"/>
                <a:chExt cx="850" cy="691"/>
              </a:xfrm>
            </p:grpSpPr>
            <p:sp>
              <p:nvSpPr>
                <p:cNvPr id="49190" name="Rectangle 31">
                  <a:extLst>
                    <a:ext uri="{FF2B5EF4-FFF2-40B4-BE49-F238E27FC236}">
                      <a16:creationId xmlns:a16="http://schemas.microsoft.com/office/drawing/2014/main" id="{18CB6F7C-4A49-9B07-3C3D-51E770296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99"/>
                  <a:ext cx="850" cy="6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9191" name="Group 30">
                  <a:extLst>
                    <a:ext uri="{FF2B5EF4-FFF2-40B4-BE49-F238E27FC236}">
                      <a16:creationId xmlns:a16="http://schemas.microsoft.com/office/drawing/2014/main" id="{D4B798D0-E3CE-E1E7-CEAF-99BF0E22EA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999"/>
                  <a:ext cx="850" cy="691"/>
                  <a:chOff x="0" y="999"/>
                  <a:chExt cx="850" cy="691"/>
                </a:xfrm>
              </p:grpSpPr>
              <p:sp>
                <p:nvSpPr>
                  <p:cNvPr id="49192" name="Rectangle 8">
                    <a:extLst>
                      <a:ext uri="{FF2B5EF4-FFF2-40B4-BE49-F238E27FC236}">
                        <a16:creationId xmlns:a16="http://schemas.microsoft.com/office/drawing/2014/main" id="{B9BC2ED1-A399-74C2-2113-2C36A9FD45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999"/>
                    <a:ext cx="794" cy="69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Faible teneur en eau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193" name="Rectangle 29">
                    <a:extLst>
                      <a:ext uri="{FF2B5EF4-FFF2-40B4-BE49-F238E27FC236}">
                        <a16:creationId xmlns:a16="http://schemas.microsoft.com/office/drawing/2014/main" id="{CE7F31BA-CECC-496F-7934-DC9D6DF240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999"/>
                    <a:ext cx="850" cy="6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162" name="Group 34">
                <a:extLst>
                  <a:ext uri="{FF2B5EF4-FFF2-40B4-BE49-F238E27FC236}">
                    <a16:creationId xmlns:a16="http://schemas.microsoft.com/office/drawing/2014/main" id="{97323AD0-E11D-9BE5-6916-85758377B0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999"/>
                <a:ext cx="1474" cy="691"/>
                <a:chOff x="850" y="999"/>
                <a:chExt cx="1474" cy="691"/>
              </a:xfrm>
            </p:grpSpPr>
            <p:sp>
              <p:nvSpPr>
                <p:cNvPr id="49188" name="Rectangle 9">
                  <a:extLst>
                    <a:ext uri="{FF2B5EF4-FFF2-40B4-BE49-F238E27FC236}">
                      <a16:creationId xmlns:a16="http://schemas.microsoft.com/office/drawing/2014/main" id="{5379F0EC-E6BF-F984-CA16-87B4BC734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" y="999"/>
                  <a:ext cx="1418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Débit de mousse important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189" name="Rectangle 33">
                  <a:extLst>
                    <a:ext uri="{FF2B5EF4-FFF2-40B4-BE49-F238E27FC236}">
                      <a16:creationId xmlns:a16="http://schemas.microsoft.com/office/drawing/2014/main" id="{67A69A49-81AC-EF3A-F234-AE3C743D3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999"/>
                  <a:ext cx="1474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163" name="Group 36">
                <a:extLst>
                  <a:ext uri="{FF2B5EF4-FFF2-40B4-BE49-F238E27FC236}">
                    <a16:creationId xmlns:a16="http://schemas.microsoft.com/office/drawing/2014/main" id="{B00F2ADF-A0E3-F323-4E63-60DEB31482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999"/>
                <a:ext cx="1660" cy="691"/>
                <a:chOff x="2324" y="999"/>
                <a:chExt cx="1660" cy="691"/>
              </a:xfrm>
            </p:grpSpPr>
            <p:sp>
              <p:nvSpPr>
                <p:cNvPr id="49186" name="Rectangle 10">
                  <a:extLst>
                    <a:ext uri="{FF2B5EF4-FFF2-40B4-BE49-F238E27FC236}">
                      <a16:creationId xmlns:a16="http://schemas.microsoft.com/office/drawing/2014/main" id="{E1824613-B31A-9786-F816-4F667DCD9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99"/>
                  <a:ext cx="1604" cy="6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Destruction de la mousse par les flammes et la chaleur</a:t>
                  </a:r>
                  <a:endParaRPr lang="fr-FR" altLang="fr-FR" sz="2000">
                    <a:latin typeface="Times New Roman" panose="02020603050405020304" pitchFamily="18" charset="0"/>
                    <a:cs typeface="Calibri" panose="020F0502020204030204" pitchFamily="34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Pouvoir refroidissant médiocre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187" name="Rectangle 35">
                  <a:extLst>
                    <a:ext uri="{FF2B5EF4-FFF2-40B4-BE49-F238E27FC236}">
                      <a16:creationId xmlns:a16="http://schemas.microsoft.com/office/drawing/2014/main" id="{3C670674-0C3C-8C01-CA55-3A6FC5861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999"/>
                  <a:ext cx="1660" cy="6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164" name="Group 40">
                <a:extLst>
                  <a:ext uri="{FF2B5EF4-FFF2-40B4-BE49-F238E27FC236}">
                    <a16:creationId xmlns:a16="http://schemas.microsoft.com/office/drawing/2014/main" id="{C8C6C46D-7E72-19C6-DAF0-EC02EE38EB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90"/>
                <a:ext cx="850" cy="797"/>
                <a:chOff x="0" y="1690"/>
                <a:chExt cx="850" cy="797"/>
              </a:xfrm>
            </p:grpSpPr>
            <p:sp>
              <p:nvSpPr>
                <p:cNvPr id="49182" name="Rectangle 39">
                  <a:extLst>
                    <a:ext uri="{FF2B5EF4-FFF2-40B4-BE49-F238E27FC236}">
                      <a16:creationId xmlns:a16="http://schemas.microsoft.com/office/drawing/2014/main" id="{E6DD42BD-18A5-AFC1-9E1F-38E12101E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850" cy="7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9183" name="Group 38">
                  <a:extLst>
                    <a:ext uri="{FF2B5EF4-FFF2-40B4-BE49-F238E27FC236}">
                      <a16:creationId xmlns:a16="http://schemas.microsoft.com/office/drawing/2014/main" id="{24E2BBB0-5549-1C6A-09A1-FAE7C2C15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850" cy="797"/>
                  <a:chOff x="0" y="1690"/>
                  <a:chExt cx="850" cy="797"/>
                </a:xfrm>
              </p:grpSpPr>
              <p:sp>
                <p:nvSpPr>
                  <p:cNvPr id="49184" name="Rectangle 11">
                    <a:extLst>
                      <a:ext uri="{FF2B5EF4-FFF2-40B4-BE49-F238E27FC236}">
                        <a16:creationId xmlns:a16="http://schemas.microsoft.com/office/drawing/2014/main" id="{5F97C12D-32DA-830D-9FE9-E8ABB28E42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1690"/>
                    <a:ext cx="794" cy="79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Légèreté</a:t>
                    </a:r>
                    <a:endParaRPr lang="fr-FR" altLang="fr-FR" sz="2000">
                      <a:latin typeface="Times New Roman" panose="02020603050405020304" pitchFamily="18" charset="0"/>
                      <a:cs typeface="Calibri" panose="020F0502020204030204" pitchFamily="34" charset="0"/>
                    </a:endParaRPr>
                  </a:p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185" name="Rectangle 37">
                    <a:extLst>
                      <a:ext uri="{FF2B5EF4-FFF2-40B4-BE49-F238E27FC236}">
                        <a16:creationId xmlns:a16="http://schemas.microsoft.com/office/drawing/2014/main" id="{94A7A8BC-5D9E-14DD-C8D6-3D420173E3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850" cy="79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165" name="Group 42">
                <a:extLst>
                  <a:ext uri="{FF2B5EF4-FFF2-40B4-BE49-F238E27FC236}">
                    <a16:creationId xmlns:a16="http://schemas.microsoft.com/office/drawing/2014/main" id="{BB9941EF-E994-33F4-14EF-76F38CF911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1690"/>
                <a:ext cx="1474" cy="797"/>
                <a:chOff x="850" y="1690"/>
                <a:chExt cx="1474" cy="797"/>
              </a:xfrm>
            </p:grpSpPr>
            <p:sp>
              <p:nvSpPr>
                <p:cNvPr id="49180" name="Rectangle 12">
                  <a:extLst>
                    <a:ext uri="{FF2B5EF4-FFF2-40B4-BE49-F238E27FC236}">
                      <a16:creationId xmlns:a16="http://schemas.microsoft.com/office/drawing/2014/main" id="{9FDF73F3-E9E5-1624-E2FF-46B8C99BF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" y="1690"/>
                  <a:ext cx="1418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  <a:cs typeface="Calibri" panose="020F0502020204030204" pitchFamily="34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Adhérence</a:t>
                  </a:r>
                  <a:endParaRPr lang="fr-FR" altLang="fr-FR" sz="2000">
                    <a:latin typeface="Times New Roman" panose="02020603050405020304" pitchFamily="18" charset="0"/>
                    <a:cs typeface="Calibri" panose="020F0502020204030204" pitchFamily="34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Occupation des espaces libres</a:t>
                  </a:r>
                  <a:endParaRPr lang="fr-FR" altLang="fr-FR" sz="2000">
                    <a:latin typeface="Times New Roman" panose="02020603050405020304" pitchFamily="18" charset="0"/>
                    <a:cs typeface="Calibri" panose="020F0502020204030204" pitchFamily="34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181" name="Rectangle 41">
                  <a:extLst>
                    <a:ext uri="{FF2B5EF4-FFF2-40B4-BE49-F238E27FC236}">
                      <a16:creationId xmlns:a16="http://schemas.microsoft.com/office/drawing/2014/main" id="{04F8EF6F-96B6-811E-25C6-58D1F0D1A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1690"/>
                  <a:ext cx="1474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166" name="Group 44">
                <a:extLst>
                  <a:ext uri="{FF2B5EF4-FFF2-40B4-BE49-F238E27FC236}">
                    <a16:creationId xmlns:a16="http://schemas.microsoft.com/office/drawing/2014/main" id="{D3EC35A0-CDAD-F494-434E-DF990D4AC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1690"/>
                <a:ext cx="1660" cy="797"/>
                <a:chOff x="2324" y="1690"/>
                <a:chExt cx="1660" cy="797"/>
              </a:xfrm>
            </p:grpSpPr>
            <p:sp>
              <p:nvSpPr>
                <p:cNvPr id="49178" name="Rectangle 13">
                  <a:extLst>
                    <a:ext uri="{FF2B5EF4-FFF2-40B4-BE49-F238E27FC236}">
                      <a16:creationId xmlns:a16="http://schemas.microsoft.com/office/drawing/2014/main" id="{1204A7F9-6597-3BFA-E871-3E6E977F1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1690"/>
                  <a:ext cx="1604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Portée réduite des lances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179" name="Rectangle 43">
                  <a:extLst>
                    <a:ext uri="{FF2B5EF4-FFF2-40B4-BE49-F238E27FC236}">
                      <a16:creationId xmlns:a16="http://schemas.microsoft.com/office/drawing/2014/main" id="{D81C65E0-3834-7AB6-563C-BE7A26ECF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1690"/>
                  <a:ext cx="1660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167" name="Group 48">
                <a:extLst>
                  <a:ext uri="{FF2B5EF4-FFF2-40B4-BE49-F238E27FC236}">
                    <a16:creationId xmlns:a16="http://schemas.microsoft.com/office/drawing/2014/main" id="{8B50CE3F-CD44-1B10-04CE-68B9122E1F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487"/>
                <a:ext cx="850" cy="797"/>
                <a:chOff x="0" y="2487"/>
                <a:chExt cx="850" cy="797"/>
              </a:xfrm>
            </p:grpSpPr>
            <p:sp>
              <p:nvSpPr>
                <p:cNvPr id="49174" name="Rectangle 47">
                  <a:extLst>
                    <a:ext uri="{FF2B5EF4-FFF2-40B4-BE49-F238E27FC236}">
                      <a16:creationId xmlns:a16="http://schemas.microsoft.com/office/drawing/2014/main" id="{6822D256-58EE-D569-E7C5-3599A1BE7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87"/>
                  <a:ext cx="850" cy="7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9175" name="Group 46">
                  <a:extLst>
                    <a:ext uri="{FF2B5EF4-FFF2-40B4-BE49-F238E27FC236}">
                      <a16:creationId xmlns:a16="http://schemas.microsoft.com/office/drawing/2014/main" id="{E8877D6F-9544-7876-0E1D-0A6C2FBE36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487"/>
                  <a:ext cx="850" cy="797"/>
                  <a:chOff x="0" y="2487"/>
                  <a:chExt cx="850" cy="797"/>
                </a:xfrm>
              </p:grpSpPr>
              <p:sp>
                <p:nvSpPr>
                  <p:cNvPr id="49176" name="Rectangle 14">
                    <a:extLst>
                      <a:ext uri="{FF2B5EF4-FFF2-40B4-BE49-F238E27FC236}">
                        <a16:creationId xmlns:a16="http://schemas.microsoft.com/office/drawing/2014/main" id="{A6C29ECE-4917-D7FA-F6D2-F6921A4B4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2487"/>
                    <a:ext cx="794" cy="79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Persistance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177" name="Rectangle 45">
                    <a:extLst>
                      <a:ext uri="{FF2B5EF4-FFF2-40B4-BE49-F238E27FC236}">
                        <a16:creationId xmlns:a16="http://schemas.microsoft.com/office/drawing/2014/main" id="{D836A56E-6C42-0FC3-B2B3-E886A75A90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487"/>
                    <a:ext cx="850" cy="79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168" name="Group 50">
                <a:extLst>
                  <a:ext uri="{FF2B5EF4-FFF2-40B4-BE49-F238E27FC236}">
                    <a16:creationId xmlns:a16="http://schemas.microsoft.com/office/drawing/2014/main" id="{36F74AED-3A3C-C77F-EF59-3CD63C331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" y="2487"/>
                <a:ext cx="1474" cy="797"/>
                <a:chOff x="850" y="2487"/>
                <a:chExt cx="1474" cy="797"/>
              </a:xfrm>
            </p:grpSpPr>
            <p:sp>
              <p:nvSpPr>
                <p:cNvPr id="49172" name="Rectangle 15">
                  <a:extLst>
                    <a:ext uri="{FF2B5EF4-FFF2-40B4-BE49-F238E27FC236}">
                      <a16:creationId xmlns:a16="http://schemas.microsoft.com/office/drawing/2014/main" id="{D586C107-D857-97FA-CF64-F66BBC9AD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8" y="2487"/>
                  <a:ext cx="1418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altLang="fr-FR" sz="2000">
                    <a:latin typeface="Times New Roman" panose="02020603050405020304" pitchFamily="18" charset="0"/>
                    <a:cs typeface="Calibri" panose="020F0502020204030204" pitchFamily="34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L’autodestruction lente garantie contre les risques de ré-inflammation</a:t>
                  </a:r>
                  <a:endParaRPr lang="fr-FR" altLang="fr-FR" sz="2000">
                    <a:latin typeface="Times New Roman" panose="02020603050405020304" pitchFamily="18" charset="0"/>
                    <a:cs typeface="Calibri" panose="020F0502020204030204" pitchFamily="34" charset="0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173" name="Rectangle 49">
                  <a:extLst>
                    <a:ext uri="{FF2B5EF4-FFF2-40B4-BE49-F238E27FC236}">
                      <a16:creationId xmlns:a16="http://schemas.microsoft.com/office/drawing/2014/main" id="{BB33EF12-FE88-C043-A893-6A31E3150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" y="2487"/>
                  <a:ext cx="1474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9169" name="Group 52">
                <a:extLst>
                  <a:ext uri="{FF2B5EF4-FFF2-40B4-BE49-F238E27FC236}">
                    <a16:creationId xmlns:a16="http://schemas.microsoft.com/office/drawing/2014/main" id="{FEC7A4BE-7717-7DA6-0410-95A35067E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4" y="2487"/>
                <a:ext cx="1660" cy="797"/>
                <a:chOff x="2324" y="2487"/>
                <a:chExt cx="1660" cy="797"/>
              </a:xfrm>
            </p:grpSpPr>
            <p:sp>
              <p:nvSpPr>
                <p:cNvPr id="49170" name="Rectangle 16">
                  <a:extLst>
                    <a:ext uri="{FF2B5EF4-FFF2-40B4-BE49-F238E27FC236}">
                      <a16:creationId xmlns:a16="http://schemas.microsoft.com/office/drawing/2014/main" id="{3A32617D-6485-BC67-08F9-00A17724F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487"/>
                  <a:ext cx="1604" cy="7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Pour la suite des opérations obligation de détruire la mousse artificiellement (eau pulvérisée)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171" name="Rectangle 51">
                  <a:extLst>
                    <a:ext uri="{FF2B5EF4-FFF2-40B4-BE49-F238E27FC236}">
                      <a16:creationId xmlns:a16="http://schemas.microsoft.com/office/drawing/2014/main" id="{95249156-323C-7A5C-C4CF-C247DB6F8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2487"/>
                  <a:ext cx="1660" cy="7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9157" name="Rectangle 54">
              <a:extLst>
                <a:ext uri="{FF2B5EF4-FFF2-40B4-BE49-F238E27FC236}">
                  <a16:creationId xmlns:a16="http://schemas.microsoft.com/office/drawing/2014/main" id="{3B5CEAE4-534E-B56C-E3ED-B2444BBED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429"/>
              <a:ext cx="3990" cy="285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oneTexte 26">
            <a:extLst>
              <a:ext uri="{FF2B5EF4-FFF2-40B4-BE49-F238E27FC236}">
                <a16:creationId xmlns:a16="http://schemas.microsoft.com/office/drawing/2014/main" id="{1CCDBEDB-D320-E7ED-689A-040174221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229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Autres inconvénients :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Incompatibilité avec d’autres moyens d’extinction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L’eau et la poudre contrarient la bonne efficacité des mousses et accélèrent leur destruction.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mousse est conductrice de l’électricité surtout en bas foisonnement.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79" name="Titre 8">
            <a:extLst>
              <a:ext uri="{FF2B5EF4-FFF2-40B4-BE49-F238E27FC236}">
                <a16:creationId xmlns:a16="http://schemas.microsoft.com/office/drawing/2014/main" id="{99D1A76F-0666-08B3-DD28-AAFD923E88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50180" name="Rectangle 1">
            <a:extLst>
              <a:ext uri="{FF2B5EF4-FFF2-40B4-BE49-F238E27FC236}">
                <a16:creationId xmlns:a16="http://schemas.microsoft.com/office/drawing/2014/main" id="{AED8DEFF-E77B-020F-31EF-4946D896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Mousse physique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26">
            <a:extLst>
              <a:ext uri="{FF2B5EF4-FFF2-40B4-BE49-F238E27FC236}">
                <a16:creationId xmlns:a16="http://schemas.microsoft.com/office/drawing/2014/main" id="{EAAA1E01-62E1-6519-E23A-C1655AEAE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1311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concentration :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C’est le % d’émulseur dans une solution moussante.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: 97 L d’eau + 3 L d’émulseur = 100 L de solution moussante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Dans ce cas, la concentration est de 3 %. </a:t>
            </a:r>
          </a:p>
        </p:txBody>
      </p:sp>
      <p:sp>
        <p:nvSpPr>
          <p:cNvPr id="51203" name="Titre 8">
            <a:extLst>
              <a:ext uri="{FF2B5EF4-FFF2-40B4-BE49-F238E27FC236}">
                <a16:creationId xmlns:a16="http://schemas.microsoft.com/office/drawing/2014/main" id="{34410B72-3D4D-51A3-2C85-844B150299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oneTexte 26">
            <a:extLst>
              <a:ext uri="{FF2B5EF4-FFF2-40B4-BE49-F238E27FC236}">
                <a16:creationId xmlns:a16="http://schemas.microsoft.com/office/drawing/2014/main" id="{1E5ACCDC-F7B3-346C-C8E4-6148B8AF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79787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 rendement d’un émulseur :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Rapport entre la mousse produite et l’émulseur utilisé.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 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900 L de mousse produite avec 3 L d’émulseur, </a:t>
            </a:r>
          </a:p>
          <a:p>
            <a:pPr algn="ctr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rendement sera de 900 / 3 = 300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Autrement dit, l’émulseur a donné 300 fois son volume en mousse. </a:t>
            </a:r>
          </a:p>
        </p:txBody>
      </p:sp>
      <p:sp>
        <p:nvSpPr>
          <p:cNvPr id="52227" name="Titre 8">
            <a:extLst>
              <a:ext uri="{FF2B5EF4-FFF2-40B4-BE49-F238E27FC236}">
                <a16:creationId xmlns:a16="http://schemas.microsoft.com/office/drawing/2014/main" id="{E3266038-DD76-8453-B555-6F8840A9A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C746E786-49C3-ECB0-7B5A-715BA682992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7171" name="Picture 5" descr="pictogramme classe a">
            <a:extLst>
              <a:ext uri="{FF2B5EF4-FFF2-40B4-BE49-F238E27FC236}">
                <a16:creationId xmlns:a16="http://schemas.microsoft.com/office/drawing/2014/main" id="{A1BEC40D-5D20-37CC-921B-0D617138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2059">
            <a:extLst>
              <a:ext uri="{FF2B5EF4-FFF2-40B4-BE49-F238E27FC236}">
                <a16:creationId xmlns:a16="http://schemas.microsoft.com/office/drawing/2014/main" id="{196C0A50-88FC-E535-E472-DC879814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Deux modes de combustion possibles :</a:t>
            </a:r>
          </a:p>
        </p:txBody>
      </p:sp>
      <p:sp>
        <p:nvSpPr>
          <p:cNvPr id="7173" name="Text Box 2059">
            <a:extLst>
              <a:ext uri="{FF2B5EF4-FFF2-40B4-BE49-F238E27FC236}">
                <a16:creationId xmlns:a16="http://schemas.microsoft.com/office/drawing/2014/main" id="{4A0DB467-6DD4-0486-1038-7199EB860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Combustion vive avec flammes,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Combustion lente sans flamme visible mais avec formation de braises incandescentes.</a:t>
            </a:r>
          </a:p>
        </p:txBody>
      </p:sp>
      <p:sp>
        <p:nvSpPr>
          <p:cNvPr id="7174" name="Text Box 2059">
            <a:extLst>
              <a:ext uri="{FF2B5EF4-FFF2-40B4-BE49-F238E27FC236}">
                <a16:creationId xmlns:a16="http://schemas.microsoft.com/office/drawing/2014/main" id="{6B172918-D4C9-490B-BC65-091660B9B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La phase de combustion lente peut-être relativement longue avant que n'apparaissent les flammes, notamment lorsqu'il y a un manque de comburant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</a:rPr>
              <a:t>ce sont des </a:t>
            </a:r>
            <a:r>
              <a:rPr lang="fr-FR" altLang="fr-FR" sz="2000" b="1" u="sng">
                <a:latin typeface="Times New Roman" panose="02020603050405020304" pitchFamily="18" charset="0"/>
              </a:rPr>
              <a:t>feux couvant.</a:t>
            </a:r>
          </a:p>
        </p:txBody>
      </p:sp>
      <p:sp>
        <p:nvSpPr>
          <p:cNvPr id="7175" name="Text Box 2059">
            <a:extLst>
              <a:ext uri="{FF2B5EF4-FFF2-40B4-BE49-F238E27FC236}">
                <a16:creationId xmlns:a16="http://schemas.microsoft.com/office/drawing/2014/main" id="{BEA59902-0258-E9C2-9145-E367E86A7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Feux dits "secs" avec formation de braise.</a:t>
            </a:r>
          </a:p>
        </p:txBody>
      </p:sp>
      <p:pic>
        <p:nvPicPr>
          <p:cNvPr id="7176" name="Picture 1033" descr="C:\Documents and Settings\Philippe\Mes documents\JSP SDMIS\Dématérialisation\doc\INC\200px-Feu.jpg">
            <a:extLst>
              <a:ext uri="{FF2B5EF4-FFF2-40B4-BE49-F238E27FC236}">
                <a16:creationId xmlns:a16="http://schemas.microsoft.com/office/drawing/2014/main" id="{4F1C1BA4-880B-4D7D-B111-4FD77132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oneTexte 26">
            <a:extLst>
              <a:ext uri="{FF2B5EF4-FFF2-40B4-BE49-F238E27FC236}">
                <a16:creationId xmlns:a16="http://schemas.microsoft.com/office/drawing/2014/main" id="{FE0EC1E4-3731-8443-CFD8-BC1A3DE4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1311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Taux d’application :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Débit de solution moussante calculé en m² et en min qui permettra d’éteindre une nappe en feu malgré la destruction d’une certaine partie de la mousse.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: 10 litres de pré mélange / M² / Minute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Taux d’application varie en fonction de beaucoup de paramètres : nature du liquide combustible, la T° du combustible, mode d’application, type d’émulseur utilisé… </a:t>
            </a:r>
          </a:p>
        </p:txBody>
      </p:sp>
      <p:sp>
        <p:nvSpPr>
          <p:cNvPr id="53251" name="Titre 8">
            <a:extLst>
              <a:ext uri="{FF2B5EF4-FFF2-40B4-BE49-F238E27FC236}">
                <a16:creationId xmlns:a16="http://schemas.microsoft.com/office/drawing/2014/main" id="{4B9A80BB-3DE3-F69F-6E20-87D61A67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oneTexte 26">
            <a:extLst>
              <a:ext uri="{FF2B5EF4-FFF2-40B4-BE49-F238E27FC236}">
                <a16:creationId xmlns:a16="http://schemas.microsoft.com/office/drawing/2014/main" id="{D8A70E6A-4059-91D8-94AD-36D06BEEB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80549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 foisonnement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Rapport entre la mousse produite et la solution moussante.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: 100 L de solution produise = 1 500 L de mousse.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		Le foisonnement est 1 500/100 = 15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foisonnement est donc lié au volume d’air utilisé. On distingue 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bas foisonnement de 2 à 20                                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moyen foisonnement de 20 à 200                       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haut foisonnement au-dessus de 200 </a:t>
            </a:r>
          </a:p>
        </p:txBody>
      </p:sp>
      <p:sp>
        <p:nvSpPr>
          <p:cNvPr id="54275" name="Titre 8">
            <a:extLst>
              <a:ext uri="{FF2B5EF4-FFF2-40B4-BE49-F238E27FC236}">
                <a16:creationId xmlns:a16="http://schemas.microsoft.com/office/drawing/2014/main" id="{6DE7D8B0-881B-5621-F8D3-E5951B4473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oneTexte 26">
            <a:extLst>
              <a:ext uri="{FF2B5EF4-FFF2-40B4-BE49-F238E27FC236}">
                <a16:creationId xmlns:a16="http://schemas.microsoft.com/office/drawing/2014/main" id="{63798D36-5A2F-0211-126F-6B0E3B12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359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Mousse bas foisonnement 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Résiste bien aux agents atmosphériques (vent, pluie), à l’action destructive du feu et à la réinflammation. Employée pour réaliser des attaques à distance. </a:t>
            </a:r>
          </a:p>
        </p:txBody>
      </p:sp>
      <p:sp>
        <p:nvSpPr>
          <p:cNvPr id="55299" name="Titre 8">
            <a:extLst>
              <a:ext uri="{FF2B5EF4-FFF2-40B4-BE49-F238E27FC236}">
                <a16:creationId xmlns:a16="http://schemas.microsoft.com/office/drawing/2014/main" id="{B2D15CCF-9844-670E-9B55-B6599F2B7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55300" name="Picture 4" descr="I:\Images\Sapeurs-Pompiers\INC\Manoeuvre\Lance mousse\DSCF0459.JPG">
            <a:extLst>
              <a:ext uri="{FF2B5EF4-FFF2-40B4-BE49-F238E27FC236}">
                <a16:creationId xmlns:a16="http://schemas.microsoft.com/office/drawing/2014/main" id="{1A08EBB4-4236-E89F-0903-402C6156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13295" r="32414" b="46956"/>
          <a:stretch>
            <a:fillRect/>
          </a:stretch>
        </p:blipFill>
        <p:spPr bwMode="auto">
          <a:xfrm>
            <a:off x="1908175" y="2900363"/>
            <a:ext cx="6400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E:\JSP SDMIS\Dématérialisation\Nouvelles DO etc\INC C4_Différents agents extincteurs V2_Page_08.jpg">
            <a:extLst>
              <a:ext uri="{FF2B5EF4-FFF2-40B4-BE49-F238E27FC236}">
                <a16:creationId xmlns:a16="http://schemas.microsoft.com/office/drawing/2014/main" id="{AFF2B0B0-2A21-F3A7-35D6-B83DF934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55664" r="72745" b="37199"/>
          <a:stretch>
            <a:fillRect/>
          </a:stretch>
        </p:blipFill>
        <p:spPr bwMode="auto">
          <a:xfrm>
            <a:off x="304800" y="2889250"/>
            <a:ext cx="1543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oneTexte 26">
            <a:extLst>
              <a:ext uri="{FF2B5EF4-FFF2-40B4-BE49-F238E27FC236}">
                <a16:creationId xmlns:a16="http://schemas.microsoft.com/office/drawing/2014/main" id="{27110D92-7E11-E026-06F9-AD2BC0C1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835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Mousse moyen foisonnement 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Sera conseillée pour les feux de liquides dont le rayonnement permettra une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certaine approche et qui nécessite un minimum d’eau tout en conservant à la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mousse une tenue satisfaisante. Peut être employée en tapis préventif sur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 écoulement.</a:t>
            </a:r>
          </a:p>
        </p:txBody>
      </p:sp>
      <p:sp>
        <p:nvSpPr>
          <p:cNvPr id="56323" name="Titre 8">
            <a:extLst>
              <a:ext uri="{FF2B5EF4-FFF2-40B4-BE49-F238E27FC236}">
                <a16:creationId xmlns:a16="http://schemas.microsoft.com/office/drawing/2014/main" id="{8B323EB4-1177-E84C-2CC3-E0BB0B9564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56324" name="Picture 4" descr="F:\150_lance_moyen_foisonnement_(copier).jpg">
            <a:extLst>
              <a:ext uri="{FF2B5EF4-FFF2-40B4-BE49-F238E27FC236}">
                <a16:creationId xmlns:a16="http://schemas.microsoft.com/office/drawing/2014/main" id="{8017746E-B49F-2AFD-21B0-9D21B7E2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18730"/>
          <a:stretch>
            <a:fillRect/>
          </a:stretch>
        </p:blipFill>
        <p:spPr bwMode="auto">
          <a:xfrm>
            <a:off x="3505200" y="3124200"/>
            <a:ext cx="26717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E:\JSP SDMIS\Dématérialisation\Nouvelles DO etc\INC C4_Différents agents extincteurs V2_Page_08.jpg">
            <a:extLst>
              <a:ext uri="{FF2B5EF4-FFF2-40B4-BE49-F238E27FC236}">
                <a16:creationId xmlns:a16="http://schemas.microsoft.com/office/drawing/2014/main" id="{367F7B0F-9ABC-FC14-419F-B45E77CC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55664" r="50537" b="30777"/>
          <a:stretch>
            <a:fillRect/>
          </a:stretch>
        </p:blipFill>
        <p:spPr bwMode="auto">
          <a:xfrm>
            <a:off x="1371600" y="35814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6">
            <a:extLst>
              <a:ext uri="{FF2B5EF4-FFF2-40B4-BE49-F238E27FC236}">
                <a16:creationId xmlns:a16="http://schemas.microsoft.com/office/drawing/2014/main" id="{8FF086A0-C52D-40B9-4370-824A4C05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073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AutoNum type="arabicPeriod" startAt="3"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Mousse haut foisonnement : 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Sera utilisée dans tous les cas où l’emploi de l’eau sera à réduire au maximum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ou l’approche sera possible et le vent et turbulence sont négligeables (cale de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navire, volume clos, galeries, chaufferies, entrepôts).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Certaine efficacité sur les feux de solides (caoutchouc, matières plastiques, tissus). </a:t>
            </a:r>
          </a:p>
        </p:txBody>
      </p:sp>
      <p:sp>
        <p:nvSpPr>
          <p:cNvPr id="57347" name="Titre 8">
            <a:extLst>
              <a:ext uri="{FF2B5EF4-FFF2-40B4-BE49-F238E27FC236}">
                <a16:creationId xmlns:a16="http://schemas.microsoft.com/office/drawing/2014/main" id="{1698FBC6-E58E-1C42-D744-1DC3E03FF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pic>
        <p:nvPicPr>
          <p:cNvPr id="57348" name="Picture 4" descr="F:\imagesBOX1QT1L.jpg">
            <a:extLst>
              <a:ext uri="{FF2B5EF4-FFF2-40B4-BE49-F238E27FC236}">
                <a16:creationId xmlns:a16="http://schemas.microsoft.com/office/drawing/2014/main" id="{3ADB807E-5B25-C4AE-30D6-D3AF44964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2393" r="12105" b="13252"/>
          <a:stretch>
            <a:fillRect/>
          </a:stretch>
        </p:blipFill>
        <p:spPr bwMode="auto">
          <a:xfrm>
            <a:off x="609600" y="3810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F:\mousse8.jpg">
            <a:extLst>
              <a:ext uri="{FF2B5EF4-FFF2-40B4-BE49-F238E27FC236}">
                <a16:creationId xmlns:a16="http://schemas.microsoft.com/office/drawing/2014/main" id="{45D5AA6D-51FF-FF1A-E2C7-1E3C17AE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22060" r="14836" b="32257"/>
          <a:stretch>
            <a:fillRect/>
          </a:stretch>
        </p:blipFill>
        <p:spPr bwMode="auto">
          <a:xfrm>
            <a:off x="5791200" y="3581400"/>
            <a:ext cx="2933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E:\JSP SDMIS\Dématérialisation\Nouvelles DO etc\INC C4_Différents agents extincteurs V2_Page_08.jpg">
            <a:extLst>
              <a:ext uri="{FF2B5EF4-FFF2-40B4-BE49-F238E27FC236}">
                <a16:creationId xmlns:a16="http://schemas.microsoft.com/office/drawing/2014/main" id="{8E05AC29-344C-072F-1F77-BFA328BC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0" t="55664" r="15205" b="26495"/>
          <a:stretch>
            <a:fillRect/>
          </a:stretch>
        </p:blipFill>
        <p:spPr bwMode="auto">
          <a:xfrm>
            <a:off x="3429000" y="38862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8">
            <a:extLst>
              <a:ext uri="{FF2B5EF4-FFF2-40B4-BE49-F238E27FC236}">
                <a16:creationId xmlns:a16="http://schemas.microsoft.com/office/drawing/2014/main" id="{511BD802-CBEB-4A86-E925-05AB2BBA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D682215E-C7B1-3EB3-4571-1ABBB9BE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229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tenue au feu</a:t>
            </a:r>
            <a:r>
              <a:rPr lang="fr-FR" altLang="fr-F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Qualité essentielle : doit résister aux hautes T° (flammes, gaz chauds, objets métalliques portés au rouge, contact du foyer, etc.)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La résistance à l’action destructrice des liquides en feu 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plupart des liquides, particulièrement à chaud, ont une action de destruction sur la mousse.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Les liquides dits polaires, qui sont avides d’eau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 : liquides hydrophiles tels que l’alcool, l’acétone, l’éther etc.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8">
            <a:extLst>
              <a:ext uri="{FF2B5EF4-FFF2-40B4-BE49-F238E27FC236}">
                <a16:creationId xmlns:a16="http://schemas.microsoft.com/office/drawing/2014/main" id="{4FA0B763-AFF1-A941-C53B-00BE0AB0AE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A88F2013-43AA-98CD-F1D3-B16C3BA7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2296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tenue au feu</a:t>
            </a:r>
            <a:r>
              <a:rPr lang="fr-FR" altLang="fr-F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L’imperméabilité aux gaz ou vapeurs émis par les liquides chauds :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Il ne faut pas que les vapeurs ou gaz viennent se ré-enflammer au-dessus de la couverture de mousse en contact des parois ou objets portés à haute T°.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8">
            <a:extLst>
              <a:ext uri="{FF2B5EF4-FFF2-40B4-BE49-F238E27FC236}">
                <a16:creationId xmlns:a16="http://schemas.microsoft.com/office/drawing/2014/main" id="{077F26ED-19D1-34BC-11CE-CCD73C25F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B29793E4-9FE1-3BD7-013A-B4E1490C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77247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La fluidité :</a:t>
            </a: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Elle permet à la mousse de 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Circuler facilement dans les tuyauteries, lances et appareils de projection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 faciliter le recouvrement de la surface de la nappe en feu.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8">
            <a:extLst>
              <a:ext uri="{FF2B5EF4-FFF2-40B4-BE49-F238E27FC236}">
                <a16:creationId xmlns:a16="http://schemas.microsoft.com/office/drawing/2014/main" id="{63688660-4488-5DDD-6EDB-0ACDA5481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EFB6EDEC-675B-D0FA-4B2C-CF47DB24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800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L’élasticité :</a:t>
            </a: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 qui traduit l’aptitude du tapis de mousse à se reformer, en cas de rupture de la nappe de mousse, de supporter sans déformation irréversible les mouvements de cette surface.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Adhérence :</a:t>
            </a: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Permet à la mousse de s’accrocher aux parois verticales et lisses.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8">
            <a:extLst>
              <a:ext uri="{FF2B5EF4-FFF2-40B4-BE49-F238E27FC236}">
                <a16:creationId xmlns:a16="http://schemas.microsoft.com/office/drawing/2014/main" id="{2C4FACA4-7463-05E9-28A5-F08110F38A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Propriétés d'une mousse 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E971F930-B9C1-F828-E6BB-37AAD36FB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4676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Innocuité : </a:t>
            </a:r>
            <a:r>
              <a:rPr lang="fr-FR" altLang="fr-F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Absolue du point de vue physiologique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Non-agressivité :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Vis-à-vis des matériaux usuels, pour le stockage et l’utilisation.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ERIC\photo combus\PhotoPC mardi 26 septembre 2000 1059 6.jpg">
            <a:extLst>
              <a:ext uri="{FF2B5EF4-FFF2-40B4-BE49-F238E27FC236}">
                <a16:creationId xmlns:a16="http://schemas.microsoft.com/office/drawing/2014/main" id="{D3EB995B-BDC7-B714-7B33-18FAC691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876800" cy="36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6184FF4E-A06D-5C19-31C3-41F6F42F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133600"/>
            <a:ext cx="3733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- Hydrocarbures (essence, fioul)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- Acétone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- Alcools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- Solvants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- Graisses, huiles, peintures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- Etc...</a:t>
            </a:r>
          </a:p>
        </p:txBody>
      </p:sp>
      <p:sp>
        <p:nvSpPr>
          <p:cNvPr id="8196" name="Titre 8">
            <a:extLst>
              <a:ext uri="{FF2B5EF4-FFF2-40B4-BE49-F238E27FC236}">
                <a16:creationId xmlns:a16="http://schemas.microsoft.com/office/drawing/2014/main" id="{4F5B3BD2-F029-9B28-2E62-E3E8D5B91CCD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  <p:pic>
        <p:nvPicPr>
          <p:cNvPr id="8197" name="Picture 6" descr="pictogramme classe b">
            <a:extLst>
              <a:ext uri="{FF2B5EF4-FFF2-40B4-BE49-F238E27FC236}">
                <a16:creationId xmlns:a16="http://schemas.microsoft.com/office/drawing/2014/main" id="{72149F4F-2CD8-8C98-BB0D-744A5C4B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2059">
            <a:extLst>
              <a:ext uri="{FF2B5EF4-FFF2-40B4-BE49-F238E27FC236}">
                <a16:creationId xmlns:a16="http://schemas.microsoft.com/office/drawing/2014/main" id="{617FAAF8-A4D6-53BF-56B4-68211E9D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Feux dits "gras" : </a:t>
            </a:r>
          </a:p>
        </p:txBody>
      </p:sp>
      <p:pic>
        <p:nvPicPr>
          <p:cNvPr id="8199" name="Image 1">
            <a:extLst>
              <a:ext uri="{FF2B5EF4-FFF2-40B4-BE49-F238E27FC236}">
                <a16:creationId xmlns:a16="http://schemas.microsoft.com/office/drawing/2014/main" id="{2E48F9FA-CB45-A76A-D46F-8415E6376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b="2936"/>
          <a:stretch>
            <a:fillRect/>
          </a:stretch>
        </p:blipFill>
        <p:spPr bwMode="auto">
          <a:xfrm>
            <a:off x="457200" y="2895600"/>
            <a:ext cx="304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8">
            <a:extLst>
              <a:ext uri="{FF2B5EF4-FFF2-40B4-BE49-F238E27FC236}">
                <a16:creationId xmlns:a16="http://schemas.microsoft.com/office/drawing/2014/main" id="{318D6408-927C-AAE2-D79E-62487A7FB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r>
              <a:rPr lang="fr-FR" altLang="fr-FR" sz="3200" b="1">
                <a:solidFill>
                  <a:srgbClr val="984807"/>
                </a:solidFill>
              </a:rPr>
              <a:t>La mousse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81CF94D0-F6B7-DAF4-DC10-0B2E6EF0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7848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Les émulseurs sont classés en fonction du foisonnement :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Bas foisonnement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Moyen foisonnement 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Haut foisonnement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Les familles d’émulseurs :</a:t>
            </a:r>
            <a:endParaRPr lang="fr-FR" altLang="fr-FR" sz="2000" b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Les bases protéiniques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(poudre de sabots et cornes de bovins, plumes broyées, sang),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Les bases synthétique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(tensioactifs hydrocarbonés, idem détergent ménager et cosmétique).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8">
            <a:extLst>
              <a:ext uri="{FF2B5EF4-FFF2-40B4-BE49-F238E27FC236}">
                <a16:creationId xmlns:a16="http://schemas.microsoft.com/office/drawing/2014/main" id="{B135DD35-ECF0-CAAB-FC0C-E39A956D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4515" name="Espace réservé du numéro de diapositive 4">
            <a:extLst>
              <a:ext uri="{FF2B5EF4-FFF2-40B4-BE49-F238E27FC236}">
                <a16:creationId xmlns:a16="http://schemas.microsoft.com/office/drawing/2014/main" id="{1BA6A4E1-30C6-159F-7623-D7299A014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3C9F8A-1A28-4F3E-BBDF-F13EC37AC7A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4516" name="Rectangle 1">
            <a:extLst>
              <a:ext uri="{FF2B5EF4-FFF2-40B4-BE49-F238E27FC236}">
                <a16:creationId xmlns:a16="http://schemas.microsoft.com/office/drawing/2014/main" id="{716ECF44-DF34-43D5-ADB1-E1387719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1899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constituées d'éléments solides finement divisés.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Comprennent un ou plusieurs éléments principaux auxquels on a ajouté des additifs destinés à améliorer leurs caractéristiques.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traitées pour éviter qu'elles s'agglomèrent sous l'action des conditions atmosphériques (humidité)  et sous l'action des vibrations dues au transport.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8">
            <a:extLst>
              <a:ext uri="{FF2B5EF4-FFF2-40B4-BE49-F238E27FC236}">
                <a16:creationId xmlns:a16="http://schemas.microsoft.com/office/drawing/2014/main" id="{962A7319-9DB3-6475-9A69-7D72EB1953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5539" name="Espace réservé du numéro de diapositive 4">
            <a:extLst>
              <a:ext uri="{FF2B5EF4-FFF2-40B4-BE49-F238E27FC236}">
                <a16:creationId xmlns:a16="http://schemas.microsoft.com/office/drawing/2014/main" id="{A3E5FE3B-94DE-2B30-063D-1D9A27926D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F2ABB9-897A-4C43-AA8D-59B578067DA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5540" name="Rectangle 1">
            <a:extLst>
              <a:ext uri="{FF2B5EF4-FFF2-40B4-BE49-F238E27FC236}">
                <a16:creationId xmlns:a16="http://schemas.microsoft.com/office/drawing/2014/main" id="{1A3A9A15-B71C-DC48-BDD0-BF39D889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18991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Agissent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étouffement et inhibition (réaction chimique sur les flammes qui prive le foyer d’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fr-FR" altLang="fr-FR" sz="20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Inhibition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effet anti–oxygène.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faut procéder par balayage, comme pour chasser la flamme en avant.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poudres polyvalentes permettent l'extinction des braises.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8">
            <a:extLst>
              <a:ext uri="{FF2B5EF4-FFF2-40B4-BE49-F238E27FC236}">
                <a16:creationId xmlns:a16="http://schemas.microsoft.com/office/drawing/2014/main" id="{E697291C-17A4-1EC1-145F-8C46D4361A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6563" name="Espace réservé du numéro de diapositive 4">
            <a:extLst>
              <a:ext uri="{FF2B5EF4-FFF2-40B4-BE49-F238E27FC236}">
                <a16:creationId xmlns:a16="http://schemas.microsoft.com/office/drawing/2014/main" id="{65938E73-C88D-1C81-2798-A59963143D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565081-1DE7-4D59-89C5-948FEAB4B5F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6564" name="Rectangle 1">
            <a:extLst>
              <a:ext uri="{FF2B5EF4-FFF2-40B4-BE49-F238E27FC236}">
                <a16:creationId xmlns:a16="http://schemas.microsoft.com/office/drawing/2014/main" id="{3A6F9ADD-15E8-791A-E04D-A70F9B60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3486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classées selon les classes de feux sur lesquelles elles agissent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Poudres B.C.  	: 		valables sur les feux de classes B et C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Poudres polyvalentes 	:	valables sur les feux de classes A, B et C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Poudre pour feux spéciaux :	valables sur les feux de la classe D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8">
            <a:extLst>
              <a:ext uri="{FF2B5EF4-FFF2-40B4-BE49-F238E27FC236}">
                <a16:creationId xmlns:a16="http://schemas.microsoft.com/office/drawing/2014/main" id="{8A086528-3645-B0D7-0BF2-88A9566FA0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poudres</a:t>
            </a:r>
          </a:p>
        </p:txBody>
      </p:sp>
      <p:sp>
        <p:nvSpPr>
          <p:cNvPr id="67587" name="Espace réservé du numéro de diapositive 4">
            <a:extLst>
              <a:ext uri="{FF2B5EF4-FFF2-40B4-BE49-F238E27FC236}">
                <a16:creationId xmlns:a16="http://schemas.microsoft.com/office/drawing/2014/main" id="{A96E0338-2AE4-B40C-2CA6-01F7DBE719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A30776-4105-4C27-8AFF-B244C490753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7588" name="Rectangle 1">
            <a:extLst>
              <a:ext uri="{FF2B5EF4-FFF2-40B4-BE49-F238E27FC236}">
                <a16:creationId xmlns:a16="http://schemas.microsoft.com/office/drawing/2014/main" id="{72A5302A-3E2E-FAD4-1EEB-B6D51D35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 d'emploi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589" name="Rectangle 1">
            <a:extLst>
              <a:ext uri="{FF2B5EF4-FFF2-40B4-BE49-F238E27FC236}">
                <a16:creationId xmlns:a16="http://schemas.microsoft.com/office/drawing/2014/main" id="{5B89F9CC-D32E-0B28-9E3A-623DAEC4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1899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Agent extincteur relativement efficace à éviter d'utiliser dans certaines conditions (salle informatique par exemple).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refroidit pas. </a:t>
            </a:r>
          </a:p>
        </p:txBody>
      </p:sp>
      <p:pic>
        <p:nvPicPr>
          <p:cNvPr id="67590" name="Image 276">
            <a:extLst>
              <a:ext uri="{FF2B5EF4-FFF2-40B4-BE49-F238E27FC236}">
                <a16:creationId xmlns:a16="http://schemas.microsoft.com/office/drawing/2014/main" id="{66B8C5A2-F87A-6C74-4B76-09A2CB65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Image 277">
            <a:extLst>
              <a:ext uri="{FF2B5EF4-FFF2-40B4-BE49-F238E27FC236}">
                <a16:creationId xmlns:a16="http://schemas.microsoft.com/office/drawing/2014/main" id="{DAA67384-54F1-6740-B8D9-52BAE9D8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0"/>
            <a:ext cx="930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8">
            <a:extLst>
              <a:ext uri="{FF2B5EF4-FFF2-40B4-BE49-F238E27FC236}">
                <a16:creationId xmlns:a16="http://schemas.microsoft.com/office/drawing/2014/main" id="{FD9D7968-968A-5D2D-BCFA-92F1A8901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gaz carbonique</a:t>
            </a:r>
          </a:p>
        </p:txBody>
      </p:sp>
      <p:sp>
        <p:nvSpPr>
          <p:cNvPr id="68611" name="Espace réservé du numéro de diapositive 4">
            <a:extLst>
              <a:ext uri="{FF2B5EF4-FFF2-40B4-BE49-F238E27FC236}">
                <a16:creationId xmlns:a16="http://schemas.microsoft.com/office/drawing/2014/main" id="{67604A4D-261B-80D4-ABCB-9351F2572A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B4ADFB-C342-4646-9A81-A70B81D549C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8612" name="Rectangle 1">
            <a:extLst>
              <a:ext uri="{FF2B5EF4-FFF2-40B4-BE49-F238E27FC236}">
                <a16:creationId xmlns:a16="http://schemas.microsoft.com/office/drawing/2014/main" id="{C5ADB33A-25B4-0A8B-7492-3E3AECA1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18991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 inerte qui agit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supprimant l' O</a:t>
            </a:r>
            <a:r>
              <a:rPr lang="fr-FR" altLang="fr-FR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 lvl="3"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refroidissement (- 80°).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faut attaquer par-dessus pour étouffer la flamme.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conducteur d'électricité, il est indiqué pour les appareils électriques et électroniques.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altLang="fr-FR" sz="2000" baseline="-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agit sur le feu par étouffement, soufflage et refroidissement. </a:t>
            </a:r>
          </a:p>
        </p:txBody>
      </p:sp>
      <p:pic>
        <p:nvPicPr>
          <p:cNvPr id="68613" name="Image 1">
            <a:extLst>
              <a:ext uri="{FF2B5EF4-FFF2-40B4-BE49-F238E27FC236}">
                <a16:creationId xmlns:a16="http://schemas.microsoft.com/office/drawing/2014/main" id="{92D060AD-3222-6098-E09C-4C2C5AE2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r="18936"/>
          <a:stretch>
            <a:fillRect/>
          </a:stretch>
        </p:blipFill>
        <p:spPr bwMode="auto">
          <a:xfrm>
            <a:off x="6916738" y="1268413"/>
            <a:ext cx="1762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8">
            <a:extLst>
              <a:ext uri="{FF2B5EF4-FFF2-40B4-BE49-F238E27FC236}">
                <a16:creationId xmlns:a16="http://schemas.microsoft.com/office/drawing/2014/main" id="{35081B97-83FF-29BB-92D0-EF07F44699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gaz carbonique</a:t>
            </a:r>
          </a:p>
        </p:txBody>
      </p:sp>
      <p:sp>
        <p:nvSpPr>
          <p:cNvPr id="69635" name="Espace réservé du numéro de diapositive 4">
            <a:extLst>
              <a:ext uri="{FF2B5EF4-FFF2-40B4-BE49-F238E27FC236}">
                <a16:creationId xmlns:a16="http://schemas.microsoft.com/office/drawing/2014/main" id="{91C2D4CD-277F-580B-C651-0978F71C4B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7B4328-059A-4164-829A-AAE484956D4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9636" name="Rectangle 1">
            <a:extLst>
              <a:ext uri="{FF2B5EF4-FFF2-40B4-BE49-F238E27FC236}">
                <a16:creationId xmlns:a16="http://schemas.microsoft.com/office/drawing/2014/main" id="{C2A23AD5-A6E6-C3AC-D148-5CC16A85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d'emploi : </a:t>
            </a:r>
          </a:p>
        </p:txBody>
      </p:sp>
      <p:sp>
        <p:nvSpPr>
          <p:cNvPr id="69637" name="Rectangle 7">
            <a:extLst>
              <a:ext uri="{FF2B5EF4-FFF2-40B4-BE49-F238E27FC236}">
                <a16:creationId xmlns:a16="http://schemas.microsoft.com/office/drawing/2014/main" id="{761075AA-19F0-E806-6E97-B9F78AE37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8077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Attention aux brûlures cryogéniques et à l'électricité statique due à l'écoulement du gaz,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Dans les locaux, risque de sous–oxygénation,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Interdit sur les feux de métaux,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Pour un feu de flaque, effectuer une attaque rapprochée avec le CO</a:t>
            </a:r>
            <a:r>
              <a:rPr lang="fr-FR" altLang="fr-FR" sz="2000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en tenant le tromblon presque à la verticale.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Attention il peut y avoir des projections de liquide enflammé dangereuses pour l'utilisateur.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8">
            <a:extLst>
              <a:ext uri="{FF2B5EF4-FFF2-40B4-BE49-F238E27FC236}">
                <a16:creationId xmlns:a16="http://schemas.microsoft.com/office/drawing/2014/main" id="{979ED827-A57E-9A26-F33D-6910EF7C04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Autres agents</a:t>
            </a:r>
          </a:p>
        </p:txBody>
      </p:sp>
      <p:sp>
        <p:nvSpPr>
          <p:cNvPr id="70659" name="Espace réservé du numéro de diapositive 4">
            <a:extLst>
              <a:ext uri="{FF2B5EF4-FFF2-40B4-BE49-F238E27FC236}">
                <a16:creationId xmlns:a16="http://schemas.microsoft.com/office/drawing/2014/main" id="{BFD0BC2F-99E1-657A-5403-617ADECDF1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A13A5F-9572-4E28-B280-50FB24018EC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0660" name="Rectangle 1">
            <a:extLst>
              <a:ext uri="{FF2B5EF4-FFF2-40B4-BE49-F238E27FC236}">
                <a16:creationId xmlns:a16="http://schemas.microsoft.com/office/drawing/2014/main" id="{0FC96F28-A421-EAA3-A950-916E2ECF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Sable sec, ciment, terre sèche peuvent être utilisés notamment pour les feux de métaux.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Agissent par étouffement mais ils ne peuvent pas être projetés de loin.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Utilisés par les SP pour des cas bien particuliers.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8">
            <a:extLst>
              <a:ext uri="{FF2B5EF4-FFF2-40B4-BE49-F238E27FC236}">
                <a16:creationId xmlns:a16="http://schemas.microsoft.com/office/drawing/2014/main" id="{2D961E48-31F5-3F5D-5F5E-8B8632A07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71683" name="Espace réservé du numéro de diapositive 4">
            <a:extLst>
              <a:ext uri="{FF2B5EF4-FFF2-40B4-BE49-F238E27FC236}">
                <a16:creationId xmlns:a16="http://schemas.microsoft.com/office/drawing/2014/main" id="{4A03BEDA-7226-B246-715A-D7E78EB73F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407043-D5BD-4C29-8204-26A01EECBE4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833EE9-DB5D-CCCE-27DA-14570300C2D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5" name="ZoneTexte 12">
            <a:extLst>
              <a:ext uri="{FF2B5EF4-FFF2-40B4-BE49-F238E27FC236}">
                <a16:creationId xmlns:a16="http://schemas.microsoft.com/office/drawing/2014/main" id="{354889E3-E098-C56E-5254-D7C36F7C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2022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6" name="ZoneTexte 15">
            <a:extLst>
              <a:ext uri="{FF2B5EF4-FFF2-40B4-BE49-F238E27FC236}">
                <a16:creationId xmlns:a16="http://schemas.microsoft.com/office/drawing/2014/main" id="{0BA77DAF-1A5C-2DCD-E709-9767A848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06688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Classes de feux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Agents extincteurs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26">
            <a:extLst>
              <a:ext uri="{FF2B5EF4-FFF2-40B4-BE49-F238E27FC236}">
                <a16:creationId xmlns:a16="http://schemas.microsoft.com/office/drawing/2014/main" id="{2417D97B-3156-AA81-58DE-2524CA9B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576388"/>
            <a:ext cx="79914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	Ils présentent la particularité de flamber ou de s’éteindre mais ne 	couvent pas.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Il n’y a donc pas de combustion lente et l’abattage des flammes provoque l’extinction du foyer.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Leur capacité à s’enflammer dépend du « point-éclair », propre à chaque produit, mais il peut se produire un rallumage brutal si la température du mélange gazeux atteint celle de « l’auto inflammation ».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9" name="Text Box 1028">
            <a:extLst>
              <a:ext uri="{FF2B5EF4-FFF2-40B4-BE49-F238E27FC236}">
                <a16:creationId xmlns:a16="http://schemas.microsoft.com/office/drawing/2014/main" id="{A7A942F6-B68B-93BE-AA42-06D4A9861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9220" name="ZoneTexte 26">
            <a:extLst>
              <a:ext uri="{FF2B5EF4-FFF2-40B4-BE49-F238E27FC236}">
                <a16:creationId xmlns:a16="http://schemas.microsoft.com/office/drawing/2014/main" id="{B710C8D8-D642-87F6-4AD9-9650FFEA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775200"/>
            <a:ext cx="792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distingue : </a:t>
            </a:r>
          </a:p>
        </p:txBody>
      </p:sp>
      <p:pic>
        <p:nvPicPr>
          <p:cNvPr id="9221" name="Picture 6" descr="pictogramme classe b">
            <a:extLst>
              <a:ext uri="{FF2B5EF4-FFF2-40B4-BE49-F238E27FC236}">
                <a16:creationId xmlns:a16="http://schemas.microsoft.com/office/drawing/2014/main" id="{F27830FD-C9D4-AF29-04D9-5ABA0E84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itre 8">
            <a:extLst>
              <a:ext uri="{FF2B5EF4-FFF2-40B4-BE49-F238E27FC236}">
                <a16:creationId xmlns:a16="http://schemas.microsoft.com/office/drawing/2014/main" id="{BAB67B1A-60A6-002D-EEB0-65E54337C630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26">
            <a:extLst>
              <a:ext uri="{FF2B5EF4-FFF2-40B4-BE49-F238E27FC236}">
                <a16:creationId xmlns:a16="http://schemas.microsoft.com/office/drawing/2014/main" id="{B983B9CB-D448-7CB9-3D47-B52EE3F3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82089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Les liquides inflammables non miscibles à l’eau 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Feux de liquides de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type essences, huiles, éthers, pétrole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généralement impossibles à éteindre à l’eau, </a:t>
            </a:r>
            <a:r>
              <a:rPr lang="fr-FR" altLang="fr-FR" sz="2000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sauf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au jet diffusé s’ils sont de faible étendue.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Les 2 agents extincteurs les plus efficaces étant la poudre pour les feux de faible importance et la mousse pour les nappes de grande superficie. 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C8E51E19-7EBE-63B9-1BF0-94ACBE51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0244" name="Picture 6" descr="pictogramme classe b">
            <a:extLst>
              <a:ext uri="{FF2B5EF4-FFF2-40B4-BE49-F238E27FC236}">
                <a16:creationId xmlns:a16="http://schemas.microsoft.com/office/drawing/2014/main" id="{89A0318E-43AC-BFF0-F12C-A5E1BEB6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re 8">
            <a:extLst>
              <a:ext uri="{FF2B5EF4-FFF2-40B4-BE49-F238E27FC236}">
                <a16:creationId xmlns:a16="http://schemas.microsoft.com/office/drawing/2014/main" id="{1FEE1AAE-8446-ABAE-2B6F-BFA7BB709256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26">
            <a:extLst>
              <a:ext uri="{FF2B5EF4-FFF2-40B4-BE49-F238E27FC236}">
                <a16:creationId xmlns:a16="http://schemas.microsoft.com/office/drawing/2014/main" id="{23DDFF79-F833-00A5-EC50-1B5DFB0F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7924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Les liquides inflammables miscibles à l’eau 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Feux de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liquides de type alcool de faible étendue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qui peuvent être éteints à l’eau en jet diffusé.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Pour les feux plus importants, le CO</a:t>
            </a:r>
            <a:r>
              <a:rPr lang="fr-FR" altLang="fr-FR" sz="2000" baseline="-30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et la poudre sont les meilleurs agents d’extinction.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En cas de recours à la mousse, il convient de s’assurer au préalable de la compatibilité de l’émulseur avec ce type de feux et de son mode d’application. 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80910C41-78F6-1FDB-3192-7759453A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1268" name="Picture 6" descr="pictogramme classe b">
            <a:extLst>
              <a:ext uri="{FF2B5EF4-FFF2-40B4-BE49-F238E27FC236}">
                <a16:creationId xmlns:a16="http://schemas.microsoft.com/office/drawing/2014/main" id="{B6B99A1E-D3B8-5147-35F5-7CFA312B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re 8">
            <a:extLst>
              <a:ext uri="{FF2B5EF4-FFF2-40B4-BE49-F238E27FC236}">
                <a16:creationId xmlns:a16="http://schemas.microsoft.com/office/drawing/2014/main" id="{8869DC5B-24C7-56B7-2639-DEDB17EE0F62}"/>
              </a:ext>
            </a:extLst>
          </p:cNvPr>
          <p:cNvSpPr txBox="1"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classes de feux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847</TotalTime>
  <Words>3219</Words>
  <Application>Microsoft Office PowerPoint</Application>
  <PresentationFormat>Affichage à l'écran (4:3)</PresentationFormat>
  <Paragraphs>552</Paragraphs>
  <Slides>68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6" baseType="lpstr">
      <vt:lpstr>Arial</vt:lpstr>
      <vt:lpstr>Myriad Pro</vt:lpstr>
      <vt:lpstr>Calibri</vt:lpstr>
      <vt:lpstr>Times New Roman</vt:lpstr>
      <vt:lpstr>Wingdings</vt:lpstr>
      <vt:lpstr>Verdana</vt:lpstr>
      <vt:lpstr>Symbol</vt:lpstr>
      <vt:lpstr>GCCAR</vt:lpstr>
      <vt:lpstr>Classes de feux et les Agents extincteurs</vt:lpstr>
      <vt:lpstr>Classes de feux et agents extincteurs</vt:lpstr>
      <vt:lpstr>Les classes de feux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L’eau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La mousse</vt:lpstr>
      <vt:lpstr>Propriétés d'une mousse </vt:lpstr>
      <vt:lpstr>Propriétés d'une mousse </vt:lpstr>
      <vt:lpstr>Propriétés d'une mousse </vt:lpstr>
      <vt:lpstr>Propriétés d'une mousse </vt:lpstr>
      <vt:lpstr>Propriétés d'une mousse </vt:lpstr>
      <vt:lpstr>La mousse</vt:lpstr>
      <vt:lpstr>Les poudres</vt:lpstr>
      <vt:lpstr>Les poudres</vt:lpstr>
      <vt:lpstr>Les poudres</vt:lpstr>
      <vt:lpstr>Les poudres</vt:lpstr>
      <vt:lpstr>Le gaz carbonique</vt:lpstr>
      <vt:lpstr>Le gaz carbonique</vt:lpstr>
      <vt:lpstr>Autres agents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72</cp:revision>
  <cp:lastPrinted>2015-08-06T08:01:37Z</cp:lastPrinted>
  <dcterms:created xsi:type="dcterms:W3CDTF">2015-08-05T10:19:35Z</dcterms:created>
  <dcterms:modified xsi:type="dcterms:W3CDTF">2022-10-03T08:45:53Z</dcterms:modified>
</cp:coreProperties>
</file>