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72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FB97124-55D6-CFB1-AFA5-1727B1F8C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9792EA-0D75-3FFC-5B27-070588B563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2A3CD29-C9AA-44FC-BFB7-342076716564}" type="datetimeFigureOut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46D1F44-401B-C6C4-83AD-7E0ECF366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CDFC1A8-5AD9-9143-2E58-711A8385B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1FE47-6401-1D75-3BB3-79096F6C53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A139BA-3F24-91C0-990D-379B155CE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97495A-FE6A-4D5A-A5DE-111D546233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B568B-620A-0A57-56EB-E3D440DF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631B-7B1B-408D-ACAF-FB83F5631E1C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FFCFD-C786-6F27-F8D2-03E71D4E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47F575-0E9F-7D35-7CE7-58F58099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6498-D8D5-45A9-830B-C62DDD1D4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559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71CD21-D6C4-5BBF-4C8B-5ADA2BA0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5078-6281-4713-B87D-B93F2643CC2E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A7028-DF39-018E-353D-2EF97B21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E6FEB7-0293-6434-5891-1B9B3FA1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5D6E-5894-42A2-AAB9-999F35EC25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69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B7158F-012D-83B8-CC8A-DC78C2FD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22FF-28EC-4E6C-921F-74F714EC3DC3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4987F-2D55-2990-7478-4AE9AD0C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10496-1F94-6393-1431-8FC7C78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3CD3-B965-4D2F-A3F9-CCB056CD7D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85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94409-E35D-BA44-0736-78E1598C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C6CE-9AA9-45A4-B5B7-CBE795770B56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B763A-2AB0-E375-8AAF-7FCD1546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15C9C-E125-164C-F59D-FD328FE7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1051-50D6-40DB-A7F5-967F7BF245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95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62416B-B256-A5B7-A0D5-859FCC6D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1DF6-4569-44D9-8FB1-25824DD24156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A9DBA-D4F9-071C-5937-D19C34F8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78D3E-BCD8-BA97-A66C-B2DB70D0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F0FF-B05F-478C-A6D7-27721ED9DE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375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7ACEAAB-1446-0F3B-4B14-53D3720B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9496-281F-4653-86E0-B9CB72468FC8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5CD04F6-BE9D-CD2E-A5C4-8B03FC34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4BA2BFA-EE4A-3B6A-26E1-BB5BC9C4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8DFA-4BBC-4B87-B612-91923BDCCE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67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A499A6C-B4A0-2CB7-A53C-EDEC159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76C8-246C-41C1-88C1-E4ECB3F89826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DD3C344-F63B-1505-2DE2-AFC9A588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E01D22D-BD12-8271-FBC0-4BB2E078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3147-335B-4ED8-A60D-6E03CC9EEC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CB84C9F-1160-FD30-41CB-294A2933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B0E4-396F-41F3-8F89-A5CF1786B51E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37E4AFB-2FA3-493D-ACD5-E334CFA1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3EAE1A6-CD41-8AB2-35D0-96276E9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87-3266-425E-BF39-03DEC1C161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619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685430F-0319-2C3D-50EF-D1324512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E949-DCAA-4866-B407-35ECC732F9AF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1B021A8-BF79-4BE0-6492-FC1B2928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8E029FB-B29E-132D-6AFB-6B0F234B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D4B8-6718-47BE-8B64-3A415CC256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98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10CF9EA-8685-885C-4044-C658590F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007-6CF9-4832-B6E1-B605F54E2449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A706C11-E4F3-E915-3E5A-6A5B63D8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D3F8C99-DB27-868A-ED0A-96ABDD4E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1469-7F11-4837-B73E-2087A9DAC1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59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88A905D-1846-C819-3667-D9B8FE48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F46F-A750-4B35-B459-05A9D75FF4A4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D57C190-C442-D609-9FBE-0AB11863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231A72B-F1A7-E70A-2940-07813AA2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4561-1871-4C5C-9C24-1DEE2C72D5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12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63DF8BE-056E-1505-F5EC-9254329F29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185DA20-2D47-4C92-4AAC-C77E02231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B5A31-C817-998A-95CF-2C4B37048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19D14E-9EEF-46B2-9EA4-C97C08E2767E}" type="datetime1">
              <a:rPr lang="fr-FR"/>
              <a:pPr>
                <a:defRPr/>
              </a:pPr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41E03-9D05-10BD-0811-9BB5FEB27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F4517F-852A-691F-AE92-0F9351F05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C4EA6548-A1B6-4271-B317-30BEA77B20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C3673B9-EADF-CBAE-EDF9-4A9ABDA7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COMPORTEMENTS QUI SAUVENT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6CC37F49-A899-85B0-7DC3-4CA26323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</a:rPr>
              <a:t>ADMJSP / </a:t>
            </a:r>
            <a:r>
              <a:rPr lang="fr-FR" altLang="fr-FR" sz="1200">
                <a:solidFill>
                  <a:srgbClr val="441202"/>
                </a:solidFill>
              </a:rPr>
              <a:t>Pôle numérisation – 01/09/2016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20086A-9EE9-18EA-0CC2-DCD46AE9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Evacuation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08D1E5A9-E9D9-0D7E-F19C-7DBC7DE97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C0414-E3CD-421E-BE29-3F6175518610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50C67AF0-16CC-28E8-0963-E98FD787C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79517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Situation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Incendie (départ de feu, déclenchement manuel d’alarme incendie, etc.)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Risque d’explosion (procédure gaz renforcée),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Evacuation suite séisme, risque d’effondrement ou fin de mise à l’abri.</a:t>
            </a:r>
          </a:p>
        </p:txBody>
      </p:sp>
      <p:pic>
        <p:nvPicPr>
          <p:cNvPr id="12293" name="Image 2">
            <a:extLst>
              <a:ext uri="{FF2B5EF4-FFF2-40B4-BE49-F238E27FC236}">
                <a16:creationId xmlns:a16="http://schemas.microsoft.com/office/drawing/2014/main" id="{84B62CBD-2B14-032B-2557-0C49E93D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00475"/>
            <a:ext cx="22320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 4">
            <a:extLst>
              <a:ext uri="{FF2B5EF4-FFF2-40B4-BE49-F238E27FC236}">
                <a16:creationId xmlns:a16="http://schemas.microsoft.com/office/drawing/2014/main" id="{A5770CFD-B7B5-4AAF-CACF-A1DEBBC1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800475"/>
            <a:ext cx="23352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7CFD007-B3DE-CEE4-12FA-FAB88AC8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Mise à l’abri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74922D78-ABC9-36BD-158F-E61B1F7AB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26DC6-8443-407A-8C44-E2684F068572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472B008-E17F-336A-DFBC-86B5136F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2391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Objectif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S’isoler du danger,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Mettre à l’abri les enfants et le personnel à l’intérieur des bâtiments sur ordre des autorités,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Organiser l’attente du retour à la normale ou l’évacuation de l’établissement.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99F4D98-0ECD-044B-5E39-08270457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Mise à l’abri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F56AD99A-4E01-623C-AC44-D29FB2286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14B92E-73CC-4E4B-8C36-0DD98936D6C2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CD29BFF-F06E-8053-8106-171DE3F6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439863"/>
            <a:ext cx="55038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Situation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Nuage toxique (TMD, risque technologique, fumée d’incendie, etc.)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Phénomène climatique soudain (tempête, orage violent, etc.)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Signal national d’Alerte et d’Information de la population (nucléaire, etc.)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Ordre de mise à l’abri des autorités.</a:t>
            </a:r>
          </a:p>
        </p:txBody>
      </p:sp>
      <p:pic>
        <p:nvPicPr>
          <p:cNvPr id="14341" name="Image 2">
            <a:extLst>
              <a:ext uri="{FF2B5EF4-FFF2-40B4-BE49-F238E27FC236}">
                <a16:creationId xmlns:a16="http://schemas.microsoft.com/office/drawing/2014/main" id="{EBB76C9B-087E-A768-CC3D-8DF5E260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0335" y="1813311"/>
            <a:ext cx="2458027" cy="32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999393-D2E4-9BD2-7FCF-566ADC8C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Auto protection et évacuation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A52AAE29-8251-8580-C20E-B040334D5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A47A6-3C30-4B46-B99F-5A9EBB1816AF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7A4523F-3392-ED26-249F-9827CC55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2391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Objectif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Se protéger des chutes de matériaux,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Mettre en sécurité les enfants et le personnel à l’extérieur des bâtiments et éloigné du mobilier urbain,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Recenser les manquants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77175D2-5AD8-E358-50F3-DE6C0E13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Auto protection et évacuation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208811D4-5162-DF5B-D825-A7798FF87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8ACD4F-2AC6-4D63-B880-26D3B2710537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DEECE31-E0CB-5499-94DB-25F951A1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0962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Situation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Séisme,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Mouvement de terrain,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Effondrement (défaut de structure, explosion, accident, etc.),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Attentat.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7B67D2D-68CC-6336-EC02-F79CD45A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Porter assistance </a:t>
            </a:r>
            <a:r>
              <a:rPr lang="fr-FR" sz="2800" b="1" u="sng" dirty="0">
                <a:solidFill>
                  <a:schemeClr val="accent6">
                    <a:lumMod val="50000"/>
                  </a:schemeClr>
                </a:solidFill>
              </a:rPr>
              <a:t>(professeur au sol)</a:t>
            </a:r>
            <a:endParaRPr lang="fr-FR" sz="3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5F9D2DAF-764C-98D4-9E94-F929CA154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8F0F2-AF77-45DB-A4A3-6071B54BD5C2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9C10F3B-9C3F-E3B8-A418-DA81393D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2391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Objectif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Porter assistance à la personne au sol dans l’attente de l’arrivée d’un adulte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Alerter un adulte de l’établissement,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Gérer la classe</a:t>
            </a:r>
          </a:p>
        </p:txBody>
      </p:sp>
      <p:pic>
        <p:nvPicPr>
          <p:cNvPr id="17413" name="Image 2">
            <a:extLst>
              <a:ext uri="{FF2B5EF4-FFF2-40B4-BE49-F238E27FC236}">
                <a16:creationId xmlns:a16="http://schemas.microsoft.com/office/drawing/2014/main" id="{82B4E93A-44C3-D73D-8C67-27637C00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925763"/>
            <a:ext cx="2392362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EA6A8F6-3FB9-5978-B94B-0727C52C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Porter assistance </a:t>
            </a:r>
            <a:r>
              <a:rPr lang="fr-FR" sz="2800" b="1" u="sng" dirty="0">
                <a:solidFill>
                  <a:schemeClr val="accent6">
                    <a:lumMod val="50000"/>
                  </a:schemeClr>
                </a:solidFill>
              </a:rPr>
              <a:t>(professeur au sol)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0528B2B3-AB71-EF29-1BF7-5E3595488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DBF75-597B-4C6B-A9DB-9B0DA1B4149C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3012FE9-94E2-F804-C2BA-E11F0D73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0962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Situation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Personne inerte au sol qui ne réagit pas (chute, malaise, accident, agression, etc.)</a:t>
            </a:r>
          </a:p>
        </p:txBody>
      </p:sp>
      <p:pic>
        <p:nvPicPr>
          <p:cNvPr id="18437" name="Picture 2" descr="Afficher l'image d'origine">
            <a:extLst>
              <a:ext uri="{FF2B5EF4-FFF2-40B4-BE49-F238E27FC236}">
                <a16:creationId xmlns:a16="http://schemas.microsoft.com/office/drawing/2014/main" id="{EE61BEDD-170E-E4A9-89AA-D667B942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068638"/>
            <a:ext cx="41560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CA9FBF34-8D17-F27C-17A8-63C888EDB3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F107C5DE-15C5-452B-4B9B-C7FFE89B3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F6D06B-0357-4B0E-9202-C86508B66E5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BB2D92C-AFF5-8909-ABB6-E21B55B3660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ZoneTexte 15">
            <a:extLst>
              <a:ext uri="{FF2B5EF4-FFF2-40B4-BE49-F238E27FC236}">
                <a16:creationId xmlns:a16="http://schemas.microsoft.com/office/drawing/2014/main" id="{09FD2F31-75A1-6A0E-5687-DEF0CADB2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810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comportements qui sauvent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L'I.P.C.S.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Rôle des JSP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AS.SEC</a:t>
            </a:r>
          </a:p>
        </p:txBody>
      </p:sp>
      <p:sp>
        <p:nvSpPr>
          <p:cNvPr id="19462" name="ZoneTexte 12">
            <a:extLst>
              <a:ext uri="{FF2B5EF4-FFF2-40B4-BE49-F238E27FC236}">
                <a16:creationId xmlns:a16="http://schemas.microsoft.com/office/drawing/2014/main" id="{3AA427FE-9302-1795-16DF-819F77EC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401888"/>
            <a:ext cx="40370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2016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930DC07E-5131-38A3-9BBD-877EEEB34E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comportements qui sauvent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B6B6D9EB-3ABA-FFF9-7B00-D726F5C602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985F37-C7A6-444A-B8DE-109E5A7BF22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1A0694A-B9EE-82D4-06FF-EBB7F3F0A515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64FBB7FC-955A-2272-49CE-A65693C0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88E00644-3281-8B20-152D-4EC574C1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comportements qui sauvent.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6D7D235E-318E-8943-B0A5-8A0188EC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comportements qui sauvent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L'I.P.C.S.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Rôle des JSP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AS.SEC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D64CE3-7BD8-4C1D-844C-742753DFD4BB}"/>
              </a:ext>
            </a:extLst>
          </p:cNvPr>
          <p:cNvSpPr/>
          <p:nvPr/>
        </p:nvSpPr>
        <p:spPr>
          <a:xfrm>
            <a:off x="2582863" y="1677988"/>
            <a:ext cx="3943350" cy="4105275"/>
          </a:xfrm>
          <a:prstGeom prst="rect">
            <a:avLst/>
          </a:prstGeom>
          <a:blipFill dpi="0" rotWithShape="1">
            <a:blip r:embed="rId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3" name="ZoneTexte 1">
            <a:extLst>
              <a:ext uri="{FF2B5EF4-FFF2-40B4-BE49-F238E27FC236}">
                <a16:creationId xmlns:a16="http://schemas.microsoft.com/office/drawing/2014/main" id="{96743449-E4DF-AABF-026A-28ECCF1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353425" cy="28352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L’</a:t>
            </a:r>
            <a:r>
              <a:rPr lang="fr-FR" altLang="fr-FR" sz="2000" b="1">
                <a:latin typeface="Times New Roman" panose="02020603050405020304" pitchFamily="18" charset="0"/>
              </a:rPr>
              <a:t>I</a:t>
            </a:r>
            <a:r>
              <a:rPr lang="fr-FR" altLang="fr-FR" sz="2000">
                <a:latin typeface="Times New Roman" panose="02020603050405020304" pitchFamily="18" charset="0"/>
              </a:rPr>
              <a:t>nformation </a:t>
            </a:r>
            <a:r>
              <a:rPr lang="fr-FR" altLang="fr-FR" sz="2000" b="1">
                <a:latin typeface="Times New Roman" panose="02020603050405020304" pitchFamily="18" charset="0"/>
              </a:rPr>
              <a:t>P</a:t>
            </a:r>
            <a:r>
              <a:rPr lang="fr-FR" altLang="fr-FR" sz="2000">
                <a:latin typeface="Times New Roman" panose="02020603050405020304" pitchFamily="18" charset="0"/>
              </a:rPr>
              <a:t>réventive aux </a:t>
            </a:r>
            <a:r>
              <a:rPr lang="fr-FR" altLang="fr-FR" sz="2000" b="1">
                <a:latin typeface="Times New Roman" panose="02020603050405020304" pitchFamily="18" charset="0"/>
              </a:rPr>
              <a:t>C</a:t>
            </a:r>
            <a:r>
              <a:rPr lang="fr-FR" altLang="fr-FR" sz="2000">
                <a:latin typeface="Times New Roman" panose="02020603050405020304" pitchFamily="18" charset="0"/>
              </a:rPr>
              <a:t>omportements qui </a:t>
            </a:r>
            <a:r>
              <a:rPr lang="fr-FR" altLang="fr-FR" sz="2000" b="1">
                <a:latin typeface="Times New Roman" panose="02020603050405020304" pitchFamily="18" charset="0"/>
              </a:rPr>
              <a:t>S</a:t>
            </a:r>
            <a:r>
              <a:rPr lang="fr-FR" altLang="fr-FR" sz="2000">
                <a:latin typeface="Times New Roman" panose="02020603050405020304" pitchFamily="18" charset="0"/>
              </a:rPr>
              <a:t>auvent (IPCS) est une sensibilisation citoyenne ayant pour objectif d’accroitre la culture de sécurité civile afin d’augmenter ses chances de survie et de faciliter l’action des secours.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 Elle incite chaque individu et chaque groupe de personne à se préparer eux-mêmes sur des principes simple d’évitement ou de réduction des risques et dangers ;</a:t>
            </a:r>
          </a:p>
        </p:txBody>
      </p:sp>
      <p:sp>
        <p:nvSpPr>
          <p:cNvPr id="5124" name="Titre 8">
            <a:extLst>
              <a:ext uri="{FF2B5EF4-FFF2-40B4-BE49-F238E27FC236}">
                <a16:creationId xmlns:a16="http://schemas.microsoft.com/office/drawing/2014/main" id="{E4425DC5-7434-3BA1-9255-1A22DFFC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L’IPCS</a:t>
            </a:r>
          </a:p>
        </p:txBody>
      </p:sp>
      <p:sp>
        <p:nvSpPr>
          <p:cNvPr id="5125" name="Espace réservé du numéro de diapositive 4">
            <a:extLst>
              <a:ext uri="{FF2B5EF4-FFF2-40B4-BE49-F238E27FC236}">
                <a16:creationId xmlns:a16="http://schemas.microsoft.com/office/drawing/2014/main" id="{420D4A3D-B148-3917-0CEC-A90D13661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710EF-858F-4894-9B4A-C9BBCB5C83C3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5893BD-E7CE-9D9C-4050-8D62A98927C2}"/>
              </a:ext>
            </a:extLst>
          </p:cNvPr>
          <p:cNvSpPr/>
          <p:nvPr/>
        </p:nvSpPr>
        <p:spPr>
          <a:xfrm>
            <a:off x="2582863" y="1677988"/>
            <a:ext cx="3943350" cy="4105275"/>
          </a:xfrm>
          <a:prstGeom prst="rect">
            <a:avLst/>
          </a:prstGeom>
          <a:blipFill dpi="0" rotWithShape="1">
            <a:blip r:embed="rId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7" name="ZoneTexte 1">
            <a:extLst>
              <a:ext uri="{FF2B5EF4-FFF2-40B4-BE49-F238E27FC236}">
                <a16:creationId xmlns:a16="http://schemas.microsoft.com/office/drawing/2014/main" id="{B5191F97-8AAD-7E6B-A93B-0DEDEFD3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484313"/>
            <a:ext cx="8353425" cy="34448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 Elle s’appuie sur les propres compétences du public sensibilisé et sur leur propre capacité à réagir avec confiance et maitrise;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 Elle est enseignée par des animateurs SP IPCS qui assurent les compétences théoriques et les mises en situations;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 Elle participe au développement des compétences d’autonomie, de civisme et de respect des élèves.</a:t>
            </a:r>
          </a:p>
        </p:txBody>
      </p:sp>
      <p:sp>
        <p:nvSpPr>
          <p:cNvPr id="6148" name="Titre 8">
            <a:extLst>
              <a:ext uri="{FF2B5EF4-FFF2-40B4-BE49-F238E27FC236}">
                <a16:creationId xmlns:a16="http://schemas.microsoft.com/office/drawing/2014/main" id="{46AB46B7-42E0-580B-82FE-9D74C81141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L’IPCS</a:t>
            </a:r>
          </a:p>
        </p:txBody>
      </p:sp>
      <p:sp>
        <p:nvSpPr>
          <p:cNvPr id="6149" name="Espace réservé du numéro de diapositive 4">
            <a:extLst>
              <a:ext uri="{FF2B5EF4-FFF2-40B4-BE49-F238E27FC236}">
                <a16:creationId xmlns:a16="http://schemas.microsoft.com/office/drawing/2014/main" id="{6CF82642-2F8B-4B33-410F-AACE50D239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52990E-6EA7-499D-970B-A11817CE606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AEF831-1227-4D82-3213-6386D5B37233}"/>
              </a:ext>
            </a:extLst>
          </p:cNvPr>
          <p:cNvSpPr/>
          <p:nvPr/>
        </p:nvSpPr>
        <p:spPr>
          <a:xfrm>
            <a:off x="2582863" y="1677988"/>
            <a:ext cx="3943350" cy="4105275"/>
          </a:xfrm>
          <a:prstGeom prst="rect">
            <a:avLst/>
          </a:prstGeom>
          <a:blipFill dpi="0" rotWithShape="1">
            <a:blip r:embed="rId4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Titre 8">
            <a:extLst>
              <a:ext uri="{FF2B5EF4-FFF2-40B4-BE49-F238E27FC236}">
                <a16:creationId xmlns:a16="http://schemas.microsoft.com/office/drawing/2014/main" id="{F08CE55B-493C-BEB9-3D8D-9ADEE0D6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L’IPCS</a:t>
            </a:r>
          </a:p>
        </p:txBody>
      </p:sp>
      <p:sp>
        <p:nvSpPr>
          <p:cNvPr id="7172" name="Espace réservé du numéro de diapositive 4">
            <a:extLst>
              <a:ext uri="{FF2B5EF4-FFF2-40B4-BE49-F238E27FC236}">
                <a16:creationId xmlns:a16="http://schemas.microsoft.com/office/drawing/2014/main" id="{E639BB6B-B2EB-845E-7047-E5096ABC1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E0C86-FE3C-479D-8A7C-C1BF75E588CA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3" name="ZoneTexte 6">
            <a:extLst>
              <a:ext uri="{FF2B5EF4-FFF2-40B4-BE49-F238E27FC236}">
                <a16:creationId xmlns:a16="http://schemas.microsoft.com/office/drawing/2014/main" id="{0377F849-900E-2B40-9F4D-BD8EEF8F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484313"/>
            <a:ext cx="8353425" cy="40544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Les SDIS ayant développé l’IPCS sur leurs territoires ont naturellement fait profiter aux sections JSP de leur département du module assistant sécurité (AS SEC).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 Ce module est dispensé dans les collèges pour 6 élèves par classe;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 Ces derniers sont choisis par les enseignants et autorisés par leurs parents 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 Ils ont pour mission d’aider et d’assister les adules et autres élèves en cas de dangers 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 Les AS SEC permettent de relayer des savoirs utiles et de développer une culture du risque auprès de l’ensemble de la communauté scolaire 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24B8D7F7-A6C8-CB7D-565F-5CBD5A69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	Le rôle des JSP au sein de leurs établissements scolaires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C2B8D3B5-2961-C5F3-7416-812185584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47BAF-A730-4A94-ABA5-616F598F05A4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ZoneTexte 4">
            <a:extLst>
              <a:ext uri="{FF2B5EF4-FFF2-40B4-BE49-F238E27FC236}">
                <a16:creationId xmlns:a16="http://schemas.microsoft.com/office/drawing/2014/main" id="{868144FD-DB2C-8716-3E11-21AE2E5B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347788"/>
            <a:ext cx="8353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Une convention signée entre la FNSPF, le ministère de l’intérieur et le ministère de l’éducation nationale le 18 juin 2015 vise à </a:t>
            </a:r>
            <a:r>
              <a:rPr lang="fr-FR" altLang="fr-FR" sz="2000" b="1">
                <a:latin typeface="Times New Roman" panose="02020603050405020304" pitchFamily="18" charset="0"/>
              </a:rPr>
              <a:t>valoriser le parcours des JSP au sein des établissements scolaires.</a:t>
            </a:r>
            <a:endParaRPr lang="fr-FR" altLang="fr-FR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6E6E24F7-1093-9E20-173D-AEC23CB0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8356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De part la formation qu’ils ont acquise, les JSP peuvent contribuer à des actions de sécurité et de prévention au sein de leur établissement scolaire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Commissaires de course et tenue de poste de secours lors de l’organisation de CROSS 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Serre-file ou guide file lors des exercices d’évacuation ou lors de déclenchement de l’alarme incendie 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Aide à la réalisation du PPMS et à sa mise en œuvre 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Porter secours en cas de malaise ou accident aux personnes 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Diffusion de messages de prévention ou de consignes de sécurité.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BDD167E3-0554-A0B2-BBFD-5117A3A4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	Le rôle des JSP au sein de leurs établissements scolaires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4C67FA52-B3F7-1EF8-A530-1964FD8B8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44886-0FAD-4E1B-8EC4-AAF67BEFA898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ZoneTexte 4">
            <a:extLst>
              <a:ext uri="{FF2B5EF4-FFF2-40B4-BE49-F238E27FC236}">
                <a16:creationId xmlns:a16="http://schemas.microsoft.com/office/drawing/2014/main" id="{1321D8BB-62A0-76EC-CC27-481D2DD9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353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Le module AS SEC de l’IPCS permettra aux JSP d’être mieux armés, en complément de la formation qu’ils suivent, pour prendre part aux actions décrites auparavant.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</a:rPr>
              <a:t>C’est pourquoi la FNSPF a souhaité faire profiter l’ensemble des sections JSP de ce module.</a:t>
            </a:r>
          </a:p>
        </p:txBody>
      </p:sp>
      <p:pic>
        <p:nvPicPr>
          <p:cNvPr id="9221" name="Picture 2" descr="Afficher l'image d'origine">
            <a:extLst>
              <a:ext uri="{FF2B5EF4-FFF2-40B4-BE49-F238E27FC236}">
                <a16:creationId xmlns:a16="http://schemas.microsoft.com/office/drawing/2014/main" id="{FFAB2C54-B343-66C7-156C-02352335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76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3">
            <a:extLst>
              <a:ext uri="{FF2B5EF4-FFF2-40B4-BE49-F238E27FC236}">
                <a16:creationId xmlns:a16="http://schemas.microsoft.com/office/drawing/2014/main" id="{6374448C-A3AC-E91E-8F02-746CFE6B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5562600"/>
            <a:ext cx="448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i="1">
                <a:latin typeface="Arial" panose="020B0604020202020204" pitchFamily="34" charset="0"/>
              </a:rPr>
              <a:t>Des collégiens formés aux comportements qui sauvent</a:t>
            </a: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D75BC9D9-C4B0-635C-B1A1-555AA67F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Leur engagement et leur parcours est par ailleurs valorisé via l’application FOLIOS de l’éducation nationale.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76CDC63-B08A-49EB-12F6-19138987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886700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Bases réglementaires: citoyens, élèves et établissements scolaires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8C34251A-14CD-379E-EC02-4B5EA6ADE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A42ED-BDA7-4BD2-A9A2-F152F4158F32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3E7F37B0-59F5-B5BF-FF50-82E46180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84313"/>
            <a:ext cx="82375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« Toute personne concourt par son comportement à la sécurité civile. En fonction des situations auxquelles elle est confrontée et dans la mesure de ses possibilités, elle veille à prévenir les services de secours et à prendre les premières dispositions nécessaires. »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i="1">
                <a:latin typeface="Times New Roman" panose="02020603050405020304" pitchFamily="18" charset="0"/>
              </a:rPr>
              <a:t>(Loi de modernisation de la sécurité civile n° 2004-811 du 13 août 2004 - Article 4 par article L721-1 du code de la sécurité intérieure)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7B98B46-B520-8521-0B5E-666B1DDEA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040313"/>
            <a:ext cx="8239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</a:rPr>
              <a:t>Autres bases réglementaires dans le support pédagogique.</a:t>
            </a:r>
          </a:p>
        </p:txBody>
      </p:sp>
      <p:pic>
        <p:nvPicPr>
          <p:cNvPr id="10246" name="Image 6">
            <a:extLst>
              <a:ext uri="{FF2B5EF4-FFF2-40B4-BE49-F238E27FC236}">
                <a16:creationId xmlns:a16="http://schemas.microsoft.com/office/drawing/2014/main" id="{2DD13B60-DEA4-1865-F0AB-612CEF9C5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48225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51DC330-1C97-043A-F7F2-76B29C5F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8031162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Assistant de Sécurité: AS SEC – IPCS</a:t>
            </a:r>
            <a:b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sz="3200" b="1" u="sng" dirty="0">
                <a:solidFill>
                  <a:schemeClr val="accent6">
                    <a:lumMod val="50000"/>
                  </a:schemeClr>
                </a:solidFill>
              </a:rPr>
              <a:t>Evacuation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4222CDD2-EACE-DECE-5D5F-F7CD76014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21D40A-63CB-4244-8C8D-8BF9116866C0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78F59DD-8EF8-8795-EAC3-D23D8B9E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341438"/>
            <a:ext cx="80216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Objectif 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S’éloigner du danger,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Mettre en sécurité les enfants et le personnel à l’extérieur des bâtiments,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 Recenser les manquants.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1009</Words>
  <Application>Microsoft Office PowerPoint</Application>
  <PresentationFormat>Affichage à l'écran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Times New Roman</vt:lpstr>
      <vt:lpstr>Wingdings</vt:lpstr>
      <vt:lpstr>GCCAR</vt:lpstr>
      <vt:lpstr>COMPORTEMENTS QUI SAUVENT</vt:lpstr>
      <vt:lpstr>Les comportements qui sauvent</vt:lpstr>
      <vt:lpstr>L’IPCS</vt:lpstr>
      <vt:lpstr>L’IPCS</vt:lpstr>
      <vt:lpstr>L’IPCS</vt:lpstr>
      <vt:lpstr> Le rôle des JSP au sein de leurs établissements scolaires</vt:lpstr>
      <vt:lpstr> Le rôle des JSP au sein de leurs établissements scolaires</vt:lpstr>
      <vt:lpstr>Bases réglementaires: citoyens, élèves et établissements scolaires</vt:lpstr>
      <vt:lpstr>Assistant de Sécurité: AS SEC – IPCS Evacuation</vt:lpstr>
      <vt:lpstr>Assistant de Sécurité: AS SEC – IPCS Evacuation</vt:lpstr>
      <vt:lpstr>Assistant de Sécurité: AS SEC – IPCS Mise à l’abri</vt:lpstr>
      <vt:lpstr>Assistant de Sécurité: AS SEC – IPCS Mise à l’abri</vt:lpstr>
      <vt:lpstr>Assistant de Sécurité: AS SEC – IPCS Auto protection et évacuation</vt:lpstr>
      <vt:lpstr>Assistant de Sécurité: AS SEC – IPCS Auto protection et évacuation</vt:lpstr>
      <vt:lpstr>Assistant de Sécurité: AS SEC – IPCS Porter assistance (professeur au sol)</vt:lpstr>
      <vt:lpstr>Assistant de Sécurité: AS SEC – IPCS Porter assistance (professeur au sol)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52</cp:revision>
  <cp:lastPrinted>2015-08-06T08:01:37Z</cp:lastPrinted>
  <dcterms:created xsi:type="dcterms:W3CDTF">2015-08-05T10:19:35Z</dcterms:created>
  <dcterms:modified xsi:type="dcterms:W3CDTF">2023-11-23T17:35:26Z</dcterms:modified>
</cp:coreProperties>
</file>