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76" r:id="rId3"/>
    <p:sldId id="257" r:id="rId4"/>
    <p:sldId id="278" r:id="rId5"/>
    <p:sldId id="263" r:id="rId6"/>
    <p:sldId id="279" r:id="rId7"/>
    <p:sldId id="258" r:id="rId8"/>
    <p:sldId id="280" r:id="rId9"/>
    <p:sldId id="264" r:id="rId10"/>
    <p:sldId id="281" r:id="rId11"/>
    <p:sldId id="265" r:id="rId12"/>
    <p:sldId id="282" r:id="rId13"/>
    <p:sldId id="259" r:id="rId14"/>
    <p:sldId id="283" r:id="rId15"/>
    <p:sldId id="284" r:id="rId16"/>
    <p:sldId id="260" r:id="rId17"/>
    <p:sldId id="285" r:id="rId18"/>
    <p:sldId id="286" r:id="rId19"/>
    <p:sldId id="287" r:id="rId20"/>
    <p:sldId id="266" r:id="rId21"/>
    <p:sldId id="288" r:id="rId22"/>
    <p:sldId id="267" r:id="rId23"/>
    <p:sldId id="268" r:id="rId24"/>
    <p:sldId id="289" r:id="rId25"/>
    <p:sldId id="269" r:id="rId26"/>
    <p:sldId id="290" r:id="rId27"/>
    <p:sldId id="270" r:id="rId28"/>
    <p:sldId id="291" r:id="rId29"/>
    <p:sldId id="271" r:id="rId30"/>
    <p:sldId id="293" r:id="rId31"/>
    <p:sldId id="292" r:id="rId32"/>
    <p:sldId id="261" r:id="rId33"/>
    <p:sldId id="294" r:id="rId34"/>
    <p:sldId id="272" r:id="rId35"/>
    <p:sldId id="295" r:id="rId36"/>
    <p:sldId id="262" r:id="rId37"/>
    <p:sldId id="296" r:id="rId38"/>
    <p:sldId id="273" r:id="rId39"/>
    <p:sldId id="297" r:id="rId40"/>
    <p:sldId id="274" r:id="rId41"/>
    <p:sldId id="298" r:id="rId42"/>
    <p:sldId id="299" r:id="rId43"/>
    <p:sldId id="275" r:id="rId44"/>
    <p:sldId id="277" r:id="rId45"/>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40" d="100"/>
          <a:sy n="40" d="100"/>
        </p:scale>
        <p:origin x="926"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84BF1F2-E05C-5D17-71A9-DDF4A9866B9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08B09960-216C-FF2F-CB85-C9F4E331186E}"/>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E5D78F7B-F5DC-40F1-AC79-3F2AEFD3113C}" type="datetimeFigureOut">
              <a:rPr lang="fr-FR"/>
              <a:pPr>
                <a:defRPr/>
              </a:pPr>
              <a:t>23/11/2023</a:t>
            </a:fld>
            <a:endParaRPr lang="fr-FR"/>
          </a:p>
        </p:txBody>
      </p:sp>
      <p:sp>
        <p:nvSpPr>
          <p:cNvPr id="4" name="Espace réservé de l'image des diapositives 3">
            <a:extLst>
              <a:ext uri="{FF2B5EF4-FFF2-40B4-BE49-F238E27FC236}">
                <a16:creationId xmlns:a16="http://schemas.microsoft.com/office/drawing/2014/main" id="{8DE7FA8D-CDD6-06A9-669F-A39E7BEB4556}"/>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E9BC059E-1ABD-498B-0DB2-CE8E432061CC}"/>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69CA3003-1488-9089-8030-F82B140CC4B8}"/>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D214F2D5-7D7E-9416-83C0-0E8242A6AE9F}"/>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7FA5744-0A32-4F3D-A1AA-91577F2C5940}"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01AE953-053D-C005-5BD3-93ED438D5D71}"/>
              </a:ext>
            </a:extLst>
          </p:cNvPr>
          <p:cNvSpPr>
            <a:spLocks noGrp="1"/>
          </p:cNvSpPr>
          <p:nvPr>
            <p:ph type="dt" sz="half" idx="10"/>
          </p:nvPr>
        </p:nvSpPr>
        <p:spPr/>
        <p:txBody>
          <a:bodyPr/>
          <a:lstStyle>
            <a:lvl1pPr>
              <a:defRPr/>
            </a:lvl1pPr>
          </a:lstStyle>
          <a:p>
            <a:pPr>
              <a:defRPr/>
            </a:pPr>
            <a:fld id="{4D4C47DC-101B-4837-97A1-A40B0ABF67C4}" type="datetime1">
              <a:rPr lang="fr-FR"/>
              <a:pPr>
                <a:defRPr/>
              </a:pPr>
              <a:t>23/11/2023</a:t>
            </a:fld>
            <a:endParaRPr lang="fr-FR"/>
          </a:p>
        </p:txBody>
      </p:sp>
      <p:sp>
        <p:nvSpPr>
          <p:cNvPr id="5" name="Espace réservé du pied de page 4">
            <a:extLst>
              <a:ext uri="{FF2B5EF4-FFF2-40B4-BE49-F238E27FC236}">
                <a16:creationId xmlns:a16="http://schemas.microsoft.com/office/drawing/2014/main" id="{D21F1F32-F23B-7810-1E69-EAAFD7D0D71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A6706AF-689C-AB75-E7F6-E2FE655C36AA}"/>
              </a:ext>
            </a:extLst>
          </p:cNvPr>
          <p:cNvSpPr>
            <a:spLocks noGrp="1"/>
          </p:cNvSpPr>
          <p:nvPr>
            <p:ph type="sldNum" sz="quarter" idx="12"/>
          </p:nvPr>
        </p:nvSpPr>
        <p:spPr/>
        <p:txBody>
          <a:bodyPr/>
          <a:lstStyle>
            <a:lvl1pPr>
              <a:defRPr/>
            </a:lvl1pPr>
          </a:lstStyle>
          <a:p>
            <a:pPr>
              <a:defRPr/>
            </a:pPr>
            <a:fld id="{61C51F98-489E-49C2-87EC-73535E973DD7}" type="slidenum">
              <a:rPr lang="fr-FR" altLang="fr-FR"/>
              <a:pPr>
                <a:defRPr/>
              </a:pPr>
              <a:t>‹N°›</a:t>
            </a:fld>
            <a:endParaRPr lang="fr-FR" altLang="fr-FR"/>
          </a:p>
        </p:txBody>
      </p:sp>
    </p:spTree>
    <p:extLst>
      <p:ext uri="{BB962C8B-B14F-4D97-AF65-F5344CB8AC3E}">
        <p14:creationId xmlns:p14="http://schemas.microsoft.com/office/powerpoint/2010/main" val="124876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8F68CB-D853-121F-B2E5-1BC97A8204C1}"/>
              </a:ext>
            </a:extLst>
          </p:cNvPr>
          <p:cNvSpPr>
            <a:spLocks noGrp="1"/>
          </p:cNvSpPr>
          <p:nvPr>
            <p:ph type="dt" sz="half" idx="10"/>
          </p:nvPr>
        </p:nvSpPr>
        <p:spPr/>
        <p:txBody>
          <a:bodyPr/>
          <a:lstStyle>
            <a:lvl1pPr>
              <a:defRPr/>
            </a:lvl1pPr>
          </a:lstStyle>
          <a:p>
            <a:pPr>
              <a:defRPr/>
            </a:pPr>
            <a:fld id="{A65B600C-207C-4A14-A1B4-F5734F29EDD5}" type="datetime1">
              <a:rPr lang="fr-FR"/>
              <a:pPr>
                <a:defRPr/>
              </a:pPr>
              <a:t>23/11/2023</a:t>
            </a:fld>
            <a:endParaRPr lang="fr-FR"/>
          </a:p>
        </p:txBody>
      </p:sp>
      <p:sp>
        <p:nvSpPr>
          <p:cNvPr id="5" name="Espace réservé du pied de page 4">
            <a:extLst>
              <a:ext uri="{FF2B5EF4-FFF2-40B4-BE49-F238E27FC236}">
                <a16:creationId xmlns:a16="http://schemas.microsoft.com/office/drawing/2014/main" id="{13C93E71-B785-3833-DDD9-38C9CBF2914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CD1F851-48E1-43CC-0D6B-1B89410430D1}"/>
              </a:ext>
            </a:extLst>
          </p:cNvPr>
          <p:cNvSpPr>
            <a:spLocks noGrp="1"/>
          </p:cNvSpPr>
          <p:nvPr>
            <p:ph type="sldNum" sz="quarter" idx="12"/>
          </p:nvPr>
        </p:nvSpPr>
        <p:spPr/>
        <p:txBody>
          <a:bodyPr/>
          <a:lstStyle>
            <a:lvl1pPr>
              <a:defRPr/>
            </a:lvl1pPr>
          </a:lstStyle>
          <a:p>
            <a:pPr>
              <a:defRPr/>
            </a:pPr>
            <a:fld id="{4E54E12A-DDE0-4362-A643-34B6E30C9AFD}" type="slidenum">
              <a:rPr lang="fr-FR" altLang="fr-FR"/>
              <a:pPr>
                <a:defRPr/>
              </a:pPr>
              <a:t>‹N°›</a:t>
            </a:fld>
            <a:endParaRPr lang="fr-FR" altLang="fr-FR"/>
          </a:p>
        </p:txBody>
      </p:sp>
    </p:spTree>
    <p:extLst>
      <p:ext uri="{BB962C8B-B14F-4D97-AF65-F5344CB8AC3E}">
        <p14:creationId xmlns:p14="http://schemas.microsoft.com/office/powerpoint/2010/main" val="93908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10FAF-EECE-2FEE-4016-F698C9E7E4BB}"/>
              </a:ext>
            </a:extLst>
          </p:cNvPr>
          <p:cNvSpPr>
            <a:spLocks noGrp="1"/>
          </p:cNvSpPr>
          <p:nvPr>
            <p:ph type="dt" sz="half" idx="10"/>
          </p:nvPr>
        </p:nvSpPr>
        <p:spPr/>
        <p:txBody>
          <a:bodyPr/>
          <a:lstStyle>
            <a:lvl1pPr>
              <a:defRPr/>
            </a:lvl1pPr>
          </a:lstStyle>
          <a:p>
            <a:pPr>
              <a:defRPr/>
            </a:pPr>
            <a:fld id="{7B70DC5E-6B07-4DE6-B9FA-437B472C7783}" type="datetime1">
              <a:rPr lang="fr-FR"/>
              <a:pPr>
                <a:defRPr/>
              </a:pPr>
              <a:t>23/11/2023</a:t>
            </a:fld>
            <a:endParaRPr lang="fr-FR"/>
          </a:p>
        </p:txBody>
      </p:sp>
      <p:sp>
        <p:nvSpPr>
          <p:cNvPr id="5" name="Espace réservé du pied de page 4">
            <a:extLst>
              <a:ext uri="{FF2B5EF4-FFF2-40B4-BE49-F238E27FC236}">
                <a16:creationId xmlns:a16="http://schemas.microsoft.com/office/drawing/2014/main" id="{434428E6-215B-3D3E-9D52-D412582A1AB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0738343-3F92-8CC2-0BD2-EAA2EA661265}"/>
              </a:ext>
            </a:extLst>
          </p:cNvPr>
          <p:cNvSpPr>
            <a:spLocks noGrp="1"/>
          </p:cNvSpPr>
          <p:nvPr>
            <p:ph type="sldNum" sz="quarter" idx="12"/>
          </p:nvPr>
        </p:nvSpPr>
        <p:spPr/>
        <p:txBody>
          <a:bodyPr/>
          <a:lstStyle>
            <a:lvl1pPr>
              <a:defRPr/>
            </a:lvl1pPr>
          </a:lstStyle>
          <a:p>
            <a:pPr>
              <a:defRPr/>
            </a:pPr>
            <a:fld id="{1484EDE9-7138-4EFF-A23B-C821B7C5CB70}" type="slidenum">
              <a:rPr lang="fr-FR" altLang="fr-FR"/>
              <a:pPr>
                <a:defRPr/>
              </a:pPr>
              <a:t>‹N°›</a:t>
            </a:fld>
            <a:endParaRPr lang="fr-FR" altLang="fr-FR"/>
          </a:p>
        </p:txBody>
      </p:sp>
    </p:spTree>
    <p:extLst>
      <p:ext uri="{BB962C8B-B14F-4D97-AF65-F5344CB8AC3E}">
        <p14:creationId xmlns:p14="http://schemas.microsoft.com/office/powerpoint/2010/main" val="15837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B4E1216-3A78-2B1E-B967-2948DBBCDCD5}"/>
              </a:ext>
            </a:extLst>
          </p:cNvPr>
          <p:cNvSpPr>
            <a:spLocks noGrp="1"/>
          </p:cNvSpPr>
          <p:nvPr>
            <p:ph type="dt" sz="half" idx="10"/>
          </p:nvPr>
        </p:nvSpPr>
        <p:spPr/>
        <p:txBody>
          <a:bodyPr/>
          <a:lstStyle>
            <a:lvl1pPr>
              <a:defRPr/>
            </a:lvl1pPr>
          </a:lstStyle>
          <a:p>
            <a:pPr>
              <a:defRPr/>
            </a:pPr>
            <a:fld id="{10AB4F92-141C-4C1C-9490-EEA44C10A7F2}" type="datetime1">
              <a:rPr lang="fr-FR"/>
              <a:pPr>
                <a:defRPr/>
              </a:pPr>
              <a:t>23/11/2023</a:t>
            </a:fld>
            <a:endParaRPr lang="fr-FR"/>
          </a:p>
        </p:txBody>
      </p:sp>
      <p:sp>
        <p:nvSpPr>
          <p:cNvPr id="5" name="Espace réservé du pied de page 4">
            <a:extLst>
              <a:ext uri="{FF2B5EF4-FFF2-40B4-BE49-F238E27FC236}">
                <a16:creationId xmlns:a16="http://schemas.microsoft.com/office/drawing/2014/main" id="{EF5A7A0F-4063-D932-7D5F-11FB4F24ECD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E259057-1950-E797-5052-B90FF704E594}"/>
              </a:ext>
            </a:extLst>
          </p:cNvPr>
          <p:cNvSpPr>
            <a:spLocks noGrp="1"/>
          </p:cNvSpPr>
          <p:nvPr>
            <p:ph type="sldNum" sz="quarter" idx="12"/>
          </p:nvPr>
        </p:nvSpPr>
        <p:spPr/>
        <p:txBody>
          <a:bodyPr/>
          <a:lstStyle>
            <a:lvl1pPr>
              <a:defRPr/>
            </a:lvl1pPr>
          </a:lstStyle>
          <a:p>
            <a:pPr>
              <a:defRPr/>
            </a:pPr>
            <a:fld id="{F410FB52-1303-4223-9EE0-76FFED686FF9}" type="slidenum">
              <a:rPr lang="fr-FR" altLang="fr-FR"/>
              <a:pPr>
                <a:defRPr/>
              </a:pPr>
              <a:t>‹N°›</a:t>
            </a:fld>
            <a:endParaRPr lang="fr-FR" altLang="fr-FR"/>
          </a:p>
        </p:txBody>
      </p:sp>
    </p:spTree>
    <p:extLst>
      <p:ext uri="{BB962C8B-B14F-4D97-AF65-F5344CB8AC3E}">
        <p14:creationId xmlns:p14="http://schemas.microsoft.com/office/powerpoint/2010/main" val="366393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AF5D883F-E317-A499-ECD3-1F66D221DBC5}"/>
              </a:ext>
            </a:extLst>
          </p:cNvPr>
          <p:cNvSpPr>
            <a:spLocks noGrp="1"/>
          </p:cNvSpPr>
          <p:nvPr>
            <p:ph type="dt" sz="half" idx="10"/>
          </p:nvPr>
        </p:nvSpPr>
        <p:spPr/>
        <p:txBody>
          <a:bodyPr/>
          <a:lstStyle>
            <a:lvl1pPr>
              <a:defRPr/>
            </a:lvl1pPr>
          </a:lstStyle>
          <a:p>
            <a:pPr>
              <a:defRPr/>
            </a:pPr>
            <a:fld id="{07B1A703-1D3A-4E87-995F-DC426F5B22CB}" type="datetime1">
              <a:rPr lang="fr-FR"/>
              <a:pPr>
                <a:defRPr/>
              </a:pPr>
              <a:t>23/11/2023</a:t>
            </a:fld>
            <a:endParaRPr lang="fr-FR"/>
          </a:p>
        </p:txBody>
      </p:sp>
      <p:sp>
        <p:nvSpPr>
          <p:cNvPr id="5" name="Espace réservé du pied de page 4">
            <a:extLst>
              <a:ext uri="{FF2B5EF4-FFF2-40B4-BE49-F238E27FC236}">
                <a16:creationId xmlns:a16="http://schemas.microsoft.com/office/drawing/2014/main" id="{2EEC9CE7-313B-3898-2A42-6E09C8D17E9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A7C77F4F-876C-1CF2-D8F2-FD36DD1D872B}"/>
              </a:ext>
            </a:extLst>
          </p:cNvPr>
          <p:cNvSpPr>
            <a:spLocks noGrp="1"/>
          </p:cNvSpPr>
          <p:nvPr>
            <p:ph type="sldNum" sz="quarter" idx="12"/>
          </p:nvPr>
        </p:nvSpPr>
        <p:spPr/>
        <p:txBody>
          <a:bodyPr/>
          <a:lstStyle>
            <a:lvl1pPr>
              <a:defRPr/>
            </a:lvl1pPr>
          </a:lstStyle>
          <a:p>
            <a:pPr>
              <a:defRPr/>
            </a:pPr>
            <a:fld id="{96B05F8C-9140-444C-94BE-573968529681}" type="slidenum">
              <a:rPr lang="fr-FR" altLang="fr-FR"/>
              <a:pPr>
                <a:defRPr/>
              </a:pPr>
              <a:t>‹N°›</a:t>
            </a:fld>
            <a:endParaRPr lang="fr-FR" altLang="fr-FR"/>
          </a:p>
        </p:txBody>
      </p:sp>
    </p:spTree>
    <p:extLst>
      <p:ext uri="{BB962C8B-B14F-4D97-AF65-F5344CB8AC3E}">
        <p14:creationId xmlns:p14="http://schemas.microsoft.com/office/powerpoint/2010/main" val="133041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2C734AE9-4E01-8B8B-C1F4-744DF8707994}"/>
              </a:ext>
            </a:extLst>
          </p:cNvPr>
          <p:cNvSpPr>
            <a:spLocks noGrp="1"/>
          </p:cNvSpPr>
          <p:nvPr>
            <p:ph type="dt" sz="half" idx="10"/>
          </p:nvPr>
        </p:nvSpPr>
        <p:spPr/>
        <p:txBody>
          <a:bodyPr/>
          <a:lstStyle>
            <a:lvl1pPr>
              <a:defRPr/>
            </a:lvl1pPr>
          </a:lstStyle>
          <a:p>
            <a:pPr>
              <a:defRPr/>
            </a:pPr>
            <a:fld id="{18F380F9-B6BB-4CA0-89A9-AA4A519A7C80}" type="datetime1">
              <a:rPr lang="fr-FR"/>
              <a:pPr>
                <a:defRPr/>
              </a:pPr>
              <a:t>23/11/2023</a:t>
            </a:fld>
            <a:endParaRPr lang="fr-FR"/>
          </a:p>
        </p:txBody>
      </p:sp>
      <p:sp>
        <p:nvSpPr>
          <p:cNvPr id="6" name="Espace réservé du pied de page 4">
            <a:extLst>
              <a:ext uri="{FF2B5EF4-FFF2-40B4-BE49-F238E27FC236}">
                <a16:creationId xmlns:a16="http://schemas.microsoft.com/office/drawing/2014/main" id="{78418693-59D1-54D1-44E1-7DC060C9320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11381B7E-EBCF-2049-D84B-12B4D0A27469}"/>
              </a:ext>
            </a:extLst>
          </p:cNvPr>
          <p:cNvSpPr>
            <a:spLocks noGrp="1"/>
          </p:cNvSpPr>
          <p:nvPr>
            <p:ph type="sldNum" sz="quarter" idx="12"/>
          </p:nvPr>
        </p:nvSpPr>
        <p:spPr/>
        <p:txBody>
          <a:bodyPr/>
          <a:lstStyle>
            <a:lvl1pPr>
              <a:defRPr/>
            </a:lvl1pPr>
          </a:lstStyle>
          <a:p>
            <a:pPr>
              <a:defRPr/>
            </a:pPr>
            <a:fld id="{6F7F2BBD-0AE8-417D-A449-6D194BFE6EB1}" type="slidenum">
              <a:rPr lang="fr-FR" altLang="fr-FR"/>
              <a:pPr>
                <a:defRPr/>
              </a:pPr>
              <a:t>‹N°›</a:t>
            </a:fld>
            <a:endParaRPr lang="fr-FR" altLang="fr-FR"/>
          </a:p>
        </p:txBody>
      </p:sp>
    </p:spTree>
    <p:extLst>
      <p:ext uri="{BB962C8B-B14F-4D97-AF65-F5344CB8AC3E}">
        <p14:creationId xmlns:p14="http://schemas.microsoft.com/office/powerpoint/2010/main" val="3916756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2F9C8E9C-418A-68F4-B525-0AD06A25F73D}"/>
              </a:ext>
            </a:extLst>
          </p:cNvPr>
          <p:cNvSpPr>
            <a:spLocks noGrp="1"/>
          </p:cNvSpPr>
          <p:nvPr>
            <p:ph type="dt" sz="half" idx="10"/>
          </p:nvPr>
        </p:nvSpPr>
        <p:spPr/>
        <p:txBody>
          <a:bodyPr/>
          <a:lstStyle>
            <a:lvl1pPr>
              <a:defRPr/>
            </a:lvl1pPr>
          </a:lstStyle>
          <a:p>
            <a:pPr>
              <a:defRPr/>
            </a:pPr>
            <a:fld id="{1F2112A0-0432-464E-B45B-3EB48756F711}" type="datetime1">
              <a:rPr lang="fr-FR"/>
              <a:pPr>
                <a:defRPr/>
              </a:pPr>
              <a:t>23/11/2023</a:t>
            </a:fld>
            <a:endParaRPr lang="fr-FR"/>
          </a:p>
        </p:txBody>
      </p:sp>
      <p:sp>
        <p:nvSpPr>
          <p:cNvPr id="8" name="Espace réservé du pied de page 4">
            <a:extLst>
              <a:ext uri="{FF2B5EF4-FFF2-40B4-BE49-F238E27FC236}">
                <a16:creationId xmlns:a16="http://schemas.microsoft.com/office/drawing/2014/main" id="{C4DF4237-6988-4723-5581-E03BC8C5BF39}"/>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510DF3B9-72BA-9E80-876B-49B6943158C3}"/>
              </a:ext>
            </a:extLst>
          </p:cNvPr>
          <p:cNvSpPr>
            <a:spLocks noGrp="1"/>
          </p:cNvSpPr>
          <p:nvPr>
            <p:ph type="sldNum" sz="quarter" idx="12"/>
          </p:nvPr>
        </p:nvSpPr>
        <p:spPr/>
        <p:txBody>
          <a:bodyPr/>
          <a:lstStyle>
            <a:lvl1pPr>
              <a:defRPr/>
            </a:lvl1pPr>
          </a:lstStyle>
          <a:p>
            <a:pPr>
              <a:defRPr/>
            </a:pPr>
            <a:fld id="{40CFBD91-6533-47B6-AE46-29FC008E55B5}" type="slidenum">
              <a:rPr lang="fr-FR" altLang="fr-FR"/>
              <a:pPr>
                <a:defRPr/>
              </a:pPr>
              <a:t>‹N°›</a:t>
            </a:fld>
            <a:endParaRPr lang="fr-FR" altLang="fr-FR"/>
          </a:p>
        </p:txBody>
      </p:sp>
    </p:spTree>
    <p:extLst>
      <p:ext uri="{BB962C8B-B14F-4D97-AF65-F5344CB8AC3E}">
        <p14:creationId xmlns:p14="http://schemas.microsoft.com/office/powerpoint/2010/main" val="151664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1EC40EA9-9166-8F44-D5B3-1B5EF3D0022F}"/>
              </a:ext>
            </a:extLst>
          </p:cNvPr>
          <p:cNvSpPr>
            <a:spLocks noGrp="1"/>
          </p:cNvSpPr>
          <p:nvPr>
            <p:ph type="dt" sz="half" idx="10"/>
          </p:nvPr>
        </p:nvSpPr>
        <p:spPr/>
        <p:txBody>
          <a:bodyPr/>
          <a:lstStyle>
            <a:lvl1pPr>
              <a:defRPr/>
            </a:lvl1pPr>
          </a:lstStyle>
          <a:p>
            <a:pPr>
              <a:defRPr/>
            </a:pPr>
            <a:fld id="{09B4EDB6-1980-44C1-B98D-7A5C46B4D1AD}" type="datetime1">
              <a:rPr lang="fr-FR"/>
              <a:pPr>
                <a:defRPr/>
              </a:pPr>
              <a:t>23/11/2023</a:t>
            </a:fld>
            <a:endParaRPr lang="fr-FR"/>
          </a:p>
        </p:txBody>
      </p:sp>
      <p:sp>
        <p:nvSpPr>
          <p:cNvPr id="4" name="Espace réservé du pied de page 4">
            <a:extLst>
              <a:ext uri="{FF2B5EF4-FFF2-40B4-BE49-F238E27FC236}">
                <a16:creationId xmlns:a16="http://schemas.microsoft.com/office/drawing/2014/main" id="{E3249C72-CDFA-152B-AC50-695C7C5E37CF}"/>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557B0E22-5F51-B910-C3B4-D0E2FAB41AFA}"/>
              </a:ext>
            </a:extLst>
          </p:cNvPr>
          <p:cNvSpPr>
            <a:spLocks noGrp="1"/>
          </p:cNvSpPr>
          <p:nvPr>
            <p:ph type="sldNum" sz="quarter" idx="12"/>
          </p:nvPr>
        </p:nvSpPr>
        <p:spPr/>
        <p:txBody>
          <a:bodyPr/>
          <a:lstStyle>
            <a:lvl1pPr>
              <a:defRPr/>
            </a:lvl1pPr>
          </a:lstStyle>
          <a:p>
            <a:pPr>
              <a:defRPr/>
            </a:pPr>
            <a:fld id="{DAE0D1D7-3BEE-4529-A49E-B35CF7BB2C17}" type="slidenum">
              <a:rPr lang="fr-FR" altLang="fr-FR"/>
              <a:pPr>
                <a:defRPr/>
              </a:pPr>
              <a:t>‹N°›</a:t>
            </a:fld>
            <a:endParaRPr lang="fr-FR" altLang="fr-FR"/>
          </a:p>
        </p:txBody>
      </p:sp>
    </p:spTree>
    <p:extLst>
      <p:ext uri="{BB962C8B-B14F-4D97-AF65-F5344CB8AC3E}">
        <p14:creationId xmlns:p14="http://schemas.microsoft.com/office/powerpoint/2010/main" val="169359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2823E413-ACC7-2842-4DA8-0BDD903924A4}"/>
              </a:ext>
            </a:extLst>
          </p:cNvPr>
          <p:cNvSpPr>
            <a:spLocks noGrp="1"/>
          </p:cNvSpPr>
          <p:nvPr>
            <p:ph type="dt" sz="half" idx="10"/>
          </p:nvPr>
        </p:nvSpPr>
        <p:spPr/>
        <p:txBody>
          <a:bodyPr/>
          <a:lstStyle>
            <a:lvl1pPr>
              <a:defRPr/>
            </a:lvl1pPr>
          </a:lstStyle>
          <a:p>
            <a:pPr>
              <a:defRPr/>
            </a:pPr>
            <a:fld id="{B855C74C-4C5E-4F08-8B19-7635798745A4}" type="datetime1">
              <a:rPr lang="fr-FR"/>
              <a:pPr>
                <a:defRPr/>
              </a:pPr>
              <a:t>23/11/2023</a:t>
            </a:fld>
            <a:endParaRPr lang="fr-FR"/>
          </a:p>
        </p:txBody>
      </p:sp>
      <p:sp>
        <p:nvSpPr>
          <p:cNvPr id="3" name="Espace réservé du pied de page 4">
            <a:extLst>
              <a:ext uri="{FF2B5EF4-FFF2-40B4-BE49-F238E27FC236}">
                <a16:creationId xmlns:a16="http://schemas.microsoft.com/office/drawing/2014/main" id="{AEF643C8-DB7E-F979-9F69-103ED923046F}"/>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DA586D3A-8D12-EF6A-9B0B-0CD709B114DB}"/>
              </a:ext>
            </a:extLst>
          </p:cNvPr>
          <p:cNvSpPr>
            <a:spLocks noGrp="1"/>
          </p:cNvSpPr>
          <p:nvPr>
            <p:ph type="sldNum" sz="quarter" idx="12"/>
          </p:nvPr>
        </p:nvSpPr>
        <p:spPr/>
        <p:txBody>
          <a:bodyPr/>
          <a:lstStyle>
            <a:lvl1pPr>
              <a:defRPr/>
            </a:lvl1pPr>
          </a:lstStyle>
          <a:p>
            <a:pPr>
              <a:defRPr/>
            </a:pPr>
            <a:fld id="{C8583CF2-C1BE-42C4-948D-2442D44BA895}" type="slidenum">
              <a:rPr lang="fr-FR" altLang="fr-FR"/>
              <a:pPr>
                <a:defRPr/>
              </a:pPr>
              <a:t>‹N°›</a:t>
            </a:fld>
            <a:endParaRPr lang="fr-FR" altLang="fr-FR"/>
          </a:p>
        </p:txBody>
      </p:sp>
    </p:spTree>
    <p:extLst>
      <p:ext uri="{BB962C8B-B14F-4D97-AF65-F5344CB8AC3E}">
        <p14:creationId xmlns:p14="http://schemas.microsoft.com/office/powerpoint/2010/main" val="65229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8F843FCA-62E0-1E05-C7B5-389264F8C3A4}"/>
              </a:ext>
            </a:extLst>
          </p:cNvPr>
          <p:cNvSpPr>
            <a:spLocks noGrp="1"/>
          </p:cNvSpPr>
          <p:nvPr>
            <p:ph type="dt" sz="half" idx="10"/>
          </p:nvPr>
        </p:nvSpPr>
        <p:spPr/>
        <p:txBody>
          <a:bodyPr/>
          <a:lstStyle>
            <a:lvl1pPr>
              <a:defRPr/>
            </a:lvl1pPr>
          </a:lstStyle>
          <a:p>
            <a:pPr>
              <a:defRPr/>
            </a:pPr>
            <a:fld id="{D9398DF4-EF2E-4946-9262-9EC6F9F65FE0}" type="datetime1">
              <a:rPr lang="fr-FR"/>
              <a:pPr>
                <a:defRPr/>
              </a:pPr>
              <a:t>23/11/2023</a:t>
            </a:fld>
            <a:endParaRPr lang="fr-FR"/>
          </a:p>
        </p:txBody>
      </p:sp>
      <p:sp>
        <p:nvSpPr>
          <p:cNvPr id="6" name="Espace réservé du pied de page 4">
            <a:extLst>
              <a:ext uri="{FF2B5EF4-FFF2-40B4-BE49-F238E27FC236}">
                <a16:creationId xmlns:a16="http://schemas.microsoft.com/office/drawing/2014/main" id="{40A42197-B1AB-46F9-3F3E-44470FEB109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01627810-FA6C-C521-1664-AD6DD9201CF7}"/>
              </a:ext>
            </a:extLst>
          </p:cNvPr>
          <p:cNvSpPr>
            <a:spLocks noGrp="1"/>
          </p:cNvSpPr>
          <p:nvPr>
            <p:ph type="sldNum" sz="quarter" idx="12"/>
          </p:nvPr>
        </p:nvSpPr>
        <p:spPr/>
        <p:txBody>
          <a:bodyPr/>
          <a:lstStyle>
            <a:lvl1pPr>
              <a:defRPr/>
            </a:lvl1pPr>
          </a:lstStyle>
          <a:p>
            <a:pPr>
              <a:defRPr/>
            </a:pPr>
            <a:fld id="{E25A4B46-C1F5-445B-A137-F2FA8CC86747}" type="slidenum">
              <a:rPr lang="fr-FR" altLang="fr-FR"/>
              <a:pPr>
                <a:defRPr/>
              </a:pPr>
              <a:t>‹N°›</a:t>
            </a:fld>
            <a:endParaRPr lang="fr-FR" altLang="fr-FR"/>
          </a:p>
        </p:txBody>
      </p:sp>
    </p:spTree>
    <p:extLst>
      <p:ext uri="{BB962C8B-B14F-4D97-AF65-F5344CB8AC3E}">
        <p14:creationId xmlns:p14="http://schemas.microsoft.com/office/powerpoint/2010/main" val="415417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E71EB61E-926B-E9C6-237A-7E575DB8A9AB}"/>
              </a:ext>
            </a:extLst>
          </p:cNvPr>
          <p:cNvSpPr>
            <a:spLocks noGrp="1"/>
          </p:cNvSpPr>
          <p:nvPr>
            <p:ph type="dt" sz="half" idx="10"/>
          </p:nvPr>
        </p:nvSpPr>
        <p:spPr/>
        <p:txBody>
          <a:bodyPr/>
          <a:lstStyle>
            <a:lvl1pPr>
              <a:defRPr/>
            </a:lvl1pPr>
          </a:lstStyle>
          <a:p>
            <a:pPr>
              <a:defRPr/>
            </a:pPr>
            <a:fld id="{3F362122-83D1-4C4B-8E27-65D7A7265111}" type="datetime1">
              <a:rPr lang="fr-FR"/>
              <a:pPr>
                <a:defRPr/>
              </a:pPr>
              <a:t>23/11/2023</a:t>
            </a:fld>
            <a:endParaRPr lang="fr-FR"/>
          </a:p>
        </p:txBody>
      </p:sp>
      <p:sp>
        <p:nvSpPr>
          <p:cNvPr id="6" name="Espace réservé du pied de page 4">
            <a:extLst>
              <a:ext uri="{FF2B5EF4-FFF2-40B4-BE49-F238E27FC236}">
                <a16:creationId xmlns:a16="http://schemas.microsoft.com/office/drawing/2014/main" id="{151B72E2-592A-5E69-1C04-3CADE514C16F}"/>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67D106C4-6695-6EC8-F4A3-1988F155EC10}"/>
              </a:ext>
            </a:extLst>
          </p:cNvPr>
          <p:cNvSpPr>
            <a:spLocks noGrp="1"/>
          </p:cNvSpPr>
          <p:nvPr>
            <p:ph type="sldNum" sz="quarter" idx="12"/>
          </p:nvPr>
        </p:nvSpPr>
        <p:spPr/>
        <p:txBody>
          <a:bodyPr/>
          <a:lstStyle>
            <a:lvl1pPr>
              <a:defRPr/>
            </a:lvl1pPr>
          </a:lstStyle>
          <a:p>
            <a:pPr>
              <a:defRPr/>
            </a:pPr>
            <a:fld id="{3F0A2E7D-8ED7-4565-BFDA-48C38451CDF9}" type="slidenum">
              <a:rPr lang="fr-FR" altLang="fr-FR"/>
              <a:pPr>
                <a:defRPr/>
              </a:pPr>
              <a:t>‹N°›</a:t>
            </a:fld>
            <a:endParaRPr lang="fr-FR" altLang="fr-FR"/>
          </a:p>
        </p:txBody>
      </p:sp>
    </p:spTree>
    <p:extLst>
      <p:ext uri="{BB962C8B-B14F-4D97-AF65-F5344CB8AC3E}">
        <p14:creationId xmlns:p14="http://schemas.microsoft.com/office/powerpoint/2010/main" val="11232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C14B0007-260E-A610-8766-B40E5257230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612A74B7-D03A-7E50-6FC8-812E756DF56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B0CC7D11-F94B-FBFD-E899-BC1CB6E3602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751E064-CA16-407B-A67C-28914ABB03AD}" type="datetime1">
              <a:rPr lang="fr-FR"/>
              <a:pPr>
                <a:defRPr/>
              </a:pPr>
              <a:t>23/11/2023</a:t>
            </a:fld>
            <a:endParaRPr lang="fr-FR"/>
          </a:p>
        </p:txBody>
      </p:sp>
      <p:sp>
        <p:nvSpPr>
          <p:cNvPr id="5" name="Espace réservé du pied de page 4">
            <a:extLst>
              <a:ext uri="{FF2B5EF4-FFF2-40B4-BE49-F238E27FC236}">
                <a16:creationId xmlns:a16="http://schemas.microsoft.com/office/drawing/2014/main" id="{38B01653-E694-C02F-3223-375DAB10E3A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0911F544-9674-591B-84B2-9EA040FB3CF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Myriad Pro" panose="020B0503030403020204" pitchFamily="34" charset="0"/>
              </a:defRPr>
            </a:lvl1pPr>
          </a:lstStyle>
          <a:p>
            <a:pPr>
              <a:defRPr/>
            </a:pPr>
            <a:fld id="{198B2FDA-288D-429A-9FD4-239D48554A48}"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7FAE1213-7FB2-09E0-78D0-E9A9DB54F4E4}"/>
              </a:ext>
            </a:extLst>
          </p:cNvPr>
          <p:cNvSpPr>
            <a:spLocks noGrp="1"/>
          </p:cNvSpPr>
          <p:nvPr>
            <p:ph type="title"/>
          </p:nvPr>
        </p:nvSpPr>
        <p:spPr>
          <a:xfrm>
            <a:off x="539750" y="188913"/>
            <a:ext cx="8604250" cy="1012825"/>
          </a:xfrm>
        </p:spPr>
        <p:txBody>
          <a:bodyPr/>
          <a:lstStyle/>
          <a:p>
            <a:pPr eaLnBrk="1" hangingPunct="1">
              <a:defRPr/>
            </a:pPr>
            <a:r>
              <a:rPr lang="fr-FR" sz="4000" b="1" dirty="0">
                <a:solidFill>
                  <a:schemeClr val="bg1"/>
                </a:solidFill>
                <a:effectLst>
                  <a:outerShdw blurRad="38100" dist="38100" dir="2700000" algn="tl">
                    <a:srgbClr val="000000">
                      <a:alpha val="43137"/>
                    </a:srgbClr>
                  </a:outerShdw>
                </a:effectLst>
              </a:rPr>
              <a:t>SERVICE PUBLIC EN FRANCE</a:t>
            </a:r>
          </a:p>
        </p:txBody>
      </p:sp>
      <p:sp>
        <p:nvSpPr>
          <p:cNvPr id="3075" name="ZoneTexte 5">
            <a:extLst>
              <a:ext uri="{FF2B5EF4-FFF2-40B4-BE49-F238E27FC236}">
                <a16:creationId xmlns:a16="http://schemas.microsoft.com/office/drawing/2014/main" id="{2C5C6137-5CCE-7BC1-A7D0-A33762548368}"/>
              </a:ext>
            </a:extLst>
          </p:cNvPr>
          <p:cNvSpPr txBox="1">
            <a:spLocks noChangeArrowheads="1"/>
          </p:cNvSpPr>
          <p:nvPr/>
        </p:nvSpPr>
        <p:spPr bwMode="auto">
          <a:xfrm>
            <a:off x="0" y="62484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sz="1200" b="1">
                <a:solidFill>
                  <a:srgbClr val="441202"/>
                </a:solidFill>
              </a:rPr>
              <a:t>ADMJSP/ </a:t>
            </a:r>
            <a:r>
              <a:rPr lang="fr-FR" altLang="fr-FR" sz="1200">
                <a:solidFill>
                  <a:srgbClr val="441202"/>
                </a:solidFill>
              </a:rPr>
              <a:t>Pôle numérisation – 01/09/2016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34A2E43-3395-B116-0223-D171B1956C1F}"/>
              </a:ext>
            </a:extLst>
          </p:cNvPr>
          <p:cNvSpPr>
            <a:spLocks noGrp="1"/>
          </p:cNvSpPr>
          <p:nvPr>
            <p:ph type="title" idx="4294967295"/>
          </p:nvPr>
        </p:nvSpPr>
        <p:spPr>
          <a:xfrm>
            <a:off x="1042988" y="274638"/>
            <a:ext cx="7815262" cy="939800"/>
          </a:xfrm>
        </p:spPr>
        <p:txBody>
          <a:bodyPr/>
          <a:lstStyle/>
          <a:p>
            <a:pPr eaLnBrk="1" hangingPunct="1">
              <a:defRPr/>
            </a:pPr>
            <a:r>
              <a:rPr lang="fr-FR" sz="3600" b="1" dirty="0">
                <a:solidFill>
                  <a:schemeClr val="accent6">
                    <a:lumMod val="50000"/>
                  </a:schemeClr>
                </a:solidFill>
              </a:rPr>
              <a:t>Grands principes du service public</a:t>
            </a:r>
          </a:p>
        </p:txBody>
      </p:sp>
      <p:sp>
        <p:nvSpPr>
          <p:cNvPr id="12291" name="Espace réservé du numéro de diapositive 4">
            <a:extLst>
              <a:ext uri="{FF2B5EF4-FFF2-40B4-BE49-F238E27FC236}">
                <a16:creationId xmlns:a16="http://schemas.microsoft.com/office/drawing/2014/main" id="{E116E9BF-7EC5-C178-0FFE-DBAC1740A88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C520331-5C56-4948-9918-E72B6F548315}" type="slidenum">
              <a:rPr lang="fr-FR" altLang="fr-FR" sz="2000">
                <a:solidFill>
                  <a:srgbClr val="984807"/>
                </a:solidFill>
              </a:rPr>
              <a:pPr algn="r" eaLnBrk="1" hangingPunct="1">
                <a:spcBef>
                  <a:spcPct val="0"/>
                </a:spcBef>
                <a:buFontTx/>
                <a:buNone/>
              </a:pPr>
              <a:t>10</a:t>
            </a:fld>
            <a:endParaRPr lang="fr-FR" altLang="fr-FR" sz="2000">
              <a:solidFill>
                <a:srgbClr val="984807"/>
              </a:solidFill>
            </a:endParaRPr>
          </a:p>
        </p:txBody>
      </p:sp>
      <p:sp>
        <p:nvSpPr>
          <p:cNvPr id="12292" name="Rectangle 2">
            <a:extLst>
              <a:ext uri="{FF2B5EF4-FFF2-40B4-BE49-F238E27FC236}">
                <a16:creationId xmlns:a16="http://schemas.microsoft.com/office/drawing/2014/main" id="{BCC54BB0-61BA-49D9-A04B-8ADE1D00C244}"/>
              </a:ext>
            </a:extLst>
          </p:cNvPr>
          <p:cNvSpPr>
            <a:spLocks noChangeArrowheads="1"/>
          </p:cNvSpPr>
          <p:nvPr/>
        </p:nvSpPr>
        <p:spPr bwMode="auto">
          <a:xfrm>
            <a:off x="381000" y="1447800"/>
            <a:ext cx="80010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600"/>
              </a:spcAft>
              <a:buFontTx/>
              <a:buAutoNum type="arabicPeriod" startAt="4"/>
            </a:pPr>
            <a:r>
              <a:rPr lang="fr-FR" altLang="fr-FR" sz="2000" b="1" u="sng">
                <a:solidFill>
                  <a:srgbClr val="000000"/>
                </a:solidFill>
                <a:latin typeface="Times New Roman" panose="02020603050405020304" pitchFamily="18" charset="0"/>
                <a:cs typeface="Times New Roman" panose="02020603050405020304" pitchFamily="18" charset="0"/>
              </a:rPr>
              <a:t>Neutralité :</a:t>
            </a:r>
          </a:p>
          <a:p>
            <a:pPr algn="just">
              <a:lnSpc>
                <a:spcPct val="107000"/>
              </a:lnSpc>
              <a:spcAft>
                <a:spcPts val="600"/>
              </a:spcAft>
              <a:buFontTx/>
              <a:buAutoNum type="arabicPeriod" startAt="4"/>
            </a:pPr>
            <a:endParaRPr lang="fr-FR" altLang="fr-FR" sz="2000" b="1" u="sng">
              <a:solidFill>
                <a:srgbClr val="000000"/>
              </a:solidFill>
              <a:latin typeface="Times New Roman" panose="02020603050405020304" pitchFamily="18" charset="0"/>
              <a:cs typeface="Times New Roman" panose="02020603050405020304" pitchFamily="18" charset="0"/>
            </a:endParaRPr>
          </a:p>
          <a:p>
            <a:pPr algn="just">
              <a:lnSpc>
                <a:spcPct val="107000"/>
              </a:lnSpc>
              <a:spcAft>
                <a:spcPts val="600"/>
              </a:spcAft>
            </a:pPr>
            <a:endParaRPr lang="fr-FR" altLang="fr-FR" sz="2000" b="1">
              <a:solidFill>
                <a:srgbClr val="000000"/>
              </a:solidFill>
              <a:latin typeface="Times New Roman" panose="02020603050405020304" pitchFamily="18" charset="0"/>
              <a:cs typeface="Times New Roman" panose="02020603050405020304" pitchFamily="18" charset="0"/>
            </a:endParaRPr>
          </a:p>
          <a:p>
            <a:pPr algn="just">
              <a:lnSpc>
                <a:spcPct val="107000"/>
              </a:lnSpc>
              <a:spcAft>
                <a:spcPts val="600"/>
              </a:spcAft>
            </a:pPr>
            <a:r>
              <a:rPr lang="fr-FR" altLang="fr-FR" sz="2000">
                <a:solidFill>
                  <a:srgbClr val="000000"/>
                </a:solidFill>
                <a:latin typeface="Times New Roman" panose="02020603050405020304" pitchFamily="18" charset="0"/>
                <a:cs typeface="Times New Roman" panose="02020603050405020304" pitchFamily="18" charset="0"/>
              </a:rPr>
              <a:t>Les agents doivent respecter la liberté de conscience de chacun et ne doivent procéder à aucune discrimination.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78C4AD6-6224-10CA-4CF8-C0EA917BE83B}"/>
              </a:ext>
            </a:extLst>
          </p:cNvPr>
          <p:cNvSpPr>
            <a:spLocks noGrp="1"/>
          </p:cNvSpPr>
          <p:nvPr>
            <p:ph type="title"/>
          </p:nvPr>
        </p:nvSpPr>
        <p:spPr>
          <a:xfrm>
            <a:off x="1042988" y="274638"/>
            <a:ext cx="7815262" cy="939800"/>
          </a:xfrm>
        </p:spPr>
        <p:txBody>
          <a:bodyPr/>
          <a:lstStyle/>
          <a:p>
            <a:pPr eaLnBrk="1" hangingPunct="1">
              <a:defRPr/>
            </a:pPr>
            <a:r>
              <a:rPr lang="fr-FR" sz="3600" b="1" dirty="0">
                <a:solidFill>
                  <a:schemeClr val="accent6">
                    <a:lumMod val="50000"/>
                  </a:schemeClr>
                </a:solidFill>
              </a:rPr>
              <a:t>Grands principes du service public</a:t>
            </a:r>
          </a:p>
        </p:txBody>
      </p:sp>
      <p:sp>
        <p:nvSpPr>
          <p:cNvPr id="13315" name="Espace réservé du numéro de diapositive 4">
            <a:extLst>
              <a:ext uri="{FF2B5EF4-FFF2-40B4-BE49-F238E27FC236}">
                <a16:creationId xmlns:a16="http://schemas.microsoft.com/office/drawing/2014/main" id="{06755FBB-011D-65EE-6B1A-AD8D428F5A0C}"/>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47436B7-B4DC-4928-B6AC-3AB3E4FB0A75}" type="slidenum">
              <a:rPr lang="fr-FR" altLang="fr-FR" sz="2000">
                <a:solidFill>
                  <a:srgbClr val="984807"/>
                </a:solidFill>
              </a:rPr>
              <a:pPr>
                <a:spcBef>
                  <a:spcPct val="0"/>
                </a:spcBef>
                <a:buFontTx/>
                <a:buNone/>
              </a:pPr>
              <a:t>11</a:t>
            </a:fld>
            <a:endParaRPr lang="fr-FR" altLang="fr-FR" sz="2000">
              <a:solidFill>
                <a:srgbClr val="984807"/>
              </a:solidFill>
            </a:endParaRPr>
          </a:p>
        </p:txBody>
      </p:sp>
      <p:sp>
        <p:nvSpPr>
          <p:cNvPr id="13316" name="Rectangle 2">
            <a:extLst>
              <a:ext uri="{FF2B5EF4-FFF2-40B4-BE49-F238E27FC236}">
                <a16:creationId xmlns:a16="http://schemas.microsoft.com/office/drawing/2014/main" id="{53C1D2E3-C9C3-5027-B18D-1657AC9C3437}"/>
              </a:ext>
            </a:extLst>
          </p:cNvPr>
          <p:cNvSpPr>
            <a:spLocks noChangeArrowheads="1"/>
          </p:cNvSpPr>
          <p:nvPr/>
        </p:nvSpPr>
        <p:spPr bwMode="auto">
          <a:xfrm>
            <a:off x="381000" y="1371600"/>
            <a:ext cx="82296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lvl="1" algn="just">
              <a:lnSpc>
                <a:spcPct val="107000"/>
              </a:lnSpc>
              <a:spcAft>
                <a:spcPts val="600"/>
              </a:spcAft>
              <a:buFontTx/>
              <a:buAutoNum type="arabicPeriod" startAt="5"/>
            </a:pPr>
            <a:r>
              <a:rPr lang="fr-FR" altLang="fr-FR" sz="2000" b="1" u="sng">
                <a:solidFill>
                  <a:srgbClr val="000000"/>
                </a:solidFill>
                <a:latin typeface="Times New Roman" panose="02020603050405020304" pitchFamily="18" charset="0"/>
                <a:cs typeface="Times New Roman" panose="02020603050405020304" pitchFamily="18" charset="0"/>
              </a:rPr>
              <a:t>Transparence :</a:t>
            </a:r>
          </a:p>
          <a:p>
            <a:pPr lvl="1" algn="just">
              <a:lnSpc>
                <a:spcPct val="107000"/>
              </a:lnSpc>
              <a:spcAft>
                <a:spcPts val="600"/>
              </a:spcAft>
            </a:pPr>
            <a:endParaRPr lang="fr-FR" altLang="fr-FR" sz="2000" b="1" u="sng">
              <a:solidFill>
                <a:srgbClr val="000000"/>
              </a:solidFill>
              <a:latin typeface="Times New Roman" panose="02020603050405020304" pitchFamily="18" charset="0"/>
              <a:cs typeface="Times New Roman" panose="02020603050405020304" pitchFamily="18" charset="0"/>
            </a:endParaRPr>
          </a:p>
          <a:p>
            <a:pPr algn="just">
              <a:lnSpc>
                <a:spcPct val="107000"/>
              </a:lnSpc>
              <a:spcAft>
                <a:spcPts val="600"/>
              </a:spcAft>
            </a:pPr>
            <a:r>
              <a:rPr lang="fr-FR" altLang="fr-FR" sz="2000">
                <a:solidFill>
                  <a:srgbClr val="000000"/>
                </a:solidFill>
                <a:latin typeface="Times New Roman" panose="02020603050405020304" pitchFamily="18" charset="0"/>
                <a:cs typeface="Times New Roman" panose="02020603050405020304" pitchFamily="18" charset="0"/>
              </a:rPr>
              <a:t>Chaque citoyen doit pouvoir accéder à son dossier administratif et ainsi améliorer les relations entre administrés et administration.</a:t>
            </a:r>
            <a:endParaRPr lang="fr-FR" altLang="fr-FR" sz="2000" b="1">
              <a:solidFill>
                <a:srgbClr val="000000"/>
              </a:solidFill>
              <a:latin typeface="Times New Roman" panose="02020603050405020304" pitchFamily="18" charset="0"/>
              <a:cs typeface="Times New Roman" panose="02020603050405020304" pitchFamily="18" charset="0"/>
            </a:endParaRPr>
          </a:p>
        </p:txBody>
      </p:sp>
      <p:pic>
        <p:nvPicPr>
          <p:cNvPr id="13317" name="Picture 2" descr="Afficher l'image d'origine">
            <a:extLst>
              <a:ext uri="{FF2B5EF4-FFF2-40B4-BE49-F238E27FC236}">
                <a16:creationId xmlns:a16="http://schemas.microsoft.com/office/drawing/2014/main" id="{FFC56AFD-F103-64E2-D199-128E7C6A0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200400"/>
            <a:ext cx="27082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B5E029E8-E35D-9267-74F7-DA802CE21AB6}"/>
              </a:ext>
            </a:extLst>
          </p:cNvPr>
          <p:cNvSpPr>
            <a:spLocks noGrp="1"/>
          </p:cNvSpPr>
          <p:nvPr>
            <p:ph type="title" idx="4294967295"/>
          </p:nvPr>
        </p:nvSpPr>
        <p:spPr>
          <a:xfrm>
            <a:off x="1042988" y="274638"/>
            <a:ext cx="7815262" cy="939800"/>
          </a:xfrm>
        </p:spPr>
        <p:txBody>
          <a:bodyPr/>
          <a:lstStyle/>
          <a:p>
            <a:pPr eaLnBrk="1" hangingPunct="1">
              <a:defRPr/>
            </a:pPr>
            <a:r>
              <a:rPr lang="fr-FR" sz="3600" b="1" dirty="0">
                <a:solidFill>
                  <a:schemeClr val="accent6">
                    <a:lumMod val="50000"/>
                  </a:schemeClr>
                </a:solidFill>
              </a:rPr>
              <a:t>Grands principes du service public</a:t>
            </a:r>
          </a:p>
        </p:txBody>
      </p:sp>
      <p:sp>
        <p:nvSpPr>
          <p:cNvPr id="14339" name="Espace réservé du numéro de diapositive 4">
            <a:extLst>
              <a:ext uri="{FF2B5EF4-FFF2-40B4-BE49-F238E27FC236}">
                <a16:creationId xmlns:a16="http://schemas.microsoft.com/office/drawing/2014/main" id="{988A28C7-4700-2F85-73C9-1AC95D30D46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F2232BE-7E49-4DCA-AA6D-91E86F13C7E4}" type="slidenum">
              <a:rPr lang="fr-FR" altLang="fr-FR" sz="2000">
                <a:solidFill>
                  <a:srgbClr val="984807"/>
                </a:solidFill>
              </a:rPr>
              <a:pPr algn="r" eaLnBrk="1" hangingPunct="1">
                <a:spcBef>
                  <a:spcPct val="0"/>
                </a:spcBef>
                <a:buFontTx/>
                <a:buNone/>
              </a:pPr>
              <a:t>12</a:t>
            </a:fld>
            <a:endParaRPr lang="fr-FR" altLang="fr-FR" sz="2000">
              <a:solidFill>
                <a:srgbClr val="984807"/>
              </a:solidFill>
            </a:endParaRPr>
          </a:p>
        </p:txBody>
      </p:sp>
      <p:sp>
        <p:nvSpPr>
          <p:cNvPr id="14340" name="Rectangle 2">
            <a:extLst>
              <a:ext uri="{FF2B5EF4-FFF2-40B4-BE49-F238E27FC236}">
                <a16:creationId xmlns:a16="http://schemas.microsoft.com/office/drawing/2014/main" id="{25169157-D70B-737E-DED6-3A2BE63ADB2C}"/>
              </a:ext>
            </a:extLst>
          </p:cNvPr>
          <p:cNvSpPr>
            <a:spLocks noChangeArrowheads="1"/>
          </p:cNvSpPr>
          <p:nvPr/>
        </p:nvSpPr>
        <p:spPr bwMode="auto">
          <a:xfrm>
            <a:off x="533400" y="1524000"/>
            <a:ext cx="80772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lvl="1" algn="just">
              <a:lnSpc>
                <a:spcPct val="107000"/>
              </a:lnSpc>
              <a:spcBef>
                <a:spcPct val="0"/>
              </a:spcBef>
              <a:spcAft>
                <a:spcPts val="600"/>
              </a:spcAft>
              <a:buFontTx/>
              <a:buNone/>
            </a:pPr>
            <a:r>
              <a:rPr lang="fr-FR" altLang="fr-FR" sz="2000" b="1">
                <a:solidFill>
                  <a:srgbClr val="000000"/>
                </a:solidFill>
                <a:latin typeface="Times New Roman" panose="02020603050405020304" pitchFamily="18" charset="0"/>
                <a:cs typeface="Times New Roman" panose="02020603050405020304" pitchFamily="18" charset="0"/>
              </a:rPr>
              <a:t>6</a:t>
            </a:r>
            <a:r>
              <a:rPr lang="fr-FR" altLang="fr-FR" sz="2000" b="1" u="sng">
                <a:solidFill>
                  <a:srgbClr val="000000"/>
                </a:solidFill>
                <a:latin typeface="Times New Roman" panose="02020603050405020304" pitchFamily="18" charset="0"/>
                <a:cs typeface="Times New Roman" panose="02020603050405020304" pitchFamily="18" charset="0"/>
              </a:rPr>
              <a:t>.   Gratuité : </a:t>
            </a:r>
          </a:p>
          <a:p>
            <a:pPr algn="just">
              <a:lnSpc>
                <a:spcPct val="107000"/>
              </a:lnSpc>
              <a:spcBef>
                <a:spcPct val="0"/>
              </a:spcBef>
              <a:spcAft>
                <a:spcPts val="600"/>
              </a:spcAft>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600"/>
              </a:spcAft>
              <a:buFontTx/>
              <a:buNone/>
            </a:pPr>
            <a:r>
              <a:rPr lang="fr-FR" altLang="fr-FR" sz="2000">
                <a:solidFill>
                  <a:srgbClr val="000000"/>
                </a:solidFill>
                <a:latin typeface="Times New Roman" panose="02020603050405020304" pitchFamily="18" charset="0"/>
                <a:cs typeface="Times New Roman" panose="02020603050405020304" pitchFamily="18" charset="0"/>
              </a:rPr>
              <a:t>Ce principe signifie que le service public doit financer par le contribuable à travers l’impôt mais lorsque nous intervenons la personne secourue, celle-ci n’a rien à acquitter.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6" descr="Afficher l'image d'origine">
            <a:extLst>
              <a:ext uri="{FF2B5EF4-FFF2-40B4-BE49-F238E27FC236}">
                <a16:creationId xmlns:a16="http://schemas.microsoft.com/office/drawing/2014/main" id="{3D3F8C22-7306-F514-B308-1EDD22818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743200"/>
            <a:ext cx="21145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8">
            <a:extLst>
              <a:ext uri="{FF2B5EF4-FFF2-40B4-BE49-F238E27FC236}">
                <a16:creationId xmlns:a16="http://schemas.microsoft.com/office/drawing/2014/main" id="{FF2460CC-5EEE-7461-C3E1-567F4FDFB444}"/>
              </a:ext>
            </a:extLst>
          </p:cNvPr>
          <p:cNvSpPr>
            <a:spLocks noGrp="1"/>
          </p:cNvSpPr>
          <p:nvPr>
            <p:ph type="title"/>
          </p:nvPr>
        </p:nvSpPr>
        <p:spPr>
          <a:xfrm>
            <a:off x="611188" y="274638"/>
            <a:ext cx="8247062" cy="939800"/>
          </a:xfrm>
        </p:spPr>
        <p:txBody>
          <a:bodyPr/>
          <a:lstStyle/>
          <a:p>
            <a:pPr eaLnBrk="1" hangingPunct="1">
              <a:defRPr/>
            </a:pPr>
            <a:r>
              <a:rPr lang="fr-FR" sz="3600" b="1" dirty="0">
                <a:solidFill>
                  <a:schemeClr val="accent6">
                    <a:lumMod val="50000"/>
                  </a:schemeClr>
                </a:solidFill>
              </a:rPr>
              <a:t>Principes fondamentaux</a:t>
            </a:r>
          </a:p>
        </p:txBody>
      </p:sp>
      <p:sp>
        <p:nvSpPr>
          <p:cNvPr id="15364" name="Espace réservé du numéro de diapositive 4">
            <a:extLst>
              <a:ext uri="{FF2B5EF4-FFF2-40B4-BE49-F238E27FC236}">
                <a16:creationId xmlns:a16="http://schemas.microsoft.com/office/drawing/2014/main" id="{05F33CD2-ECF2-6AA7-2931-49C9AAE596BC}"/>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27D74CB-6CF7-42D0-8C89-4C6D54457823}" type="slidenum">
              <a:rPr lang="fr-FR" altLang="fr-FR" sz="2000">
                <a:solidFill>
                  <a:srgbClr val="984807"/>
                </a:solidFill>
              </a:rPr>
              <a:pPr>
                <a:spcBef>
                  <a:spcPct val="0"/>
                </a:spcBef>
                <a:buFontTx/>
                <a:buNone/>
              </a:pPr>
              <a:t>13</a:t>
            </a:fld>
            <a:endParaRPr lang="fr-FR" altLang="fr-FR" sz="2000">
              <a:solidFill>
                <a:srgbClr val="984807"/>
              </a:solidFill>
            </a:endParaRPr>
          </a:p>
        </p:txBody>
      </p:sp>
      <p:sp>
        <p:nvSpPr>
          <p:cNvPr id="15365" name="Rectangle 1">
            <a:extLst>
              <a:ext uri="{FF2B5EF4-FFF2-40B4-BE49-F238E27FC236}">
                <a16:creationId xmlns:a16="http://schemas.microsoft.com/office/drawing/2014/main" id="{B0358A90-5F40-3FBA-C05A-E3A79E66163B}"/>
              </a:ext>
            </a:extLst>
          </p:cNvPr>
          <p:cNvSpPr>
            <a:spLocks noChangeArrowheads="1"/>
          </p:cNvSpPr>
          <p:nvPr/>
        </p:nvSpPr>
        <p:spPr bwMode="auto">
          <a:xfrm>
            <a:off x="250825" y="1244600"/>
            <a:ext cx="860742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La loi du 13 juillet 1983 pose les règles communes à l'ensemble des fonctionnaires et indique leurs droits et devoirs.</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On distingue trois fonctions publiques et ces agents sont soumis à différentes lois :</a:t>
            </a:r>
          </a:p>
        </p:txBody>
      </p:sp>
      <p:sp>
        <p:nvSpPr>
          <p:cNvPr id="15366" name="Rectangle 2">
            <a:extLst>
              <a:ext uri="{FF2B5EF4-FFF2-40B4-BE49-F238E27FC236}">
                <a16:creationId xmlns:a16="http://schemas.microsoft.com/office/drawing/2014/main" id="{BBFFD652-8B75-940E-9CB1-E749184871F1}"/>
              </a:ext>
            </a:extLst>
          </p:cNvPr>
          <p:cNvSpPr>
            <a:spLocks noChangeArrowheads="1"/>
          </p:cNvSpPr>
          <p:nvPr/>
        </p:nvSpPr>
        <p:spPr bwMode="auto">
          <a:xfrm>
            <a:off x="457200" y="2819400"/>
            <a:ext cx="79248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Fonction publique d’Etat :</a:t>
            </a:r>
            <a:r>
              <a:rPr lang="fr-FR" altLang="fr-FR" sz="2000" b="1">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La loi du 11 janvier 1984 définit les règles </a:t>
            </a: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statutaires applicables aux fonctionnaires d’Etat.</a:t>
            </a:r>
            <a:endParaRPr lang="fr-FR" altLang="fr-FR" sz="2000" b="1">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15367" name="Picture 12">
            <a:extLst>
              <a:ext uri="{FF2B5EF4-FFF2-40B4-BE49-F238E27FC236}">
                <a16:creationId xmlns:a16="http://schemas.microsoft.com/office/drawing/2014/main" id="{C966C358-C534-8264-5560-0B87B7FB8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67200"/>
            <a:ext cx="1905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3">
            <a:extLst>
              <a:ext uri="{FF2B5EF4-FFF2-40B4-BE49-F238E27FC236}">
                <a16:creationId xmlns:a16="http://schemas.microsoft.com/office/drawing/2014/main" id="{3240E7EC-20FD-949E-F86C-B0AD168E9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267200"/>
            <a:ext cx="19812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AD88C24D-175A-C858-6EF0-21AD1833D4EF}"/>
              </a:ext>
            </a:extLst>
          </p:cNvPr>
          <p:cNvSpPr>
            <a:spLocks noGrp="1"/>
          </p:cNvSpPr>
          <p:nvPr>
            <p:ph type="title" idx="4294967295"/>
          </p:nvPr>
        </p:nvSpPr>
        <p:spPr>
          <a:xfrm>
            <a:off x="611188" y="274638"/>
            <a:ext cx="8247062" cy="939800"/>
          </a:xfrm>
        </p:spPr>
        <p:txBody>
          <a:bodyPr/>
          <a:lstStyle/>
          <a:p>
            <a:pPr eaLnBrk="1" hangingPunct="1">
              <a:defRPr/>
            </a:pPr>
            <a:r>
              <a:rPr lang="fr-FR" sz="3600" b="1" dirty="0">
                <a:solidFill>
                  <a:schemeClr val="accent6">
                    <a:lumMod val="50000"/>
                  </a:schemeClr>
                </a:solidFill>
              </a:rPr>
              <a:t>Principes fondamentaux</a:t>
            </a:r>
          </a:p>
        </p:txBody>
      </p:sp>
      <p:sp>
        <p:nvSpPr>
          <p:cNvPr id="16387" name="Espace réservé du numéro de diapositive 4">
            <a:extLst>
              <a:ext uri="{FF2B5EF4-FFF2-40B4-BE49-F238E27FC236}">
                <a16:creationId xmlns:a16="http://schemas.microsoft.com/office/drawing/2014/main" id="{4ED44B4E-CFEA-2C16-0A54-DB2B9CE4D63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24C151B-2477-40BF-B602-9688A6DDC249}" type="slidenum">
              <a:rPr lang="fr-FR" altLang="fr-FR" sz="2000">
                <a:solidFill>
                  <a:srgbClr val="984807"/>
                </a:solidFill>
              </a:rPr>
              <a:pPr algn="r" eaLnBrk="1" hangingPunct="1">
                <a:spcBef>
                  <a:spcPct val="0"/>
                </a:spcBef>
                <a:buFontTx/>
                <a:buNone/>
              </a:pPr>
              <a:t>14</a:t>
            </a:fld>
            <a:endParaRPr lang="fr-FR" altLang="fr-FR" sz="2000">
              <a:solidFill>
                <a:srgbClr val="984807"/>
              </a:solidFill>
            </a:endParaRPr>
          </a:p>
        </p:txBody>
      </p:sp>
      <p:sp>
        <p:nvSpPr>
          <p:cNvPr id="16388" name="Rectangle 3">
            <a:extLst>
              <a:ext uri="{FF2B5EF4-FFF2-40B4-BE49-F238E27FC236}">
                <a16:creationId xmlns:a16="http://schemas.microsoft.com/office/drawing/2014/main" id="{29147A41-011F-0EA3-3455-BC759DB34DE1}"/>
              </a:ext>
            </a:extLst>
          </p:cNvPr>
          <p:cNvSpPr>
            <a:spLocks noChangeArrowheads="1"/>
          </p:cNvSpPr>
          <p:nvPr/>
        </p:nvSpPr>
        <p:spPr bwMode="auto">
          <a:xfrm>
            <a:off x="457200" y="1447800"/>
            <a:ext cx="82296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Char char="-"/>
            </a:pP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Fonction publique territoriale : </a:t>
            </a:r>
          </a:p>
          <a:p>
            <a:pPr algn="just">
              <a:lnSpc>
                <a:spcPct val="107000"/>
              </a:lnSpc>
              <a:spcBef>
                <a:spcPct val="0"/>
              </a:spcBef>
              <a:buFontTx/>
              <a:buNone/>
            </a:pPr>
            <a:endParaRPr lang="fr-FR" altLang="fr-FR" sz="2000" u="sng">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La loi du 26 janvier 1984 définit les règles statutaires applicables aux fonctionnaires des collectivités territoriales.</a:t>
            </a:r>
          </a:p>
        </p:txBody>
      </p:sp>
      <p:pic>
        <p:nvPicPr>
          <p:cNvPr id="16389" name="Image 7" descr="Afficher l'image d'origine">
            <a:extLst>
              <a:ext uri="{FF2B5EF4-FFF2-40B4-BE49-F238E27FC236}">
                <a16:creationId xmlns:a16="http://schemas.microsoft.com/office/drawing/2014/main" id="{7B8A2B18-543B-8020-DEEA-2F71E314B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24200"/>
            <a:ext cx="19113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age 2">
            <a:extLst>
              <a:ext uri="{FF2B5EF4-FFF2-40B4-BE49-F238E27FC236}">
                <a16:creationId xmlns:a16="http://schemas.microsoft.com/office/drawing/2014/main" id="{12AA38DA-1930-91CB-AE17-F48C37988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124200"/>
            <a:ext cx="23987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D3F3D8F6-383A-B680-4834-6274A00B7F74}"/>
              </a:ext>
            </a:extLst>
          </p:cNvPr>
          <p:cNvSpPr>
            <a:spLocks noGrp="1"/>
          </p:cNvSpPr>
          <p:nvPr>
            <p:ph type="title" idx="4294967295"/>
          </p:nvPr>
        </p:nvSpPr>
        <p:spPr>
          <a:xfrm>
            <a:off x="611188" y="274638"/>
            <a:ext cx="8247062" cy="939800"/>
          </a:xfrm>
        </p:spPr>
        <p:txBody>
          <a:bodyPr/>
          <a:lstStyle/>
          <a:p>
            <a:pPr eaLnBrk="1" hangingPunct="1">
              <a:defRPr/>
            </a:pPr>
            <a:r>
              <a:rPr lang="fr-FR" sz="3600" b="1" dirty="0">
                <a:solidFill>
                  <a:schemeClr val="accent6">
                    <a:lumMod val="50000"/>
                  </a:schemeClr>
                </a:solidFill>
              </a:rPr>
              <a:t>Principes fondamentaux</a:t>
            </a:r>
          </a:p>
        </p:txBody>
      </p:sp>
      <p:sp>
        <p:nvSpPr>
          <p:cNvPr id="17411" name="Espace réservé du numéro de diapositive 4">
            <a:extLst>
              <a:ext uri="{FF2B5EF4-FFF2-40B4-BE49-F238E27FC236}">
                <a16:creationId xmlns:a16="http://schemas.microsoft.com/office/drawing/2014/main" id="{21A3E3A0-BFF2-AFBC-E902-A13D3A085D9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E5F829D-1EB2-46E0-8547-594D1C4AA607}" type="slidenum">
              <a:rPr lang="fr-FR" altLang="fr-FR" sz="2000">
                <a:solidFill>
                  <a:srgbClr val="984807"/>
                </a:solidFill>
              </a:rPr>
              <a:pPr algn="r" eaLnBrk="1" hangingPunct="1">
                <a:spcBef>
                  <a:spcPct val="0"/>
                </a:spcBef>
                <a:buFontTx/>
                <a:buNone/>
              </a:pPr>
              <a:t>15</a:t>
            </a:fld>
            <a:endParaRPr lang="fr-FR" altLang="fr-FR" sz="2000">
              <a:solidFill>
                <a:srgbClr val="984807"/>
              </a:solidFill>
            </a:endParaRPr>
          </a:p>
        </p:txBody>
      </p:sp>
      <p:sp>
        <p:nvSpPr>
          <p:cNvPr id="17412" name="Rectangle 2">
            <a:extLst>
              <a:ext uri="{FF2B5EF4-FFF2-40B4-BE49-F238E27FC236}">
                <a16:creationId xmlns:a16="http://schemas.microsoft.com/office/drawing/2014/main" id="{8BFF4EE9-7CCC-C993-896F-39FA100937F5}"/>
              </a:ext>
            </a:extLst>
          </p:cNvPr>
          <p:cNvSpPr>
            <a:spLocks noChangeArrowheads="1"/>
          </p:cNvSpPr>
          <p:nvPr/>
        </p:nvSpPr>
        <p:spPr bwMode="auto">
          <a:xfrm>
            <a:off x="609600" y="1371600"/>
            <a:ext cx="8001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Fonction publique hospitalière : </a:t>
            </a:r>
          </a:p>
          <a:p>
            <a:pPr algn="just">
              <a:lnSpc>
                <a:spcPct val="107000"/>
              </a:lnSpc>
              <a:spcBef>
                <a:spcPct val="0"/>
              </a:spcBef>
              <a:buFontTx/>
              <a:buNone/>
            </a:pPr>
            <a:endPar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La loi du 9 janvier 1986 définit les règles statutaires applicables aux fonctionnaires des établissements publics hospitaliers.</a:t>
            </a:r>
          </a:p>
        </p:txBody>
      </p:sp>
      <p:pic>
        <p:nvPicPr>
          <p:cNvPr id="17413" name="Image 9" descr="Afficher l'image d'origine">
            <a:extLst>
              <a:ext uri="{FF2B5EF4-FFF2-40B4-BE49-F238E27FC236}">
                <a16:creationId xmlns:a16="http://schemas.microsoft.com/office/drawing/2014/main" id="{0BF4A1A0-343A-C02F-B866-42F773739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0"/>
            <a:ext cx="24876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4" name="Object 11">
            <a:extLst>
              <a:ext uri="{FF2B5EF4-FFF2-40B4-BE49-F238E27FC236}">
                <a16:creationId xmlns:a16="http://schemas.microsoft.com/office/drawing/2014/main" id="{74FC2F36-4974-51C5-FF0C-D4A5916AA13A}"/>
              </a:ext>
            </a:extLst>
          </p:cNvPr>
          <p:cNvGraphicFramePr>
            <a:graphicFrameLocks noChangeAspect="1"/>
          </p:cNvGraphicFramePr>
          <p:nvPr/>
        </p:nvGraphicFramePr>
        <p:xfrm>
          <a:off x="6324600" y="3581400"/>
          <a:ext cx="1660525" cy="2373313"/>
        </p:xfrm>
        <a:graphic>
          <a:graphicData uri="http://schemas.openxmlformats.org/presentationml/2006/ole">
            <mc:AlternateContent xmlns:mc="http://schemas.openxmlformats.org/markup-compatibility/2006">
              <mc:Choice xmlns:v="urn:schemas-microsoft-com:vml" Requires="v">
                <p:oleObj name="CorelDRAW" r:id="rId3" imgW="1924050" imgH="2752725" progId="CorelDraw.Graphic.9">
                  <p:embed/>
                </p:oleObj>
              </mc:Choice>
              <mc:Fallback>
                <p:oleObj name="CorelDRAW" r:id="rId3" imgW="1924050" imgH="2752725" progId="CorelDraw.Graphic.9">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581400"/>
                        <a:ext cx="1660525" cy="23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12">
            <a:extLst>
              <a:ext uri="{FF2B5EF4-FFF2-40B4-BE49-F238E27FC236}">
                <a16:creationId xmlns:a16="http://schemas.microsoft.com/office/drawing/2014/main" id="{DCD12691-FDA9-685E-D397-51D6F64253F4}"/>
              </a:ext>
            </a:extLst>
          </p:cNvPr>
          <p:cNvGraphicFramePr>
            <a:graphicFrameLocks noChangeAspect="1"/>
          </p:cNvGraphicFramePr>
          <p:nvPr/>
        </p:nvGraphicFramePr>
        <p:xfrm>
          <a:off x="4038600" y="3352800"/>
          <a:ext cx="944563" cy="2667000"/>
        </p:xfrm>
        <a:graphic>
          <a:graphicData uri="http://schemas.openxmlformats.org/presentationml/2006/ole">
            <mc:AlternateContent xmlns:mc="http://schemas.openxmlformats.org/markup-compatibility/2006">
              <mc:Choice xmlns:v="urn:schemas-microsoft-com:vml" Requires="v">
                <p:oleObj name="CorelDRAW" r:id="rId5" imgW="981075" imgH="2762250" progId="CorelDraw.Graphic.9">
                  <p:embed/>
                </p:oleObj>
              </mc:Choice>
              <mc:Fallback>
                <p:oleObj name="CorelDRAW" r:id="rId5" imgW="981075" imgH="2762250" progId="CorelDraw.Graphic.9">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352800"/>
                        <a:ext cx="94456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8361D1A7-5A46-483D-E7ED-F50EF331883C}"/>
              </a:ext>
            </a:extLst>
          </p:cNvPr>
          <p:cNvSpPr>
            <a:spLocks noGrp="1"/>
          </p:cNvSpPr>
          <p:nvPr>
            <p:ph type="title"/>
          </p:nvPr>
        </p:nvSpPr>
        <p:spPr>
          <a:xfrm>
            <a:off x="900113" y="274638"/>
            <a:ext cx="7958137" cy="939800"/>
          </a:xfrm>
        </p:spPr>
        <p:txBody>
          <a:bodyPr/>
          <a:lstStyle/>
          <a:p>
            <a:pPr eaLnBrk="1" hangingPunct="1">
              <a:defRPr/>
            </a:pPr>
            <a:r>
              <a:rPr lang="fr-FR" sz="3600" b="1" dirty="0">
                <a:solidFill>
                  <a:schemeClr val="accent6">
                    <a:lumMod val="50000"/>
                  </a:schemeClr>
                </a:solidFill>
              </a:rPr>
              <a:t>Fonctionnaires et agents publics</a:t>
            </a:r>
          </a:p>
        </p:txBody>
      </p:sp>
      <p:sp>
        <p:nvSpPr>
          <p:cNvPr id="18435" name="Espace réservé du numéro de diapositive 4">
            <a:extLst>
              <a:ext uri="{FF2B5EF4-FFF2-40B4-BE49-F238E27FC236}">
                <a16:creationId xmlns:a16="http://schemas.microsoft.com/office/drawing/2014/main" id="{8446CBBB-4808-E25D-7ACA-D29E54123DDB}"/>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646326A-82CB-4CB5-B0F4-3DD70ECABCCF}" type="slidenum">
              <a:rPr lang="fr-FR" altLang="fr-FR" sz="2000">
                <a:solidFill>
                  <a:srgbClr val="984807"/>
                </a:solidFill>
              </a:rPr>
              <a:pPr>
                <a:spcBef>
                  <a:spcPct val="0"/>
                </a:spcBef>
                <a:buFontTx/>
                <a:buNone/>
              </a:pPr>
              <a:t>16</a:t>
            </a:fld>
            <a:endParaRPr lang="fr-FR" altLang="fr-FR" sz="2000">
              <a:solidFill>
                <a:srgbClr val="984807"/>
              </a:solidFill>
            </a:endParaRPr>
          </a:p>
        </p:txBody>
      </p:sp>
      <p:sp>
        <p:nvSpPr>
          <p:cNvPr id="18436" name="ZoneTexte 2">
            <a:extLst>
              <a:ext uri="{FF2B5EF4-FFF2-40B4-BE49-F238E27FC236}">
                <a16:creationId xmlns:a16="http://schemas.microsoft.com/office/drawing/2014/main" id="{75B9E25B-D80C-BD4B-FF66-E96D7A5E043B}"/>
              </a:ext>
            </a:extLst>
          </p:cNvPr>
          <p:cNvSpPr txBox="1">
            <a:spLocks noChangeArrowheads="1"/>
          </p:cNvSpPr>
          <p:nvPr/>
        </p:nvSpPr>
        <p:spPr bwMode="auto">
          <a:xfrm>
            <a:off x="395288" y="1268413"/>
            <a:ext cx="83534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AutoNum type="alphaUcPeriod"/>
            </a:pPr>
            <a:r>
              <a:rPr lang="fr-FR" altLang="fr-FR" sz="2000" b="1" u="sng">
                <a:latin typeface="Times New Roman" panose="02020603050405020304" pitchFamily="18" charset="0"/>
              </a:rPr>
              <a:t>Statuts : </a:t>
            </a:r>
          </a:p>
          <a:p>
            <a:pPr>
              <a:spcBef>
                <a:spcPct val="0"/>
              </a:spcBef>
              <a:buFontTx/>
              <a:buNone/>
            </a:pPr>
            <a:endParaRPr lang="fr-FR" altLang="fr-FR" sz="2000" u="sng">
              <a:latin typeface="Times New Roman" panose="02020603050405020304" pitchFamily="18" charset="0"/>
            </a:endParaRPr>
          </a:p>
          <a:p>
            <a:pPr>
              <a:spcBef>
                <a:spcPct val="0"/>
              </a:spcBef>
              <a:buFontTx/>
              <a:buNone/>
            </a:pPr>
            <a:r>
              <a:rPr lang="fr-FR" altLang="fr-FR" sz="2000">
                <a:latin typeface="Times New Roman" panose="02020603050405020304" pitchFamily="18" charset="0"/>
              </a:rPr>
              <a:t>Les membres de la fonction publique sont sous trois statuts :</a:t>
            </a:r>
          </a:p>
        </p:txBody>
      </p:sp>
      <p:sp>
        <p:nvSpPr>
          <p:cNvPr id="18437" name="Rectangle 3">
            <a:extLst>
              <a:ext uri="{FF2B5EF4-FFF2-40B4-BE49-F238E27FC236}">
                <a16:creationId xmlns:a16="http://schemas.microsoft.com/office/drawing/2014/main" id="{6B4D93FA-8A49-BDAB-ED0C-04D8B572D9A1}"/>
              </a:ext>
            </a:extLst>
          </p:cNvPr>
          <p:cNvSpPr>
            <a:spLocks noChangeArrowheads="1"/>
          </p:cNvSpPr>
          <p:nvPr/>
        </p:nvSpPr>
        <p:spPr bwMode="auto">
          <a:xfrm>
            <a:off x="457200" y="2590800"/>
            <a:ext cx="83534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latin typeface="Times New Roman" panose="02020603050405020304" pitchFamily="18" charset="0"/>
              </a:rPr>
              <a:t>Les stagiaires </a:t>
            </a:r>
            <a:r>
              <a:rPr lang="fr-FR" altLang="fr-FR" sz="2000" b="1">
                <a:latin typeface="Times New Roman" panose="02020603050405020304" pitchFamily="18" charset="0"/>
              </a:rPr>
              <a:t>:</a:t>
            </a:r>
            <a:r>
              <a:rPr lang="fr-FR" altLang="fr-FR" sz="2000">
                <a:latin typeface="Times New Roman" panose="02020603050405020304" pitchFamily="18" charset="0"/>
              </a:rPr>
              <a:t> </a:t>
            </a:r>
          </a:p>
          <a:p>
            <a:pPr algn="just">
              <a:spcBef>
                <a:spcPct val="0"/>
              </a:spcBef>
              <a:buFontTx/>
              <a:buNone/>
            </a:pPr>
            <a:endParaRPr lang="fr-FR" altLang="fr-FR" sz="2000">
              <a:latin typeface="Times New Roman" panose="02020603050405020304" pitchFamily="18" charset="0"/>
            </a:endParaRPr>
          </a:p>
          <a:p>
            <a:pPr algn="just">
              <a:spcBef>
                <a:spcPct val="0"/>
              </a:spcBef>
              <a:buFontTx/>
              <a:buNone/>
            </a:pPr>
            <a:r>
              <a:rPr lang="fr-FR" altLang="fr-FR" sz="2000">
                <a:latin typeface="Times New Roman" panose="02020603050405020304" pitchFamily="18" charset="0"/>
              </a:rPr>
              <a:t>période probatoire (en principe d’un an) durant laquelle ils doivent se familiariser avec leurs futures fonctions et faire preuve de leur aptitude professionnelle.</a:t>
            </a:r>
          </a:p>
          <a:p>
            <a:pPr algn="just">
              <a:spcBef>
                <a:spcPct val="0"/>
              </a:spcBef>
              <a:buFontTx/>
              <a:buNone/>
            </a:pPr>
            <a:endParaRPr lang="fr-FR" altLang="fr-FR" sz="2000">
              <a:latin typeface="Times New Roman" panose="02020603050405020304" pitchFamily="18" charset="0"/>
            </a:endParaRPr>
          </a:p>
          <a:p>
            <a:pPr algn="just">
              <a:spcBef>
                <a:spcPct val="0"/>
              </a:spcBef>
              <a:buFont typeface="Wingdings" panose="05000000000000000000" pitchFamily="2" charset="2"/>
              <a:buChar char="à"/>
            </a:pPr>
            <a:r>
              <a:rPr lang="fr-FR" altLang="fr-FR" sz="2000">
                <a:latin typeface="Times New Roman" panose="02020603050405020304" pitchFamily="18" charset="0"/>
                <a:sym typeface="Wingdings" panose="05000000000000000000" pitchFamily="2" charset="2"/>
              </a:rPr>
              <a:t>A l’issu, il est titularisé, prolongé ou licencié.</a:t>
            </a:r>
          </a:p>
        </p:txBody>
      </p:sp>
      <p:pic>
        <p:nvPicPr>
          <p:cNvPr id="18438" name="Image 7">
            <a:extLst>
              <a:ext uri="{FF2B5EF4-FFF2-40B4-BE49-F238E27FC236}">
                <a16:creationId xmlns:a16="http://schemas.microsoft.com/office/drawing/2014/main" id="{2D70EC3A-EF99-4016-F2CB-5EA399098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006850"/>
            <a:ext cx="2435225"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F0CC29F-598F-5918-1D8D-4EA67A276807}"/>
              </a:ext>
            </a:extLst>
          </p:cNvPr>
          <p:cNvSpPr>
            <a:spLocks noGrp="1"/>
          </p:cNvSpPr>
          <p:nvPr>
            <p:ph type="title" idx="4294967295"/>
          </p:nvPr>
        </p:nvSpPr>
        <p:spPr>
          <a:xfrm>
            <a:off x="900113" y="274638"/>
            <a:ext cx="7958137" cy="939800"/>
          </a:xfrm>
        </p:spPr>
        <p:txBody>
          <a:bodyPr/>
          <a:lstStyle/>
          <a:p>
            <a:pPr eaLnBrk="1" hangingPunct="1">
              <a:defRPr/>
            </a:pPr>
            <a:r>
              <a:rPr lang="fr-FR" sz="3600" b="1" dirty="0">
                <a:solidFill>
                  <a:schemeClr val="accent6">
                    <a:lumMod val="50000"/>
                  </a:schemeClr>
                </a:solidFill>
              </a:rPr>
              <a:t>Fonctionnaires et agents publics</a:t>
            </a:r>
          </a:p>
        </p:txBody>
      </p:sp>
      <p:sp>
        <p:nvSpPr>
          <p:cNvPr id="19459" name="Espace réservé du numéro de diapositive 4">
            <a:extLst>
              <a:ext uri="{FF2B5EF4-FFF2-40B4-BE49-F238E27FC236}">
                <a16:creationId xmlns:a16="http://schemas.microsoft.com/office/drawing/2014/main" id="{9216EF79-34B6-FB93-35D9-8D533922B01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BD44BE2-4BD4-4B84-A7DE-28D868060CD6}" type="slidenum">
              <a:rPr lang="fr-FR" altLang="fr-FR" sz="2000">
                <a:solidFill>
                  <a:srgbClr val="984807"/>
                </a:solidFill>
              </a:rPr>
              <a:pPr algn="r" eaLnBrk="1" hangingPunct="1">
                <a:spcBef>
                  <a:spcPct val="0"/>
                </a:spcBef>
                <a:buFontTx/>
                <a:buNone/>
              </a:pPr>
              <a:t>17</a:t>
            </a:fld>
            <a:endParaRPr lang="fr-FR" altLang="fr-FR" sz="2000">
              <a:solidFill>
                <a:srgbClr val="984807"/>
              </a:solidFill>
            </a:endParaRPr>
          </a:p>
        </p:txBody>
      </p:sp>
      <p:sp>
        <p:nvSpPr>
          <p:cNvPr id="19460" name="Rectangle 3">
            <a:extLst>
              <a:ext uri="{FF2B5EF4-FFF2-40B4-BE49-F238E27FC236}">
                <a16:creationId xmlns:a16="http://schemas.microsoft.com/office/drawing/2014/main" id="{4A6E6548-EE51-92A5-8DD9-9031FA4AB099}"/>
              </a:ext>
            </a:extLst>
          </p:cNvPr>
          <p:cNvSpPr>
            <a:spLocks noChangeArrowheads="1"/>
          </p:cNvSpPr>
          <p:nvPr/>
        </p:nvSpPr>
        <p:spPr bwMode="auto">
          <a:xfrm>
            <a:off x="457200" y="1447800"/>
            <a:ext cx="8077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b="1" u="sng">
                <a:latin typeface="Times New Roman" panose="02020603050405020304" pitchFamily="18" charset="0"/>
                <a:sym typeface="Wingdings" panose="05000000000000000000" pitchFamily="2" charset="2"/>
              </a:rPr>
              <a:t>Les fonctionnaires</a:t>
            </a:r>
            <a:r>
              <a:rPr lang="fr-FR" altLang="fr-FR" sz="2000" b="1">
                <a:latin typeface="Times New Roman" panose="02020603050405020304" pitchFamily="18" charset="0"/>
                <a:sym typeface="Wingdings" panose="05000000000000000000" pitchFamily="2" charset="2"/>
              </a:rPr>
              <a:t> :</a:t>
            </a:r>
          </a:p>
          <a:p>
            <a:pPr algn="just">
              <a:spcBef>
                <a:spcPct val="0"/>
              </a:spcBef>
              <a:buFontTx/>
              <a:buChar char="-"/>
            </a:pPr>
            <a:endParaRPr lang="fr-FR" altLang="fr-FR" sz="2000" b="1">
              <a:latin typeface="Times New Roman" panose="02020603050405020304" pitchFamily="18" charset="0"/>
              <a:sym typeface="Wingdings" panose="05000000000000000000" pitchFamily="2" charset="2"/>
            </a:endParaRPr>
          </a:p>
          <a:p>
            <a:pPr algn="just">
              <a:spcBef>
                <a:spcPct val="0"/>
              </a:spcBef>
              <a:buFontTx/>
              <a:buNone/>
            </a:pPr>
            <a:r>
              <a:rPr lang="fr-FR" altLang="fr-FR" sz="2000">
                <a:latin typeface="Times New Roman" panose="02020603050405020304" pitchFamily="18" charset="0"/>
                <a:sym typeface="Wingdings" panose="05000000000000000000" pitchFamily="2" charset="2"/>
              </a:rPr>
              <a:t>acte qui soumet un agent au statut de la Fonction Publique.</a:t>
            </a:r>
          </a:p>
          <a:p>
            <a:pPr algn="just">
              <a:spcBef>
                <a:spcPct val="0"/>
              </a:spcBef>
              <a:buFontTx/>
              <a:buNone/>
            </a:pPr>
            <a:endParaRPr lang="fr-FR" altLang="fr-FR" sz="2000">
              <a:latin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sym typeface="Wingdings" panose="05000000000000000000" pitchFamily="2" charset="2"/>
              </a:rPr>
              <a:t>Cette qualité s’obtient par acte de nomination, occupation d’un emploi permanent ou en étant titulaire d’un grade.</a:t>
            </a:r>
          </a:p>
        </p:txBody>
      </p:sp>
      <p:pic>
        <p:nvPicPr>
          <p:cNvPr id="19461" name="Image 7">
            <a:extLst>
              <a:ext uri="{FF2B5EF4-FFF2-40B4-BE49-F238E27FC236}">
                <a16:creationId xmlns:a16="http://schemas.microsoft.com/office/drawing/2014/main" id="{E30D1272-858F-1F4A-43D1-481491BB0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505200"/>
            <a:ext cx="2663825"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8941FF17-4E27-3829-8389-7CF3E7F014C4}"/>
              </a:ext>
            </a:extLst>
          </p:cNvPr>
          <p:cNvSpPr>
            <a:spLocks noGrp="1"/>
          </p:cNvSpPr>
          <p:nvPr>
            <p:ph type="title" idx="4294967295"/>
          </p:nvPr>
        </p:nvSpPr>
        <p:spPr>
          <a:xfrm>
            <a:off x="900113" y="274638"/>
            <a:ext cx="7958137" cy="939800"/>
          </a:xfrm>
        </p:spPr>
        <p:txBody>
          <a:bodyPr/>
          <a:lstStyle/>
          <a:p>
            <a:pPr eaLnBrk="1" hangingPunct="1">
              <a:defRPr/>
            </a:pPr>
            <a:r>
              <a:rPr lang="fr-FR" sz="3600" b="1" dirty="0">
                <a:solidFill>
                  <a:schemeClr val="accent6">
                    <a:lumMod val="50000"/>
                  </a:schemeClr>
                </a:solidFill>
              </a:rPr>
              <a:t>Fonctionnaires et agents publics</a:t>
            </a:r>
          </a:p>
        </p:txBody>
      </p:sp>
      <p:sp>
        <p:nvSpPr>
          <p:cNvPr id="20483" name="Espace réservé du numéro de diapositive 4">
            <a:extLst>
              <a:ext uri="{FF2B5EF4-FFF2-40B4-BE49-F238E27FC236}">
                <a16:creationId xmlns:a16="http://schemas.microsoft.com/office/drawing/2014/main" id="{4D487A16-C417-F3C0-0C2E-B666F6DB676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795AC19-31A0-4F56-A630-6050DDF5F405}" type="slidenum">
              <a:rPr lang="fr-FR" altLang="fr-FR" sz="2000">
                <a:solidFill>
                  <a:srgbClr val="984807"/>
                </a:solidFill>
              </a:rPr>
              <a:pPr algn="r" eaLnBrk="1" hangingPunct="1">
                <a:spcBef>
                  <a:spcPct val="0"/>
                </a:spcBef>
                <a:buFontTx/>
                <a:buNone/>
              </a:pPr>
              <a:t>18</a:t>
            </a:fld>
            <a:endParaRPr lang="fr-FR" altLang="fr-FR" sz="2000">
              <a:solidFill>
                <a:srgbClr val="984807"/>
              </a:solidFill>
            </a:endParaRPr>
          </a:p>
        </p:txBody>
      </p:sp>
      <p:sp>
        <p:nvSpPr>
          <p:cNvPr id="20484" name="Rectangle 4">
            <a:extLst>
              <a:ext uri="{FF2B5EF4-FFF2-40B4-BE49-F238E27FC236}">
                <a16:creationId xmlns:a16="http://schemas.microsoft.com/office/drawing/2014/main" id="{84412E55-5F82-0E82-0B34-DAD07BAFD6CA}"/>
              </a:ext>
            </a:extLst>
          </p:cNvPr>
          <p:cNvSpPr>
            <a:spLocks noChangeArrowheads="1"/>
          </p:cNvSpPr>
          <p:nvPr/>
        </p:nvSpPr>
        <p:spPr bwMode="auto">
          <a:xfrm>
            <a:off x="457200" y="1524000"/>
            <a:ext cx="8229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latin typeface="Times New Roman" panose="02020603050405020304" pitchFamily="18" charset="0"/>
                <a:sym typeface="Wingdings" panose="05000000000000000000" pitchFamily="2" charset="2"/>
              </a:rPr>
              <a:t>Les agents contractuels :</a:t>
            </a:r>
            <a:r>
              <a:rPr lang="fr-FR" altLang="fr-FR" sz="2000">
                <a:latin typeface="Times New Roman" panose="02020603050405020304" pitchFamily="18" charset="0"/>
                <a:sym typeface="Wingdings" panose="05000000000000000000" pitchFamily="2" charset="2"/>
              </a:rPr>
              <a:t> </a:t>
            </a:r>
          </a:p>
          <a:p>
            <a:pPr algn="just">
              <a:spcBef>
                <a:spcPct val="0"/>
              </a:spcBef>
              <a:buFontTx/>
              <a:buNone/>
            </a:pPr>
            <a:endParaRPr lang="fr-FR" altLang="fr-FR" sz="2000">
              <a:latin typeface="Times New Roman" panose="02020603050405020304" pitchFamily="18" charset="0"/>
              <a:sym typeface="Wingdings" panose="05000000000000000000" pitchFamily="2" charset="2"/>
            </a:endParaRPr>
          </a:p>
          <a:p>
            <a:pPr algn="just">
              <a:spcBef>
                <a:spcPct val="0"/>
              </a:spcBef>
              <a:buFontTx/>
              <a:buNone/>
            </a:pPr>
            <a:r>
              <a:rPr lang="fr-FR" altLang="fr-FR" sz="2000">
                <a:latin typeface="Times New Roman" panose="02020603050405020304" pitchFamily="18" charset="0"/>
                <a:sym typeface="Wingdings" panose="05000000000000000000" pitchFamily="2" charset="2"/>
              </a:rPr>
              <a:t>personnes non statutaires travaillant pour le compte d’un service public. Ils sont contractuels avec des durée de 3 ans maximum, renouvelés par reconduction expresse.</a:t>
            </a:r>
          </a:p>
        </p:txBody>
      </p:sp>
      <p:pic>
        <p:nvPicPr>
          <p:cNvPr id="20485" name="Image 7">
            <a:extLst>
              <a:ext uri="{FF2B5EF4-FFF2-40B4-BE49-F238E27FC236}">
                <a16:creationId xmlns:a16="http://schemas.microsoft.com/office/drawing/2014/main" id="{09864918-AE09-D61B-9E7B-26FA5B50E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3933825"/>
            <a:ext cx="2663825"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C179BD8-099F-2F70-41EA-6F325599B344}"/>
              </a:ext>
            </a:extLst>
          </p:cNvPr>
          <p:cNvSpPr>
            <a:spLocks noGrp="1"/>
          </p:cNvSpPr>
          <p:nvPr>
            <p:ph type="title" idx="4294967295"/>
          </p:nvPr>
        </p:nvSpPr>
        <p:spPr>
          <a:xfrm>
            <a:off x="900113" y="274638"/>
            <a:ext cx="7958137" cy="939800"/>
          </a:xfrm>
        </p:spPr>
        <p:txBody>
          <a:bodyPr/>
          <a:lstStyle/>
          <a:p>
            <a:pPr eaLnBrk="1" hangingPunct="1">
              <a:defRPr/>
            </a:pPr>
            <a:r>
              <a:rPr lang="fr-FR" sz="3600" b="1" dirty="0">
                <a:solidFill>
                  <a:schemeClr val="accent6">
                    <a:lumMod val="50000"/>
                  </a:schemeClr>
                </a:solidFill>
              </a:rPr>
              <a:t>Fonctionnaires et agents publics</a:t>
            </a:r>
          </a:p>
        </p:txBody>
      </p:sp>
      <p:sp>
        <p:nvSpPr>
          <p:cNvPr id="21507" name="Espace réservé du numéro de diapositive 4">
            <a:extLst>
              <a:ext uri="{FF2B5EF4-FFF2-40B4-BE49-F238E27FC236}">
                <a16:creationId xmlns:a16="http://schemas.microsoft.com/office/drawing/2014/main" id="{942C6B74-6242-C59B-4BD3-B646E0E1897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B6B683D-D0C0-4611-B66F-1F83337E3978}" type="slidenum">
              <a:rPr lang="fr-FR" altLang="fr-FR" sz="2000">
                <a:solidFill>
                  <a:srgbClr val="984807"/>
                </a:solidFill>
              </a:rPr>
              <a:pPr algn="r" eaLnBrk="1" hangingPunct="1">
                <a:spcBef>
                  <a:spcPct val="0"/>
                </a:spcBef>
                <a:buFontTx/>
                <a:buNone/>
              </a:pPr>
              <a:t>19</a:t>
            </a:fld>
            <a:endParaRPr lang="fr-FR" altLang="fr-FR" sz="2000">
              <a:solidFill>
                <a:srgbClr val="984807"/>
              </a:solidFill>
            </a:endParaRPr>
          </a:p>
        </p:txBody>
      </p:sp>
      <p:sp>
        <p:nvSpPr>
          <p:cNvPr id="21508" name="Rectangle 4">
            <a:extLst>
              <a:ext uri="{FF2B5EF4-FFF2-40B4-BE49-F238E27FC236}">
                <a16:creationId xmlns:a16="http://schemas.microsoft.com/office/drawing/2014/main" id="{6B0F633C-8644-9BFE-2277-4E7806B8AC05}"/>
              </a:ext>
            </a:extLst>
          </p:cNvPr>
          <p:cNvSpPr>
            <a:spLocks noChangeArrowheads="1"/>
          </p:cNvSpPr>
          <p:nvPr/>
        </p:nvSpPr>
        <p:spPr bwMode="auto">
          <a:xfrm>
            <a:off x="381000" y="1676400"/>
            <a:ext cx="8229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Char char="à"/>
            </a:pPr>
            <a:r>
              <a:rPr lang="fr-FR" altLang="fr-FR" sz="2000" b="1">
                <a:latin typeface="Times New Roman" panose="02020603050405020304" pitchFamily="18" charset="0"/>
                <a:sym typeface="Wingdings" panose="05000000000000000000" pitchFamily="2" charset="2"/>
              </a:rPr>
              <a:t>Stagiaires, fonctionnaires, ou agents contractuels : </a:t>
            </a:r>
          </a:p>
          <a:p>
            <a:pPr algn="just">
              <a:spcBef>
                <a:spcPct val="0"/>
              </a:spcBef>
              <a:buFont typeface="Wingdings" panose="05000000000000000000" pitchFamily="2" charset="2"/>
              <a:buNone/>
            </a:pPr>
            <a:endParaRPr lang="fr-FR" altLang="fr-FR" sz="2000" b="1">
              <a:latin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r>
              <a:rPr lang="fr-FR" altLang="fr-FR" sz="2000">
                <a:latin typeface="Times New Roman" panose="02020603050405020304" pitchFamily="18" charset="0"/>
                <a:sym typeface="Wingdings" panose="05000000000000000000" pitchFamily="2" charset="2"/>
              </a:rPr>
              <a:t>Il n’est pas possible de déroger, d’aménager ou de négocier ses conditions d’emplois, de rémunération ou d’avancement.</a:t>
            </a:r>
          </a:p>
        </p:txBody>
      </p:sp>
      <p:pic>
        <p:nvPicPr>
          <p:cNvPr id="21509" name="Image 7">
            <a:extLst>
              <a:ext uri="{FF2B5EF4-FFF2-40B4-BE49-F238E27FC236}">
                <a16:creationId xmlns:a16="http://schemas.microsoft.com/office/drawing/2014/main" id="{EECAA6A0-54CD-E2F9-00B2-B4C70C558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352800"/>
            <a:ext cx="2663825"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67405817-356D-F264-61AA-BFEA9B7E2841}"/>
              </a:ext>
            </a:extLst>
          </p:cNvPr>
          <p:cNvSpPr>
            <a:spLocks noGrp="1"/>
          </p:cNvSpPr>
          <p:nvPr>
            <p:ph type="title" idx="4294967295"/>
          </p:nvPr>
        </p:nvSpPr>
        <p:spPr>
          <a:xfrm>
            <a:off x="1116013" y="274638"/>
            <a:ext cx="7742237" cy="939800"/>
          </a:xfrm>
        </p:spPr>
        <p:txBody>
          <a:bodyPr/>
          <a:lstStyle/>
          <a:p>
            <a:pPr eaLnBrk="1" hangingPunct="1"/>
            <a:r>
              <a:rPr lang="fr-FR" altLang="fr-FR" sz="3600" b="1">
                <a:solidFill>
                  <a:srgbClr val="984807"/>
                </a:solidFill>
              </a:rPr>
              <a:t>Le service public en France</a:t>
            </a:r>
          </a:p>
        </p:txBody>
      </p:sp>
      <p:sp>
        <p:nvSpPr>
          <p:cNvPr id="4099" name="Espace réservé du numéro de diapositive 4">
            <a:extLst>
              <a:ext uri="{FF2B5EF4-FFF2-40B4-BE49-F238E27FC236}">
                <a16:creationId xmlns:a16="http://schemas.microsoft.com/office/drawing/2014/main" id="{1DD47748-FF2C-B1A0-8566-C04120E2D37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AFF9B5C-AB7D-4782-95D5-B473577942A7}"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87F64678-64C7-2361-8A35-CAACE8F1CFEE}"/>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71B10B72-DC97-749A-85DC-BF79ADC3FA9B}"/>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F568A6BE-CE8B-2725-10EC-BB669998C6B6}"/>
              </a:ext>
            </a:extLst>
          </p:cNvPr>
          <p:cNvSpPr txBox="1">
            <a:spLocks noChangeArrowheads="1"/>
          </p:cNvSpPr>
          <p:nvPr/>
        </p:nvSpPr>
        <p:spPr bwMode="auto">
          <a:xfrm>
            <a:off x="4811713" y="2632075"/>
            <a:ext cx="38211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définir la notion de service public et de connaître ses grands principes. </a:t>
            </a:r>
          </a:p>
        </p:txBody>
      </p:sp>
      <p:sp>
        <p:nvSpPr>
          <p:cNvPr id="4103" name="ZoneTexte 15">
            <a:extLst>
              <a:ext uri="{FF2B5EF4-FFF2-40B4-BE49-F238E27FC236}">
                <a16:creationId xmlns:a16="http://schemas.microsoft.com/office/drawing/2014/main" id="{E71BF230-F88A-3998-5204-50E61E1FF10E}"/>
              </a:ext>
            </a:extLst>
          </p:cNvPr>
          <p:cNvSpPr txBox="1">
            <a:spLocks noChangeArrowheads="1"/>
          </p:cNvSpPr>
          <p:nvPr/>
        </p:nvSpPr>
        <p:spPr bwMode="auto">
          <a:xfrm>
            <a:off x="609600" y="1981200"/>
            <a:ext cx="34290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Généralités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Grands principes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Fonctionnaires et agents publics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Droits et obligations des fonctionnaires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Statuts des SPP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08FCFCB-A226-8D6E-3151-A4A0DD929C0F}"/>
              </a:ext>
            </a:extLst>
          </p:cNvPr>
          <p:cNvSpPr>
            <a:spLocks noGrp="1"/>
          </p:cNvSpPr>
          <p:nvPr>
            <p:ph type="title"/>
          </p:nvPr>
        </p:nvSpPr>
        <p:spPr>
          <a:xfrm>
            <a:off x="900113" y="274638"/>
            <a:ext cx="7958137" cy="939800"/>
          </a:xfrm>
        </p:spPr>
        <p:txBody>
          <a:bodyPr/>
          <a:lstStyle/>
          <a:p>
            <a:pPr eaLnBrk="1" hangingPunct="1">
              <a:defRPr/>
            </a:pPr>
            <a:r>
              <a:rPr lang="fr-FR" sz="3600" b="1" dirty="0">
                <a:solidFill>
                  <a:schemeClr val="accent6">
                    <a:lumMod val="50000"/>
                  </a:schemeClr>
                </a:solidFill>
              </a:rPr>
              <a:t>Fonctionnaires et agents publics</a:t>
            </a:r>
          </a:p>
        </p:txBody>
      </p:sp>
      <p:sp>
        <p:nvSpPr>
          <p:cNvPr id="22531" name="Espace réservé du numéro de diapositive 4">
            <a:extLst>
              <a:ext uri="{FF2B5EF4-FFF2-40B4-BE49-F238E27FC236}">
                <a16:creationId xmlns:a16="http://schemas.microsoft.com/office/drawing/2014/main" id="{96151334-98AA-2262-C218-1F71AE845713}"/>
              </a:ext>
            </a:extLst>
          </p:cNvPr>
          <p:cNvSpPr>
            <a:spLocks noGrp="1" noChangeArrowheads="1"/>
          </p:cNvSpPr>
          <p:nvPr>
            <p:ph type="sldNum" sz="quarter" idx="12"/>
          </p:nvPr>
        </p:nvSpPr>
        <p:spPr bwMode="auto">
          <a:xfrm>
            <a:off x="6786563"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778BAA5-B6FC-42F0-8D83-4DB0C14E8219}" type="slidenum">
              <a:rPr lang="fr-FR" altLang="fr-FR" sz="2000">
                <a:solidFill>
                  <a:srgbClr val="984807"/>
                </a:solidFill>
              </a:rPr>
              <a:pPr>
                <a:spcBef>
                  <a:spcPct val="0"/>
                </a:spcBef>
                <a:buFontTx/>
                <a:buNone/>
              </a:pPr>
              <a:t>20</a:t>
            </a:fld>
            <a:endParaRPr lang="fr-FR" altLang="fr-FR" sz="2000">
              <a:solidFill>
                <a:srgbClr val="984807"/>
              </a:solidFill>
            </a:endParaRPr>
          </a:p>
        </p:txBody>
      </p:sp>
      <p:sp>
        <p:nvSpPr>
          <p:cNvPr id="22532" name="ZoneTexte 2">
            <a:extLst>
              <a:ext uri="{FF2B5EF4-FFF2-40B4-BE49-F238E27FC236}">
                <a16:creationId xmlns:a16="http://schemas.microsoft.com/office/drawing/2014/main" id="{E678DC0B-ED4D-EFBC-73E1-F2B9D338B9C7}"/>
              </a:ext>
            </a:extLst>
          </p:cNvPr>
          <p:cNvSpPr txBox="1">
            <a:spLocks noChangeArrowheads="1"/>
          </p:cNvSpPr>
          <p:nvPr/>
        </p:nvSpPr>
        <p:spPr bwMode="auto">
          <a:xfrm>
            <a:off x="304800" y="1371600"/>
            <a:ext cx="835342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a:latin typeface="Times New Roman" panose="02020603050405020304" pitchFamily="18" charset="0"/>
              </a:rPr>
              <a:t>B.   </a:t>
            </a:r>
            <a:r>
              <a:rPr lang="fr-FR" altLang="fr-FR" sz="2000" b="1" u="sng">
                <a:latin typeface="Times New Roman" panose="02020603050405020304" pitchFamily="18" charset="0"/>
              </a:rPr>
              <a:t>Filières, cadres d’emplois et catégories :</a:t>
            </a:r>
            <a:r>
              <a:rPr lang="fr-FR" altLang="fr-FR" sz="2000" b="1">
                <a:latin typeface="Times New Roman" panose="02020603050405020304" pitchFamily="18" charset="0"/>
              </a:rPr>
              <a:t> </a:t>
            </a:r>
          </a:p>
          <a:p>
            <a:pPr algn="just">
              <a:spcBef>
                <a:spcPct val="0"/>
              </a:spcBef>
              <a:buFontTx/>
              <a:buNone/>
            </a:pPr>
            <a:endParaRPr lang="fr-FR" altLang="fr-FR" sz="2000">
              <a:latin typeface="Times New Roman" panose="02020603050405020304" pitchFamily="18" charset="0"/>
            </a:endParaRPr>
          </a:p>
          <a:p>
            <a:pPr algn="just">
              <a:spcBef>
                <a:spcPct val="0"/>
              </a:spcBef>
              <a:buFontTx/>
              <a:buNone/>
            </a:pPr>
            <a:r>
              <a:rPr lang="fr-FR" altLang="fr-FR" sz="2000">
                <a:latin typeface="Times New Roman" panose="02020603050405020304" pitchFamily="18" charset="0"/>
              </a:rPr>
              <a:t>Dans chaque Fonction Publique existent des filières définissant un cadre d'emploi : </a:t>
            </a:r>
          </a:p>
          <a:p>
            <a:pPr algn="just">
              <a:spcBef>
                <a:spcPct val="0"/>
              </a:spcBef>
              <a:buFontTx/>
              <a:buNone/>
            </a:pPr>
            <a:endParaRPr lang="fr-FR" altLang="fr-FR" sz="2000">
              <a:latin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rPr>
              <a:t> Filières administratives (ex : secrétaires),	</a:t>
            </a:r>
          </a:p>
          <a:p>
            <a:pPr algn="just">
              <a:spcBef>
                <a:spcPct val="0"/>
              </a:spcBef>
              <a:buFontTx/>
              <a:buChar char="-"/>
            </a:pPr>
            <a:endParaRPr lang="fr-FR" altLang="fr-FR" sz="2000">
              <a:latin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rPr>
              <a:t> Filières techniques (ex : magasiniers, mécaniciens),	</a:t>
            </a:r>
          </a:p>
          <a:p>
            <a:pPr algn="just">
              <a:spcBef>
                <a:spcPct val="0"/>
              </a:spcBef>
              <a:buFontTx/>
              <a:buChar char="-"/>
            </a:pPr>
            <a:endParaRPr lang="fr-FR" altLang="fr-FR" sz="2000">
              <a:latin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rPr>
              <a:t> Filières SP, </a:t>
            </a:r>
          </a:p>
          <a:p>
            <a:pPr algn="just">
              <a:spcBef>
                <a:spcPct val="0"/>
              </a:spcBef>
              <a:buFontTx/>
              <a:buChar char="-"/>
            </a:pPr>
            <a:endParaRPr lang="fr-FR" altLang="fr-FR" sz="2000">
              <a:latin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rPr>
              <a:t> Etc.</a:t>
            </a:r>
          </a:p>
          <a:p>
            <a:pPr algn="just">
              <a:spcBef>
                <a:spcPct val="0"/>
              </a:spcBef>
              <a:buFontTx/>
              <a:buChar char="-"/>
            </a:pPr>
            <a:endParaRPr lang="fr-FR" altLang="fr-FR" sz="2000">
              <a:latin typeface="Times New Roman" panose="02020603050405020304" pitchFamily="18" charset="0"/>
            </a:endParaRPr>
          </a:p>
        </p:txBody>
      </p:sp>
      <p:graphicFrame>
        <p:nvGraphicFramePr>
          <p:cNvPr id="22533" name="Object 8">
            <a:extLst>
              <a:ext uri="{FF2B5EF4-FFF2-40B4-BE49-F238E27FC236}">
                <a16:creationId xmlns:a16="http://schemas.microsoft.com/office/drawing/2014/main" id="{8B545550-2F25-2E1B-2A9D-76F28A277410}"/>
              </a:ext>
            </a:extLst>
          </p:cNvPr>
          <p:cNvGraphicFramePr>
            <a:graphicFrameLocks noChangeAspect="1"/>
          </p:cNvGraphicFramePr>
          <p:nvPr/>
        </p:nvGraphicFramePr>
        <p:xfrm>
          <a:off x="5334000" y="2362200"/>
          <a:ext cx="1308100" cy="1076325"/>
        </p:xfrm>
        <a:graphic>
          <a:graphicData uri="http://schemas.openxmlformats.org/presentationml/2006/ole">
            <mc:AlternateContent xmlns:mc="http://schemas.openxmlformats.org/markup-compatibility/2006">
              <mc:Choice xmlns:v="urn:schemas-microsoft-com:vml" Requires="v">
                <p:oleObj name="CorelDRAW" r:id="rId2" imgW="2771775" imgH="2276475" progId="CorelDraw.Graphic.9">
                  <p:embed/>
                </p:oleObj>
              </mc:Choice>
              <mc:Fallback>
                <p:oleObj name="CorelDRAW" r:id="rId2" imgW="2771775" imgH="2276475" progId="CorelDraw.Graphic.9">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362200"/>
                        <a:ext cx="13081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9">
            <a:extLst>
              <a:ext uri="{FF2B5EF4-FFF2-40B4-BE49-F238E27FC236}">
                <a16:creationId xmlns:a16="http://schemas.microsoft.com/office/drawing/2014/main" id="{C58227B3-AD5E-D577-7A88-D28BCED6D083}"/>
              </a:ext>
            </a:extLst>
          </p:cNvPr>
          <p:cNvGraphicFramePr>
            <a:graphicFrameLocks noChangeAspect="1"/>
          </p:cNvGraphicFramePr>
          <p:nvPr/>
        </p:nvGraphicFramePr>
        <p:xfrm>
          <a:off x="7315200" y="2895600"/>
          <a:ext cx="893763" cy="1676400"/>
        </p:xfrm>
        <a:graphic>
          <a:graphicData uri="http://schemas.openxmlformats.org/presentationml/2006/ole">
            <mc:AlternateContent xmlns:mc="http://schemas.openxmlformats.org/markup-compatibility/2006">
              <mc:Choice xmlns:v="urn:schemas-microsoft-com:vml" Requires="v">
                <p:oleObj name="CorelDRAW" r:id="rId4" imgW="1476375" imgH="2762250" progId="CorelDraw.Graphic.9">
                  <p:embed/>
                </p:oleObj>
              </mc:Choice>
              <mc:Fallback>
                <p:oleObj name="CorelDRAW" r:id="rId4" imgW="1476375" imgH="2762250" progId="CorelDraw.Graphic.9">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895600"/>
                        <a:ext cx="89376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2535" name="Picture 10">
            <a:extLst>
              <a:ext uri="{FF2B5EF4-FFF2-40B4-BE49-F238E27FC236}">
                <a16:creationId xmlns:a16="http://schemas.microsoft.com/office/drawing/2014/main" id="{0FA35420-62F1-D451-DEF6-3EC50CD4A7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191000"/>
            <a:ext cx="20574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14143A67-D70D-CDE8-A54D-0A56FE91865F}"/>
              </a:ext>
            </a:extLst>
          </p:cNvPr>
          <p:cNvSpPr>
            <a:spLocks noGrp="1"/>
          </p:cNvSpPr>
          <p:nvPr>
            <p:ph type="title" idx="4294967295"/>
          </p:nvPr>
        </p:nvSpPr>
        <p:spPr>
          <a:xfrm>
            <a:off x="900113" y="274638"/>
            <a:ext cx="7958137" cy="939800"/>
          </a:xfrm>
        </p:spPr>
        <p:txBody>
          <a:bodyPr/>
          <a:lstStyle/>
          <a:p>
            <a:pPr eaLnBrk="1" hangingPunct="1">
              <a:defRPr/>
            </a:pPr>
            <a:r>
              <a:rPr lang="fr-FR" sz="3600" b="1" dirty="0">
                <a:solidFill>
                  <a:schemeClr val="accent6">
                    <a:lumMod val="50000"/>
                  </a:schemeClr>
                </a:solidFill>
              </a:rPr>
              <a:t>Fonctionnaires et agents publics</a:t>
            </a:r>
          </a:p>
        </p:txBody>
      </p:sp>
      <p:sp>
        <p:nvSpPr>
          <p:cNvPr id="23555" name="Espace réservé du numéro de diapositive 4">
            <a:extLst>
              <a:ext uri="{FF2B5EF4-FFF2-40B4-BE49-F238E27FC236}">
                <a16:creationId xmlns:a16="http://schemas.microsoft.com/office/drawing/2014/main" id="{C2A6D284-E683-E7EF-B6EE-5ABC522F4715}"/>
              </a:ext>
            </a:extLst>
          </p:cNvPr>
          <p:cNvSpPr txBox="1">
            <a:spLocks noGrp="1" noChangeArrowheads="1"/>
          </p:cNvSpPr>
          <p:nvPr/>
        </p:nvSpPr>
        <p:spPr bwMode="auto">
          <a:xfrm>
            <a:off x="6786563" y="63087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3757979-A8A8-4F17-A4C3-A20E30B17715}" type="slidenum">
              <a:rPr lang="fr-FR" altLang="fr-FR" sz="2000">
                <a:solidFill>
                  <a:srgbClr val="984807"/>
                </a:solidFill>
              </a:rPr>
              <a:pPr algn="r" eaLnBrk="1" hangingPunct="1">
                <a:spcBef>
                  <a:spcPct val="0"/>
                </a:spcBef>
                <a:buFontTx/>
                <a:buNone/>
              </a:pPr>
              <a:t>21</a:t>
            </a:fld>
            <a:endParaRPr lang="fr-FR" altLang="fr-FR" sz="2000">
              <a:solidFill>
                <a:srgbClr val="984807"/>
              </a:solidFill>
            </a:endParaRPr>
          </a:p>
        </p:txBody>
      </p:sp>
      <p:sp>
        <p:nvSpPr>
          <p:cNvPr id="23556" name="Rectangle 1">
            <a:extLst>
              <a:ext uri="{FF2B5EF4-FFF2-40B4-BE49-F238E27FC236}">
                <a16:creationId xmlns:a16="http://schemas.microsoft.com/office/drawing/2014/main" id="{272021AF-1B40-3702-480F-37AB5CBB4CC2}"/>
              </a:ext>
            </a:extLst>
          </p:cNvPr>
          <p:cNvSpPr>
            <a:spLocks noChangeArrowheads="1"/>
          </p:cNvSpPr>
          <p:nvPr/>
        </p:nvSpPr>
        <p:spPr bwMode="auto">
          <a:xfrm>
            <a:off x="457200" y="1371600"/>
            <a:ext cx="81534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rPr>
              <a:t>A l’intérieur desquelles se trouvent des catégories :</a:t>
            </a:r>
          </a:p>
          <a:p>
            <a:pPr algn="just">
              <a:spcBef>
                <a:spcPct val="0"/>
              </a:spcBef>
              <a:buFontTx/>
              <a:buNone/>
            </a:pPr>
            <a:endParaRPr lang="fr-FR" altLang="fr-FR" sz="2000">
              <a:latin typeface="Times New Roman" panose="02020603050405020304" pitchFamily="18" charset="0"/>
            </a:endParaRPr>
          </a:p>
          <a:p>
            <a:pPr algn="just">
              <a:spcBef>
                <a:spcPct val="0"/>
              </a:spcBef>
              <a:buFontTx/>
              <a:buChar char="-"/>
            </a:pPr>
            <a:r>
              <a:rPr lang="fr-FR" altLang="fr-FR" sz="2000" b="1">
                <a:latin typeface="Times New Roman" panose="02020603050405020304" pitchFamily="18" charset="0"/>
              </a:rPr>
              <a:t> </a:t>
            </a:r>
            <a:r>
              <a:rPr lang="fr-FR" altLang="fr-FR" sz="2000" b="1" u="sng">
                <a:latin typeface="Times New Roman" panose="02020603050405020304" pitchFamily="18" charset="0"/>
              </a:rPr>
              <a:t>Catégorie A :</a:t>
            </a:r>
            <a:r>
              <a:rPr lang="fr-FR" altLang="fr-FR" sz="2000" b="1">
                <a:latin typeface="Times New Roman" panose="02020603050405020304" pitchFamily="18" charset="0"/>
              </a:rPr>
              <a:t> </a:t>
            </a:r>
            <a:r>
              <a:rPr lang="fr-FR" altLang="fr-FR" sz="2000">
                <a:latin typeface="Times New Roman" panose="02020603050405020304" pitchFamily="18" charset="0"/>
              </a:rPr>
              <a:t>fonctions de direction et de conception.</a:t>
            </a:r>
          </a:p>
          <a:p>
            <a:pPr algn="just">
              <a:spcBef>
                <a:spcPct val="0"/>
              </a:spcBef>
              <a:buFontTx/>
              <a:buChar char="-"/>
            </a:pPr>
            <a:endParaRPr lang="fr-FR" altLang="fr-FR" sz="2000">
              <a:latin typeface="Times New Roman" panose="02020603050405020304" pitchFamily="18" charset="0"/>
            </a:endParaRPr>
          </a:p>
          <a:p>
            <a:pPr lvl="2" algn="just">
              <a:spcBef>
                <a:spcPct val="0"/>
              </a:spcBef>
              <a:buFont typeface="Wingdings" panose="05000000000000000000" pitchFamily="2" charset="2"/>
              <a:buNone/>
            </a:pPr>
            <a:r>
              <a:rPr lang="fr-FR" altLang="fr-FR" sz="2000">
                <a:latin typeface="Times New Roman" panose="02020603050405020304" pitchFamily="18" charset="0"/>
                <a:sym typeface="Wingdings" panose="05000000000000000000" pitchFamily="2" charset="2"/>
              </a:rPr>
              <a:t>Pour les SP : à partir du grade de capitaine.</a:t>
            </a:r>
          </a:p>
          <a:p>
            <a:pPr algn="just">
              <a:spcBef>
                <a:spcPct val="0"/>
              </a:spcBef>
              <a:buFont typeface="Wingdings" panose="05000000000000000000" pitchFamily="2" charset="2"/>
              <a:buChar char="à"/>
            </a:pPr>
            <a:endParaRPr lang="fr-FR" altLang="fr-FR" sz="2000">
              <a:latin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endParaRPr lang="fr-FR" altLang="fr-FR" sz="2000">
              <a:latin typeface="Times New Roman" panose="02020603050405020304" pitchFamily="18" charset="0"/>
              <a:sym typeface="Wingdings" panose="05000000000000000000" pitchFamily="2" charset="2"/>
            </a:endParaRPr>
          </a:p>
          <a:p>
            <a:pPr algn="just">
              <a:spcBef>
                <a:spcPct val="0"/>
              </a:spcBef>
              <a:buFontTx/>
              <a:buChar char="-"/>
            </a:pPr>
            <a:r>
              <a:rPr lang="fr-FR" altLang="fr-FR" sz="2000" b="1">
                <a:latin typeface="Times New Roman" panose="02020603050405020304" pitchFamily="18" charset="0"/>
                <a:sym typeface="Wingdings" panose="05000000000000000000" pitchFamily="2" charset="2"/>
              </a:rPr>
              <a:t> </a:t>
            </a:r>
            <a:r>
              <a:rPr lang="fr-FR" altLang="fr-FR" sz="2000" b="1" u="sng">
                <a:latin typeface="Times New Roman" panose="02020603050405020304" pitchFamily="18" charset="0"/>
                <a:sym typeface="Wingdings" panose="05000000000000000000" pitchFamily="2" charset="2"/>
              </a:rPr>
              <a:t>Catégorie B :</a:t>
            </a:r>
            <a:r>
              <a:rPr lang="fr-FR" altLang="fr-FR" sz="2000" b="1">
                <a:latin typeface="Times New Roman" panose="02020603050405020304" pitchFamily="18" charset="0"/>
                <a:sym typeface="Wingdings" panose="05000000000000000000" pitchFamily="2" charset="2"/>
              </a:rPr>
              <a:t> </a:t>
            </a:r>
            <a:r>
              <a:rPr lang="fr-FR" altLang="fr-FR" sz="2000">
                <a:latin typeface="Times New Roman" panose="02020603050405020304" pitchFamily="18" charset="0"/>
                <a:sym typeface="Wingdings" panose="05000000000000000000" pitchFamily="2" charset="2"/>
              </a:rPr>
              <a:t>personnels d’application et d’encadrement.</a:t>
            </a:r>
          </a:p>
          <a:p>
            <a:pPr algn="just">
              <a:spcBef>
                <a:spcPct val="0"/>
              </a:spcBef>
              <a:buFontTx/>
              <a:buChar char="-"/>
            </a:pPr>
            <a:endParaRPr lang="fr-FR" altLang="fr-FR" sz="2000">
              <a:latin typeface="Times New Roman" panose="02020603050405020304" pitchFamily="18" charset="0"/>
              <a:sym typeface="Wingdings" panose="05000000000000000000" pitchFamily="2" charset="2"/>
            </a:endParaRPr>
          </a:p>
          <a:p>
            <a:pPr lvl="2" algn="just">
              <a:spcBef>
                <a:spcPct val="0"/>
              </a:spcBef>
              <a:buFont typeface="Wingdings" panose="05000000000000000000" pitchFamily="2" charset="2"/>
              <a:buNone/>
            </a:pPr>
            <a:r>
              <a:rPr lang="fr-FR" altLang="fr-FR" sz="2000">
                <a:latin typeface="Times New Roman" panose="02020603050405020304" pitchFamily="18" charset="0"/>
                <a:sym typeface="Wingdings" panose="05000000000000000000" pitchFamily="2" charset="2"/>
              </a:rPr>
              <a:t>Pour les SP : grades de lieutenant.</a:t>
            </a:r>
          </a:p>
          <a:p>
            <a:pPr algn="just">
              <a:spcBef>
                <a:spcPct val="0"/>
              </a:spcBef>
              <a:buFontTx/>
              <a:buNone/>
            </a:pPr>
            <a:endParaRPr lang="fr-FR" altLang="fr-FR" sz="2000">
              <a:latin typeface="Times New Roman" panose="02020603050405020304" pitchFamily="18" charset="0"/>
              <a:sym typeface="Wingdings" panose="05000000000000000000" pitchFamily="2" charset="2"/>
            </a:endParaRPr>
          </a:p>
          <a:p>
            <a:pPr algn="just">
              <a:spcBef>
                <a:spcPct val="0"/>
              </a:spcBef>
              <a:buFontTx/>
              <a:buNone/>
            </a:pPr>
            <a:endParaRPr lang="fr-FR" altLang="fr-FR" sz="2000">
              <a:latin typeface="Times New Roman" panose="02020603050405020304" pitchFamily="18" charset="0"/>
              <a:sym typeface="Wingdings" panose="05000000000000000000" pitchFamily="2" charset="2"/>
            </a:endParaRPr>
          </a:p>
          <a:p>
            <a:pPr algn="just">
              <a:spcBef>
                <a:spcPct val="0"/>
              </a:spcBef>
              <a:buFontTx/>
              <a:buChar char="-"/>
            </a:pPr>
            <a:r>
              <a:rPr lang="fr-FR" altLang="fr-FR" sz="2000" b="1">
                <a:latin typeface="Times New Roman" panose="02020603050405020304" pitchFamily="18" charset="0"/>
                <a:sym typeface="Wingdings" panose="05000000000000000000" pitchFamily="2" charset="2"/>
              </a:rPr>
              <a:t> </a:t>
            </a:r>
            <a:r>
              <a:rPr lang="fr-FR" altLang="fr-FR" sz="2000" b="1" u="sng">
                <a:latin typeface="Times New Roman" panose="02020603050405020304" pitchFamily="18" charset="0"/>
                <a:sym typeface="Wingdings" panose="05000000000000000000" pitchFamily="2" charset="2"/>
              </a:rPr>
              <a:t>Catégorie C :</a:t>
            </a:r>
            <a:r>
              <a:rPr lang="fr-FR" altLang="fr-FR" sz="2000" b="1">
                <a:latin typeface="Times New Roman" panose="02020603050405020304" pitchFamily="18" charset="0"/>
                <a:sym typeface="Wingdings" panose="05000000000000000000" pitchFamily="2" charset="2"/>
              </a:rPr>
              <a:t> </a:t>
            </a:r>
            <a:r>
              <a:rPr lang="fr-FR" altLang="fr-FR" sz="2000">
                <a:latin typeface="Times New Roman" panose="02020603050405020304" pitchFamily="18" charset="0"/>
                <a:sym typeface="Wingdings" panose="05000000000000000000" pitchFamily="2" charset="2"/>
              </a:rPr>
              <a:t>personnels d’exécution spécialisée ou simple.</a:t>
            </a:r>
          </a:p>
          <a:p>
            <a:pPr algn="just">
              <a:spcBef>
                <a:spcPct val="0"/>
              </a:spcBef>
              <a:buFontTx/>
              <a:buNone/>
            </a:pPr>
            <a:endParaRPr lang="fr-FR" altLang="fr-FR" sz="2000">
              <a:latin typeface="Times New Roman" panose="02020603050405020304" pitchFamily="18" charset="0"/>
              <a:sym typeface="Wingdings" panose="05000000000000000000" pitchFamily="2" charset="2"/>
            </a:endParaRPr>
          </a:p>
          <a:p>
            <a:pPr algn="just">
              <a:spcBef>
                <a:spcPct val="0"/>
              </a:spcBef>
              <a:buFontTx/>
              <a:buNone/>
            </a:pPr>
            <a:r>
              <a:rPr lang="fr-FR" altLang="fr-FR" sz="2000">
                <a:latin typeface="Times New Roman" panose="02020603050405020304" pitchFamily="18" charset="0"/>
                <a:sym typeface="Wingdings" panose="05000000000000000000" pitchFamily="2" charset="2"/>
              </a:rPr>
              <a:t>	Pour les SP : de sapeur à adjudant-chef.</a:t>
            </a:r>
            <a:endParaRPr lang="fr-FR" altLang="fr-FR" sz="2000">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5AE2F8BA-25A8-67D1-F625-547586D09D2E}"/>
              </a:ext>
            </a:extLst>
          </p:cNvPr>
          <p:cNvSpPr>
            <a:spLocks noGrp="1"/>
          </p:cNvSpPr>
          <p:nvPr>
            <p:ph type="title"/>
          </p:nvPr>
        </p:nvSpPr>
        <p:spPr>
          <a:xfrm>
            <a:off x="900113" y="274638"/>
            <a:ext cx="7958137" cy="939800"/>
          </a:xfrm>
        </p:spPr>
        <p:txBody>
          <a:bodyPr/>
          <a:lstStyle/>
          <a:p>
            <a:pPr eaLnBrk="1" hangingPunct="1">
              <a:defRPr/>
            </a:pPr>
            <a:r>
              <a:rPr lang="fr-FR" sz="3600" b="1" dirty="0">
                <a:solidFill>
                  <a:schemeClr val="accent6">
                    <a:lumMod val="50000"/>
                  </a:schemeClr>
                </a:solidFill>
              </a:rPr>
              <a:t>Fonctionnaires et agents publics</a:t>
            </a:r>
          </a:p>
        </p:txBody>
      </p:sp>
      <p:sp>
        <p:nvSpPr>
          <p:cNvPr id="24579" name="Espace réservé du numéro de diapositive 4">
            <a:extLst>
              <a:ext uri="{FF2B5EF4-FFF2-40B4-BE49-F238E27FC236}">
                <a16:creationId xmlns:a16="http://schemas.microsoft.com/office/drawing/2014/main" id="{E873BF25-269D-97D4-141E-B6013A784E62}"/>
              </a:ext>
            </a:extLst>
          </p:cNvPr>
          <p:cNvSpPr>
            <a:spLocks noGrp="1" noChangeArrowheads="1"/>
          </p:cNvSpPr>
          <p:nvPr>
            <p:ph type="sldNum" sz="quarter" idx="12"/>
          </p:nvPr>
        </p:nvSpPr>
        <p:spPr bwMode="auto">
          <a:xfrm>
            <a:off x="6786563"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D34DD1F-9111-44C6-92C9-69F504CF801A}" type="slidenum">
              <a:rPr lang="fr-FR" altLang="fr-FR" sz="2000">
                <a:solidFill>
                  <a:srgbClr val="984807"/>
                </a:solidFill>
              </a:rPr>
              <a:pPr>
                <a:spcBef>
                  <a:spcPct val="0"/>
                </a:spcBef>
                <a:buFontTx/>
                <a:buNone/>
              </a:pPr>
              <a:t>22</a:t>
            </a:fld>
            <a:endParaRPr lang="fr-FR" altLang="fr-FR" sz="2000">
              <a:solidFill>
                <a:srgbClr val="984807"/>
              </a:solidFill>
            </a:endParaRPr>
          </a:p>
        </p:txBody>
      </p:sp>
      <p:sp>
        <p:nvSpPr>
          <p:cNvPr id="24580" name="Rectangle 3">
            <a:extLst>
              <a:ext uri="{FF2B5EF4-FFF2-40B4-BE49-F238E27FC236}">
                <a16:creationId xmlns:a16="http://schemas.microsoft.com/office/drawing/2014/main" id="{4DD9808D-A615-471F-4279-E93146DE42BC}"/>
              </a:ext>
            </a:extLst>
          </p:cNvPr>
          <p:cNvSpPr>
            <a:spLocks noChangeArrowheads="1"/>
          </p:cNvSpPr>
          <p:nvPr/>
        </p:nvSpPr>
        <p:spPr bwMode="auto">
          <a:xfrm>
            <a:off x="533400" y="1447800"/>
            <a:ext cx="64008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1800"/>
              </a:spcAft>
              <a:buFontTx/>
              <a:buNone/>
            </a:pPr>
            <a:r>
              <a:rPr lang="fr-FR" altLang="fr-FR" sz="2000">
                <a:latin typeface="Times New Roman" panose="02020603050405020304" pitchFamily="18" charset="0"/>
                <a:cs typeface="Times New Roman" panose="02020603050405020304" pitchFamily="18" charset="0"/>
              </a:rPr>
              <a:t>Le grade indique la place occupée par chaque fonctionnaire dans la hiérarchie de sa filière : lui permettant d'occuper l'un des emplois lui correspondant.</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Ainsi l'emploi est la fonction réellement exercée par le fonctionnaire. </a:t>
            </a:r>
          </a:p>
          <a:p>
            <a:pPr algn="just">
              <a:lnSpc>
                <a:spcPct val="107000"/>
              </a:lnSpc>
              <a:spcBef>
                <a:spcPct val="0"/>
              </a:spcBef>
              <a:buFontTx/>
              <a:buNone/>
            </a:pP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spcAft>
                <a:spcPts val="1800"/>
              </a:spcAft>
              <a:buFontTx/>
              <a:buNone/>
            </a:pPr>
            <a:r>
              <a:rPr lang="fr-FR" altLang="fr-FR" sz="2000">
                <a:latin typeface="Times New Roman" panose="02020603050405020304" pitchFamily="18" charset="0"/>
                <a:cs typeface="Times New Roman" panose="02020603050405020304" pitchFamily="18" charset="0"/>
              </a:rPr>
              <a:t>Le grade est distinct de l’emploi.</a:t>
            </a:r>
          </a:p>
          <a:p>
            <a:pPr algn="just">
              <a:lnSpc>
                <a:spcPct val="107000"/>
              </a:lnSpc>
              <a:spcBef>
                <a:spcPct val="0"/>
              </a:spcBef>
              <a:spcAft>
                <a:spcPts val="1800"/>
              </a:spcAft>
              <a:buFontTx/>
              <a:buNone/>
            </a:pP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Chaque grade est subdiviser en échelons. </a:t>
            </a: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Cela permet de situer l'ancienneté du fonctionnaire dans son grade ainsi que son niveau de rémunération.</a:t>
            </a:r>
            <a:endParaRPr lang="fr-FR" altLang="fr-FR" sz="2000">
              <a:latin typeface="Times New Roman" panose="02020603050405020304" pitchFamily="18" charset="0"/>
              <a:cs typeface="Calibri" panose="020F0502020204030204" pitchFamily="34" charset="0"/>
            </a:endParaRPr>
          </a:p>
        </p:txBody>
      </p:sp>
      <p:pic>
        <p:nvPicPr>
          <p:cNvPr id="24581" name="Image 7">
            <a:extLst>
              <a:ext uri="{FF2B5EF4-FFF2-40B4-BE49-F238E27FC236}">
                <a16:creationId xmlns:a16="http://schemas.microsoft.com/office/drawing/2014/main" id="{060B4778-DBEA-B26B-6C7D-B03D14089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524000"/>
            <a:ext cx="98107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Image 10">
            <a:extLst>
              <a:ext uri="{FF2B5EF4-FFF2-40B4-BE49-F238E27FC236}">
                <a16:creationId xmlns:a16="http://schemas.microsoft.com/office/drawing/2014/main" id="{1981AE5A-D894-1B87-110B-565ED4AF5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0"/>
            <a:ext cx="97472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Image 11">
            <a:extLst>
              <a:ext uri="{FF2B5EF4-FFF2-40B4-BE49-F238E27FC236}">
                <a16:creationId xmlns:a16="http://schemas.microsoft.com/office/drawing/2014/main" id="{DB7EE1A0-F178-5F45-7F8B-027C4CA2B5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648200"/>
            <a:ext cx="97472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294EF910-4AE8-EAC7-7C7B-C62F2CA84132}"/>
              </a:ext>
            </a:extLst>
          </p:cNvPr>
          <p:cNvSpPr>
            <a:spLocks noGrp="1"/>
          </p:cNvSpPr>
          <p:nvPr>
            <p:ph type="title"/>
          </p:nvPr>
        </p:nvSpPr>
        <p:spPr>
          <a:xfrm>
            <a:off x="900113" y="274638"/>
            <a:ext cx="7958137" cy="939800"/>
          </a:xfrm>
        </p:spPr>
        <p:txBody>
          <a:bodyPr/>
          <a:lstStyle/>
          <a:p>
            <a:pPr eaLnBrk="1" hangingPunct="1">
              <a:defRPr/>
            </a:pPr>
            <a:r>
              <a:rPr lang="fr-FR" sz="3600" b="1" dirty="0">
                <a:solidFill>
                  <a:schemeClr val="accent6">
                    <a:lumMod val="50000"/>
                  </a:schemeClr>
                </a:solidFill>
              </a:rPr>
              <a:t>Fonctionnaires et agents publics</a:t>
            </a:r>
          </a:p>
        </p:txBody>
      </p:sp>
      <p:sp>
        <p:nvSpPr>
          <p:cNvPr id="25603" name="Espace réservé du numéro de diapositive 4">
            <a:extLst>
              <a:ext uri="{FF2B5EF4-FFF2-40B4-BE49-F238E27FC236}">
                <a16:creationId xmlns:a16="http://schemas.microsoft.com/office/drawing/2014/main" id="{500D1CDB-55C8-0095-CB64-634FBD6A829D}"/>
              </a:ext>
            </a:extLst>
          </p:cNvPr>
          <p:cNvSpPr>
            <a:spLocks noGrp="1" noChangeArrowheads="1"/>
          </p:cNvSpPr>
          <p:nvPr>
            <p:ph type="sldNum" sz="quarter" idx="12"/>
          </p:nvPr>
        </p:nvSpPr>
        <p:spPr bwMode="auto">
          <a:xfrm>
            <a:off x="6786563"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7F7A7DBE-03FA-4566-B7A7-61029182C56D}" type="slidenum">
              <a:rPr lang="fr-FR" altLang="fr-FR" sz="2000">
                <a:solidFill>
                  <a:srgbClr val="984807"/>
                </a:solidFill>
              </a:rPr>
              <a:pPr>
                <a:spcBef>
                  <a:spcPct val="0"/>
                </a:spcBef>
                <a:buFontTx/>
                <a:buNone/>
              </a:pPr>
              <a:t>23</a:t>
            </a:fld>
            <a:endParaRPr lang="fr-FR" altLang="fr-FR" sz="2000">
              <a:solidFill>
                <a:srgbClr val="984807"/>
              </a:solidFill>
            </a:endParaRPr>
          </a:p>
        </p:txBody>
      </p:sp>
      <p:sp>
        <p:nvSpPr>
          <p:cNvPr id="25604" name="ZoneTexte 2">
            <a:extLst>
              <a:ext uri="{FF2B5EF4-FFF2-40B4-BE49-F238E27FC236}">
                <a16:creationId xmlns:a16="http://schemas.microsoft.com/office/drawing/2014/main" id="{85FA97D2-C0E8-9B77-A92C-B543186936DC}"/>
              </a:ext>
            </a:extLst>
          </p:cNvPr>
          <p:cNvSpPr txBox="1">
            <a:spLocks noChangeArrowheads="1"/>
          </p:cNvSpPr>
          <p:nvPr/>
        </p:nvSpPr>
        <p:spPr bwMode="auto">
          <a:xfrm>
            <a:off x="395288" y="1268413"/>
            <a:ext cx="55451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50000"/>
              </a:lnSpc>
              <a:spcBef>
                <a:spcPct val="0"/>
              </a:spcBef>
              <a:buFontTx/>
              <a:buNone/>
            </a:pPr>
            <a:r>
              <a:rPr lang="fr-FR" altLang="fr-FR" sz="2000" b="1">
                <a:latin typeface="Times New Roman" panose="02020603050405020304" pitchFamily="18" charset="0"/>
              </a:rPr>
              <a:t>C.   </a:t>
            </a:r>
            <a:r>
              <a:rPr lang="fr-FR" altLang="fr-FR" sz="2000" b="1" u="sng">
                <a:latin typeface="Times New Roman" panose="02020603050405020304" pitchFamily="18" charset="0"/>
              </a:rPr>
              <a:t>Accès à la fonction publique :</a:t>
            </a:r>
          </a:p>
          <a:p>
            <a:pPr algn="just">
              <a:lnSpc>
                <a:spcPct val="150000"/>
              </a:lnSpc>
              <a:spcBef>
                <a:spcPct val="0"/>
              </a:spcBef>
              <a:spcAft>
                <a:spcPts val="1200"/>
              </a:spcAft>
              <a:buFontTx/>
              <a:buNone/>
            </a:pPr>
            <a:r>
              <a:rPr lang="fr-FR" altLang="fr-FR" sz="2000">
                <a:latin typeface="Times New Roman" panose="02020603050405020304" pitchFamily="18" charset="0"/>
              </a:rPr>
              <a:t>Nul ne peux avoir la qualité de fonctionnaire :</a:t>
            </a:r>
          </a:p>
        </p:txBody>
      </p:sp>
      <p:pic>
        <p:nvPicPr>
          <p:cNvPr id="25605" name="Image 7">
            <a:extLst>
              <a:ext uri="{FF2B5EF4-FFF2-40B4-BE49-F238E27FC236}">
                <a16:creationId xmlns:a16="http://schemas.microsoft.com/office/drawing/2014/main" id="{0319DFC6-8F6A-C513-5EBB-FCE8FC353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662238"/>
            <a:ext cx="1870075"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4">
            <a:extLst>
              <a:ext uri="{FF2B5EF4-FFF2-40B4-BE49-F238E27FC236}">
                <a16:creationId xmlns:a16="http://schemas.microsoft.com/office/drawing/2014/main" id="{ECA57010-B2E7-C1BD-1740-222358BC6738}"/>
              </a:ext>
            </a:extLst>
          </p:cNvPr>
          <p:cNvSpPr>
            <a:spLocks noChangeArrowheads="1"/>
          </p:cNvSpPr>
          <p:nvPr/>
        </p:nvSpPr>
        <p:spPr bwMode="auto">
          <a:xfrm>
            <a:off x="2819400" y="2362200"/>
            <a:ext cx="576103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50000"/>
              </a:lnSpc>
              <a:spcBef>
                <a:spcPct val="0"/>
              </a:spcBef>
              <a:buFontTx/>
              <a:buChar char="-"/>
            </a:pPr>
            <a:r>
              <a:rPr lang="fr-FR" altLang="fr-FR" sz="2000">
                <a:latin typeface="Times New Roman" panose="02020603050405020304" pitchFamily="18" charset="0"/>
              </a:rPr>
              <a:t>S’il ne possède la nationalité française,</a:t>
            </a:r>
          </a:p>
          <a:p>
            <a:pPr algn="just">
              <a:lnSpc>
                <a:spcPct val="150000"/>
              </a:lnSpc>
              <a:spcBef>
                <a:spcPct val="0"/>
              </a:spcBef>
              <a:buFontTx/>
              <a:buChar char="-"/>
            </a:pPr>
            <a:endParaRPr lang="fr-FR" altLang="fr-FR" sz="2000">
              <a:latin typeface="Times New Roman" panose="02020603050405020304" pitchFamily="18" charset="0"/>
            </a:endParaRPr>
          </a:p>
          <a:p>
            <a:pPr algn="just">
              <a:lnSpc>
                <a:spcPct val="150000"/>
              </a:lnSpc>
              <a:spcBef>
                <a:spcPct val="0"/>
              </a:spcBef>
              <a:buFontTx/>
              <a:buChar char="-"/>
            </a:pPr>
            <a:r>
              <a:rPr lang="fr-FR" altLang="fr-FR" sz="2000">
                <a:latin typeface="Times New Roman" panose="02020603050405020304" pitchFamily="18" charset="0"/>
              </a:rPr>
              <a:t>S’il ne jouit de ses droits civiques,</a:t>
            </a:r>
          </a:p>
          <a:p>
            <a:pPr algn="just">
              <a:lnSpc>
                <a:spcPct val="150000"/>
              </a:lnSpc>
              <a:spcBef>
                <a:spcPct val="0"/>
              </a:spcBef>
              <a:buFontTx/>
              <a:buNone/>
            </a:pPr>
            <a:endParaRPr lang="fr-FR" altLang="fr-FR" sz="2000">
              <a:latin typeface="Times New Roman" panose="02020603050405020304" pitchFamily="18" charset="0"/>
            </a:endParaRPr>
          </a:p>
          <a:p>
            <a:pPr algn="just">
              <a:lnSpc>
                <a:spcPct val="150000"/>
              </a:lnSpc>
              <a:spcBef>
                <a:spcPct val="0"/>
              </a:spcBef>
              <a:buFontTx/>
              <a:buChar char="-"/>
            </a:pPr>
            <a:r>
              <a:rPr lang="fr-FR" altLang="fr-FR" sz="2000">
                <a:latin typeface="Times New Roman" panose="02020603050405020304" pitchFamily="18" charset="0"/>
              </a:rPr>
              <a:t>Le cas échéant, si les mentions portées au bulletin n° 2 de son casier judiciaire sont incompatibles avec l’exercice des fonctions,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7BF96FDD-36C8-17E1-C484-6766E8A12C5D}"/>
              </a:ext>
            </a:extLst>
          </p:cNvPr>
          <p:cNvSpPr>
            <a:spLocks noGrp="1"/>
          </p:cNvSpPr>
          <p:nvPr>
            <p:ph type="title" idx="4294967295"/>
          </p:nvPr>
        </p:nvSpPr>
        <p:spPr>
          <a:xfrm>
            <a:off x="900113" y="274638"/>
            <a:ext cx="7958137" cy="939800"/>
          </a:xfrm>
        </p:spPr>
        <p:txBody>
          <a:bodyPr/>
          <a:lstStyle/>
          <a:p>
            <a:pPr eaLnBrk="1" hangingPunct="1">
              <a:defRPr/>
            </a:pPr>
            <a:r>
              <a:rPr lang="fr-FR" sz="3600" b="1" dirty="0">
                <a:solidFill>
                  <a:schemeClr val="accent6">
                    <a:lumMod val="50000"/>
                  </a:schemeClr>
                </a:solidFill>
              </a:rPr>
              <a:t>Fonctionnaires et agents publics</a:t>
            </a:r>
          </a:p>
        </p:txBody>
      </p:sp>
      <p:sp>
        <p:nvSpPr>
          <p:cNvPr id="26627" name="Espace réservé du numéro de diapositive 4">
            <a:extLst>
              <a:ext uri="{FF2B5EF4-FFF2-40B4-BE49-F238E27FC236}">
                <a16:creationId xmlns:a16="http://schemas.microsoft.com/office/drawing/2014/main" id="{1CDC7529-FB46-0040-5DDB-2098408014D7}"/>
              </a:ext>
            </a:extLst>
          </p:cNvPr>
          <p:cNvSpPr txBox="1">
            <a:spLocks noGrp="1" noChangeArrowheads="1"/>
          </p:cNvSpPr>
          <p:nvPr/>
        </p:nvSpPr>
        <p:spPr bwMode="auto">
          <a:xfrm>
            <a:off x="6786563" y="63087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B6DB188-B527-46B7-AB8F-AA59A76F8FF8}" type="slidenum">
              <a:rPr lang="fr-FR" altLang="fr-FR" sz="2000">
                <a:solidFill>
                  <a:srgbClr val="984807"/>
                </a:solidFill>
              </a:rPr>
              <a:pPr algn="r" eaLnBrk="1" hangingPunct="1">
                <a:spcBef>
                  <a:spcPct val="0"/>
                </a:spcBef>
                <a:buFontTx/>
                <a:buNone/>
              </a:pPr>
              <a:t>24</a:t>
            </a:fld>
            <a:endParaRPr lang="fr-FR" altLang="fr-FR" sz="2000">
              <a:solidFill>
                <a:srgbClr val="984807"/>
              </a:solidFill>
            </a:endParaRPr>
          </a:p>
        </p:txBody>
      </p:sp>
      <p:sp>
        <p:nvSpPr>
          <p:cNvPr id="26628" name="ZoneTexte 2">
            <a:extLst>
              <a:ext uri="{FF2B5EF4-FFF2-40B4-BE49-F238E27FC236}">
                <a16:creationId xmlns:a16="http://schemas.microsoft.com/office/drawing/2014/main" id="{C47BE82C-DED8-AED8-272A-7EB8713F47BF}"/>
              </a:ext>
            </a:extLst>
          </p:cNvPr>
          <p:cNvSpPr txBox="1">
            <a:spLocks noChangeArrowheads="1"/>
          </p:cNvSpPr>
          <p:nvPr/>
        </p:nvSpPr>
        <p:spPr bwMode="auto">
          <a:xfrm>
            <a:off x="395288" y="1268413"/>
            <a:ext cx="55451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50000"/>
              </a:lnSpc>
              <a:spcBef>
                <a:spcPct val="0"/>
              </a:spcBef>
              <a:buFontTx/>
              <a:buNone/>
            </a:pPr>
            <a:r>
              <a:rPr lang="fr-FR" altLang="fr-FR" sz="2000" b="1">
                <a:latin typeface="Times New Roman" panose="02020603050405020304" pitchFamily="18" charset="0"/>
              </a:rPr>
              <a:t>C.   </a:t>
            </a:r>
            <a:r>
              <a:rPr lang="fr-FR" altLang="fr-FR" sz="2000" b="1" u="sng">
                <a:latin typeface="Times New Roman" panose="02020603050405020304" pitchFamily="18" charset="0"/>
              </a:rPr>
              <a:t>Accès à la fonction publique :</a:t>
            </a:r>
            <a:endParaRPr lang="fr-FR" altLang="fr-FR" sz="2000" u="sng">
              <a:latin typeface="Times New Roman" panose="02020603050405020304" pitchFamily="18" charset="0"/>
            </a:endParaRPr>
          </a:p>
          <a:p>
            <a:pPr algn="just">
              <a:lnSpc>
                <a:spcPct val="150000"/>
              </a:lnSpc>
              <a:spcBef>
                <a:spcPct val="0"/>
              </a:spcBef>
              <a:spcAft>
                <a:spcPts val="1200"/>
              </a:spcAft>
              <a:buFontTx/>
              <a:buNone/>
            </a:pPr>
            <a:r>
              <a:rPr lang="fr-FR" altLang="fr-FR" sz="2000">
                <a:latin typeface="Times New Roman" panose="02020603050405020304" pitchFamily="18" charset="0"/>
              </a:rPr>
              <a:t>Nul ne peux avoir la qualité de fonctionnaire :</a:t>
            </a:r>
          </a:p>
        </p:txBody>
      </p:sp>
      <p:sp>
        <p:nvSpPr>
          <p:cNvPr id="26629" name="Rectangle 3">
            <a:extLst>
              <a:ext uri="{FF2B5EF4-FFF2-40B4-BE49-F238E27FC236}">
                <a16:creationId xmlns:a16="http://schemas.microsoft.com/office/drawing/2014/main" id="{C9E2EDFE-1B16-8FD9-C7B5-11BA72687F1F}"/>
              </a:ext>
            </a:extLst>
          </p:cNvPr>
          <p:cNvSpPr>
            <a:spLocks noChangeArrowheads="1"/>
          </p:cNvSpPr>
          <p:nvPr/>
        </p:nvSpPr>
        <p:spPr bwMode="auto">
          <a:xfrm>
            <a:off x="685800" y="5334000"/>
            <a:ext cx="7993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rPr>
              <a:t>Le recrutement se fait principalement par concours afin d’assurer l’égalité d’accès.</a:t>
            </a:r>
          </a:p>
        </p:txBody>
      </p:sp>
      <p:pic>
        <p:nvPicPr>
          <p:cNvPr id="26630" name="Image 7">
            <a:extLst>
              <a:ext uri="{FF2B5EF4-FFF2-40B4-BE49-F238E27FC236}">
                <a16:creationId xmlns:a16="http://schemas.microsoft.com/office/drawing/2014/main" id="{A9536C03-4EA8-0300-8B69-83CD441A4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2200"/>
            <a:ext cx="1870075"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4">
            <a:extLst>
              <a:ext uri="{FF2B5EF4-FFF2-40B4-BE49-F238E27FC236}">
                <a16:creationId xmlns:a16="http://schemas.microsoft.com/office/drawing/2014/main" id="{1FF4F9CF-6F1A-5D22-C48F-AC63324CFD4E}"/>
              </a:ext>
            </a:extLst>
          </p:cNvPr>
          <p:cNvSpPr>
            <a:spLocks noChangeArrowheads="1"/>
          </p:cNvSpPr>
          <p:nvPr/>
        </p:nvSpPr>
        <p:spPr bwMode="auto">
          <a:xfrm>
            <a:off x="2743200" y="2438400"/>
            <a:ext cx="57610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50000"/>
              </a:lnSpc>
              <a:spcBef>
                <a:spcPct val="0"/>
              </a:spcBef>
              <a:buFontTx/>
              <a:buChar char="-"/>
            </a:pPr>
            <a:r>
              <a:rPr lang="fr-FR" altLang="fr-FR" sz="2000">
                <a:latin typeface="Times New Roman" panose="02020603050405020304" pitchFamily="18" charset="0"/>
              </a:rPr>
              <a:t>S’il ne se trouve en position régulière au regard du code du service national,</a:t>
            </a:r>
          </a:p>
          <a:p>
            <a:pPr algn="just">
              <a:lnSpc>
                <a:spcPct val="150000"/>
              </a:lnSpc>
              <a:spcBef>
                <a:spcPct val="0"/>
              </a:spcBef>
              <a:buFontTx/>
              <a:buChar char="-"/>
            </a:pPr>
            <a:endParaRPr lang="fr-FR" altLang="fr-FR" sz="2000">
              <a:latin typeface="Times New Roman" panose="02020603050405020304" pitchFamily="18" charset="0"/>
            </a:endParaRPr>
          </a:p>
          <a:p>
            <a:pPr algn="just">
              <a:lnSpc>
                <a:spcPct val="150000"/>
              </a:lnSpc>
              <a:spcBef>
                <a:spcPct val="0"/>
              </a:spcBef>
              <a:buFontTx/>
              <a:buChar char="-"/>
            </a:pPr>
            <a:r>
              <a:rPr lang="fr-FR" altLang="fr-FR" sz="2000">
                <a:latin typeface="Times New Roman" panose="02020603050405020304" pitchFamily="18" charset="0"/>
              </a:rPr>
              <a:t>S’il ne remplit les conditions d’aptitude physique exigées pour l’exercice de la fonction.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412E1A5B-56F9-9A47-EC6E-23B02C50EF82}"/>
              </a:ext>
            </a:extLst>
          </p:cNvPr>
          <p:cNvSpPr>
            <a:spLocks noGrp="1"/>
          </p:cNvSpPr>
          <p:nvPr>
            <p:ph type="title"/>
          </p:nvPr>
        </p:nvSpPr>
        <p:spPr>
          <a:xfrm>
            <a:off x="900113" y="274638"/>
            <a:ext cx="7958137" cy="939800"/>
          </a:xfrm>
        </p:spPr>
        <p:txBody>
          <a:bodyPr/>
          <a:lstStyle/>
          <a:p>
            <a:pPr eaLnBrk="1" hangingPunct="1">
              <a:defRPr/>
            </a:pPr>
            <a:r>
              <a:rPr lang="fr-FR" sz="3600" b="1" dirty="0">
                <a:solidFill>
                  <a:schemeClr val="accent6">
                    <a:lumMod val="50000"/>
                  </a:schemeClr>
                </a:solidFill>
              </a:rPr>
              <a:t>Fonctionnaires et agents publics</a:t>
            </a:r>
          </a:p>
        </p:txBody>
      </p:sp>
      <p:sp>
        <p:nvSpPr>
          <p:cNvPr id="27651" name="Espace réservé du numéro de diapositive 4">
            <a:extLst>
              <a:ext uri="{FF2B5EF4-FFF2-40B4-BE49-F238E27FC236}">
                <a16:creationId xmlns:a16="http://schemas.microsoft.com/office/drawing/2014/main" id="{0C3E0147-184E-8CE9-1CC5-812070B348F7}"/>
              </a:ext>
            </a:extLst>
          </p:cNvPr>
          <p:cNvSpPr>
            <a:spLocks noGrp="1" noChangeArrowheads="1"/>
          </p:cNvSpPr>
          <p:nvPr>
            <p:ph type="sldNum" sz="quarter" idx="12"/>
          </p:nvPr>
        </p:nvSpPr>
        <p:spPr bwMode="auto">
          <a:xfrm>
            <a:off x="6786563"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37FE86D-BFC0-4C81-B60D-5830D378E29C}" type="slidenum">
              <a:rPr lang="fr-FR" altLang="fr-FR" sz="2000">
                <a:solidFill>
                  <a:srgbClr val="984807"/>
                </a:solidFill>
              </a:rPr>
              <a:pPr>
                <a:spcBef>
                  <a:spcPct val="0"/>
                </a:spcBef>
                <a:buFontTx/>
                <a:buNone/>
              </a:pPr>
              <a:t>25</a:t>
            </a:fld>
            <a:endParaRPr lang="fr-FR" altLang="fr-FR" sz="2000">
              <a:solidFill>
                <a:srgbClr val="984807"/>
              </a:solidFill>
            </a:endParaRPr>
          </a:p>
        </p:txBody>
      </p:sp>
      <p:sp>
        <p:nvSpPr>
          <p:cNvPr id="27652" name="ZoneTexte 2">
            <a:extLst>
              <a:ext uri="{FF2B5EF4-FFF2-40B4-BE49-F238E27FC236}">
                <a16:creationId xmlns:a16="http://schemas.microsoft.com/office/drawing/2014/main" id="{74B24C6F-7CFC-0609-904B-C98B0F2F0877}"/>
              </a:ext>
            </a:extLst>
          </p:cNvPr>
          <p:cNvSpPr txBox="1">
            <a:spLocks noChangeArrowheads="1"/>
          </p:cNvSpPr>
          <p:nvPr/>
        </p:nvSpPr>
        <p:spPr bwMode="auto">
          <a:xfrm>
            <a:off x="395288" y="1268413"/>
            <a:ext cx="8462962"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50000"/>
              </a:lnSpc>
              <a:spcBef>
                <a:spcPct val="0"/>
              </a:spcBef>
              <a:buFontTx/>
              <a:buAutoNum type="alphaUcPeriod" startAt="4"/>
            </a:pPr>
            <a:r>
              <a:rPr lang="fr-FR" altLang="fr-FR" sz="2000" b="1" u="sng">
                <a:latin typeface="Times New Roman" panose="02020603050405020304" pitchFamily="18" charset="0"/>
              </a:rPr>
              <a:t>Le déroulement de carrière : </a:t>
            </a:r>
          </a:p>
          <a:p>
            <a:pPr algn="just">
              <a:lnSpc>
                <a:spcPct val="150000"/>
              </a:lnSpc>
              <a:spcBef>
                <a:spcPct val="0"/>
              </a:spcBef>
              <a:buFontTx/>
              <a:buNone/>
            </a:pPr>
            <a:endParaRPr lang="fr-FR" altLang="fr-FR" sz="2000" u="sng">
              <a:latin typeface="Times New Roman" panose="02020603050405020304" pitchFamily="18" charset="0"/>
            </a:endParaRPr>
          </a:p>
          <a:p>
            <a:pPr algn="just">
              <a:spcBef>
                <a:spcPct val="0"/>
              </a:spcBef>
              <a:spcAft>
                <a:spcPts val="1200"/>
              </a:spcAft>
              <a:buFontTx/>
              <a:buNone/>
            </a:pPr>
            <a:r>
              <a:rPr lang="fr-FR" altLang="fr-FR" sz="2000">
                <a:latin typeface="Times New Roman" panose="02020603050405020304" pitchFamily="18" charset="0"/>
              </a:rPr>
              <a:t>Chaque année, les agents titulaires et non titulaires sont notés avec une appréciation écrite. Cette notation intervient dans le déroulement de carrière.</a:t>
            </a:r>
          </a:p>
          <a:p>
            <a:pPr algn="just">
              <a:spcBef>
                <a:spcPct val="0"/>
              </a:spcBef>
              <a:spcAft>
                <a:spcPts val="1200"/>
              </a:spcAft>
              <a:buFontTx/>
              <a:buNone/>
            </a:pPr>
            <a:r>
              <a:rPr lang="fr-FR" altLang="fr-FR" sz="2000">
                <a:latin typeface="Times New Roman" panose="02020603050405020304" pitchFamily="18" charset="0"/>
              </a:rPr>
              <a:t>Il y a deux types d’avancement :</a:t>
            </a:r>
          </a:p>
        </p:txBody>
      </p:sp>
      <p:sp>
        <p:nvSpPr>
          <p:cNvPr id="27653" name="Rectangle 1">
            <a:extLst>
              <a:ext uri="{FF2B5EF4-FFF2-40B4-BE49-F238E27FC236}">
                <a16:creationId xmlns:a16="http://schemas.microsoft.com/office/drawing/2014/main" id="{8D3BAE28-A12E-4AAB-398A-29DE7A03DFE4}"/>
              </a:ext>
            </a:extLst>
          </p:cNvPr>
          <p:cNvSpPr>
            <a:spLocks noChangeArrowheads="1"/>
          </p:cNvSpPr>
          <p:nvPr/>
        </p:nvSpPr>
        <p:spPr bwMode="auto">
          <a:xfrm>
            <a:off x="533400" y="3581400"/>
            <a:ext cx="626427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spcAft>
                <a:spcPts val="1200"/>
              </a:spcAft>
              <a:buFontTx/>
              <a:buChar char="-"/>
            </a:pPr>
            <a:r>
              <a:rPr lang="fr-FR" altLang="fr-FR" sz="2000" b="1">
                <a:latin typeface="Times New Roman" panose="02020603050405020304" pitchFamily="18" charset="0"/>
              </a:rPr>
              <a:t>Avancement d’échelon : </a:t>
            </a:r>
            <a:r>
              <a:rPr lang="fr-FR" altLang="fr-FR" sz="2000">
                <a:latin typeface="Times New Roman" panose="02020603050405020304" pitchFamily="18" charset="0"/>
              </a:rPr>
              <a:t>il a lieu de façon continue en fonction de l'ancienneté et de la valeur professionnelle </a:t>
            </a:r>
          </a:p>
          <a:p>
            <a:pPr algn="just">
              <a:spcBef>
                <a:spcPct val="0"/>
              </a:spcBef>
              <a:spcAft>
                <a:spcPts val="1200"/>
              </a:spcAft>
              <a:buFontTx/>
              <a:buNone/>
            </a:pPr>
            <a:r>
              <a:rPr lang="fr-FR" altLang="fr-FR" sz="2000">
                <a:latin typeface="Times New Roman" panose="02020603050405020304" pitchFamily="18" charset="0"/>
                <a:sym typeface="Wingdings" panose="05000000000000000000" pitchFamily="2" charset="2"/>
              </a:rPr>
              <a:t> augmentation de salaire.</a:t>
            </a:r>
          </a:p>
        </p:txBody>
      </p:sp>
      <p:pic>
        <p:nvPicPr>
          <p:cNvPr id="27654" name="Image 9">
            <a:extLst>
              <a:ext uri="{FF2B5EF4-FFF2-40B4-BE49-F238E27FC236}">
                <a16:creationId xmlns:a16="http://schemas.microsoft.com/office/drawing/2014/main" id="{8FEEA731-CD60-B3C6-91C1-FAF40D16C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3416300"/>
            <a:ext cx="214788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20203B79-5BBB-728A-CC1A-D0BA7B437CDA}"/>
              </a:ext>
            </a:extLst>
          </p:cNvPr>
          <p:cNvSpPr>
            <a:spLocks noGrp="1"/>
          </p:cNvSpPr>
          <p:nvPr>
            <p:ph type="title" idx="4294967295"/>
          </p:nvPr>
        </p:nvSpPr>
        <p:spPr>
          <a:xfrm>
            <a:off x="900113" y="274638"/>
            <a:ext cx="7958137" cy="939800"/>
          </a:xfrm>
        </p:spPr>
        <p:txBody>
          <a:bodyPr/>
          <a:lstStyle/>
          <a:p>
            <a:pPr eaLnBrk="1" hangingPunct="1">
              <a:defRPr/>
            </a:pPr>
            <a:r>
              <a:rPr lang="fr-FR" sz="3600" b="1" dirty="0">
                <a:solidFill>
                  <a:schemeClr val="accent6">
                    <a:lumMod val="50000"/>
                  </a:schemeClr>
                </a:solidFill>
              </a:rPr>
              <a:t>Fonctionnaires et agents publics</a:t>
            </a:r>
          </a:p>
        </p:txBody>
      </p:sp>
      <p:sp>
        <p:nvSpPr>
          <p:cNvPr id="28675" name="Espace réservé du numéro de diapositive 4">
            <a:extLst>
              <a:ext uri="{FF2B5EF4-FFF2-40B4-BE49-F238E27FC236}">
                <a16:creationId xmlns:a16="http://schemas.microsoft.com/office/drawing/2014/main" id="{857BE717-6E8B-FBA0-8F44-6E3F82D0E41F}"/>
              </a:ext>
            </a:extLst>
          </p:cNvPr>
          <p:cNvSpPr txBox="1">
            <a:spLocks noGrp="1" noChangeArrowheads="1"/>
          </p:cNvSpPr>
          <p:nvPr/>
        </p:nvSpPr>
        <p:spPr bwMode="auto">
          <a:xfrm>
            <a:off x="6786563" y="63087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72A9C56-5A59-43F8-96FB-549A7DD6AEDF}" type="slidenum">
              <a:rPr lang="fr-FR" altLang="fr-FR" sz="2000">
                <a:solidFill>
                  <a:srgbClr val="984807"/>
                </a:solidFill>
              </a:rPr>
              <a:pPr algn="r" eaLnBrk="1" hangingPunct="1">
                <a:spcBef>
                  <a:spcPct val="0"/>
                </a:spcBef>
                <a:buFontTx/>
                <a:buNone/>
              </a:pPr>
              <a:t>26</a:t>
            </a:fld>
            <a:endParaRPr lang="fr-FR" altLang="fr-FR" sz="2000">
              <a:solidFill>
                <a:srgbClr val="984807"/>
              </a:solidFill>
            </a:endParaRPr>
          </a:p>
        </p:txBody>
      </p:sp>
      <p:sp>
        <p:nvSpPr>
          <p:cNvPr id="28676" name="ZoneTexte 2">
            <a:extLst>
              <a:ext uri="{FF2B5EF4-FFF2-40B4-BE49-F238E27FC236}">
                <a16:creationId xmlns:a16="http://schemas.microsoft.com/office/drawing/2014/main" id="{1FE027D2-304D-D706-9F8C-C90AC521252B}"/>
              </a:ext>
            </a:extLst>
          </p:cNvPr>
          <p:cNvSpPr txBox="1">
            <a:spLocks noChangeArrowheads="1"/>
          </p:cNvSpPr>
          <p:nvPr/>
        </p:nvSpPr>
        <p:spPr bwMode="auto">
          <a:xfrm>
            <a:off x="395288" y="1268413"/>
            <a:ext cx="8462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50000"/>
              </a:lnSpc>
              <a:spcBef>
                <a:spcPct val="0"/>
              </a:spcBef>
              <a:buFontTx/>
              <a:buAutoNum type="alphaUcPeriod" startAt="4"/>
            </a:pPr>
            <a:r>
              <a:rPr lang="fr-FR" altLang="fr-FR" sz="2000" b="1" u="sng">
                <a:latin typeface="Times New Roman" panose="02020603050405020304" pitchFamily="18" charset="0"/>
              </a:rPr>
              <a:t>Le déroulement de carrière : </a:t>
            </a:r>
            <a:endParaRPr lang="fr-FR" altLang="fr-FR" sz="2000" u="sng">
              <a:latin typeface="Times New Roman" panose="02020603050405020304" pitchFamily="18" charset="0"/>
            </a:endParaRPr>
          </a:p>
        </p:txBody>
      </p:sp>
      <p:sp>
        <p:nvSpPr>
          <p:cNvPr id="28677" name="Rectangle 1">
            <a:extLst>
              <a:ext uri="{FF2B5EF4-FFF2-40B4-BE49-F238E27FC236}">
                <a16:creationId xmlns:a16="http://schemas.microsoft.com/office/drawing/2014/main" id="{E2E97F4C-4ABE-A561-690E-0BE965C24D71}"/>
              </a:ext>
            </a:extLst>
          </p:cNvPr>
          <p:cNvSpPr>
            <a:spLocks noChangeArrowheads="1"/>
          </p:cNvSpPr>
          <p:nvPr/>
        </p:nvSpPr>
        <p:spPr bwMode="auto">
          <a:xfrm>
            <a:off x="457200" y="2209800"/>
            <a:ext cx="8077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spcAft>
                <a:spcPts val="1200"/>
              </a:spcAft>
              <a:buFontTx/>
              <a:buChar char="-"/>
            </a:pPr>
            <a:r>
              <a:rPr lang="fr-FR" altLang="fr-FR" sz="2000" b="1">
                <a:latin typeface="Times New Roman" panose="02020603050405020304" pitchFamily="18" charset="0"/>
              </a:rPr>
              <a:t>Avancement de grade : </a:t>
            </a:r>
          </a:p>
          <a:p>
            <a:pPr algn="just">
              <a:spcBef>
                <a:spcPct val="0"/>
              </a:spcBef>
              <a:spcAft>
                <a:spcPts val="1200"/>
              </a:spcAft>
              <a:buFontTx/>
              <a:buNone/>
            </a:pPr>
            <a:endParaRPr lang="fr-FR" altLang="fr-FR" sz="2000">
              <a:latin typeface="Times New Roman" panose="02020603050405020304" pitchFamily="18" charset="0"/>
            </a:endParaRPr>
          </a:p>
          <a:p>
            <a:pPr algn="just">
              <a:spcBef>
                <a:spcPct val="0"/>
              </a:spcBef>
              <a:spcAft>
                <a:spcPts val="1200"/>
              </a:spcAft>
              <a:buFontTx/>
              <a:buNone/>
            </a:pPr>
            <a:r>
              <a:rPr lang="fr-FR" altLang="fr-FR" sz="2000">
                <a:latin typeface="Times New Roman" panose="02020603050405020304" pitchFamily="18" charset="0"/>
              </a:rPr>
              <a:t>il se réalise en fonction de l'ancienneté et également en fonction de sa valeur professionnelle, soit par l'inscription sur un tableau d'avancement et / ou par la réussite d'un examen professionnel ou d'un concours sur épreuve(s).</a:t>
            </a:r>
          </a:p>
        </p:txBody>
      </p:sp>
      <p:pic>
        <p:nvPicPr>
          <p:cNvPr id="28678" name="Image 9">
            <a:extLst>
              <a:ext uri="{FF2B5EF4-FFF2-40B4-BE49-F238E27FC236}">
                <a16:creationId xmlns:a16="http://schemas.microsoft.com/office/drawing/2014/main" id="{CF78CA8E-A61A-A28E-9C37-01A304D9D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91000"/>
            <a:ext cx="2057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4EC8B018-BD21-A95E-F7CB-AC42A7A58D15}"/>
              </a:ext>
            </a:extLst>
          </p:cNvPr>
          <p:cNvSpPr>
            <a:spLocks noGrp="1"/>
          </p:cNvSpPr>
          <p:nvPr>
            <p:ph type="title"/>
          </p:nvPr>
        </p:nvSpPr>
        <p:spPr>
          <a:xfrm>
            <a:off x="900113" y="274638"/>
            <a:ext cx="7958137" cy="939800"/>
          </a:xfrm>
        </p:spPr>
        <p:txBody>
          <a:bodyPr/>
          <a:lstStyle/>
          <a:p>
            <a:pPr eaLnBrk="1" hangingPunct="1">
              <a:defRPr/>
            </a:pPr>
            <a:r>
              <a:rPr lang="fr-FR" sz="3600" b="1" dirty="0">
                <a:solidFill>
                  <a:schemeClr val="accent6">
                    <a:lumMod val="50000"/>
                  </a:schemeClr>
                </a:solidFill>
              </a:rPr>
              <a:t>Fonctionnaires et agents publics</a:t>
            </a:r>
          </a:p>
        </p:txBody>
      </p:sp>
      <p:sp>
        <p:nvSpPr>
          <p:cNvPr id="29699" name="Espace réservé du numéro de diapositive 4">
            <a:extLst>
              <a:ext uri="{FF2B5EF4-FFF2-40B4-BE49-F238E27FC236}">
                <a16:creationId xmlns:a16="http://schemas.microsoft.com/office/drawing/2014/main" id="{3AB4E0D7-9927-F3EB-C1BF-C6FEA234D369}"/>
              </a:ext>
            </a:extLst>
          </p:cNvPr>
          <p:cNvSpPr>
            <a:spLocks noGrp="1" noChangeArrowheads="1"/>
          </p:cNvSpPr>
          <p:nvPr>
            <p:ph type="sldNum" sz="quarter" idx="12"/>
          </p:nvPr>
        </p:nvSpPr>
        <p:spPr bwMode="auto">
          <a:xfrm>
            <a:off x="6786563"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A240201-C52C-4281-B179-5394DA6D2BAC}" type="slidenum">
              <a:rPr lang="fr-FR" altLang="fr-FR" sz="2000">
                <a:solidFill>
                  <a:srgbClr val="984807"/>
                </a:solidFill>
              </a:rPr>
              <a:pPr>
                <a:spcBef>
                  <a:spcPct val="0"/>
                </a:spcBef>
                <a:buFontTx/>
                <a:buNone/>
              </a:pPr>
              <a:t>27</a:t>
            </a:fld>
            <a:endParaRPr lang="fr-FR" altLang="fr-FR" sz="2000">
              <a:solidFill>
                <a:srgbClr val="984807"/>
              </a:solidFill>
            </a:endParaRPr>
          </a:p>
        </p:txBody>
      </p:sp>
      <p:sp>
        <p:nvSpPr>
          <p:cNvPr id="29700" name="Rectangle 3">
            <a:extLst>
              <a:ext uri="{FF2B5EF4-FFF2-40B4-BE49-F238E27FC236}">
                <a16:creationId xmlns:a16="http://schemas.microsoft.com/office/drawing/2014/main" id="{EDC8DAA7-DB38-D845-12EB-C5A46F32DFDF}"/>
              </a:ext>
            </a:extLst>
          </p:cNvPr>
          <p:cNvSpPr>
            <a:spLocks noChangeArrowheads="1"/>
          </p:cNvSpPr>
          <p:nvPr/>
        </p:nvSpPr>
        <p:spPr bwMode="auto">
          <a:xfrm>
            <a:off x="457200" y="1371600"/>
            <a:ext cx="81534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 typeface="Symbol" panose="05050102010706020507" pitchFamily="18" charset="2"/>
              <a:buChar char=""/>
            </a:pPr>
            <a:r>
              <a:rPr lang="fr-FR" altLang="fr-FR" sz="2000" b="1" u="sng">
                <a:latin typeface="Times New Roman" panose="02020603050405020304" pitchFamily="18" charset="0"/>
                <a:ea typeface="Times New Roman" panose="02020603050405020304" pitchFamily="18" charset="0"/>
                <a:cs typeface="Arial" panose="020B0604020202020204" pitchFamily="34" charset="0"/>
              </a:rPr>
              <a:t>Les positions administratives :</a:t>
            </a:r>
            <a:r>
              <a:rPr lang="fr-FR" altLang="fr-FR" sz="2000" i="1">
                <a:latin typeface="Times New Roman" panose="02020603050405020304" pitchFamily="18" charset="0"/>
                <a:ea typeface="Times New Roman" panose="02020603050405020304" pitchFamily="18" charset="0"/>
                <a:cs typeface="Arial" panose="020B0604020202020204" pitchFamily="34" charset="0"/>
              </a:rPr>
              <a:t> </a:t>
            </a:r>
            <a:endParaRPr lang="fr-FR" altLang="fr-FR" sz="20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07000"/>
              </a:lnSpc>
              <a:spcBef>
                <a:spcPct val="0"/>
              </a:spcBef>
              <a:buFontTx/>
              <a:buNone/>
            </a:pPr>
            <a:r>
              <a:rPr lang="fr-FR" altLang="fr-FR" sz="2000">
                <a:latin typeface="Times New Roman" panose="02020603050405020304" pitchFamily="18" charset="0"/>
                <a:ea typeface="Times New Roman" panose="02020603050405020304" pitchFamily="18" charset="0"/>
                <a:cs typeface="Arial" panose="020B0604020202020204" pitchFamily="34"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Situation dans laquelle se trouve le fonctionnaire par rapport à son administration : </a:t>
            </a:r>
          </a:p>
          <a:p>
            <a:pPr algn="just">
              <a:lnSpc>
                <a:spcPct val="107000"/>
              </a:lnSpc>
              <a:spcBef>
                <a:spcPct val="0"/>
              </a:spcBef>
              <a:buFontTx/>
              <a:buNone/>
            </a:pPr>
            <a:endParaRPr lang="fr-FR" altLang="fr-FR" sz="2000">
              <a:latin typeface="Times New Roman" panose="02020603050405020304" pitchFamily="18" charset="0"/>
              <a:cs typeface="Times New Roman" panose="02020603050405020304" pitchFamily="18" charset="0"/>
            </a:endParaRPr>
          </a:p>
          <a:p>
            <a:pPr algn="just">
              <a:lnSpc>
                <a:spcPct val="150000"/>
              </a:lnSpc>
              <a:spcBef>
                <a:spcPct val="0"/>
              </a:spcBef>
              <a:buFontTx/>
              <a:buChar char="-"/>
            </a:pPr>
            <a:r>
              <a:rPr lang="fr-FR" altLang="fr-FR" sz="2000">
                <a:latin typeface="Times New Roman" panose="02020603050405020304" pitchFamily="18" charset="0"/>
                <a:cs typeface="Calibri" panose="020F0502020204030204" pitchFamily="34" charset="0"/>
              </a:rPr>
              <a:t>En activité,</a:t>
            </a:r>
          </a:p>
          <a:p>
            <a:pPr algn="just">
              <a:lnSpc>
                <a:spcPct val="150000"/>
              </a:lnSpc>
              <a:spcBef>
                <a:spcPct val="0"/>
              </a:spcBef>
              <a:buFontTx/>
              <a:buChar char="-"/>
            </a:pPr>
            <a:r>
              <a:rPr lang="fr-FR" altLang="fr-FR" sz="2000">
                <a:latin typeface="Times New Roman" panose="02020603050405020304" pitchFamily="18" charset="0"/>
                <a:cs typeface="Calibri" panose="020F0502020204030204" pitchFamily="34" charset="0"/>
              </a:rPr>
              <a:t>Détaché,</a:t>
            </a:r>
          </a:p>
          <a:p>
            <a:pPr algn="just">
              <a:lnSpc>
                <a:spcPct val="150000"/>
              </a:lnSpc>
              <a:spcBef>
                <a:spcPct val="0"/>
              </a:spcBef>
              <a:buFontTx/>
              <a:buChar char="-"/>
            </a:pPr>
            <a:r>
              <a:rPr lang="fr-FR" altLang="fr-FR" sz="2000">
                <a:latin typeface="Times New Roman" panose="02020603050405020304" pitchFamily="18" charset="0"/>
                <a:cs typeface="Calibri" panose="020F0502020204030204" pitchFamily="34" charset="0"/>
              </a:rPr>
              <a:t>Mis à disposition,</a:t>
            </a:r>
          </a:p>
          <a:p>
            <a:pPr algn="just">
              <a:lnSpc>
                <a:spcPct val="150000"/>
              </a:lnSpc>
              <a:spcBef>
                <a:spcPct val="0"/>
              </a:spcBef>
              <a:buFontTx/>
              <a:buChar char="-"/>
            </a:pPr>
            <a:r>
              <a:rPr lang="fr-FR" altLang="fr-FR" sz="2000">
                <a:latin typeface="Times New Roman" panose="02020603050405020304" pitchFamily="18" charset="0"/>
                <a:cs typeface="Calibri" panose="020F0502020204030204" pitchFamily="34" charset="0"/>
              </a:rPr>
              <a:t>Position hors cadre,</a:t>
            </a:r>
          </a:p>
          <a:p>
            <a:pPr algn="just">
              <a:lnSpc>
                <a:spcPct val="150000"/>
              </a:lnSpc>
              <a:spcBef>
                <a:spcPct val="0"/>
              </a:spcBef>
              <a:buFontTx/>
              <a:buChar char="-"/>
            </a:pPr>
            <a:r>
              <a:rPr lang="fr-FR" altLang="fr-FR" sz="2000">
                <a:latin typeface="Times New Roman" panose="02020603050405020304" pitchFamily="18" charset="0"/>
                <a:cs typeface="Calibri" panose="020F0502020204030204" pitchFamily="34" charset="0"/>
              </a:rPr>
              <a:t>En disponibilité,</a:t>
            </a:r>
          </a:p>
          <a:p>
            <a:pPr algn="just">
              <a:lnSpc>
                <a:spcPct val="150000"/>
              </a:lnSpc>
              <a:spcBef>
                <a:spcPct val="0"/>
              </a:spcBef>
              <a:buFontTx/>
              <a:buChar char="-"/>
            </a:pPr>
            <a:r>
              <a:rPr lang="fr-FR" altLang="fr-FR" sz="2000">
                <a:latin typeface="Times New Roman" panose="02020603050405020304" pitchFamily="18" charset="0"/>
                <a:cs typeface="Calibri" panose="020F0502020204030204" pitchFamily="34" charset="0"/>
              </a:rPr>
              <a:t>En congé parental.</a:t>
            </a:r>
          </a:p>
        </p:txBody>
      </p:sp>
      <p:pic>
        <p:nvPicPr>
          <p:cNvPr id="29701" name="Picture 2" descr="Afficher l'image d'origine">
            <a:extLst>
              <a:ext uri="{FF2B5EF4-FFF2-40B4-BE49-F238E27FC236}">
                <a16:creationId xmlns:a16="http://schemas.microsoft.com/office/drawing/2014/main" id="{ADDD60D0-7FFB-2373-7778-CFB90F38D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7432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Afficher l'image d'origine">
            <a:extLst>
              <a:ext uri="{FF2B5EF4-FFF2-40B4-BE49-F238E27FC236}">
                <a16:creationId xmlns:a16="http://schemas.microsoft.com/office/drawing/2014/main" id="{190D0925-258C-78E9-322C-B8CF69239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191000"/>
            <a:ext cx="1893888"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 descr="Afficher l'image d'origine">
            <a:extLst>
              <a:ext uri="{FF2B5EF4-FFF2-40B4-BE49-F238E27FC236}">
                <a16:creationId xmlns:a16="http://schemas.microsoft.com/office/drawing/2014/main" id="{D8272CE5-1C4F-3F33-33DA-D47C44032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733800"/>
            <a:ext cx="25908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8">
            <a:extLst>
              <a:ext uri="{FF2B5EF4-FFF2-40B4-BE49-F238E27FC236}">
                <a16:creationId xmlns:a16="http://schemas.microsoft.com/office/drawing/2014/main" id="{CC523C44-28E9-EF4A-1E17-AE6FE2173C9E}"/>
              </a:ext>
            </a:extLst>
          </p:cNvPr>
          <p:cNvSpPr>
            <a:spLocks noGrp="1"/>
          </p:cNvSpPr>
          <p:nvPr>
            <p:ph type="title" idx="4294967295"/>
          </p:nvPr>
        </p:nvSpPr>
        <p:spPr>
          <a:xfrm>
            <a:off x="900113" y="274638"/>
            <a:ext cx="7958137" cy="939800"/>
          </a:xfrm>
        </p:spPr>
        <p:txBody>
          <a:bodyPr/>
          <a:lstStyle/>
          <a:p>
            <a:pPr eaLnBrk="1" hangingPunct="1">
              <a:defRPr/>
            </a:pPr>
            <a:r>
              <a:rPr lang="fr-FR" sz="3600" b="1" dirty="0">
                <a:solidFill>
                  <a:schemeClr val="accent6">
                    <a:lumMod val="50000"/>
                  </a:schemeClr>
                </a:solidFill>
              </a:rPr>
              <a:t>Fonctionnaires et agents publics</a:t>
            </a:r>
          </a:p>
        </p:txBody>
      </p:sp>
      <p:sp>
        <p:nvSpPr>
          <p:cNvPr id="30724" name="Espace réservé du numéro de diapositive 4">
            <a:extLst>
              <a:ext uri="{FF2B5EF4-FFF2-40B4-BE49-F238E27FC236}">
                <a16:creationId xmlns:a16="http://schemas.microsoft.com/office/drawing/2014/main" id="{86ADA59F-A1C1-620B-A8E2-8BDCB3C42416}"/>
              </a:ext>
            </a:extLst>
          </p:cNvPr>
          <p:cNvSpPr txBox="1">
            <a:spLocks noGrp="1" noChangeArrowheads="1"/>
          </p:cNvSpPr>
          <p:nvPr/>
        </p:nvSpPr>
        <p:spPr bwMode="auto">
          <a:xfrm>
            <a:off x="6786563" y="63087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2199BA1-2F25-4921-B908-D6A891990816}" type="slidenum">
              <a:rPr lang="fr-FR" altLang="fr-FR" sz="2000">
                <a:solidFill>
                  <a:srgbClr val="984807"/>
                </a:solidFill>
              </a:rPr>
              <a:pPr algn="r" eaLnBrk="1" hangingPunct="1">
                <a:spcBef>
                  <a:spcPct val="0"/>
                </a:spcBef>
                <a:buFontTx/>
                <a:buNone/>
              </a:pPr>
              <a:t>28</a:t>
            </a:fld>
            <a:endParaRPr lang="fr-FR" altLang="fr-FR" sz="2000">
              <a:solidFill>
                <a:srgbClr val="984807"/>
              </a:solidFill>
            </a:endParaRPr>
          </a:p>
        </p:txBody>
      </p:sp>
      <p:sp>
        <p:nvSpPr>
          <p:cNvPr id="30725" name="Rectangle 7">
            <a:extLst>
              <a:ext uri="{FF2B5EF4-FFF2-40B4-BE49-F238E27FC236}">
                <a16:creationId xmlns:a16="http://schemas.microsoft.com/office/drawing/2014/main" id="{98F64DC2-CCFD-3339-0A46-DC62367B04ED}"/>
              </a:ext>
            </a:extLst>
          </p:cNvPr>
          <p:cNvSpPr>
            <a:spLocks noChangeArrowheads="1"/>
          </p:cNvSpPr>
          <p:nvPr/>
        </p:nvSpPr>
        <p:spPr bwMode="auto">
          <a:xfrm>
            <a:off x="762000" y="1371600"/>
            <a:ext cx="6096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 typeface="Symbol" panose="05050102010706020507" pitchFamily="18" charset="2"/>
              <a:buChar char=""/>
            </a:pPr>
            <a:r>
              <a:rPr lang="fr-FR" altLang="fr-FR" sz="2000" b="1" u="sng">
                <a:latin typeface="Times New Roman" panose="02020603050405020304" pitchFamily="18" charset="0"/>
                <a:ea typeface="Times New Roman" panose="02020603050405020304" pitchFamily="18" charset="0"/>
                <a:cs typeface="Arial" panose="020B0604020202020204" pitchFamily="34" charset="0"/>
              </a:rPr>
              <a:t>Les cessations d’activités :</a:t>
            </a:r>
            <a:r>
              <a:rPr lang="fr-FR" altLang="fr-FR" sz="2000" i="1">
                <a:latin typeface="Times New Roman" panose="02020603050405020304" pitchFamily="18" charset="0"/>
                <a:ea typeface="Times New Roman" panose="02020603050405020304" pitchFamily="18" charset="0"/>
                <a:cs typeface="Arial" panose="020B0604020202020204" pitchFamily="34" charset="0"/>
              </a:rPr>
              <a:t> </a:t>
            </a:r>
            <a:endParaRPr lang="fr-FR" altLang="fr-FR" sz="20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07000"/>
              </a:lnSpc>
              <a:spcBef>
                <a:spcPct val="0"/>
              </a:spcBef>
              <a:buFontTx/>
              <a:buNone/>
            </a:pPr>
            <a:r>
              <a:rPr lang="fr-FR" altLang="fr-FR" sz="2000">
                <a:latin typeface="Times New Roman" panose="02020603050405020304" pitchFamily="18" charset="0"/>
                <a:ea typeface="Times New Roman" panose="02020603050405020304" pitchFamily="18" charset="0"/>
                <a:cs typeface="Arial" panose="020B0604020202020204" pitchFamily="34" charset="0"/>
              </a:rPr>
              <a:t> </a:t>
            </a:r>
            <a:endParaRPr lang="fr-FR" altLang="fr-FR" sz="200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Bef>
                <a:spcPct val="0"/>
              </a:spcBef>
              <a:buFontTx/>
              <a:buChar char="-"/>
            </a:pPr>
            <a:r>
              <a:rPr lang="fr-FR" altLang="fr-FR" sz="2000">
                <a:latin typeface="Times New Roman" panose="02020603050405020304" pitchFamily="18" charset="0"/>
                <a:ea typeface="Times New Roman" panose="02020603050405020304" pitchFamily="18" charset="0"/>
                <a:cs typeface="Calibri" panose="020F0502020204030204" pitchFamily="34" charset="0"/>
              </a:rPr>
              <a:t>La démission,</a:t>
            </a:r>
          </a:p>
          <a:p>
            <a:pPr algn="just">
              <a:lnSpc>
                <a:spcPct val="150000"/>
              </a:lnSpc>
              <a:spcBef>
                <a:spcPct val="0"/>
              </a:spcBef>
              <a:buFontTx/>
              <a:buChar char="-"/>
            </a:pPr>
            <a:r>
              <a:rPr lang="fr-FR" altLang="fr-FR" sz="2000">
                <a:latin typeface="Times New Roman" panose="02020603050405020304" pitchFamily="18" charset="0"/>
                <a:ea typeface="Times New Roman" panose="02020603050405020304" pitchFamily="18" charset="0"/>
                <a:cs typeface="Calibri" panose="020F0502020204030204" pitchFamily="34" charset="0"/>
              </a:rPr>
              <a:t>Le licenciement,</a:t>
            </a:r>
          </a:p>
          <a:p>
            <a:pPr algn="just">
              <a:lnSpc>
                <a:spcPct val="150000"/>
              </a:lnSpc>
              <a:spcBef>
                <a:spcPct val="0"/>
              </a:spcBef>
              <a:buFontTx/>
              <a:buChar char="-"/>
            </a:pPr>
            <a:r>
              <a:rPr lang="fr-FR" altLang="fr-FR" sz="2000">
                <a:latin typeface="Times New Roman" panose="02020603050405020304" pitchFamily="18" charset="0"/>
                <a:ea typeface="Times New Roman" panose="02020603050405020304" pitchFamily="18" charset="0"/>
                <a:cs typeface="Calibri" panose="020F0502020204030204" pitchFamily="34" charset="0"/>
              </a:rPr>
              <a:t>La révocation,</a:t>
            </a:r>
          </a:p>
          <a:p>
            <a:pPr algn="just">
              <a:lnSpc>
                <a:spcPct val="150000"/>
              </a:lnSpc>
              <a:spcBef>
                <a:spcPct val="0"/>
              </a:spcBef>
              <a:buFontTx/>
              <a:buChar char="-"/>
            </a:pPr>
            <a:r>
              <a:rPr lang="fr-FR" altLang="fr-FR" sz="2000">
                <a:latin typeface="Times New Roman" panose="02020603050405020304" pitchFamily="18" charset="0"/>
                <a:ea typeface="Times New Roman" panose="02020603050405020304" pitchFamily="18" charset="0"/>
                <a:cs typeface="Calibri" panose="020F0502020204030204" pitchFamily="34" charset="0"/>
              </a:rPr>
              <a:t>La retraite.</a:t>
            </a:r>
          </a:p>
        </p:txBody>
      </p:sp>
      <p:pic>
        <p:nvPicPr>
          <p:cNvPr id="30726" name="Picture 8" descr="Afficher l'image d'origine">
            <a:extLst>
              <a:ext uri="{FF2B5EF4-FFF2-40B4-BE49-F238E27FC236}">
                <a16:creationId xmlns:a16="http://schemas.microsoft.com/office/drawing/2014/main" id="{1D19E0BD-810E-621E-07DC-8F107CA07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828800"/>
            <a:ext cx="21336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 9" descr="Afficher l'image d'origine">
            <a:extLst>
              <a:ext uri="{FF2B5EF4-FFF2-40B4-BE49-F238E27FC236}">
                <a16:creationId xmlns:a16="http://schemas.microsoft.com/office/drawing/2014/main" id="{64D344B9-175F-A6FF-19AB-6308EE3FA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733800"/>
            <a:ext cx="349408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8">
            <a:extLst>
              <a:ext uri="{FF2B5EF4-FFF2-40B4-BE49-F238E27FC236}">
                <a16:creationId xmlns:a16="http://schemas.microsoft.com/office/drawing/2014/main" id="{12A380D8-2062-A9FB-44D2-977CE08F930E}"/>
              </a:ext>
            </a:extLst>
          </p:cNvPr>
          <p:cNvSpPr>
            <a:spLocks noGrp="1"/>
          </p:cNvSpPr>
          <p:nvPr>
            <p:ph type="title"/>
          </p:nvPr>
        </p:nvSpPr>
        <p:spPr>
          <a:xfrm>
            <a:off x="900113" y="274638"/>
            <a:ext cx="7958137" cy="939800"/>
          </a:xfrm>
        </p:spPr>
        <p:txBody>
          <a:bodyPr/>
          <a:lstStyle/>
          <a:p>
            <a:pPr eaLnBrk="1" hangingPunct="1">
              <a:defRPr/>
            </a:pPr>
            <a:r>
              <a:rPr lang="fr-FR" sz="3600" b="1" dirty="0">
                <a:solidFill>
                  <a:schemeClr val="accent6">
                    <a:lumMod val="50000"/>
                  </a:schemeClr>
                </a:solidFill>
              </a:rPr>
              <a:t>Fonctionnaires et agents publics</a:t>
            </a:r>
          </a:p>
        </p:txBody>
      </p:sp>
      <p:sp>
        <p:nvSpPr>
          <p:cNvPr id="31748" name="Espace réservé du numéro de diapositive 4">
            <a:extLst>
              <a:ext uri="{FF2B5EF4-FFF2-40B4-BE49-F238E27FC236}">
                <a16:creationId xmlns:a16="http://schemas.microsoft.com/office/drawing/2014/main" id="{670BEBE0-37BD-5F5D-8778-2BD7D08D89CA}"/>
              </a:ext>
            </a:extLst>
          </p:cNvPr>
          <p:cNvSpPr>
            <a:spLocks noGrp="1" noChangeArrowheads="1"/>
          </p:cNvSpPr>
          <p:nvPr>
            <p:ph type="sldNum" sz="quarter" idx="12"/>
          </p:nvPr>
        </p:nvSpPr>
        <p:spPr bwMode="auto">
          <a:xfrm>
            <a:off x="6786563"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9157395-4CBC-4493-AE5D-1DF8B9E655B8}" type="slidenum">
              <a:rPr lang="fr-FR" altLang="fr-FR" sz="2000">
                <a:solidFill>
                  <a:srgbClr val="984807"/>
                </a:solidFill>
              </a:rPr>
              <a:pPr>
                <a:spcBef>
                  <a:spcPct val="0"/>
                </a:spcBef>
                <a:buFontTx/>
                <a:buNone/>
              </a:pPr>
              <a:t>29</a:t>
            </a:fld>
            <a:endParaRPr lang="fr-FR" altLang="fr-FR" sz="2000">
              <a:solidFill>
                <a:srgbClr val="984807"/>
              </a:solidFill>
            </a:endParaRPr>
          </a:p>
        </p:txBody>
      </p:sp>
      <p:sp>
        <p:nvSpPr>
          <p:cNvPr id="31749" name="ZoneTexte 2">
            <a:extLst>
              <a:ext uri="{FF2B5EF4-FFF2-40B4-BE49-F238E27FC236}">
                <a16:creationId xmlns:a16="http://schemas.microsoft.com/office/drawing/2014/main" id="{83D1C4CF-0305-2689-BE6F-700091D901EE}"/>
              </a:ext>
            </a:extLst>
          </p:cNvPr>
          <p:cNvSpPr txBox="1">
            <a:spLocks noChangeArrowheads="1"/>
          </p:cNvSpPr>
          <p:nvPr/>
        </p:nvSpPr>
        <p:spPr bwMode="auto">
          <a:xfrm>
            <a:off x="395288" y="1268413"/>
            <a:ext cx="83534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50000"/>
              </a:lnSpc>
              <a:spcBef>
                <a:spcPct val="0"/>
              </a:spcBef>
              <a:spcAft>
                <a:spcPts val="1200"/>
              </a:spcAft>
              <a:buFontTx/>
              <a:buAutoNum type="alphaUcPeriod" startAt="5"/>
            </a:pPr>
            <a:r>
              <a:rPr lang="fr-FR" altLang="fr-FR" sz="2000" b="1" u="sng">
                <a:latin typeface="Times New Roman" panose="02020603050405020304" pitchFamily="18" charset="0"/>
              </a:rPr>
              <a:t>Droit syndical : </a:t>
            </a:r>
            <a:endParaRPr lang="fr-FR" altLang="fr-FR" sz="2000" u="sng">
              <a:latin typeface="Times New Roman" panose="02020603050405020304" pitchFamily="18" charset="0"/>
            </a:endParaRPr>
          </a:p>
          <a:p>
            <a:pPr algn="just">
              <a:spcBef>
                <a:spcPct val="0"/>
              </a:spcBef>
              <a:spcAft>
                <a:spcPts val="1200"/>
              </a:spcAft>
              <a:buFontTx/>
              <a:buNone/>
            </a:pPr>
            <a:r>
              <a:rPr lang="fr-FR" altLang="fr-FR" sz="2000">
                <a:latin typeface="Times New Roman" panose="02020603050405020304" pitchFamily="18" charset="0"/>
              </a:rPr>
              <a:t>Un syndicat est une association de personnes exerçant la même profession. </a:t>
            </a:r>
          </a:p>
          <a:p>
            <a:pPr algn="just">
              <a:spcBef>
                <a:spcPct val="0"/>
              </a:spcBef>
              <a:spcAft>
                <a:spcPts val="1200"/>
              </a:spcAft>
              <a:buFontTx/>
              <a:buNone/>
            </a:pPr>
            <a:endParaRPr lang="fr-FR" altLang="fr-FR" sz="2000">
              <a:latin typeface="Times New Roman" panose="02020603050405020304" pitchFamily="18" charset="0"/>
            </a:endParaRPr>
          </a:p>
          <a:p>
            <a:pPr algn="just">
              <a:spcBef>
                <a:spcPct val="0"/>
              </a:spcBef>
              <a:spcAft>
                <a:spcPts val="1200"/>
              </a:spcAft>
              <a:buFontTx/>
              <a:buNone/>
            </a:pPr>
            <a:r>
              <a:rPr lang="fr-FR" altLang="fr-FR" sz="2000">
                <a:latin typeface="Times New Roman" panose="02020603050405020304" pitchFamily="18" charset="0"/>
              </a:rPr>
              <a:t>Seules les centrales syndicales sont aptes à négocier avec les pouvoirs publics et participent aux organismes paritaires.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 6" descr="Afficher l'image d'origine">
            <a:extLst>
              <a:ext uri="{FF2B5EF4-FFF2-40B4-BE49-F238E27FC236}">
                <a16:creationId xmlns:a16="http://schemas.microsoft.com/office/drawing/2014/main" id="{E25840CC-1EDA-C731-E266-C8B78F7B6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2166938"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8">
            <a:extLst>
              <a:ext uri="{FF2B5EF4-FFF2-40B4-BE49-F238E27FC236}">
                <a16:creationId xmlns:a16="http://schemas.microsoft.com/office/drawing/2014/main" id="{97D01593-C753-1867-56F3-0EEA212CB31C}"/>
              </a:ext>
            </a:extLst>
          </p:cNvPr>
          <p:cNvSpPr>
            <a:spLocks noGrp="1"/>
          </p:cNvSpPr>
          <p:nvPr>
            <p:ph type="title"/>
          </p:nvPr>
        </p:nvSpPr>
        <p:spPr>
          <a:xfrm>
            <a:off x="611188" y="274638"/>
            <a:ext cx="8247062" cy="939800"/>
          </a:xfrm>
        </p:spPr>
        <p:txBody>
          <a:bodyPr/>
          <a:lstStyle/>
          <a:p>
            <a:pPr eaLnBrk="1" hangingPunct="1">
              <a:defRPr/>
            </a:pPr>
            <a:r>
              <a:rPr lang="fr-FR" sz="3600" b="1" dirty="0">
                <a:solidFill>
                  <a:schemeClr val="accent6">
                    <a:lumMod val="50000"/>
                  </a:schemeClr>
                </a:solidFill>
              </a:rPr>
              <a:t>Généralités</a:t>
            </a:r>
          </a:p>
        </p:txBody>
      </p:sp>
      <p:sp>
        <p:nvSpPr>
          <p:cNvPr id="5124" name="Espace réservé du numéro de diapositive 4">
            <a:extLst>
              <a:ext uri="{FF2B5EF4-FFF2-40B4-BE49-F238E27FC236}">
                <a16:creationId xmlns:a16="http://schemas.microsoft.com/office/drawing/2014/main" id="{ACF3777D-31FE-4710-DC85-5C4F4BEB2B16}"/>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A8E6B45B-94A8-434A-B503-1172CD9552E9}" type="slidenum">
              <a:rPr lang="fr-FR" altLang="fr-FR" sz="2000">
                <a:solidFill>
                  <a:srgbClr val="984807"/>
                </a:solidFill>
              </a:rPr>
              <a:pPr>
                <a:spcBef>
                  <a:spcPct val="0"/>
                </a:spcBef>
                <a:buFontTx/>
                <a:buNone/>
              </a:pPr>
              <a:t>3</a:t>
            </a:fld>
            <a:endParaRPr lang="fr-FR" altLang="fr-FR" sz="2000">
              <a:solidFill>
                <a:srgbClr val="984807"/>
              </a:solidFill>
            </a:endParaRPr>
          </a:p>
        </p:txBody>
      </p:sp>
      <p:sp>
        <p:nvSpPr>
          <p:cNvPr id="5125" name="Rectangle 2">
            <a:extLst>
              <a:ext uri="{FF2B5EF4-FFF2-40B4-BE49-F238E27FC236}">
                <a16:creationId xmlns:a16="http://schemas.microsoft.com/office/drawing/2014/main" id="{BFFE649E-70FF-2276-36DF-67FBAC58758D}"/>
              </a:ext>
            </a:extLst>
          </p:cNvPr>
          <p:cNvSpPr>
            <a:spLocks noChangeArrowheads="1"/>
          </p:cNvSpPr>
          <p:nvPr/>
        </p:nvSpPr>
        <p:spPr bwMode="auto">
          <a:xfrm>
            <a:off x="2895600" y="1828800"/>
            <a:ext cx="5773738"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Tx/>
              <a:buNone/>
            </a:pPr>
            <a:r>
              <a:rPr lang="fr-FR" altLang="fr-FR" sz="2000">
                <a:solidFill>
                  <a:srgbClr val="000000"/>
                </a:solidFill>
                <a:latin typeface="Times New Roman" panose="02020603050405020304" pitchFamily="18" charset="0"/>
                <a:cs typeface="Times New Roman" panose="02020603050405020304" pitchFamily="18" charset="0"/>
              </a:rPr>
              <a:t>Les services d'incendie et de secours sont des services publics par excellence car ils respectent avec rigueur et convictions les grands principes d'égalité, de continuité et d'adaptabilité.</a:t>
            </a:r>
          </a:p>
          <a:p>
            <a:pPr algn="just">
              <a:lnSpc>
                <a:spcPct val="107000"/>
              </a:lnSpc>
              <a:spcBef>
                <a:spcPct val="0"/>
              </a:spcBef>
              <a:spcAft>
                <a:spcPts val="800"/>
              </a:spcAft>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fr-FR" altLang="fr-FR" sz="2000">
                <a:solidFill>
                  <a:srgbClr val="000000"/>
                </a:solidFill>
                <a:latin typeface="Times New Roman" panose="02020603050405020304" pitchFamily="18" charset="0"/>
                <a:cs typeface="Times New Roman" panose="02020603050405020304" pitchFamily="18" charset="0"/>
              </a:rPr>
              <a:t>Le service public est une activité d'intérêt général assurée et assumée par une personne publique et soumise au droit public. </a:t>
            </a:r>
            <a:endParaRPr lang="fr-FR" altLang="fr-FR" sz="2000">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 9" descr="Afficher l'image d'origine">
            <a:extLst>
              <a:ext uri="{FF2B5EF4-FFF2-40B4-BE49-F238E27FC236}">
                <a16:creationId xmlns:a16="http://schemas.microsoft.com/office/drawing/2014/main" id="{0DB447B4-C0D6-4F40-3102-C46738030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3976688"/>
            <a:ext cx="3494087"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8">
            <a:extLst>
              <a:ext uri="{FF2B5EF4-FFF2-40B4-BE49-F238E27FC236}">
                <a16:creationId xmlns:a16="http://schemas.microsoft.com/office/drawing/2014/main" id="{85084BC6-D78F-ED1A-8BEF-668B72253FDA}"/>
              </a:ext>
            </a:extLst>
          </p:cNvPr>
          <p:cNvSpPr>
            <a:spLocks noGrp="1"/>
          </p:cNvSpPr>
          <p:nvPr>
            <p:ph type="title" idx="4294967295"/>
          </p:nvPr>
        </p:nvSpPr>
        <p:spPr>
          <a:xfrm>
            <a:off x="900113" y="274638"/>
            <a:ext cx="7958137" cy="939800"/>
          </a:xfrm>
        </p:spPr>
        <p:txBody>
          <a:bodyPr/>
          <a:lstStyle/>
          <a:p>
            <a:pPr eaLnBrk="1" hangingPunct="1">
              <a:defRPr/>
            </a:pPr>
            <a:r>
              <a:rPr lang="fr-FR" sz="3600" b="1" dirty="0">
                <a:solidFill>
                  <a:schemeClr val="accent6">
                    <a:lumMod val="50000"/>
                  </a:schemeClr>
                </a:solidFill>
              </a:rPr>
              <a:t>Fonctionnaires et agents publics</a:t>
            </a:r>
          </a:p>
        </p:txBody>
      </p:sp>
      <p:sp>
        <p:nvSpPr>
          <p:cNvPr id="32772" name="Espace réservé du numéro de diapositive 4">
            <a:extLst>
              <a:ext uri="{FF2B5EF4-FFF2-40B4-BE49-F238E27FC236}">
                <a16:creationId xmlns:a16="http://schemas.microsoft.com/office/drawing/2014/main" id="{620DB6BA-0316-DD0B-93F5-8CFE5614033C}"/>
              </a:ext>
            </a:extLst>
          </p:cNvPr>
          <p:cNvSpPr txBox="1">
            <a:spLocks noGrp="1" noChangeArrowheads="1"/>
          </p:cNvSpPr>
          <p:nvPr/>
        </p:nvSpPr>
        <p:spPr bwMode="auto">
          <a:xfrm>
            <a:off x="6786563" y="63087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659F83D-1A58-49DF-997D-299E81C4D6A4}" type="slidenum">
              <a:rPr lang="fr-FR" altLang="fr-FR" sz="2000">
                <a:solidFill>
                  <a:srgbClr val="984807"/>
                </a:solidFill>
              </a:rPr>
              <a:pPr algn="r" eaLnBrk="1" hangingPunct="1">
                <a:spcBef>
                  <a:spcPct val="0"/>
                </a:spcBef>
                <a:buFontTx/>
                <a:buNone/>
              </a:pPr>
              <a:t>30</a:t>
            </a:fld>
            <a:endParaRPr lang="fr-FR" altLang="fr-FR" sz="2000">
              <a:solidFill>
                <a:srgbClr val="984807"/>
              </a:solidFill>
            </a:endParaRPr>
          </a:p>
        </p:txBody>
      </p:sp>
      <p:sp>
        <p:nvSpPr>
          <p:cNvPr id="32773" name="ZoneTexte 2">
            <a:extLst>
              <a:ext uri="{FF2B5EF4-FFF2-40B4-BE49-F238E27FC236}">
                <a16:creationId xmlns:a16="http://schemas.microsoft.com/office/drawing/2014/main" id="{AEB4C803-FA66-6F03-70FD-4F3EDBCA945B}"/>
              </a:ext>
            </a:extLst>
          </p:cNvPr>
          <p:cNvSpPr txBox="1">
            <a:spLocks noChangeArrowheads="1"/>
          </p:cNvSpPr>
          <p:nvPr/>
        </p:nvSpPr>
        <p:spPr bwMode="auto">
          <a:xfrm>
            <a:off x="395288" y="1268413"/>
            <a:ext cx="8353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50000"/>
              </a:lnSpc>
              <a:spcBef>
                <a:spcPct val="0"/>
              </a:spcBef>
              <a:spcAft>
                <a:spcPts val="1200"/>
              </a:spcAft>
              <a:buFontTx/>
              <a:buAutoNum type="alphaUcPeriod" startAt="5"/>
            </a:pPr>
            <a:r>
              <a:rPr lang="fr-FR" altLang="fr-FR" sz="2000" b="1" u="sng">
                <a:latin typeface="Times New Roman" panose="02020603050405020304" pitchFamily="18" charset="0"/>
              </a:rPr>
              <a:t>Droit syndical : </a:t>
            </a:r>
            <a:endParaRPr lang="fr-FR" altLang="fr-FR" sz="2000" u="sng">
              <a:latin typeface="Times New Roman" panose="02020603050405020304" pitchFamily="18" charset="0"/>
            </a:endParaRPr>
          </a:p>
        </p:txBody>
      </p:sp>
      <p:sp>
        <p:nvSpPr>
          <p:cNvPr id="32774" name="Rectangle 1">
            <a:extLst>
              <a:ext uri="{FF2B5EF4-FFF2-40B4-BE49-F238E27FC236}">
                <a16:creationId xmlns:a16="http://schemas.microsoft.com/office/drawing/2014/main" id="{8619E6AB-BA7F-DE63-43B2-154FB61C7AD6}"/>
              </a:ext>
            </a:extLst>
          </p:cNvPr>
          <p:cNvSpPr>
            <a:spLocks noChangeArrowheads="1"/>
          </p:cNvSpPr>
          <p:nvPr/>
        </p:nvSpPr>
        <p:spPr bwMode="auto">
          <a:xfrm>
            <a:off x="533400" y="2209800"/>
            <a:ext cx="80772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 typeface="Symbol" panose="05050102010706020507" pitchFamily="18" charset="2"/>
              <a:buChar char=""/>
            </a:pPr>
            <a:r>
              <a:rPr lang="fr-FR" altLang="fr-FR" sz="2000" b="1" u="sng">
                <a:latin typeface="Times New Roman" panose="02020603050405020304" pitchFamily="18" charset="0"/>
                <a:ea typeface="Times New Roman" panose="02020603050405020304" pitchFamily="18" charset="0"/>
                <a:cs typeface="Arial" panose="020B0604020202020204" pitchFamily="34" charset="0"/>
              </a:rPr>
              <a:t>Devoirs du représentant syndical :</a:t>
            </a:r>
          </a:p>
          <a:p>
            <a:pPr algn="just">
              <a:lnSpc>
                <a:spcPct val="150000"/>
              </a:lnSpc>
              <a:spcBef>
                <a:spcPct val="0"/>
              </a:spcBef>
              <a:buFont typeface="Wingdings" panose="05000000000000000000" pitchFamily="2" charset="2"/>
              <a:buChar char=""/>
            </a:pPr>
            <a:r>
              <a:rPr lang="fr-FR" altLang="fr-FR" sz="2000">
                <a:latin typeface="Times New Roman" panose="02020603050405020304" pitchFamily="18" charset="0"/>
                <a:ea typeface="Times New Roman" panose="02020603050405020304" pitchFamily="18" charset="0"/>
                <a:cs typeface="Arial" panose="020B0604020202020204" pitchFamily="34" charset="0"/>
              </a:rPr>
              <a:t>Etre l'interlocuteur entre les agents et l'administration,</a:t>
            </a:r>
          </a:p>
          <a:p>
            <a:pPr algn="just">
              <a:lnSpc>
                <a:spcPct val="150000"/>
              </a:lnSpc>
              <a:spcBef>
                <a:spcPct val="0"/>
              </a:spcBef>
              <a:buFont typeface="Wingdings" panose="05000000000000000000" pitchFamily="2" charset="2"/>
              <a:buChar char=""/>
            </a:pPr>
            <a:r>
              <a:rPr lang="fr-FR" altLang="fr-FR" sz="2000">
                <a:latin typeface="Times New Roman" panose="02020603050405020304" pitchFamily="18" charset="0"/>
                <a:ea typeface="Times New Roman" panose="02020603050405020304" pitchFamily="18" charset="0"/>
                <a:cs typeface="Arial" panose="020B0604020202020204" pitchFamily="34" charset="0"/>
              </a:rPr>
              <a:t>Lié par le secret lors des CAP,</a:t>
            </a:r>
            <a:endParaRPr lang="fr-FR" altLang="fr-FR" sz="2000">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spcBef>
                <a:spcPct val="0"/>
              </a:spcBef>
              <a:buFont typeface="Wingdings" panose="05000000000000000000" pitchFamily="2" charset="2"/>
              <a:buChar char=""/>
            </a:pPr>
            <a:r>
              <a:rPr lang="fr-FR" altLang="fr-FR" sz="2000">
                <a:latin typeface="Times New Roman" panose="02020603050405020304" pitchFamily="18" charset="0"/>
                <a:ea typeface="Times New Roman" panose="02020603050405020304" pitchFamily="18" charset="0"/>
                <a:cs typeface="Arial" panose="020B0604020202020204" pitchFamily="34" charset="0"/>
              </a:rPr>
              <a:t>Fournir la liste, lieux et horaires des réunions syndicales.</a:t>
            </a:r>
            <a:endParaRPr lang="fr-FR" altLang="fr-FR" sz="2000">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spcBef>
                <a:spcPct val="0"/>
              </a:spcBef>
              <a:buFont typeface="Wingdings" panose="05000000000000000000" pitchFamily="2" charset="2"/>
              <a:buChar char=""/>
            </a:pPr>
            <a:r>
              <a:rPr lang="fr-FR" altLang="fr-FR" sz="2000">
                <a:latin typeface="Times New Roman" panose="02020603050405020304" pitchFamily="18" charset="0"/>
                <a:ea typeface="Times New Roman" panose="02020603050405020304" pitchFamily="18" charset="0"/>
                <a:cs typeface="Arial" panose="020B0604020202020204" pitchFamily="34" charset="0"/>
              </a:rPr>
              <a:t>Se présenter dans les élections des organismes paritaires.</a:t>
            </a:r>
            <a:endParaRPr lang="fr-FR" altLang="fr-FR" sz="2000">
              <a:latin typeface="Times New Roman" panose="02020603050405020304" pitchFamily="18" charset="0"/>
              <a:ea typeface="Calibri" panose="020F050202020403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 9" descr="Afficher l'image d'origine">
            <a:extLst>
              <a:ext uri="{FF2B5EF4-FFF2-40B4-BE49-F238E27FC236}">
                <a16:creationId xmlns:a16="http://schemas.microsoft.com/office/drawing/2014/main" id="{B6D34424-B7C5-2FC1-92B8-7746FBBD6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962400"/>
            <a:ext cx="349408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8">
            <a:extLst>
              <a:ext uri="{FF2B5EF4-FFF2-40B4-BE49-F238E27FC236}">
                <a16:creationId xmlns:a16="http://schemas.microsoft.com/office/drawing/2014/main" id="{E2A12BE3-09FF-53F3-8DA7-5B0A892E058F}"/>
              </a:ext>
            </a:extLst>
          </p:cNvPr>
          <p:cNvSpPr>
            <a:spLocks noGrp="1"/>
          </p:cNvSpPr>
          <p:nvPr>
            <p:ph type="title" idx="4294967295"/>
          </p:nvPr>
        </p:nvSpPr>
        <p:spPr>
          <a:xfrm>
            <a:off x="900113" y="274638"/>
            <a:ext cx="7958137" cy="939800"/>
          </a:xfrm>
        </p:spPr>
        <p:txBody>
          <a:bodyPr/>
          <a:lstStyle/>
          <a:p>
            <a:pPr eaLnBrk="1" hangingPunct="1">
              <a:defRPr/>
            </a:pPr>
            <a:r>
              <a:rPr lang="fr-FR" sz="3600" b="1" dirty="0">
                <a:solidFill>
                  <a:schemeClr val="accent6">
                    <a:lumMod val="50000"/>
                  </a:schemeClr>
                </a:solidFill>
              </a:rPr>
              <a:t>Fonctionnaires et agents publics</a:t>
            </a:r>
          </a:p>
        </p:txBody>
      </p:sp>
      <p:sp>
        <p:nvSpPr>
          <p:cNvPr id="33796" name="Espace réservé du numéro de diapositive 4">
            <a:extLst>
              <a:ext uri="{FF2B5EF4-FFF2-40B4-BE49-F238E27FC236}">
                <a16:creationId xmlns:a16="http://schemas.microsoft.com/office/drawing/2014/main" id="{8ACD36E3-12AE-26A5-1D26-93191A733F8C}"/>
              </a:ext>
            </a:extLst>
          </p:cNvPr>
          <p:cNvSpPr txBox="1">
            <a:spLocks noGrp="1" noChangeArrowheads="1"/>
          </p:cNvSpPr>
          <p:nvPr/>
        </p:nvSpPr>
        <p:spPr bwMode="auto">
          <a:xfrm>
            <a:off x="6786563" y="63087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299E898-E02B-45B6-BD01-D0DC463F7442}" type="slidenum">
              <a:rPr lang="fr-FR" altLang="fr-FR" sz="2000">
                <a:solidFill>
                  <a:srgbClr val="984807"/>
                </a:solidFill>
              </a:rPr>
              <a:pPr algn="r" eaLnBrk="1" hangingPunct="1">
                <a:spcBef>
                  <a:spcPct val="0"/>
                </a:spcBef>
                <a:buFontTx/>
                <a:buNone/>
              </a:pPr>
              <a:t>31</a:t>
            </a:fld>
            <a:endParaRPr lang="fr-FR" altLang="fr-FR" sz="2000">
              <a:solidFill>
                <a:srgbClr val="984807"/>
              </a:solidFill>
            </a:endParaRPr>
          </a:p>
        </p:txBody>
      </p:sp>
      <p:sp>
        <p:nvSpPr>
          <p:cNvPr id="33797" name="ZoneTexte 2">
            <a:extLst>
              <a:ext uri="{FF2B5EF4-FFF2-40B4-BE49-F238E27FC236}">
                <a16:creationId xmlns:a16="http://schemas.microsoft.com/office/drawing/2014/main" id="{F29BEE13-8ED9-4413-55B9-56C920AD98D4}"/>
              </a:ext>
            </a:extLst>
          </p:cNvPr>
          <p:cNvSpPr txBox="1">
            <a:spLocks noChangeArrowheads="1"/>
          </p:cNvSpPr>
          <p:nvPr/>
        </p:nvSpPr>
        <p:spPr bwMode="auto">
          <a:xfrm>
            <a:off x="395288" y="1268413"/>
            <a:ext cx="8353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50000"/>
              </a:lnSpc>
              <a:spcBef>
                <a:spcPct val="0"/>
              </a:spcBef>
              <a:spcAft>
                <a:spcPts val="1200"/>
              </a:spcAft>
              <a:buFontTx/>
              <a:buAutoNum type="alphaUcPeriod" startAt="5"/>
            </a:pPr>
            <a:r>
              <a:rPr lang="fr-FR" altLang="fr-FR" sz="2000" b="1" u="sng">
                <a:latin typeface="Times New Roman" panose="02020603050405020304" pitchFamily="18" charset="0"/>
              </a:rPr>
              <a:t>Droit syndical</a:t>
            </a:r>
            <a:r>
              <a:rPr lang="fr-FR" altLang="fr-FR" sz="2000" u="sng">
                <a:latin typeface="Times New Roman" panose="02020603050405020304" pitchFamily="18" charset="0"/>
              </a:rPr>
              <a:t> :</a:t>
            </a:r>
            <a:r>
              <a:rPr lang="fr-FR" altLang="fr-FR" sz="2000">
                <a:latin typeface="Times New Roman" panose="02020603050405020304" pitchFamily="18" charset="0"/>
              </a:rPr>
              <a:t> </a:t>
            </a:r>
          </a:p>
        </p:txBody>
      </p:sp>
      <p:sp>
        <p:nvSpPr>
          <p:cNvPr id="33798" name="Rectangle 5">
            <a:extLst>
              <a:ext uri="{FF2B5EF4-FFF2-40B4-BE49-F238E27FC236}">
                <a16:creationId xmlns:a16="http://schemas.microsoft.com/office/drawing/2014/main" id="{A9CA3304-BA2A-FB36-B4C1-20399CB205C9}"/>
              </a:ext>
            </a:extLst>
          </p:cNvPr>
          <p:cNvSpPr>
            <a:spLocks noChangeArrowheads="1"/>
          </p:cNvSpPr>
          <p:nvPr/>
        </p:nvSpPr>
        <p:spPr bwMode="auto">
          <a:xfrm>
            <a:off x="533400" y="2057400"/>
            <a:ext cx="75438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 typeface="Symbol" panose="05050102010706020507" pitchFamily="18" charset="2"/>
              <a:buChar char=""/>
            </a:pPr>
            <a:r>
              <a:rPr lang="fr-FR" altLang="fr-FR" sz="2000" b="1" u="sng">
                <a:latin typeface="Times New Roman" panose="02020603050405020304" pitchFamily="18" charset="0"/>
                <a:ea typeface="Times New Roman" panose="02020603050405020304" pitchFamily="18" charset="0"/>
                <a:cs typeface="Arial" panose="020B0604020202020204" pitchFamily="34" charset="0"/>
              </a:rPr>
              <a:t>Droits du représentant syndical :</a:t>
            </a:r>
          </a:p>
          <a:p>
            <a:pPr algn="just">
              <a:lnSpc>
                <a:spcPct val="150000"/>
              </a:lnSpc>
              <a:spcBef>
                <a:spcPct val="0"/>
              </a:spcBef>
              <a:buFont typeface="Wingdings" panose="05000000000000000000" pitchFamily="2" charset="2"/>
              <a:buChar char=""/>
            </a:pPr>
            <a:r>
              <a:rPr lang="fr-FR" altLang="fr-FR" sz="2000">
                <a:latin typeface="Times New Roman" panose="02020603050405020304" pitchFamily="18" charset="0"/>
                <a:ea typeface="Times New Roman" panose="02020603050405020304" pitchFamily="18" charset="0"/>
                <a:cs typeface="Arial" panose="020B0604020202020204" pitchFamily="34" charset="0"/>
              </a:rPr>
              <a:t>Se réunir en respectant les volumes impartis par sa collectivité,</a:t>
            </a:r>
          </a:p>
          <a:p>
            <a:pPr algn="just">
              <a:lnSpc>
                <a:spcPct val="150000"/>
              </a:lnSpc>
              <a:spcBef>
                <a:spcPct val="0"/>
              </a:spcBef>
              <a:buFont typeface="Wingdings" panose="05000000000000000000" pitchFamily="2" charset="2"/>
              <a:buChar char=""/>
            </a:pPr>
            <a:r>
              <a:rPr lang="fr-FR" altLang="fr-FR" sz="2000">
                <a:latin typeface="Times New Roman" panose="02020603050405020304" pitchFamily="18" charset="0"/>
                <a:ea typeface="Times New Roman" panose="02020603050405020304" pitchFamily="18" charset="0"/>
                <a:cs typeface="Arial" panose="020B0604020202020204" pitchFamily="34" charset="0"/>
              </a:rPr>
              <a:t>Droit de grève,</a:t>
            </a:r>
          </a:p>
          <a:p>
            <a:pPr algn="just">
              <a:lnSpc>
                <a:spcPct val="150000"/>
              </a:lnSpc>
              <a:spcBef>
                <a:spcPct val="0"/>
              </a:spcBef>
              <a:buFont typeface="Wingdings" panose="05000000000000000000" pitchFamily="2" charset="2"/>
              <a:buChar char=""/>
            </a:pPr>
            <a:r>
              <a:rPr lang="fr-FR" altLang="fr-FR" sz="2000">
                <a:latin typeface="Times New Roman" panose="02020603050405020304" pitchFamily="18" charset="0"/>
                <a:ea typeface="Times New Roman" panose="02020603050405020304" pitchFamily="18" charset="0"/>
                <a:cs typeface="Arial" panose="020B0604020202020204" pitchFamily="34" charset="0"/>
              </a:rPr>
              <a:t>Disposer de locaux afin d’exerce son activité.</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7C97950-6D5B-B68D-06B9-9E30D73474AE}"/>
              </a:ext>
            </a:extLst>
          </p:cNvPr>
          <p:cNvSpPr>
            <a:spLocks noGrp="1"/>
          </p:cNvSpPr>
          <p:nvPr>
            <p:ph type="title"/>
          </p:nvPr>
        </p:nvSpPr>
        <p:spPr>
          <a:xfrm>
            <a:off x="1116013" y="274638"/>
            <a:ext cx="7742237" cy="939800"/>
          </a:xfrm>
        </p:spPr>
        <p:txBody>
          <a:bodyPr/>
          <a:lstStyle/>
          <a:p>
            <a:pPr eaLnBrk="1" hangingPunct="1">
              <a:defRPr/>
            </a:pPr>
            <a:r>
              <a:rPr lang="fr-FR" sz="3200" b="1" dirty="0">
                <a:solidFill>
                  <a:schemeClr val="accent6">
                    <a:lumMod val="50000"/>
                  </a:schemeClr>
                </a:solidFill>
              </a:rPr>
              <a:t>Droits et obligations des fonctionnaires</a:t>
            </a:r>
          </a:p>
        </p:txBody>
      </p:sp>
      <p:sp>
        <p:nvSpPr>
          <p:cNvPr id="34819" name="Espace réservé du numéro de diapositive 4">
            <a:extLst>
              <a:ext uri="{FF2B5EF4-FFF2-40B4-BE49-F238E27FC236}">
                <a16:creationId xmlns:a16="http://schemas.microsoft.com/office/drawing/2014/main" id="{0C202DA5-BEC6-ECEE-E061-063922927453}"/>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F716FF4C-9ECF-4CA4-A75A-AA439AEEC77E}" type="slidenum">
              <a:rPr lang="fr-FR" altLang="fr-FR" sz="2000">
                <a:solidFill>
                  <a:srgbClr val="984807"/>
                </a:solidFill>
              </a:rPr>
              <a:pPr>
                <a:spcBef>
                  <a:spcPct val="0"/>
                </a:spcBef>
                <a:buFontTx/>
                <a:buNone/>
              </a:pPr>
              <a:t>32</a:t>
            </a:fld>
            <a:endParaRPr lang="fr-FR" altLang="fr-FR" sz="2000">
              <a:solidFill>
                <a:srgbClr val="984807"/>
              </a:solidFill>
            </a:endParaRPr>
          </a:p>
        </p:txBody>
      </p:sp>
      <p:sp>
        <p:nvSpPr>
          <p:cNvPr id="34820" name="Rectangle 1">
            <a:extLst>
              <a:ext uri="{FF2B5EF4-FFF2-40B4-BE49-F238E27FC236}">
                <a16:creationId xmlns:a16="http://schemas.microsoft.com/office/drawing/2014/main" id="{574E4540-474D-B67F-9E06-DC4FC828699D}"/>
              </a:ext>
            </a:extLst>
          </p:cNvPr>
          <p:cNvSpPr>
            <a:spLocks noChangeArrowheads="1"/>
          </p:cNvSpPr>
          <p:nvPr/>
        </p:nvSpPr>
        <p:spPr bwMode="auto">
          <a:xfrm>
            <a:off x="395288" y="1422400"/>
            <a:ext cx="8280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Ils sont prévus par le titre I du statut général de la fonction publique défini par la loi du 13 juillet 1983, n° 83-634.</a:t>
            </a:r>
          </a:p>
        </p:txBody>
      </p:sp>
      <p:sp>
        <p:nvSpPr>
          <p:cNvPr id="34821" name="Rectangle 3">
            <a:extLst>
              <a:ext uri="{FF2B5EF4-FFF2-40B4-BE49-F238E27FC236}">
                <a16:creationId xmlns:a16="http://schemas.microsoft.com/office/drawing/2014/main" id="{9B19266A-B9F0-90E2-EEE7-5882F4421D27}"/>
              </a:ext>
            </a:extLst>
          </p:cNvPr>
          <p:cNvSpPr>
            <a:spLocks noChangeArrowheads="1"/>
          </p:cNvSpPr>
          <p:nvPr/>
        </p:nvSpPr>
        <p:spPr bwMode="auto">
          <a:xfrm>
            <a:off x="381000" y="2514600"/>
            <a:ext cx="82772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800100" indent="-34290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lvl="1" algn="just">
              <a:lnSpc>
                <a:spcPct val="107000"/>
              </a:lnSpc>
              <a:spcBef>
                <a:spcPct val="0"/>
              </a:spcBef>
              <a:spcAft>
                <a:spcPts val="600"/>
              </a:spcAft>
              <a:buFontTx/>
              <a:buAutoNum type="alphaUcPeriod"/>
            </a:pP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Devoirs :</a:t>
            </a:r>
          </a:p>
          <a:p>
            <a:pPr lvl="1" algn="just">
              <a:lnSpc>
                <a:spcPct val="107000"/>
              </a:lnSpc>
              <a:spcBef>
                <a:spcPct val="0"/>
              </a:spcBef>
              <a:spcAft>
                <a:spcPts val="600"/>
              </a:spcAft>
              <a:buFontTx/>
              <a:buAutoNum type="alphaUcPeriod"/>
            </a:pPr>
            <a:endPar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spcAft>
                <a:spcPts val="600"/>
              </a:spcAft>
              <a:buFontTx/>
              <a:buChar char="-"/>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Consacrer l’intégralité de leur activité professionnelle aux tâches qui lui sont confiées,</a:t>
            </a:r>
          </a:p>
          <a:p>
            <a:pPr algn="just">
              <a:lnSpc>
                <a:spcPct val="107000"/>
              </a:lnSpc>
              <a:spcBef>
                <a:spcPct val="0"/>
              </a:spcBef>
              <a:spcAft>
                <a:spcPts val="600"/>
              </a:spcAft>
              <a:buFontTx/>
              <a:buChar char="-"/>
            </a:pPr>
            <a:endPar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spcAft>
                <a:spcPts val="600"/>
              </a:spcAft>
              <a:buFontTx/>
              <a:buChar char="-"/>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Astreints au </a:t>
            </a: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secret professionnel</a:t>
            </a: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 à la </a:t>
            </a:r>
            <a:r>
              <a:rPr lang="fr-FR" altLang="fr-FR" sz="2000" b="1">
                <a:solidFill>
                  <a:srgbClr val="000000"/>
                </a:solidFill>
                <a:latin typeface="Times New Roman" panose="02020603050405020304" pitchFamily="18" charset="0"/>
                <a:ea typeface="Calibri" panose="020F0502020204030204" pitchFamily="34" charset="0"/>
                <a:cs typeface="Arial" panose="020B0604020202020204" pitchFamily="34" charset="0"/>
              </a:rPr>
              <a:t>discrétion professionnelle</a:t>
            </a: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 et au </a:t>
            </a: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devoir de réserve</a:t>
            </a: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a:t>
            </a:r>
          </a:p>
          <a:p>
            <a:pPr algn="just">
              <a:lnSpc>
                <a:spcPct val="107000"/>
              </a:lnSpc>
              <a:spcBef>
                <a:spcPct val="0"/>
              </a:spcBef>
              <a:spcAft>
                <a:spcPts val="600"/>
              </a:spcAft>
              <a:buFontTx/>
              <a:buChar char="-"/>
            </a:pPr>
            <a:endPar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spcAft>
                <a:spcPts val="600"/>
              </a:spcAft>
              <a:buFontTx/>
              <a:buChar char="-"/>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Se conformer aux instructions de son supérieur hiérarchique,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 5" descr="Afficher l'image d'origine">
            <a:extLst>
              <a:ext uri="{FF2B5EF4-FFF2-40B4-BE49-F238E27FC236}">
                <a16:creationId xmlns:a16="http://schemas.microsoft.com/office/drawing/2014/main" id="{7953A5B7-27B6-5B6C-7E74-160B8F79B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14775"/>
            <a:ext cx="26955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8">
            <a:extLst>
              <a:ext uri="{FF2B5EF4-FFF2-40B4-BE49-F238E27FC236}">
                <a16:creationId xmlns:a16="http://schemas.microsoft.com/office/drawing/2014/main" id="{C7DBC62B-59D5-93EF-DC6C-F4FA6753ED86}"/>
              </a:ext>
            </a:extLst>
          </p:cNvPr>
          <p:cNvSpPr>
            <a:spLocks noGrp="1"/>
          </p:cNvSpPr>
          <p:nvPr>
            <p:ph type="title" idx="4294967295"/>
          </p:nvPr>
        </p:nvSpPr>
        <p:spPr>
          <a:xfrm>
            <a:off x="1116013" y="274638"/>
            <a:ext cx="7742237" cy="939800"/>
          </a:xfrm>
        </p:spPr>
        <p:txBody>
          <a:bodyPr/>
          <a:lstStyle/>
          <a:p>
            <a:pPr eaLnBrk="1" hangingPunct="1">
              <a:defRPr/>
            </a:pPr>
            <a:r>
              <a:rPr lang="fr-FR" sz="3200" b="1" dirty="0">
                <a:solidFill>
                  <a:schemeClr val="accent6">
                    <a:lumMod val="50000"/>
                  </a:schemeClr>
                </a:solidFill>
              </a:rPr>
              <a:t>Droits et obligations des fonctionnaires</a:t>
            </a:r>
          </a:p>
        </p:txBody>
      </p:sp>
      <p:sp>
        <p:nvSpPr>
          <p:cNvPr id="35844" name="Espace réservé du numéro de diapositive 4">
            <a:extLst>
              <a:ext uri="{FF2B5EF4-FFF2-40B4-BE49-F238E27FC236}">
                <a16:creationId xmlns:a16="http://schemas.microsoft.com/office/drawing/2014/main" id="{73C8736E-3DC4-F43E-EBA9-5B9F545C796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14AEFA4-6555-40DA-AA29-F40747A7559E}" type="slidenum">
              <a:rPr lang="fr-FR" altLang="fr-FR" sz="2000">
                <a:solidFill>
                  <a:srgbClr val="984807"/>
                </a:solidFill>
              </a:rPr>
              <a:pPr algn="r" eaLnBrk="1" hangingPunct="1">
                <a:spcBef>
                  <a:spcPct val="0"/>
                </a:spcBef>
                <a:buFontTx/>
                <a:buNone/>
              </a:pPr>
              <a:t>33</a:t>
            </a:fld>
            <a:endParaRPr lang="fr-FR" altLang="fr-FR" sz="2000">
              <a:solidFill>
                <a:srgbClr val="984807"/>
              </a:solidFill>
            </a:endParaRPr>
          </a:p>
        </p:txBody>
      </p:sp>
      <p:sp>
        <p:nvSpPr>
          <p:cNvPr id="35845" name="Rectangle 3">
            <a:extLst>
              <a:ext uri="{FF2B5EF4-FFF2-40B4-BE49-F238E27FC236}">
                <a16:creationId xmlns:a16="http://schemas.microsoft.com/office/drawing/2014/main" id="{0BF0E55A-2955-7273-524A-FB71158DF1CB}"/>
              </a:ext>
            </a:extLst>
          </p:cNvPr>
          <p:cNvSpPr>
            <a:spLocks noChangeArrowheads="1"/>
          </p:cNvSpPr>
          <p:nvPr/>
        </p:nvSpPr>
        <p:spPr bwMode="auto">
          <a:xfrm>
            <a:off x="381000" y="1371600"/>
            <a:ext cx="82772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800100" indent="-34290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lvl="1" algn="just">
              <a:lnSpc>
                <a:spcPct val="107000"/>
              </a:lnSpc>
              <a:spcBef>
                <a:spcPct val="0"/>
              </a:spcBef>
              <a:spcAft>
                <a:spcPts val="600"/>
              </a:spcAft>
              <a:buFontTx/>
              <a:buAutoNum type="alphaUcPeriod"/>
            </a:pP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Devoirs :</a:t>
            </a:r>
            <a:endParaRPr lang="fr-FR" altLang="fr-FR" sz="2000" u="sng">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p:sp>
        <p:nvSpPr>
          <p:cNvPr id="35846" name="Rectangle 4">
            <a:extLst>
              <a:ext uri="{FF2B5EF4-FFF2-40B4-BE49-F238E27FC236}">
                <a16:creationId xmlns:a16="http://schemas.microsoft.com/office/drawing/2014/main" id="{33180167-1B95-52BA-9DF1-9DE1EBD48149}"/>
              </a:ext>
            </a:extLst>
          </p:cNvPr>
          <p:cNvSpPr>
            <a:spLocks noChangeArrowheads="1"/>
          </p:cNvSpPr>
          <p:nvPr/>
        </p:nvSpPr>
        <p:spPr bwMode="auto">
          <a:xfrm>
            <a:off x="381000" y="2133600"/>
            <a:ext cx="82296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600"/>
              </a:spcAft>
              <a:buFontTx/>
              <a:buChar char="-"/>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Toute faute commise dans l’exercice ou à l’occasion de l’exercice de ses fonctions l’expose à une sanction disciplinaire sans préjudice.</a:t>
            </a:r>
          </a:p>
          <a:p>
            <a:pPr algn="just">
              <a:lnSpc>
                <a:spcPct val="107000"/>
              </a:lnSpc>
              <a:spcBef>
                <a:spcPct val="0"/>
              </a:spcBef>
              <a:spcAft>
                <a:spcPts val="600"/>
              </a:spcAft>
              <a:buFontTx/>
              <a:buChar char="-"/>
            </a:pPr>
            <a:endPar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ct val="0"/>
              </a:spcBef>
              <a:spcAft>
                <a:spcPts val="600"/>
              </a:spcAft>
              <a:buFontTx/>
              <a:buChar char="-"/>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En cas de faute grave, l’auteur peut être suspendu par l’autorité ayant pouvoir disciplinaire qui saisit le conseil de discipline.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1B6954CD-C238-777B-B472-2DB46A6FC046}"/>
              </a:ext>
            </a:extLst>
          </p:cNvPr>
          <p:cNvSpPr>
            <a:spLocks noGrp="1"/>
          </p:cNvSpPr>
          <p:nvPr>
            <p:ph type="title"/>
          </p:nvPr>
        </p:nvSpPr>
        <p:spPr>
          <a:xfrm>
            <a:off x="1116013" y="274638"/>
            <a:ext cx="7742237" cy="939800"/>
          </a:xfrm>
        </p:spPr>
        <p:txBody>
          <a:bodyPr/>
          <a:lstStyle/>
          <a:p>
            <a:pPr eaLnBrk="1" hangingPunct="1">
              <a:defRPr/>
            </a:pPr>
            <a:r>
              <a:rPr lang="fr-FR" sz="3200" b="1" dirty="0">
                <a:solidFill>
                  <a:schemeClr val="accent6">
                    <a:lumMod val="50000"/>
                  </a:schemeClr>
                </a:solidFill>
              </a:rPr>
              <a:t>Droits et obligations des fonctionnaires</a:t>
            </a:r>
          </a:p>
        </p:txBody>
      </p:sp>
      <p:sp>
        <p:nvSpPr>
          <p:cNvPr id="36867" name="Espace réservé du numéro de diapositive 4">
            <a:extLst>
              <a:ext uri="{FF2B5EF4-FFF2-40B4-BE49-F238E27FC236}">
                <a16:creationId xmlns:a16="http://schemas.microsoft.com/office/drawing/2014/main" id="{67450810-C148-B28A-D3D8-3326298FD8B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18F6C184-DEFC-404F-BE1F-C56F654FC2E5}" type="slidenum">
              <a:rPr lang="fr-FR" altLang="fr-FR" sz="2000">
                <a:solidFill>
                  <a:srgbClr val="984807"/>
                </a:solidFill>
              </a:rPr>
              <a:pPr>
                <a:spcBef>
                  <a:spcPct val="0"/>
                </a:spcBef>
                <a:buFontTx/>
                <a:buNone/>
              </a:pPr>
              <a:t>34</a:t>
            </a:fld>
            <a:endParaRPr lang="fr-FR" altLang="fr-FR" sz="2000">
              <a:solidFill>
                <a:srgbClr val="984807"/>
              </a:solidFill>
            </a:endParaRPr>
          </a:p>
        </p:txBody>
      </p:sp>
      <p:sp>
        <p:nvSpPr>
          <p:cNvPr id="36868" name="Rectangle 3">
            <a:extLst>
              <a:ext uri="{FF2B5EF4-FFF2-40B4-BE49-F238E27FC236}">
                <a16:creationId xmlns:a16="http://schemas.microsoft.com/office/drawing/2014/main" id="{50B95D81-A1C7-7929-937D-5D7E235A0157}"/>
              </a:ext>
            </a:extLst>
          </p:cNvPr>
          <p:cNvSpPr>
            <a:spLocks noChangeArrowheads="1"/>
          </p:cNvSpPr>
          <p:nvPr/>
        </p:nvSpPr>
        <p:spPr bwMode="auto">
          <a:xfrm>
            <a:off x="395288" y="1412875"/>
            <a:ext cx="835342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lvl="1" algn="just">
              <a:lnSpc>
                <a:spcPct val="107000"/>
              </a:lnSpc>
              <a:spcAft>
                <a:spcPts val="600"/>
              </a:spcAft>
              <a:buFontTx/>
              <a:buAutoNum type="alphaUcPeriod" startAt="2"/>
            </a:pP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Droits :</a:t>
            </a:r>
          </a:p>
          <a:p>
            <a:pPr lvl="1" algn="just">
              <a:lnSpc>
                <a:spcPct val="107000"/>
              </a:lnSpc>
              <a:spcAft>
                <a:spcPts val="600"/>
              </a:spcAft>
            </a:pPr>
            <a:endPar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600"/>
              </a:spcAft>
              <a:buFontTx/>
              <a:buChar char="-"/>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Les fonctionnaires sont recrutés par voie de concours sans aucune distinction,</a:t>
            </a:r>
          </a:p>
          <a:p>
            <a:pPr algn="just">
              <a:lnSpc>
                <a:spcPct val="107000"/>
              </a:lnSpc>
              <a:spcAft>
                <a:spcPts val="600"/>
              </a:spcAft>
              <a:buFontTx/>
              <a:buChar char="-"/>
            </a:pPr>
            <a:endPar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600"/>
              </a:spcAft>
              <a:buFontTx/>
              <a:buChar char="-"/>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Le droit syndical est garanti aux fonctionnaires,</a:t>
            </a:r>
          </a:p>
          <a:p>
            <a:pPr algn="just">
              <a:lnSpc>
                <a:spcPct val="107000"/>
              </a:lnSpc>
              <a:spcAft>
                <a:spcPts val="600"/>
              </a:spcAft>
              <a:buFontTx/>
              <a:buChar char="-"/>
            </a:pPr>
            <a:endPar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600"/>
              </a:spcAft>
              <a:buFontTx/>
              <a:buChar char="-"/>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Le droit de grève s’exerce dans le cadre de la loi qui le réglemente,</a:t>
            </a:r>
          </a:p>
        </p:txBody>
      </p:sp>
      <p:pic>
        <p:nvPicPr>
          <p:cNvPr id="36869" name="Image 9" descr="Afficher l'image d'origine">
            <a:extLst>
              <a:ext uri="{FF2B5EF4-FFF2-40B4-BE49-F238E27FC236}">
                <a16:creationId xmlns:a16="http://schemas.microsoft.com/office/drawing/2014/main" id="{160FEF32-EA22-F1BC-9F4A-A484E601A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659313"/>
            <a:ext cx="1673225"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06BD84C-7D42-2941-21D8-42E81607A4C0}"/>
              </a:ext>
            </a:extLst>
          </p:cNvPr>
          <p:cNvSpPr>
            <a:spLocks noGrp="1"/>
          </p:cNvSpPr>
          <p:nvPr>
            <p:ph type="title" idx="4294967295"/>
          </p:nvPr>
        </p:nvSpPr>
        <p:spPr>
          <a:xfrm>
            <a:off x="1116013" y="274638"/>
            <a:ext cx="7742237" cy="939800"/>
          </a:xfrm>
        </p:spPr>
        <p:txBody>
          <a:bodyPr/>
          <a:lstStyle/>
          <a:p>
            <a:pPr eaLnBrk="1" hangingPunct="1">
              <a:defRPr/>
            </a:pPr>
            <a:r>
              <a:rPr lang="fr-FR" sz="3200" b="1" dirty="0">
                <a:solidFill>
                  <a:schemeClr val="accent6">
                    <a:lumMod val="50000"/>
                  </a:schemeClr>
                </a:solidFill>
              </a:rPr>
              <a:t>Droits et obligations des fonctionnaires</a:t>
            </a:r>
          </a:p>
        </p:txBody>
      </p:sp>
      <p:sp>
        <p:nvSpPr>
          <p:cNvPr id="37891" name="Espace réservé du numéro de diapositive 4">
            <a:extLst>
              <a:ext uri="{FF2B5EF4-FFF2-40B4-BE49-F238E27FC236}">
                <a16:creationId xmlns:a16="http://schemas.microsoft.com/office/drawing/2014/main" id="{16131415-984C-89C0-87CA-F150C5BB4FD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6C744FA-41EB-41C7-A838-37B6CC1BC041}" type="slidenum">
              <a:rPr lang="fr-FR" altLang="fr-FR" sz="2000">
                <a:solidFill>
                  <a:srgbClr val="984807"/>
                </a:solidFill>
              </a:rPr>
              <a:pPr algn="r" eaLnBrk="1" hangingPunct="1">
                <a:spcBef>
                  <a:spcPct val="0"/>
                </a:spcBef>
                <a:buFontTx/>
                <a:buNone/>
              </a:pPr>
              <a:t>35</a:t>
            </a:fld>
            <a:endParaRPr lang="fr-FR" altLang="fr-FR" sz="2000">
              <a:solidFill>
                <a:srgbClr val="984807"/>
              </a:solidFill>
            </a:endParaRPr>
          </a:p>
        </p:txBody>
      </p:sp>
      <p:sp>
        <p:nvSpPr>
          <p:cNvPr id="37892" name="Rectangle 3">
            <a:extLst>
              <a:ext uri="{FF2B5EF4-FFF2-40B4-BE49-F238E27FC236}">
                <a16:creationId xmlns:a16="http://schemas.microsoft.com/office/drawing/2014/main" id="{B50BA382-1DEF-1DC5-75B3-C722460B8130}"/>
              </a:ext>
            </a:extLst>
          </p:cNvPr>
          <p:cNvSpPr>
            <a:spLocks noChangeArrowheads="1"/>
          </p:cNvSpPr>
          <p:nvPr/>
        </p:nvSpPr>
        <p:spPr bwMode="auto">
          <a:xfrm>
            <a:off x="395288" y="1412875"/>
            <a:ext cx="8353425"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lvl="1" algn="just">
              <a:lnSpc>
                <a:spcPct val="107000"/>
              </a:lnSpc>
              <a:spcAft>
                <a:spcPts val="600"/>
              </a:spcAft>
              <a:buFontTx/>
              <a:buAutoNum type="alphaUcPeriod" startAt="2"/>
            </a:pPr>
            <a:r>
              <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rPr>
              <a:t>Droits :</a:t>
            </a:r>
          </a:p>
          <a:p>
            <a:pPr lvl="1" algn="just">
              <a:lnSpc>
                <a:spcPct val="107000"/>
              </a:lnSpc>
              <a:spcAft>
                <a:spcPts val="600"/>
              </a:spcAft>
            </a:pPr>
            <a:endParaRPr lang="fr-FR" altLang="fr-FR" sz="2000" b="1" u="sng">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600"/>
              </a:spcAft>
              <a:buFontTx/>
              <a:buChar char="-"/>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Leur carrière est protégée dans le cadre d’exercice d’un mandat syndical ou représentatif dans les cas de harcèlement, discrimination, etc.,</a:t>
            </a:r>
          </a:p>
          <a:p>
            <a:pPr algn="just">
              <a:lnSpc>
                <a:spcPct val="107000"/>
              </a:lnSpc>
              <a:spcAft>
                <a:spcPts val="600"/>
              </a:spcAft>
              <a:buFontTx/>
              <a:buChar char="-"/>
            </a:pPr>
            <a:endPar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600"/>
              </a:spcAft>
              <a:buFontTx/>
              <a:buChar char="-"/>
            </a:pPr>
            <a:r>
              <a:rPr lang="fr-FR" altLang="fr-FR" sz="2000">
                <a:solidFill>
                  <a:srgbClr val="000000"/>
                </a:solidFill>
                <a:latin typeface="Times New Roman" panose="02020603050405020304" pitchFamily="18" charset="0"/>
                <a:ea typeface="Calibri" panose="020F0502020204030204" pitchFamily="34" charset="0"/>
                <a:cs typeface="Arial" panose="020B0604020202020204" pitchFamily="34" charset="0"/>
              </a:rPr>
              <a:t>Ils ont droit, après service fait, à une rémunération fixé en fonction du grade, de l’échelon ou de l’emploi de l’agent,</a:t>
            </a:r>
          </a:p>
        </p:txBody>
      </p:sp>
      <p:pic>
        <p:nvPicPr>
          <p:cNvPr id="37893" name="Image 9" descr="Afficher l'image d'origine">
            <a:extLst>
              <a:ext uri="{FF2B5EF4-FFF2-40B4-BE49-F238E27FC236}">
                <a16:creationId xmlns:a16="http://schemas.microsoft.com/office/drawing/2014/main" id="{5DF3935D-18C8-066F-CB47-9ABB983F5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962400"/>
            <a:ext cx="253523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8">
            <a:extLst>
              <a:ext uri="{FF2B5EF4-FFF2-40B4-BE49-F238E27FC236}">
                <a16:creationId xmlns:a16="http://schemas.microsoft.com/office/drawing/2014/main" id="{18F373A2-A528-FBDA-6D97-E160115A0D1D}"/>
              </a:ext>
            </a:extLst>
          </p:cNvPr>
          <p:cNvSpPr>
            <a:spLocks noGrp="1"/>
          </p:cNvSpPr>
          <p:nvPr>
            <p:ph type="title"/>
          </p:nvPr>
        </p:nvSpPr>
        <p:spPr>
          <a:xfrm>
            <a:off x="611188" y="274638"/>
            <a:ext cx="8247062" cy="939800"/>
          </a:xfrm>
        </p:spPr>
        <p:txBody>
          <a:bodyPr/>
          <a:lstStyle/>
          <a:p>
            <a:pPr eaLnBrk="1" hangingPunct="1"/>
            <a:r>
              <a:rPr lang="fr-FR" altLang="fr-FR" sz="3200" b="1">
                <a:solidFill>
                  <a:srgbClr val="984807"/>
                </a:solidFill>
              </a:rPr>
              <a:t>Statut des sapeurs-pompiers professionnels</a:t>
            </a:r>
          </a:p>
        </p:txBody>
      </p:sp>
      <p:sp>
        <p:nvSpPr>
          <p:cNvPr id="38915" name="Espace réservé du numéro de diapositive 4">
            <a:extLst>
              <a:ext uri="{FF2B5EF4-FFF2-40B4-BE49-F238E27FC236}">
                <a16:creationId xmlns:a16="http://schemas.microsoft.com/office/drawing/2014/main" id="{EEF6FB62-3145-21C8-4E7D-E7EABB5612F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E902FEC-36BE-4670-A6E9-22507BACEA83}" type="slidenum">
              <a:rPr lang="fr-FR" altLang="fr-FR" sz="2000">
                <a:solidFill>
                  <a:srgbClr val="984807"/>
                </a:solidFill>
              </a:rPr>
              <a:pPr>
                <a:spcBef>
                  <a:spcPct val="0"/>
                </a:spcBef>
                <a:buFontTx/>
                <a:buNone/>
              </a:pPr>
              <a:t>36</a:t>
            </a:fld>
            <a:endParaRPr lang="fr-FR" altLang="fr-FR" sz="2000">
              <a:solidFill>
                <a:srgbClr val="984807"/>
              </a:solidFill>
            </a:endParaRPr>
          </a:p>
        </p:txBody>
      </p:sp>
      <p:sp>
        <p:nvSpPr>
          <p:cNvPr id="38916" name="Rectangle 1">
            <a:extLst>
              <a:ext uri="{FF2B5EF4-FFF2-40B4-BE49-F238E27FC236}">
                <a16:creationId xmlns:a16="http://schemas.microsoft.com/office/drawing/2014/main" id="{C6603BA3-837B-2E0E-C745-EB963F076669}"/>
              </a:ext>
            </a:extLst>
          </p:cNvPr>
          <p:cNvSpPr>
            <a:spLocks noChangeArrowheads="1"/>
          </p:cNvSpPr>
          <p:nvPr/>
        </p:nvSpPr>
        <p:spPr bwMode="auto">
          <a:xfrm>
            <a:off x="385763" y="1416050"/>
            <a:ext cx="844708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Ce sont des fonctionnaires territoriaux chargés d'assurer le fonctionnement des services d'incendie et de secours.</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8917" name="Image 5">
            <a:extLst>
              <a:ext uri="{FF2B5EF4-FFF2-40B4-BE49-F238E27FC236}">
                <a16:creationId xmlns:a16="http://schemas.microsoft.com/office/drawing/2014/main" id="{38782674-57CD-C735-F162-2D347C983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05200"/>
            <a:ext cx="4433888"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3">
            <a:extLst>
              <a:ext uri="{FF2B5EF4-FFF2-40B4-BE49-F238E27FC236}">
                <a16:creationId xmlns:a16="http://schemas.microsoft.com/office/drawing/2014/main" id="{C8035AA4-9A1C-E565-D9B2-7906F43ACE03}"/>
              </a:ext>
            </a:extLst>
          </p:cNvPr>
          <p:cNvSpPr>
            <a:spLocks noChangeArrowheads="1"/>
          </p:cNvSpPr>
          <p:nvPr/>
        </p:nvSpPr>
        <p:spPr bwMode="auto">
          <a:xfrm>
            <a:off x="533400" y="2743200"/>
            <a:ext cx="80772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Tx/>
              <a:buNone/>
            </a:pPr>
            <a:r>
              <a:rPr lang="fr-FR" altLang="fr-FR" sz="2000">
                <a:latin typeface="Times New Roman" panose="02020603050405020304" pitchFamily="18" charset="0"/>
                <a:cs typeface="Times New Roman" panose="02020603050405020304" pitchFamily="18" charset="0"/>
              </a:rPr>
              <a:t>La filière SPP comprend plusieurs cadres d'emplois.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8">
            <a:extLst>
              <a:ext uri="{FF2B5EF4-FFF2-40B4-BE49-F238E27FC236}">
                <a16:creationId xmlns:a16="http://schemas.microsoft.com/office/drawing/2014/main" id="{12897B68-C2A5-2D82-F45D-40E9D21BF0EC}"/>
              </a:ext>
            </a:extLst>
          </p:cNvPr>
          <p:cNvSpPr>
            <a:spLocks noGrp="1"/>
          </p:cNvSpPr>
          <p:nvPr>
            <p:ph type="title" idx="4294967295"/>
          </p:nvPr>
        </p:nvSpPr>
        <p:spPr>
          <a:xfrm>
            <a:off x="611188" y="274638"/>
            <a:ext cx="8247062" cy="939800"/>
          </a:xfrm>
        </p:spPr>
        <p:txBody>
          <a:bodyPr/>
          <a:lstStyle/>
          <a:p>
            <a:pPr eaLnBrk="1" hangingPunct="1"/>
            <a:r>
              <a:rPr lang="fr-FR" altLang="fr-FR" sz="3200" b="1">
                <a:solidFill>
                  <a:srgbClr val="984807"/>
                </a:solidFill>
              </a:rPr>
              <a:t>Statut des sapeurs-pompiers professionnels</a:t>
            </a:r>
          </a:p>
        </p:txBody>
      </p:sp>
      <p:sp>
        <p:nvSpPr>
          <p:cNvPr id="39939" name="Espace réservé du numéro de diapositive 4">
            <a:extLst>
              <a:ext uri="{FF2B5EF4-FFF2-40B4-BE49-F238E27FC236}">
                <a16:creationId xmlns:a16="http://schemas.microsoft.com/office/drawing/2014/main" id="{972D4C8A-CC73-722C-7013-AA4657FEF3A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F0296BD-ADEB-4AD4-8BC2-7DBF74431175}" type="slidenum">
              <a:rPr lang="fr-FR" altLang="fr-FR" sz="2000">
                <a:solidFill>
                  <a:srgbClr val="984807"/>
                </a:solidFill>
              </a:rPr>
              <a:pPr algn="r" eaLnBrk="1" hangingPunct="1">
                <a:spcBef>
                  <a:spcPct val="0"/>
                </a:spcBef>
                <a:buFontTx/>
                <a:buNone/>
              </a:pPr>
              <a:t>37</a:t>
            </a:fld>
            <a:endParaRPr lang="fr-FR" altLang="fr-FR" sz="2000">
              <a:solidFill>
                <a:srgbClr val="984807"/>
              </a:solidFill>
            </a:endParaRPr>
          </a:p>
        </p:txBody>
      </p:sp>
      <p:sp>
        <p:nvSpPr>
          <p:cNvPr id="39940" name="Rectangle 2">
            <a:extLst>
              <a:ext uri="{FF2B5EF4-FFF2-40B4-BE49-F238E27FC236}">
                <a16:creationId xmlns:a16="http://schemas.microsoft.com/office/drawing/2014/main" id="{BAF3746D-1C00-1254-D2D9-674468D39C6F}"/>
              </a:ext>
            </a:extLst>
          </p:cNvPr>
          <p:cNvSpPr>
            <a:spLocks noChangeArrowheads="1"/>
          </p:cNvSpPr>
          <p:nvPr/>
        </p:nvSpPr>
        <p:spPr bwMode="auto">
          <a:xfrm>
            <a:off x="685800" y="2438400"/>
            <a:ext cx="77724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2286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2286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2286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2286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2286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Myriad Pro" panose="020B0503030403020204" pitchFamily="34" charset="0"/>
              </a:defRPr>
            </a:lvl9pPr>
          </a:lstStyle>
          <a:p>
            <a:pPr algn="just">
              <a:lnSpc>
                <a:spcPct val="107000"/>
              </a:lnSpc>
              <a:spcBef>
                <a:spcPct val="0"/>
              </a:spcBef>
              <a:buFont typeface="Wingdings" panose="05000000000000000000" pitchFamily="2" charset="2"/>
              <a:buChar char=""/>
            </a:pPr>
            <a:r>
              <a:rPr lang="fr-FR" altLang="fr-FR" sz="2000">
                <a:latin typeface="Times New Roman" panose="02020603050405020304" pitchFamily="18" charset="0"/>
                <a:cs typeface="Times New Roman" panose="02020603050405020304" pitchFamily="18" charset="0"/>
              </a:rPr>
              <a:t>Sapeurs et caporaux,</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Wingdings" panose="05000000000000000000" pitchFamily="2" charset="2"/>
              <a:buChar char=""/>
            </a:pPr>
            <a:r>
              <a:rPr lang="fr-FR" altLang="fr-FR" sz="2000">
                <a:latin typeface="Times New Roman" panose="02020603050405020304" pitchFamily="18" charset="0"/>
                <a:cs typeface="Times New Roman" panose="02020603050405020304" pitchFamily="18" charset="0"/>
              </a:rPr>
              <a:t>Sous-officiers,</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
            </a:pPr>
            <a:r>
              <a:rPr lang="fr-FR" altLang="fr-FR" sz="2000">
                <a:latin typeface="Times New Roman" panose="02020603050405020304" pitchFamily="18" charset="0"/>
                <a:cs typeface="Times New Roman" panose="02020603050405020304" pitchFamily="18" charset="0"/>
              </a:rPr>
              <a:t>Lieutenants,</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
            </a:pPr>
            <a:r>
              <a:rPr lang="fr-FR" altLang="fr-FR" sz="2000">
                <a:latin typeface="Times New Roman" panose="02020603050405020304" pitchFamily="18" charset="0"/>
                <a:cs typeface="Times New Roman" panose="02020603050405020304" pitchFamily="18" charset="0"/>
              </a:rPr>
              <a:t>Capitaines, commandants, lieutenants colonels et colonels,</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
            </a:pPr>
            <a:r>
              <a:rPr lang="fr-FR" altLang="fr-FR" sz="2000">
                <a:latin typeface="Times New Roman" panose="02020603050405020304" pitchFamily="18" charset="0"/>
                <a:cs typeface="Times New Roman" panose="02020603050405020304" pitchFamily="18" charset="0"/>
              </a:rPr>
              <a:t>Infirmiers et infirmiers d'encadrement</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
            </a:pPr>
            <a:r>
              <a:rPr lang="fr-FR" altLang="fr-FR" sz="2000">
                <a:latin typeface="Times New Roman" panose="02020603050405020304" pitchFamily="18" charset="0"/>
                <a:cs typeface="Times New Roman" panose="02020603050405020304" pitchFamily="18" charset="0"/>
              </a:rPr>
              <a:t>Médecins, pharmaciens et vétérinaires.</a:t>
            </a:r>
            <a:endParaRPr lang="fr-FR" altLang="fr-FR" sz="2000">
              <a:latin typeface="Times New Roman" panose="02020603050405020304" pitchFamily="18" charset="0"/>
              <a:cs typeface="Calibri" panose="020F0502020204030204" pitchFamily="34" charset="0"/>
            </a:endParaRPr>
          </a:p>
        </p:txBody>
      </p:sp>
      <p:sp>
        <p:nvSpPr>
          <p:cNvPr id="39941" name="Rectangle 3">
            <a:extLst>
              <a:ext uri="{FF2B5EF4-FFF2-40B4-BE49-F238E27FC236}">
                <a16:creationId xmlns:a16="http://schemas.microsoft.com/office/drawing/2014/main" id="{3CD49AA3-6FFC-5E4D-9D02-227D3FFB1901}"/>
              </a:ext>
            </a:extLst>
          </p:cNvPr>
          <p:cNvSpPr>
            <a:spLocks noChangeArrowheads="1"/>
          </p:cNvSpPr>
          <p:nvPr/>
        </p:nvSpPr>
        <p:spPr bwMode="auto">
          <a:xfrm>
            <a:off x="457200" y="1295400"/>
            <a:ext cx="7620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Tx/>
              <a:buNone/>
            </a:pPr>
            <a:r>
              <a:rPr lang="fr-FR" altLang="fr-FR" sz="2000">
                <a:latin typeface="Times New Roman" panose="02020603050405020304" pitchFamily="18" charset="0"/>
                <a:cs typeface="Times New Roman" panose="02020603050405020304" pitchFamily="18" charset="0"/>
              </a:rPr>
              <a:t>Ceux-ci sont définis par des décrets d'avril 2012 qui établissent les statuts particuliers :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9942" name="Picture 8">
            <a:extLst>
              <a:ext uri="{FF2B5EF4-FFF2-40B4-BE49-F238E27FC236}">
                <a16:creationId xmlns:a16="http://schemas.microsoft.com/office/drawing/2014/main" id="{6E137FC6-C709-DD27-8132-EBDB4E5E4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124200"/>
            <a:ext cx="13843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9">
            <a:extLst>
              <a:ext uri="{FF2B5EF4-FFF2-40B4-BE49-F238E27FC236}">
                <a16:creationId xmlns:a16="http://schemas.microsoft.com/office/drawing/2014/main" id="{10C5BF53-19F6-D7A8-4BA9-09CB691AF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52600"/>
            <a:ext cx="125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0">
            <a:extLst>
              <a:ext uri="{FF2B5EF4-FFF2-40B4-BE49-F238E27FC236}">
                <a16:creationId xmlns:a16="http://schemas.microsoft.com/office/drawing/2014/main" id="{B2B7D10C-DD12-E4AB-4A38-A22D4CFF5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1515"/>
          <a:stretch>
            <a:fillRect/>
          </a:stretch>
        </p:blipFill>
        <p:spPr bwMode="auto">
          <a:xfrm>
            <a:off x="3429000" y="4495800"/>
            <a:ext cx="1219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8">
            <a:extLst>
              <a:ext uri="{FF2B5EF4-FFF2-40B4-BE49-F238E27FC236}">
                <a16:creationId xmlns:a16="http://schemas.microsoft.com/office/drawing/2014/main" id="{2650A493-EFD7-E9A1-E60F-F03CAE991CD3}"/>
              </a:ext>
            </a:extLst>
          </p:cNvPr>
          <p:cNvSpPr>
            <a:spLocks noGrp="1"/>
          </p:cNvSpPr>
          <p:nvPr>
            <p:ph type="title"/>
          </p:nvPr>
        </p:nvSpPr>
        <p:spPr>
          <a:xfrm>
            <a:off x="611188" y="274638"/>
            <a:ext cx="8247062" cy="939800"/>
          </a:xfrm>
        </p:spPr>
        <p:txBody>
          <a:bodyPr/>
          <a:lstStyle/>
          <a:p>
            <a:pPr eaLnBrk="1" hangingPunct="1"/>
            <a:r>
              <a:rPr lang="fr-FR" altLang="fr-FR" sz="3200" b="1">
                <a:solidFill>
                  <a:srgbClr val="984807"/>
                </a:solidFill>
              </a:rPr>
              <a:t>Statut des sapeurs-pompiers professionnels</a:t>
            </a:r>
          </a:p>
        </p:txBody>
      </p:sp>
      <p:sp>
        <p:nvSpPr>
          <p:cNvPr id="40963" name="Espace réservé du numéro de diapositive 4">
            <a:extLst>
              <a:ext uri="{FF2B5EF4-FFF2-40B4-BE49-F238E27FC236}">
                <a16:creationId xmlns:a16="http://schemas.microsoft.com/office/drawing/2014/main" id="{36D6B8F3-3F3F-C64A-09EA-40391C84BF01}"/>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F198111-A127-4719-A2E3-26D316C9E2A4}" type="slidenum">
              <a:rPr lang="fr-FR" altLang="fr-FR" sz="2000">
                <a:solidFill>
                  <a:srgbClr val="984807"/>
                </a:solidFill>
              </a:rPr>
              <a:pPr>
                <a:spcBef>
                  <a:spcPct val="0"/>
                </a:spcBef>
                <a:buFontTx/>
                <a:buNone/>
              </a:pPr>
              <a:t>38</a:t>
            </a:fld>
            <a:endParaRPr lang="fr-FR" altLang="fr-FR" sz="2000">
              <a:solidFill>
                <a:srgbClr val="984807"/>
              </a:solidFill>
            </a:endParaRPr>
          </a:p>
        </p:txBody>
      </p:sp>
      <p:sp>
        <p:nvSpPr>
          <p:cNvPr id="40964" name="Rectangle 4">
            <a:extLst>
              <a:ext uri="{FF2B5EF4-FFF2-40B4-BE49-F238E27FC236}">
                <a16:creationId xmlns:a16="http://schemas.microsoft.com/office/drawing/2014/main" id="{1B1EA6E4-55F3-24CB-5C48-43380309E91C}"/>
              </a:ext>
            </a:extLst>
          </p:cNvPr>
          <p:cNvSpPr>
            <a:spLocks noChangeArrowheads="1"/>
          </p:cNvSpPr>
          <p:nvPr/>
        </p:nvSpPr>
        <p:spPr bwMode="auto">
          <a:xfrm>
            <a:off x="395288" y="1341438"/>
            <a:ext cx="66913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spcAft>
                <a:spcPts val="600"/>
              </a:spcAft>
              <a:buFontTx/>
              <a:buNone/>
            </a:pPr>
            <a:r>
              <a:rPr lang="fr-FR" altLang="fr-FR" sz="2000">
                <a:latin typeface="Times New Roman" panose="02020603050405020304" pitchFamily="18" charset="0"/>
                <a:cs typeface="Times New Roman" panose="02020603050405020304" pitchFamily="18" charset="0"/>
              </a:rPr>
              <a:t>Les sapeurs-pompiers sont astreints au port de la tenue réglementaire. </a:t>
            </a:r>
          </a:p>
          <a:p>
            <a:pPr algn="just">
              <a:spcBef>
                <a:spcPct val="0"/>
              </a:spcBef>
              <a:spcAft>
                <a:spcPts val="600"/>
              </a:spcAft>
              <a:buFontTx/>
              <a:buNone/>
            </a:pPr>
            <a:endParaRPr lang="fr-FR" altLang="fr-FR" sz="2000">
              <a:latin typeface="Times New Roman" panose="02020603050405020304" pitchFamily="18" charset="0"/>
              <a:cs typeface="Times New Roman" panose="02020603050405020304" pitchFamily="18" charset="0"/>
            </a:endParaRPr>
          </a:p>
          <a:p>
            <a:pPr algn="just">
              <a:spcBef>
                <a:spcPct val="0"/>
              </a:spcBef>
              <a:spcAft>
                <a:spcPts val="600"/>
              </a:spcAft>
              <a:buFontTx/>
              <a:buNone/>
            </a:pPr>
            <a:r>
              <a:rPr lang="fr-FR" altLang="fr-FR" sz="2000">
                <a:latin typeface="Times New Roman" panose="02020603050405020304" pitchFamily="18" charset="0"/>
                <a:cs typeface="Times New Roman" panose="02020603050405020304" pitchFamily="18" charset="0"/>
              </a:rPr>
              <a:t>Lorsqu'ils la portent, ils doivent </a:t>
            </a:r>
            <a:r>
              <a:rPr lang="fr-FR" altLang="fr-FR" sz="2000" b="1" u="sng">
                <a:latin typeface="Times New Roman" panose="02020603050405020304" pitchFamily="18" charset="0"/>
                <a:cs typeface="Times New Roman" panose="02020603050405020304" pitchFamily="18" charset="0"/>
              </a:rPr>
              <a:t>s'abstenir de toute attitude ou comportement incompatible</a:t>
            </a:r>
            <a:r>
              <a:rPr lang="fr-FR" altLang="fr-FR" sz="2000">
                <a:latin typeface="Times New Roman" panose="02020603050405020304" pitchFamily="18" charset="0"/>
                <a:cs typeface="Times New Roman" panose="02020603050405020304" pitchFamily="18" charset="0"/>
              </a:rPr>
              <a:t> avec l'exercice de leur fonction.</a:t>
            </a:r>
          </a:p>
          <a:p>
            <a:pPr algn="just">
              <a:spcBef>
                <a:spcPct val="0"/>
              </a:spcBef>
              <a:spcAft>
                <a:spcPts val="600"/>
              </a:spcAft>
              <a:buFontTx/>
              <a:buNone/>
            </a:pPr>
            <a:endParaRPr lang="fr-FR" altLang="fr-FR" sz="2000">
              <a:latin typeface="Times New Roman" panose="02020603050405020304" pitchFamily="18" charset="0"/>
            </a:endParaRPr>
          </a:p>
          <a:p>
            <a:pPr algn="just">
              <a:spcBef>
                <a:spcPct val="0"/>
              </a:spcBef>
              <a:spcAft>
                <a:spcPts val="600"/>
              </a:spcAft>
              <a:buFontTx/>
              <a:buNone/>
            </a:pPr>
            <a:r>
              <a:rPr lang="fr-FR" altLang="fr-FR" sz="2000">
                <a:latin typeface="Times New Roman" panose="02020603050405020304" pitchFamily="18" charset="0"/>
              </a:rPr>
              <a:t>Les SPP n'ont pas le droit de porter la tenue à l'occasion de manifestations sur la voie publique.</a:t>
            </a:r>
          </a:p>
        </p:txBody>
      </p:sp>
      <p:pic>
        <p:nvPicPr>
          <p:cNvPr id="40965" name="Image 10" descr="Tenue F1 des pompiers">
            <a:extLst>
              <a:ext uri="{FF2B5EF4-FFF2-40B4-BE49-F238E27FC236}">
                <a16:creationId xmlns:a16="http://schemas.microsoft.com/office/drawing/2014/main" id="{5AF197C3-3067-5D5E-B8C2-6FE89DE37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124200"/>
            <a:ext cx="144145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8">
            <a:extLst>
              <a:ext uri="{FF2B5EF4-FFF2-40B4-BE49-F238E27FC236}">
                <a16:creationId xmlns:a16="http://schemas.microsoft.com/office/drawing/2014/main" id="{9123BF69-CC96-2AA9-09F9-E1E77EAD9641}"/>
              </a:ext>
            </a:extLst>
          </p:cNvPr>
          <p:cNvSpPr>
            <a:spLocks noGrp="1"/>
          </p:cNvSpPr>
          <p:nvPr>
            <p:ph type="title" idx="4294967295"/>
          </p:nvPr>
        </p:nvSpPr>
        <p:spPr>
          <a:xfrm>
            <a:off x="611188" y="274638"/>
            <a:ext cx="8247062" cy="939800"/>
          </a:xfrm>
        </p:spPr>
        <p:txBody>
          <a:bodyPr/>
          <a:lstStyle/>
          <a:p>
            <a:pPr eaLnBrk="1" hangingPunct="1"/>
            <a:r>
              <a:rPr lang="fr-FR" altLang="fr-FR" sz="3200" b="1">
                <a:solidFill>
                  <a:srgbClr val="984807"/>
                </a:solidFill>
              </a:rPr>
              <a:t>Statut des sapeurs-pompiers professionnels</a:t>
            </a:r>
          </a:p>
        </p:txBody>
      </p:sp>
      <p:sp>
        <p:nvSpPr>
          <p:cNvPr id="41987" name="Espace réservé du numéro de diapositive 4">
            <a:extLst>
              <a:ext uri="{FF2B5EF4-FFF2-40B4-BE49-F238E27FC236}">
                <a16:creationId xmlns:a16="http://schemas.microsoft.com/office/drawing/2014/main" id="{269928B1-D068-11B4-0551-A740AAC4677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6B3A48A-6259-40AF-BE08-4438BB116494}" type="slidenum">
              <a:rPr lang="fr-FR" altLang="fr-FR" sz="2000">
                <a:solidFill>
                  <a:srgbClr val="984807"/>
                </a:solidFill>
              </a:rPr>
              <a:pPr algn="r" eaLnBrk="1" hangingPunct="1">
                <a:spcBef>
                  <a:spcPct val="0"/>
                </a:spcBef>
                <a:buFontTx/>
                <a:buNone/>
              </a:pPr>
              <a:t>39</a:t>
            </a:fld>
            <a:endParaRPr lang="fr-FR" altLang="fr-FR" sz="2000">
              <a:solidFill>
                <a:srgbClr val="984807"/>
              </a:solidFill>
            </a:endParaRPr>
          </a:p>
        </p:txBody>
      </p:sp>
      <p:sp>
        <p:nvSpPr>
          <p:cNvPr id="41988" name="Rectangle 6">
            <a:extLst>
              <a:ext uri="{FF2B5EF4-FFF2-40B4-BE49-F238E27FC236}">
                <a16:creationId xmlns:a16="http://schemas.microsoft.com/office/drawing/2014/main" id="{CFC2E9ED-B345-7D86-9079-FD591C2CAF12}"/>
              </a:ext>
            </a:extLst>
          </p:cNvPr>
          <p:cNvSpPr>
            <a:spLocks noChangeArrowheads="1"/>
          </p:cNvSpPr>
          <p:nvPr/>
        </p:nvSpPr>
        <p:spPr bwMode="auto">
          <a:xfrm>
            <a:off x="533400" y="1752600"/>
            <a:ext cx="65500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spcAft>
                <a:spcPts val="600"/>
              </a:spcAft>
              <a:buFontTx/>
              <a:buNone/>
            </a:pPr>
            <a:r>
              <a:rPr lang="fr-FR" altLang="fr-FR" sz="2000">
                <a:latin typeface="Times New Roman" panose="02020603050405020304" pitchFamily="18" charset="0"/>
              </a:rPr>
              <a:t>Dès leur recrutement les SPP reçoivent obligatoirement une formation d'intégration prévues dans les textes. </a:t>
            </a:r>
          </a:p>
          <a:p>
            <a:pPr algn="just">
              <a:spcBef>
                <a:spcPct val="0"/>
              </a:spcBef>
              <a:spcAft>
                <a:spcPts val="600"/>
              </a:spcAft>
              <a:buFontTx/>
              <a:buNone/>
            </a:pPr>
            <a:endParaRPr lang="fr-FR" altLang="fr-FR" sz="2000">
              <a:latin typeface="Times New Roman" panose="02020603050405020304" pitchFamily="18" charset="0"/>
            </a:endParaRPr>
          </a:p>
          <a:p>
            <a:pPr algn="just">
              <a:spcBef>
                <a:spcPct val="0"/>
              </a:spcBef>
              <a:spcAft>
                <a:spcPts val="600"/>
              </a:spcAft>
              <a:buFontTx/>
              <a:buNone/>
            </a:pPr>
            <a:r>
              <a:rPr lang="fr-FR" altLang="fr-FR" sz="2000">
                <a:latin typeface="Times New Roman" panose="02020603050405020304" pitchFamily="18" charset="0"/>
              </a:rPr>
              <a:t>L'entraînement physique est aussi une obligation.</a:t>
            </a:r>
          </a:p>
        </p:txBody>
      </p:sp>
      <p:sp>
        <p:nvSpPr>
          <p:cNvPr id="41989" name="Rectangle 7">
            <a:extLst>
              <a:ext uri="{FF2B5EF4-FFF2-40B4-BE49-F238E27FC236}">
                <a16:creationId xmlns:a16="http://schemas.microsoft.com/office/drawing/2014/main" id="{075C9D2A-EB9B-CA17-C173-0BE94D0EC142}"/>
              </a:ext>
            </a:extLst>
          </p:cNvPr>
          <p:cNvSpPr>
            <a:spLocks noChangeArrowheads="1"/>
          </p:cNvSpPr>
          <p:nvPr/>
        </p:nvSpPr>
        <p:spPr bwMode="auto">
          <a:xfrm>
            <a:off x="457200" y="4038600"/>
            <a:ext cx="82089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spcAft>
                <a:spcPts val="600"/>
              </a:spcAft>
              <a:buFontTx/>
              <a:buNone/>
            </a:pPr>
            <a:r>
              <a:rPr lang="fr-FR" altLang="fr-FR" sz="2000">
                <a:latin typeface="Times New Roman" panose="02020603050405020304" pitchFamily="18" charset="0"/>
                <a:cs typeface="Times New Roman" panose="02020603050405020304" pitchFamily="18" charset="0"/>
              </a:rPr>
              <a:t>Les SP reçoivent comme tous les salariés un salaire composé du traitement de base, d’une indemnité de résidence et du supplément familial de traitement.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6" descr="Afficher l'image d'origine">
            <a:extLst>
              <a:ext uri="{FF2B5EF4-FFF2-40B4-BE49-F238E27FC236}">
                <a16:creationId xmlns:a16="http://schemas.microsoft.com/office/drawing/2014/main" id="{A1858D6E-BB79-6B02-4556-9730BB8A9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23749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8">
            <a:extLst>
              <a:ext uri="{FF2B5EF4-FFF2-40B4-BE49-F238E27FC236}">
                <a16:creationId xmlns:a16="http://schemas.microsoft.com/office/drawing/2014/main" id="{52D93CD1-FDB6-8420-4DBC-602016621164}"/>
              </a:ext>
            </a:extLst>
          </p:cNvPr>
          <p:cNvSpPr>
            <a:spLocks noGrp="1"/>
          </p:cNvSpPr>
          <p:nvPr>
            <p:ph type="title" idx="4294967295"/>
          </p:nvPr>
        </p:nvSpPr>
        <p:spPr>
          <a:xfrm>
            <a:off x="611188" y="274638"/>
            <a:ext cx="8247062" cy="939800"/>
          </a:xfrm>
        </p:spPr>
        <p:txBody>
          <a:bodyPr/>
          <a:lstStyle/>
          <a:p>
            <a:pPr eaLnBrk="1" hangingPunct="1">
              <a:defRPr/>
            </a:pPr>
            <a:r>
              <a:rPr lang="fr-FR" sz="3600" b="1" dirty="0">
                <a:solidFill>
                  <a:schemeClr val="accent6">
                    <a:lumMod val="50000"/>
                  </a:schemeClr>
                </a:solidFill>
              </a:rPr>
              <a:t>Généralités</a:t>
            </a:r>
          </a:p>
        </p:txBody>
      </p:sp>
      <p:sp>
        <p:nvSpPr>
          <p:cNvPr id="6148" name="Espace réservé du numéro de diapositive 4">
            <a:extLst>
              <a:ext uri="{FF2B5EF4-FFF2-40B4-BE49-F238E27FC236}">
                <a16:creationId xmlns:a16="http://schemas.microsoft.com/office/drawing/2014/main" id="{26E89B0E-EC4B-A7CB-9D83-BD4ECB20F68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F2B1600-96A7-459A-9B72-18896C346478}" type="slidenum">
              <a:rPr lang="fr-FR" altLang="fr-FR" sz="2000">
                <a:solidFill>
                  <a:srgbClr val="984807"/>
                </a:solidFill>
              </a:rPr>
              <a:pPr algn="r" eaLnBrk="1" hangingPunct="1">
                <a:spcBef>
                  <a:spcPct val="0"/>
                </a:spcBef>
                <a:buFontTx/>
                <a:buNone/>
              </a:pPr>
              <a:t>4</a:t>
            </a:fld>
            <a:endParaRPr lang="fr-FR" altLang="fr-FR" sz="2000">
              <a:solidFill>
                <a:srgbClr val="984807"/>
              </a:solidFill>
            </a:endParaRPr>
          </a:p>
        </p:txBody>
      </p:sp>
      <p:sp>
        <p:nvSpPr>
          <p:cNvPr id="6149" name="Rectangle 2">
            <a:extLst>
              <a:ext uri="{FF2B5EF4-FFF2-40B4-BE49-F238E27FC236}">
                <a16:creationId xmlns:a16="http://schemas.microsoft.com/office/drawing/2014/main" id="{6B511BDA-99FB-6BFF-71FA-4AB983AC147E}"/>
              </a:ext>
            </a:extLst>
          </p:cNvPr>
          <p:cNvSpPr>
            <a:spLocks noChangeArrowheads="1"/>
          </p:cNvSpPr>
          <p:nvPr/>
        </p:nvSpPr>
        <p:spPr bwMode="auto">
          <a:xfrm>
            <a:off x="2895600" y="2133600"/>
            <a:ext cx="577373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fr-FR" altLang="fr-FR" sz="2000">
                <a:solidFill>
                  <a:srgbClr val="000000"/>
                </a:solidFill>
                <a:latin typeface="Times New Roman" panose="02020603050405020304" pitchFamily="18" charset="0"/>
                <a:cs typeface="Times New Roman" panose="02020603050405020304" pitchFamily="18" charset="0"/>
              </a:rPr>
              <a:t>Ils </a:t>
            </a:r>
            <a:r>
              <a:rPr lang="fr-FR" altLang="fr-FR" sz="2000">
                <a:latin typeface="Times New Roman" panose="02020603050405020304" pitchFamily="18" charset="0"/>
              </a:rPr>
              <a:t>reposent sur quatre critères :</a:t>
            </a:r>
          </a:p>
        </p:txBody>
      </p:sp>
      <p:sp>
        <p:nvSpPr>
          <p:cNvPr id="6150" name="Rectangle 3">
            <a:extLst>
              <a:ext uri="{FF2B5EF4-FFF2-40B4-BE49-F238E27FC236}">
                <a16:creationId xmlns:a16="http://schemas.microsoft.com/office/drawing/2014/main" id="{8CEDC9CD-A6F5-CDF2-AA92-3E3AD4E1FEA9}"/>
              </a:ext>
            </a:extLst>
          </p:cNvPr>
          <p:cNvSpPr>
            <a:spLocks noChangeArrowheads="1"/>
          </p:cNvSpPr>
          <p:nvPr/>
        </p:nvSpPr>
        <p:spPr bwMode="auto">
          <a:xfrm>
            <a:off x="685800" y="3657600"/>
            <a:ext cx="786288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50000"/>
              </a:lnSpc>
              <a:spcBef>
                <a:spcPct val="0"/>
              </a:spcBef>
              <a:buFontTx/>
              <a:buChar char="-"/>
            </a:pPr>
            <a:r>
              <a:rPr lang="fr-FR" altLang="fr-FR" sz="2000">
                <a:latin typeface="Times New Roman" panose="02020603050405020304" pitchFamily="18" charset="0"/>
              </a:rPr>
              <a:t>Fournit des prestations matérielles ou normatives aux usagers,</a:t>
            </a:r>
          </a:p>
          <a:p>
            <a:pPr algn="just">
              <a:lnSpc>
                <a:spcPct val="150000"/>
              </a:lnSpc>
              <a:spcBef>
                <a:spcPct val="0"/>
              </a:spcBef>
              <a:buFontTx/>
              <a:buChar char="-"/>
            </a:pPr>
            <a:r>
              <a:rPr lang="fr-FR" altLang="fr-FR" sz="2000">
                <a:latin typeface="Times New Roman" panose="02020603050405020304" pitchFamily="18" charset="0"/>
              </a:rPr>
              <a:t>Satisfait l’intérêt général,</a:t>
            </a:r>
          </a:p>
          <a:p>
            <a:pPr algn="just">
              <a:lnSpc>
                <a:spcPct val="150000"/>
              </a:lnSpc>
              <a:spcBef>
                <a:spcPct val="0"/>
              </a:spcBef>
              <a:buFontTx/>
              <a:buChar char="-"/>
            </a:pPr>
            <a:r>
              <a:rPr lang="fr-FR" altLang="fr-FR" sz="2000">
                <a:latin typeface="Times New Roman" panose="02020603050405020304" pitchFamily="18" charset="0"/>
              </a:rPr>
              <a:t>Caractérisée par la présence obligatoire d’une personne publique,</a:t>
            </a:r>
          </a:p>
          <a:p>
            <a:pPr algn="just">
              <a:lnSpc>
                <a:spcPct val="150000"/>
              </a:lnSpc>
              <a:spcBef>
                <a:spcPct val="0"/>
              </a:spcBef>
              <a:buFontTx/>
              <a:buChar char="-"/>
            </a:pPr>
            <a:r>
              <a:rPr lang="fr-FR" altLang="fr-FR" sz="2000">
                <a:latin typeface="Times New Roman" panose="02020603050405020304" pitchFamily="18" charset="0"/>
              </a:rPr>
              <a:t>Se soumet aux règles du droit administratif.</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8">
            <a:extLst>
              <a:ext uri="{FF2B5EF4-FFF2-40B4-BE49-F238E27FC236}">
                <a16:creationId xmlns:a16="http://schemas.microsoft.com/office/drawing/2014/main" id="{431D6553-C8F5-9618-2349-EC0E14777F8D}"/>
              </a:ext>
            </a:extLst>
          </p:cNvPr>
          <p:cNvSpPr>
            <a:spLocks noGrp="1"/>
          </p:cNvSpPr>
          <p:nvPr>
            <p:ph type="title"/>
          </p:nvPr>
        </p:nvSpPr>
        <p:spPr>
          <a:xfrm>
            <a:off x="611188" y="274638"/>
            <a:ext cx="8247062" cy="939800"/>
          </a:xfrm>
        </p:spPr>
        <p:txBody>
          <a:bodyPr/>
          <a:lstStyle/>
          <a:p>
            <a:pPr eaLnBrk="1" hangingPunct="1"/>
            <a:r>
              <a:rPr lang="fr-FR" altLang="fr-FR" sz="3200" b="1">
                <a:solidFill>
                  <a:srgbClr val="984807"/>
                </a:solidFill>
              </a:rPr>
              <a:t>Statut des sapeurs-pompiers professionnels</a:t>
            </a:r>
          </a:p>
        </p:txBody>
      </p:sp>
      <p:sp>
        <p:nvSpPr>
          <p:cNvPr id="43011" name="Espace réservé du numéro de diapositive 4">
            <a:extLst>
              <a:ext uri="{FF2B5EF4-FFF2-40B4-BE49-F238E27FC236}">
                <a16:creationId xmlns:a16="http://schemas.microsoft.com/office/drawing/2014/main" id="{CA53F7A0-263F-263A-1F50-D0F0C6A817CF}"/>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0911A67-C728-4C7E-B807-7EF4D7AD6119}" type="slidenum">
              <a:rPr lang="fr-FR" altLang="fr-FR" sz="2000">
                <a:solidFill>
                  <a:srgbClr val="984807"/>
                </a:solidFill>
              </a:rPr>
              <a:pPr>
                <a:spcBef>
                  <a:spcPct val="0"/>
                </a:spcBef>
                <a:buFontTx/>
                <a:buNone/>
              </a:pPr>
              <a:t>40</a:t>
            </a:fld>
            <a:endParaRPr lang="fr-FR" altLang="fr-FR" sz="2000">
              <a:solidFill>
                <a:srgbClr val="984807"/>
              </a:solidFill>
            </a:endParaRPr>
          </a:p>
        </p:txBody>
      </p:sp>
      <p:sp>
        <p:nvSpPr>
          <p:cNvPr id="43012" name="Rectangle 1">
            <a:extLst>
              <a:ext uri="{FF2B5EF4-FFF2-40B4-BE49-F238E27FC236}">
                <a16:creationId xmlns:a16="http://schemas.microsoft.com/office/drawing/2014/main" id="{FF322CDE-308D-49DA-40B9-FC88EDBAD1BC}"/>
              </a:ext>
            </a:extLst>
          </p:cNvPr>
          <p:cNvSpPr>
            <a:spLocks noChangeArrowheads="1"/>
          </p:cNvSpPr>
          <p:nvPr/>
        </p:nvSpPr>
        <p:spPr bwMode="auto">
          <a:xfrm>
            <a:off x="381000" y="1295400"/>
            <a:ext cx="8280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600"/>
              </a:spcAft>
              <a:buFont typeface="Symbol" panose="05050102010706020507" pitchFamily="18" charset="2"/>
              <a:buChar char=""/>
            </a:pPr>
            <a:r>
              <a:rPr lang="fr-FR" altLang="fr-FR" sz="2000" b="1" u="sng">
                <a:latin typeface="Times New Roman" panose="02020603050405020304" pitchFamily="18" charset="0"/>
                <a:ea typeface="Times New Roman" panose="02020603050405020304" pitchFamily="18" charset="0"/>
                <a:cs typeface="Arial" panose="020B0604020202020204" pitchFamily="34" charset="0"/>
              </a:rPr>
              <a:t>La carrière des SPP :</a:t>
            </a:r>
            <a:endParaRPr lang="fr-FR" altLang="fr-FR" sz="2000"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spcAft>
                <a:spcPts val="600"/>
              </a:spcAft>
              <a:buFontTx/>
              <a:buNone/>
            </a:pPr>
            <a:r>
              <a:rPr lang="fr-FR" altLang="fr-FR" sz="2000">
                <a:latin typeface="Times New Roman" panose="02020603050405020304" pitchFamily="18" charset="0"/>
                <a:cs typeface="Times New Roman" panose="02020603050405020304" pitchFamily="18" charset="0"/>
              </a:rPr>
              <a:t>Pour intégrer les SPP, le candidat à plusieurs possibilités :</a:t>
            </a:r>
          </a:p>
        </p:txBody>
      </p:sp>
      <p:sp>
        <p:nvSpPr>
          <p:cNvPr id="43013" name="Rectangle 2">
            <a:extLst>
              <a:ext uri="{FF2B5EF4-FFF2-40B4-BE49-F238E27FC236}">
                <a16:creationId xmlns:a16="http://schemas.microsoft.com/office/drawing/2014/main" id="{06D2C838-C494-A067-C910-BB7DFA159F42}"/>
              </a:ext>
            </a:extLst>
          </p:cNvPr>
          <p:cNvSpPr>
            <a:spLocks noChangeArrowheads="1"/>
          </p:cNvSpPr>
          <p:nvPr/>
        </p:nvSpPr>
        <p:spPr bwMode="auto">
          <a:xfrm>
            <a:off x="395288" y="2282825"/>
            <a:ext cx="7148512"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Tx/>
              <a:buChar char="-"/>
            </a:pPr>
            <a:r>
              <a:rPr lang="fr-FR" altLang="fr-FR" sz="2000" b="1">
                <a:latin typeface="Times New Roman" panose="02020603050405020304" pitchFamily="18" charset="0"/>
                <a:cs typeface="Times New Roman" panose="02020603050405020304" pitchFamily="18" charset="0"/>
              </a:rPr>
              <a:t>Sapeur 2</a:t>
            </a:r>
            <a:r>
              <a:rPr lang="fr-FR" altLang="fr-FR" sz="2000" b="1" baseline="30000">
                <a:latin typeface="Times New Roman" panose="02020603050405020304" pitchFamily="18" charset="0"/>
                <a:cs typeface="Times New Roman" panose="02020603050405020304" pitchFamily="18" charset="0"/>
              </a:rPr>
              <a:t>ème</a:t>
            </a:r>
            <a:r>
              <a:rPr lang="fr-FR" altLang="fr-FR" sz="2000" b="1">
                <a:latin typeface="Times New Roman" panose="02020603050405020304" pitchFamily="18" charset="0"/>
                <a:cs typeface="Times New Roman" panose="02020603050405020304" pitchFamily="18" charset="0"/>
              </a:rPr>
              <a:t> classe : </a:t>
            </a:r>
            <a:r>
              <a:rPr lang="fr-FR" altLang="fr-FR" sz="2000">
                <a:latin typeface="Times New Roman" panose="02020603050405020304" pitchFamily="18" charset="0"/>
                <a:cs typeface="Times New Roman" panose="02020603050405020304" pitchFamily="18" charset="0"/>
              </a:rPr>
              <a:t>SPV ayant validé leur FI et ayant </a:t>
            </a:r>
          </a:p>
          <a:p>
            <a:pPr algn="just">
              <a:lnSpc>
                <a:spcPct val="107000"/>
              </a:lnSpc>
              <a:spcBef>
                <a:spcPct val="0"/>
              </a:spcBef>
              <a:spcAft>
                <a:spcPts val="800"/>
              </a:spcAft>
              <a:buFontTx/>
              <a:buNone/>
            </a:pPr>
            <a:r>
              <a:rPr lang="fr-FR" altLang="fr-FR" sz="2000">
                <a:latin typeface="Times New Roman" panose="02020603050405020304" pitchFamily="18" charset="0"/>
                <a:cs typeface="Times New Roman" panose="02020603050405020304" pitchFamily="18" charset="0"/>
              </a:rPr>
              <a:t>minimum 3 ans d’ancienneté ;</a:t>
            </a:r>
          </a:p>
          <a:p>
            <a:pPr algn="just">
              <a:lnSpc>
                <a:spcPct val="107000"/>
              </a:lnSpc>
              <a:spcBef>
                <a:spcPct val="0"/>
              </a:spcBef>
              <a:spcAft>
                <a:spcPts val="800"/>
              </a:spcAft>
              <a:buFontTx/>
              <a:buChar char="-"/>
            </a:pPr>
            <a:endParaRPr lang="fr-FR" altLang="fr-FR" sz="2000">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Char char="-"/>
            </a:pPr>
            <a:r>
              <a:rPr lang="fr-FR" altLang="fr-FR" sz="2000" b="1">
                <a:latin typeface="Times New Roman" panose="02020603050405020304" pitchFamily="18" charset="0"/>
                <a:cs typeface="Times New Roman" panose="02020603050405020304" pitchFamily="18" charset="0"/>
              </a:rPr>
              <a:t>Caporal : </a:t>
            </a:r>
            <a:r>
              <a:rPr lang="fr-FR" altLang="fr-FR" sz="2000">
                <a:latin typeface="Times New Roman" panose="02020603050405020304" pitchFamily="18" charset="0"/>
                <a:cs typeface="Times New Roman" panose="02020603050405020304" pitchFamily="18" charset="0"/>
              </a:rPr>
              <a:t>concours accessible à tous mais aménagé pour les SPV ayant validé leur FI et ayant minimum 3 ans d’expérience SP (JSP, BSPP, BMPM) ;</a:t>
            </a:r>
          </a:p>
        </p:txBody>
      </p:sp>
      <p:sp>
        <p:nvSpPr>
          <p:cNvPr id="43014" name="Rectangle 5">
            <a:extLst>
              <a:ext uri="{FF2B5EF4-FFF2-40B4-BE49-F238E27FC236}">
                <a16:creationId xmlns:a16="http://schemas.microsoft.com/office/drawing/2014/main" id="{86D293EB-AE3C-439C-A330-788F490E31A9}"/>
              </a:ext>
            </a:extLst>
          </p:cNvPr>
          <p:cNvSpPr>
            <a:spLocks noChangeAspect="1" noChangeArrowheads="1"/>
          </p:cNvSpPr>
          <p:nvPr/>
        </p:nvSpPr>
        <p:spPr bwMode="auto">
          <a:xfrm>
            <a:off x="6553200" y="2133600"/>
            <a:ext cx="1447800" cy="1123950"/>
          </a:xfrm>
          <a:prstGeom prst="rect">
            <a:avLst/>
          </a:prstGeom>
          <a:solidFill>
            <a:srgbClr val="000000"/>
          </a:solidFill>
          <a:ln>
            <a:noFill/>
          </a:ln>
          <a:effectLst/>
          <a:extLs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fr-FR" altLang="fr-FR"/>
          </a:p>
        </p:txBody>
      </p:sp>
      <p:grpSp>
        <p:nvGrpSpPr>
          <p:cNvPr id="43015" name="Group 13">
            <a:extLst>
              <a:ext uri="{FF2B5EF4-FFF2-40B4-BE49-F238E27FC236}">
                <a16:creationId xmlns:a16="http://schemas.microsoft.com/office/drawing/2014/main" id="{C04FE5E9-A01F-C970-4DF7-FCD37E57AC56}"/>
              </a:ext>
            </a:extLst>
          </p:cNvPr>
          <p:cNvGrpSpPr>
            <a:grpSpLocks noChangeAspect="1"/>
          </p:cNvGrpSpPr>
          <p:nvPr/>
        </p:nvGrpSpPr>
        <p:grpSpPr bwMode="auto">
          <a:xfrm>
            <a:off x="4191000" y="4343400"/>
            <a:ext cx="1917700" cy="1665288"/>
            <a:chOff x="1099" y="2421"/>
            <a:chExt cx="972" cy="843"/>
          </a:xfrm>
        </p:grpSpPr>
        <p:sp>
          <p:nvSpPr>
            <p:cNvPr id="43016" name="Rectangle 14">
              <a:extLst>
                <a:ext uri="{FF2B5EF4-FFF2-40B4-BE49-F238E27FC236}">
                  <a16:creationId xmlns:a16="http://schemas.microsoft.com/office/drawing/2014/main" id="{C8F69CE7-1DA8-3938-B87B-ECAB774BB65A}"/>
                </a:ext>
              </a:extLst>
            </p:cNvPr>
            <p:cNvSpPr>
              <a:spLocks noChangeAspect="1" noChangeArrowheads="1"/>
            </p:cNvSpPr>
            <p:nvPr/>
          </p:nvSpPr>
          <p:spPr bwMode="auto">
            <a:xfrm>
              <a:off x="1099" y="2421"/>
              <a:ext cx="972" cy="843"/>
            </a:xfrm>
            <a:prstGeom prst="rect">
              <a:avLst/>
            </a:prstGeom>
            <a:solidFill>
              <a:srgbClr val="000000"/>
            </a:solidFill>
            <a:ln>
              <a:noFill/>
            </a:ln>
            <a:effectLst/>
            <a:extLs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nvGrpSpPr>
            <p:cNvPr id="43017" name="Group 15">
              <a:extLst>
                <a:ext uri="{FF2B5EF4-FFF2-40B4-BE49-F238E27FC236}">
                  <a16:creationId xmlns:a16="http://schemas.microsoft.com/office/drawing/2014/main" id="{43214775-97FB-C410-0A4A-4C0C622827C4}"/>
                </a:ext>
              </a:extLst>
            </p:cNvPr>
            <p:cNvGrpSpPr>
              <a:grpSpLocks noChangeAspect="1"/>
            </p:cNvGrpSpPr>
            <p:nvPr/>
          </p:nvGrpSpPr>
          <p:grpSpPr bwMode="auto">
            <a:xfrm>
              <a:off x="1284" y="2582"/>
              <a:ext cx="603" cy="522"/>
              <a:chOff x="1722" y="1860"/>
              <a:chExt cx="603" cy="522"/>
            </a:xfrm>
          </p:grpSpPr>
          <p:sp>
            <p:nvSpPr>
              <p:cNvPr id="43018" name="Freeform 16">
                <a:extLst>
                  <a:ext uri="{FF2B5EF4-FFF2-40B4-BE49-F238E27FC236}">
                    <a16:creationId xmlns:a16="http://schemas.microsoft.com/office/drawing/2014/main" id="{62AF75C4-5747-70D7-B1D4-B02C23BE8320}"/>
                  </a:ext>
                </a:extLst>
              </p:cNvPr>
              <p:cNvSpPr>
                <a:spLocks noChangeAspect="1"/>
              </p:cNvSpPr>
              <p:nvPr/>
            </p:nvSpPr>
            <p:spPr bwMode="auto">
              <a:xfrm>
                <a:off x="1722" y="1861"/>
                <a:ext cx="417" cy="521"/>
              </a:xfrm>
              <a:custGeom>
                <a:avLst/>
                <a:gdLst>
                  <a:gd name="T0" fmla="*/ 23 w 463"/>
                  <a:gd name="T1" fmla="*/ 380 h 579"/>
                  <a:gd name="T2" fmla="*/ 85 w 463"/>
                  <a:gd name="T3" fmla="*/ 380 h 579"/>
                  <a:gd name="T4" fmla="*/ 305 w 463"/>
                  <a:gd name="T5" fmla="*/ 0 h 579"/>
                  <a:gd name="T6" fmla="*/ 219 w 463"/>
                  <a:gd name="T7" fmla="*/ 0 h 579"/>
                  <a:gd name="T8" fmla="*/ 0 w 463"/>
                  <a:gd name="T9" fmla="*/ 378 h 579"/>
                  <a:gd name="T10" fmla="*/ 23 w 463"/>
                  <a:gd name="T11" fmla="*/ 380 h 5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3" h="579">
                    <a:moveTo>
                      <a:pt x="36" y="579"/>
                    </a:moveTo>
                    <a:lnTo>
                      <a:pt x="129" y="579"/>
                    </a:lnTo>
                    <a:lnTo>
                      <a:pt x="463" y="0"/>
                    </a:lnTo>
                    <a:lnTo>
                      <a:pt x="333" y="0"/>
                    </a:lnTo>
                    <a:lnTo>
                      <a:pt x="0" y="577"/>
                    </a:lnTo>
                    <a:lnTo>
                      <a:pt x="36" y="579"/>
                    </a:lnTo>
                    <a:close/>
                  </a:path>
                </a:pathLst>
              </a:custGeom>
              <a:solidFill>
                <a:srgbClr val="FF0000"/>
              </a:solidFill>
              <a:ln>
                <a:noFill/>
              </a:ln>
              <a:effectLst/>
              <a:extLst>
                <a:ext uri="{91240B29-F687-4F45-9708-019B960494DF}">
                  <a14:hiddenLine xmlns:a14="http://schemas.microsoft.com/office/drawing/2010/main" w="12700" cap="flat" cmpd="sng">
                    <a:solidFill>
                      <a:srgbClr val="000000"/>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fr-FR"/>
              </a:p>
            </p:txBody>
          </p:sp>
          <p:sp>
            <p:nvSpPr>
              <p:cNvPr id="43019" name="Freeform 17">
                <a:extLst>
                  <a:ext uri="{FF2B5EF4-FFF2-40B4-BE49-F238E27FC236}">
                    <a16:creationId xmlns:a16="http://schemas.microsoft.com/office/drawing/2014/main" id="{7C2267E9-9127-EB36-6A39-1052AC957B64}"/>
                  </a:ext>
                </a:extLst>
              </p:cNvPr>
              <p:cNvSpPr>
                <a:spLocks noChangeAspect="1"/>
              </p:cNvSpPr>
              <p:nvPr/>
            </p:nvSpPr>
            <p:spPr bwMode="auto">
              <a:xfrm>
                <a:off x="1908" y="1860"/>
                <a:ext cx="417" cy="521"/>
              </a:xfrm>
              <a:custGeom>
                <a:avLst/>
                <a:gdLst>
                  <a:gd name="T0" fmla="*/ 23 w 463"/>
                  <a:gd name="T1" fmla="*/ 380 h 579"/>
                  <a:gd name="T2" fmla="*/ 85 w 463"/>
                  <a:gd name="T3" fmla="*/ 380 h 579"/>
                  <a:gd name="T4" fmla="*/ 305 w 463"/>
                  <a:gd name="T5" fmla="*/ 0 h 579"/>
                  <a:gd name="T6" fmla="*/ 219 w 463"/>
                  <a:gd name="T7" fmla="*/ 0 h 579"/>
                  <a:gd name="T8" fmla="*/ 0 w 463"/>
                  <a:gd name="T9" fmla="*/ 378 h 579"/>
                  <a:gd name="T10" fmla="*/ 23 w 463"/>
                  <a:gd name="T11" fmla="*/ 380 h 5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3" h="579">
                    <a:moveTo>
                      <a:pt x="36" y="579"/>
                    </a:moveTo>
                    <a:lnTo>
                      <a:pt x="129" y="579"/>
                    </a:lnTo>
                    <a:lnTo>
                      <a:pt x="463" y="0"/>
                    </a:lnTo>
                    <a:lnTo>
                      <a:pt x="333" y="0"/>
                    </a:lnTo>
                    <a:lnTo>
                      <a:pt x="0" y="577"/>
                    </a:lnTo>
                    <a:lnTo>
                      <a:pt x="36" y="579"/>
                    </a:lnTo>
                    <a:close/>
                  </a:path>
                </a:pathLst>
              </a:custGeom>
              <a:solidFill>
                <a:srgbClr val="FF0000"/>
              </a:solidFill>
              <a:ln>
                <a:noFill/>
              </a:ln>
              <a:effectLst/>
              <a:extLst>
                <a:ext uri="{91240B29-F687-4F45-9708-019B960494DF}">
                  <a14:hiddenLine xmlns:a14="http://schemas.microsoft.com/office/drawing/2010/main" w="12700" cap="flat" cmpd="sng">
                    <a:solidFill>
                      <a:srgbClr val="000000"/>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fr-FR"/>
              </a:p>
            </p:txBody>
          </p:sp>
        </p:gr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8">
            <a:extLst>
              <a:ext uri="{FF2B5EF4-FFF2-40B4-BE49-F238E27FC236}">
                <a16:creationId xmlns:a16="http://schemas.microsoft.com/office/drawing/2014/main" id="{D77F8BEC-077C-51B7-F1E0-3030BF1DA092}"/>
              </a:ext>
            </a:extLst>
          </p:cNvPr>
          <p:cNvSpPr>
            <a:spLocks noGrp="1"/>
          </p:cNvSpPr>
          <p:nvPr>
            <p:ph type="title" idx="4294967295"/>
          </p:nvPr>
        </p:nvSpPr>
        <p:spPr>
          <a:xfrm>
            <a:off x="611188" y="274638"/>
            <a:ext cx="8247062" cy="939800"/>
          </a:xfrm>
        </p:spPr>
        <p:txBody>
          <a:bodyPr/>
          <a:lstStyle/>
          <a:p>
            <a:pPr eaLnBrk="1" hangingPunct="1"/>
            <a:r>
              <a:rPr lang="fr-FR" altLang="fr-FR" sz="3200" b="1">
                <a:solidFill>
                  <a:srgbClr val="984807"/>
                </a:solidFill>
              </a:rPr>
              <a:t>Statut des sapeurs-pompiers professionnels</a:t>
            </a:r>
          </a:p>
        </p:txBody>
      </p:sp>
      <p:sp>
        <p:nvSpPr>
          <p:cNvPr id="44035" name="Espace réservé du numéro de diapositive 4">
            <a:extLst>
              <a:ext uri="{FF2B5EF4-FFF2-40B4-BE49-F238E27FC236}">
                <a16:creationId xmlns:a16="http://schemas.microsoft.com/office/drawing/2014/main" id="{01E5CDC5-A20A-3429-5F67-C614000F194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933308C-1C77-43E3-B541-340F8B2C6E81}" type="slidenum">
              <a:rPr lang="fr-FR" altLang="fr-FR" sz="2000">
                <a:solidFill>
                  <a:srgbClr val="984807"/>
                </a:solidFill>
              </a:rPr>
              <a:pPr algn="r" eaLnBrk="1" hangingPunct="1">
                <a:spcBef>
                  <a:spcPct val="0"/>
                </a:spcBef>
                <a:buFontTx/>
                <a:buNone/>
              </a:pPr>
              <a:t>41</a:t>
            </a:fld>
            <a:endParaRPr lang="fr-FR" altLang="fr-FR" sz="2000">
              <a:solidFill>
                <a:srgbClr val="984807"/>
              </a:solidFill>
            </a:endParaRPr>
          </a:p>
        </p:txBody>
      </p:sp>
      <p:sp>
        <p:nvSpPr>
          <p:cNvPr id="44036" name="Rectangle 1">
            <a:extLst>
              <a:ext uri="{FF2B5EF4-FFF2-40B4-BE49-F238E27FC236}">
                <a16:creationId xmlns:a16="http://schemas.microsoft.com/office/drawing/2014/main" id="{AD657037-D918-7F81-3FE8-505CAED20AFC}"/>
              </a:ext>
            </a:extLst>
          </p:cNvPr>
          <p:cNvSpPr>
            <a:spLocks noChangeArrowheads="1"/>
          </p:cNvSpPr>
          <p:nvPr/>
        </p:nvSpPr>
        <p:spPr bwMode="auto">
          <a:xfrm>
            <a:off x="381000" y="1295400"/>
            <a:ext cx="8280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600"/>
              </a:spcAft>
              <a:buFont typeface="Symbol" panose="05050102010706020507" pitchFamily="18" charset="2"/>
              <a:buChar char=""/>
            </a:pPr>
            <a:r>
              <a:rPr lang="fr-FR" altLang="fr-FR" sz="2000" b="1" u="sng">
                <a:latin typeface="Times New Roman" panose="02020603050405020304" pitchFamily="18" charset="0"/>
                <a:ea typeface="Times New Roman" panose="02020603050405020304" pitchFamily="18" charset="0"/>
                <a:cs typeface="Arial" panose="020B0604020202020204" pitchFamily="34" charset="0"/>
              </a:rPr>
              <a:t>La carrière des SPP :</a:t>
            </a:r>
            <a:endParaRPr lang="fr-FR" altLang="fr-FR" sz="2000">
              <a:latin typeface="Times New Roman" panose="02020603050405020304" pitchFamily="18" charset="0"/>
              <a:ea typeface="Times New Roman" panose="02020603050405020304" pitchFamily="18" charset="0"/>
              <a:cs typeface="Arial" panose="020B0604020202020204" pitchFamily="34" charset="0"/>
            </a:endParaRPr>
          </a:p>
        </p:txBody>
      </p:sp>
      <p:sp>
        <p:nvSpPr>
          <p:cNvPr id="44037" name="Rectangle 2">
            <a:extLst>
              <a:ext uri="{FF2B5EF4-FFF2-40B4-BE49-F238E27FC236}">
                <a16:creationId xmlns:a16="http://schemas.microsoft.com/office/drawing/2014/main" id="{3EF07021-9936-881C-98B2-EACE4D345CF1}"/>
              </a:ext>
            </a:extLst>
          </p:cNvPr>
          <p:cNvSpPr>
            <a:spLocks noChangeArrowheads="1"/>
          </p:cNvSpPr>
          <p:nvPr/>
        </p:nvSpPr>
        <p:spPr bwMode="auto">
          <a:xfrm>
            <a:off x="2438400" y="2209800"/>
            <a:ext cx="608171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Tx/>
              <a:buChar char="-"/>
            </a:pPr>
            <a:r>
              <a:rPr lang="fr-FR" altLang="fr-FR" sz="2000" b="1">
                <a:latin typeface="Times New Roman" panose="02020603050405020304" pitchFamily="18" charset="0"/>
                <a:cs typeface="Times New Roman" panose="02020603050405020304" pitchFamily="18" charset="0"/>
              </a:rPr>
              <a:t>Lieutenant : </a:t>
            </a:r>
            <a:r>
              <a:rPr lang="fr-FR" altLang="fr-FR" sz="2000">
                <a:latin typeface="Times New Roman" panose="02020603050405020304" pitchFamily="18" charset="0"/>
                <a:cs typeface="Times New Roman" panose="02020603050405020304" pitchFamily="18" charset="0"/>
              </a:rPr>
              <a:t>ouvert aux candidats titulaires d’un titre ou diplôme de niveau III ou d’une qualification reconnue comme équivalent ;</a:t>
            </a:r>
          </a:p>
          <a:p>
            <a:pPr algn="just">
              <a:lnSpc>
                <a:spcPct val="107000"/>
              </a:lnSpc>
              <a:spcBef>
                <a:spcPct val="0"/>
              </a:spcBef>
              <a:spcAft>
                <a:spcPts val="800"/>
              </a:spcAft>
              <a:buFontTx/>
              <a:buChar char="-"/>
            </a:pPr>
            <a:endParaRPr lang="fr-FR" altLang="fr-FR" sz="2000">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Char char="-"/>
            </a:pPr>
            <a:endParaRPr lang="fr-FR" altLang="fr-FR" sz="2000">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Char char="-"/>
            </a:pPr>
            <a:r>
              <a:rPr lang="fr-FR" altLang="fr-FR" sz="2000" b="1">
                <a:latin typeface="Times New Roman" panose="02020603050405020304" pitchFamily="18" charset="0"/>
                <a:cs typeface="Times New Roman" panose="02020603050405020304" pitchFamily="18" charset="0"/>
              </a:rPr>
              <a:t>Capitaine : </a:t>
            </a:r>
            <a:r>
              <a:rPr lang="fr-FR" altLang="fr-FR" sz="2000">
                <a:latin typeface="Times New Roman" panose="02020603050405020304" pitchFamily="18" charset="0"/>
                <a:cs typeface="Times New Roman" panose="02020603050405020304" pitchFamily="18" charset="0"/>
              </a:rPr>
              <a:t>ouvert aux candidats titulaires d’un titre ou diplôme de niveau II ou d’une qualification reconnue comme équivalent;</a:t>
            </a:r>
          </a:p>
        </p:txBody>
      </p:sp>
      <p:pic>
        <p:nvPicPr>
          <p:cNvPr id="44038" name="Picture 17" descr="CNE">
            <a:extLst>
              <a:ext uri="{FF2B5EF4-FFF2-40B4-BE49-F238E27FC236}">
                <a16:creationId xmlns:a16="http://schemas.microsoft.com/office/drawing/2014/main" id="{DCB41B61-5E29-9398-0F98-909DCC888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466" t="9505" r="13181" b="8070"/>
          <a:stretch>
            <a:fillRect/>
          </a:stretch>
        </p:blipFill>
        <p:spPr bwMode="auto">
          <a:xfrm>
            <a:off x="685800" y="4191000"/>
            <a:ext cx="1244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7" descr="LNT">
            <a:extLst>
              <a:ext uri="{FF2B5EF4-FFF2-40B4-BE49-F238E27FC236}">
                <a16:creationId xmlns:a16="http://schemas.microsoft.com/office/drawing/2014/main" id="{CF325BB8-44BC-22C0-3698-03269B926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070" t="9163" r="12842" b="7780"/>
          <a:stretch>
            <a:fillRect/>
          </a:stretch>
        </p:blipFill>
        <p:spPr bwMode="auto">
          <a:xfrm>
            <a:off x="685800" y="2362200"/>
            <a:ext cx="12446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8">
            <a:extLst>
              <a:ext uri="{FF2B5EF4-FFF2-40B4-BE49-F238E27FC236}">
                <a16:creationId xmlns:a16="http://schemas.microsoft.com/office/drawing/2014/main" id="{3AF24B3E-3B2E-FEFA-74B6-723A95DC4148}"/>
              </a:ext>
            </a:extLst>
          </p:cNvPr>
          <p:cNvSpPr>
            <a:spLocks noGrp="1"/>
          </p:cNvSpPr>
          <p:nvPr>
            <p:ph type="title" idx="4294967295"/>
          </p:nvPr>
        </p:nvSpPr>
        <p:spPr>
          <a:xfrm>
            <a:off x="611188" y="274638"/>
            <a:ext cx="8247062" cy="939800"/>
          </a:xfrm>
        </p:spPr>
        <p:txBody>
          <a:bodyPr/>
          <a:lstStyle/>
          <a:p>
            <a:pPr eaLnBrk="1" hangingPunct="1"/>
            <a:r>
              <a:rPr lang="fr-FR" altLang="fr-FR" sz="3200" b="1">
                <a:solidFill>
                  <a:srgbClr val="984807"/>
                </a:solidFill>
              </a:rPr>
              <a:t>Statut des sapeurs-pompiers professionnels</a:t>
            </a:r>
          </a:p>
        </p:txBody>
      </p:sp>
      <p:sp>
        <p:nvSpPr>
          <p:cNvPr id="45059" name="Espace réservé du numéro de diapositive 4">
            <a:extLst>
              <a:ext uri="{FF2B5EF4-FFF2-40B4-BE49-F238E27FC236}">
                <a16:creationId xmlns:a16="http://schemas.microsoft.com/office/drawing/2014/main" id="{157D6705-A9FE-4E39-4592-AF12C9853AE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033F926-FE24-40B3-ABA7-362ABECBFF26}" type="slidenum">
              <a:rPr lang="fr-FR" altLang="fr-FR" sz="2000">
                <a:solidFill>
                  <a:srgbClr val="984807"/>
                </a:solidFill>
              </a:rPr>
              <a:pPr algn="r" eaLnBrk="1" hangingPunct="1">
                <a:spcBef>
                  <a:spcPct val="0"/>
                </a:spcBef>
                <a:buFontTx/>
                <a:buNone/>
              </a:pPr>
              <a:t>42</a:t>
            </a:fld>
            <a:endParaRPr lang="fr-FR" altLang="fr-FR" sz="2000">
              <a:solidFill>
                <a:srgbClr val="984807"/>
              </a:solidFill>
            </a:endParaRPr>
          </a:p>
        </p:txBody>
      </p:sp>
      <p:sp>
        <p:nvSpPr>
          <p:cNvPr id="45060" name="Rectangle 1">
            <a:extLst>
              <a:ext uri="{FF2B5EF4-FFF2-40B4-BE49-F238E27FC236}">
                <a16:creationId xmlns:a16="http://schemas.microsoft.com/office/drawing/2014/main" id="{6ABDBFD5-BB6D-DAC6-5EA0-3E048F7C20FA}"/>
              </a:ext>
            </a:extLst>
          </p:cNvPr>
          <p:cNvSpPr>
            <a:spLocks noChangeArrowheads="1"/>
          </p:cNvSpPr>
          <p:nvPr/>
        </p:nvSpPr>
        <p:spPr bwMode="auto">
          <a:xfrm>
            <a:off x="381000" y="1295400"/>
            <a:ext cx="8280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600"/>
              </a:spcAft>
              <a:buFont typeface="Symbol" panose="05050102010706020507" pitchFamily="18" charset="2"/>
              <a:buChar char=""/>
            </a:pPr>
            <a:r>
              <a:rPr lang="fr-FR" altLang="fr-FR" sz="2000" b="1" u="sng">
                <a:latin typeface="Times New Roman" panose="02020603050405020304" pitchFamily="18" charset="0"/>
                <a:ea typeface="Times New Roman" panose="02020603050405020304" pitchFamily="18" charset="0"/>
                <a:cs typeface="Arial" panose="020B0604020202020204" pitchFamily="34" charset="0"/>
              </a:rPr>
              <a:t>La carrière des SPP :</a:t>
            </a:r>
            <a:endParaRPr lang="fr-FR" altLang="fr-FR" sz="2000">
              <a:latin typeface="Times New Roman" panose="02020603050405020304" pitchFamily="18" charset="0"/>
              <a:ea typeface="Times New Roman" panose="02020603050405020304" pitchFamily="18" charset="0"/>
              <a:cs typeface="Arial" panose="020B0604020202020204" pitchFamily="34" charset="0"/>
            </a:endParaRPr>
          </a:p>
        </p:txBody>
      </p:sp>
      <p:sp>
        <p:nvSpPr>
          <p:cNvPr id="45061" name="Rectangle 3">
            <a:extLst>
              <a:ext uri="{FF2B5EF4-FFF2-40B4-BE49-F238E27FC236}">
                <a16:creationId xmlns:a16="http://schemas.microsoft.com/office/drawing/2014/main" id="{8B17918B-9B31-F7B9-B311-9FA8001D9AEB}"/>
              </a:ext>
            </a:extLst>
          </p:cNvPr>
          <p:cNvSpPr>
            <a:spLocks noChangeArrowheads="1"/>
          </p:cNvSpPr>
          <p:nvPr/>
        </p:nvSpPr>
        <p:spPr bwMode="auto">
          <a:xfrm>
            <a:off x="3429000" y="2514600"/>
            <a:ext cx="4953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cs typeface="Times New Roman" panose="02020603050405020304" pitchFamily="18" charset="0"/>
              </a:rPr>
              <a:t>Ensuite pour monter en grade, le SPP doit :</a:t>
            </a:r>
          </a:p>
          <a:p>
            <a:pPr algn="ct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attendre un certain nombre d'année, </a:t>
            </a: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passer des examens professionnels </a:t>
            </a:r>
            <a:endParaRPr lang="fr-FR" altLang="fr-FR" sz="2000">
              <a:latin typeface="Times New Roman" panose="02020603050405020304" pitchFamily="18" charset="0"/>
            </a:endParaRPr>
          </a:p>
        </p:txBody>
      </p:sp>
      <p:pic>
        <p:nvPicPr>
          <p:cNvPr id="45062" name="Image 11" descr="http://point-eclair.sdis69.fr/ImagesActualites/2016/2016-04-10-13_immersion-bspp/02.jpg">
            <a:extLst>
              <a:ext uri="{FF2B5EF4-FFF2-40B4-BE49-F238E27FC236}">
                <a16:creationId xmlns:a16="http://schemas.microsoft.com/office/drawing/2014/main" id="{D8D8E936-1F34-03E0-EF17-D78A83C92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37"/>
          <a:stretch>
            <a:fillRect/>
          </a:stretch>
        </p:blipFill>
        <p:spPr bwMode="auto">
          <a:xfrm>
            <a:off x="685800" y="2438400"/>
            <a:ext cx="243205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8">
            <a:extLst>
              <a:ext uri="{FF2B5EF4-FFF2-40B4-BE49-F238E27FC236}">
                <a16:creationId xmlns:a16="http://schemas.microsoft.com/office/drawing/2014/main" id="{E453AA62-A97E-9747-7482-BF18205251E7}"/>
              </a:ext>
            </a:extLst>
          </p:cNvPr>
          <p:cNvSpPr>
            <a:spLocks noGrp="1"/>
          </p:cNvSpPr>
          <p:nvPr>
            <p:ph type="title"/>
          </p:nvPr>
        </p:nvSpPr>
        <p:spPr>
          <a:xfrm>
            <a:off x="611188" y="274638"/>
            <a:ext cx="8247062" cy="939800"/>
          </a:xfrm>
        </p:spPr>
        <p:txBody>
          <a:bodyPr/>
          <a:lstStyle/>
          <a:p>
            <a:pPr eaLnBrk="1" hangingPunct="1"/>
            <a:r>
              <a:rPr lang="fr-FR" altLang="fr-FR" sz="3200" b="1">
                <a:solidFill>
                  <a:srgbClr val="984807"/>
                </a:solidFill>
              </a:rPr>
              <a:t>Statut des sapeurs-pompiers professionnels</a:t>
            </a:r>
          </a:p>
        </p:txBody>
      </p:sp>
      <p:sp>
        <p:nvSpPr>
          <p:cNvPr id="46083" name="Espace réservé du numéro de diapositive 4">
            <a:extLst>
              <a:ext uri="{FF2B5EF4-FFF2-40B4-BE49-F238E27FC236}">
                <a16:creationId xmlns:a16="http://schemas.microsoft.com/office/drawing/2014/main" id="{292C4454-7075-0FF4-418A-828177C5D4B1}"/>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55ED82A-708A-4BF5-B1A8-B24BA7672B5E}" type="slidenum">
              <a:rPr lang="fr-FR" altLang="fr-FR" sz="2000">
                <a:solidFill>
                  <a:srgbClr val="984807"/>
                </a:solidFill>
              </a:rPr>
              <a:pPr>
                <a:spcBef>
                  <a:spcPct val="0"/>
                </a:spcBef>
                <a:buFontTx/>
                <a:buNone/>
              </a:pPr>
              <a:t>43</a:t>
            </a:fld>
            <a:endParaRPr lang="fr-FR" altLang="fr-FR" sz="2000">
              <a:solidFill>
                <a:srgbClr val="984807"/>
              </a:solidFill>
            </a:endParaRPr>
          </a:p>
        </p:txBody>
      </p:sp>
      <p:sp>
        <p:nvSpPr>
          <p:cNvPr id="46084" name="Rectangle 4">
            <a:extLst>
              <a:ext uri="{FF2B5EF4-FFF2-40B4-BE49-F238E27FC236}">
                <a16:creationId xmlns:a16="http://schemas.microsoft.com/office/drawing/2014/main" id="{E7C05A2E-F1DE-909D-7C45-DEAEAEBA48D7}"/>
              </a:ext>
            </a:extLst>
          </p:cNvPr>
          <p:cNvSpPr>
            <a:spLocks noChangeArrowheads="1"/>
          </p:cNvSpPr>
          <p:nvPr/>
        </p:nvSpPr>
        <p:spPr bwMode="auto">
          <a:xfrm>
            <a:off x="323850" y="1341438"/>
            <a:ext cx="835183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Schématiquement, voici les profils de carrière envisageable pour un agent.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6085" name="Picture 6">
            <a:extLst>
              <a:ext uri="{FF2B5EF4-FFF2-40B4-BE49-F238E27FC236}">
                <a16:creationId xmlns:a16="http://schemas.microsoft.com/office/drawing/2014/main" id="{7998E294-5C8F-E9D0-2113-B3ECF2CE5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55" t="16422" r="5150" b="52164"/>
          <a:stretch>
            <a:fillRect/>
          </a:stretch>
        </p:blipFill>
        <p:spPr bwMode="auto">
          <a:xfrm>
            <a:off x="381000" y="18288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8">
            <a:extLst>
              <a:ext uri="{FF2B5EF4-FFF2-40B4-BE49-F238E27FC236}">
                <a16:creationId xmlns:a16="http://schemas.microsoft.com/office/drawing/2014/main" id="{21FBC6DB-E0EB-A8F4-A693-E82C61B0CD23}"/>
              </a:ext>
            </a:extLst>
          </p:cNvPr>
          <p:cNvSpPr>
            <a:spLocks noGrp="1"/>
          </p:cNvSpPr>
          <p:nvPr>
            <p:ph type="title" idx="4294967295"/>
          </p:nvPr>
        </p:nvSpPr>
        <p:spPr>
          <a:xfrm>
            <a:off x="1116013" y="274638"/>
            <a:ext cx="7742237" cy="939800"/>
          </a:xfrm>
        </p:spPr>
        <p:txBody>
          <a:bodyPr/>
          <a:lstStyle/>
          <a:p>
            <a:pPr eaLnBrk="1" hangingPunct="1"/>
            <a:r>
              <a:rPr lang="fr-FR" altLang="fr-FR" sz="3600" b="1">
                <a:solidFill>
                  <a:srgbClr val="984807"/>
                </a:solidFill>
              </a:rPr>
              <a:t>Conclusion</a:t>
            </a:r>
          </a:p>
        </p:txBody>
      </p:sp>
      <p:sp>
        <p:nvSpPr>
          <p:cNvPr id="47107" name="Espace réservé du numéro de diapositive 4">
            <a:extLst>
              <a:ext uri="{FF2B5EF4-FFF2-40B4-BE49-F238E27FC236}">
                <a16:creationId xmlns:a16="http://schemas.microsoft.com/office/drawing/2014/main" id="{C9AC35F7-3E08-3ACC-20FE-DA916747A8F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F27D7FB-F22F-44DB-A5BE-80E8D78C025F}" type="slidenum">
              <a:rPr lang="fr-FR" altLang="fr-FR" sz="2000">
                <a:solidFill>
                  <a:srgbClr val="984807"/>
                </a:solidFill>
              </a:rPr>
              <a:pPr algn="r" eaLnBrk="1" hangingPunct="1">
                <a:spcBef>
                  <a:spcPct val="0"/>
                </a:spcBef>
                <a:buFontTx/>
                <a:buNone/>
              </a:pPr>
              <a:t>44</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2CF42E4C-57B2-5906-1486-9CE0B1C2D8CE}"/>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7109" name="ZoneTexte 12">
            <a:extLst>
              <a:ext uri="{FF2B5EF4-FFF2-40B4-BE49-F238E27FC236}">
                <a16:creationId xmlns:a16="http://schemas.microsoft.com/office/drawing/2014/main" id="{CE28C2E7-AB9C-B2AB-FA9E-A9D0405B799F}"/>
              </a:ext>
            </a:extLst>
          </p:cNvPr>
          <p:cNvSpPr txBox="1">
            <a:spLocks noChangeArrowheads="1"/>
          </p:cNvSpPr>
          <p:nvPr/>
        </p:nvSpPr>
        <p:spPr bwMode="auto">
          <a:xfrm>
            <a:off x="4711700" y="2133600"/>
            <a:ext cx="403701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Arial" panose="020B0604020202020204" pitchFamily="34" charset="0"/>
              </a:rPr>
              <a:t>Année : 2017</a:t>
            </a:r>
          </a:p>
          <a:p>
            <a:pPr>
              <a:spcBef>
                <a:spcPct val="0"/>
              </a:spcBef>
              <a:buFontTx/>
              <a:buNone/>
            </a:pPr>
            <a:endParaRPr lang="fr-FR" altLang="fr-FR" sz="2000">
              <a:latin typeface="Times New Roman" panose="02020603050405020304" pitchFamily="18" charset="0"/>
              <a:cs typeface="Arial" panose="020B0604020202020204" pitchFamily="34" charset="0"/>
            </a:endParaRPr>
          </a:p>
          <a:p>
            <a:pPr>
              <a:spcBef>
                <a:spcPct val="0"/>
              </a:spcBef>
              <a:buFontTx/>
              <a:buNone/>
            </a:pPr>
            <a:endParaRPr lang="fr-FR" altLang="fr-FR" sz="2000">
              <a:latin typeface="Times New Roman" panose="02020603050405020304" pitchFamily="18" charset="0"/>
              <a:cs typeface="Arial" panose="020B0604020202020204" pitchFamily="34" charset="0"/>
            </a:endParaRPr>
          </a:p>
          <a:p>
            <a:pPr algn="just">
              <a:spcBef>
                <a:spcPct val="0"/>
              </a:spcBef>
              <a:buFontTx/>
              <a:buNone/>
            </a:pPr>
            <a:r>
              <a:rPr lang="fr-FR" altLang="fr-FR" sz="20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2000">
              <a:latin typeface="Times New Roman" panose="02020603050405020304" pitchFamily="18" charset="0"/>
              <a:cs typeface="Arial" panose="020B0604020202020204" pitchFamily="34" charset="0"/>
            </a:endParaRPr>
          </a:p>
          <a:p>
            <a:pPr algn="ctr">
              <a:spcBef>
                <a:spcPct val="0"/>
              </a:spcBef>
              <a:buFontTx/>
              <a:buNone/>
            </a:pPr>
            <a:r>
              <a:rPr lang="fr-FR" altLang="fr-FR" sz="2000" b="1">
                <a:latin typeface="Times New Roman" panose="02020603050405020304" pitchFamily="18" charset="0"/>
                <a:cs typeface="Arial" panose="020B0604020202020204" pitchFamily="34" charset="0"/>
              </a:rPr>
              <a:t>gfor_jsp@sdmis.fr</a:t>
            </a:r>
            <a:endParaRPr lang="fr-FR" altLang="fr-FR" sz="2000">
              <a:latin typeface="Times New Roman" panose="02020603050405020304" pitchFamily="18" charset="0"/>
              <a:cs typeface="Arial" panose="020B0604020202020204" pitchFamily="34" charset="0"/>
            </a:endParaRPr>
          </a:p>
          <a:p>
            <a:pPr>
              <a:spcBef>
                <a:spcPct val="0"/>
              </a:spcBef>
              <a:buFontTx/>
              <a:buNone/>
            </a:pPr>
            <a:endParaRPr lang="fr-FR" altLang="fr-FR" sz="2000">
              <a:latin typeface="Times New Roman" panose="02020603050405020304" pitchFamily="18" charset="0"/>
              <a:cs typeface="Arial" panose="020B0604020202020204" pitchFamily="34" charset="0"/>
            </a:endParaRPr>
          </a:p>
        </p:txBody>
      </p:sp>
      <p:sp>
        <p:nvSpPr>
          <p:cNvPr id="47110" name="ZoneTexte 15">
            <a:extLst>
              <a:ext uri="{FF2B5EF4-FFF2-40B4-BE49-F238E27FC236}">
                <a16:creationId xmlns:a16="http://schemas.microsoft.com/office/drawing/2014/main" id="{A58F063F-5809-4398-F0FA-92854B7F0755}"/>
              </a:ext>
            </a:extLst>
          </p:cNvPr>
          <p:cNvSpPr txBox="1">
            <a:spLocks noChangeArrowheads="1"/>
          </p:cNvSpPr>
          <p:nvPr/>
        </p:nvSpPr>
        <p:spPr bwMode="auto">
          <a:xfrm>
            <a:off x="609600" y="1981200"/>
            <a:ext cx="34290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Généralités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Grands principes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Fonctionnaires et agents publics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Droits et obligations des fonctionnaires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Statuts des SPP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3CED934-35FF-9D00-D044-030CCD26820B}"/>
              </a:ext>
            </a:extLst>
          </p:cNvPr>
          <p:cNvSpPr>
            <a:spLocks noChangeArrowheads="1"/>
          </p:cNvSpPr>
          <p:nvPr/>
        </p:nvSpPr>
        <p:spPr bwMode="auto">
          <a:xfrm>
            <a:off x="395288" y="1341438"/>
            <a:ext cx="83534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rPr>
              <a:t>On distingue deux niveaux dans le service public:</a:t>
            </a:r>
          </a:p>
          <a:p>
            <a:pPr algn="just">
              <a:spcBef>
                <a:spcPct val="0"/>
              </a:spcBef>
              <a:buFontTx/>
              <a:buNone/>
            </a:pPr>
            <a:endParaRPr lang="fr-FR" altLang="fr-FR" sz="2000">
              <a:latin typeface="Times New Roman" panose="02020603050405020304" pitchFamily="18" charset="0"/>
            </a:endParaRPr>
          </a:p>
          <a:p>
            <a:pPr algn="just">
              <a:spcBef>
                <a:spcPct val="0"/>
              </a:spcBef>
              <a:spcAft>
                <a:spcPts val="600"/>
              </a:spcAft>
              <a:buFontTx/>
              <a:buChar char="-"/>
            </a:pPr>
            <a:r>
              <a:rPr lang="fr-FR" altLang="fr-FR" sz="2000" u="sng">
                <a:latin typeface="Times New Roman" panose="02020603050405020304" pitchFamily="18" charset="0"/>
              </a:rPr>
              <a:t> </a:t>
            </a:r>
            <a:r>
              <a:rPr lang="fr-FR" altLang="fr-FR" sz="2000" b="1" u="sng">
                <a:latin typeface="Times New Roman" panose="02020603050405020304" pitchFamily="18" charset="0"/>
              </a:rPr>
              <a:t>Niveau national :</a:t>
            </a:r>
            <a:r>
              <a:rPr lang="fr-FR" altLang="fr-FR" sz="2000">
                <a:latin typeface="Times New Roman" panose="02020603050405020304" pitchFamily="18" charset="0"/>
              </a:rPr>
              <a:t> </a:t>
            </a:r>
          </a:p>
          <a:p>
            <a:pPr algn="just">
              <a:spcBef>
                <a:spcPct val="0"/>
              </a:spcBef>
              <a:spcAft>
                <a:spcPts val="600"/>
              </a:spcAft>
              <a:buFontTx/>
              <a:buChar char="-"/>
            </a:pPr>
            <a:endParaRPr lang="fr-FR" altLang="fr-FR" sz="2000">
              <a:latin typeface="Times New Roman" panose="02020603050405020304" pitchFamily="18" charset="0"/>
            </a:endParaRPr>
          </a:p>
          <a:p>
            <a:pPr algn="just">
              <a:spcBef>
                <a:spcPct val="0"/>
              </a:spcBef>
              <a:spcAft>
                <a:spcPts val="600"/>
              </a:spcAft>
              <a:buFontTx/>
              <a:buNone/>
            </a:pPr>
            <a:r>
              <a:rPr lang="fr-FR" altLang="fr-FR" sz="2000">
                <a:latin typeface="Times New Roman" panose="02020603050405020304" pitchFamily="18" charset="0"/>
              </a:rPr>
              <a:t>Le gouvernement définit les nécessités de service public en matière de défense, sécurité civile, justice, monnaie, éducation, etc.</a:t>
            </a:r>
            <a:endParaRPr lang="fr-FR" altLang="fr-FR" sz="2000" u="sng">
              <a:latin typeface="Times New Roman" panose="02020603050405020304" pitchFamily="18" charset="0"/>
            </a:endParaRPr>
          </a:p>
        </p:txBody>
      </p:sp>
      <p:pic>
        <p:nvPicPr>
          <p:cNvPr id="7171" name="Picture 8" descr="Afficher l'image d'origine">
            <a:extLst>
              <a:ext uri="{FF2B5EF4-FFF2-40B4-BE49-F238E27FC236}">
                <a16:creationId xmlns:a16="http://schemas.microsoft.com/office/drawing/2014/main" id="{7D4FA411-F756-EF2D-28AA-77A401DA9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338" y="3276600"/>
            <a:ext cx="204946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8">
            <a:extLst>
              <a:ext uri="{FF2B5EF4-FFF2-40B4-BE49-F238E27FC236}">
                <a16:creationId xmlns:a16="http://schemas.microsoft.com/office/drawing/2014/main" id="{D8EA45B4-DE90-1491-FBD3-9B44A052120E}"/>
              </a:ext>
            </a:extLst>
          </p:cNvPr>
          <p:cNvSpPr>
            <a:spLocks noGrp="1"/>
          </p:cNvSpPr>
          <p:nvPr>
            <p:ph type="title"/>
          </p:nvPr>
        </p:nvSpPr>
        <p:spPr>
          <a:xfrm>
            <a:off x="611188" y="274638"/>
            <a:ext cx="8247062" cy="939800"/>
          </a:xfrm>
        </p:spPr>
        <p:txBody>
          <a:bodyPr/>
          <a:lstStyle/>
          <a:p>
            <a:pPr eaLnBrk="1" hangingPunct="1">
              <a:defRPr/>
            </a:pPr>
            <a:r>
              <a:rPr lang="fr-FR" sz="3600" b="1" dirty="0">
                <a:solidFill>
                  <a:schemeClr val="accent6">
                    <a:lumMod val="50000"/>
                  </a:schemeClr>
                </a:solidFill>
              </a:rPr>
              <a:t>Généralités</a:t>
            </a:r>
          </a:p>
        </p:txBody>
      </p:sp>
      <p:sp>
        <p:nvSpPr>
          <p:cNvPr id="7173" name="Espace réservé du numéro de diapositive 4">
            <a:extLst>
              <a:ext uri="{FF2B5EF4-FFF2-40B4-BE49-F238E27FC236}">
                <a16:creationId xmlns:a16="http://schemas.microsoft.com/office/drawing/2014/main" id="{07A8355C-0CB2-2B1E-1A15-48937F56E1B9}"/>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AD61F1F1-A42D-4D88-BC80-5E312FA61573}" type="slidenum">
              <a:rPr lang="fr-FR" altLang="fr-FR" sz="2000">
                <a:solidFill>
                  <a:srgbClr val="984807"/>
                </a:solidFill>
              </a:rPr>
              <a:pPr>
                <a:spcBef>
                  <a:spcPct val="0"/>
                </a:spcBef>
                <a:buFontTx/>
                <a:buNone/>
              </a:pPr>
              <a:t>5</a:t>
            </a:fld>
            <a:endParaRPr lang="fr-FR" altLang="fr-FR" sz="2000">
              <a:solidFill>
                <a:srgbClr val="984807"/>
              </a:solidFill>
            </a:endParaRPr>
          </a:p>
        </p:txBody>
      </p:sp>
      <p:pic>
        <p:nvPicPr>
          <p:cNvPr id="7174" name="Picture 4" descr="Afficher l'image d'origine">
            <a:extLst>
              <a:ext uri="{FF2B5EF4-FFF2-40B4-BE49-F238E27FC236}">
                <a16:creationId xmlns:a16="http://schemas.microsoft.com/office/drawing/2014/main" id="{0C0247C4-18E1-41DC-F43F-DBB9C4D40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648200"/>
            <a:ext cx="19050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descr="Afficher l'image d'origine">
            <a:extLst>
              <a:ext uri="{FF2B5EF4-FFF2-40B4-BE49-F238E27FC236}">
                <a16:creationId xmlns:a16="http://schemas.microsoft.com/office/drawing/2014/main" id="{B85689C3-CA54-41DE-4D1F-A395FBFFB3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648200"/>
            <a:ext cx="21336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Image 2">
            <a:extLst>
              <a:ext uri="{FF2B5EF4-FFF2-40B4-BE49-F238E27FC236}">
                <a16:creationId xmlns:a16="http://schemas.microsoft.com/office/drawing/2014/main" id="{94728E97-1F7B-8C45-62CB-518F0F7467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3587750"/>
            <a:ext cx="2076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4" descr="Afficher l'image d'origine">
            <a:extLst>
              <a:ext uri="{FF2B5EF4-FFF2-40B4-BE49-F238E27FC236}">
                <a16:creationId xmlns:a16="http://schemas.microsoft.com/office/drawing/2014/main" id="{B5EA0F68-5465-8ADD-7305-FDCE9EC98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886200"/>
            <a:ext cx="21748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2" descr="Afficher l'image d'origine">
            <a:extLst>
              <a:ext uri="{FF2B5EF4-FFF2-40B4-BE49-F238E27FC236}">
                <a16:creationId xmlns:a16="http://schemas.microsoft.com/office/drawing/2014/main" id="{6E776406-BB2F-1F48-316A-18CD66E6C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6576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0" descr="Afficher l'image d'origine">
            <a:extLst>
              <a:ext uri="{FF2B5EF4-FFF2-40B4-BE49-F238E27FC236}">
                <a16:creationId xmlns:a16="http://schemas.microsoft.com/office/drawing/2014/main" id="{961E9913-9A02-4F7D-09F3-9B2922A778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3657600"/>
            <a:ext cx="17986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7">
            <a:extLst>
              <a:ext uri="{FF2B5EF4-FFF2-40B4-BE49-F238E27FC236}">
                <a16:creationId xmlns:a16="http://schemas.microsoft.com/office/drawing/2014/main" id="{F0829B27-7DCD-8C2C-A6D9-619128FD85EB}"/>
              </a:ext>
            </a:extLst>
          </p:cNvPr>
          <p:cNvSpPr>
            <a:spLocks noChangeArrowheads="1"/>
          </p:cNvSpPr>
          <p:nvPr/>
        </p:nvSpPr>
        <p:spPr bwMode="auto">
          <a:xfrm>
            <a:off x="395288" y="1341438"/>
            <a:ext cx="83534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Char char="-"/>
            </a:pPr>
            <a:r>
              <a:rPr lang="fr-FR" altLang="fr-FR" sz="2000" b="1" u="sng">
                <a:latin typeface="Times New Roman" panose="02020603050405020304" pitchFamily="18" charset="0"/>
              </a:rPr>
              <a:t> Niveau local :</a:t>
            </a:r>
            <a:r>
              <a:rPr lang="fr-FR" altLang="fr-FR" sz="2000" b="1">
                <a:latin typeface="Times New Roman" panose="02020603050405020304" pitchFamily="18" charset="0"/>
              </a:rPr>
              <a:t> </a:t>
            </a:r>
          </a:p>
          <a:p>
            <a:pPr algn="just">
              <a:spcBef>
                <a:spcPct val="0"/>
              </a:spcBef>
              <a:buFontTx/>
              <a:buChar char="-"/>
            </a:pPr>
            <a:endParaRPr lang="fr-FR" altLang="fr-FR" sz="2000" b="1">
              <a:latin typeface="Times New Roman" panose="02020603050405020304" pitchFamily="18" charset="0"/>
            </a:endParaRPr>
          </a:p>
          <a:p>
            <a:pPr algn="just">
              <a:spcBef>
                <a:spcPct val="0"/>
              </a:spcBef>
              <a:buFontTx/>
              <a:buNone/>
            </a:pPr>
            <a:r>
              <a:rPr lang="fr-FR" altLang="fr-FR" sz="2000">
                <a:latin typeface="Times New Roman" panose="02020603050405020304" pitchFamily="18" charset="0"/>
              </a:rPr>
              <a:t>le conseil municipal, le conseil départemental détiennent des compétences générales en matière de service public. Les collectivités sont tenues d'assurer un service public dans les domaines des pompes funèbres, de la voirie, de l'aide sociale et de l'ordre public.</a:t>
            </a:r>
          </a:p>
        </p:txBody>
      </p:sp>
      <p:sp>
        <p:nvSpPr>
          <p:cNvPr id="9" name="Titre 8">
            <a:extLst>
              <a:ext uri="{FF2B5EF4-FFF2-40B4-BE49-F238E27FC236}">
                <a16:creationId xmlns:a16="http://schemas.microsoft.com/office/drawing/2014/main" id="{A01E2205-4954-021C-C02B-658028429BC4}"/>
              </a:ext>
            </a:extLst>
          </p:cNvPr>
          <p:cNvSpPr>
            <a:spLocks noGrp="1"/>
          </p:cNvSpPr>
          <p:nvPr>
            <p:ph type="title" idx="4294967295"/>
          </p:nvPr>
        </p:nvSpPr>
        <p:spPr>
          <a:xfrm>
            <a:off x="611188" y="274638"/>
            <a:ext cx="8247062" cy="939800"/>
          </a:xfrm>
        </p:spPr>
        <p:txBody>
          <a:bodyPr/>
          <a:lstStyle/>
          <a:p>
            <a:pPr eaLnBrk="1" hangingPunct="1">
              <a:defRPr/>
            </a:pPr>
            <a:r>
              <a:rPr lang="fr-FR" sz="3600" b="1" dirty="0">
                <a:solidFill>
                  <a:schemeClr val="accent6">
                    <a:lumMod val="50000"/>
                  </a:schemeClr>
                </a:solidFill>
              </a:rPr>
              <a:t>Généralités</a:t>
            </a:r>
          </a:p>
        </p:txBody>
      </p:sp>
      <p:sp>
        <p:nvSpPr>
          <p:cNvPr id="8199" name="Espace réservé du numéro de diapositive 4">
            <a:extLst>
              <a:ext uri="{FF2B5EF4-FFF2-40B4-BE49-F238E27FC236}">
                <a16:creationId xmlns:a16="http://schemas.microsoft.com/office/drawing/2014/main" id="{577D5CE6-F5A4-0934-BAEB-3E7D25B07E6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5CD53F6-2F67-42C3-8841-5D709011201B}" type="slidenum">
              <a:rPr lang="fr-FR" altLang="fr-FR" sz="2000">
                <a:solidFill>
                  <a:srgbClr val="984807"/>
                </a:solidFill>
              </a:rPr>
              <a:pPr algn="r" eaLnBrk="1" hangingPunct="1">
                <a:spcBef>
                  <a:spcPct val="0"/>
                </a:spcBef>
                <a:buFontTx/>
                <a:buNone/>
              </a:pPr>
              <a:t>6</a:t>
            </a:fld>
            <a:endParaRPr lang="fr-FR" altLang="fr-FR" sz="2000">
              <a:solidFill>
                <a:srgbClr val="98480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CBBB2EF-BA84-1E45-D015-6F7E77AC7154}"/>
              </a:ext>
            </a:extLst>
          </p:cNvPr>
          <p:cNvSpPr>
            <a:spLocks noGrp="1"/>
          </p:cNvSpPr>
          <p:nvPr>
            <p:ph type="title"/>
          </p:nvPr>
        </p:nvSpPr>
        <p:spPr>
          <a:xfrm>
            <a:off x="1042988" y="274638"/>
            <a:ext cx="7815262" cy="939800"/>
          </a:xfrm>
        </p:spPr>
        <p:txBody>
          <a:bodyPr/>
          <a:lstStyle/>
          <a:p>
            <a:pPr eaLnBrk="1" hangingPunct="1">
              <a:defRPr/>
            </a:pPr>
            <a:r>
              <a:rPr lang="fr-FR" sz="3600" b="1" dirty="0">
                <a:solidFill>
                  <a:schemeClr val="accent6">
                    <a:lumMod val="50000"/>
                  </a:schemeClr>
                </a:solidFill>
              </a:rPr>
              <a:t>Grands principes du service public</a:t>
            </a:r>
          </a:p>
        </p:txBody>
      </p:sp>
      <p:sp>
        <p:nvSpPr>
          <p:cNvPr id="9219" name="Espace réservé du numéro de diapositive 4">
            <a:extLst>
              <a:ext uri="{FF2B5EF4-FFF2-40B4-BE49-F238E27FC236}">
                <a16:creationId xmlns:a16="http://schemas.microsoft.com/office/drawing/2014/main" id="{88E087BE-CE3A-D224-C336-CEF62FC5DC73}"/>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195064E2-3DB4-4635-882F-75DEDD919F38}" type="slidenum">
              <a:rPr lang="fr-FR" altLang="fr-FR" sz="2000">
                <a:solidFill>
                  <a:srgbClr val="984807"/>
                </a:solidFill>
              </a:rPr>
              <a:pPr>
                <a:spcBef>
                  <a:spcPct val="0"/>
                </a:spcBef>
                <a:buFontTx/>
                <a:buNone/>
              </a:pPr>
              <a:t>7</a:t>
            </a:fld>
            <a:endParaRPr lang="fr-FR" altLang="fr-FR" sz="2000">
              <a:solidFill>
                <a:srgbClr val="984807"/>
              </a:solidFill>
            </a:endParaRPr>
          </a:p>
        </p:txBody>
      </p:sp>
      <p:sp>
        <p:nvSpPr>
          <p:cNvPr id="9220" name="Rectangle 2">
            <a:extLst>
              <a:ext uri="{FF2B5EF4-FFF2-40B4-BE49-F238E27FC236}">
                <a16:creationId xmlns:a16="http://schemas.microsoft.com/office/drawing/2014/main" id="{7166FF62-8E83-406E-DFD8-3264341F8D03}"/>
              </a:ext>
            </a:extLst>
          </p:cNvPr>
          <p:cNvSpPr>
            <a:spLocks noChangeArrowheads="1"/>
          </p:cNvSpPr>
          <p:nvPr/>
        </p:nvSpPr>
        <p:spPr bwMode="auto">
          <a:xfrm>
            <a:off x="323850" y="1341438"/>
            <a:ext cx="8424863"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800100" indent="-34290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1200"/>
              </a:spcAft>
              <a:buFontTx/>
              <a:buNone/>
            </a:pPr>
            <a:r>
              <a:rPr lang="fr-FR" altLang="fr-FR" sz="2000">
                <a:solidFill>
                  <a:srgbClr val="000000"/>
                </a:solidFill>
                <a:latin typeface="Times New Roman" panose="02020603050405020304" pitchFamily="18" charset="0"/>
                <a:cs typeface="Times New Roman" panose="02020603050405020304" pitchFamily="18" charset="0"/>
              </a:rPr>
              <a:t>La notion du service public doit être avant tout perçue comme un état d'esprit pour le sapeur-pompier.</a:t>
            </a:r>
          </a:p>
          <a:p>
            <a:pPr algn="just">
              <a:lnSpc>
                <a:spcPct val="107000"/>
              </a:lnSpc>
              <a:spcBef>
                <a:spcPct val="0"/>
              </a:spcBef>
              <a:spcAft>
                <a:spcPts val="1200"/>
              </a:spcAft>
              <a:buFontTx/>
              <a:buNone/>
            </a:pPr>
            <a:r>
              <a:rPr lang="fr-FR" altLang="fr-FR" sz="2000">
                <a:latin typeface="Times New Roman" panose="02020603050405020304" pitchFamily="18" charset="0"/>
              </a:rPr>
              <a:t>Le service public repose sur les grands principes suivants : </a:t>
            </a:r>
          </a:p>
          <a:p>
            <a:pPr algn="just">
              <a:lnSpc>
                <a:spcPct val="107000"/>
              </a:lnSpc>
              <a:spcBef>
                <a:spcPct val="0"/>
              </a:spcBef>
              <a:spcAft>
                <a:spcPts val="1200"/>
              </a:spcAft>
              <a:buFontTx/>
              <a:buNone/>
            </a:pPr>
            <a:endParaRPr lang="fr-FR" altLang="fr-FR" sz="2000">
              <a:latin typeface="Times New Roman" panose="02020603050405020304" pitchFamily="18" charset="0"/>
            </a:endParaRPr>
          </a:p>
          <a:p>
            <a:pPr lvl="1" algn="just">
              <a:lnSpc>
                <a:spcPct val="107000"/>
              </a:lnSpc>
              <a:spcBef>
                <a:spcPct val="0"/>
              </a:spcBef>
              <a:spcAft>
                <a:spcPts val="600"/>
              </a:spcAft>
              <a:buFontTx/>
              <a:buAutoNum type="arabicPeriod"/>
            </a:pPr>
            <a:r>
              <a:rPr lang="fr-FR" altLang="fr-FR" sz="2000" b="1" u="sng">
                <a:solidFill>
                  <a:srgbClr val="000000"/>
                </a:solidFill>
                <a:latin typeface="Times New Roman" panose="02020603050405020304" pitchFamily="18" charset="0"/>
                <a:cs typeface="Times New Roman" panose="02020603050405020304" pitchFamily="18" charset="0"/>
              </a:rPr>
              <a:t>Continuité :</a:t>
            </a:r>
          </a:p>
          <a:p>
            <a:pPr algn="just">
              <a:lnSpc>
                <a:spcPct val="107000"/>
              </a:lnSpc>
              <a:spcBef>
                <a:spcPct val="0"/>
              </a:spcBef>
              <a:spcAft>
                <a:spcPts val="1200"/>
              </a:spcAft>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1200"/>
              </a:spcAft>
              <a:buFontTx/>
              <a:buNone/>
            </a:pPr>
            <a:r>
              <a:rPr lang="fr-FR" altLang="fr-FR" sz="2000">
                <a:solidFill>
                  <a:srgbClr val="000000"/>
                </a:solidFill>
                <a:latin typeface="Times New Roman" panose="02020603050405020304" pitchFamily="18" charset="0"/>
                <a:cs typeface="Times New Roman" panose="02020603050405020304" pitchFamily="18" charset="0"/>
              </a:rPr>
              <a:t>Le service doit être assuré de façon régulière afin de garantir en toute circonstance la satisfaction des usagers et l’action administrative.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6">
            <a:extLst>
              <a:ext uri="{FF2B5EF4-FFF2-40B4-BE49-F238E27FC236}">
                <a16:creationId xmlns:a16="http://schemas.microsoft.com/office/drawing/2014/main" id="{4D49372C-A7E4-9AE6-9998-0B337F75A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00400"/>
            <a:ext cx="38862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8">
            <a:extLst>
              <a:ext uri="{FF2B5EF4-FFF2-40B4-BE49-F238E27FC236}">
                <a16:creationId xmlns:a16="http://schemas.microsoft.com/office/drawing/2014/main" id="{29390DD7-081C-86C4-B6B3-23C016196013}"/>
              </a:ext>
            </a:extLst>
          </p:cNvPr>
          <p:cNvSpPr>
            <a:spLocks noGrp="1"/>
          </p:cNvSpPr>
          <p:nvPr>
            <p:ph type="title" idx="4294967295"/>
          </p:nvPr>
        </p:nvSpPr>
        <p:spPr>
          <a:xfrm>
            <a:off x="1042988" y="274638"/>
            <a:ext cx="7815262" cy="939800"/>
          </a:xfrm>
        </p:spPr>
        <p:txBody>
          <a:bodyPr/>
          <a:lstStyle/>
          <a:p>
            <a:pPr eaLnBrk="1" hangingPunct="1">
              <a:defRPr/>
            </a:pPr>
            <a:r>
              <a:rPr lang="fr-FR" sz="3600" b="1" dirty="0">
                <a:solidFill>
                  <a:schemeClr val="accent6">
                    <a:lumMod val="50000"/>
                  </a:schemeClr>
                </a:solidFill>
              </a:rPr>
              <a:t>Grands principes du service public</a:t>
            </a:r>
          </a:p>
        </p:txBody>
      </p:sp>
      <p:sp>
        <p:nvSpPr>
          <p:cNvPr id="10244" name="Espace réservé du numéro de diapositive 4">
            <a:extLst>
              <a:ext uri="{FF2B5EF4-FFF2-40B4-BE49-F238E27FC236}">
                <a16:creationId xmlns:a16="http://schemas.microsoft.com/office/drawing/2014/main" id="{1DA35E2B-A414-659D-5C74-7C0248D1C69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6BDDF24-7E13-4C72-97C1-F3AC837CD4EC}" type="slidenum">
              <a:rPr lang="fr-FR" altLang="fr-FR" sz="2000">
                <a:solidFill>
                  <a:srgbClr val="984807"/>
                </a:solidFill>
              </a:rPr>
              <a:pPr algn="r" eaLnBrk="1" hangingPunct="1">
                <a:spcBef>
                  <a:spcPct val="0"/>
                </a:spcBef>
                <a:buFontTx/>
                <a:buNone/>
              </a:pPr>
              <a:t>8</a:t>
            </a:fld>
            <a:endParaRPr lang="fr-FR" altLang="fr-FR" sz="2000">
              <a:solidFill>
                <a:srgbClr val="984807"/>
              </a:solidFill>
            </a:endParaRPr>
          </a:p>
        </p:txBody>
      </p:sp>
      <p:sp>
        <p:nvSpPr>
          <p:cNvPr id="10245" name="Rectangle 4">
            <a:extLst>
              <a:ext uri="{FF2B5EF4-FFF2-40B4-BE49-F238E27FC236}">
                <a16:creationId xmlns:a16="http://schemas.microsoft.com/office/drawing/2014/main" id="{FB319FC8-02AE-5B32-861C-2D76779631BF}"/>
              </a:ext>
            </a:extLst>
          </p:cNvPr>
          <p:cNvSpPr>
            <a:spLocks noChangeArrowheads="1"/>
          </p:cNvSpPr>
          <p:nvPr/>
        </p:nvSpPr>
        <p:spPr bwMode="auto">
          <a:xfrm>
            <a:off x="381000" y="1447800"/>
            <a:ext cx="82296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lvl="1" algn="just">
              <a:lnSpc>
                <a:spcPct val="107000"/>
              </a:lnSpc>
              <a:spcBef>
                <a:spcPct val="0"/>
              </a:spcBef>
              <a:spcAft>
                <a:spcPts val="600"/>
              </a:spcAft>
              <a:buFontTx/>
              <a:buNone/>
            </a:pPr>
            <a:r>
              <a:rPr lang="fr-FR" altLang="fr-FR" sz="2000" b="1" u="sng">
                <a:solidFill>
                  <a:srgbClr val="000000"/>
                </a:solidFill>
                <a:latin typeface="Times New Roman" panose="02020603050405020304" pitchFamily="18" charset="0"/>
                <a:cs typeface="Times New Roman" panose="02020603050405020304" pitchFamily="18" charset="0"/>
              </a:rPr>
              <a:t>2.   Mutabilité (adaptabilité) :</a:t>
            </a:r>
          </a:p>
          <a:p>
            <a:pPr algn="just">
              <a:lnSpc>
                <a:spcPct val="107000"/>
              </a:lnSpc>
              <a:spcBef>
                <a:spcPct val="0"/>
              </a:spcBef>
              <a:spcAft>
                <a:spcPts val="600"/>
              </a:spcAft>
              <a:buFontTx/>
              <a:buNone/>
            </a:pPr>
            <a:endParaRPr lang="fr-FR" altLang="fr-FR" sz="2000" u="sng">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600"/>
              </a:spcAft>
              <a:buFontTx/>
              <a:buNone/>
            </a:pPr>
            <a:r>
              <a:rPr lang="fr-FR" altLang="fr-FR" sz="2000">
                <a:solidFill>
                  <a:srgbClr val="000000"/>
                </a:solidFill>
                <a:latin typeface="Times New Roman" panose="02020603050405020304" pitchFamily="18" charset="0"/>
                <a:cs typeface="Times New Roman" panose="02020603050405020304" pitchFamily="18" charset="0"/>
              </a:rPr>
              <a:t>Les services publics doivent s’adapter aux évolutions de l’intérêt général et des techniques.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169E2908-DCFA-7726-7DAD-03B78F2CAE0F}"/>
              </a:ext>
            </a:extLst>
          </p:cNvPr>
          <p:cNvSpPr>
            <a:spLocks noGrp="1"/>
          </p:cNvSpPr>
          <p:nvPr>
            <p:ph type="title"/>
          </p:nvPr>
        </p:nvSpPr>
        <p:spPr>
          <a:xfrm>
            <a:off x="1042988" y="274638"/>
            <a:ext cx="7815262" cy="939800"/>
          </a:xfrm>
        </p:spPr>
        <p:txBody>
          <a:bodyPr/>
          <a:lstStyle/>
          <a:p>
            <a:pPr eaLnBrk="1" hangingPunct="1">
              <a:defRPr/>
            </a:pPr>
            <a:r>
              <a:rPr lang="fr-FR" sz="3600" b="1" dirty="0">
                <a:solidFill>
                  <a:schemeClr val="accent6">
                    <a:lumMod val="50000"/>
                  </a:schemeClr>
                </a:solidFill>
              </a:rPr>
              <a:t>Grands principes du service public</a:t>
            </a:r>
          </a:p>
        </p:txBody>
      </p:sp>
      <p:sp>
        <p:nvSpPr>
          <p:cNvPr id="11267" name="Espace réservé du numéro de diapositive 4">
            <a:extLst>
              <a:ext uri="{FF2B5EF4-FFF2-40B4-BE49-F238E27FC236}">
                <a16:creationId xmlns:a16="http://schemas.microsoft.com/office/drawing/2014/main" id="{8B3980DE-1E3C-A179-0F7B-81BBFDB64EE6}"/>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5D18449-65F3-4B3A-B7B5-F798EF1CFE70}" type="slidenum">
              <a:rPr lang="fr-FR" altLang="fr-FR" sz="2000">
                <a:solidFill>
                  <a:srgbClr val="984807"/>
                </a:solidFill>
              </a:rPr>
              <a:pPr>
                <a:spcBef>
                  <a:spcPct val="0"/>
                </a:spcBef>
                <a:buFontTx/>
                <a:buNone/>
              </a:pPr>
              <a:t>9</a:t>
            </a:fld>
            <a:endParaRPr lang="fr-FR" altLang="fr-FR" sz="2000">
              <a:solidFill>
                <a:srgbClr val="984807"/>
              </a:solidFill>
            </a:endParaRPr>
          </a:p>
        </p:txBody>
      </p:sp>
      <p:sp>
        <p:nvSpPr>
          <p:cNvPr id="11268" name="Rectangle 2">
            <a:extLst>
              <a:ext uri="{FF2B5EF4-FFF2-40B4-BE49-F238E27FC236}">
                <a16:creationId xmlns:a16="http://schemas.microsoft.com/office/drawing/2014/main" id="{9D9E0402-D779-DEF1-04B1-E8F973CAEA43}"/>
              </a:ext>
            </a:extLst>
          </p:cNvPr>
          <p:cNvSpPr>
            <a:spLocks noChangeArrowheads="1"/>
          </p:cNvSpPr>
          <p:nvPr/>
        </p:nvSpPr>
        <p:spPr bwMode="auto">
          <a:xfrm>
            <a:off x="381000" y="1447800"/>
            <a:ext cx="777240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800100" indent="-34290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lvl="1" algn="just">
              <a:lnSpc>
                <a:spcPct val="107000"/>
              </a:lnSpc>
              <a:spcBef>
                <a:spcPct val="0"/>
              </a:spcBef>
              <a:spcAft>
                <a:spcPts val="600"/>
              </a:spcAft>
              <a:buFontTx/>
              <a:buAutoNum type="arabicPeriod" startAt="3"/>
            </a:pPr>
            <a:r>
              <a:rPr lang="fr-FR" altLang="fr-FR" sz="2000" b="1" u="sng">
                <a:solidFill>
                  <a:srgbClr val="000000"/>
                </a:solidFill>
                <a:latin typeface="Times New Roman" panose="02020603050405020304" pitchFamily="18" charset="0"/>
                <a:cs typeface="Times New Roman" panose="02020603050405020304" pitchFamily="18" charset="0"/>
              </a:rPr>
              <a:t>Egalité :</a:t>
            </a:r>
          </a:p>
          <a:p>
            <a:pPr lvl="1" algn="just">
              <a:lnSpc>
                <a:spcPct val="107000"/>
              </a:lnSpc>
              <a:spcBef>
                <a:spcPct val="0"/>
              </a:spcBef>
              <a:spcAft>
                <a:spcPts val="600"/>
              </a:spcAft>
              <a:buFontTx/>
              <a:buNone/>
            </a:pPr>
            <a:endParaRPr lang="fr-FR" altLang="fr-FR" sz="2000" b="1">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600"/>
              </a:spcAft>
              <a:buFontTx/>
              <a:buNone/>
            </a:pPr>
            <a:r>
              <a:rPr lang="fr-FR" altLang="fr-FR" sz="2000">
                <a:solidFill>
                  <a:srgbClr val="000000"/>
                </a:solidFill>
                <a:latin typeface="Times New Roman" panose="02020603050405020304" pitchFamily="18" charset="0"/>
                <a:cs typeface="Times New Roman" panose="02020603050405020304" pitchFamily="18" charset="0"/>
              </a:rPr>
              <a:t>Il s’agit d’exclure toute discrimination dans l’accès au service public.</a:t>
            </a:r>
          </a:p>
          <a:p>
            <a:pPr algn="just">
              <a:lnSpc>
                <a:spcPct val="107000"/>
              </a:lnSpc>
              <a:spcBef>
                <a:spcPct val="0"/>
              </a:spcBef>
              <a:spcAft>
                <a:spcPts val="600"/>
              </a:spcAft>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600"/>
              </a:spcAft>
              <a:buFontTx/>
              <a:buNone/>
            </a:pPr>
            <a:r>
              <a:rPr lang="fr-FR" altLang="fr-FR" sz="2000">
                <a:solidFill>
                  <a:srgbClr val="000000"/>
                </a:solidFill>
                <a:latin typeface="Times New Roman" panose="02020603050405020304" pitchFamily="18" charset="0"/>
                <a:cs typeface="Times New Roman" panose="02020603050405020304" pitchFamily="18" charset="0"/>
              </a:rPr>
              <a:t>Toute personne a un traitement égal à une situation égale.</a:t>
            </a:r>
          </a:p>
        </p:txBody>
      </p:sp>
      <p:pic>
        <p:nvPicPr>
          <p:cNvPr id="11269" name="Image 4">
            <a:extLst>
              <a:ext uri="{FF2B5EF4-FFF2-40B4-BE49-F238E27FC236}">
                <a16:creationId xmlns:a16="http://schemas.microsoft.com/office/drawing/2014/main" id="{D9D7894F-3DC2-625B-FBB6-E125B45D0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895600"/>
            <a:ext cx="17192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645</TotalTime>
  <Words>1955</Words>
  <Application>Microsoft Office PowerPoint</Application>
  <PresentationFormat>Affichage à l'écran (4:3)</PresentationFormat>
  <Paragraphs>334</Paragraphs>
  <Slides>44</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44</vt:i4>
      </vt:variant>
    </vt:vector>
  </HeadingPairs>
  <TitlesOfParts>
    <vt:vector size="52" baseType="lpstr">
      <vt:lpstr>Arial</vt:lpstr>
      <vt:lpstr>Myriad Pro</vt:lpstr>
      <vt:lpstr>Calibri</vt:lpstr>
      <vt:lpstr>Times New Roman</vt:lpstr>
      <vt:lpstr>Wingdings</vt:lpstr>
      <vt:lpstr>Symbol</vt:lpstr>
      <vt:lpstr>GCCAR</vt:lpstr>
      <vt:lpstr>Graphique CorelDRAW 9.0</vt:lpstr>
      <vt:lpstr>SERVICE PUBLIC EN FRANCE</vt:lpstr>
      <vt:lpstr>Le service public en France</vt:lpstr>
      <vt:lpstr>Généralités</vt:lpstr>
      <vt:lpstr>Généralités</vt:lpstr>
      <vt:lpstr>Généralités</vt:lpstr>
      <vt:lpstr>Généralités</vt:lpstr>
      <vt:lpstr>Grands principes du service public</vt:lpstr>
      <vt:lpstr>Grands principes du service public</vt:lpstr>
      <vt:lpstr>Grands principes du service public</vt:lpstr>
      <vt:lpstr>Grands principes du service public</vt:lpstr>
      <vt:lpstr>Grands principes du service public</vt:lpstr>
      <vt:lpstr>Grands principes du service public</vt:lpstr>
      <vt:lpstr>Principes fondamentaux</vt:lpstr>
      <vt:lpstr>Principes fondamentaux</vt:lpstr>
      <vt:lpstr>Principes fondamentaux</vt:lpstr>
      <vt:lpstr>Fonctionnaires et agents publics</vt:lpstr>
      <vt:lpstr>Fonctionnaires et agents publics</vt:lpstr>
      <vt:lpstr>Fonctionnaires et agents publics</vt:lpstr>
      <vt:lpstr>Fonctionnaires et agents publics</vt:lpstr>
      <vt:lpstr>Fonctionnaires et agents publics</vt:lpstr>
      <vt:lpstr>Fonctionnaires et agents publics</vt:lpstr>
      <vt:lpstr>Fonctionnaires et agents publics</vt:lpstr>
      <vt:lpstr>Fonctionnaires et agents publics</vt:lpstr>
      <vt:lpstr>Fonctionnaires et agents publics</vt:lpstr>
      <vt:lpstr>Fonctionnaires et agents publics</vt:lpstr>
      <vt:lpstr>Fonctionnaires et agents publics</vt:lpstr>
      <vt:lpstr>Fonctionnaires et agents publics</vt:lpstr>
      <vt:lpstr>Fonctionnaires et agents publics</vt:lpstr>
      <vt:lpstr>Fonctionnaires et agents publics</vt:lpstr>
      <vt:lpstr>Fonctionnaires et agents publics</vt:lpstr>
      <vt:lpstr>Fonctionnaires et agents publics</vt:lpstr>
      <vt:lpstr>Droits et obligations des fonctionnaires</vt:lpstr>
      <vt:lpstr>Droits et obligations des fonctionnaires</vt:lpstr>
      <vt:lpstr>Droits et obligations des fonctionnaires</vt:lpstr>
      <vt:lpstr>Droits et obligations des fonctionnaires</vt:lpstr>
      <vt:lpstr>Statut des sapeurs-pompiers professionnels</vt:lpstr>
      <vt:lpstr>Statut des sapeurs-pompiers professionnels</vt:lpstr>
      <vt:lpstr>Statut des sapeurs-pompiers professionnels</vt:lpstr>
      <vt:lpstr>Statut des sapeurs-pompiers professionnels</vt:lpstr>
      <vt:lpstr>Statut des sapeurs-pompiers professionnels</vt:lpstr>
      <vt:lpstr>Statut des sapeurs-pompiers professionnels</vt:lpstr>
      <vt:lpstr>Statut des sapeurs-pompiers professionnels</vt:lpstr>
      <vt:lpstr>Statut des sapeurs-pompiers professionnels</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45</cp:revision>
  <cp:lastPrinted>2015-08-06T08:01:37Z</cp:lastPrinted>
  <dcterms:created xsi:type="dcterms:W3CDTF">2015-08-05T10:19:35Z</dcterms:created>
  <dcterms:modified xsi:type="dcterms:W3CDTF">2023-11-23T17:16:16Z</dcterms:modified>
</cp:coreProperties>
</file>