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62" r:id="rId3"/>
    <p:sldId id="261" r:id="rId4"/>
    <p:sldId id="260" r:id="rId5"/>
    <p:sldId id="271" r:id="rId6"/>
    <p:sldId id="264" r:id="rId7"/>
    <p:sldId id="282" r:id="rId8"/>
    <p:sldId id="272" r:id="rId9"/>
    <p:sldId id="273" r:id="rId10"/>
    <p:sldId id="275" r:id="rId11"/>
    <p:sldId id="276" r:id="rId12"/>
    <p:sldId id="277" r:id="rId13"/>
    <p:sldId id="278" r:id="rId14"/>
    <p:sldId id="279" r:id="rId15"/>
    <p:sldId id="280" r:id="rId16"/>
    <p:sldId id="283" r:id="rId17"/>
    <p:sldId id="285" r:id="rId18"/>
    <p:sldId id="281" r:id="rId19"/>
    <p:sldId id="332" r:id="rId20"/>
    <p:sldId id="286" r:id="rId21"/>
    <p:sldId id="287" r:id="rId22"/>
    <p:sldId id="289" r:id="rId23"/>
    <p:sldId id="288" r:id="rId24"/>
    <p:sldId id="290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291" r:id="rId35"/>
    <p:sldId id="308" r:id="rId36"/>
    <p:sldId id="309" r:id="rId37"/>
    <p:sldId id="310" r:id="rId38"/>
    <p:sldId id="316" r:id="rId39"/>
    <p:sldId id="311" r:id="rId40"/>
    <p:sldId id="312" r:id="rId41"/>
    <p:sldId id="313" r:id="rId42"/>
    <p:sldId id="314" r:id="rId43"/>
    <p:sldId id="315" r:id="rId44"/>
    <p:sldId id="317" r:id="rId45"/>
    <p:sldId id="318" r:id="rId46"/>
    <p:sldId id="319" r:id="rId47"/>
    <p:sldId id="320" r:id="rId48"/>
    <p:sldId id="321" r:id="rId49"/>
    <p:sldId id="325" r:id="rId50"/>
    <p:sldId id="322" r:id="rId51"/>
    <p:sldId id="292" r:id="rId52"/>
    <p:sldId id="326" r:id="rId53"/>
    <p:sldId id="331" r:id="rId54"/>
    <p:sldId id="263" r:id="rId55"/>
  </p:sldIdLst>
  <p:sldSz cx="9144000" cy="6858000" type="screen4x3"/>
  <p:notesSz cx="6797675" cy="992663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FF00"/>
    <a:srgbClr val="441202"/>
    <a:srgbClr val="0B2C91"/>
    <a:srgbClr val="5BE4FF"/>
    <a:srgbClr val="6F2C91"/>
    <a:srgbClr val="C8B2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53" autoAdjust="0"/>
  </p:normalViewPr>
  <p:slideViewPr>
    <p:cSldViewPr>
      <p:cViewPr varScale="1">
        <p:scale>
          <a:sx n="85" d="100"/>
          <a:sy n="85" d="100"/>
        </p:scale>
        <p:origin x="1363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8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7D7920C4-1134-37AE-DC4A-4C0AC25597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89EC80E-E3DC-C6B1-8716-BFF3EB04437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30F07372-BC01-4B4D-BBC6-3A292F5D7216}" type="datetimeFigureOut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E44AF381-E165-B9AC-11AA-2D8BF09E3F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3E2593EE-2149-8B1D-2562-CBFF47E344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C20C3DF-C5F4-275E-EB28-D39A4FA3322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DC123F-1C79-3854-0E75-FA04C99F69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4F111416-873C-4D67-A27D-4ABE33A6CED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05BF561-510A-5841-457A-51C5E5BAB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28855-BEB7-481A-A4CC-BF7B3C53E0EA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F03269-F65F-DF69-09D3-F0A2C061B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FA86E7-1F02-B062-E674-38FA27885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691B4-0CDE-4ECB-A8C6-574C9FFED47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184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F72700-F522-2928-FB48-AD724BB8E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2612D-5C1C-4DE2-A523-4B1083AEE3E1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8BF7F1-6EAF-A679-D211-463CD5BCB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207F9F1-6850-39CE-84EC-5704D9E6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08AF2-869A-47F1-84F1-7AC8A05396A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52619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9BEF29-0A52-AAFE-8FBE-AF49E4AD7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2A35B-A6BD-426C-BD0C-CD20C14B3D5F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ECA573-76A3-3900-9CE2-A4468E7B9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27C792-1E56-9A81-D3A3-3024A032C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CDE8C-95FA-46C6-AD50-7CFF360E4F2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06730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75085B-DBC7-62FB-6E1B-E6E3FE17A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3AF95-2CF4-414D-A1FB-97BF6D5BCFBD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AB9618-A69C-E487-913A-F28A8211A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71CB28-5455-60EE-EBB5-EE68CAC4A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3F159-5EDB-4DA9-B4B3-E4923EEFC51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2820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172B594-106B-FD0C-A0F4-660218716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CBB10-917B-44DB-B049-D79DAEFA4BA2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84459D-C057-6A73-3315-E735C8A28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52AE145-9BEC-08AD-4C12-000480455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FCDF2-160C-430F-AF8A-D51C3937219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69921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C9DB3B9B-F243-8E1A-9E93-A7E0EE62A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CD748-7E5D-4291-A267-E4AB331F681C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306F49E6-EED5-A5FD-5F0D-DA43E7FA9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2EAEB30C-C694-3991-B587-E7C829386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B669B-6936-456B-AFF9-D4EBDEEB853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16057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8CB3DF2B-CEAD-C744-1ECA-1579416BA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93D81-EE3E-44CD-925F-53BDD43686FA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C26B283C-E0C2-D001-575A-4D857CC29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4B0844F-2216-F285-C783-049C1EE98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C0A69-8607-46B6-AA00-535EE49482E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27119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A7572AD3-BE9D-34D4-6700-63D21B562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2F718-9DB6-4784-AF75-ED79D750AC4C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92991933-36BF-4448-62B6-DEFEAF1EE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D0CA0397-20BC-294F-365E-789DEE46A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9F9A4-A465-4499-942D-8724EB7651D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36085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0CA0C2AA-C1DE-0FFA-A0E5-CBFAC59AF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BBCC1-1670-4B0E-8FFD-1059F0ACB686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007D732D-C967-E04B-6A2F-6E5B3114D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792D0783-1DF9-2B23-31E9-6F511BD87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69515-9D20-4ADC-9EF0-33C44AD7E8D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93676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383195E5-5DF6-2E14-56B5-145211103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39EA0-A2D1-4287-9B26-D52687C5D3AC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F98E55E2-F02D-EE13-BCF7-6B9510F2B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B87E764F-B953-FBF7-E4EF-BF9938B15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20F73-47DE-44E2-8F5A-5BE710B5868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8532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1C04D6EF-3B1E-49E3-E07F-2F89DE5EB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88DBD-341A-4880-84A4-BF06B2B8C278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904860E0-6F57-3429-D05C-B5B19CFF1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019FF3CB-F73B-907A-9129-2C0F4E911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0730C-5D4D-483D-AF62-F1C7193F408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52125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CAA3944A-90F9-4CDD-CA1B-9B2A4AF10DF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66181DFE-1C58-C510-C214-73179DF059D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D2D5F8-A1E5-BE4B-4FAD-B018C8B6EE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CAACC5-A255-4A86-9809-FC7A4B0E5240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5E051E-F35C-31CE-1890-54C4F17A3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C68037-86DE-98FB-6827-B19F6A20E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Myriad Pro"/>
              </a:defRPr>
            </a:lvl1pPr>
          </a:lstStyle>
          <a:p>
            <a:pPr>
              <a:defRPr/>
            </a:pPr>
            <a:fld id="{92D96826-16F0-425E-B120-ECE7A5D6BE8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A1402695-B878-85FD-32A8-E16A91B9C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188913"/>
            <a:ext cx="8604250" cy="1012825"/>
          </a:xfrm>
        </p:spPr>
        <p:txBody>
          <a:bodyPr/>
          <a:lstStyle/>
          <a:p>
            <a:pPr eaLnBrk="1" hangingPunct="1">
              <a:defRPr/>
            </a:pPr>
            <a:r>
              <a:rPr lang="fr-FR" altLang="fr-FR"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FONCTIONNEMENT DÉTAILLÉ DE L'ARICO</a:t>
            </a:r>
          </a:p>
        </p:txBody>
      </p:sp>
      <p:sp>
        <p:nvSpPr>
          <p:cNvPr id="3075" name="ZoneTexte 5">
            <a:extLst>
              <a:ext uri="{FF2B5EF4-FFF2-40B4-BE49-F238E27FC236}">
                <a16:creationId xmlns:a16="http://schemas.microsoft.com/office/drawing/2014/main" id="{1776605B-6C23-F95F-BEBF-119A23A54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48400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441202"/>
                </a:solidFill>
                <a:latin typeface="Times New Roman" panose="02020603050405020304" pitchFamily="18" charset="0"/>
              </a:rPr>
              <a:t>ADMJSP / </a:t>
            </a:r>
            <a:r>
              <a:rPr lang="fr-FR" altLang="fr-FR" sz="1200">
                <a:solidFill>
                  <a:srgbClr val="441202"/>
                </a:solidFill>
                <a:latin typeface="Times New Roman" panose="02020603050405020304" pitchFamily="18" charset="0"/>
              </a:rPr>
              <a:t>Pôle pédagogie – 2024 -  Version 4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re 8">
            <a:extLst>
              <a:ext uri="{FF2B5EF4-FFF2-40B4-BE49-F238E27FC236}">
                <a16:creationId xmlns:a16="http://schemas.microsoft.com/office/drawing/2014/main" id="{463480A6-4D21-91E4-B1E6-2D05CAF5D47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12291" name="Espace réservé du numéro de diapositive 4">
            <a:extLst>
              <a:ext uri="{FF2B5EF4-FFF2-40B4-BE49-F238E27FC236}">
                <a16:creationId xmlns:a16="http://schemas.microsoft.com/office/drawing/2014/main" id="{3A0F452F-193A-4D70-12EE-34BBA92E366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B89CCAC-67D5-4781-9182-07EEC1BADD4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2292" name="Text Box 4">
            <a:extLst>
              <a:ext uri="{FF2B5EF4-FFF2-40B4-BE49-F238E27FC236}">
                <a16:creationId xmlns:a16="http://schemas.microsoft.com/office/drawing/2014/main" id="{8C932ACE-8947-C73E-D0E1-F45600B97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1289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Bouteille :</a:t>
            </a:r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904AF6DC-EFF0-1595-9288-9980DDF2F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981200"/>
            <a:ext cx="8153400" cy="19383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Pleines sont généralement munies d'un bouchon ou opercule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defRPr/>
            </a:pPr>
            <a:r>
              <a:rPr lang="fr-FR" alt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Différencier des bouteilles vides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defRPr/>
            </a:pPr>
            <a:r>
              <a:rPr lang="fr-FR" alt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Empêcher les impuretés de pénétrer dans le goulot. </a:t>
            </a:r>
            <a:endParaRPr lang="fr-FR" altLang="fr-FR" sz="2000" dirty="0">
              <a:latin typeface="Times New Roman" panose="02020603050405020304" pitchFamily="18" charset="0"/>
            </a:endParaRPr>
          </a:p>
        </p:txBody>
      </p:sp>
      <p:pic>
        <p:nvPicPr>
          <p:cNvPr id="12294" name="Picture 6" descr="..\..\..\doc\Incendie\A.R.I.C.O\Photos\IMG_0488.jpg">
            <a:extLst>
              <a:ext uri="{FF2B5EF4-FFF2-40B4-BE49-F238E27FC236}">
                <a16:creationId xmlns:a16="http://schemas.microsoft.com/office/drawing/2014/main" id="{ACC02747-1B2A-B905-CD65-70BEC0BAD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852738"/>
            <a:ext cx="2286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8">
            <a:extLst>
              <a:ext uri="{FF2B5EF4-FFF2-40B4-BE49-F238E27FC236}">
                <a16:creationId xmlns:a16="http://schemas.microsoft.com/office/drawing/2014/main" id="{DFE4AA90-BE31-1E52-A81F-962A34893B8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13315" name="Espace réservé du numéro de diapositive 4">
            <a:extLst>
              <a:ext uri="{FF2B5EF4-FFF2-40B4-BE49-F238E27FC236}">
                <a16:creationId xmlns:a16="http://schemas.microsoft.com/office/drawing/2014/main" id="{1D6036B1-DEFD-CC82-5796-030F471FCBD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7C8B651-308E-40E7-9174-DDCD219CF2E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3316" name="Text Box 5">
            <a:extLst>
              <a:ext uri="{FF2B5EF4-FFF2-40B4-BE49-F238E27FC236}">
                <a16:creationId xmlns:a16="http://schemas.microsoft.com/office/drawing/2014/main" id="{ACD3DB7C-157B-C9E2-CCC1-7BFE196F8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1289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Bouteille :</a:t>
            </a:r>
          </a:p>
        </p:txBody>
      </p:sp>
      <p:sp>
        <p:nvSpPr>
          <p:cNvPr id="13317" name="Rectangle 6">
            <a:extLst>
              <a:ext uri="{FF2B5EF4-FFF2-40B4-BE49-F238E27FC236}">
                <a16:creationId xmlns:a16="http://schemas.microsoft.com/office/drawing/2014/main" id="{B05FE828-048D-2677-A332-BF8FF594F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5" y="1989138"/>
            <a:ext cx="832485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Capacité de 9 litres d'eau et l'air est comprimé jusqu'à 300 bars.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Couramment on parle de bouteilles gonflées.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3318" name="Picture 7" descr="..\..\..\doc\INC\TOP\A.R.I.C.O\w-1000-h-1000-zc-2-002643-robinet-bouteille.jpg">
            <a:extLst>
              <a:ext uri="{FF2B5EF4-FFF2-40B4-BE49-F238E27FC236}">
                <a16:creationId xmlns:a16="http://schemas.microsoft.com/office/drawing/2014/main" id="{14BC7768-5DDA-1C7C-05F2-A932AEC88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29138" r="2583" b="27116"/>
          <a:stretch>
            <a:fillRect/>
          </a:stretch>
        </p:blipFill>
        <p:spPr bwMode="auto">
          <a:xfrm>
            <a:off x="1890713" y="3254375"/>
            <a:ext cx="489585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8">
            <a:extLst>
              <a:ext uri="{FF2B5EF4-FFF2-40B4-BE49-F238E27FC236}">
                <a16:creationId xmlns:a16="http://schemas.microsoft.com/office/drawing/2014/main" id="{D6577C57-682D-A6E1-7AE6-7C77C78E73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14339" name="Espace réservé du numéro de diapositive 4">
            <a:extLst>
              <a:ext uri="{FF2B5EF4-FFF2-40B4-BE49-F238E27FC236}">
                <a16:creationId xmlns:a16="http://schemas.microsoft.com/office/drawing/2014/main" id="{CD35116B-896D-5241-1607-C69F7E5B783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BAFA751-F354-4536-9FFB-A133539C76F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4340" name="Text Box 5">
            <a:extLst>
              <a:ext uri="{FF2B5EF4-FFF2-40B4-BE49-F238E27FC236}">
                <a16:creationId xmlns:a16="http://schemas.microsoft.com/office/drawing/2014/main" id="{B813F38C-E42A-6203-B436-0B50684CA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1474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Détendeur :</a:t>
            </a:r>
          </a:p>
        </p:txBody>
      </p:sp>
      <p:sp>
        <p:nvSpPr>
          <p:cNvPr id="14341" name="Rectangle 6">
            <a:extLst>
              <a:ext uri="{FF2B5EF4-FFF2-40B4-BE49-F238E27FC236}">
                <a16:creationId xmlns:a16="http://schemas.microsoft.com/office/drawing/2014/main" id="{57D04BA0-676C-5FD9-8C08-CEEBE5F8D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305050"/>
            <a:ext cx="7772400" cy="22479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9pPr>
          </a:lstStyle>
          <a:p>
            <a:pPr marL="342900" indent="-342900" algn="just">
              <a:spcBef>
                <a:spcPct val="0"/>
              </a:spcBef>
              <a:buFont typeface="Wingdings" panose="05000000000000000000" pitchFamily="2" charset="2"/>
              <a:buChar char="è"/>
              <a:defRPr/>
            </a:pPr>
            <a:r>
              <a:rPr lang="fr-FR" altLang="fr-FR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</a:t>
            </a:r>
            <a:r>
              <a:rPr lang="fr-FR" altLang="fr-FR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écanisme utilisé pour faire passer un gaz stocké dans un étage "haute </a:t>
            </a: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fr-FR" altLang="fr-FR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pression" (bonbonne de gaz, bouteille d'ARI, bouteille d'oxygène, etc.) à </a:t>
            </a: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fr-FR" altLang="fr-FR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certaine pression, vers un étage de pression inférieure dite moyenne </a:t>
            </a: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fr-FR" altLang="fr-FR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pression.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8">
            <a:extLst>
              <a:ext uri="{FF2B5EF4-FFF2-40B4-BE49-F238E27FC236}">
                <a16:creationId xmlns:a16="http://schemas.microsoft.com/office/drawing/2014/main" id="{31DE1855-8367-C329-5F7C-C35618ECD3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15363" name="Espace réservé du numéro de diapositive 4">
            <a:extLst>
              <a:ext uri="{FF2B5EF4-FFF2-40B4-BE49-F238E27FC236}">
                <a16:creationId xmlns:a16="http://schemas.microsoft.com/office/drawing/2014/main" id="{AB3401C6-636E-1BA7-F84E-4FA52E91F73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E0E95A9-9202-4BD7-95F9-247A2B5ACA50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5364" name="Text Box 4">
            <a:extLst>
              <a:ext uri="{FF2B5EF4-FFF2-40B4-BE49-F238E27FC236}">
                <a16:creationId xmlns:a16="http://schemas.microsoft.com/office/drawing/2014/main" id="{AE4E3864-0BAC-FF29-1CBE-EE429D53E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3109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Détendeur haute pression :</a:t>
            </a:r>
          </a:p>
        </p:txBody>
      </p:sp>
      <p:pic>
        <p:nvPicPr>
          <p:cNvPr id="15365" name="Picture 5" descr="I:\Images\Sapeurs-Pompiers\TOP\A.R.I\A.R.I.C.O\Photos\105.JPG">
            <a:extLst>
              <a:ext uri="{FF2B5EF4-FFF2-40B4-BE49-F238E27FC236}">
                <a16:creationId xmlns:a16="http://schemas.microsoft.com/office/drawing/2014/main" id="{7AE8E052-D711-1B81-5390-FD54BED40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75" r="34096" b="13640"/>
          <a:stretch>
            <a:fillRect/>
          </a:stretch>
        </p:blipFill>
        <p:spPr bwMode="auto">
          <a:xfrm>
            <a:off x="5486400" y="1752600"/>
            <a:ext cx="3227388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6">
            <a:extLst>
              <a:ext uri="{FF2B5EF4-FFF2-40B4-BE49-F238E27FC236}">
                <a16:creationId xmlns:a16="http://schemas.microsoft.com/office/drawing/2014/main" id="{E4451570-A32E-D761-E81F-87C908A5D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3" y="2420938"/>
            <a:ext cx="4724400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Abaisse la pression de la bouteille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jusqu'à 7 bars dite moyenne pression (MP)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Conserve un débit continu et régulier.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re 8">
            <a:extLst>
              <a:ext uri="{FF2B5EF4-FFF2-40B4-BE49-F238E27FC236}">
                <a16:creationId xmlns:a16="http://schemas.microsoft.com/office/drawing/2014/main" id="{F7689A35-285A-D25F-E718-1B1F4795755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16387" name="Espace réservé du numéro de diapositive 4">
            <a:extLst>
              <a:ext uri="{FF2B5EF4-FFF2-40B4-BE49-F238E27FC236}">
                <a16:creationId xmlns:a16="http://schemas.microsoft.com/office/drawing/2014/main" id="{CA7C6DE1-6CCA-C7DD-B7E6-C68F3106094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85B9847-FEC5-4557-B64A-5A9360D5D29C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6388" name="Text Box 4">
            <a:extLst>
              <a:ext uri="{FF2B5EF4-FFF2-40B4-BE49-F238E27FC236}">
                <a16:creationId xmlns:a16="http://schemas.microsoft.com/office/drawing/2014/main" id="{23096350-7117-4F71-3537-3D81D2EEC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3109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Détendeur haute pression :</a:t>
            </a:r>
          </a:p>
        </p:txBody>
      </p:sp>
      <p:pic>
        <p:nvPicPr>
          <p:cNvPr id="16389" name="Picture 12" descr="Img0011">
            <a:extLst>
              <a:ext uri="{FF2B5EF4-FFF2-40B4-BE49-F238E27FC236}">
                <a16:creationId xmlns:a16="http://schemas.microsoft.com/office/drawing/2014/main" id="{70FCC9E5-93A9-C2AA-B3EA-EC18EF0DC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5" t="27199" r="563" b="25491"/>
          <a:stretch>
            <a:fillRect/>
          </a:stretch>
        </p:blipFill>
        <p:spPr bwMode="auto">
          <a:xfrm>
            <a:off x="1371600" y="1905000"/>
            <a:ext cx="5257800" cy="368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Line 7">
            <a:extLst>
              <a:ext uri="{FF2B5EF4-FFF2-40B4-BE49-F238E27FC236}">
                <a16:creationId xmlns:a16="http://schemas.microsoft.com/office/drawing/2014/main" id="{66FD4994-2F55-9CA1-818C-689FC5C1794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2000" y="4419600"/>
            <a:ext cx="220980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391" name="Text Box 9">
            <a:extLst>
              <a:ext uri="{FF2B5EF4-FFF2-40B4-BE49-F238E27FC236}">
                <a16:creationId xmlns:a16="http://schemas.microsoft.com/office/drawing/2014/main" id="{57AD5F34-93C3-466E-3581-B0FE675AF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81400"/>
            <a:ext cx="990600" cy="381000"/>
          </a:xfrm>
          <a:prstGeom prst="rect">
            <a:avLst/>
          </a:prstGeom>
          <a:solidFill>
            <a:srgbClr val="FFFF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Entrée 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sp>
        <p:nvSpPr>
          <p:cNvPr id="16392" name="Text Box 8">
            <a:extLst>
              <a:ext uri="{FF2B5EF4-FFF2-40B4-BE49-F238E27FC236}">
                <a16:creationId xmlns:a16="http://schemas.microsoft.com/office/drawing/2014/main" id="{47EA8EBB-0C43-4CCC-7FD5-354A1035B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4724400"/>
            <a:ext cx="1752600" cy="457200"/>
          </a:xfrm>
          <a:prstGeom prst="rect">
            <a:avLst/>
          </a:prstGeom>
          <a:solidFill>
            <a:srgbClr val="FFFF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Diaphragme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sp>
        <p:nvSpPr>
          <p:cNvPr id="16393" name="Text Box 6">
            <a:extLst>
              <a:ext uri="{FF2B5EF4-FFF2-40B4-BE49-F238E27FC236}">
                <a16:creationId xmlns:a16="http://schemas.microsoft.com/office/drawing/2014/main" id="{0858271A-6B05-B933-5BFA-08924462A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5638800"/>
            <a:ext cx="1295400" cy="457200"/>
          </a:xfrm>
          <a:prstGeom prst="rect">
            <a:avLst/>
          </a:prstGeom>
          <a:solidFill>
            <a:srgbClr val="FFFF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Ressort  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sp>
        <p:nvSpPr>
          <p:cNvPr id="16394" name="Text Box 10">
            <a:extLst>
              <a:ext uri="{FF2B5EF4-FFF2-40B4-BE49-F238E27FC236}">
                <a16:creationId xmlns:a16="http://schemas.microsoft.com/office/drawing/2014/main" id="{8627B4D8-83F5-1197-8C1E-EE3AC8CA5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3505200"/>
            <a:ext cx="1676400" cy="381000"/>
          </a:xfrm>
          <a:prstGeom prst="rect">
            <a:avLst/>
          </a:prstGeom>
          <a:solidFill>
            <a:srgbClr val="FFFF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Sortie MP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sp>
        <p:nvSpPr>
          <p:cNvPr id="16395" name="Text Box 11">
            <a:extLst>
              <a:ext uri="{FF2B5EF4-FFF2-40B4-BE49-F238E27FC236}">
                <a16:creationId xmlns:a16="http://schemas.microsoft.com/office/drawing/2014/main" id="{8BE8B761-A5A5-4C04-909B-47BB4E973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2209800"/>
            <a:ext cx="2209800" cy="1028700"/>
          </a:xfrm>
          <a:prstGeom prst="rect">
            <a:avLst/>
          </a:prstGeom>
          <a:solidFill>
            <a:srgbClr val="FFFFFF">
              <a:alpha val="5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Sorties HP vers manomètre et sifflet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re 8">
            <a:extLst>
              <a:ext uri="{FF2B5EF4-FFF2-40B4-BE49-F238E27FC236}">
                <a16:creationId xmlns:a16="http://schemas.microsoft.com/office/drawing/2014/main" id="{737CB244-2AF7-3339-2E9A-0A3AD20060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17411" name="Espace réservé du numéro de diapositive 4">
            <a:extLst>
              <a:ext uri="{FF2B5EF4-FFF2-40B4-BE49-F238E27FC236}">
                <a16:creationId xmlns:a16="http://schemas.microsoft.com/office/drawing/2014/main" id="{F81BC313-3F4C-AF45-4E89-49CABCDBFD3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5B53E99-348E-4E7F-929E-379F11F3418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7412" name="Text Box 4">
            <a:extLst>
              <a:ext uri="{FF2B5EF4-FFF2-40B4-BE49-F238E27FC236}">
                <a16:creationId xmlns:a16="http://schemas.microsoft.com/office/drawing/2014/main" id="{AACB5286-4B8B-C59A-A833-225A7FEEB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3109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Détendeur haute pression :</a:t>
            </a:r>
          </a:p>
        </p:txBody>
      </p:sp>
      <p:pic>
        <p:nvPicPr>
          <p:cNvPr id="17413" name="Picture 5" descr="K:\A diffuser\JSP SDMIS\Dématérialisation\doc\Incendie\A.R.I.C.O\091.JPG">
            <a:extLst>
              <a:ext uri="{FF2B5EF4-FFF2-40B4-BE49-F238E27FC236}">
                <a16:creationId xmlns:a16="http://schemas.microsoft.com/office/drawing/2014/main" id="{26158A7E-9AA2-F59D-C92F-5C2398086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75" y="1371600"/>
            <a:ext cx="360838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 Box 6">
            <a:extLst>
              <a:ext uri="{FF2B5EF4-FFF2-40B4-BE49-F238E27FC236}">
                <a16:creationId xmlns:a16="http://schemas.microsoft.com/office/drawing/2014/main" id="{56A31562-6AA6-CD7B-80B6-FD88A6B66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071688"/>
            <a:ext cx="2654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Vers le micro régulateur</a:t>
            </a:r>
          </a:p>
        </p:txBody>
      </p:sp>
      <p:sp>
        <p:nvSpPr>
          <p:cNvPr id="17415" name="Text Box 7">
            <a:extLst>
              <a:ext uri="{FF2B5EF4-FFF2-40B4-BE49-F238E27FC236}">
                <a16:creationId xmlns:a16="http://schemas.microsoft.com/office/drawing/2014/main" id="{B42C93C7-D8B6-B01E-E91D-168476305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895600"/>
            <a:ext cx="24876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Vers le sifflet d'alarme</a:t>
            </a:r>
          </a:p>
        </p:txBody>
      </p:sp>
      <p:sp>
        <p:nvSpPr>
          <p:cNvPr id="17416" name="Text Box 8">
            <a:extLst>
              <a:ext uri="{FF2B5EF4-FFF2-40B4-BE49-F238E27FC236}">
                <a16:creationId xmlns:a16="http://schemas.microsoft.com/office/drawing/2014/main" id="{91E446CA-5144-4F13-F123-C85779497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886200"/>
            <a:ext cx="2176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Vers le manomètre </a:t>
            </a:r>
          </a:p>
        </p:txBody>
      </p:sp>
      <p:sp>
        <p:nvSpPr>
          <p:cNvPr id="17417" name="Text Box 9">
            <a:extLst>
              <a:ext uri="{FF2B5EF4-FFF2-40B4-BE49-F238E27FC236}">
                <a16:creationId xmlns:a16="http://schemas.microsoft.com/office/drawing/2014/main" id="{AC7BB8A5-A618-44FE-DA13-1D960A0F2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334000"/>
            <a:ext cx="3148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Vers la prise cagoule de fuite</a:t>
            </a:r>
          </a:p>
        </p:txBody>
      </p:sp>
      <p:sp>
        <p:nvSpPr>
          <p:cNvPr id="17418" name="Line 10">
            <a:extLst>
              <a:ext uri="{FF2B5EF4-FFF2-40B4-BE49-F238E27FC236}">
                <a16:creationId xmlns:a16="http://schemas.microsoft.com/office/drawing/2014/main" id="{DFB42185-D6F5-A55C-43A2-7BF2181195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1600200"/>
            <a:ext cx="3581400" cy="685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419" name="Line 11">
            <a:extLst>
              <a:ext uri="{FF2B5EF4-FFF2-40B4-BE49-F238E27FC236}">
                <a16:creationId xmlns:a16="http://schemas.microsoft.com/office/drawing/2014/main" id="{5F2C1C82-B7AE-4AA4-69FF-1311CF144B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81400" y="2743200"/>
            <a:ext cx="30480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420" name="Line 12">
            <a:extLst>
              <a:ext uri="{FF2B5EF4-FFF2-40B4-BE49-F238E27FC236}">
                <a16:creationId xmlns:a16="http://schemas.microsoft.com/office/drawing/2014/main" id="{FB7AA771-6AB2-E95C-F8A7-A9CCD81E72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52800" y="3276600"/>
            <a:ext cx="3733800" cy="838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421" name="Line 13">
            <a:extLst>
              <a:ext uri="{FF2B5EF4-FFF2-40B4-BE49-F238E27FC236}">
                <a16:creationId xmlns:a16="http://schemas.microsoft.com/office/drawing/2014/main" id="{5E642798-E58F-2006-832F-FE039B40B3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67200" y="5486400"/>
            <a:ext cx="6096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re 8">
            <a:extLst>
              <a:ext uri="{FF2B5EF4-FFF2-40B4-BE49-F238E27FC236}">
                <a16:creationId xmlns:a16="http://schemas.microsoft.com/office/drawing/2014/main" id="{C3FDA1FC-D751-1B14-F22A-4FF072A4CB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18435" name="Espace réservé du numéro de diapositive 4">
            <a:extLst>
              <a:ext uri="{FF2B5EF4-FFF2-40B4-BE49-F238E27FC236}">
                <a16:creationId xmlns:a16="http://schemas.microsoft.com/office/drawing/2014/main" id="{F2EC1093-F218-838B-1E55-022B2592096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E498098-54B7-46A2-AF3E-11E5FBC777E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8436" name="Text Box 4">
            <a:extLst>
              <a:ext uri="{FF2B5EF4-FFF2-40B4-BE49-F238E27FC236}">
                <a16:creationId xmlns:a16="http://schemas.microsoft.com/office/drawing/2014/main" id="{43ECFEB5-2A58-02CA-535E-8DDC35655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3511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Détendeur haute pression QS :</a:t>
            </a:r>
          </a:p>
        </p:txBody>
      </p:sp>
      <p:pic>
        <p:nvPicPr>
          <p:cNvPr id="18437" name="Image 6">
            <a:extLst>
              <a:ext uri="{FF2B5EF4-FFF2-40B4-BE49-F238E27FC236}">
                <a16:creationId xmlns:a16="http://schemas.microsoft.com/office/drawing/2014/main" id="{F52241A7-7F5F-3313-BE77-6F1E85418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600"/>
            <a:ext cx="2525713" cy="2971800"/>
          </a:xfrm>
          <a:prstGeom prst="rect">
            <a:avLst/>
          </a:prstGeom>
          <a:noFill/>
          <a:ln w="317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12" descr="I:\Images\Sapeurs-Pompiers\TOP\A.R.I\A.R.I.C.O\Photos\IMGP5310.JPG">
            <a:extLst>
              <a:ext uri="{FF2B5EF4-FFF2-40B4-BE49-F238E27FC236}">
                <a16:creationId xmlns:a16="http://schemas.microsoft.com/office/drawing/2014/main" id="{0BD1E691-92DE-83A8-D147-B783909DA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00200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Line 14">
            <a:extLst>
              <a:ext uri="{FF2B5EF4-FFF2-40B4-BE49-F238E27FC236}">
                <a16:creationId xmlns:a16="http://schemas.microsoft.com/office/drawing/2014/main" id="{9E83DE79-CB2C-1C78-BAFE-77A2FF670C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48000" y="2514600"/>
            <a:ext cx="2209800" cy="838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8440" name="Line 15">
            <a:extLst>
              <a:ext uri="{FF2B5EF4-FFF2-40B4-BE49-F238E27FC236}">
                <a16:creationId xmlns:a16="http://schemas.microsoft.com/office/drawing/2014/main" id="{5E439CE1-39E4-E830-4830-5A8835FC17B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3962400"/>
            <a:ext cx="2362200" cy="838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8441" name="Image 1">
            <a:extLst>
              <a:ext uri="{FF2B5EF4-FFF2-40B4-BE49-F238E27FC236}">
                <a16:creationId xmlns:a16="http://schemas.microsoft.com/office/drawing/2014/main" id="{228B78AC-8FE7-8DA6-3A17-3F0D55C79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3" t="4733" r="41240" b="53058"/>
          <a:stretch>
            <a:fillRect/>
          </a:stretch>
        </p:blipFill>
        <p:spPr bwMode="auto">
          <a:xfrm>
            <a:off x="5580063" y="3741738"/>
            <a:ext cx="2630487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8">
            <a:extLst>
              <a:ext uri="{FF2B5EF4-FFF2-40B4-BE49-F238E27FC236}">
                <a16:creationId xmlns:a16="http://schemas.microsoft.com/office/drawing/2014/main" id="{DF9E3217-1C4D-9AA3-2BC1-FF83BB53F3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19459" name="Espace réservé du numéro de diapositive 4">
            <a:extLst>
              <a:ext uri="{FF2B5EF4-FFF2-40B4-BE49-F238E27FC236}">
                <a16:creationId xmlns:a16="http://schemas.microsoft.com/office/drawing/2014/main" id="{BF5AF3A5-9DB4-449F-20C7-9F3D081C7F9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E669F88-2A29-4ED1-A06F-E6DBA68C441B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9460" name="Text Box 4">
            <a:extLst>
              <a:ext uri="{FF2B5EF4-FFF2-40B4-BE49-F238E27FC236}">
                <a16:creationId xmlns:a16="http://schemas.microsoft.com/office/drawing/2014/main" id="{005321E3-A47E-DE02-4BD5-9844313C3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1041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Sifflet  :</a:t>
            </a:r>
          </a:p>
        </p:txBody>
      </p:sp>
      <p:sp>
        <p:nvSpPr>
          <p:cNvPr id="19461" name="Rectangle 7">
            <a:extLst>
              <a:ext uri="{FF2B5EF4-FFF2-40B4-BE49-F238E27FC236}">
                <a16:creationId xmlns:a16="http://schemas.microsoft.com/office/drawing/2014/main" id="{C85B230C-DB8A-45F6-E70A-38EE81895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225" y="2217738"/>
            <a:ext cx="8001000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estiné à avertir le porteur de la fin proche de la réserve d'air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déclenche à environ 50 bars +/- 5 bars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Niveau acoustique supérieur à 90 dB (décibels),</a:t>
            </a:r>
            <a:r>
              <a:rPr lang="fr-FR" altLang="fr-FR" sz="24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9462" name="Rectangle 11">
            <a:extLst>
              <a:ext uri="{FF2B5EF4-FFF2-40B4-BE49-F238E27FC236}">
                <a16:creationId xmlns:a16="http://schemas.microsoft.com/office/drawing/2014/main" id="{1457B57A-EFCC-2525-AC49-3FEFCE524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288" y="4622800"/>
            <a:ext cx="7543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Sifflement continu jusqu’à la fin de la bouteille. 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8">
            <a:extLst>
              <a:ext uri="{FF2B5EF4-FFF2-40B4-BE49-F238E27FC236}">
                <a16:creationId xmlns:a16="http://schemas.microsoft.com/office/drawing/2014/main" id="{C7E23E4D-F5F5-6C89-FB86-B1181D82655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20483" name="Espace réservé du numéro de diapositive 4">
            <a:extLst>
              <a:ext uri="{FF2B5EF4-FFF2-40B4-BE49-F238E27FC236}">
                <a16:creationId xmlns:a16="http://schemas.microsoft.com/office/drawing/2014/main" id="{7107B2AE-C260-0E22-17D7-B0A7F29B270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4A8EFB8-97E4-4765-B069-7CE8BFF5391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pic>
        <p:nvPicPr>
          <p:cNvPr id="20484" name="Picture 5">
            <a:extLst>
              <a:ext uri="{FF2B5EF4-FFF2-40B4-BE49-F238E27FC236}">
                <a16:creationId xmlns:a16="http://schemas.microsoft.com/office/drawing/2014/main" id="{65FC4442-EF34-BD02-2040-684C79DE9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9"/>
          <a:stretch>
            <a:fillRect/>
          </a:stretch>
        </p:blipFill>
        <p:spPr bwMode="auto">
          <a:xfrm>
            <a:off x="2987675" y="2509838"/>
            <a:ext cx="2486025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AutoShape 6">
            <a:extLst>
              <a:ext uri="{FF2B5EF4-FFF2-40B4-BE49-F238E27FC236}">
                <a16:creationId xmlns:a16="http://schemas.microsoft.com/office/drawing/2014/main" id="{EE1DFBE8-C8FC-6BAE-1D63-7048F453F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2863" y="4760913"/>
            <a:ext cx="719137" cy="701675"/>
          </a:xfrm>
          <a:prstGeom prst="octagon">
            <a:avLst>
              <a:gd name="adj" fmla="val 29287"/>
            </a:avLst>
          </a:prstGeom>
          <a:noFill/>
          <a:ln w="3810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20486" name="Text Box 7">
            <a:extLst>
              <a:ext uri="{FF2B5EF4-FFF2-40B4-BE49-F238E27FC236}">
                <a16:creationId xmlns:a16="http://schemas.microsoft.com/office/drawing/2014/main" id="{7E502F37-0952-F795-844F-EECF3B103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1041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Sifflet  :</a:t>
            </a:r>
          </a:p>
        </p:txBody>
      </p:sp>
      <p:sp>
        <p:nvSpPr>
          <p:cNvPr id="20487" name="Rectangle 9">
            <a:extLst>
              <a:ext uri="{FF2B5EF4-FFF2-40B4-BE49-F238E27FC236}">
                <a16:creationId xmlns:a16="http://schemas.microsoft.com/office/drawing/2014/main" id="{1EBBF838-53D3-2F16-88EB-496C3EA51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928813"/>
            <a:ext cx="6096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Modèle QS : se situe derrière le spiroguide.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8" name="Rectangle 13">
            <a:extLst>
              <a:ext uri="{FF2B5EF4-FFF2-40B4-BE49-F238E27FC236}">
                <a16:creationId xmlns:a16="http://schemas.microsoft.com/office/drawing/2014/main" id="{13EA2EA6-8CF4-B8DD-9FF2-FB7A44ED4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3368675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re 8">
            <a:extLst>
              <a:ext uri="{FF2B5EF4-FFF2-40B4-BE49-F238E27FC236}">
                <a16:creationId xmlns:a16="http://schemas.microsoft.com/office/drawing/2014/main" id="{A184172F-FE8E-7CCF-FE94-A3E7A14802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21507" name="Espace réservé du numéro de diapositive 4">
            <a:extLst>
              <a:ext uri="{FF2B5EF4-FFF2-40B4-BE49-F238E27FC236}">
                <a16:creationId xmlns:a16="http://schemas.microsoft.com/office/drawing/2014/main" id="{4E86F652-601B-4BC2-B00B-44823CD8944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202B7C8-0257-45EE-8C75-9BD7118D8BD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pic>
        <p:nvPicPr>
          <p:cNvPr id="21508" name="Picture 4" descr="I:\Images\Sapeurs-Pompiers\TOP\A.R.I\A.R.I.C.O\Photos\104.JPG">
            <a:extLst>
              <a:ext uri="{FF2B5EF4-FFF2-40B4-BE49-F238E27FC236}">
                <a16:creationId xmlns:a16="http://schemas.microsoft.com/office/drawing/2014/main" id="{295626C8-3CEF-07A0-C0A6-18B1733BD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4"/>
          <a:stretch>
            <a:fillRect/>
          </a:stretch>
        </p:blipFill>
        <p:spPr bwMode="auto">
          <a:xfrm>
            <a:off x="6426200" y="3725863"/>
            <a:ext cx="2413000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7">
            <a:extLst>
              <a:ext uri="{FF2B5EF4-FFF2-40B4-BE49-F238E27FC236}">
                <a16:creationId xmlns:a16="http://schemas.microsoft.com/office/drawing/2014/main" id="{ACCC6049-EA02-217D-2C94-8F5465869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1041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Sifflet  :</a:t>
            </a:r>
          </a:p>
        </p:txBody>
      </p:sp>
      <p:sp>
        <p:nvSpPr>
          <p:cNvPr id="21510" name="Rectangle 12">
            <a:extLst>
              <a:ext uri="{FF2B5EF4-FFF2-40B4-BE49-F238E27FC236}">
                <a16:creationId xmlns:a16="http://schemas.microsoft.com/office/drawing/2014/main" id="{9E8F44E8-2655-CC77-CC89-F6EEE7912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828800"/>
            <a:ext cx="5486400" cy="30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Anciennes génération  :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Directement monté sur le détendeur,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Fixé sur un tuyau MP et protégé par un capot.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21511" name="Rectangle 13">
            <a:extLst>
              <a:ext uri="{FF2B5EF4-FFF2-40B4-BE49-F238E27FC236}">
                <a16:creationId xmlns:a16="http://schemas.microsoft.com/office/drawing/2014/main" id="{13FEE49A-5026-0F8D-2396-EBA49CC7C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3368675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C2DB28E5-26FF-BFF7-507C-D8C8AC50E695}"/>
              </a:ext>
            </a:extLst>
          </p:cNvPr>
          <p:cNvCxnSpPr>
            <a:cxnSpLocks/>
          </p:cNvCxnSpPr>
          <p:nvPr/>
        </p:nvCxnSpPr>
        <p:spPr>
          <a:xfrm>
            <a:off x="1476375" y="4652963"/>
            <a:ext cx="5211763" cy="1222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8">
            <a:extLst>
              <a:ext uri="{FF2B5EF4-FFF2-40B4-BE49-F238E27FC236}">
                <a16:creationId xmlns:a16="http://schemas.microsoft.com/office/drawing/2014/main" id="{B15D022D-917B-9C2B-507F-B645871F5F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Fonctionnement détaillé de l'ARICO</a:t>
            </a:r>
          </a:p>
        </p:txBody>
      </p:sp>
      <p:sp>
        <p:nvSpPr>
          <p:cNvPr id="4099" name="Espace réservé du numéro de diapositive 4">
            <a:extLst>
              <a:ext uri="{FF2B5EF4-FFF2-40B4-BE49-F238E27FC236}">
                <a16:creationId xmlns:a16="http://schemas.microsoft.com/office/drawing/2014/main" id="{08237167-74C3-701F-FB93-D1E47D0587C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213960F-9048-4EB8-BCB5-E89D45215C14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AA845CFB-823D-ABC3-4621-758F40EAC709}"/>
              </a:ext>
            </a:extLst>
          </p:cNvPr>
          <p:cNvCxnSpPr/>
          <p:nvPr/>
        </p:nvCxnSpPr>
        <p:spPr>
          <a:xfrm rot="5400000">
            <a:off x="2143125" y="3721100"/>
            <a:ext cx="4859338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1" name="ZoneTexte 16">
            <a:extLst>
              <a:ext uri="{FF2B5EF4-FFF2-40B4-BE49-F238E27FC236}">
                <a16:creationId xmlns:a16="http://schemas.microsoft.com/office/drawing/2014/main" id="{434C1CA6-62CD-E52C-EDC9-89349A630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916113"/>
            <a:ext cx="4300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Objectifs</a:t>
            </a:r>
          </a:p>
        </p:txBody>
      </p:sp>
      <p:sp>
        <p:nvSpPr>
          <p:cNvPr id="4102" name="ZoneTexte 20">
            <a:extLst>
              <a:ext uri="{FF2B5EF4-FFF2-40B4-BE49-F238E27FC236}">
                <a16:creationId xmlns:a16="http://schemas.microsoft.com/office/drawing/2014/main" id="{1BE02E7B-F5C7-C39B-C192-67ADB2588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713" y="2632075"/>
            <a:ext cx="3821112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0"/>
              </a:spcBef>
              <a:buClr>
                <a:schemeClr val="hlink"/>
              </a:buClr>
              <a:buFontTx/>
              <a:buChar char=" "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A la fin de cette partie, vous serez capable de connaître le fonctionnement d'un ARICO</a:t>
            </a:r>
          </a:p>
        </p:txBody>
      </p:sp>
      <p:sp>
        <p:nvSpPr>
          <p:cNvPr id="4103" name="ZoneTexte 15">
            <a:extLst>
              <a:ext uri="{FF2B5EF4-FFF2-40B4-BE49-F238E27FC236}">
                <a16:creationId xmlns:a16="http://schemas.microsoft.com/office/drawing/2014/main" id="{120C06D1-2381-AAFE-7F2A-A2A848271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133600"/>
            <a:ext cx="34290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Rappel de la composition d'un ARICO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Principes de fonctionnement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Rôles et fonctionnement des éléments d'un ARICO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re 8">
            <a:extLst>
              <a:ext uri="{FF2B5EF4-FFF2-40B4-BE49-F238E27FC236}">
                <a16:creationId xmlns:a16="http://schemas.microsoft.com/office/drawing/2014/main" id="{6D6F69FD-FC13-349E-5255-F417433D40D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22531" name="Espace réservé du numéro de diapositive 4">
            <a:extLst>
              <a:ext uri="{FF2B5EF4-FFF2-40B4-BE49-F238E27FC236}">
                <a16:creationId xmlns:a16="http://schemas.microsoft.com/office/drawing/2014/main" id="{7D284F64-C376-513F-9613-015A63C45D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EFF7873-EB9B-4E18-9AA8-C23A2155FB4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2532" name="Text Box 7">
            <a:extLst>
              <a:ext uri="{FF2B5EF4-FFF2-40B4-BE49-F238E27FC236}">
                <a16:creationId xmlns:a16="http://schemas.microsoft.com/office/drawing/2014/main" id="{6DAE76AC-531D-6CE8-A23A-912F58511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Manomètre :</a:t>
            </a:r>
          </a:p>
        </p:txBody>
      </p:sp>
      <p:sp>
        <p:nvSpPr>
          <p:cNvPr id="22533" name="Rectangle 8">
            <a:extLst>
              <a:ext uri="{FF2B5EF4-FFF2-40B4-BE49-F238E27FC236}">
                <a16:creationId xmlns:a16="http://schemas.microsoft.com/office/drawing/2014/main" id="{70C6CEC2-E143-AA9C-EBED-10CD2B343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133600"/>
            <a:ext cx="792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I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nstrument servant à mesurer une pression.</a:t>
            </a:r>
          </a:p>
        </p:txBody>
      </p:sp>
      <p:pic>
        <p:nvPicPr>
          <p:cNvPr id="22534" name="Picture 9" descr="I:\Images\Photos\Trains\TRANS041.JPG">
            <a:extLst>
              <a:ext uri="{FF2B5EF4-FFF2-40B4-BE49-F238E27FC236}">
                <a16:creationId xmlns:a16="http://schemas.microsoft.com/office/drawing/2014/main" id="{2B9FC14A-2109-9A9A-5A88-A0910FC7B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124200"/>
            <a:ext cx="3776663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8">
            <a:extLst>
              <a:ext uri="{FF2B5EF4-FFF2-40B4-BE49-F238E27FC236}">
                <a16:creationId xmlns:a16="http://schemas.microsoft.com/office/drawing/2014/main" id="{75FB8970-EA44-0DB8-0A9D-1E00B02F6A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23555" name="Espace réservé du numéro de diapositive 4">
            <a:extLst>
              <a:ext uri="{FF2B5EF4-FFF2-40B4-BE49-F238E27FC236}">
                <a16:creationId xmlns:a16="http://schemas.microsoft.com/office/drawing/2014/main" id="{9770D18B-FA35-C751-44D7-31EF16B1A36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3784124-2B06-426A-87FF-6F7A1CDC888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3556" name="Text Box 4">
            <a:extLst>
              <a:ext uri="{FF2B5EF4-FFF2-40B4-BE49-F238E27FC236}">
                <a16:creationId xmlns:a16="http://schemas.microsoft.com/office/drawing/2014/main" id="{9740844A-AC97-C101-3F39-437BC1B94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4321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Manomètre sur ancienne génération : </a:t>
            </a:r>
          </a:p>
        </p:txBody>
      </p:sp>
      <p:pic>
        <p:nvPicPr>
          <p:cNvPr id="23557" name="Picture 32" descr="F:\ARI\2004_0101Image0011.JPG">
            <a:extLst>
              <a:ext uri="{FF2B5EF4-FFF2-40B4-BE49-F238E27FC236}">
                <a16:creationId xmlns:a16="http://schemas.microsoft.com/office/drawing/2014/main" id="{326E6BD9-C769-261A-3516-E4ED2C08F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276475"/>
            <a:ext cx="2933700" cy="391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8" name="Rectangle 8">
            <a:extLst>
              <a:ext uri="{FF2B5EF4-FFF2-40B4-BE49-F238E27FC236}">
                <a16:creationId xmlns:a16="http://schemas.microsoft.com/office/drawing/2014/main" id="{EA16ED8E-5F6E-78ED-27DE-A868A6A19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881188"/>
            <a:ext cx="5943600" cy="286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Indique la pression restante (en bar) dans la bouteille.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Protection en caoutchouc contre les chocs,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Gradué de 0 à 400 bars de 10 en 10 bars </a:t>
            </a: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avec une zone de sifflement de 50 à 0 bar,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Cadran phosphorescent, aiguilles et </a:t>
            </a: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graduations noires,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Etanche aux poussières et à l'eau,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Ecran de protection anti-éclat en cas de choc,</a:t>
            </a:r>
            <a:r>
              <a:rPr lang="fr-FR" altLang="fr-FR" sz="2000"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re 8">
            <a:extLst>
              <a:ext uri="{FF2B5EF4-FFF2-40B4-BE49-F238E27FC236}">
                <a16:creationId xmlns:a16="http://schemas.microsoft.com/office/drawing/2014/main" id="{B93D797A-902E-45A6-C951-7436679509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24579" name="Espace réservé du numéro de diapositive 4">
            <a:extLst>
              <a:ext uri="{FF2B5EF4-FFF2-40B4-BE49-F238E27FC236}">
                <a16:creationId xmlns:a16="http://schemas.microsoft.com/office/drawing/2014/main" id="{E0862240-81CE-017E-2BC1-D05BADA7A8A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4CF9FF5-4483-44E4-B12E-1C2D41227F40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4580" name="Text Box 5">
            <a:extLst>
              <a:ext uri="{FF2B5EF4-FFF2-40B4-BE49-F238E27FC236}">
                <a16:creationId xmlns:a16="http://schemas.microsoft.com/office/drawing/2014/main" id="{8B0A6C5F-EAD0-79CA-0F52-F5CC2C59A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3421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SPIROGUIDE -  Modèle QS :</a:t>
            </a:r>
          </a:p>
        </p:txBody>
      </p:sp>
      <p:sp>
        <p:nvSpPr>
          <p:cNvPr id="24581" name="Rectangle 6">
            <a:extLst>
              <a:ext uri="{FF2B5EF4-FFF2-40B4-BE49-F238E27FC236}">
                <a16:creationId xmlns:a16="http://schemas.microsoft.com/office/drawing/2014/main" id="{4270092F-A097-79E2-3F8E-3FE2A094E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981200"/>
            <a:ext cx="78486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-215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565150" algn="l"/>
              </a:tabLst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565150" algn="l"/>
              </a:tabLst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565150" algn="l"/>
              </a:tabLst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56515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56515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6515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6515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6515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6515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Constitué  :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D'un afficheur numérique et d'un manomètre,</a:t>
            </a:r>
          </a:p>
          <a:p>
            <a:pPr algn="just">
              <a:spcBef>
                <a:spcPct val="0"/>
              </a:spcBef>
              <a:buFontTx/>
              <a:buChar char="•"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D'un ordinateur.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pic>
        <p:nvPicPr>
          <p:cNvPr id="24582" name="Picture 7" descr="Présentation ARI QS 2016-04-18_Page_09">
            <a:extLst>
              <a:ext uri="{FF2B5EF4-FFF2-40B4-BE49-F238E27FC236}">
                <a16:creationId xmlns:a16="http://schemas.microsoft.com/office/drawing/2014/main" id="{94214ACA-3AF4-8E33-290A-8178EB98A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" t="38635" r="75926" b="25047"/>
          <a:stretch>
            <a:fillRect/>
          </a:stretch>
        </p:blipFill>
        <p:spPr bwMode="auto">
          <a:xfrm>
            <a:off x="6256338" y="1371600"/>
            <a:ext cx="2430462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8" descr="Présentation ARI QS 2016-04-18_Page_09">
            <a:extLst>
              <a:ext uri="{FF2B5EF4-FFF2-40B4-BE49-F238E27FC236}">
                <a16:creationId xmlns:a16="http://schemas.microsoft.com/office/drawing/2014/main" id="{E815DC1A-C5EC-3C70-2696-7B792026D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1" t="39806" r="40024" b="39107"/>
          <a:stretch>
            <a:fillRect/>
          </a:stretch>
        </p:blipFill>
        <p:spPr bwMode="auto">
          <a:xfrm>
            <a:off x="2438400" y="3810000"/>
            <a:ext cx="34290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re 8">
            <a:extLst>
              <a:ext uri="{FF2B5EF4-FFF2-40B4-BE49-F238E27FC236}">
                <a16:creationId xmlns:a16="http://schemas.microsoft.com/office/drawing/2014/main" id="{5708F520-FFDC-354B-9037-D0B873BF9C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25603" name="Espace réservé du numéro de diapositive 4">
            <a:extLst>
              <a:ext uri="{FF2B5EF4-FFF2-40B4-BE49-F238E27FC236}">
                <a16:creationId xmlns:a16="http://schemas.microsoft.com/office/drawing/2014/main" id="{4B4EDFD8-6376-E3D4-E85A-E6968BF0033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E04FF41-3B42-445F-851E-852968A7C6DD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5604" name="Text Box 4">
            <a:extLst>
              <a:ext uri="{FF2B5EF4-FFF2-40B4-BE49-F238E27FC236}">
                <a16:creationId xmlns:a16="http://schemas.microsoft.com/office/drawing/2014/main" id="{1BA9CFBD-E199-FD34-2FCF-B7D55FE7D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3421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SPIROGUIDE -  Modèle QS :</a:t>
            </a:r>
          </a:p>
        </p:txBody>
      </p:sp>
      <p:sp>
        <p:nvSpPr>
          <p:cNvPr id="25605" name="Rectangle 6">
            <a:extLst>
              <a:ext uri="{FF2B5EF4-FFF2-40B4-BE49-F238E27FC236}">
                <a16:creationId xmlns:a16="http://schemas.microsoft.com/office/drawing/2014/main" id="{D7E36698-F2DF-F699-3302-32857B6F6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9775" y="20669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25606" name="Picture 5" descr="Présentation ARI QS 2016-04-18_Page_09">
            <a:extLst>
              <a:ext uri="{FF2B5EF4-FFF2-40B4-BE49-F238E27FC236}">
                <a16:creationId xmlns:a16="http://schemas.microsoft.com/office/drawing/2014/main" id="{E1381049-326D-4F50-112E-65A088775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" t="30434" r="6749" b="6033"/>
          <a:stretch>
            <a:fillRect/>
          </a:stretch>
        </p:blipFill>
        <p:spPr bwMode="auto">
          <a:xfrm>
            <a:off x="395288" y="1771650"/>
            <a:ext cx="8280400" cy="440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re 8">
            <a:extLst>
              <a:ext uri="{FF2B5EF4-FFF2-40B4-BE49-F238E27FC236}">
                <a16:creationId xmlns:a16="http://schemas.microsoft.com/office/drawing/2014/main" id="{AB5B7733-1012-6B5B-8284-A3981F124B5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26627" name="Espace réservé du numéro de diapositive 4">
            <a:extLst>
              <a:ext uri="{FF2B5EF4-FFF2-40B4-BE49-F238E27FC236}">
                <a16:creationId xmlns:a16="http://schemas.microsoft.com/office/drawing/2014/main" id="{BCDF62D2-60FE-CDB6-03D3-49FDAB634F8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DE7E7D6-F33A-44E4-AC2C-9D3A7AB98C2D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6628" name="Text Box 5">
            <a:extLst>
              <a:ext uri="{FF2B5EF4-FFF2-40B4-BE49-F238E27FC236}">
                <a16:creationId xmlns:a16="http://schemas.microsoft.com/office/drawing/2014/main" id="{B9E330A5-66DA-BFA5-6B4B-A5E26C1BA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3421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SPIROGUIDE -  Modèle QS :</a:t>
            </a:r>
          </a:p>
        </p:txBody>
      </p:sp>
      <p:sp>
        <p:nvSpPr>
          <p:cNvPr id="26629" name="Rectangle 7">
            <a:extLst>
              <a:ext uri="{FF2B5EF4-FFF2-40B4-BE49-F238E27FC236}">
                <a16:creationId xmlns:a16="http://schemas.microsoft.com/office/drawing/2014/main" id="{C1329B76-CD6C-5B2D-5FDC-94208C1A9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2138" y="2124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26630" name="Picture 6" descr="Présentation ARI QS 2016-04-18_Page_10">
            <a:extLst>
              <a:ext uri="{FF2B5EF4-FFF2-40B4-BE49-F238E27FC236}">
                <a16:creationId xmlns:a16="http://schemas.microsoft.com/office/drawing/2014/main" id="{5E68272E-04DB-98F7-5BF3-FA168F2F8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32" r="4764" b="4724"/>
          <a:stretch>
            <a:fillRect/>
          </a:stretch>
        </p:blipFill>
        <p:spPr bwMode="auto">
          <a:xfrm>
            <a:off x="250825" y="2119313"/>
            <a:ext cx="8607425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Rectangle 8">
            <a:extLst>
              <a:ext uri="{FF2B5EF4-FFF2-40B4-BE49-F238E27FC236}">
                <a16:creationId xmlns:a16="http://schemas.microsoft.com/office/drawing/2014/main" id="{A0911E7D-67E6-E731-C21F-413C7FF40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63" y="1817688"/>
            <a:ext cx="81534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Afficheur numérique comporte les fonctions suivantes : </a:t>
            </a:r>
            <a:endParaRPr lang="fr-FR" altLang="fr-FR" sz="1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re 8">
            <a:extLst>
              <a:ext uri="{FF2B5EF4-FFF2-40B4-BE49-F238E27FC236}">
                <a16:creationId xmlns:a16="http://schemas.microsoft.com/office/drawing/2014/main" id="{6134B537-7F1E-AD4A-1E43-E5FF4A6FDA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27651" name="Espace réservé du numéro de diapositive 4">
            <a:extLst>
              <a:ext uri="{FF2B5EF4-FFF2-40B4-BE49-F238E27FC236}">
                <a16:creationId xmlns:a16="http://schemas.microsoft.com/office/drawing/2014/main" id="{8997780B-87F7-45A7-D17F-FF2043BF028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9DF28B6-E68B-4FD9-9DDE-E5F2C31401ED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7652" name="Text Box 4">
            <a:extLst>
              <a:ext uri="{FF2B5EF4-FFF2-40B4-BE49-F238E27FC236}">
                <a16:creationId xmlns:a16="http://schemas.microsoft.com/office/drawing/2014/main" id="{7518B781-88F2-8847-7171-E94E52FE9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3421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SPIROGUIDE -  Modèle QS :</a:t>
            </a:r>
          </a:p>
        </p:txBody>
      </p:sp>
      <p:sp>
        <p:nvSpPr>
          <p:cNvPr id="27653" name="Rectangle 6">
            <a:extLst>
              <a:ext uri="{FF2B5EF4-FFF2-40B4-BE49-F238E27FC236}">
                <a16:creationId xmlns:a16="http://schemas.microsoft.com/office/drawing/2014/main" id="{935A4017-504A-8267-B899-FC4A197BC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1881188"/>
            <a:ext cx="8167688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Principes généraux de fonctionnement : 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L'ouverture du robinet de la bouteille :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Met le circuit en pression et arme le sifflet de fin de charge,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Met en marche le détecteur d'immobilité,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Lance automatiquement un test de fonctionnement de l'appareil selon les étapes suivantes : 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re 8">
            <a:extLst>
              <a:ext uri="{FF2B5EF4-FFF2-40B4-BE49-F238E27FC236}">
                <a16:creationId xmlns:a16="http://schemas.microsoft.com/office/drawing/2014/main" id="{205DF08D-9C03-D55E-B336-C5E4BB9FD5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28675" name="Espace réservé du numéro de diapositive 4">
            <a:extLst>
              <a:ext uri="{FF2B5EF4-FFF2-40B4-BE49-F238E27FC236}">
                <a16:creationId xmlns:a16="http://schemas.microsoft.com/office/drawing/2014/main" id="{2AE85853-0E28-6864-87E9-615311F7F00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1D96725-79ED-4C6F-B5C7-E8B4505E577A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8676" name="Text Box 4">
            <a:extLst>
              <a:ext uri="{FF2B5EF4-FFF2-40B4-BE49-F238E27FC236}">
                <a16:creationId xmlns:a16="http://schemas.microsoft.com/office/drawing/2014/main" id="{2C653313-12CA-A89F-3A0A-BEE01690D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3421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SPIROGUIDE -  Modèle QS :</a:t>
            </a:r>
          </a:p>
        </p:txBody>
      </p:sp>
      <p:sp>
        <p:nvSpPr>
          <p:cNvPr id="28677" name="Rectangle 5">
            <a:extLst>
              <a:ext uri="{FF2B5EF4-FFF2-40B4-BE49-F238E27FC236}">
                <a16:creationId xmlns:a16="http://schemas.microsoft.com/office/drawing/2014/main" id="{302CFD14-699E-1F22-0CAA-F54498A20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133600"/>
            <a:ext cx="815340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COURT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Vérifie :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Pression de la bouteille : Doit être de 270 bars minimum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Piles : Charge doit permettre au moins 2 heures d'utilisation.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Systèmes électroniques : fonctionnels et en état de marche.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pic>
        <p:nvPicPr>
          <p:cNvPr id="28678" name="Picture 6" descr="I:\Images\Sapeurs-Pompiers\TOP\A.R.I\A.R.I.C.O\Photos\Présentation ARI QS 2016-04-18_Page_13.jpg">
            <a:extLst>
              <a:ext uri="{FF2B5EF4-FFF2-40B4-BE49-F238E27FC236}">
                <a16:creationId xmlns:a16="http://schemas.microsoft.com/office/drawing/2014/main" id="{5C77E451-06E7-00A6-02FD-A96C6CCFF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19" t="49016" b="17966"/>
          <a:stretch>
            <a:fillRect/>
          </a:stretch>
        </p:blipFill>
        <p:spPr bwMode="auto">
          <a:xfrm>
            <a:off x="6553200" y="1371600"/>
            <a:ext cx="217805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 descr="Présentation ARI QS 2016-04-18_Page_14">
            <a:extLst>
              <a:ext uri="{FF2B5EF4-FFF2-40B4-BE49-F238E27FC236}">
                <a16:creationId xmlns:a16="http://schemas.microsoft.com/office/drawing/2014/main" id="{AB79B3AF-970F-6000-03C5-19D9A8EDC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75" r="6685"/>
          <a:stretch>
            <a:fillRect/>
          </a:stretch>
        </p:blipFill>
        <p:spPr bwMode="auto">
          <a:xfrm>
            <a:off x="381000" y="2038350"/>
            <a:ext cx="8382000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itre 8">
            <a:extLst>
              <a:ext uri="{FF2B5EF4-FFF2-40B4-BE49-F238E27FC236}">
                <a16:creationId xmlns:a16="http://schemas.microsoft.com/office/drawing/2014/main" id="{66B4D792-B646-B03D-44CE-38D19209D3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29700" name="Espace réservé du numéro de diapositive 4">
            <a:extLst>
              <a:ext uri="{FF2B5EF4-FFF2-40B4-BE49-F238E27FC236}">
                <a16:creationId xmlns:a16="http://schemas.microsoft.com/office/drawing/2014/main" id="{0C8AF480-DFFD-F763-F592-45F0F38D4B6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E34D218-8665-4235-9035-4E3AE3A895A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9701" name="Text Box 4">
            <a:extLst>
              <a:ext uri="{FF2B5EF4-FFF2-40B4-BE49-F238E27FC236}">
                <a16:creationId xmlns:a16="http://schemas.microsoft.com/office/drawing/2014/main" id="{87DD664E-D25A-A55C-65CA-E4616116D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3421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SPIROGUIDE -  Modèle QS :</a:t>
            </a:r>
          </a:p>
        </p:txBody>
      </p:sp>
      <p:sp>
        <p:nvSpPr>
          <p:cNvPr id="29702" name="Rectangle 5">
            <a:extLst>
              <a:ext uri="{FF2B5EF4-FFF2-40B4-BE49-F238E27FC236}">
                <a16:creationId xmlns:a16="http://schemas.microsoft.com/office/drawing/2014/main" id="{04D9F54E-9C39-8830-FE78-8003555C5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1349375"/>
            <a:ext cx="2243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Contrôle terminé :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sp>
        <p:nvSpPr>
          <p:cNvPr id="29703" name="Rectangle 7">
            <a:extLst>
              <a:ext uri="{FF2B5EF4-FFF2-40B4-BE49-F238E27FC236}">
                <a16:creationId xmlns:a16="http://schemas.microsoft.com/office/drawing/2014/main" id="{8E260AF8-A585-AFD9-9DC1-8AA9E8001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038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re 8">
            <a:extLst>
              <a:ext uri="{FF2B5EF4-FFF2-40B4-BE49-F238E27FC236}">
                <a16:creationId xmlns:a16="http://schemas.microsoft.com/office/drawing/2014/main" id="{6E37F534-7CC6-BC68-78FB-517918D7A2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30723" name="Espace réservé du numéro de diapositive 4">
            <a:extLst>
              <a:ext uri="{FF2B5EF4-FFF2-40B4-BE49-F238E27FC236}">
                <a16:creationId xmlns:a16="http://schemas.microsoft.com/office/drawing/2014/main" id="{2598173E-D919-C502-2CE7-1899CC4D979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375602A-8785-475C-94E8-C6A9048BC6FD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id="{F6F59D14-31E0-F108-076E-50A9CF7F3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3421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SPIROGUIDE -  Modèle QS :</a:t>
            </a:r>
          </a:p>
        </p:txBody>
      </p:sp>
      <p:pic>
        <p:nvPicPr>
          <p:cNvPr id="30725" name="Picture 5" descr="I:\Images\Sapeurs-Pompiers\TOP\A.R.I\A.R.I.C.O\Photos\Présentation ARI QS 2016-04-18_Page_15.jpg">
            <a:extLst>
              <a:ext uri="{FF2B5EF4-FFF2-40B4-BE49-F238E27FC236}">
                <a16:creationId xmlns:a16="http://schemas.microsoft.com/office/drawing/2014/main" id="{9C31D942-20E1-B6D7-C7D7-522925366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" t="22067" r="3926" b="4190"/>
          <a:stretch>
            <a:fillRect/>
          </a:stretch>
        </p:blipFill>
        <p:spPr bwMode="auto">
          <a:xfrm>
            <a:off x="990600" y="1752600"/>
            <a:ext cx="7391400" cy="447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re 8">
            <a:extLst>
              <a:ext uri="{FF2B5EF4-FFF2-40B4-BE49-F238E27FC236}">
                <a16:creationId xmlns:a16="http://schemas.microsoft.com/office/drawing/2014/main" id="{D577F9F1-B108-8427-0B29-5FF02060863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31747" name="Espace réservé du numéro de diapositive 4">
            <a:extLst>
              <a:ext uri="{FF2B5EF4-FFF2-40B4-BE49-F238E27FC236}">
                <a16:creationId xmlns:a16="http://schemas.microsoft.com/office/drawing/2014/main" id="{2F709E06-C800-BC60-E884-A260A896EBA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52B7627-5009-4BCF-858D-A4E82D136807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1748" name="Text Box 4">
            <a:extLst>
              <a:ext uri="{FF2B5EF4-FFF2-40B4-BE49-F238E27FC236}">
                <a16:creationId xmlns:a16="http://schemas.microsoft.com/office/drawing/2014/main" id="{619147D7-8A06-21E8-9818-420DBA2E4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3421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SPIROGUIDE -  Modèle QS :</a:t>
            </a:r>
          </a:p>
        </p:txBody>
      </p:sp>
      <p:pic>
        <p:nvPicPr>
          <p:cNvPr id="31749" name="Picture 5" descr="I:\Images\Sapeurs-Pompiers\TOP\A.R.I\A.R.I.C.O\Photos\Présentation ARI QS 2016-04-18_Page_16.jpg">
            <a:extLst>
              <a:ext uri="{FF2B5EF4-FFF2-40B4-BE49-F238E27FC236}">
                <a16:creationId xmlns:a16="http://schemas.microsoft.com/office/drawing/2014/main" id="{44D593B3-E50A-CC1A-1355-19F37E238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" t="32123" r="3926" b="14246"/>
          <a:stretch>
            <a:fillRect/>
          </a:stretch>
        </p:blipFill>
        <p:spPr bwMode="auto">
          <a:xfrm>
            <a:off x="381000" y="1981200"/>
            <a:ext cx="8367713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8">
            <a:extLst>
              <a:ext uri="{FF2B5EF4-FFF2-40B4-BE49-F238E27FC236}">
                <a16:creationId xmlns:a16="http://schemas.microsoft.com/office/drawing/2014/main" id="{E3474283-7D2C-7E80-D96E-E606DBE09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Rappel composition ARICO</a:t>
            </a:r>
          </a:p>
        </p:txBody>
      </p:sp>
      <p:pic>
        <p:nvPicPr>
          <p:cNvPr id="5123" name="Espace réservé du contenu 2">
            <a:extLst>
              <a:ext uri="{FF2B5EF4-FFF2-40B4-BE49-F238E27FC236}">
                <a16:creationId xmlns:a16="http://schemas.microsoft.com/office/drawing/2014/main" id="{B506D935-7AF8-F2EB-EA44-429A3A2261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436688"/>
            <a:ext cx="7077075" cy="4619625"/>
          </a:xfrm>
        </p:spPr>
      </p:pic>
      <p:sp>
        <p:nvSpPr>
          <p:cNvPr id="5124" name="Espace réservé du numéro de diapositive 4">
            <a:extLst>
              <a:ext uri="{FF2B5EF4-FFF2-40B4-BE49-F238E27FC236}">
                <a16:creationId xmlns:a16="http://schemas.microsoft.com/office/drawing/2014/main" id="{3095EFA8-26E1-A788-E4B8-9094B0C311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3F5E5AA-F9F8-4EBF-A445-C2F4C3E750FA}" type="slidenum">
              <a:rPr lang="fr-FR" altLang="fr-FR" sz="200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125" name="Text Box 5">
            <a:extLst>
              <a:ext uri="{FF2B5EF4-FFF2-40B4-BE49-F238E27FC236}">
                <a16:creationId xmlns:a16="http://schemas.microsoft.com/office/drawing/2014/main" id="{697EE5DE-E283-55C8-29E2-71DA034FB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1524000"/>
            <a:ext cx="2057400" cy="539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1880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</a:rPr>
              <a:t>Micro-régulateur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re 8">
            <a:extLst>
              <a:ext uri="{FF2B5EF4-FFF2-40B4-BE49-F238E27FC236}">
                <a16:creationId xmlns:a16="http://schemas.microsoft.com/office/drawing/2014/main" id="{6303DE33-4F09-C0F1-6E53-B996A373E7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32771" name="Espace réservé du numéro de diapositive 4">
            <a:extLst>
              <a:ext uri="{FF2B5EF4-FFF2-40B4-BE49-F238E27FC236}">
                <a16:creationId xmlns:a16="http://schemas.microsoft.com/office/drawing/2014/main" id="{AD85AB45-AC2E-0D13-6B34-F80CE2E0E2E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6CDF06A-CE0F-41DE-B53A-282A2DB4796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2772" name="Text Box 4">
            <a:extLst>
              <a:ext uri="{FF2B5EF4-FFF2-40B4-BE49-F238E27FC236}">
                <a16:creationId xmlns:a16="http://schemas.microsoft.com/office/drawing/2014/main" id="{E1936605-F28E-5948-B4E0-CA6B98F5F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3421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SPIROGUIDE -  Modèle QS :</a:t>
            </a:r>
          </a:p>
        </p:txBody>
      </p:sp>
      <p:pic>
        <p:nvPicPr>
          <p:cNvPr id="32773" name="Picture 5" descr="I:\Images\Sapeurs-Pompiers\TOP\A.R.I\A.R.I.C.O\Photos\Présentation ARI QS 2016-04-18_Page_17.jpg">
            <a:extLst>
              <a:ext uri="{FF2B5EF4-FFF2-40B4-BE49-F238E27FC236}">
                <a16:creationId xmlns:a16="http://schemas.microsoft.com/office/drawing/2014/main" id="{E0634640-69F5-127F-E141-DF6756E73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4" r="5602" b="1955"/>
          <a:stretch>
            <a:fillRect/>
          </a:stretch>
        </p:blipFill>
        <p:spPr bwMode="auto">
          <a:xfrm>
            <a:off x="838200" y="1828800"/>
            <a:ext cx="7239000" cy="430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re 8">
            <a:extLst>
              <a:ext uri="{FF2B5EF4-FFF2-40B4-BE49-F238E27FC236}">
                <a16:creationId xmlns:a16="http://schemas.microsoft.com/office/drawing/2014/main" id="{057AB41B-DE4A-5549-F9B1-84B3ED8538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33795" name="Espace réservé du numéro de diapositive 4">
            <a:extLst>
              <a:ext uri="{FF2B5EF4-FFF2-40B4-BE49-F238E27FC236}">
                <a16:creationId xmlns:a16="http://schemas.microsoft.com/office/drawing/2014/main" id="{51E9CA35-E01B-CBF3-85E3-A747624A9EA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A3ECE28-74EB-47EB-BE3B-11402F0BEE93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3796" name="Text Box 4">
            <a:extLst>
              <a:ext uri="{FF2B5EF4-FFF2-40B4-BE49-F238E27FC236}">
                <a16:creationId xmlns:a16="http://schemas.microsoft.com/office/drawing/2014/main" id="{FF5BE6BA-3ADA-2F0B-2EB4-BB17936E0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3421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SPIROGUIDE -  Modèle QS :</a:t>
            </a:r>
          </a:p>
        </p:txBody>
      </p:sp>
      <p:pic>
        <p:nvPicPr>
          <p:cNvPr id="33797" name="Picture 5" descr="I:\Images\Sapeurs-Pompiers\TOP\A.R.I\A.R.I.C.O\Photos\Présentation ARI QS 2016-04-18_Page_18.jpg">
            <a:extLst>
              <a:ext uri="{FF2B5EF4-FFF2-40B4-BE49-F238E27FC236}">
                <a16:creationId xmlns:a16="http://schemas.microsoft.com/office/drawing/2014/main" id="{5201DDAF-7F70-4EDE-CA2E-3CFB7B72F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1" t="20950" r="8113"/>
          <a:stretch>
            <a:fillRect/>
          </a:stretch>
        </p:blipFill>
        <p:spPr bwMode="auto">
          <a:xfrm>
            <a:off x="1116013" y="1844675"/>
            <a:ext cx="6513512" cy="425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8">
            <a:extLst>
              <a:ext uri="{FF2B5EF4-FFF2-40B4-BE49-F238E27FC236}">
                <a16:creationId xmlns:a16="http://schemas.microsoft.com/office/drawing/2014/main" id="{8465DBE3-D405-815C-6BCA-1D94D146148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34819" name="Espace réservé du numéro de diapositive 4">
            <a:extLst>
              <a:ext uri="{FF2B5EF4-FFF2-40B4-BE49-F238E27FC236}">
                <a16:creationId xmlns:a16="http://schemas.microsoft.com/office/drawing/2014/main" id="{898DD353-42A4-A968-A67A-4928CB1B2CF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5B936E0-CE8F-43AA-A6AF-FC0E0DDD7D4B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4820" name="Text Box 4">
            <a:extLst>
              <a:ext uri="{FF2B5EF4-FFF2-40B4-BE49-F238E27FC236}">
                <a16:creationId xmlns:a16="http://schemas.microsoft.com/office/drawing/2014/main" id="{464167B7-82B5-63D9-C7EB-407843802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3421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SPIROGUIDE -  Modèle QS :</a:t>
            </a:r>
          </a:p>
        </p:txBody>
      </p:sp>
      <p:pic>
        <p:nvPicPr>
          <p:cNvPr id="34821" name="Picture 5" descr="I:\Images\Sapeurs-Pompiers\TOP\A.R.I\A.R.I.C.O\Photos\Présentation ARI QS 2016-04-18_Page_20.jpg">
            <a:extLst>
              <a:ext uri="{FF2B5EF4-FFF2-40B4-BE49-F238E27FC236}">
                <a16:creationId xmlns:a16="http://schemas.microsoft.com/office/drawing/2014/main" id="{2B10F616-904A-8610-3C88-9FE20E13F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" t="20950" r="6439" b="5307"/>
          <a:stretch>
            <a:fillRect/>
          </a:stretch>
        </p:blipFill>
        <p:spPr bwMode="auto">
          <a:xfrm>
            <a:off x="1295400" y="1752600"/>
            <a:ext cx="7086600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re 8">
            <a:extLst>
              <a:ext uri="{FF2B5EF4-FFF2-40B4-BE49-F238E27FC236}">
                <a16:creationId xmlns:a16="http://schemas.microsoft.com/office/drawing/2014/main" id="{81AE6B5B-36B3-3557-800C-1B1A88E6E0E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35843" name="Espace réservé du numéro de diapositive 4">
            <a:extLst>
              <a:ext uri="{FF2B5EF4-FFF2-40B4-BE49-F238E27FC236}">
                <a16:creationId xmlns:a16="http://schemas.microsoft.com/office/drawing/2014/main" id="{FB00DA2C-5E5A-5905-E8B8-0ECE10691CF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C974A92-0FA6-479F-8407-DA67171AC710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5844" name="Text Box 4">
            <a:extLst>
              <a:ext uri="{FF2B5EF4-FFF2-40B4-BE49-F238E27FC236}">
                <a16:creationId xmlns:a16="http://schemas.microsoft.com/office/drawing/2014/main" id="{38C3A750-3562-C197-70DE-4CB8BFE43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3421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SPIROGUIDE -  Modèle QS :</a:t>
            </a:r>
          </a:p>
        </p:txBody>
      </p:sp>
      <p:pic>
        <p:nvPicPr>
          <p:cNvPr id="35845" name="Picture 6" descr="I:\Images\Sapeurs-Pompiers\TOP\A.R.I\A.R.I.C.O\Photos\Présentation ARI QS 2016-04-18_Page_21.jpg">
            <a:extLst>
              <a:ext uri="{FF2B5EF4-FFF2-40B4-BE49-F238E27FC236}">
                <a16:creationId xmlns:a16="http://schemas.microsoft.com/office/drawing/2014/main" id="{28C4F136-8FD1-B7D6-BCB3-B22964096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97" b="8154"/>
          <a:stretch>
            <a:fillRect/>
          </a:stretch>
        </p:blipFill>
        <p:spPr bwMode="auto">
          <a:xfrm>
            <a:off x="395288" y="1746250"/>
            <a:ext cx="8274050" cy="427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re 8">
            <a:extLst>
              <a:ext uri="{FF2B5EF4-FFF2-40B4-BE49-F238E27FC236}">
                <a16:creationId xmlns:a16="http://schemas.microsoft.com/office/drawing/2014/main" id="{56510C9A-A88C-0EFF-962E-4451721D43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36867" name="Espace réservé du numéro de diapositive 4">
            <a:extLst>
              <a:ext uri="{FF2B5EF4-FFF2-40B4-BE49-F238E27FC236}">
                <a16:creationId xmlns:a16="http://schemas.microsoft.com/office/drawing/2014/main" id="{28B59B3A-AB49-C4DB-FBAB-A59E237B45B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2099291-990C-40E5-BB1A-ECB9BA31EFB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36C12AE2-1282-7DFB-F64C-2A74BB151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2219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Micro-régulateur :</a:t>
            </a:r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65E2F2C0-E961-DD5E-A38D-B81BDBA58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362200"/>
            <a:ext cx="800100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Encliquetable (avec système anti-arrachement) composé de 3 parties :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 détendeur Moyenne Pression / Basse Pression (MP / BP), </a:t>
            </a:r>
          </a:p>
          <a:p>
            <a:pPr algn="just">
              <a:spcBef>
                <a:spcPct val="0"/>
              </a:spcBef>
              <a:buFontTx/>
              <a:buChar char="•"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Une soupape à la demande,</a:t>
            </a:r>
          </a:p>
          <a:p>
            <a:pPr algn="just">
              <a:spcBef>
                <a:spcPct val="0"/>
              </a:spcBef>
              <a:buFontTx/>
              <a:buChar char="•"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 système de by-pass,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re 8">
            <a:extLst>
              <a:ext uri="{FF2B5EF4-FFF2-40B4-BE49-F238E27FC236}">
                <a16:creationId xmlns:a16="http://schemas.microsoft.com/office/drawing/2014/main" id="{03DC3EA9-A6C7-DC64-D775-A6DD406B94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37891" name="Espace réservé du numéro de diapositive 4">
            <a:extLst>
              <a:ext uri="{FF2B5EF4-FFF2-40B4-BE49-F238E27FC236}">
                <a16:creationId xmlns:a16="http://schemas.microsoft.com/office/drawing/2014/main" id="{49156563-C54F-42B2-A10B-CE1CF6CCFB8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E899D6F-E9C8-46AD-9683-EFD5985D6C8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7892" name="Text Box 4">
            <a:extLst>
              <a:ext uri="{FF2B5EF4-FFF2-40B4-BE49-F238E27FC236}">
                <a16:creationId xmlns:a16="http://schemas.microsoft.com/office/drawing/2014/main" id="{67406705-515E-AA84-5FD3-1287540F8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2219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Micro-régulateur :</a:t>
            </a:r>
          </a:p>
        </p:txBody>
      </p:sp>
      <p:sp>
        <p:nvSpPr>
          <p:cNvPr id="38917" name="Rectangle 5">
            <a:extLst>
              <a:ext uri="{FF2B5EF4-FFF2-40B4-BE49-F238E27FC236}">
                <a16:creationId xmlns:a16="http://schemas.microsoft.com/office/drawing/2014/main" id="{AB284CB9-8540-094A-EF7F-457F01768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001000" cy="31702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fr-FR" altLang="fr-FR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Un détendeur MP / BP :</a:t>
            </a: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fr-FR" altLang="fr-FR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ct val="0"/>
              </a:spcBef>
              <a:buFont typeface="Wingdings" panose="05000000000000000000" pitchFamily="2" charset="2"/>
              <a:buChar char="è"/>
              <a:defRPr/>
            </a:pPr>
            <a:r>
              <a:rPr lang="fr-FR" altLang="fr-FR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</a:t>
            </a:r>
            <a:r>
              <a:rPr lang="fr-FR" alt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eçoit une pression de 7 bars qu'il abaisse à une pression supérieure de 1,5 à 3 millibars à la pression atmosphérique</a:t>
            </a:r>
          </a:p>
          <a:p>
            <a:pPr marL="342900" indent="-342900" algn="just">
              <a:spcBef>
                <a:spcPct val="0"/>
              </a:spcBef>
              <a:buFont typeface="Wingdings" panose="05000000000000000000" pitchFamily="2" charset="2"/>
              <a:buChar char="è"/>
              <a:defRPr/>
            </a:pP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ct val="0"/>
              </a:spcBef>
              <a:buFont typeface="Wingdings" panose="05000000000000000000" pitchFamily="2" charset="2"/>
              <a:buChar char="è"/>
              <a:defRPr/>
            </a:pPr>
            <a:r>
              <a:rPr lang="fr-FR" alt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Fournit un débit pouvant aller jusqu'à 300 l / minute.</a:t>
            </a:r>
          </a:p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fr-FR" altLang="fr-FR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Bef>
                <a:spcPct val="0"/>
              </a:spcBef>
              <a:buFontTx/>
              <a:buNone/>
              <a:defRPr/>
            </a:pP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fr-FR" altLang="fr-FR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Pression </a:t>
            </a:r>
            <a:r>
              <a:rPr lang="fr-FR" alt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à la pression atmosphérique </a:t>
            </a:r>
            <a:r>
              <a:rPr lang="fr-FR" altLang="fr-FR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aucun gaz extérieur ne pénètre dans le masque ;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re 8">
            <a:extLst>
              <a:ext uri="{FF2B5EF4-FFF2-40B4-BE49-F238E27FC236}">
                <a16:creationId xmlns:a16="http://schemas.microsoft.com/office/drawing/2014/main" id="{9C3F1578-09F0-9152-ADF6-721C0AC8D5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38915" name="Espace réservé du numéro de diapositive 4">
            <a:extLst>
              <a:ext uri="{FF2B5EF4-FFF2-40B4-BE49-F238E27FC236}">
                <a16:creationId xmlns:a16="http://schemas.microsoft.com/office/drawing/2014/main" id="{C6FBE66F-10BD-3E02-F392-FA90CE19027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A1D00A3-D008-4BEF-BF74-C0478BA6CB26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8916" name="Text Box 4">
            <a:extLst>
              <a:ext uri="{FF2B5EF4-FFF2-40B4-BE49-F238E27FC236}">
                <a16:creationId xmlns:a16="http://schemas.microsoft.com/office/drawing/2014/main" id="{F07C0C47-E620-A547-5366-A6EAC19A6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2219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Micro-régulateur :</a:t>
            </a:r>
          </a:p>
        </p:txBody>
      </p:sp>
      <p:sp>
        <p:nvSpPr>
          <p:cNvPr id="38917" name="Rectangle 5">
            <a:extLst>
              <a:ext uri="{FF2B5EF4-FFF2-40B4-BE49-F238E27FC236}">
                <a16:creationId xmlns:a16="http://schemas.microsoft.com/office/drawing/2014/main" id="{D7D43598-7FBB-9FA8-AE18-AD078F7A7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905000"/>
            <a:ext cx="434340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Une soupape à la demande (SAD) :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délivre de l'air en provenance du détendeur que lorsqu'elle est raccordée au masque.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SAD se déclenche à chaque inspiration.</a:t>
            </a:r>
            <a:r>
              <a:rPr lang="fr-FR" altLang="fr-FR" sz="200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38918" name="Picture 7" descr="Img0012">
            <a:extLst>
              <a:ext uri="{FF2B5EF4-FFF2-40B4-BE49-F238E27FC236}">
                <a16:creationId xmlns:a16="http://schemas.microsoft.com/office/drawing/2014/main" id="{A75FF0D1-22D1-62C0-7ADA-2D6544243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" t="14233" r="2768" b="8597"/>
          <a:stretch>
            <a:fillRect/>
          </a:stretch>
        </p:blipFill>
        <p:spPr bwMode="auto">
          <a:xfrm>
            <a:off x="5080000" y="1600200"/>
            <a:ext cx="3759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re 8">
            <a:extLst>
              <a:ext uri="{FF2B5EF4-FFF2-40B4-BE49-F238E27FC236}">
                <a16:creationId xmlns:a16="http://schemas.microsoft.com/office/drawing/2014/main" id="{110793DB-C49D-468D-F9D6-E5EAE76D5B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39939" name="Espace réservé du numéro de diapositive 4">
            <a:extLst>
              <a:ext uri="{FF2B5EF4-FFF2-40B4-BE49-F238E27FC236}">
                <a16:creationId xmlns:a16="http://schemas.microsoft.com/office/drawing/2014/main" id="{E4F171A4-C6AC-4EC2-1B06-57D1943CEC4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A80D81E-5E70-4EC4-92C4-8485CEFC6DEC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9940" name="Text Box 4">
            <a:extLst>
              <a:ext uri="{FF2B5EF4-FFF2-40B4-BE49-F238E27FC236}">
                <a16:creationId xmlns:a16="http://schemas.microsoft.com/office/drawing/2014/main" id="{4F739AF2-8AFE-4F9E-A688-AFFCC36D8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2219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Micro-régulateur :</a:t>
            </a:r>
          </a:p>
        </p:txBody>
      </p:sp>
      <p:sp>
        <p:nvSpPr>
          <p:cNvPr id="39941" name="Rectangle 5">
            <a:extLst>
              <a:ext uri="{FF2B5EF4-FFF2-40B4-BE49-F238E27FC236}">
                <a16:creationId xmlns:a16="http://schemas.microsoft.com/office/drawing/2014/main" id="{F40002A2-C5D7-1BBA-083D-02DD6DD63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43200"/>
            <a:ext cx="30353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</a:rPr>
              <a:t>Principes de fonctionnement de la SAD </a:t>
            </a:r>
            <a:r>
              <a:rPr lang="fr-FR" altLang="fr-FR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9942" name="Rectangle 7">
            <a:extLst>
              <a:ext uri="{FF2B5EF4-FFF2-40B4-BE49-F238E27FC236}">
                <a16:creationId xmlns:a16="http://schemas.microsoft.com/office/drawing/2014/main" id="{DA478BFB-A9AD-E059-920B-AA98CDC90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413" y="1981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39943" name="Picture 6" descr="Img0014">
            <a:extLst>
              <a:ext uri="{FF2B5EF4-FFF2-40B4-BE49-F238E27FC236}">
                <a16:creationId xmlns:a16="http://schemas.microsoft.com/office/drawing/2014/main" id="{A384B5C4-3EE9-9464-EE65-9CFAF70D7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" t="18503" r="6682" b="6960"/>
          <a:stretch>
            <a:fillRect/>
          </a:stretch>
        </p:blipFill>
        <p:spPr bwMode="auto">
          <a:xfrm>
            <a:off x="3924300" y="1273175"/>
            <a:ext cx="43497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re 8">
            <a:extLst>
              <a:ext uri="{FF2B5EF4-FFF2-40B4-BE49-F238E27FC236}">
                <a16:creationId xmlns:a16="http://schemas.microsoft.com/office/drawing/2014/main" id="{B2B3602F-A8D0-3271-1BC7-7B722E370FF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40963" name="Espace réservé du numéro de diapositive 4">
            <a:extLst>
              <a:ext uri="{FF2B5EF4-FFF2-40B4-BE49-F238E27FC236}">
                <a16:creationId xmlns:a16="http://schemas.microsoft.com/office/drawing/2014/main" id="{AE18086F-233D-9C53-655B-EBCE71B804C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583D5F0-237A-4463-8943-AA49E8FD9600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0964" name="Text Box 4">
            <a:extLst>
              <a:ext uri="{FF2B5EF4-FFF2-40B4-BE49-F238E27FC236}">
                <a16:creationId xmlns:a16="http://schemas.microsoft.com/office/drawing/2014/main" id="{3F958AD9-4EF6-261A-163E-A4DB6477B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2219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Micro-régulateur :</a:t>
            </a:r>
          </a:p>
        </p:txBody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DBCEFD11-69E1-2378-E8E2-4ACE63008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362200"/>
            <a:ext cx="30384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</a:rPr>
              <a:t>Principes de fonctionnement de la SAD </a:t>
            </a:r>
            <a:r>
              <a:rPr lang="fr-FR" altLang="fr-FR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0966" name="Rectangle 6">
            <a:extLst>
              <a:ext uri="{FF2B5EF4-FFF2-40B4-BE49-F238E27FC236}">
                <a16:creationId xmlns:a16="http://schemas.microsoft.com/office/drawing/2014/main" id="{DA5AAAF5-4E5F-19D2-6DC1-148855A55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413" y="1981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40967" name="Rectangle 9">
            <a:extLst>
              <a:ext uri="{FF2B5EF4-FFF2-40B4-BE49-F238E27FC236}">
                <a16:creationId xmlns:a16="http://schemas.microsoft.com/office/drawing/2014/main" id="{FB88677F-4733-4473-1822-D656361FC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9450" y="1981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40968" name="Picture 8" descr="Img0013">
            <a:extLst>
              <a:ext uri="{FF2B5EF4-FFF2-40B4-BE49-F238E27FC236}">
                <a16:creationId xmlns:a16="http://schemas.microsoft.com/office/drawing/2014/main" id="{2F0BAA9F-4540-92E9-E84A-49DBB165C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" t="24274" r="8705" b="7164"/>
          <a:stretch>
            <a:fillRect/>
          </a:stretch>
        </p:blipFill>
        <p:spPr bwMode="auto">
          <a:xfrm>
            <a:off x="3924300" y="1349375"/>
            <a:ext cx="45561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re 8">
            <a:extLst>
              <a:ext uri="{FF2B5EF4-FFF2-40B4-BE49-F238E27FC236}">
                <a16:creationId xmlns:a16="http://schemas.microsoft.com/office/drawing/2014/main" id="{9564839B-3597-CBB1-9FFD-82452FC2D4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41987" name="Espace réservé du numéro de diapositive 4">
            <a:extLst>
              <a:ext uri="{FF2B5EF4-FFF2-40B4-BE49-F238E27FC236}">
                <a16:creationId xmlns:a16="http://schemas.microsoft.com/office/drawing/2014/main" id="{8FB741D4-F124-3652-51F8-A74926A9825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9D82B9E-1C01-4CDD-9A69-4A9DF65678C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1988" name="Text Box 4">
            <a:extLst>
              <a:ext uri="{FF2B5EF4-FFF2-40B4-BE49-F238E27FC236}">
                <a16:creationId xmlns:a16="http://schemas.microsoft.com/office/drawing/2014/main" id="{5F50E178-F621-0FC4-550E-434DC8E90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2219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Micro-régulateur :</a:t>
            </a:r>
          </a:p>
        </p:txBody>
      </p:sp>
      <p:sp>
        <p:nvSpPr>
          <p:cNvPr id="41989" name="Rectangle 5">
            <a:extLst>
              <a:ext uri="{FF2B5EF4-FFF2-40B4-BE49-F238E27FC236}">
                <a16:creationId xmlns:a16="http://schemas.microsoft.com/office/drawing/2014/main" id="{A97BBA03-721D-AEEA-F4C8-366828751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05000"/>
            <a:ext cx="8229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Un système de by-pass :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Permet d'augmenter le débit en cas d'efforts violents.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pic>
        <p:nvPicPr>
          <p:cNvPr id="41990" name="Picture 6" descr="..\..\..\doc\Incendie\A.R.I.C.O\Photos\099.JPG">
            <a:extLst>
              <a:ext uri="{FF2B5EF4-FFF2-40B4-BE49-F238E27FC236}">
                <a16:creationId xmlns:a16="http://schemas.microsoft.com/office/drawing/2014/main" id="{88BD057A-BA1B-6A11-C111-D04630340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57600"/>
            <a:ext cx="3124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7" descr="2004_0101Image0012">
            <a:extLst>
              <a:ext uri="{FF2B5EF4-FFF2-40B4-BE49-F238E27FC236}">
                <a16:creationId xmlns:a16="http://schemas.microsoft.com/office/drawing/2014/main" id="{D5CE45A4-3E50-F3DD-088E-9EDE4D9D5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429000"/>
            <a:ext cx="188753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8" descr="..\..\..\doc\INC\TOP\A.R.I.C.O\A.R.I.C.O\Photos\IMG_0529.jpg">
            <a:extLst>
              <a:ext uri="{FF2B5EF4-FFF2-40B4-BE49-F238E27FC236}">
                <a16:creationId xmlns:a16="http://schemas.microsoft.com/office/drawing/2014/main" id="{295A01B0-36C9-56D3-3F5F-28E7C92F8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8" t="14726" r="23486" b="21140"/>
          <a:stretch>
            <a:fillRect/>
          </a:stretch>
        </p:blipFill>
        <p:spPr bwMode="auto">
          <a:xfrm>
            <a:off x="6858000" y="1447800"/>
            <a:ext cx="1778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Oval 9">
            <a:extLst>
              <a:ext uri="{FF2B5EF4-FFF2-40B4-BE49-F238E27FC236}">
                <a16:creationId xmlns:a16="http://schemas.microsoft.com/office/drawing/2014/main" id="{5EF84A53-DF20-6C5C-5CE6-18F6DDE8B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4267200"/>
            <a:ext cx="914400" cy="838200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41994" name="Oval 10">
            <a:extLst>
              <a:ext uri="{FF2B5EF4-FFF2-40B4-BE49-F238E27FC236}">
                <a16:creationId xmlns:a16="http://schemas.microsoft.com/office/drawing/2014/main" id="{79A4E0BD-C653-BAD5-FDB7-A20DD11DA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038600"/>
            <a:ext cx="914400" cy="838200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41995" name="Oval 11">
            <a:extLst>
              <a:ext uri="{FF2B5EF4-FFF2-40B4-BE49-F238E27FC236}">
                <a16:creationId xmlns:a16="http://schemas.microsoft.com/office/drawing/2014/main" id="{8CDAF7AF-9C2B-6888-8C9D-0FC4EA210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2438400"/>
            <a:ext cx="914400" cy="838200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8">
            <a:extLst>
              <a:ext uri="{FF2B5EF4-FFF2-40B4-BE49-F238E27FC236}">
                <a16:creationId xmlns:a16="http://schemas.microsoft.com/office/drawing/2014/main" id="{C4982EF3-95F7-9F45-5E93-00713A480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Principes de fonctionnement</a:t>
            </a:r>
          </a:p>
        </p:txBody>
      </p:sp>
      <p:sp>
        <p:nvSpPr>
          <p:cNvPr id="6147" name="Espace réservé du numéro de diapositive 4">
            <a:extLst>
              <a:ext uri="{FF2B5EF4-FFF2-40B4-BE49-F238E27FC236}">
                <a16:creationId xmlns:a16="http://schemas.microsoft.com/office/drawing/2014/main" id="{F80FCA16-D37B-F6D0-AE18-9E752EA18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C865176-8421-4E10-97EF-1A21FAE85D1A}" type="slidenum">
              <a:rPr lang="fr-FR" altLang="fr-FR" sz="200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pic>
        <p:nvPicPr>
          <p:cNvPr id="6148" name="Image 4">
            <a:extLst>
              <a:ext uri="{FF2B5EF4-FFF2-40B4-BE49-F238E27FC236}">
                <a16:creationId xmlns:a16="http://schemas.microsoft.com/office/drawing/2014/main" id="{DFF18A6E-C08F-B398-E770-2A8D87242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7924800" cy="491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AABBB5-4497-B939-0491-404C992BCA35}"/>
              </a:ext>
            </a:extLst>
          </p:cNvPr>
          <p:cNvSpPr/>
          <p:nvPr/>
        </p:nvSpPr>
        <p:spPr>
          <a:xfrm>
            <a:off x="2895600" y="1828800"/>
            <a:ext cx="5484813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re 8">
            <a:extLst>
              <a:ext uri="{FF2B5EF4-FFF2-40B4-BE49-F238E27FC236}">
                <a16:creationId xmlns:a16="http://schemas.microsoft.com/office/drawing/2014/main" id="{274AF6FE-6C9E-6197-3DED-81921B5371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43011" name="Espace réservé du numéro de diapositive 4">
            <a:extLst>
              <a:ext uri="{FF2B5EF4-FFF2-40B4-BE49-F238E27FC236}">
                <a16:creationId xmlns:a16="http://schemas.microsoft.com/office/drawing/2014/main" id="{9B1B18B5-3AAD-1883-B4A4-1B7FEB50705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1B0A019-BAF8-496C-AFEA-8CAC012D27D0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3012" name="Text Box 4">
            <a:extLst>
              <a:ext uri="{FF2B5EF4-FFF2-40B4-BE49-F238E27FC236}">
                <a16:creationId xmlns:a16="http://schemas.microsoft.com/office/drawing/2014/main" id="{ECB73621-2102-61C9-1344-452AAF6DA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2219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Micro-régulateur :</a:t>
            </a:r>
          </a:p>
        </p:txBody>
      </p:sp>
      <p:sp>
        <p:nvSpPr>
          <p:cNvPr id="43013" name="Rectangle 5">
            <a:extLst>
              <a:ext uri="{FF2B5EF4-FFF2-40B4-BE49-F238E27FC236}">
                <a16:creationId xmlns:a16="http://schemas.microsoft.com/office/drawing/2014/main" id="{F9EFE963-C6A0-3F59-D278-A7785A033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981200"/>
            <a:ext cx="3276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b. Modèle QS :</a:t>
            </a:r>
            <a:r>
              <a:rPr lang="fr-FR" altLang="fr-FR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3014" name="Rectangle 8">
            <a:extLst>
              <a:ext uri="{FF2B5EF4-FFF2-40B4-BE49-F238E27FC236}">
                <a16:creationId xmlns:a16="http://schemas.microsoft.com/office/drawing/2014/main" id="{04054D41-015D-7CF6-9D7D-9FC5ABFA2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063" y="2597150"/>
            <a:ext cx="8382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Appareil dispose d'une gestion de l'arrivée d'air dans le masque, dit </a:t>
            </a: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"alimentation à la 1</a:t>
            </a:r>
            <a:r>
              <a:rPr lang="fr-FR" altLang="fr-FR" sz="2000" b="1" u="sng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ère</a:t>
            </a: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demande" :</a:t>
            </a:r>
            <a:endParaRPr lang="fr-FR" altLang="fr-FR" sz="2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Débute à la 1</a:t>
            </a:r>
            <a:r>
              <a:rPr lang="fr-FR" altLang="fr-FR" sz="2000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ère 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inspiration du porteur ou appui sur le by-pass.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pic>
        <p:nvPicPr>
          <p:cNvPr id="43015" name="Image 7">
            <a:extLst>
              <a:ext uri="{FF2B5EF4-FFF2-40B4-BE49-F238E27FC236}">
                <a16:creationId xmlns:a16="http://schemas.microsoft.com/office/drawing/2014/main" id="{46ED3F63-9A6B-6242-CC29-0C8F237DC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419600"/>
            <a:ext cx="2354263" cy="1795463"/>
          </a:xfrm>
          <a:prstGeom prst="rect">
            <a:avLst/>
          </a:prstGeom>
          <a:noFill/>
          <a:ln w="317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6" name="Rectangle 9">
            <a:extLst>
              <a:ext uri="{FF2B5EF4-FFF2-40B4-BE49-F238E27FC236}">
                <a16:creationId xmlns:a16="http://schemas.microsoft.com/office/drawing/2014/main" id="{589152FC-4BA2-0D2B-67B5-CED9A229B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38" y="4221163"/>
            <a:ext cx="81470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Micro-régulateur connecté au masque en attente sans débit d'air.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re 8">
            <a:extLst>
              <a:ext uri="{FF2B5EF4-FFF2-40B4-BE49-F238E27FC236}">
                <a16:creationId xmlns:a16="http://schemas.microsoft.com/office/drawing/2014/main" id="{F1F4F77D-034B-2DD8-28A2-607EA0A8B7B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44035" name="Espace réservé du numéro de diapositive 4">
            <a:extLst>
              <a:ext uri="{FF2B5EF4-FFF2-40B4-BE49-F238E27FC236}">
                <a16:creationId xmlns:a16="http://schemas.microsoft.com/office/drawing/2014/main" id="{32DAC5D7-16F3-12E1-EF24-E203D828A3C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88CE476-E53C-4EB9-A04A-2CCEA1B89F80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4036" name="Text Box 4">
            <a:extLst>
              <a:ext uri="{FF2B5EF4-FFF2-40B4-BE49-F238E27FC236}">
                <a16:creationId xmlns:a16="http://schemas.microsoft.com/office/drawing/2014/main" id="{BEDD306D-7838-BBBF-BCD2-352C00A5C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2219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Micro-régulateur :</a:t>
            </a:r>
          </a:p>
        </p:txBody>
      </p:sp>
      <p:sp>
        <p:nvSpPr>
          <p:cNvPr id="44037" name="Rectangle 7">
            <a:extLst>
              <a:ext uri="{FF2B5EF4-FFF2-40B4-BE49-F238E27FC236}">
                <a16:creationId xmlns:a16="http://schemas.microsoft.com/office/drawing/2014/main" id="{A8A4E477-10A7-2CDA-1E66-49FEEC871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905000"/>
            <a:ext cx="7926388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-215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565150" algn="l"/>
              </a:tabLst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565150" algn="l"/>
              </a:tabLst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565150" algn="l"/>
              </a:tabLst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56515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56515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6515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6515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6515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6515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Bouton rouge = 2 fonctions :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By-pass de surpression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Purge de l'ARI en fin d'utilisation.   </a:t>
            </a:r>
          </a:p>
        </p:txBody>
      </p:sp>
      <p:sp>
        <p:nvSpPr>
          <p:cNvPr id="44038" name="Rectangle 8">
            <a:extLst>
              <a:ext uri="{FF2B5EF4-FFF2-40B4-BE49-F238E27FC236}">
                <a16:creationId xmlns:a16="http://schemas.microsoft.com/office/drawing/2014/main" id="{7B711018-E87E-0799-7B8F-0C6F738D6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3063875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20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fr-FR" altLang="fr-FR" sz="120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44039" name="Image 1">
            <a:extLst>
              <a:ext uri="{FF2B5EF4-FFF2-40B4-BE49-F238E27FC236}">
                <a16:creationId xmlns:a16="http://schemas.microsoft.com/office/drawing/2014/main" id="{6B4D1428-43DF-F43D-79C9-FE221CA49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0" t="8310" r="8127" b="8124"/>
          <a:stretch>
            <a:fillRect/>
          </a:stretch>
        </p:blipFill>
        <p:spPr bwMode="auto">
          <a:xfrm>
            <a:off x="762000" y="2514600"/>
            <a:ext cx="290988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0" name="Oval 14">
            <a:extLst>
              <a:ext uri="{FF2B5EF4-FFF2-40B4-BE49-F238E27FC236}">
                <a16:creationId xmlns:a16="http://schemas.microsoft.com/office/drawing/2014/main" id="{31B642C7-4EAA-B637-500D-5BE08251E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429000"/>
            <a:ext cx="914400" cy="838200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re 8">
            <a:extLst>
              <a:ext uri="{FF2B5EF4-FFF2-40B4-BE49-F238E27FC236}">
                <a16:creationId xmlns:a16="http://schemas.microsoft.com/office/drawing/2014/main" id="{A1CA3B3F-FC98-89F7-7E9F-03D064C2B8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45059" name="Espace réservé du numéro de diapositive 4">
            <a:extLst>
              <a:ext uri="{FF2B5EF4-FFF2-40B4-BE49-F238E27FC236}">
                <a16:creationId xmlns:a16="http://schemas.microsoft.com/office/drawing/2014/main" id="{7144FEAC-4637-F1BC-D614-C618ECCE983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65F91D0-92A9-4316-B336-F98CB9803F8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5060" name="Text Box 4">
            <a:extLst>
              <a:ext uri="{FF2B5EF4-FFF2-40B4-BE49-F238E27FC236}">
                <a16:creationId xmlns:a16="http://schemas.microsoft.com/office/drawing/2014/main" id="{06D787D1-DD40-339A-C7B2-2FB24C7F7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2219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Micro-régulateur :</a:t>
            </a:r>
          </a:p>
        </p:txBody>
      </p:sp>
      <p:pic>
        <p:nvPicPr>
          <p:cNvPr id="45061" name="Image 1">
            <a:extLst>
              <a:ext uri="{FF2B5EF4-FFF2-40B4-BE49-F238E27FC236}">
                <a16:creationId xmlns:a16="http://schemas.microsoft.com/office/drawing/2014/main" id="{419B302E-7890-311B-5CB9-659AD3E09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0" t="8310" r="8127" b="8124"/>
          <a:stretch>
            <a:fillRect/>
          </a:stretch>
        </p:blipFill>
        <p:spPr bwMode="auto">
          <a:xfrm>
            <a:off x="5126038" y="1524000"/>
            <a:ext cx="2982912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Oval 5">
            <a:extLst>
              <a:ext uri="{FF2B5EF4-FFF2-40B4-BE49-F238E27FC236}">
                <a16:creationId xmlns:a16="http://schemas.microsoft.com/office/drawing/2014/main" id="{45CC1A73-D6D1-8924-C97A-C5BA8328F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2438400"/>
            <a:ext cx="914400" cy="838200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45063" name="Rectangle 7">
            <a:extLst>
              <a:ext uri="{FF2B5EF4-FFF2-40B4-BE49-F238E27FC236}">
                <a16:creationId xmlns:a16="http://schemas.microsoft.com/office/drawing/2014/main" id="{018C5873-1B1B-AF74-4413-173168639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590800"/>
            <a:ext cx="4419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Bouton orange : 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Bloque l'arrivée d'air au régulateur</a:t>
            </a: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45064" name="Rectangle 8">
            <a:extLst>
              <a:ext uri="{FF2B5EF4-FFF2-40B4-BE49-F238E27FC236}">
                <a16:creationId xmlns:a16="http://schemas.microsoft.com/office/drawing/2014/main" id="{4C4F3551-4CE1-35B1-8841-E37885AC1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800600"/>
            <a:ext cx="82296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utiliser avant de retirer le masque pour éviter le débit permanent.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0" descr="P1030244">
            <a:extLst>
              <a:ext uri="{FF2B5EF4-FFF2-40B4-BE49-F238E27FC236}">
                <a16:creationId xmlns:a16="http://schemas.microsoft.com/office/drawing/2014/main" id="{90E77A33-32E7-A360-713C-C3DE77BF0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15" b="26295"/>
          <a:stretch>
            <a:fillRect/>
          </a:stretch>
        </p:blipFill>
        <p:spPr bwMode="auto">
          <a:xfrm>
            <a:off x="4343400" y="1752600"/>
            <a:ext cx="392906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itre 8">
            <a:extLst>
              <a:ext uri="{FF2B5EF4-FFF2-40B4-BE49-F238E27FC236}">
                <a16:creationId xmlns:a16="http://schemas.microsoft.com/office/drawing/2014/main" id="{C724234D-8A34-086C-9373-778F466620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46084" name="Espace réservé du numéro de diapositive 4">
            <a:extLst>
              <a:ext uri="{FF2B5EF4-FFF2-40B4-BE49-F238E27FC236}">
                <a16:creationId xmlns:a16="http://schemas.microsoft.com/office/drawing/2014/main" id="{8F34A6FB-48D5-D71E-D957-D9EA6299172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6B606CA-7472-4312-BED0-DC38288715C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6085" name="Text Box 4">
            <a:extLst>
              <a:ext uri="{FF2B5EF4-FFF2-40B4-BE49-F238E27FC236}">
                <a16:creationId xmlns:a16="http://schemas.microsoft.com/office/drawing/2014/main" id="{74215DDE-EB47-C111-55B0-C2993A261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2903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Masque ou pièce faciale :</a:t>
            </a:r>
          </a:p>
        </p:txBody>
      </p:sp>
      <p:sp>
        <p:nvSpPr>
          <p:cNvPr id="46086" name="Rectangle 8">
            <a:extLst>
              <a:ext uri="{FF2B5EF4-FFF2-40B4-BE49-F238E27FC236}">
                <a16:creationId xmlns:a16="http://schemas.microsoft.com/office/drawing/2014/main" id="{4245239E-84F1-AF11-35B0-9846D575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810000"/>
            <a:ext cx="2590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Soupape d'expiration</a:t>
            </a: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46087" name="Rectangle 9">
            <a:extLst>
              <a:ext uri="{FF2B5EF4-FFF2-40B4-BE49-F238E27FC236}">
                <a16:creationId xmlns:a16="http://schemas.microsoft.com/office/drawing/2014/main" id="{0A61C7D9-0520-618D-97EE-5E0772B95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1371600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Filet</a:t>
            </a: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46088" name="Rectangle 10">
            <a:extLst>
              <a:ext uri="{FF2B5EF4-FFF2-40B4-BE49-F238E27FC236}">
                <a16:creationId xmlns:a16="http://schemas.microsoft.com/office/drawing/2014/main" id="{C8161775-8669-4262-6A4F-FA5E1E152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209800"/>
            <a:ext cx="2590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Visière panoramique</a:t>
            </a: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46089" name="Rectangle 11">
            <a:extLst>
              <a:ext uri="{FF2B5EF4-FFF2-40B4-BE49-F238E27FC236}">
                <a16:creationId xmlns:a16="http://schemas.microsoft.com/office/drawing/2014/main" id="{9B76E933-F105-865F-487B-D986C7E85B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2819400"/>
            <a:ext cx="1447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½ masque</a:t>
            </a: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46090" name="Rectangle 12">
            <a:extLst>
              <a:ext uri="{FF2B5EF4-FFF2-40B4-BE49-F238E27FC236}">
                <a16:creationId xmlns:a16="http://schemas.microsoft.com/office/drawing/2014/main" id="{537E337C-3E13-6135-0883-006C9EABD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562600"/>
            <a:ext cx="320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Sangle de mise en attente</a:t>
            </a: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46091" name="Rectangle 13">
            <a:extLst>
              <a:ext uri="{FF2B5EF4-FFF2-40B4-BE49-F238E27FC236}">
                <a16:creationId xmlns:a16="http://schemas.microsoft.com/office/drawing/2014/main" id="{E41AAF60-019C-BB58-CD54-4796605F0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648200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Orifice de jonction</a:t>
            </a: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46092" name="Line 14">
            <a:extLst>
              <a:ext uri="{FF2B5EF4-FFF2-40B4-BE49-F238E27FC236}">
                <a16:creationId xmlns:a16="http://schemas.microsoft.com/office/drawing/2014/main" id="{F4F18A00-95F9-9712-5892-C27C2742CB4D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5791200"/>
            <a:ext cx="1447800" cy="76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093" name="Line 15">
            <a:extLst>
              <a:ext uri="{FF2B5EF4-FFF2-40B4-BE49-F238E27FC236}">
                <a16:creationId xmlns:a16="http://schemas.microsoft.com/office/drawing/2014/main" id="{AB1A1D33-8209-0D9A-3C75-208450AC55F0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2438400"/>
            <a:ext cx="2819400" cy="838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094" name="Line 16">
            <a:extLst>
              <a:ext uri="{FF2B5EF4-FFF2-40B4-BE49-F238E27FC236}">
                <a16:creationId xmlns:a16="http://schemas.microsoft.com/office/drawing/2014/main" id="{7A6C3F4B-6D6F-684D-E573-ADF095D0C679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3124200"/>
            <a:ext cx="4038600" cy="609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095" name="Line 17">
            <a:extLst>
              <a:ext uri="{FF2B5EF4-FFF2-40B4-BE49-F238E27FC236}">
                <a16:creationId xmlns:a16="http://schemas.microsoft.com/office/drawing/2014/main" id="{B640A567-0682-B71B-A2B8-47D0E68D847C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4114800"/>
            <a:ext cx="3505200" cy="609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096" name="Line 18">
            <a:extLst>
              <a:ext uri="{FF2B5EF4-FFF2-40B4-BE49-F238E27FC236}">
                <a16:creationId xmlns:a16="http://schemas.microsoft.com/office/drawing/2014/main" id="{0ABA0772-BFA3-ABC7-9F6D-A80290396AFE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4876800"/>
            <a:ext cx="3276600" cy="304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097" name="Line 19">
            <a:extLst>
              <a:ext uri="{FF2B5EF4-FFF2-40B4-BE49-F238E27FC236}">
                <a16:creationId xmlns:a16="http://schemas.microsoft.com/office/drawing/2014/main" id="{08625EB8-9AEC-3629-8A37-1AD4B6C4EB7F}"/>
              </a:ext>
            </a:extLst>
          </p:cNvPr>
          <p:cNvSpPr>
            <a:spLocks noChangeShapeType="1"/>
          </p:cNvSpPr>
          <p:nvPr/>
        </p:nvSpPr>
        <p:spPr bwMode="auto">
          <a:xfrm>
            <a:off x="6948488" y="1746250"/>
            <a:ext cx="138112" cy="61595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7" descr="P1030255">
            <a:extLst>
              <a:ext uri="{FF2B5EF4-FFF2-40B4-BE49-F238E27FC236}">
                <a16:creationId xmlns:a16="http://schemas.microsoft.com/office/drawing/2014/main" id="{CC30364F-E428-C780-2731-9CBD2162C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0"/>
            <a:ext cx="356393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itre 8">
            <a:extLst>
              <a:ext uri="{FF2B5EF4-FFF2-40B4-BE49-F238E27FC236}">
                <a16:creationId xmlns:a16="http://schemas.microsoft.com/office/drawing/2014/main" id="{DA9414F6-232B-24DD-6A0C-B73B3A3780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47108" name="Espace réservé du numéro de diapositive 4">
            <a:extLst>
              <a:ext uri="{FF2B5EF4-FFF2-40B4-BE49-F238E27FC236}">
                <a16:creationId xmlns:a16="http://schemas.microsoft.com/office/drawing/2014/main" id="{E2CFBB9B-01A7-74AA-3654-69E4A7B924F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8493049-6666-4607-A66A-CFBF4D933E1E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7109" name="Text Box 4">
            <a:extLst>
              <a:ext uri="{FF2B5EF4-FFF2-40B4-BE49-F238E27FC236}">
                <a16:creationId xmlns:a16="http://schemas.microsoft.com/office/drawing/2014/main" id="{0D73FE3E-38F6-16AE-78D1-9AEAF1932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2903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Masque ou pièce faciale :</a:t>
            </a:r>
          </a:p>
        </p:txBody>
      </p:sp>
      <p:sp>
        <p:nvSpPr>
          <p:cNvPr id="47110" name="Rectangle 7">
            <a:extLst>
              <a:ext uri="{FF2B5EF4-FFF2-40B4-BE49-F238E27FC236}">
                <a16:creationId xmlns:a16="http://schemas.microsoft.com/office/drawing/2014/main" id="{92BCAE27-9878-DDC2-A599-6AFDF5099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133600"/>
            <a:ext cx="190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Jupe de visage</a:t>
            </a: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47111" name="Rectangle 8">
            <a:extLst>
              <a:ext uri="{FF2B5EF4-FFF2-40B4-BE49-F238E27FC236}">
                <a16:creationId xmlns:a16="http://schemas.microsoft.com/office/drawing/2014/main" id="{314CBE73-0EB0-7295-59E5-47F21C677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657600"/>
            <a:ext cx="2590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</a:rPr>
              <a:t>Visière panoramique</a:t>
            </a:r>
          </a:p>
        </p:txBody>
      </p:sp>
      <p:sp>
        <p:nvSpPr>
          <p:cNvPr id="47112" name="Rectangle 10">
            <a:extLst>
              <a:ext uri="{FF2B5EF4-FFF2-40B4-BE49-F238E27FC236}">
                <a16:creationId xmlns:a16="http://schemas.microsoft.com/office/drawing/2014/main" id="{8088F3A1-9F58-3138-6D34-92C3CE5E7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1447800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</a:rPr>
              <a:t>Filet</a:t>
            </a:r>
          </a:p>
        </p:txBody>
      </p:sp>
      <p:sp>
        <p:nvSpPr>
          <p:cNvPr id="47113" name="Line 11">
            <a:extLst>
              <a:ext uri="{FF2B5EF4-FFF2-40B4-BE49-F238E27FC236}">
                <a16:creationId xmlns:a16="http://schemas.microsoft.com/office/drawing/2014/main" id="{F124BE4A-3719-6947-3F59-DFDA7677EEAA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438400"/>
            <a:ext cx="3276600" cy="990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114" name="Rectangle 12">
            <a:extLst>
              <a:ext uri="{FF2B5EF4-FFF2-40B4-BE49-F238E27FC236}">
                <a16:creationId xmlns:a16="http://schemas.microsoft.com/office/drawing/2014/main" id="{4F41A370-A16A-132F-8096-CA4074A2B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5334000"/>
            <a:ext cx="1447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</a:rPr>
              <a:t>½ masque</a:t>
            </a:r>
          </a:p>
        </p:txBody>
      </p:sp>
      <p:sp>
        <p:nvSpPr>
          <p:cNvPr id="47115" name="Line 14">
            <a:extLst>
              <a:ext uri="{FF2B5EF4-FFF2-40B4-BE49-F238E27FC236}">
                <a16:creationId xmlns:a16="http://schemas.microsoft.com/office/drawing/2014/main" id="{4A443199-F352-F116-7200-C12385DBB641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3886200"/>
            <a:ext cx="2438400" cy="1524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116" name="Line 15">
            <a:extLst>
              <a:ext uri="{FF2B5EF4-FFF2-40B4-BE49-F238E27FC236}">
                <a16:creationId xmlns:a16="http://schemas.microsoft.com/office/drawing/2014/main" id="{0107678B-AA17-5276-8F77-EEF9B969623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91200" y="1676400"/>
            <a:ext cx="1600200" cy="457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117" name="Line 16">
            <a:extLst>
              <a:ext uri="{FF2B5EF4-FFF2-40B4-BE49-F238E27FC236}">
                <a16:creationId xmlns:a16="http://schemas.microsoft.com/office/drawing/2014/main" id="{DBB724E4-2663-A5ED-C108-C2C1A595A8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8400" y="4495800"/>
            <a:ext cx="2743200" cy="1066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re 8">
            <a:extLst>
              <a:ext uri="{FF2B5EF4-FFF2-40B4-BE49-F238E27FC236}">
                <a16:creationId xmlns:a16="http://schemas.microsoft.com/office/drawing/2014/main" id="{FEAD8FF4-E6CB-65C6-18AE-B09D67E34E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48131" name="Espace réservé du numéro de diapositive 4">
            <a:extLst>
              <a:ext uri="{FF2B5EF4-FFF2-40B4-BE49-F238E27FC236}">
                <a16:creationId xmlns:a16="http://schemas.microsoft.com/office/drawing/2014/main" id="{CFB978D0-1EEB-1FFF-2F41-124168E16E7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8C0C96C-1E0C-4F88-BC59-F039E023F51C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8132" name="Text Box 4">
            <a:extLst>
              <a:ext uri="{FF2B5EF4-FFF2-40B4-BE49-F238E27FC236}">
                <a16:creationId xmlns:a16="http://schemas.microsoft.com/office/drawing/2014/main" id="{14CB2B22-29C3-7405-05AE-1C18F7A7F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2903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Masque ou pièce faciale :</a:t>
            </a:r>
          </a:p>
        </p:txBody>
      </p:sp>
      <p:pic>
        <p:nvPicPr>
          <p:cNvPr id="48133" name="Picture 5" descr="..\..\..\doc\INC\TOP\A.R.I.C.O\A.R.I.C.O\Photos\121.JPG">
            <a:extLst>
              <a:ext uri="{FF2B5EF4-FFF2-40B4-BE49-F238E27FC236}">
                <a16:creationId xmlns:a16="http://schemas.microsoft.com/office/drawing/2014/main" id="{D69144A3-DB96-E144-24B6-BAB70C57E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9" t="11278" r="9138" b="32953"/>
          <a:stretch>
            <a:fillRect/>
          </a:stretch>
        </p:blipFill>
        <p:spPr bwMode="auto">
          <a:xfrm>
            <a:off x="5029200" y="3657600"/>
            <a:ext cx="24828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Rectangle 6">
            <a:extLst>
              <a:ext uri="{FF2B5EF4-FFF2-40B4-BE49-F238E27FC236}">
                <a16:creationId xmlns:a16="http://schemas.microsoft.com/office/drawing/2014/main" id="{F39DA5BB-912B-FC58-92F1-6EF0C1FAE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514600"/>
            <a:ext cx="81534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Fournit un champ de vision de 96 %.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Stockage et manipulations 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pas rayer la matière.</a:t>
            </a:r>
            <a:r>
              <a:rPr lang="fr-FR" altLang="fr-FR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8135" name="Rectangle 7">
            <a:extLst>
              <a:ext uri="{FF2B5EF4-FFF2-40B4-BE49-F238E27FC236}">
                <a16:creationId xmlns:a16="http://schemas.microsoft.com/office/drawing/2014/main" id="{F63F82FB-2E91-4CB2-BF0C-B91A33743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905000"/>
            <a:ext cx="822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1. Visière panoramique :</a:t>
            </a:r>
            <a:r>
              <a:rPr lang="fr-FR" altLang="fr-FR" sz="2000"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re 8">
            <a:extLst>
              <a:ext uri="{FF2B5EF4-FFF2-40B4-BE49-F238E27FC236}">
                <a16:creationId xmlns:a16="http://schemas.microsoft.com/office/drawing/2014/main" id="{64623F18-24A4-FCBE-1BFE-168AB1D891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49155" name="Espace réservé du numéro de diapositive 4">
            <a:extLst>
              <a:ext uri="{FF2B5EF4-FFF2-40B4-BE49-F238E27FC236}">
                <a16:creationId xmlns:a16="http://schemas.microsoft.com/office/drawing/2014/main" id="{94A90541-3598-DE4C-44E4-30B816ACBF7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C5EAB41-0D82-42DA-99DB-EF946826BB66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9156" name="Text Box 4">
            <a:extLst>
              <a:ext uri="{FF2B5EF4-FFF2-40B4-BE49-F238E27FC236}">
                <a16:creationId xmlns:a16="http://schemas.microsoft.com/office/drawing/2014/main" id="{D57EBEF4-4765-889A-636E-F5C5A2CC9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2903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Masque ou pièce faciale :</a:t>
            </a:r>
          </a:p>
        </p:txBody>
      </p:sp>
      <p:pic>
        <p:nvPicPr>
          <p:cNvPr id="49157" name="Picture 5" descr="..\..\..\doc\INC\TOP\A.R.I.C.O\A.R.I.C.O\Photos\gfor_formation_16.JPG">
            <a:extLst>
              <a:ext uri="{FF2B5EF4-FFF2-40B4-BE49-F238E27FC236}">
                <a16:creationId xmlns:a16="http://schemas.microsoft.com/office/drawing/2014/main" id="{2C87919C-C4C0-C6A5-3E7B-9AE583067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0" t="33665" r="49414" b="38280"/>
          <a:stretch>
            <a:fillRect/>
          </a:stretch>
        </p:blipFill>
        <p:spPr bwMode="auto">
          <a:xfrm>
            <a:off x="381000" y="40386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Rectangle 7">
            <a:extLst>
              <a:ext uri="{FF2B5EF4-FFF2-40B4-BE49-F238E27FC236}">
                <a16:creationId xmlns:a16="http://schemas.microsoft.com/office/drawing/2014/main" id="{669B0BB5-E4BA-9FAB-1988-C4AC766AE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276600"/>
            <a:ext cx="8229600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afin de s'adapter à tous les visages, l'air frais passe par la visière panoramique 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évite la formation de buée. 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Soupapes permettant à l'air d'arriver jusqu'au 			porteur, 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sp>
        <p:nvSpPr>
          <p:cNvPr id="49159" name="Line 6">
            <a:extLst>
              <a:ext uri="{FF2B5EF4-FFF2-40B4-BE49-F238E27FC236}">
                <a16:creationId xmlns:a16="http://schemas.microsoft.com/office/drawing/2014/main" id="{696A8B97-6EF9-78C5-7E5D-336B383AB7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09800" y="4724400"/>
            <a:ext cx="990600" cy="381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9160" name="Rectangle 8">
            <a:extLst>
              <a:ext uri="{FF2B5EF4-FFF2-40B4-BE49-F238E27FC236}">
                <a16:creationId xmlns:a16="http://schemas.microsoft.com/office/drawing/2014/main" id="{2EE39329-A5BC-63AC-9EA0-C105F3696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319338"/>
            <a:ext cx="8001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Réduit l'espace mort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Equipé de 2 soupapes et de la membrane phonique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sp>
        <p:nvSpPr>
          <p:cNvPr id="49161" name="Rectangle 9">
            <a:extLst>
              <a:ext uri="{FF2B5EF4-FFF2-40B4-BE49-F238E27FC236}">
                <a16:creationId xmlns:a16="http://schemas.microsoft.com/office/drawing/2014/main" id="{740BAB8B-0B57-98FB-4334-1AE469BA8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238" y="1855788"/>
            <a:ext cx="723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Demi-masque :</a:t>
            </a:r>
            <a:r>
              <a:rPr lang="fr-FR" altLang="fr-FR" sz="2000"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re 8">
            <a:extLst>
              <a:ext uri="{FF2B5EF4-FFF2-40B4-BE49-F238E27FC236}">
                <a16:creationId xmlns:a16="http://schemas.microsoft.com/office/drawing/2014/main" id="{837C674E-B904-DF83-BB4F-83CBE1BB779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50179" name="Espace réservé du numéro de diapositive 4">
            <a:extLst>
              <a:ext uri="{FF2B5EF4-FFF2-40B4-BE49-F238E27FC236}">
                <a16:creationId xmlns:a16="http://schemas.microsoft.com/office/drawing/2014/main" id="{D875F226-C5E4-7890-016B-B366CB9F539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41D7A98-DA45-49EF-AD24-18FBB5815885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0180" name="Text Box 4">
            <a:extLst>
              <a:ext uri="{FF2B5EF4-FFF2-40B4-BE49-F238E27FC236}">
                <a16:creationId xmlns:a16="http://schemas.microsoft.com/office/drawing/2014/main" id="{534CE047-E321-9D86-6D91-61DEA75CA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2903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Masque ou pièce faciale :</a:t>
            </a:r>
          </a:p>
        </p:txBody>
      </p:sp>
      <p:sp>
        <p:nvSpPr>
          <p:cNvPr id="50181" name="Rectangle 5">
            <a:extLst>
              <a:ext uri="{FF2B5EF4-FFF2-40B4-BE49-F238E27FC236}">
                <a16:creationId xmlns:a16="http://schemas.microsoft.com/office/drawing/2014/main" id="{40D96929-C8F1-F477-FD2A-DFA758EE6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828800"/>
            <a:ext cx="723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Demi-masque :</a:t>
            </a:r>
            <a:r>
              <a:rPr lang="fr-FR" altLang="fr-FR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0182" name="Rectangle 7">
            <a:extLst>
              <a:ext uri="{FF2B5EF4-FFF2-40B4-BE49-F238E27FC236}">
                <a16:creationId xmlns:a16="http://schemas.microsoft.com/office/drawing/2014/main" id="{83198655-4616-F707-58EC-CE71A8F6E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3200400"/>
            <a:ext cx="39624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 phonique</a:t>
            </a:r>
            <a:r>
              <a:rPr lang="fr-FR" altLang="fr-FR" sz="200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50183" name="Picture 8" descr="..\..\..\doc\INC\TOP\A.R.I.C.O\A.R.I.C.O\Photos\110.JPG">
            <a:extLst>
              <a:ext uri="{FF2B5EF4-FFF2-40B4-BE49-F238E27FC236}">
                <a16:creationId xmlns:a16="http://schemas.microsoft.com/office/drawing/2014/main" id="{D741DB0B-B81A-BDB4-3FDC-FFA4368AC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0"/>
            <a:ext cx="273843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4" name="Line 10">
            <a:extLst>
              <a:ext uri="{FF2B5EF4-FFF2-40B4-BE49-F238E27FC236}">
                <a16:creationId xmlns:a16="http://schemas.microsoft.com/office/drawing/2014/main" id="{9DE8E9B1-0271-FF49-5E20-AED2591609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33600" y="3429000"/>
            <a:ext cx="2133600" cy="762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re 8">
            <a:extLst>
              <a:ext uri="{FF2B5EF4-FFF2-40B4-BE49-F238E27FC236}">
                <a16:creationId xmlns:a16="http://schemas.microsoft.com/office/drawing/2014/main" id="{DF2B34B7-38FD-5B6B-7D51-B4136CA5EB8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51203" name="Espace réservé du numéro de diapositive 4">
            <a:extLst>
              <a:ext uri="{FF2B5EF4-FFF2-40B4-BE49-F238E27FC236}">
                <a16:creationId xmlns:a16="http://schemas.microsoft.com/office/drawing/2014/main" id="{8679DFCE-5194-2CC7-72DA-7081164AC56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E09D76B-F32C-4A31-9866-4C4A0991078C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1204" name="Text Box 4">
            <a:extLst>
              <a:ext uri="{FF2B5EF4-FFF2-40B4-BE49-F238E27FC236}">
                <a16:creationId xmlns:a16="http://schemas.microsoft.com/office/drawing/2014/main" id="{C0C8AE15-03F0-0618-6781-BC395C70A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2903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Masque ou pièce faciale :</a:t>
            </a:r>
          </a:p>
        </p:txBody>
      </p:sp>
      <p:sp>
        <p:nvSpPr>
          <p:cNvPr id="51205" name="Rectangle 5">
            <a:extLst>
              <a:ext uri="{FF2B5EF4-FFF2-40B4-BE49-F238E27FC236}">
                <a16:creationId xmlns:a16="http://schemas.microsoft.com/office/drawing/2014/main" id="{05F1C834-86BD-C741-9185-814137BA0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828800"/>
            <a:ext cx="46482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Jupe de visage 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Ou jupe d'étanchéité </a:t>
            </a: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fr-FR" altLang="fr-FR" sz="200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51206" name="Picture 7" descr="124">
            <a:extLst>
              <a:ext uri="{FF2B5EF4-FFF2-40B4-BE49-F238E27FC236}">
                <a16:creationId xmlns:a16="http://schemas.microsoft.com/office/drawing/2014/main" id="{FE78067A-0C72-0CD4-7A05-FB495CE94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/>
          <a:stretch>
            <a:fillRect/>
          </a:stretch>
        </p:blipFill>
        <p:spPr bwMode="auto">
          <a:xfrm>
            <a:off x="609600" y="2362200"/>
            <a:ext cx="35052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Line 6">
            <a:extLst>
              <a:ext uri="{FF2B5EF4-FFF2-40B4-BE49-F238E27FC236}">
                <a16:creationId xmlns:a16="http://schemas.microsoft.com/office/drawing/2014/main" id="{1452DF0A-669E-54AF-C0F9-65D72521311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2286000"/>
            <a:ext cx="762000" cy="1219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208" name="Rectangle 8">
            <a:extLst>
              <a:ext uri="{FF2B5EF4-FFF2-40B4-BE49-F238E27FC236}">
                <a16:creationId xmlns:a16="http://schemas.microsoft.com/office/drawing/2014/main" id="{992C7C64-5598-3BA8-6835-A64376070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51209" name="Rectangle 9">
            <a:extLst>
              <a:ext uri="{FF2B5EF4-FFF2-40B4-BE49-F238E27FC236}">
                <a16:creationId xmlns:a16="http://schemas.microsoft.com/office/drawing/2014/main" id="{2CAFB5BE-6330-537C-BA96-22EA980C6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2286000"/>
            <a:ext cx="4648200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En caoutchouc à doubles lèvres,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Epouse les formes du visage 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Eviter les fuites d'air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Empêche les vapeurs toxiques ou les fumées de pénétrer dans le masque.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re 8">
            <a:extLst>
              <a:ext uri="{FF2B5EF4-FFF2-40B4-BE49-F238E27FC236}">
                <a16:creationId xmlns:a16="http://schemas.microsoft.com/office/drawing/2014/main" id="{DC1D3507-9F87-5F47-DD8D-B98A9F1B31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52227" name="Espace réservé du numéro de diapositive 4">
            <a:extLst>
              <a:ext uri="{FF2B5EF4-FFF2-40B4-BE49-F238E27FC236}">
                <a16:creationId xmlns:a16="http://schemas.microsoft.com/office/drawing/2014/main" id="{DE2EA765-E216-44B1-AC10-03966E4B248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EAA9C73-5AB7-47ED-9C7B-5B93A2233E4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2228" name="Text Box 4">
            <a:extLst>
              <a:ext uri="{FF2B5EF4-FFF2-40B4-BE49-F238E27FC236}">
                <a16:creationId xmlns:a16="http://schemas.microsoft.com/office/drawing/2014/main" id="{F0938FF2-FA29-7F5F-1CE5-2502955DE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2903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Masque ou pièce faciale :</a:t>
            </a:r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F7DC970C-CF0D-83BD-F39D-4E8188239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828800"/>
            <a:ext cx="274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La jupe de visage :</a:t>
            </a:r>
            <a:r>
              <a:rPr lang="fr-FR" altLang="fr-FR" sz="200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52230" name="Picture 6" descr="124">
            <a:extLst>
              <a:ext uri="{FF2B5EF4-FFF2-40B4-BE49-F238E27FC236}">
                <a16:creationId xmlns:a16="http://schemas.microsoft.com/office/drawing/2014/main" id="{2E5D79F7-CBD3-C9A4-987A-876A52C23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2"/>
          <a:stretch>
            <a:fillRect/>
          </a:stretch>
        </p:blipFill>
        <p:spPr bwMode="auto">
          <a:xfrm>
            <a:off x="381000" y="2362200"/>
            <a:ext cx="3581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Line 7">
            <a:extLst>
              <a:ext uri="{FF2B5EF4-FFF2-40B4-BE49-F238E27FC236}">
                <a16:creationId xmlns:a16="http://schemas.microsoft.com/office/drawing/2014/main" id="{D0EED140-1433-2CFD-3659-09238CD18E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6800" y="4267200"/>
            <a:ext cx="35814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2232" name="Rectangle 8">
            <a:extLst>
              <a:ext uri="{FF2B5EF4-FFF2-40B4-BE49-F238E27FC236}">
                <a16:creationId xmlns:a16="http://schemas.microsoft.com/office/drawing/2014/main" id="{37B32082-8B40-172B-CE55-039833D17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52233" name="Rectangle 9">
            <a:extLst>
              <a:ext uri="{FF2B5EF4-FFF2-40B4-BE49-F238E27FC236}">
                <a16:creationId xmlns:a16="http://schemas.microsoft.com/office/drawing/2014/main" id="{7BB60ED6-D559-048B-811F-A51F01F99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810000"/>
            <a:ext cx="41910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Petites languettes permettent de parfaire l'étanchéité sur les visages fins.</a:t>
            </a:r>
          </a:p>
        </p:txBody>
      </p:sp>
      <p:sp>
        <p:nvSpPr>
          <p:cNvPr id="52234" name="Line 10">
            <a:extLst>
              <a:ext uri="{FF2B5EF4-FFF2-40B4-BE49-F238E27FC236}">
                <a16:creationId xmlns:a16="http://schemas.microsoft.com/office/drawing/2014/main" id="{624D2C1E-B7AA-59CB-10B2-7B355812852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57600" y="3810000"/>
            <a:ext cx="1066800" cy="228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8">
            <a:extLst>
              <a:ext uri="{FF2B5EF4-FFF2-40B4-BE49-F238E27FC236}">
                <a16:creationId xmlns:a16="http://schemas.microsoft.com/office/drawing/2014/main" id="{F55092D2-8444-0192-208A-B52EDACB08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Principes de fonctionnement</a:t>
            </a:r>
          </a:p>
        </p:txBody>
      </p:sp>
      <p:sp>
        <p:nvSpPr>
          <p:cNvPr id="7171" name="Espace réservé du numéro de diapositive 4">
            <a:extLst>
              <a:ext uri="{FF2B5EF4-FFF2-40B4-BE49-F238E27FC236}">
                <a16:creationId xmlns:a16="http://schemas.microsoft.com/office/drawing/2014/main" id="{039F7F9E-EEA6-177C-4C80-8EC4D19863E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DD15315-F6D5-44E6-B7F3-273EBC052F8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pic>
        <p:nvPicPr>
          <p:cNvPr id="7172" name="Picture 6" descr="K:\A diffuser\JSP SDMIS\Dématérialisation\doc\Incendie\A.R.I.C.O\086.JPG">
            <a:extLst>
              <a:ext uri="{FF2B5EF4-FFF2-40B4-BE49-F238E27FC236}">
                <a16:creationId xmlns:a16="http://schemas.microsoft.com/office/drawing/2014/main" id="{3FD04AA5-C4A9-4E85-27B8-8364CC5EB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5" r="2583" b="4893"/>
          <a:stretch>
            <a:fillRect/>
          </a:stretch>
        </p:blipFill>
        <p:spPr bwMode="auto">
          <a:xfrm>
            <a:off x="304800" y="1371600"/>
            <a:ext cx="8382000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7">
            <a:extLst>
              <a:ext uri="{FF2B5EF4-FFF2-40B4-BE49-F238E27FC236}">
                <a16:creationId xmlns:a16="http://schemas.microsoft.com/office/drawing/2014/main" id="{D0763B8C-42DE-648F-212C-1BFD9287E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2057400"/>
            <a:ext cx="1219200" cy="7016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FR" altLang="fr-FR" sz="2000" b="1">
                <a:solidFill>
                  <a:srgbClr val="FFFF00"/>
                </a:solidFill>
                <a:latin typeface="Times New Roman" panose="02020603050405020304" pitchFamily="18" charset="0"/>
              </a:rPr>
              <a:t>Haute pression</a:t>
            </a:r>
          </a:p>
        </p:txBody>
      </p:sp>
      <p:sp>
        <p:nvSpPr>
          <p:cNvPr id="7174" name="Text Box 8">
            <a:extLst>
              <a:ext uri="{FF2B5EF4-FFF2-40B4-BE49-F238E27FC236}">
                <a16:creationId xmlns:a16="http://schemas.microsoft.com/office/drawing/2014/main" id="{F17FED5B-A176-6D20-0880-868AD5208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2971800"/>
            <a:ext cx="1905000" cy="3968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FR" altLang="fr-FR" sz="2000" b="1">
                <a:solidFill>
                  <a:srgbClr val="FFFF00"/>
                </a:solidFill>
                <a:latin typeface="Times New Roman" panose="02020603050405020304" pitchFamily="18" charset="0"/>
              </a:rPr>
              <a:t>Haute pression</a:t>
            </a:r>
          </a:p>
        </p:txBody>
      </p:sp>
      <p:sp>
        <p:nvSpPr>
          <p:cNvPr id="7175" name="Text Box 9">
            <a:extLst>
              <a:ext uri="{FF2B5EF4-FFF2-40B4-BE49-F238E27FC236}">
                <a16:creationId xmlns:a16="http://schemas.microsoft.com/office/drawing/2014/main" id="{4C47C995-D198-ED9D-C27C-8FF40808B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3810000"/>
            <a:ext cx="1905000" cy="3968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FR" altLang="fr-FR" sz="2000" b="1">
                <a:solidFill>
                  <a:srgbClr val="FFFF00"/>
                </a:solidFill>
                <a:latin typeface="Times New Roman" panose="02020603050405020304" pitchFamily="18" charset="0"/>
              </a:rPr>
              <a:t>Haute pression</a:t>
            </a:r>
          </a:p>
        </p:txBody>
      </p:sp>
      <p:sp>
        <p:nvSpPr>
          <p:cNvPr id="7176" name="Text Box 10">
            <a:extLst>
              <a:ext uri="{FF2B5EF4-FFF2-40B4-BE49-F238E27FC236}">
                <a16:creationId xmlns:a16="http://schemas.microsoft.com/office/drawing/2014/main" id="{B4CB23BF-902F-E52E-FDD8-12167C8F2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1828800"/>
            <a:ext cx="22860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Moyenne  pression</a:t>
            </a:r>
          </a:p>
        </p:txBody>
      </p:sp>
      <p:sp>
        <p:nvSpPr>
          <p:cNvPr id="7177" name="Text Box 11">
            <a:extLst>
              <a:ext uri="{FF2B5EF4-FFF2-40B4-BE49-F238E27FC236}">
                <a16:creationId xmlns:a16="http://schemas.microsoft.com/office/drawing/2014/main" id="{054CAAF7-0E5C-AD42-42FC-48EDB9F82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5638800"/>
            <a:ext cx="22860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Moyenne  pression</a:t>
            </a:r>
          </a:p>
        </p:txBody>
      </p:sp>
      <p:sp>
        <p:nvSpPr>
          <p:cNvPr id="7178" name="Text Box 12">
            <a:extLst>
              <a:ext uri="{FF2B5EF4-FFF2-40B4-BE49-F238E27FC236}">
                <a16:creationId xmlns:a16="http://schemas.microsoft.com/office/drawing/2014/main" id="{3B2763E3-7BCF-1CBC-118F-B3BFF0010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4953000"/>
            <a:ext cx="381000" cy="70167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MP</a:t>
            </a:r>
          </a:p>
        </p:txBody>
      </p:sp>
      <p:sp>
        <p:nvSpPr>
          <p:cNvPr id="7179" name="Text Box 13">
            <a:extLst>
              <a:ext uri="{FF2B5EF4-FFF2-40B4-BE49-F238E27FC236}">
                <a16:creationId xmlns:a16="http://schemas.microsoft.com/office/drawing/2014/main" id="{C71DFE4D-BE29-5A0B-CEAF-71E1C5E79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953000"/>
            <a:ext cx="381000" cy="7016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FR" altLang="fr-FR" sz="2000" b="1">
                <a:solidFill>
                  <a:srgbClr val="FFFF00"/>
                </a:solidFill>
                <a:latin typeface="Times New Roman" panose="02020603050405020304" pitchFamily="18" charset="0"/>
              </a:rPr>
              <a:t>HP</a:t>
            </a:r>
          </a:p>
        </p:txBody>
      </p:sp>
      <p:sp>
        <p:nvSpPr>
          <p:cNvPr id="7180" name="Text Box 14">
            <a:extLst>
              <a:ext uri="{FF2B5EF4-FFF2-40B4-BE49-F238E27FC236}">
                <a16:creationId xmlns:a16="http://schemas.microsoft.com/office/drawing/2014/main" id="{BB59DF01-82A7-1590-8883-429B5F261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1363" y="2359025"/>
            <a:ext cx="647700" cy="40005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MP</a:t>
            </a:r>
          </a:p>
        </p:txBody>
      </p:sp>
      <p:sp>
        <p:nvSpPr>
          <p:cNvPr id="7181" name="Text Box 15">
            <a:extLst>
              <a:ext uri="{FF2B5EF4-FFF2-40B4-BE49-F238E27FC236}">
                <a16:creationId xmlns:a16="http://schemas.microsoft.com/office/drawing/2014/main" id="{FB84CE14-C780-BA4D-D6EB-D48B36525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362200"/>
            <a:ext cx="1447800" cy="70167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Basse pression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re 8">
            <a:extLst>
              <a:ext uri="{FF2B5EF4-FFF2-40B4-BE49-F238E27FC236}">
                <a16:creationId xmlns:a16="http://schemas.microsoft.com/office/drawing/2014/main" id="{337F68BF-C05D-64BF-214F-5EFFF1500E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53251" name="Espace réservé du numéro de diapositive 4">
            <a:extLst>
              <a:ext uri="{FF2B5EF4-FFF2-40B4-BE49-F238E27FC236}">
                <a16:creationId xmlns:a16="http://schemas.microsoft.com/office/drawing/2014/main" id="{64C5AEA9-5276-80C3-F2E6-34C758D498B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D8B3161-9D55-4589-9CB3-E73A4C8AF736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3252" name="Text Box 4">
            <a:extLst>
              <a:ext uri="{FF2B5EF4-FFF2-40B4-BE49-F238E27FC236}">
                <a16:creationId xmlns:a16="http://schemas.microsoft.com/office/drawing/2014/main" id="{3EA6FF49-4158-F2C7-DA35-6F0FCEB92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2903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Masque ou pièce faciale :</a:t>
            </a:r>
          </a:p>
        </p:txBody>
      </p:sp>
      <p:sp>
        <p:nvSpPr>
          <p:cNvPr id="53253" name="Rectangle 9">
            <a:extLst>
              <a:ext uri="{FF2B5EF4-FFF2-40B4-BE49-F238E27FC236}">
                <a16:creationId xmlns:a16="http://schemas.microsoft.com/office/drawing/2014/main" id="{16DA7770-8B57-AA77-EC67-C12E9C644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905000"/>
            <a:ext cx="2819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Filet ou coiffe : 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sp>
        <p:nvSpPr>
          <p:cNvPr id="53254" name="Rectangle 10">
            <a:extLst>
              <a:ext uri="{FF2B5EF4-FFF2-40B4-BE49-F238E27FC236}">
                <a16:creationId xmlns:a16="http://schemas.microsoft.com/office/drawing/2014/main" id="{21B46B63-AF2E-DE3D-B11B-626977EF1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875" y="2460625"/>
            <a:ext cx="4648200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Assure le maintien du masque.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pas retourner la coiffe.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Sangles de serrage permettent un placage du masque sur le visage 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étanchéité maximale.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pic>
        <p:nvPicPr>
          <p:cNvPr id="53255" name="Picture 14" descr="P1030255">
            <a:extLst>
              <a:ext uri="{FF2B5EF4-FFF2-40B4-BE49-F238E27FC236}">
                <a16:creationId xmlns:a16="http://schemas.microsoft.com/office/drawing/2014/main" id="{52240B36-70F3-45F2-27BB-C1BC6BE2F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5"/>
          <a:stretch>
            <a:fillRect/>
          </a:stretch>
        </p:blipFill>
        <p:spPr bwMode="auto">
          <a:xfrm>
            <a:off x="5241925" y="1600200"/>
            <a:ext cx="3505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re 8">
            <a:extLst>
              <a:ext uri="{FF2B5EF4-FFF2-40B4-BE49-F238E27FC236}">
                <a16:creationId xmlns:a16="http://schemas.microsoft.com/office/drawing/2014/main" id="{0CAB6CF0-4BEF-0C9B-0206-578202BFE9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54275" name="Espace réservé du numéro de diapositive 4">
            <a:extLst>
              <a:ext uri="{FF2B5EF4-FFF2-40B4-BE49-F238E27FC236}">
                <a16:creationId xmlns:a16="http://schemas.microsoft.com/office/drawing/2014/main" id="{F1EF4817-4556-64A7-4783-27A1E2E5577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A408660-F280-4E08-BDEE-243D43676BBB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4276" name="Text Box 6">
            <a:extLst>
              <a:ext uri="{FF2B5EF4-FFF2-40B4-BE49-F238E27FC236}">
                <a16:creationId xmlns:a16="http://schemas.microsoft.com/office/drawing/2014/main" id="{91A3D87E-01B7-5D07-070F-7030D419B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2903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Masque ou pièce faciale :</a:t>
            </a:r>
          </a:p>
        </p:txBody>
      </p:sp>
      <p:pic>
        <p:nvPicPr>
          <p:cNvPr id="54277" name="Picture 7" descr="..\..\..\doc\INC\TOP\A.R.I.C.O\A.R.I.C.O\Photos\119.JPG">
            <a:extLst>
              <a:ext uri="{FF2B5EF4-FFF2-40B4-BE49-F238E27FC236}">
                <a16:creationId xmlns:a16="http://schemas.microsoft.com/office/drawing/2014/main" id="{C24AC45F-2C8D-4C7C-663B-25123583E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429000"/>
            <a:ext cx="3286125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8" descr="..\..\..\doc\INC\TOP\A.R.I.C.O\A.R.I.C.O\Photos\118.JPG">
            <a:extLst>
              <a:ext uri="{FF2B5EF4-FFF2-40B4-BE49-F238E27FC236}">
                <a16:creationId xmlns:a16="http://schemas.microsoft.com/office/drawing/2014/main" id="{DCC07F4F-F8A6-62F5-A474-F029484BF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352800"/>
            <a:ext cx="21161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Rectangle 9">
            <a:extLst>
              <a:ext uri="{FF2B5EF4-FFF2-40B4-BE49-F238E27FC236}">
                <a16:creationId xmlns:a16="http://schemas.microsoft.com/office/drawing/2014/main" id="{52E8F99F-E943-0061-CCF6-B35D25934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836738"/>
            <a:ext cx="72786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	 Orifice de jonction : 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sp>
        <p:nvSpPr>
          <p:cNvPr id="54280" name="Rectangle 10">
            <a:extLst>
              <a:ext uri="{FF2B5EF4-FFF2-40B4-BE49-F238E27FC236}">
                <a16:creationId xmlns:a16="http://schemas.microsoft.com/office/drawing/2014/main" id="{948CFCF9-95CC-90FB-EBC3-F34E2ADCD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725" y="2282825"/>
            <a:ext cx="8229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Connexion entre le masque et le micro régulateur,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Comprend les soupapes d'inspiration et d'expiration.</a:t>
            </a:r>
            <a:r>
              <a:rPr lang="fr-FR" altLang="fr-FR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4281" name="Line 11">
            <a:extLst>
              <a:ext uri="{FF2B5EF4-FFF2-40B4-BE49-F238E27FC236}">
                <a16:creationId xmlns:a16="http://schemas.microsoft.com/office/drawing/2014/main" id="{9F24485C-9021-B332-B48F-4427D5F3F15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9338" y="3028950"/>
            <a:ext cx="1160462" cy="85725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4282" name="Rectangle 12">
            <a:extLst>
              <a:ext uri="{FF2B5EF4-FFF2-40B4-BE49-F238E27FC236}">
                <a16:creationId xmlns:a16="http://schemas.microsoft.com/office/drawing/2014/main" id="{81F5FB0A-8D6B-B893-D98C-97DD8207C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5181600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Connecteur 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sp>
        <p:nvSpPr>
          <p:cNvPr id="54283" name="Line 13">
            <a:extLst>
              <a:ext uri="{FF2B5EF4-FFF2-40B4-BE49-F238E27FC236}">
                <a16:creationId xmlns:a16="http://schemas.microsoft.com/office/drawing/2014/main" id="{E8975613-42C9-A44C-929C-FFE37443E6D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33600" y="5410200"/>
            <a:ext cx="914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8" descr="cagoule de fuite">
            <a:extLst>
              <a:ext uri="{FF2B5EF4-FFF2-40B4-BE49-F238E27FC236}">
                <a16:creationId xmlns:a16="http://schemas.microsoft.com/office/drawing/2014/main" id="{EC3EE710-4A80-8847-799E-EB3116A65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5" t="17665" r="29619" b="57217"/>
          <a:stretch>
            <a:fillRect/>
          </a:stretch>
        </p:blipFill>
        <p:spPr bwMode="auto">
          <a:xfrm>
            <a:off x="5715000" y="3048000"/>
            <a:ext cx="2895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itre 8">
            <a:extLst>
              <a:ext uri="{FF2B5EF4-FFF2-40B4-BE49-F238E27FC236}">
                <a16:creationId xmlns:a16="http://schemas.microsoft.com/office/drawing/2014/main" id="{8D21D02F-CE79-695D-830D-A1B9C4FEEA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55300" name="Espace réservé du numéro de diapositive 4">
            <a:extLst>
              <a:ext uri="{FF2B5EF4-FFF2-40B4-BE49-F238E27FC236}">
                <a16:creationId xmlns:a16="http://schemas.microsoft.com/office/drawing/2014/main" id="{306DDACD-8C0E-F4F9-430A-E3112D59215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1DD34F6-FC5B-4C0E-8601-252E5E042100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5301" name="Text Box 4">
            <a:extLst>
              <a:ext uri="{FF2B5EF4-FFF2-40B4-BE49-F238E27FC236}">
                <a16:creationId xmlns:a16="http://schemas.microsoft.com/office/drawing/2014/main" id="{8BA17AE0-CAF2-1C9A-399F-83B25C5FA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2093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Cagoule de fuite :</a:t>
            </a:r>
          </a:p>
        </p:txBody>
      </p:sp>
      <p:sp>
        <p:nvSpPr>
          <p:cNvPr id="55302" name="Line 5">
            <a:extLst>
              <a:ext uri="{FF2B5EF4-FFF2-40B4-BE49-F238E27FC236}">
                <a16:creationId xmlns:a16="http://schemas.microsoft.com/office/drawing/2014/main" id="{C99E11CA-BD3D-797D-0F5D-F361B3E4802E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9113" y="2852738"/>
            <a:ext cx="3875087" cy="217646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5303" name="Rectangle 7">
            <a:extLst>
              <a:ext uri="{FF2B5EF4-FFF2-40B4-BE49-F238E27FC236}">
                <a16:creationId xmlns:a16="http://schemas.microsoft.com/office/drawing/2014/main" id="{AFD791E1-48D2-F109-A26C-E59C9CAACC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981200"/>
            <a:ext cx="8001000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Alimentée par prise accessoire MP,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Bourrelet d'étanchéité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Permet à la victime de respirer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normalement.</a:t>
            </a:r>
            <a:r>
              <a:rPr lang="fr-FR" altLang="fr-FR" sz="2000"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8" descr="..\..\..\doc\INC\TOP\A.R.I.C.O\A.R.I.C.O\Photos\IMG_0540.jpg">
            <a:extLst>
              <a:ext uri="{FF2B5EF4-FFF2-40B4-BE49-F238E27FC236}">
                <a16:creationId xmlns:a16="http://schemas.microsoft.com/office/drawing/2014/main" id="{49B4CF05-CBD5-0E42-1180-81BECADF4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"/>
          <a:stretch>
            <a:fillRect/>
          </a:stretch>
        </p:blipFill>
        <p:spPr bwMode="auto">
          <a:xfrm>
            <a:off x="3733800" y="1371600"/>
            <a:ext cx="2565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itre 8">
            <a:extLst>
              <a:ext uri="{FF2B5EF4-FFF2-40B4-BE49-F238E27FC236}">
                <a16:creationId xmlns:a16="http://schemas.microsoft.com/office/drawing/2014/main" id="{B293EBC5-2D63-850D-3B18-348FCBE1DB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56324" name="Espace réservé du numéro de diapositive 4">
            <a:extLst>
              <a:ext uri="{FF2B5EF4-FFF2-40B4-BE49-F238E27FC236}">
                <a16:creationId xmlns:a16="http://schemas.microsoft.com/office/drawing/2014/main" id="{AAB72526-D0A4-90F2-809B-DEE88083B38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51D380E-AF8B-482B-8BA8-9BA3CC85930C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6325" name="Text Box 4">
            <a:extLst>
              <a:ext uri="{FF2B5EF4-FFF2-40B4-BE49-F238E27FC236}">
                <a16:creationId xmlns:a16="http://schemas.microsoft.com/office/drawing/2014/main" id="{7DCEE6BF-3E64-52FD-3825-D58C4A4D1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2093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Cagoule de fuite :</a:t>
            </a:r>
          </a:p>
        </p:txBody>
      </p:sp>
      <p:pic>
        <p:nvPicPr>
          <p:cNvPr id="56326" name="Picture 6" descr="I:\Images\Sapeurs-Pompiers\TOP\A.R.I\A.R.I.C.O\Photos\094.JPG">
            <a:extLst>
              <a:ext uri="{FF2B5EF4-FFF2-40B4-BE49-F238E27FC236}">
                <a16:creationId xmlns:a16="http://schemas.microsoft.com/office/drawing/2014/main" id="{7CE5FA5A-A76D-EF3C-B162-BEE029E5A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8" t="16667"/>
          <a:stretch>
            <a:fillRect/>
          </a:stretch>
        </p:blipFill>
        <p:spPr bwMode="auto">
          <a:xfrm>
            <a:off x="1001713" y="2360613"/>
            <a:ext cx="17208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Image 1">
            <a:extLst>
              <a:ext uri="{FF2B5EF4-FFF2-40B4-BE49-F238E27FC236}">
                <a16:creationId xmlns:a16="http://schemas.microsoft.com/office/drawing/2014/main" id="{1F42FC33-03D6-5B7B-823A-76FE49AED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3" t="20818" b="42268"/>
          <a:stretch>
            <a:fillRect/>
          </a:stretch>
        </p:blipFill>
        <p:spPr bwMode="auto">
          <a:xfrm>
            <a:off x="6721475" y="3925888"/>
            <a:ext cx="1890713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Image 8">
            <a:extLst>
              <a:ext uri="{FF2B5EF4-FFF2-40B4-BE49-F238E27FC236}">
                <a16:creationId xmlns:a16="http://schemas.microsoft.com/office/drawing/2014/main" id="{3E4CFA75-F367-31B6-C04F-7C0DAD329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8" t="28624" r="27667" b="4706"/>
          <a:stretch>
            <a:fillRect/>
          </a:stretch>
        </p:blipFill>
        <p:spPr bwMode="auto">
          <a:xfrm rot="7815768">
            <a:off x="770731" y="4199732"/>
            <a:ext cx="1438275" cy="1554162"/>
          </a:xfrm>
          <a:prstGeom prst="rect">
            <a:avLst/>
          </a:prstGeom>
          <a:noFill/>
          <a:ln w="317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9" name="Line 10">
            <a:extLst>
              <a:ext uri="{FF2B5EF4-FFF2-40B4-BE49-F238E27FC236}">
                <a16:creationId xmlns:a16="http://schemas.microsoft.com/office/drawing/2014/main" id="{BC280EC3-9363-C09D-D90F-5DCE3DC08947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4400" y="4343400"/>
            <a:ext cx="3160713" cy="7461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6330" name="Line 5">
            <a:extLst>
              <a:ext uri="{FF2B5EF4-FFF2-40B4-BE49-F238E27FC236}">
                <a16:creationId xmlns:a16="http://schemas.microsoft.com/office/drawing/2014/main" id="{E7FFE600-73E6-0913-0985-3E18FA056D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70150" y="4267200"/>
            <a:ext cx="1720850" cy="60166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re 8">
            <a:extLst>
              <a:ext uri="{FF2B5EF4-FFF2-40B4-BE49-F238E27FC236}">
                <a16:creationId xmlns:a16="http://schemas.microsoft.com/office/drawing/2014/main" id="{B48A8DE6-F522-7114-7EC3-95E9F6BD8F1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Conclusion</a:t>
            </a:r>
          </a:p>
        </p:txBody>
      </p:sp>
      <p:sp>
        <p:nvSpPr>
          <p:cNvPr id="57347" name="Espace réservé du numéro de diapositive 4">
            <a:extLst>
              <a:ext uri="{FF2B5EF4-FFF2-40B4-BE49-F238E27FC236}">
                <a16:creationId xmlns:a16="http://schemas.microsoft.com/office/drawing/2014/main" id="{B6C37BF3-6B8B-B46C-AED8-6C8E48EBB81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04FBC0F-78BB-4830-AA83-EDDD884DDBDB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B7629FB0-6FA1-4405-DC29-D9BC1825A8C8}"/>
              </a:ext>
            </a:extLst>
          </p:cNvPr>
          <p:cNvCxnSpPr/>
          <p:nvPr/>
        </p:nvCxnSpPr>
        <p:spPr>
          <a:xfrm rot="5400000">
            <a:off x="2143125" y="3721100"/>
            <a:ext cx="4859338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49" name="ZoneTexte 12">
            <a:extLst>
              <a:ext uri="{FF2B5EF4-FFF2-40B4-BE49-F238E27FC236}">
                <a16:creationId xmlns:a16="http://schemas.microsoft.com/office/drawing/2014/main" id="{CC132EA9-50D3-DF68-7D94-98DD23EDA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1700" y="2133600"/>
            <a:ext cx="4037013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Année : 2024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Contact : pour toute remarque concernant ce document, merci d’envoyer un mail sur l’adresse suivante :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gfor_jsp@sdmis.fr</a:t>
            </a: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7350" name="ZoneTexte 15">
            <a:extLst>
              <a:ext uri="{FF2B5EF4-FFF2-40B4-BE49-F238E27FC236}">
                <a16:creationId xmlns:a16="http://schemas.microsoft.com/office/drawing/2014/main" id="{201D5ABE-AF5A-0977-9B93-0DB3D70F8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133600"/>
            <a:ext cx="34290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Rappel de la composition d'un ARICO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Principes de fonctionnement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Rôles et fonctionnement des éléments d'un ARICO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8">
            <a:extLst>
              <a:ext uri="{FF2B5EF4-FFF2-40B4-BE49-F238E27FC236}">
                <a16:creationId xmlns:a16="http://schemas.microsoft.com/office/drawing/2014/main" id="{28595B7B-3DBC-C053-9347-C9EC242C7D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8195" name="Espace réservé du numéro de diapositive 4">
            <a:extLst>
              <a:ext uri="{FF2B5EF4-FFF2-40B4-BE49-F238E27FC236}">
                <a16:creationId xmlns:a16="http://schemas.microsoft.com/office/drawing/2014/main" id="{BAD1B38C-3FD1-F351-B879-6B73859A00A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2FAE06A-FAFB-4B4D-BC19-1C762BD305B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pic>
        <p:nvPicPr>
          <p:cNvPr id="8196" name="Picture 5">
            <a:extLst>
              <a:ext uri="{FF2B5EF4-FFF2-40B4-BE49-F238E27FC236}">
                <a16:creationId xmlns:a16="http://schemas.microsoft.com/office/drawing/2014/main" id="{8B1032EC-7AE2-247A-CBD3-2C41733A3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4" t="41200" r="55000" b="26801"/>
          <a:stretch>
            <a:fillRect/>
          </a:stretch>
        </p:blipFill>
        <p:spPr bwMode="auto">
          <a:xfrm>
            <a:off x="457200" y="1828800"/>
            <a:ext cx="3367088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919191"/>
                  </a:outerShdw>
                </a:effectLst>
              </a14:hiddenEffects>
            </a:ext>
          </a:extLst>
        </p:spPr>
      </p:pic>
      <p:sp>
        <p:nvSpPr>
          <p:cNvPr id="8197" name="Text Box 6">
            <a:extLst>
              <a:ext uri="{FF2B5EF4-FFF2-40B4-BE49-F238E27FC236}">
                <a16:creationId xmlns:a16="http://schemas.microsoft.com/office/drawing/2014/main" id="{83C79DBB-0442-29DF-6DD8-88F9E4B7A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1220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Dossard :</a:t>
            </a:r>
          </a:p>
        </p:txBody>
      </p:sp>
      <p:sp>
        <p:nvSpPr>
          <p:cNvPr id="8198" name="Text Box 9">
            <a:extLst>
              <a:ext uri="{FF2B5EF4-FFF2-40B4-BE49-F238E27FC236}">
                <a16:creationId xmlns:a16="http://schemas.microsoft.com/office/drawing/2014/main" id="{F48923E2-86A6-0846-6C80-B2962984A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2349500"/>
            <a:ext cx="4359275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Répartit le poids et supporte l'ensemble des éléments. 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Réglage des sangles doit être effectué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8">
            <a:extLst>
              <a:ext uri="{FF2B5EF4-FFF2-40B4-BE49-F238E27FC236}">
                <a16:creationId xmlns:a16="http://schemas.microsoft.com/office/drawing/2014/main" id="{6FE1AAFC-81F6-DEDE-8A38-174EEC16A6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9219" name="Espace réservé du numéro de diapositive 4">
            <a:extLst>
              <a:ext uri="{FF2B5EF4-FFF2-40B4-BE49-F238E27FC236}">
                <a16:creationId xmlns:a16="http://schemas.microsoft.com/office/drawing/2014/main" id="{1B052A61-F4DE-1325-D8CD-528F116CD7F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A4EB343-F022-499F-B918-EDBDEC644A07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9220" name="Text Box 5">
            <a:extLst>
              <a:ext uri="{FF2B5EF4-FFF2-40B4-BE49-F238E27FC236}">
                <a16:creationId xmlns:a16="http://schemas.microsoft.com/office/drawing/2014/main" id="{F8ADB5C3-2534-522B-475C-DFCBF1964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1220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Dossard :</a:t>
            </a:r>
          </a:p>
        </p:txBody>
      </p:sp>
      <p:pic>
        <p:nvPicPr>
          <p:cNvPr id="9221" name="Picture 7" descr="Présentation ARI QS 2016-04-18_Page_06">
            <a:extLst>
              <a:ext uri="{FF2B5EF4-FFF2-40B4-BE49-F238E27FC236}">
                <a16:creationId xmlns:a16="http://schemas.microsoft.com/office/drawing/2014/main" id="{41793608-F1C7-B94A-20A4-3493B3FEE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6" r="8667" b="7564"/>
          <a:stretch>
            <a:fillRect/>
          </a:stretch>
        </p:blipFill>
        <p:spPr bwMode="auto">
          <a:xfrm>
            <a:off x="762000" y="1752600"/>
            <a:ext cx="739140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re 8">
            <a:extLst>
              <a:ext uri="{FF2B5EF4-FFF2-40B4-BE49-F238E27FC236}">
                <a16:creationId xmlns:a16="http://schemas.microsoft.com/office/drawing/2014/main" id="{32EA51AB-7851-3D4A-D0CD-FC28E40E35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10243" name="Espace réservé du numéro de diapositive 4">
            <a:extLst>
              <a:ext uri="{FF2B5EF4-FFF2-40B4-BE49-F238E27FC236}">
                <a16:creationId xmlns:a16="http://schemas.microsoft.com/office/drawing/2014/main" id="{54A4A63B-DB0B-55AA-F5EF-E3D81B648D5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B8714EB-4233-4359-BF64-D850AE6E0EB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0244" name="Text Box 4">
            <a:extLst>
              <a:ext uri="{FF2B5EF4-FFF2-40B4-BE49-F238E27FC236}">
                <a16:creationId xmlns:a16="http://schemas.microsoft.com/office/drawing/2014/main" id="{695CDA44-84EE-B065-2BFE-872227956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1289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Bouteille :</a:t>
            </a:r>
          </a:p>
        </p:txBody>
      </p:sp>
      <p:pic>
        <p:nvPicPr>
          <p:cNvPr id="10245" name="Image 1">
            <a:extLst>
              <a:ext uri="{FF2B5EF4-FFF2-40B4-BE49-F238E27FC236}">
                <a16:creationId xmlns:a16="http://schemas.microsoft.com/office/drawing/2014/main" id="{7AB974C1-9FA1-6CB8-9B21-4E3CA9703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2" r="2777" b="35646"/>
          <a:stretch>
            <a:fillRect/>
          </a:stretch>
        </p:blipFill>
        <p:spPr bwMode="auto">
          <a:xfrm>
            <a:off x="4648200" y="2768600"/>
            <a:ext cx="40005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Rectangle 6">
            <a:extLst>
              <a:ext uri="{FF2B5EF4-FFF2-40B4-BE49-F238E27FC236}">
                <a16:creationId xmlns:a16="http://schemas.microsoft.com/office/drawing/2014/main" id="{BF092964-920B-EBAC-C2D9-C63B26AD3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828800"/>
            <a:ext cx="7391400" cy="4000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Réserve d'air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sp>
        <p:nvSpPr>
          <p:cNvPr id="10247" name="Rectangle 9">
            <a:extLst>
              <a:ext uri="{FF2B5EF4-FFF2-40B4-BE49-F238E27FC236}">
                <a16:creationId xmlns:a16="http://schemas.microsoft.com/office/drawing/2014/main" id="{8265E096-D81E-05A6-6375-8E2A4F74E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43200"/>
            <a:ext cx="5791200" cy="10064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onstituée d'un corps en composite avec un revêtement en fibre de verre avec manomètre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pour lecture directe. 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pic>
        <p:nvPicPr>
          <p:cNvPr id="10248" name="Picture 10" descr="I:\Images\Sapeurs-Pompiers\TOP\A.R.I\A.R.I.C.O\Photos\IMGP5332.JPG">
            <a:extLst>
              <a:ext uri="{FF2B5EF4-FFF2-40B4-BE49-F238E27FC236}">
                <a16:creationId xmlns:a16="http://schemas.microsoft.com/office/drawing/2014/main" id="{C0432635-7C03-F19E-D71C-23B6EAB75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733800"/>
            <a:ext cx="1828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8">
            <a:extLst>
              <a:ext uri="{FF2B5EF4-FFF2-40B4-BE49-F238E27FC236}">
                <a16:creationId xmlns:a16="http://schemas.microsoft.com/office/drawing/2014/main" id="{9EAC81D1-F78F-B73F-E3C1-146F4F0B19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4000" b="1">
                <a:solidFill>
                  <a:srgbClr val="984807"/>
                </a:solidFill>
              </a:rPr>
              <a:t>Rôle et fonctionnement</a:t>
            </a:r>
          </a:p>
        </p:txBody>
      </p:sp>
      <p:sp>
        <p:nvSpPr>
          <p:cNvPr id="11267" name="Espace réservé du numéro de diapositive 4">
            <a:extLst>
              <a:ext uri="{FF2B5EF4-FFF2-40B4-BE49-F238E27FC236}">
                <a16:creationId xmlns:a16="http://schemas.microsoft.com/office/drawing/2014/main" id="{F07C5C0A-1676-BC68-6EA0-CB81CAE8E26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44F5D59-7762-4FBB-B281-231B70BCEC3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1268" name="Text Box 4">
            <a:extLst>
              <a:ext uri="{FF2B5EF4-FFF2-40B4-BE49-F238E27FC236}">
                <a16:creationId xmlns:a16="http://schemas.microsoft.com/office/drawing/2014/main" id="{5628DC40-9D86-4BA7-3E4E-48F173C53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49375"/>
            <a:ext cx="1289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Bouteille :</a:t>
            </a:r>
          </a:p>
        </p:txBody>
      </p:sp>
      <p:pic>
        <p:nvPicPr>
          <p:cNvPr id="11269" name="Picture 5" descr="K:\A diffuser\JSP SDMIS\Dématérialisation\doc\Incendie\A.R.I.C.O\087.JPG">
            <a:extLst>
              <a:ext uri="{FF2B5EF4-FFF2-40B4-BE49-F238E27FC236}">
                <a16:creationId xmlns:a16="http://schemas.microsoft.com/office/drawing/2014/main" id="{8B01CAED-4C3A-C121-0879-EE993B3EE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5" t="12096" b="9798"/>
          <a:stretch>
            <a:fillRect/>
          </a:stretch>
        </p:blipFill>
        <p:spPr bwMode="auto">
          <a:xfrm>
            <a:off x="6726238" y="1524000"/>
            <a:ext cx="19018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6">
            <a:extLst>
              <a:ext uri="{FF2B5EF4-FFF2-40B4-BE49-F238E27FC236}">
                <a16:creationId xmlns:a16="http://schemas.microsoft.com/office/drawing/2014/main" id="{281892DA-6491-40ED-D10E-137694BCA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286000"/>
            <a:ext cx="5715000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-215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Couleur blanche et noire :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L'air est composé de :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78 % d'azote représentée par la couleur noire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21 % d'oxygène représentée par la couleur blanche.</a:t>
            </a:r>
            <a:r>
              <a:rPr lang="fr-FR" altLang="fr-FR" sz="2000"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CC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DIS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Aquatique</Template>
  <TotalTime>715</TotalTime>
  <Words>1448</Words>
  <Application>Microsoft Office PowerPoint</Application>
  <PresentationFormat>Affichage à l'écran (4:3)</PresentationFormat>
  <Paragraphs>368</Paragraphs>
  <Slides>54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54</vt:i4>
      </vt:variant>
    </vt:vector>
  </HeadingPairs>
  <TitlesOfParts>
    <vt:vector size="60" baseType="lpstr">
      <vt:lpstr>Arial</vt:lpstr>
      <vt:lpstr>Myriad Pro</vt:lpstr>
      <vt:lpstr>Calibri</vt:lpstr>
      <vt:lpstr>Times New Roman</vt:lpstr>
      <vt:lpstr>Wingdings</vt:lpstr>
      <vt:lpstr>GCCAR</vt:lpstr>
      <vt:lpstr>FONCTIONNEMENT DÉTAILLÉ DE L'ARICO</vt:lpstr>
      <vt:lpstr>Fonctionnement détaillé de l'ARICO</vt:lpstr>
      <vt:lpstr>Rappel composition ARICO</vt:lpstr>
      <vt:lpstr>Principes de fonctionnement</vt:lpstr>
      <vt:lpstr>Principes de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Rôle et fonctionnement</vt:lpstr>
      <vt:lpstr>Conclusion</vt:lpstr>
    </vt:vector>
  </TitlesOfParts>
  <Company>SDIS du Rhône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MUSSARD Vincent</dc:creator>
  <cp:lastModifiedBy>daniel rosique</cp:lastModifiedBy>
  <cp:revision>47</cp:revision>
  <cp:lastPrinted>2015-08-06T08:01:37Z</cp:lastPrinted>
  <dcterms:created xsi:type="dcterms:W3CDTF">2015-08-05T10:19:35Z</dcterms:created>
  <dcterms:modified xsi:type="dcterms:W3CDTF">2025-01-14T15:54:10Z</dcterms:modified>
</cp:coreProperties>
</file>