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260" r:id="rId3"/>
    <p:sldId id="263" r:id="rId4"/>
    <p:sldId id="395" r:id="rId5"/>
    <p:sldId id="394" r:id="rId6"/>
    <p:sldId id="391" r:id="rId7"/>
    <p:sldId id="392" r:id="rId8"/>
    <p:sldId id="393" r:id="rId9"/>
    <p:sldId id="266" r:id="rId10"/>
    <p:sldId id="264" r:id="rId11"/>
    <p:sldId id="268" r:id="rId12"/>
    <p:sldId id="374" r:id="rId13"/>
    <p:sldId id="271" r:id="rId14"/>
    <p:sldId id="262" r:id="rId15"/>
    <p:sldId id="412" r:id="rId16"/>
    <p:sldId id="273" r:id="rId17"/>
    <p:sldId id="315" r:id="rId18"/>
    <p:sldId id="274" r:id="rId19"/>
    <p:sldId id="281" r:id="rId20"/>
    <p:sldId id="283" r:id="rId21"/>
    <p:sldId id="282" r:id="rId22"/>
    <p:sldId id="284" r:id="rId23"/>
    <p:sldId id="275" r:id="rId24"/>
    <p:sldId id="320" r:id="rId25"/>
    <p:sldId id="285" r:id="rId26"/>
    <p:sldId id="321" r:id="rId27"/>
    <p:sldId id="276" r:id="rId28"/>
    <p:sldId id="289" r:id="rId29"/>
    <p:sldId id="277" r:id="rId30"/>
    <p:sldId id="287" r:id="rId31"/>
    <p:sldId id="396" r:id="rId32"/>
    <p:sldId id="288" r:id="rId33"/>
    <p:sldId id="290" r:id="rId34"/>
    <p:sldId id="278" r:id="rId35"/>
    <p:sldId id="375" r:id="rId36"/>
    <p:sldId id="398" r:id="rId37"/>
    <p:sldId id="399" r:id="rId38"/>
    <p:sldId id="397" r:id="rId39"/>
    <p:sldId id="377" r:id="rId40"/>
    <p:sldId id="378" r:id="rId41"/>
    <p:sldId id="379" r:id="rId42"/>
    <p:sldId id="380" r:id="rId43"/>
    <p:sldId id="381" r:id="rId44"/>
    <p:sldId id="382" r:id="rId45"/>
    <p:sldId id="383" r:id="rId46"/>
    <p:sldId id="400" r:id="rId47"/>
    <p:sldId id="401" r:id="rId48"/>
    <p:sldId id="402" r:id="rId49"/>
    <p:sldId id="403" r:id="rId50"/>
    <p:sldId id="404" r:id="rId51"/>
    <p:sldId id="293" r:id="rId52"/>
    <p:sldId id="295" r:id="rId53"/>
    <p:sldId id="296" r:id="rId54"/>
    <p:sldId id="297" r:id="rId55"/>
    <p:sldId id="298" r:id="rId56"/>
    <p:sldId id="299" r:id="rId57"/>
    <p:sldId id="301" r:id="rId58"/>
    <p:sldId id="413" r:id="rId59"/>
    <p:sldId id="405" r:id="rId60"/>
    <p:sldId id="325" r:id="rId61"/>
    <p:sldId id="406" r:id="rId62"/>
    <p:sldId id="407" r:id="rId63"/>
    <p:sldId id="408" r:id="rId64"/>
    <p:sldId id="409" r:id="rId65"/>
    <p:sldId id="410" r:id="rId66"/>
    <p:sldId id="411" r:id="rId67"/>
    <p:sldId id="341" r:id="rId68"/>
    <p:sldId id="345" r:id="rId69"/>
    <p:sldId id="326" r:id="rId70"/>
    <p:sldId id="414" r:id="rId71"/>
    <p:sldId id="346" r:id="rId72"/>
    <p:sldId id="347" r:id="rId73"/>
    <p:sldId id="348" r:id="rId74"/>
    <p:sldId id="359" r:id="rId75"/>
    <p:sldId id="360" r:id="rId76"/>
    <p:sldId id="361" r:id="rId77"/>
    <p:sldId id="362" r:id="rId78"/>
    <p:sldId id="363" r:id="rId79"/>
    <p:sldId id="349" r:id="rId80"/>
    <p:sldId id="350" r:id="rId81"/>
    <p:sldId id="364" r:id="rId82"/>
    <p:sldId id="369" r:id="rId83"/>
    <p:sldId id="261" r:id="rId84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1202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55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671A330-957C-8356-9668-05773EED98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7D118EE-96EA-ED18-67A1-7E32473E7D6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4011AB7-BB8E-459B-B0BA-559D49CDDD04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2CF6CAEC-99CA-084D-A191-954E231EB2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773510F2-2EE1-5E8F-44D1-02366A595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43299A-637B-52B6-3568-AF3CF33BEBE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10F692-D39F-DB43-9111-D7AB71A541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D2FFD31-DB3F-4F43-A9DF-281A1496E50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B2D93B-F8FA-A8ED-03EB-476BA199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722A5-A936-4CA0-9DD0-6B3A112F8592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E145D6-E5ED-C161-975E-2F2FBF4ED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21CBC1-CA6D-59EE-3C3A-A02D1D80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18486-BA72-459C-9D60-7D27FBE826E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1531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010091-DC43-160F-E8CA-DE2017D0E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147D3-B216-4E5E-9B99-1DE30B223575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95C311-CEB8-994C-205B-447412587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AAFBA7-672A-A92E-7FEF-F5390460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F36F9-6D1D-4A45-A4F8-27E7D4A6D9E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05975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EF98B0-305C-A8B2-8B23-25768CCC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A4046-0105-4462-A0ED-C3302C4E099A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475BE2-0924-7E3F-360F-3E2165479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6092BC-4715-1CED-D75B-97E457AE8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AECE-4711-415C-8624-83E7A30D73C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2358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12BF8B-64E8-45B5-77D8-0D71920F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6EC56-65F9-4EF3-AAB2-E517DAF3812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F5EF93-CAB6-629F-5FDD-8D61DC052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D3D6C8-6661-BD27-BE73-2DD69418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E8044-CE58-4955-BE51-05FDBFDF5EF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66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3F4C4E-A120-E41E-F815-457E69576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C1E82-6FEE-43D3-9EB8-E502F19752F9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D0D571-0A8F-7E62-400C-09BF1262E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78994D-A72B-D0D3-B923-B41D8422D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EE771-AD2C-4797-89E8-F94B323F262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6430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61EB1BC3-0D42-EA44-E72C-074060B0C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0F398-AF36-4537-B2F4-D61BA87742E8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823B06AE-AE78-7621-96F5-1AD12353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3827166-A638-EE7E-B7B7-736FC95E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854F9-B827-411F-A05E-BE645BF2E31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1136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71BA2A3E-F3E9-24A6-E129-0088C28CC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DEB6E-F7E8-4799-A62D-FBC4C5EE8959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6ADE9CE9-3934-090A-1469-40D71C9FC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4907FDF2-B495-B006-FDD5-ACA210D0B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CF2EE-AA46-4877-9D18-DD5E3236C19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5171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E6576F6A-6F58-9250-09B5-1A319703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4C576-E935-48EA-907B-C4EB8745413E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7C3FAA6F-1DB0-D393-4C71-7F3DC4A8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679AF8B8-8610-444A-5EFA-972701D1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20737-6DE6-412C-B4E1-61CE547456A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9810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5AD1D748-B6D8-B70F-B153-056129E9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07225-B636-4B52-9CFC-16A7E40806DB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40BEB0FA-C895-8F8F-A3DD-2FDC3994B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42D02CCB-DA01-C7A5-376A-D04E76ECC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1A15-5AE2-4027-B45B-AD506E5EB64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06101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ADD67FBF-241F-640C-8B8C-F36172978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14EEE-F2B3-4996-981B-5BFA6EDE33B7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00C30915-DE8F-59EF-35FE-A427CC03E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0B8C3A5-7BF1-29A4-9CC2-D4D278F2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3A5EC-E989-485D-9C7A-FF5764F967A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4526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7A81310-64E3-C7B5-313B-6D81698A9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0E542-F6D9-4150-BD0F-34594B6ECEE4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63318A0B-EF43-1C1A-95EC-4BCCF679D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0CC2980-B151-E032-70D1-630F6DD2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7A49E-C3A1-40D2-9AB1-763B3FC8F8A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824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F48F4E86-226D-F56A-12B1-ABD2EC39B16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4760BB5C-3D02-908C-687D-3FF03478C3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CD8AA9-202A-F46F-87B2-4722B3CD12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4AB2BB-A1EE-406C-8E8A-B47FE9658A69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E6B91F-1C34-60F3-E0EE-44D1A2412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903FAD-528C-7610-CCF0-C94462E2D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Myriad Pro"/>
              </a:defRPr>
            </a:lvl1pPr>
          </a:lstStyle>
          <a:p>
            <a:pPr>
              <a:defRPr/>
            </a:pPr>
            <a:fld id="{F092D9F1-7231-452C-8D05-40063C8B98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80F44E7-2F9B-4CCF-67FD-9261371B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88913"/>
            <a:ext cx="8604250" cy="101282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ARICO : L’ÉQUIPEMENT EN BINÔME</a:t>
            </a: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12DE1CC8-DAE1-02A0-5B04-A4420ED5A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840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2024 -  Version 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8">
            <a:extLst>
              <a:ext uri="{FF2B5EF4-FFF2-40B4-BE49-F238E27FC236}">
                <a16:creationId xmlns:a16="http://schemas.microsoft.com/office/drawing/2014/main" id="{C6574761-0175-1DA1-CB77-498B1A56EB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avant l'engagement</a:t>
            </a:r>
          </a:p>
        </p:txBody>
      </p:sp>
      <p:sp>
        <p:nvSpPr>
          <p:cNvPr id="12291" name="Espace réservé du numéro de diapositive 4">
            <a:extLst>
              <a:ext uri="{FF2B5EF4-FFF2-40B4-BE49-F238E27FC236}">
                <a16:creationId xmlns:a16="http://schemas.microsoft.com/office/drawing/2014/main" id="{DE4168FF-105B-621F-6BA0-91321D9B36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794B283-4B30-4BB6-912B-195AB62691B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292" name="ZoneTexte 3">
            <a:extLst>
              <a:ext uri="{FF2B5EF4-FFF2-40B4-BE49-F238E27FC236}">
                <a16:creationId xmlns:a16="http://schemas.microsoft.com/office/drawing/2014/main" id="{724FA905-5E49-FD4F-2753-EB813D5FE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12875"/>
            <a:ext cx="755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EPI :</a:t>
            </a:r>
          </a:p>
        </p:txBody>
      </p:sp>
      <p:pic>
        <p:nvPicPr>
          <p:cNvPr id="12293" name="Image 184">
            <a:extLst>
              <a:ext uri="{FF2B5EF4-FFF2-40B4-BE49-F238E27FC236}">
                <a16:creationId xmlns:a16="http://schemas.microsoft.com/office/drawing/2014/main" id="{09A6C039-5586-E655-2D13-88976A97F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2787650"/>
            <a:ext cx="4537075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Zone de texte 2">
            <a:extLst>
              <a:ext uri="{FF2B5EF4-FFF2-40B4-BE49-F238E27FC236}">
                <a16:creationId xmlns:a16="http://schemas.microsoft.com/office/drawing/2014/main" id="{68E26647-DC5A-F28D-8DC0-694D9508C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916113"/>
            <a:ext cx="8064500" cy="7921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188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EN CAS DE COUP DE CHALEUR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: Tirez la fermeture éclair jusqu’en haut pour permettre le décrochage de celle-ci et ouvrir le zip.</a:t>
            </a:r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8">
            <a:extLst>
              <a:ext uri="{FF2B5EF4-FFF2-40B4-BE49-F238E27FC236}">
                <a16:creationId xmlns:a16="http://schemas.microsoft.com/office/drawing/2014/main" id="{F4C57E51-7E66-AC7F-6F21-26032012F2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avant l'engagement</a:t>
            </a:r>
          </a:p>
        </p:txBody>
      </p:sp>
      <p:sp>
        <p:nvSpPr>
          <p:cNvPr id="13315" name="Espace réservé du numéro de diapositive 4">
            <a:extLst>
              <a:ext uri="{FF2B5EF4-FFF2-40B4-BE49-F238E27FC236}">
                <a16:creationId xmlns:a16="http://schemas.microsoft.com/office/drawing/2014/main" id="{4B10DF5A-9548-B7B0-6067-F819D2BBA5F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5A7DC5C-0D16-422C-8E63-E8FEE818AE3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316" name="ZoneTexte 3">
            <a:extLst>
              <a:ext uri="{FF2B5EF4-FFF2-40B4-BE49-F238E27FC236}">
                <a16:creationId xmlns:a16="http://schemas.microsoft.com/office/drawing/2014/main" id="{0B70FEF1-5B52-8236-BA45-94A271944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25563"/>
            <a:ext cx="1485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Casque F 1:</a:t>
            </a:r>
          </a:p>
        </p:txBody>
      </p:sp>
      <p:pic>
        <p:nvPicPr>
          <p:cNvPr id="13317" name="Picture 6" descr="imagesCA3CK120">
            <a:extLst>
              <a:ext uri="{FF2B5EF4-FFF2-40B4-BE49-F238E27FC236}">
                <a16:creationId xmlns:a16="http://schemas.microsoft.com/office/drawing/2014/main" id="{DB2FB614-B168-05F2-F118-0430E0897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7" r="13181"/>
          <a:stretch>
            <a:fillRect/>
          </a:stretch>
        </p:blipFill>
        <p:spPr bwMode="auto">
          <a:xfrm>
            <a:off x="296863" y="3446463"/>
            <a:ext cx="2751137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1">
            <a:extLst>
              <a:ext uri="{FF2B5EF4-FFF2-40B4-BE49-F238E27FC236}">
                <a16:creationId xmlns:a16="http://schemas.microsoft.com/office/drawing/2014/main" id="{1F9D469C-6E11-AC53-EFE3-2143D6B56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648200"/>
            <a:ext cx="5473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Bavolet : se positionne par-dessus la veste </a:t>
            </a:r>
          </a:p>
        </p:txBody>
      </p:sp>
      <p:pic>
        <p:nvPicPr>
          <p:cNvPr id="13319" name="Picture 10" descr="casque f1">
            <a:extLst>
              <a:ext uri="{FF2B5EF4-FFF2-40B4-BE49-F238E27FC236}">
                <a16:creationId xmlns:a16="http://schemas.microsoft.com/office/drawing/2014/main" id="{2C7189BA-3934-D710-F007-9827FBC0A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71600"/>
            <a:ext cx="19288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8">
            <a:extLst>
              <a:ext uri="{FF2B5EF4-FFF2-40B4-BE49-F238E27FC236}">
                <a16:creationId xmlns:a16="http://schemas.microsoft.com/office/drawing/2014/main" id="{B9071E33-665B-6EBD-E3A5-905007FFEC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avant l'engagement</a:t>
            </a:r>
          </a:p>
        </p:txBody>
      </p:sp>
      <p:sp>
        <p:nvSpPr>
          <p:cNvPr id="14339" name="Espace réservé du numéro de diapositive 4">
            <a:extLst>
              <a:ext uri="{FF2B5EF4-FFF2-40B4-BE49-F238E27FC236}">
                <a16:creationId xmlns:a16="http://schemas.microsoft.com/office/drawing/2014/main" id="{CF4B182A-9AAE-EE79-6FDE-F9077651BB7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787A9DB-F52A-4120-A619-ABF83AE49BF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340" name="ZoneTexte 3">
            <a:extLst>
              <a:ext uri="{FF2B5EF4-FFF2-40B4-BE49-F238E27FC236}">
                <a16:creationId xmlns:a16="http://schemas.microsoft.com/office/drawing/2014/main" id="{CDDE9A6F-5C27-207B-96AB-858E233D9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25563"/>
            <a:ext cx="2517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Casque Rosenbauer :</a:t>
            </a:r>
          </a:p>
        </p:txBody>
      </p:sp>
      <p:sp>
        <p:nvSpPr>
          <p:cNvPr id="14341" name="Rectangle 1">
            <a:extLst>
              <a:ext uri="{FF2B5EF4-FFF2-40B4-BE49-F238E27FC236}">
                <a16:creationId xmlns:a16="http://schemas.microsoft.com/office/drawing/2014/main" id="{CE8002B4-BB2F-A751-D64E-3826BAF86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460875"/>
            <a:ext cx="4830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Bavolet : se positionne par-dessus la veste </a:t>
            </a:r>
          </a:p>
        </p:txBody>
      </p:sp>
      <p:pic>
        <p:nvPicPr>
          <p:cNvPr id="14342" name="Image 2">
            <a:extLst>
              <a:ext uri="{FF2B5EF4-FFF2-40B4-BE49-F238E27FC236}">
                <a16:creationId xmlns:a16="http://schemas.microsoft.com/office/drawing/2014/main" id="{CE142722-468B-6391-6DD0-08F493166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0" r="16672" b="15103"/>
          <a:stretch>
            <a:fillRect/>
          </a:stretch>
        </p:blipFill>
        <p:spPr bwMode="auto">
          <a:xfrm>
            <a:off x="393700" y="3906838"/>
            <a:ext cx="3187700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0" descr="rot_0096">
            <a:extLst>
              <a:ext uri="{FF2B5EF4-FFF2-40B4-BE49-F238E27FC236}">
                <a16:creationId xmlns:a16="http://schemas.microsoft.com/office/drawing/2014/main" id="{F3C87F97-F858-7007-3A46-C8A8EBC11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3132138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8">
            <a:extLst>
              <a:ext uri="{FF2B5EF4-FFF2-40B4-BE49-F238E27FC236}">
                <a16:creationId xmlns:a16="http://schemas.microsoft.com/office/drawing/2014/main" id="{D82B4FC2-B367-1B67-5B3A-ECD2950C7D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avant l'engagement</a:t>
            </a:r>
          </a:p>
        </p:txBody>
      </p:sp>
      <p:sp>
        <p:nvSpPr>
          <p:cNvPr id="15363" name="Espace réservé du numéro de diapositive 4">
            <a:extLst>
              <a:ext uri="{FF2B5EF4-FFF2-40B4-BE49-F238E27FC236}">
                <a16:creationId xmlns:a16="http://schemas.microsoft.com/office/drawing/2014/main" id="{0393BB75-7C19-888D-02D5-8711F08C409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2B12011-F98C-4C7C-9542-058F5C0AA83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5364" name="Rectangle 1">
            <a:extLst>
              <a:ext uri="{FF2B5EF4-FFF2-40B4-BE49-F238E27FC236}">
                <a16:creationId xmlns:a16="http://schemas.microsoft.com/office/drawing/2014/main" id="{B9C86870-4620-989B-DA50-ED93D0986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341438"/>
            <a:ext cx="2168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Gants d’attaque :</a:t>
            </a:r>
          </a:p>
        </p:txBody>
      </p:sp>
      <p:pic>
        <p:nvPicPr>
          <p:cNvPr id="15365" name="Picture 3" descr="gfor_formation_17">
            <a:extLst>
              <a:ext uri="{FF2B5EF4-FFF2-40B4-BE49-F238E27FC236}">
                <a16:creationId xmlns:a16="http://schemas.microsoft.com/office/drawing/2014/main" id="{CCF0D30E-011B-5C6C-344E-74A458932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95600"/>
            <a:ext cx="45720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Zone de texte 2">
            <a:extLst>
              <a:ext uri="{FF2B5EF4-FFF2-40B4-BE49-F238E27FC236}">
                <a16:creationId xmlns:a16="http://schemas.microsoft.com/office/drawing/2014/main" id="{72A146EB-E4AE-2199-5AD0-73BE06717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01850"/>
            <a:ext cx="74676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Doivent être mis par-dessus la veste EPI.</a:t>
            </a:r>
            <a:endParaRPr lang="fr-FR" altLang="fr-FR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8">
            <a:extLst>
              <a:ext uri="{FF2B5EF4-FFF2-40B4-BE49-F238E27FC236}">
                <a16:creationId xmlns:a16="http://schemas.microsoft.com/office/drawing/2014/main" id="{93207D76-B9BD-2876-C4CA-ABC79B38C4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0088" y="28527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16387" name="Espace réservé du numéro de diapositive 4">
            <a:extLst>
              <a:ext uri="{FF2B5EF4-FFF2-40B4-BE49-F238E27FC236}">
                <a16:creationId xmlns:a16="http://schemas.microsoft.com/office/drawing/2014/main" id="{3EC7FDB7-C073-18E2-031D-C50630A73F4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FE43D0E-0EF1-4C29-B72B-4E52E8FA023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2000">
              <a:solidFill>
                <a:srgbClr val="984807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8">
            <a:extLst>
              <a:ext uri="{FF2B5EF4-FFF2-40B4-BE49-F238E27FC236}">
                <a16:creationId xmlns:a16="http://schemas.microsoft.com/office/drawing/2014/main" id="{D3E1DB78-6969-50C5-E2E6-232C6BC86D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17411" name="Espace réservé du numéro de diapositive 4">
            <a:extLst>
              <a:ext uri="{FF2B5EF4-FFF2-40B4-BE49-F238E27FC236}">
                <a16:creationId xmlns:a16="http://schemas.microsoft.com/office/drawing/2014/main" id="{5DF6A816-3363-FFE7-EF00-0FEF298295A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ED0EF16-F3AE-45E4-9B4D-0C1572E0EA6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7412" name="ZoneTexte 6">
            <a:extLst>
              <a:ext uri="{FF2B5EF4-FFF2-40B4-BE49-F238E27FC236}">
                <a16:creationId xmlns:a16="http://schemas.microsoft.com/office/drawing/2014/main" id="{96C55E91-5FFE-34FE-2D35-C297D8722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12875"/>
            <a:ext cx="8066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Chaque porteur doit, avant encliquetage de son A.R.I, effectuer :</a:t>
            </a:r>
          </a:p>
        </p:txBody>
      </p:sp>
      <p:sp>
        <p:nvSpPr>
          <p:cNvPr id="17413" name="Rectangle 1">
            <a:extLst>
              <a:ext uri="{FF2B5EF4-FFF2-40B4-BE49-F238E27FC236}">
                <a16:creationId xmlns:a16="http://schemas.microsoft.com/office/drawing/2014/main" id="{C405B33F-54D5-8FB2-47C1-FCE53EB43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981200"/>
            <a:ext cx="8208962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 :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ouverture complète du robinet,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 :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ajustement du harnais ;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 :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pression au manomètre;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 :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armement du sifflet et système sonore de détresse ;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 :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codes de communication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Calibri" panose="020F0502020204030204" pitchFamily="34" charset="0"/>
              </a:rPr>
              <a:t>E :</a:t>
            </a: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 étanchéité du masque. </a:t>
            </a:r>
          </a:p>
        </p:txBody>
      </p:sp>
      <p:pic>
        <p:nvPicPr>
          <p:cNvPr id="17414" name="Picture 9" descr="I:\Images\Photos\Animaux\OISEAUX\B46980.JPG">
            <a:extLst>
              <a:ext uri="{FF2B5EF4-FFF2-40B4-BE49-F238E27FC236}">
                <a16:creationId xmlns:a16="http://schemas.microsoft.com/office/drawing/2014/main" id="{7A639A7E-8E07-7BEA-0014-2132250D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1839913"/>
            <a:ext cx="25114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8">
            <a:extLst>
              <a:ext uri="{FF2B5EF4-FFF2-40B4-BE49-F238E27FC236}">
                <a16:creationId xmlns:a16="http://schemas.microsoft.com/office/drawing/2014/main" id="{BFDF9908-310C-F5DD-4D56-73CD716969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18435" name="Espace réservé du numéro de diapositive 4">
            <a:extLst>
              <a:ext uri="{FF2B5EF4-FFF2-40B4-BE49-F238E27FC236}">
                <a16:creationId xmlns:a16="http://schemas.microsoft.com/office/drawing/2014/main" id="{A5581AE0-5936-514F-F8B7-BFC29A0384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0AFE2E1-D413-43AB-A80F-DA54AD556FB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8436" name="ZoneTexte 6">
            <a:extLst>
              <a:ext uri="{FF2B5EF4-FFF2-40B4-BE49-F238E27FC236}">
                <a16:creationId xmlns:a16="http://schemas.microsoft.com/office/drawing/2014/main" id="{0ADA9C24-FEC3-1118-3B5D-7FEB751F1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R : ouverture complète du robinet : </a:t>
            </a:r>
          </a:p>
        </p:txBody>
      </p:sp>
      <p:sp>
        <p:nvSpPr>
          <p:cNvPr id="18437" name="Rectangle 1">
            <a:extLst>
              <a:ext uri="{FF2B5EF4-FFF2-40B4-BE49-F238E27FC236}">
                <a16:creationId xmlns:a16="http://schemas.microsoft.com/office/drawing/2014/main" id="{4470AC5C-6327-067B-0A5B-F4397AF40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208963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Ouverture complète du robinet.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Revenir d'un quart de tour </a:t>
            </a:r>
            <a:r>
              <a:rPr lang="fr-FR" altLang="fr-FR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 évite le blocage du robinet par le givre engendré par la détente de l'air. </a:t>
            </a:r>
          </a:p>
        </p:txBody>
      </p:sp>
      <p:pic>
        <p:nvPicPr>
          <p:cNvPr id="18438" name="Picture 6" descr="..\..\..\doc\INC\TOP\A.R.I.C.O\A.R.I.C.O\Photos\IMG_0500.jpg">
            <a:extLst>
              <a:ext uri="{FF2B5EF4-FFF2-40B4-BE49-F238E27FC236}">
                <a16:creationId xmlns:a16="http://schemas.microsoft.com/office/drawing/2014/main" id="{40463007-C6DC-6CAC-6416-3346FAE6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7"/>
          <a:stretch>
            <a:fillRect/>
          </a:stretch>
        </p:blipFill>
        <p:spPr bwMode="auto">
          <a:xfrm>
            <a:off x="4800600" y="3276600"/>
            <a:ext cx="3278188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8">
            <a:extLst>
              <a:ext uri="{FF2B5EF4-FFF2-40B4-BE49-F238E27FC236}">
                <a16:creationId xmlns:a16="http://schemas.microsoft.com/office/drawing/2014/main" id="{9A777BD6-3F61-B734-E74A-6073B09CE8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 QS</a:t>
            </a:r>
          </a:p>
        </p:txBody>
      </p:sp>
      <p:sp>
        <p:nvSpPr>
          <p:cNvPr id="19459" name="Espace réservé du numéro de diapositive 4">
            <a:extLst>
              <a:ext uri="{FF2B5EF4-FFF2-40B4-BE49-F238E27FC236}">
                <a16:creationId xmlns:a16="http://schemas.microsoft.com/office/drawing/2014/main" id="{CB799D22-4BBB-890A-52A1-DB2BF9BECDE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37C2BC1-21B9-4CD3-B0D7-E44359A4BD0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9460" name="ZoneTexte 6">
            <a:extLst>
              <a:ext uri="{FF2B5EF4-FFF2-40B4-BE49-F238E27FC236}">
                <a16:creationId xmlns:a16="http://schemas.microsoft.com/office/drawing/2014/main" id="{71F6A21F-CE5A-D560-6FC7-B527B91EB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R : ouverture complète du robinet : </a:t>
            </a:r>
          </a:p>
        </p:txBody>
      </p:sp>
      <p:sp>
        <p:nvSpPr>
          <p:cNvPr id="19461" name="Rectangle 1">
            <a:extLst>
              <a:ext uri="{FF2B5EF4-FFF2-40B4-BE49-F238E27FC236}">
                <a16:creationId xmlns:a16="http://schemas.microsoft.com/office/drawing/2014/main" id="{EAD2C752-C613-7650-909C-9BEE187DF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50292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Ouverture progressive du Robinet avec déclenchement du test court à valider en appuyant sur le bouton noir.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2" name="Rectangle 15">
            <a:extLst>
              <a:ext uri="{FF2B5EF4-FFF2-40B4-BE49-F238E27FC236}">
                <a16:creationId xmlns:a16="http://schemas.microsoft.com/office/drawing/2014/main" id="{0527A8FA-8418-C316-17E2-95C00CACF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953000"/>
            <a:ext cx="5029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5090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5090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5090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509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8509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509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509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509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509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F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uite : appuyer sur le bouton orange,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19463" name="Image 1">
            <a:extLst>
              <a:ext uri="{FF2B5EF4-FFF2-40B4-BE49-F238E27FC236}">
                <a16:creationId xmlns:a16="http://schemas.microsoft.com/office/drawing/2014/main" id="{29B53BBE-8904-3D8B-E45E-29F18FE3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1600"/>
            <a:ext cx="3108325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Image 1">
            <a:extLst>
              <a:ext uri="{FF2B5EF4-FFF2-40B4-BE49-F238E27FC236}">
                <a16:creationId xmlns:a16="http://schemas.microsoft.com/office/drawing/2014/main" id="{19E4877A-7CD3-40E4-F9F2-ABCCF18E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26670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8">
            <a:extLst>
              <a:ext uri="{FF2B5EF4-FFF2-40B4-BE49-F238E27FC236}">
                <a16:creationId xmlns:a16="http://schemas.microsoft.com/office/drawing/2014/main" id="{387AC026-3EE8-8515-87FC-4B3F743189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20483" name="Espace réservé du numéro de diapositive 4">
            <a:extLst>
              <a:ext uri="{FF2B5EF4-FFF2-40B4-BE49-F238E27FC236}">
                <a16:creationId xmlns:a16="http://schemas.microsoft.com/office/drawing/2014/main" id="{6A234660-1F40-C0A1-9C59-F1C3919666D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787E1F8-84B6-4E0B-94D3-50BF695DB7F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0484" name="ZoneTexte 6">
            <a:extLst>
              <a:ext uri="{FF2B5EF4-FFF2-40B4-BE49-F238E27FC236}">
                <a16:creationId xmlns:a16="http://schemas.microsoft.com/office/drawing/2014/main" id="{F21C595D-0BA6-CFBF-EF45-39E8B7FC0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 : ajustement du harnais :</a:t>
            </a:r>
          </a:p>
        </p:txBody>
      </p:sp>
      <p:sp>
        <p:nvSpPr>
          <p:cNvPr id="20485" name="Rectangle 1">
            <a:extLst>
              <a:ext uri="{FF2B5EF4-FFF2-40B4-BE49-F238E27FC236}">
                <a16:creationId xmlns:a16="http://schemas.microsoft.com/office/drawing/2014/main" id="{8AFC14F2-EC93-A8BD-7542-4895B07AA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2081213"/>
            <a:ext cx="8401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Appareil généralement endossé à bord du véhicule au cours du trajet,</a:t>
            </a:r>
          </a:p>
        </p:txBody>
      </p:sp>
      <p:sp>
        <p:nvSpPr>
          <p:cNvPr id="20486" name="Rectangle 7">
            <a:extLst>
              <a:ext uri="{FF2B5EF4-FFF2-40B4-BE49-F238E27FC236}">
                <a16:creationId xmlns:a16="http://schemas.microsoft.com/office/drawing/2014/main" id="{88A51A74-B1CC-2358-4081-38E62FC0E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519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0487" name="Picture 6" descr="DSC_0039">
            <a:extLst>
              <a:ext uri="{FF2B5EF4-FFF2-40B4-BE49-F238E27FC236}">
                <a16:creationId xmlns:a16="http://schemas.microsoft.com/office/drawing/2014/main" id="{9A9371EE-96AE-237F-AF08-3C358C1D2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71800"/>
            <a:ext cx="48006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8">
            <a:extLst>
              <a:ext uri="{FF2B5EF4-FFF2-40B4-BE49-F238E27FC236}">
                <a16:creationId xmlns:a16="http://schemas.microsoft.com/office/drawing/2014/main" id="{A42D47A9-96CD-2B63-2E5D-27E1866127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21507" name="Espace réservé du numéro de diapositive 4">
            <a:extLst>
              <a:ext uri="{FF2B5EF4-FFF2-40B4-BE49-F238E27FC236}">
                <a16:creationId xmlns:a16="http://schemas.microsoft.com/office/drawing/2014/main" id="{19FDAFE5-3839-50C6-AA94-9FD5587FAAD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C6EB201-3214-4FFA-A445-6889AC1FDDF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1508" name="ZoneTexte 6">
            <a:extLst>
              <a:ext uri="{FF2B5EF4-FFF2-40B4-BE49-F238E27FC236}">
                <a16:creationId xmlns:a16="http://schemas.microsoft.com/office/drawing/2014/main" id="{352FC567-4118-AD94-11B5-C27C7C6A2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 : ajustement du harnais :</a:t>
            </a:r>
          </a:p>
        </p:txBody>
      </p:sp>
      <p:sp>
        <p:nvSpPr>
          <p:cNvPr id="21509" name="Rectangle 1">
            <a:extLst>
              <a:ext uri="{FF2B5EF4-FFF2-40B4-BE49-F238E27FC236}">
                <a16:creationId xmlns:a16="http://schemas.microsoft.com/office/drawing/2014/main" id="{356EEED3-A7E0-3A43-CE71-A711697A6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208963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Se fera hors de l'engin.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Afin de minimiser les contacts entre la peau du SP et ses EPI, il convient de conserver une couche d'air minimum destinée à le protéger.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Répartition du poids de l'ARI se fera par le serrage de la ceinture ventrale puis accessoirement par le serrage des bretelles :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96FE2B9B-5C2A-250B-948E-3AEF00F015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Équipement en binôme</a:t>
            </a:r>
          </a:p>
        </p:txBody>
      </p:sp>
      <p:sp>
        <p:nvSpPr>
          <p:cNvPr id="4099" name="Espace réservé du numéro de diapositive 4">
            <a:extLst>
              <a:ext uri="{FF2B5EF4-FFF2-40B4-BE49-F238E27FC236}">
                <a16:creationId xmlns:a16="http://schemas.microsoft.com/office/drawing/2014/main" id="{C86ACB3D-C8F7-A811-FEC5-59A5F69AFAA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A624FB-2C25-47D1-884C-C09510C722A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1F6504A-06C6-C08B-4DEA-7B2FE9A1FC31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6">
            <a:extLst>
              <a:ext uri="{FF2B5EF4-FFF2-40B4-BE49-F238E27FC236}">
                <a16:creationId xmlns:a16="http://schemas.microsoft.com/office/drawing/2014/main" id="{C581B4D3-146D-7A8D-B2C8-FF83D29B9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2" name="ZoneTexte 20">
            <a:extLst>
              <a:ext uri="{FF2B5EF4-FFF2-40B4-BE49-F238E27FC236}">
                <a16:creationId xmlns:a16="http://schemas.microsoft.com/office/drawing/2014/main" id="{2A72A4E1-E0C1-4576-A89E-A074DF790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connaître la procédure pour s'équiper d'un ARICO et les contrôles associés.</a:t>
            </a:r>
          </a:p>
        </p:txBody>
      </p:sp>
      <p:sp>
        <p:nvSpPr>
          <p:cNvPr id="4103" name="ZoneTexte 15">
            <a:extLst>
              <a:ext uri="{FF2B5EF4-FFF2-40B4-BE49-F238E27FC236}">
                <a16:creationId xmlns:a16="http://schemas.microsoft.com/office/drawing/2014/main" id="{0077DC52-676B-B78E-0C72-DA1114C67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57400"/>
            <a:ext cx="34290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Les règles à respecter avant,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S'équiper d'un ARI,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Contrôle croisé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Reconditionnement d'un ARICO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8">
            <a:extLst>
              <a:ext uri="{FF2B5EF4-FFF2-40B4-BE49-F238E27FC236}">
                <a16:creationId xmlns:a16="http://schemas.microsoft.com/office/drawing/2014/main" id="{F059577E-64B3-6FE3-1F2F-27C4DF734F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22531" name="Espace réservé du numéro de diapositive 4">
            <a:extLst>
              <a:ext uri="{FF2B5EF4-FFF2-40B4-BE49-F238E27FC236}">
                <a16:creationId xmlns:a16="http://schemas.microsoft.com/office/drawing/2014/main" id="{A1706008-21DB-270E-4510-31243A8BD83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5EF9FB9-1B56-450E-86B2-4DCB89D023F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2532" name="ZoneTexte 6">
            <a:extLst>
              <a:ext uri="{FF2B5EF4-FFF2-40B4-BE49-F238E27FC236}">
                <a16:creationId xmlns:a16="http://schemas.microsoft.com/office/drawing/2014/main" id="{43AF71C8-E898-3CB6-ED88-CCF18DE29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 : ajustement du harnais :</a:t>
            </a:r>
          </a:p>
        </p:txBody>
      </p:sp>
      <p:sp>
        <p:nvSpPr>
          <p:cNvPr id="22533" name="Rectangle 1">
            <a:extLst>
              <a:ext uri="{FF2B5EF4-FFF2-40B4-BE49-F238E27FC236}">
                <a16:creationId xmlns:a16="http://schemas.microsoft.com/office/drawing/2014/main" id="{F7873FBE-2B5B-974C-D8EF-5B179FE4C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819400"/>
            <a:ext cx="32004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Régler la sangle ventrale</a:t>
            </a:r>
          </a:p>
        </p:txBody>
      </p:sp>
      <p:pic>
        <p:nvPicPr>
          <p:cNvPr id="22534" name="Picture 6" descr="gfor_formation_66">
            <a:extLst>
              <a:ext uri="{FF2B5EF4-FFF2-40B4-BE49-F238E27FC236}">
                <a16:creationId xmlns:a16="http://schemas.microsoft.com/office/drawing/2014/main" id="{000FB913-7B50-4C0B-B3BA-865274B56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6"/>
          <a:stretch>
            <a:fillRect/>
          </a:stretch>
        </p:blipFill>
        <p:spPr bwMode="auto">
          <a:xfrm>
            <a:off x="3714750" y="1557338"/>
            <a:ext cx="51435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1">
            <a:extLst>
              <a:ext uri="{FF2B5EF4-FFF2-40B4-BE49-F238E27FC236}">
                <a16:creationId xmlns:a16="http://schemas.microsoft.com/office/drawing/2014/main" id="{A19E6730-002B-B201-A276-111187A10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743450"/>
            <a:ext cx="7848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Enfin desserrer légèrement les bretelles afin de créer une couche d'air contre les brûlures thermiques.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8">
            <a:extLst>
              <a:ext uri="{FF2B5EF4-FFF2-40B4-BE49-F238E27FC236}">
                <a16:creationId xmlns:a16="http://schemas.microsoft.com/office/drawing/2014/main" id="{9C2133C5-EF4E-62C6-69D3-704E9D04CA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23555" name="Espace réservé du numéro de diapositive 4">
            <a:extLst>
              <a:ext uri="{FF2B5EF4-FFF2-40B4-BE49-F238E27FC236}">
                <a16:creationId xmlns:a16="http://schemas.microsoft.com/office/drawing/2014/main" id="{C90E8EC9-4E8F-F305-2959-D66CF42AFE6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B311AC9-AADF-4398-9789-C2E61570320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3556" name="ZoneTexte 6">
            <a:extLst>
              <a:ext uri="{FF2B5EF4-FFF2-40B4-BE49-F238E27FC236}">
                <a16:creationId xmlns:a16="http://schemas.microsoft.com/office/drawing/2014/main" id="{CC9E894A-31C8-95FB-37F9-7FC68D5D1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 : ajustement du harnais :</a:t>
            </a:r>
          </a:p>
        </p:txBody>
      </p:sp>
      <p:sp>
        <p:nvSpPr>
          <p:cNvPr id="23557" name="Rectangle 1">
            <a:extLst>
              <a:ext uri="{FF2B5EF4-FFF2-40B4-BE49-F238E27FC236}">
                <a16:creationId xmlns:a16="http://schemas.microsoft.com/office/drawing/2014/main" id="{60E91682-EEE2-3148-E74F-E0B415898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2565400"/>
            <a:ext cx="27432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Saisir les sangles </a:t>
            </a:r>
          </a:p>
        </p:txBody>
      </p:sp>
      <p:sp>
        <p:nvSpPr>
          <p:cNvPr id="23558" name="Rectangle 1">
            <a:extLst>
              <a:ext uri="{FF2B5EF4-FFF2-40B4-BE49-F238E27FC236}">
                <a16:creationId xmlns:a16="http://schemas.microsoft.com/office/drawing/2014/main" id="{A343F6E9-FB67-2099-7C98-96CE6344F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105400"/>
            <a:ext cx="5562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Se pencher en avant tout en courbant le dos et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en tirant sur les sangles des bretelles de portage. </a:t>
            </a: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3559" name="Picture 9" descr="GTOD INC_Livre 3 - Les reconnaissances - nov2020_Page_043">
            <a:extLst>
              <a:ext uri="{FF2B5EF4-FFF2-40B4-BE49-F238E27FC236}">
                <a16:creationId xmlns:a16="http://schemas.microsoft.com/office/drawing/2014/main" id="{159F01F9-6AD5-A917-B968-68FC0A65D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4" t="39909" r="37794" b="48665"/>
          <a:stretch>
            <a:fillRect/>
          </a:stretch>
        </p:blipFill>
        <p:spPr bwMode="auto">
          <a:xfrm>
            <a:off x="457200" y="1981200"/>
            <a:ext cx="264477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0" descr="GTOD INC_Livre 3 - Les reconnaissances - nov2020_Page_043">
            <a:extLst>
              <a:ext uri="{FF2B5EF4-FFF2-40B4-BE49-F238E27FC236}">
                <a16:creationId xmlns:a16="http://schemas.microsoft.com/office/drawing/2014/main" id="{86E880E1-FE84-DDFE-8AF2-492782D4B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32005" r="72221" b="54770"/>
          <a:stretch>
            <a:fillRect/>
          </a:stretch>
        </p:blipFill>
        <p:spPr bwMode="auto">
          <a:xfrm>
            <a:off x="6096000" y="3200400"/>
            <a:ext cx="25717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8">
            <a:extLst>
              <a:ext uri="{FF2B5EF4-FFF2-40B4-BE49-F238E27FC236}">
                <a16:creationId xmlns:a16="http://schemas.microsoft.com/office/drawing/2014/main" id="{C5FD0F15-05A0-B8E8-FFD0-1B269A4B0B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 QS</a:t>
            </a:r>
          </a:p>
        </p:txBody>
      </p:sp>
      <p:sp>
        <p:nvSpPr>
          <p:cNvPr id="24579" name="Espace réservé du numéro de diapositive 4">
            <a:extLst>
              <a:ext uri="{FF2B5EF4-FFF2-40B4-BE49-F238E27FC236}">
                <a16:creationId xmlns:a16="http://schemas.microsoft.com/office/drawing/2014/main" id="{9E105322-C4A4-46CB-3331-222CA5F956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BCFA191-1013-47FD-BF0A-59BE7114A24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4580" name="ZoneTexte 6">
            <a:extLst>
              <a:ext uri="{FF2B5EF4-FFF2-40B4-BE49-F238E27FC236}">
                <a16:creationId xmlns:a16="http://schemas.microsoft.com/office/drawing/2014/main" id="{5A8B35F6-34F3-2962-3D75-047FEDF3F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 : ajustement du harnais :</a:t>
            </a:r>
          </a:p>
        </p:txBody>
      </p:sp>
      <p:pic>
        <p:nvPicPr>
          <p:cNvPr id="24581" name="Picture 6" descr="Présentation ARI QS 2016-04-18_Page_06">
            <a:extLst>
              <a:ext uri="{FF2B5EF4-FFF2-40B4-BE49-F238E27FC236}">
                <a16:creationId xmlns:a16="http://schemas.microsoft.com/office/drawing/2014/main" id="{271E19C0-CD67-DE35-643E-EE489F8B5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7" t="20746" r="8667" b="30345"/>
          <a:stretch>
            <a:fillRect/>
          </a:stretch>
        </p:blipFill>
        <p:spPr bwMode="auto">
          <a:xfrm>
            <a:off x="2590800" y="3505200"/>
            <a:ext cx="41910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7">
            <a:extLst>
              <a:ext uri="{FF2B5EF4-FFF2-40B4-BE49-F238E27FC236}">
                <a16:creationId xmlns:a16="http://schemas.microsoft.com/office/drawing/2014/main" id="{7767B17E-C67F-7E18-7873-17D357F76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955925"/>
            <a:ext cx="777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Possibilité de r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égler la hauteur de la ceinture ventrale (4 positions).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4583" name="Rectangle 8">
            <a:extLst>
              <a:ext uri="{FF2B5EF4-FFF2-40B4-BE49-F238E27FC236}">
                <a16:creationId xmlns:a16="http://schemas.microsoft.com/office/drawing/2014/main" id="{A23AB7A5-2FF9-2B9C-8466-AEDED35F8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05000"/>
            <a:ext cx="815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D'abord la sangle ventrale (le serrage se fait de façon symétrique), puis sangles de portage.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8">
            <a:extLst>
              <a:ext uri="{FF2B5EF4-FFF2-40B4-BE49-F238E27FC236}">
                <a16:creationId xmlns:a16="http://schemas.microsoft.com/office/drawing/2014/main" id="{537B28B3-1E9F-E495-3F02-44D75DFAE7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25603" name="Espace réservé du numéro de diapositive 4">
            <a:extLst>
              <a:ext uri="{FF2B5EF4-FFF2-40B4-BE49-F238E27FC236}">
                <a16:creationId xmlns:a16="http://schemas.microsoft.com/office/drawing/2014/main" id="{5F4967CC-AF42-C3B2-476D-20E87142381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EDB0463-89F8-4B9D-AB20-BBA801032AF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5604" name="ZoneTexte 6">
            <a:extLst>
              <a:ext uri="{FF2B5EF4-FFF2-40B4-BE49-F238E27FC236}">
                <a16:creationId xmlns:a16="http://schemas.microsoft.com/office/drawing/2014/main" id="{2FAE53DD-622B-71A3-11C3-A3E0C952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P : pression au manomètre :</a:t>
            </a:r>
          </a:p>
        </p:txBody>
      </p:sp>
      <p:sp>
        <p:nvSpPr>
          <p:cNvPr id="25605" name="Rectangle 1">
            <a:extLst>
              <a:ext uri="{FF2B5EF4-FFF2-40B4-BE49-F238E27FC236}">
                <a16:creationId xmlns:a16="http://schemas.microsoft.com/office/drawing/2014/main" id="{61B8DD32-D628-367A-67CE-5B91C5E49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133600"/>
            <a:ext cx="820896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Vérifier la pression au manomètre ; 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Si &lt; à 270 bars 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changer de bouteille.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id="{26BE7C9A-BEA1-DC36-C0F3-06B577B63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53"/>
          <a:stretch>
            <a:fillRect/>
          </a:stretch>
        </p:blipFill>
        <p:spPr bwMode="auto">
          <a:xfrm>
            <a:off x="5410200" y="1447800"/>
            <a:ext cx="32004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8">
            <a:extLst>
              <a:ext uri="{FF2B5EF4-FFF2-40B4-BE49-F238E27FC236}">
                <a16:creationId xmlns:a16="http://schemas.microsoft.com/office/drawing/2014/main" id="{8712EC16-9607-8377-FF43-E970740C73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 QS</a:t>
            </a:r>
          </a:p>
        </p:txBody>
      </p:sp>
      <p:sp>
        <p:nvSpPr>
          <p:cNvPr id="26627" name="Espace réservé du numéro de diapositive 4">
            <a:extLst>
              <a:ext uri="{FF2B5EF4-FFF2-40B4-BE49-F238E27FC236}">
                <a16:creationId xmlns:a16="http://schemas.microsoft.com/office/drawing/2014/main" id="{9F378635-7DBF-0BD6-6886-CA30EA9F69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2740AF2-EA84-4412-B192-C7BB7037F0F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6628" name="ZoneTexte 6">
            <a:extLst>
              <a:ext uri="{FF2B5EF4-FFF2-40B4-BE49-F238E27FC236}">
                <a16:creationId xmlns:a16="http://schemas.microsoft.com/office/drawing/2014/main" id="{A297CDFC-99CE-79F7-35CC-10660E4C3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P : pression au manomètre :</a:t>
            </a:r>
          </a:p>
        </p:txBody>
      </p:sp>
      <p:sp>
        <p:nvSpPr>
          <p:cNvPr id="26629" name="Rectangle 1">
            <a:extLst>
              <a:ext uri="{FF2B5EF4-FFF2-40B4-BE49-F238E27FC236}">
                <a16:creationId xmlns:a16="http://schemas.microsoft.com/office/drawing/2014/main" id="{9A2D1016-5CD6-7915-D775-D7A2BFEBB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208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Test court </a:t>
            </a:r>
            <a:r>
              <a:rPr lang="fr-FR" altLang="fr-FR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échec si la pression n'est pas égale ou supérieure à 270 bars.</a:t>
            </a:r>
          </a:p>
        </p:txBody>
      </p:sp>
      <p:pic>
        <p:nvPicPr>
          <p:cNvPr id="26630" name="Picture 7">
            <a:extLst>
              <a:ext uri="{FF2B5EF4-FFF2-40B4-BE49-F238E27FC236}">
                <a16:creationId xmlns:a16="http://schemas.microsoft.com/office/drawing/2014/main" id="{3CE8BEED-3C29-4A85-3E2B-1F905F1BD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581275"/>
            <a:ext cx="2913063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>
            <a:extLst>
              <a:ext uri="{FF2B5EF4-FFF2-40B4-BE49-F238E27FC236}">
                <a16:creationId xmlns:a16="http://schemas.microsoft.com/office/drawing/2014/main" id="{210A3B5C-A0B6-E38D-2C51-861CAB704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52713"/>
            <a:ext cx="2998788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8">
            <a:extLst>
              <a:ext uri="{FF2B5EF4-FFF2-40B4-BE49-F238E27FC236}">
                <a16:creationId xmlns:a16="http://schemas.microsoft.com/office/drawing/2014/main" id="{C7C8788A-D26B-803E-2D85-C3AF3A59D2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27651" name="Espace réservé du numéro de diapositive 4">
            <a:extLst>
              <a:ext uri="{FF2B5EF4-FFF2-40B4-BE49-F238E27FC236}">
                <a16:creationId xmlns:a16="http://schemas.microsoft.com/office/drawing/2014/main" id="{28646FD4-ABF3-17FB-1FE4-D6653E4CE0A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F19CAFD-82F1-4AB3-B0DF-10701D270E7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7652" name="ZoneTexte 6">
            <a:extLst>
              <a:ext uri="{FF2B5EF4-FFF2-40B4-BE49-F238E27FC236}">
                <a16:creationId xmlns:a16="http://schemas.microsoft.com/office/drawing/2014/main" id="{E8869DA4-B7AF-CD14-9375-41001E2B9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 : armement du sifflet et systèmes sonores de détresse :</a:t>
            </a:r>
          </a:p>
        </p:txBody>
      </p:sp>
      <p:sp>
        <p:nvSpPr>
          <p:cNvPr id="27653" name="Rectangle 1">
            <a:extLst>
              <a:ext uri="{FF2B5EF4-FFF2-40B4-BE49-F238E27FC236}">
                <a16:creationId xmlns:a16="http://schemas.microsoft.com/office/drawing/2014/main" id="{C637B07D-8108-C91C-B6C3-C84B63879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05000"/>
            <a:ext cx="8153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Le sifflet de fin de charge a-t-il émis un sifflement lors de l'ouverture de la bouteille ?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7654" name="Picture 9" descr="I:\Images\Sapeurs-Pompiers\TOP\A.R.I\A.R.I.C.O\Photos\104.JPG">
            <a:extLst>
              <a:ext uri="{FF2B5EF4-FFF2-40B4-BE49-F238E27FC236}">
                <a16:creationId xmlns:a16="http://schemas.microsoft.com/office/drawing/2014/main" id="{1AE863D5-35BD-374C-7FD9-632527A8D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87"/>
          <a:stretch>
            <a:fillRect/>
          </a:stretch>
        </p:blipFill>
        <p:spPr bwMode="auto">
          <a:xfrm>
            <a:off x="2590800" y="2743200"/>
            <a:ext cx="3684588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8">
            <a:extLst>
              <a:ext uri="{FF2B5EF4-FFF2-40B4-BE49-F238E27FC236}">
                <a16:creationId xmlns:a16="http://schemas.microsoft.com/office/drawing/2014/main" id="{0E2CDE3D-8BA5-C8E8-EBB3-78CDF7FCFB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 QS</a:t>
            </a:r>
          </a:p>
        </p:txBody>
      </p:sp>
      <p:sp>
        <p:nvSpPr>
          <p:cNvPr id="28675" name="Espace réservé du numéro de diapositive 4">
            <a:extLst>
              <a:ext uri="{FF2B5EF4-FFF2-40B4-BE49-F238E27FC236}">
                <a16:creationId xmlns:a16="http://schemas.microsoft.com/office/drawing/2014/main" id="{C2345096-0360-DFE6-CBFC-A96A48968B2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42C49A8-6300-4E43-A5C7-A6D9E0AD15C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8676" name="ZoneTexte 6">
            <a:extLst>
              <a:ext uri="{FF2B5EF4-FFF2-40B4-BE49-F238E27FC236}">
                <a16:creationId xmlns:a16="http://schemas.microsoft.com/office/drawing/2014/main" id="{7482AEBF-BA8B-0E25-59F7-B915C483D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 : armement du sifflet et systèmes sonores de détresse :</a:t>
            </a:r>
          </a:p>
        </p:txBody>
      </p:sp>
      <p:sp>
        <p:nvSpPr>
          <p:cNvPr id="28677" name="Rectangle 1">
            <a:extLst>
              <a:ext uri="{FF2B5EF4-FFF2-40B4-BE49-F238E27FC236}">
                <a16:creationId xmlns:a16="http://schemas.microsoft.com/office/drawing/2014/main" id="{7ADD0A3A-1A1C-9926-A359-E05A3A214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80772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Se fait automatiquement car la mise en pression du système déclenche la mise en route du SPIROGUIDE.</a:t>
            </a:r>
          </a:p>
        </p:txBody>
      </p:sp>
      <p:pic>
        <p:nvPicPr>
          <p:cNvPr id="28678" name="Image 1">
            <a:extLst>
              <a:ext uri="{FF2B5EF4-FFF2-40B4-BE49-F238E27FC236}">
                <a16:creationId xmlns:a16="http://schemas.microsoft.com/office/drawing/2014/main" id="{A325D823-E6BF-FF61-83A6-F6D23F64A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r="14651"/>
          <a:stretch>
            <a:fillRect/>
          </a:stretch>
        </p:blipFill>
        <p:spPr bwMode="auto">
          <a:xfrm>
            <a:off x="3048000" y="2819400"/>
            <a:ext cx="22860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8">
            <a:extLst>
              <a:ext uri="{FF2B5EF4-FFF2-40B4-BE49-F238E27FC236}">
                <a16:creationId xmlns:a16="http://schemas.microsoft.com/office/drawing/2014/main" id="{9AEF27FC-D4FF-AE8F-66D3-9276C2DA51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29699" name="Espace réservé du numéro de diapositive 4">
            <a:extLst>
              <a:ext uri="{FF2B5EF4-FFF2-40B4-BE49-F238E27FC236}">
                <a16:creationId xmlns:a16="http://schemas.microsoft.com/office/drawing/2014/main" id="{F0314F4E-DD5D-6EC4-ACB1-DDB6639F34E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7E358EE-1B6C-4F2B-977C-14E6C730C52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9700" name="ZoneTexte 6">
            <a:extLst>
              <a:ext uri="{FF2B5EF4-FFF2-40B4-BE49-F238E27FC236}">
                <a16:creationId xmlns:a16="http://schemas.microsoft.com/office/drawing/2014/main" id="{DD15A736-1851-1908-6626-475AF8F43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 : armement du sifflet et systèmes sonores de détresse :</a:t>
            </a:r>
          </a:p>
        </p:txBody>
      </p:sp>
      <p:sp>
        <p:nvSpPr>
          <p:cNvPr id="29701" name="Rectangle 1">
            <a:extLst>
              <a:ext uri="{FF2B5EF4-FFF2-40B4-BE49-F238E27FC236}">
                <a16:creationId xmlns:a16="http://schemas.microsoft.com/office/drawing/2014/main" id="{2DBE19C0-5234-027B-27AB-D696E6FC4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05000"/>
            <a:ext cx="44196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Essai de la balise sonore de détresse.</a:t>
            </a:r>
          </a:p>
        </p:txBody>
      </p:sp>
      <p:pic>
        <p:nvPicPr>
          <p:cNvPr id="29702" name="Picture 7" descr="I:\Images\Sapeurs-Pompiers\TOP\A.R.I\A.R.I.C.O\Photos\balisepassii.jpg">
            <a:extLst>
              <a:ext uri="{FF2B5EF4-FFF2-40B4-BE49-F238E27FC236}">
                <a16:creationId xmlns:a16="http://schemas.microsoft.com/office/drawing/2014/main" id="{A1FC2E19-54A7-2A53-E05B-E7B2BBD7D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3043"/>
          <a:stretch>
            <a:fillRect/>
          </a:stretch>
        </p:blipFill>
        <p:spPr bwMode="auto">
          <a:xfrm>
            <a:off x="609600" y="2438400"/>
            <a:ext cx="1600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 descr="G:\USERS\GRONDE\photo formation\A.RI\ARI0021.jpg">
            <a:extLst>
              <a:ext uri="{FF2B5EF4-FFF2-40B4-BE49-F238E27FC236}">
                <a16:creationId xmlns:a16="http://schemas.microsoft.com/office/drawing/2014/main" id="{8CEC4AB7-FF6E-ECB7-643B-05E8BA8C9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1200"/>
            <a:ext cx="2260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GTOD INC_Livre 3 - Les reconnaissances - nov2020_Page_093">
            <a:extLst>
              <a:ext uri="{FF2B5EF4-FFF2-40B4-BE49-F238E27FC236}">
                <a16:creationId xmlns:a16="http://schemas.microsoft.com/office/drawing/2014/main" id="{BC864C29-6D39-3116-137A-F59BCA7B2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8" t="25258" r="37727" b="61229"/>
          <a:stretch>
            <a:fillRect/>
          </a:stretch>
        </p:blipFill>
        <p:spPr bwMode="auto">
          <a:xfrm>
            <a:off x="2819400" y="3352800"/>
            <a:ext cx="28194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8">
            <a:extLst>
              <a:ext uri="{FF2B5EF4-FFF2-40B4-BE49-F238E27FC236}">
                <a16:creationId xmlns:a16="http://schemas.microsoft.com/office/drawing/2014/main" id="{01534E96-60AD-2661-CB55-118480313E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30723" name="Espace réservé du numéro de diapositive 4">
            <a:extLst>
              <a:ext uri="{FF2B5EF4-FFF2-40B4-BE49-F238E27FC236}">
                <a16:creationId xmlns:a16="http://schemas.microsoft.com/office/drawing/2014/main" id="{5D980983-54A7-B841-DD65-1098B03ED4B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A4158A5-5227-4765-97CE-89F64C83F1D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0724" name="ZoneTexte 6">
            <a:extLst>
              <a:ext uri="{FF2B5EF4-FFF2-40B4-BE49-F238E27FC236}">
                <a16:creationId xmlns:a16="http://schemas.microsoft.com/office/drawing/2014/main" id="{225E166E-FB1E-F281-93E1-8BCA354CE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 : codes de communication :</a:t>
            </a:r>
          </a:p>
        </p:txBody>
      </p:sp>
      <p:sp>
        <p:nvSpPr>
          <p:cNvPr id="30725" name="Rectangle 1">
            <a:extLst>
              <a:ext uri="{FF2B5EF4-FFF2-40B4-BE49-F238E27FC236}">
                <a16:creationId xmlns:a16="http://schemas.microsoft.com/office/drawing/2014/main" id="{CADE7E47-71D8-25C2-65E2-4D624742A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208963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Allumage et tests des équipements de tête</a:t>
            </a:r>
          </a:p>
        </p:txBody>
      </p:sp>
      <p:pic>
        <p:nvPicPr>
          <p:cNvPr id="30726" name="Image 15" descr="P1040200.JPG">
            <a:extLst>
              <a:ext uri="{FF2B5EF4-FFF2-40B4-BE49-F238E27FC236}">
                <a16:creationId xmlns:a16="http://schemas.microsoft.com/office/drawing/2014/main" id="{93201E6A-CE89-4A63-0683-433EF3228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0"/>
          <a:stretch>
            <a:fillRect/>
          </a:stretch>
        </p:blipFill>
        <p:spPr bwMode="auto">
          <a:xfrm>
            <a:off x="685800" y="2819400"/>
            <a:ext cx="3733800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39700" dir="2700000" algn="tl" rotWithShape="0">
                    <a:srgbClr val="333333">
                      <a:alpha val="64998"/>
                    </a:srgbClr>
                  </a:outerShdw>
                </a:effectLst>
              </a14:hiddenEffects>
            </a:ext>
          </a:extLst>
        </p:spPr>
      </p:pic>
      <p:pic>
        <p:nvPicPr>
          <p:cNvPr id="30727" name="Image 8" descr="P1030619.JPG">
            <a:extLst>
              <a:ext uri="{FF2B5EF4-FFF2-40B4-BE49-F238E27FC236}">
                <a16:creationId xmlns:a16="http://schemas.microsoft.com/office/drawing/2014/main" id="{8AB6DDF5-42D3-C3B2-ACCA-B31A05240CA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34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35417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GTOD INC_Livre 3 - Les reconnaissances - nov2020_Page_052">
            <a:extLst>
              <a:ext uri="{FF2B5EF4-FFF2-40B4-BE49-F238E27FC236}">
                <a16:creationId xmlns:a16="http://schemas.microsoft.com/office/drawing/2014/main" id="{43136FC3-C071-20BD-0520-39E51C516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27321" r="18596" b="52740"/>
          <a:stretch>
            <a:fillRect/>
          </a:stretch>
        </p:blipFill>
        <p:spPr bwMode="auto">
          <a:xfrm>
            <a:off x="684213" y="2565400"/>
            <a:ext cx="78470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re 8">
            <a:extLst>
              <a:ext uri="{FF2B5EF4-FFF2-40B4-BE49-F238E27FC236}">
                <a16:creationId xmlns:a16="http://schemas.microsoft.com/office/drawing/2014/main" id="{FAAF24B2-2566-2749-AC2A-CC14744373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31748" name="Espace réservé du numéro de diapositive 4">
            <a:extLst>
              <a:ext uri="{FF2B5EF4-FFF2-40B4-BE49-F238E27FC236}">
                <a16:creationId xmlns:a16="http://schemas.microsoft.com/office/drawing/2014/main" id="{908F3EF7-93B5-E521-BAFC-81419B390E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EA30711-92B1-4B4B-95A5-CDED8B2219C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1749" name="ZoneTexte 6">
            <a:extLst>
              <a:ext uri="{FF2B5EF4-FFF2-40B4-BE49-F238E27FC236}">
                <a16:creationId xmlns:a16="http://schemas.microsoft.com/office/drawing/2014/main" id="{F29E7F63-AED6-3238-8843-2B6976CED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8458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 : codes de communication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Communication au sein du binôme se fait principalement à la voix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Masque rend la communication difficile </a:t>
            </a:r>
            <a:r>
              <a:rPr lang="fr-FR" altLang="fr-FR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G</a:t>
            </a: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estuelle de communication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750" name="Rectangle 7">
            <a:extLst>
              <a:ext uri="{FF2B5EF4-FFF2-40B4-BE49-F238E27FC236}">
                <a16:creationId xmlns:a16="http://schemas.microsoft.com/office/drawing/2014/main" id="{B4A898AB-58AE-9A18-27BA-39A03BE50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638" y="2447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8">
            <a:extLst>
              <a:ext uri="{FF2B5EF4-FFF2-40B4-BE49-F238E27FC236}">
                <a16:creationId xmlns:a16="http://schemas.microsoft.com/office/drawing/2014/main" id="{C5823478-B0FE-AABF-CD7B-41F2B7E0F6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avant l'engagement</a:t>
            </a:r>
          </a:p>
        </p:txBody>
      </p:sp>
      <p:sp>
        <p:nvSpPr>
          <p:cNvPr id="5123" name="Espace réservé du numéro de diapositive 4">
            <a:extLst>
              <a:ext uri="{FF2B5EF4-FFF2-40B4-BE49-F238E27FC236}">
                <a16:creationId xmlns:a16="http://schemas.microsoft.com/office/drawing/2014/main" id="{B1E42690-9FFA-6ADD-08D9-0E38E9B447C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7E3A0A1-614D-43D8-862F-47DA640508F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4" name="Zone de texte 2">
            <a:extLst>
              <a:ext uri="{FF2B5EF4-FFF2-40B4-BE49-F238E27FC236}">
                <a16:creationId xmlns:a16="http://schemas.microsoft.com/office/drawing/2014/main" id="{9519D7ED-9F9A-278E-D2FF-74270236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412875"/>
            <a:ext cx="8153400" cy="4606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Lors des inventaires une attention particulière sera portée sur :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L'état général de l'appareil, </a:t>
            </a:r>
          </a:p>
          <a:p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La pression de la bouteille, </a:t>
            </a:r>
          </a:p>
          <a:p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L’état du masque,</a:t>
            </a:r>
          </a:p>
          <a:p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La présence du système sonore de détresse (sauf QS)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GTOD INC_Livre 3 - Les reconnaissances - nov2020_Page_052">
            <a:extLst>
              <a:ext uri="{FF2B5EF4-FFF2-40B4-BE49-F238E27FC236}">
                <a16:creationId xmlns:a16="http://schemas.microsoft.com/office/drawing/2014/main" id="{0A008F39-8717-891E-3387-010D230B9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49408" r="30333" b="31259"/>
          <a:stretch>
            <a:fillRect/>
          </a:stretch>
        </p:blipFill>
        <p:spPr bwMode="auto">
          <a:xfrm>
            <a:off x="1371600" y="2057400"/>
            <a:ext cx="58674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re 8">
            <a:extLst>
              <a:ext uri="{FF2B5EF4-FFF2-40B4-BE49-F238E27FC236}">
                <a16:creationId xmlns:a16="http://schemas.microsoft.com/office/drawing/2014/main" id="{D93B7ED9-3ED4-3F51-9C52-C6201835DB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32772" name="Espace réservé du numéro de diapositive 4">
            <a:extLst>
              <a:ext uri="{FF2B5EF4-FFF2-40B4-BE49-F238E27FC236}">
                <a16:creationId xmlns:a16="http://schemas.microsoft.com/office/drawing/2014/main" id="{B3EFBD94-BC8E-07E0-EFF0-9A4D69A944A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F0FD6D1-17A5-4D96-BA75-E30F1084E24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2773" name="ZoneTexte 6">
            <a:extLst>
              <a:ext uri="{FF2B5EF4-FFF2-40B4-BE49-F238E27FC236}">
                <a16:creationId xmlns:a16="http://schemas.microsoft.com/office/drawing/2014/main" id="{B9B09227-0383-D0F2-902A-E9F7DD171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 : codes de communication :</a:t>
            </a:r>
          </a:p>
        </p:txBody>
      </p:sp>
      <p:sp>
        <p:nvSpPr>
          <p:cNvPr id="32774" name="Rectangle 7">
            <a:extLst>
              <a:ext uri="{FF2B5EF4-FFF2-40B4-BE49-F238E27FC236}">
                <a16:creationId xmlns:a16="http://schemas.microsoft.com/office/drawing/2014/main" id="{E57E2935-D88F-99F6-6D41-60807A2A5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0" y="1443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TOD INC_Livre 3 - Les reconnaissances - nov2020_Page_052">
            <a:extLst>
              <a:ext uri="{FF2B5EF4-FFF2-40B4-BE49-F238E27FC236}">
                <a16:creationId xmlns:a16="http://schemas.microsoft.com/office/drawing/2014/main" id="{4618ECB6-6C0A-5A3F-0FB4-38063232B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71320" r="18919" b="9132"/>
          <a:stretch>
            <a:fillRect/>
          </a:stretch>
        </p:blipFill>
        <p:spPr bwMode="auto">
          <a:xfrm>
            <a:off x="609600" y="2057400"/>
            <a:ext cx="8077200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re 8">
            <a:extLst>
              <a:ext uri="{FF2B5EF4-FFF2-40B4-BE49-F238E27FC236}">
                <a16:creationId xmlns:a16="http://schemas.microsoft.com/office/drawing/2014/main" id="{374AD6CE-9843-314E-A88B-56DC524FBA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33796" name="Espace réservé du numéro de diapositive 4">
            <a:extLst>
              <a:ext uri="{FF2B5EF4-FFF2-40B4-BE49-F238E27FC236}">
                <a16:creationId xmlns:a16="http://schemas.microsoft.com/office/drawing/2014/main" id="{349BDD46-3989-3D5B-E24B-623837BE955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00C3F1C-BA24-40E4-8C9E-30E93D856EC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3797" name="ZoneTexte 6">
            <a:extLst>
              <a:ext uri="{FF2B5EF4-FFF2-40B4-BE49-F238E27FC236}">
                <a16:creationId xmlns:a16="http://schemas.microsoft.com/office/drawing/2014/main" id="{43479A06-0481-79C6-D0DB-C20615BF0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 : codes de communication :</a:t>
            </a: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DCB281E4-F31D-C33B-8CB3-2C4BD6F2B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0" y="1443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8">
            <a:extLst>
              <a:ext uri="{FF2B5EF4-FFF2-40B4-BE49-F238E27FC236}">
                <a16:creationId xmlns:a16="http://schemas.microsoft.com/office/drawing/2014/main" id="{CFA26DFF-A4DC-6329-3BEA-A72E9AAAC5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34819" name="Espace réservé du numéro de diapositive 4">
            <a:extLst>
              <a:ext uri="{FF2B5EF4-FFF2-40B4-BE49-F238E27FC236}">
                <a16:creationId xmlns:a16="http://schemas.microsoft.com/office/drawing/2014/main" id="{29F7508D-2DE5-8F46-B379-E521696971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D92D69F-009C-4740-8002-BFE25FB670B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4820" name="ZoneTexte 6">
            <a:extLst>
              <a:ext uri="{FF2B5EF4-FFF2-40B4-BE49-F238E27FC236}">
                <a16:creationId xmlns:a16="http://schemas.microsoft.com/office/drawing/2014/main" id="{665330F2-8A60-C091-AC38-AD1163125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 : codes de communication :</a:t>
            </a:r>
          </a:p>
        </p:txBody>
      </p:sp>
      <p:sp>
        <p:nvSpPr>
          <p:cNvPr id="34821" name="Rectangle 1">
            <a:extLst>
              <a:ext uri="{FF2B5EF4-FFF2-40B4-BE49-F238E27FC236}">
                <a16:creationId xmlns:a16="http://schemas.microsoft.com/office/drawing/2014/main" id="{B920B265-816E-7B9E-A8AC-C3673450B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133600"/>
            <a:ext cx="820896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En cas de danger ou situation critique impliquant un binôme qui ne peut s'y soustraire de lui-même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DE LA PROCEDURE 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« NELAR »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8">
            <a:extLst>
              <a:ext uri="{FF2B5EF4-FFF2-40B4-BE49-F238E27FC236}">
                <a16:creationId xmlns:a16="http://schemas.microsoft.com/office/drawing/2014/main" id="{FCFA11E3-2A91-C3FA-5EDD-9B420B3FD3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35843" name="Espace réservé du numéro de diapositive 4">
            <a:extLst>
              <a:ext uri="{FF2B5EF4-FFF2-40B4-BE49-F238E27FC236}">
                <a16:creationId xmlns:a16="http://schemas.microsoft.com/office/drawing/2014/main" id="{DE8C8429-5BD7-C9C0-9386-445B5567139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EACC6C0-724E-4ACE-9D3B-9F2377ECD95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5844" name="ZoneTexte 6">
            <a:extLst>
              <a:ext uri="{FF2B5EF4-FFF2-40B4-BE49-F238E27FC236}">
                <a16:creationId xmlns:a16="http://schemas.microsoft.com/office/drawing/2014/main" id="{7D656F9A-947E-3592-505A-3767E388F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 : codes de communication :</a:t>
            </a:r>
          </a:p>
        </p:txBody>
      </p:sp>
      <p:sp>
        <p:nvSpPr>
          <p:cNvPr id="35845" name="Rectangle 1">
            <a:extLst>
              <a:ext uri="{FF2B5EF4-FFF2-40B4-BE49-F238E27FC236}">
                <a16:creationId xmlns:a16="http://schemas.microsoft.com/office/drawing/2014/main" id="{F7FF3D2B-6F42-7CF1-3D2F-96E0B30FA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41148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Procédure NELAR :</a:t>
            </a:r>
          </a:p>
        </p:txBody>
      </p:sp>
      <p:graphicFrame>
        <p:nvGraphicFramePr>
          <p:cNvPr id="35846" name="Object 6">
            <a:extLst>
              <a:ext uri="{FF2B5EF4-FFF2-40B4-BE49-F238E27FC236}">
                <a16:creationId xmlns:a16="http://schemas.microsoft.com/office/drawing/2014/main" id="{99936C47-214B-4815-A295-74289BDBFA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286000"/>
          <a:ext cx="4800600" cy="390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" r:id="rId2" imgW="4572000" imgH="3429000" progId="PowerPoint.Slide.8">
                  <p:embed/>
                </p:oleObj>
              </mc:Choice>
              <mc:Fallback>
                <p:oleObj name="Diapositive" r:id="rId2" imgW="4572000" imgH="3429000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44" t="23085" r="39958" b="3850"/>
                      <a:stretch>
                        <a:fillRect/>
                      </a:stretch>
                    </p:blipFill>
                    <p:spPr bwMode="auto">
                      <a:xfrm>
                        <a:off x="228600" y="2286000"/>
                        <a:ext cx="4800600" cy="390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7" name="ZoneTexte 22">
            <a:extLst>
              <a:ext uri="{FF2B5EF4-FFF2-40B4-BE49-F238E27FC236}">
                <a16:creationId xmlns:a16="http://schemas.microsoft.com/office/drawing/2014/main" id="{C2A418F8-EDA8-60A4-9822-337C9183B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406525"/>
            <a:ext cx="3886200" cy="4689475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C0504D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SzPts val="1400"/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Répéter 3 fois « URGENT » par radio.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SzPts val="1400"/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Donner l’indication la plus précise sur le lieu dans lequel on se trouve et la situation ("nous nous trouvons…" pièce, étage etc. "danger X" : …).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SzPts val="1400"/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Allumer son moyen d’éclairage et le diriger vers le plafond.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SzPts val="1400"/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Activer un système sonore de détresse afin d’être localisé rapidement.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8">
            <a:extLst>
              <a:ext uri="{FF2B5EF4-FFF2-40B4-BE49-F238E27FC236}">
                <a16:creationId xmlns:a16="http://schemas.microsoft.com/office/drawing/2014/main" id="{595CECB8-B9A9-9AB6-816C-380ABF37F7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36867" name="Espace réservé du numéro de diapositive 4">
            <a:extLst>
              <a:ext uri="{FF2B5EF4-FFF2-40B4-BE49-F238E27FC236}">
                <a16:creationId xmlns:a16="http://schemas.microsoft.com/office/drawing/2014/main" id="{FCDC99F9-1F4C-F73E-B6A3-6D4B4D1D6BE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0E092A3-3B5D-455A-87A2-27049E4B117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6868" name="ZoneTexte 6">
            <a:extLst>
              <a:ext uri="{FF2B5EF4-FFF2-40B4-BE49-F238E27FC236}">
                <a16:creationId xmlns:a16="http://schemas.microsoft.com/office/drawing/2014/main" id="{D2EA069E-630D-5481-9C5E-FE67DA0A6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Calibri" panose="020F0502020204030204" pitchFamily="34" charset="0"/>
              </a:rPr>
              <a:t>C : étanchéité du masque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36869" name="Rectangle 1">
            <a:extLst>
              <a:ext uri="{FF2B5EF4-FFF2-40B4-BE49-F238E27FC236}">
                <a16:creationId xmlns:a16="http://schemas.microsoft.com/office/drawing/2014/main" id="{B2C66559-7015-AEF5-B4E3-3F8BA8ACA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208963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	CAPELER :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c'est mettre le masque en place.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Etanchéité efficace et éviter toute fuite de nature à mettre en danger le SP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masque sur une peau glabre (imberbe ou rasée).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Branches de lunettes entraînant des fuites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retirées.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8">
            <a:extLst>
              <a:ext uri="{FF2B5EF4-FFF2-40B4-BE49-F238E27FC236}">
                <a16:creationId xmlns:a16="http://schemas.microsoft.com/office/drawing/2014/main" id="{AF983E75-F75B-1B56-A0A1-4CC04A2FEA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37891" name="Espace réservé du numéro de diapositive 4">
            <a:extLst>
              <a:ext uri="{FF2B5EF4-FFF2-40B4-BE49-F238E27FC236}">
                <a16:creationId xmlns:a16="http://schemas.microsoft.com/office/drawing/2014/main" id="{18FB7719-C650-B24D-BA86-4D831DEA028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47A00C1-94D2-470C-869F-259C9340A1F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7892" name="Rectangle 8">
            <a:extLst>
              <a:ext uri="{FF2B5EF4-FFF2-40B4-BE49-F238E27FC236}">
                <a16:creationId xmlns:a16="http://schemas.microsoft.com/office/drawing/2014/main" id="{95270F25-0AA9-D2A3-C996-C31E90912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7893" name="Rectangle 10">
            <a:extLst>
              <a:ext uri="{FF2B5EF4-FFF2-40B4-BE49-F238E27FC236}">
                <a16:creationId xmlns:a16="http://schemas.microsoft.com/office/drawing/2014/main" id="{6FA3AE8A-81A2-739E-8055-B2EF0F8FC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7894" name="Rectangle 1">
            <a:extLst>
              <a:ext uri="{FF2B5EF4-FFF2-40B4-BE49-F238E27FC236}">
                <a16:creationId xmlns:a16="http://schemas.microsoft.com/office/drawing/2014/main" id="{E7FE3A50-1967-0B05-B250-B284A622B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62075"/>
            <a:ext cx="8208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Se mettre à genoux en vis-à-vis dans une zone propre.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7895" name="Picture 8" descr="GTOD INC_Livre 3 - Les reconnaissances - nov2020_Page_043">
            <a:extLst>
              <a:ext uri="{FF2B5EF4-FFF2-40B4-BE49-F238E27FC236}">
                <a16:creationId xmlns:a16="http://schemas.microsoft.com/office/drawing/2014/main" id="{B593BF23-D39D-8AAD-99BB-F12CCCA5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1" t="63011" r="66278" b="25684"/>
          <a:stretch>
            <a:fillRect/>
          </a:stretch>
        </p:blipFill>
        <p:spPr bwMode="auto">
          <a:xfrm>
            <a:off x="1828800" y="2057400"/>
            <a:ext cx="56388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8">
            <a:extLst>
              <a:ext uri="{FF2B5EF4-FFF2-40B4-BE49-F238E27FC236}">
                <a16:creationId xmlns:a16="http://schemas.microsoft.com/office/drawing/2014/main" id="{7155D8DF-C676-8E61-817F-0004221AE4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38915" name="Espace réservé du numéro de diapositive 4">
            <a:extLst>
              <a:ext uri="{FF2B5EF4-FFF2-40B4-BE49-F238E27FC236}">
                <a16:creationId xmlns:a16="http://schemas.microsoft.com/office/drawing/2014/main" id="{EE9712A4-E76B-1A66-BFCC-BAA883B6A45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2792E93-FA6C-4CB1-AD70-68E4A031AA4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8916" name="Rectangle 8">
            <a:extLst>
              <a:ext uri="{FF2B5EF4-FFF2-40B4-BE49-F238E27FC236}">
                <a16:creationId xmlns:a16="http://schemas.microsoft.com/office/drawing/2014/main" id="{EEADC7DF-2E36-9BC5-17E1-2549A2938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8917" name="Rectangle 10">
            <a:extLst>
              <a:ext uri="{FF2B5EF4-FFF2-40B4-BE49-F238E27FC236}">
                <a16:creationId xmlns:a16="http://schemas.microsoft.com/office/drawing/2014/main" id="{2A230A4B-7970-1F8E-17B7-27C609FE9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8918" name="Rectangle 1">
            <a:extLst>
              <a:ext uri="{FF2B5EF4-FFF2-40B4-BE49-F238E27FC236}">
                <a16:creationId xmlns:a16="http://schemas.microsoft.com/office/drawing/2014/main" id="{04DC7F91-C634-B698-8676-85A5A801D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7638"/>
            <a:ext cx="8208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Poser le casque devant soi, les gants par-dessus. </a:t>
            </a:r>
          </a:p>
        </p:txBody>
      </p:sp>
      <p:pic>
        <p:nvPicPr>
          <p:cNvPr id="38919" name="Picture 7" descr="GTOD INC_Livre 3 - Les reconnaissances - nov2020_Page_043">
            <a:extLst>
              <a:ext uri="{FF2B5EF4-FFF2-40B4-BE49-F238E27FC236}">
                <a16:creationId xmlns:a16="http://schemas.microsoft.com/office/drawing/2014/main" id="{F343512E-A327-C713-49A7-EFC743279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4" t="63637" r="10818" b="24185"/>
          <a:stretch>
            <a:fillRect/>
          </a:stretch>
        </p:blipFill>
        <p:spPr bwMode="auto">
          <a:xfrm>
            <a:off x="2286000" y="2078038"/>
            <a:ext cx="4572000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8">
            <a:extLst>
              <a:ext uri="{FF2B5EF4-FFF2-40B4-BE49-F238E27FC236}">
                <a16:creationId xmlns:a16="http://schemas.microsoft.com/office/drawing/2014/main" id="{13E9FCF0-ABEA-0C5C-460D-242286DEF9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39939" name="Espace réservé du numéro de diapositive 4">
            <a:extLst>
              <a:ext uri="{FF2B5EF4-FFF2-40B4-BE49-F238E27FC236}">
                <a16:creationId xmlns:a16="http://schemas.microsoft.com/office/drawing/2014/main" id="{416AAB63-98AB-8988-6379-80C4CFB2E43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5C2A737-EDAE-4553-8C10-CE079CEC07E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9940" name="Rectangle 8">
            <a:extLst>
              <a:ext uri="{FF2B5EF4-FFF2-40B4-BE49-F238E27FC236}">
                <a16:creationId xmlns:a16="http://schemas.microsoft.com/office/drawing/2014/main" id="{7B03129D-F6D5-718B-D230-92DF9868C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9941" name="Rectangle 10">
            <a:extLst>
              <a:ext uri="{FF2B5EF4-FFF2-40B4-BE49-F238E27FC236}">
                <a16:creationId xmlns:a16="http://schemas.microsoft.com/office/drawing/2014/main" id="{B4A40E8F-4EF1-7B09-A575-AE05D7329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9942" name="Rectangle 1">
            <a:extLst>
              <a:ext uri="{FF2B5EF4-FFF2-40B4-BE49-F238E27FC236}">
                <a16:creationId xmlns:a16="http://schemas.microsoft.com/office/drawing/2014/main" id="{24BEC679-B484-BA90-DC22-4325E8FA1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04938"/>
            <a:ext cx="8208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Mettre la cagoule en attente</a:t>
            </a:r>
            <a:r>
              <a:rPr lang="fr-FR" altLang="fr-FR" sz="24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39943" name="Picture 7" descr="GTOD INC_Livre 3 - Les reconnaissances - nov2020_Page_043">
            <a:extLst>
              <a:ext uri="{FF2B5EF4-FFF2-40B4-BE49-F238E27FC236}">
                <a16:creationId xmlns:a16="http://schemas.microsoft.com/office/drawing/2014/main" id="{A7DC4BB1-24DB-5EC6-2C49-A8303F293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81413" r="66443" b="7347"/>
          <a:stretch>
            <a:fillRect/>
          </a:stretch>
        </p:blipFill>
        <p:spPr bwMode="auto">
          <a:xfrm>
            <a:off x="1600200" y="2057400"/>
            <a:ext cx="533400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8">
            <a:extLst>
              <a:ext uri="{FF2B5EF4-FFF2-40B4-BE49-F238E27FC236}">
                <a16:creationId xmlns:a16="http://schemas.microsoft.com/office/drawing/2014/main" id="{AC855BAA-2642-BA54-C1D6-FF166B25E1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40963" name="Espace réservé du numéro de diapositive 4">
            <a:extLst>
              <a:ext uri="{FF2B5EF4-FFF2-40B4-BE49-F238E27FC236}">
                <a16:creationId xmlns:a16="http://schemas.microsoft.com/office/drawing/2014/main" id="{497B7DC6-AD12-FD44-A857-877698A1B6F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A195C85-C6C3-4DA4-8654-B450A81D8B3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0964" name="Rectangle 8">
            <a:extLst>
              <a:ext uri="{FF2B5EF4-FFF2-40B4-BE49-F238E27FC236}">
                <a16:creationId xmlns:a16="http://schemas.microsoft.com/office/drawing/2014/main" id="{35F6C598-50EB-D0A7-5034-8DA0D3874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0965" name="Image 7">
            <a:extLst>
              <a:ext uri="{FF2B5EF4-FFF2-40B4-BE49-F238E27FC236}">
                <a16:creationId xmlns:a16="http://schemas.microsoft.com/office/drawing/2014/main" id="{1EE6619B-754D-51AD-D3ED-3F5B8246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400800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10">
            <a:extLst>
              <a:ext uri="{FF2B5EF4-FFF2-40B4-BE49-F238E27FC236}">
                <a16:creationId xmlns:a16="http://schemas.microsoft.com/office/drawing/2014/main" id="{1D71819E-B492-D582-FB46-DA338F4E9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8">
            <a:extLst>
              <a:ext uri="{FF2B5EF4-FFF2-40B4-BE49-F238E27FC236}">
                <a16:creationId xmlns:a16="http://schemas.microsoft.com/office/drawing/2014/main" id="{8CC67788-34FD-F4E2-7B89-3762052153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41987" name="Espace réservé du numéro de diapositive 4">
            <a:extLst>
              <a:ext uri="{FF2B5EF4-FFF2-40B4-BE49-F238E27FC236}">
                <a16:creationId xmlns:a16="http://schemas.microsoft.com/office/drawing/2014/main" id="{F552BECF-B896-7166-2A63-6D4A4145CA2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FCDDF5D-AA0C-428F-8DA6-6024E69308A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48CD03F2-ACE4-4340-1806-860F4031F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C381A6B3-0843-C78A-13FE-F0670474C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1990" name="Image 1">
            <a:extLst>
              <a:ext uri="{FF2B5EF4-FFF2-40B4-BE49-F238E27FC236}">
                <a16:creationId xmlns:a16="http://schemas.microsoft.com/office/drawing/2014/main" id="{0E015CB2-B935-350B-B36B-89FB0CB25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38481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Image 4">
            <a:extLst>
              <a:ext uri="{FF2B5EF4-FFF2-40B4-BE49-F238E27FC236}">
                <a16:creationId xmlns:a16="http://schemas.microsoft.com/office/drawing/2014/main" id="{E8781C19-5FCA-2A25-AF7A-4959924BC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440113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Oval 9">
            <a:extLst>
              <a:ext uri="{FF2B5EF4-FFF2-40B4-BE49-F238E27FC236}">
                <a16:creationId xmlns:a16="http://schemas.microsoft.com/office/drawing/2014/main" id="{E3317041-D32A-D2F5-5442-3BC1E1D82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362200"/>
            <a:ext cx="912813" cy="85883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8">
            <a:extLst>
              <a:ext uri="{FF2B5EF4-FFF2-40B4-BE49-F238E27FC236}">
                <a16:creationId xmlns:a16="http://schemas.microsoft.com/office/drawing/2014/main" id="{6E0ED0A4-67A7-5569-3434-5A55A51D7C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avant l'engagement</a:t>
            </a:r>
          </a:p>
        </p:txBody>
      </p:sp>
      <p:sp>
        <p:nvSpPr>
          <p:cNvPr id="6147" name="Espace réservé du numéro de diapositive 4">
            <a:extLst>
              <a:ext uri="{FF2B5EF4-FFF2-40B4-BE49-F238E27FC236}">
                <a16:creationId xmlns:a16="http://schemas.microsoft.com/office/drawing/2014/main" id="{0D8C4621-52CA-7D05-3D58-431771F285C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EDFB2EC-7E27-486C-85F8-AAD1659576D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148" name="Zone de texte 2">
            <a:extLst>
              <a:ext uri="{FF2B5EF4-FFF2-40B4-BE49-F238E27FC236}">
                <a16:creationId xmlns:a16="http://schemas.microsoft.com/office/drawing/2014/main" id="{90033510-EB32-FF0D-70FC-6453F774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341438"/>
            <a:ext cx="8153400" cy="46085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Vérification de la bonne connexion du raccord CEJN et de son positionnement :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Lampe sur la bretelle droite</a:t>
            </a:r>
          </a:p>
          <a:p>
            <a:pPr>
              <a:buFont typeface="Wingdings" panose="05000000000000000000" pitchFamily="2" charset="2"/>
              <a:buChar char="ü"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Flexible branché sur le raccord de droite 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dans la continuité du flexible d'alimentation.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1" descr="NI_fiches info accident sécurité_Page_5">
            <a:extLst>
              <a:ext uri="{FF2B5EF4-FFF2-40B4-BE49-F238E27FC236}">
                <a16:creationId xmlns:a16="http://schemas.microsoft.com/office/drawing/2014/main" id="{1670105E-AA88-37CF-2C12-63151C75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0" t="56068" r="2475" b="16451"/>
          <a:stretch>
            <a:fillRect/>
          </a:stretch>
        </p:blipFill>
        <p:spPr bwMode="auto">
          <a:xfrm>
            <a:off x="6040438" y="2508250"/>
            <a:ext cx="2852737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8">
            <a:extLst>
              <a:ext uri="{FF2B5EF4-FFF2-40B4-BE49-F238E27FC236}">
                <a16:creationId xmlns:a16="http://schemas.microsoft.com/office/drawing/2014/main" id="{BA86E312-C515-6FB9-9599-DFA31D4276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43011" name="Espace réservé du numéro de diapositive 4">
            <a:extLst>
              <a:ext uri="{FF2B5EF4-FFF2-40B4-BE49-F238E27FC236}">
                <a16:creationId xmlns:a16="http://schemas.microsoft.com/office/drawing/2014/main" id="{C475D47F-F996-6DF8-D231-AD6D8600949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1BDB53F-8472-4484-84E0-ED7BCC42B7C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D4E8DF08-2FEC-D705-CC97-816999218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E9C3C74F-B7DD-C9C9-FECF-9A20E25EB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3014" name="Rectangle 12">
            <a:extLst>
              <a:ext uri="{FF2B5EF4-FFF2-40B4-BE49-F238E27FC236}">
                <a16:creationId xmlns:a16="http://schemas.microsoft.com/office/drawing/2014/main" id="{967A4619-82E4-F34F-E6F8-91B886508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2350" y="260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3015" name="Image 7">
            <a:extLst>
              <a:ext uri="{FF2B5EF4-FFF2-40B4-BE49-F238E27FC236}">
                <a16:creationId xmlns:a16="http://schemas.microsoft.com/office/drawing/2014/main" id="{7CFEBA3F-E6C4-3FFC-5A7A-A6F6AD42A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6388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8">
            <a:extLst>
              <a:ext uri="{FF2B5EF4-FFF2-40B4-BE49-F238E27FC236}">
                <a16:creationId xmlns:a16="http://schemas.microsoft.com/office/drawing/2014/main" id="{D770E239-2DFF-B619-75F0-367D137F0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44035" name="Espace réservé du numéro de diapositive 4">
            <a:extLst>
              <a:ext uri="{FF2B5EF4-FFF2-40B4-BE49-F238E27FC236}">
                <a16:creationId xmlns:a16="http://schemas.microsoft.com/office/drawing/2014/main" id="{39FECD3D-2CBA-625F-AE4E-EE7AF166F6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26ACEEF-CB8F-4233-BF6A-A5BCBD4B957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1214A8D2-A626-59B5-4E89-039B2ACC0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3EB9AD52-A796-E043-B550-67FC81A9D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4038" name="Rectangle 7">
            <a:extLst>
              <a:ext uri="{FF2B5EF4-FFF2-40B4-BE49-F238E27FC236}">
                <a16:creationId xmlns:a16="http://schemas.microsoft.com/office/drawing/2014/main" id="{9D3396E2-47E0-2B64-785B-AADBC17BA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75" y="2690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4039" name="Image 9">
            <a:extLst>
              <a:ext uri="{FF2B5EF4-FFF2-40B4-BE49-F238E27FC236}">
                <a16:creationId xmlns:a16="http://schemas.microsoft.com/office/drawing/2014/main" id="{D07532E0-772C-92EF-0921-05119EAE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60960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8">
            <a:extLst>
              <a:ext uri="{FF2B5EF4-FFF2-40B4-BE49-F238E27FC236}">
                <a16:creationId xmlns:a16="http://schemas.microsoft.com/office/drawing/2014/main" id="{E8A8CB9A-5B79-FF4A-1801-2B3F83F7C3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45059" name="Espace réservé du numéro de diapositive 4">
            <a:extLst>
              <a:ext uri="{FF2B5EF4-FFF2-40B4-BE49-F238E27FC236}">
                <a16:creationId xmlns:a16="http://schemas.microsoft.com/office/drawing/2014/main" id="{31607B5F-143F-B0C6-EAF8-9C75FA22C98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4B5E54A-E0DD-44F7-827E-8E33330D60C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07CC9609-4911-A524-0D45-B13D7D13B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88ED23F2-63D9-AAFA-2E11-DB7F55F3C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5062" name="Image 10">
            <a:extLst>
              <a:ext uri="{FF2B5EF4-FFF2-40B4-BE49-F238E27FC236}">
                <a16:creationId xmlns:a16="http://schemas.microsoft.com/office/drawing/2014/main" id="{3EE30264-6DB6-32EF-6BD3-DD28C3532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6388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8">
            <a:extLst>
              <a:ext uri="{FF2B5EF4-FFF2-40B4-BE49-F238E27FC236}">
                <a16:creationId xmlns:a16="http://schemas.microsoft.com/office/drawing/2014/main" id="{D21F1310-587F-3C29-C8E0-302C9A1278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46083" name="Espace réservé du numéro de diapositive 4">
            <a:extLst>
              <a:ext uri="{FF2B5EF4-FFF2-40B4-BE49-F238E27FC236}">
                <a16:creationId xmlns:a16="http://schemas.microsoft.com/office/drawing/2014/main" id="{59EAB7DC-F04A-E7E7-257B-0C9D1663C96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C5FC3C0-BCC3-4C53-80BB-89FDA8DED58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958A1411-BF94-E5D7-5468-B0538E811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18E18452-DCD2-23F4-D280-E0EDFCC50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6086" name="Rectangle 7">
            <a:extLst>
              <a:ext uri="{FF2B5EF4-FFF2-40B4-BE49-F238E27FC236}">
                <a16:creationId xmlns:a16="http://schemas.microsoft.com/office/drawing/2014/main" id="{78D84A06-F563-52AD-4D0C-CAD997888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2681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6087" name="Espace réservé du contenu 3">
            <a:extLst>
              <a:ext uri="{FF2B5EF4-FFF2-40B4-BE49-F238E27FC236}">
                <a16:creationId xmlns:a16="http://schemas.microsoft.com/office/drawing/2014/main" id="{061C8ABB-911D-3DF5-4894-31A3D5BF5055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6400800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8">
            <a:extLst>
              <a:ext uri="{FF2B5EF4-FFF2-40B4-BE49-F238E27FC236}">
                <a16:creationId xmlns:a16="http://schemas.microsoft.com/office/drawing/2014/main" id="{BC315248-211D-2DB9-A294-5ADF353883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47107" name="Espace réservé du numéro de diapositive 4">
            <a:extLst>
              <a:ext uri="{FF2B5EF4-FFF2-40B4-BE49-F238E27FC236}">
                <a16:creationId xmlns:a16="http://schemas.microsoft.com/office/drawing/2014/main" id="{53DA1A7C-1F46-9EB2-51A2-DE2109BDF05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B7F2159-7340-4D7A-9726-714AB25319C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00FA41D7-6F7F-7A14-1340-BB441D7AA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1AF42DFB-9731-3FDC-18C8-C1FE050A1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7110" name="Rectangle 7">
            <a:extLst>
              <a:ext uri="{FF2B5EF4-FFF2-40B4-BE49-F238E27FC236}">
                <a16:creationId xmlns:a16="http://schemas.microsoft.com/office/drawing/2014/main" id="{069ECA1E-EACD-B3BA-9E97-9C5AD68D3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3" y="2624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7111" name="Image 4">
            <a:extLst>
              <a:ext uri="{FF2B5EF4-FFF2-40B4-BE49-F238E27FC236}">
                <a16:creationId xmlns:a16="http://schemas.microsoft.com/office/drawing/2014/main" id="{39A998EA-B38B-67C1-B4D1-0E37B636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248400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re 8">
            <a:extLst>
              <a:ext uri="{FF2B5EF4-FFF2-40B4-BE49-F238E27FC236}">
                <a16:creationId xmlns:a16="http://schemas.microsoft.com/office/drawing/2014/main" id="{FCD9AA34-A55D-ED2F-FE5C-18F058049B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48131" name="Espace réservé du numéro de diapositive 4">
            <a:extLst>
              <a:ext uri="{FF2B5EF4-FFF2-40B4-BE49-F238E27FC236}">
                <a16:creationId xmlns:a16="http://schemas.microsoft.com/office/drawing/2014/main" id="{72D9E9A2-A8DC-043B-9E8E-966DCC495E5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E8FC2CA-B64A-47A6-BFD0-B182E0A3B45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37528C28-3418-887D-C0B5-854DF4B03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14CE12E9-62F2-A55F-32F7-F90F19DBD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8134" name="Rectangle 7">
            <a:extLst>
              <a:ext uri="{FF2B5EF4-FFF2-40B4-BE49-F238E27FC236}">
                <a16:creationId xmlns:a16="http://schemas.microsoft.com/office/drawing/2014/main" id="{09F08C68-B826-D4B5-0A47-5E6ADBD97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2686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8135" name="Image 6">
            <a:extLst>
              <a:ext uri="{FF2B5EF4-FFF2-40B4-BE49-F238E27FC236}">
                <a16:creationId xmlns:a16="http://schemas.microsoft.com/office/drawing/2014/main" id="{28EB5BD1-40E2-1EB7-A464-5BDED1137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5532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8">
            <a:extLst>
              <a:ext uri="{FF2B5EF4-FFF2-40B4-BE49-F238E27FC236}">
                <a16:creationId xmlns:a16="http://schemas.microsoft.com/office/drawing/2014/main" id="{44579885-8959-E0C8-1626-352F2923B3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49155" name="Espace réservé du numéro de diapositive 4">
            <a:extLst>
              <a:ext uri="{FF2B5EF4-FFF2-40B4-BE49-F238E27FC236}">
                <a16:creationId xmlns:a16="http://schemas.microsoft.com/office/drawing/2014/main" id="{DB60A811-CB8C-0A81-324B-6F5EDCFE1F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08B866D-71CA-4619-B8C8-680E7DA00C2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9156" name="Rectangle 8">
            <a:extLst>
              <a:ext uri="{FF2B5EF4-FFF2-40B4-BE49-F238E27FC236}">
                <a16:creationId xmlns:a16="http://schemas.microsoft.com/office/drawing/2014/main" id="{3C17A25E-DA67-020A-5CDC-0A0DD06AD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9157" name="Rectangle 10">
            <a:extLst>
              <a:ext uri="{FF2B5EF4-FFF2-40B4-BE49-F238E27FC236}">
                <a16:creationId xmlns:a16="http://schemas.microsoft.com/office/drawing/2014/main" id="{214EE76A-07CA-FEF7-256D-96D4D5BE8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9158" name="Rectangle 1">
            <a:extLst>
              <a:ext uri="{FF2B5EF4-FFF2-40B4-BE49-F238E27FC236}">
                <a16:creationId xmlns:a16="http://schemas.microsoft.com/office/drawing/2014/main" id="{E7C652DB-5648-B9B7-E19D-C6A6ACBCF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0"/>
            <a:ext cx="82089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ARI QS : micro-régulateur connecté,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inspiration qui va déclencher l'arrivée d'air et vérifier l'étanchéité à l'inspiration et à l'expiration. 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Au besoin compléter le serrage</a:t>
            </a:r>
            <a:r>
              <a:rPr lang="fr-FR" altLang="fr-FR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9159" name="Rectangle 8">
            <a:extLst>
              <a:ext uri="{FF2B5EF4-FFF2-40B4-BE49-F238E27FC236}">
                <a16:creationId xmlns:a16="http://schemas.microsoft.com/office/drawing/2014/main" id="{2E3D6FE4-C19D-987B-55DE-A4289B668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257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9160" name="Picture 7" descr="GTOD INC_Livre 3 - Les reconnaissances - nov2020_Page_044">
            <a:extLst>
              <a:ext uri="{FF2B5EF4-FFF2-40B4-BE49-F238E27FC236}">
                <a16:creationId xmlns:a16="http://schemas.microsoft.com/office/drawing/2014/main" id="{7765AA9F-BBBE-F75E-5B2B-35899D2B8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t="17163" r="70703" b="70506"/>
          <a:stretch>
            <a:fillRect/>
          </a:stretch>
        </p:blipFill>
        <p:spPr bwMode="auto">
          <a:xfrm>
            <a:off x="5249863" y="2400300"/>
            <a:ext cx="2603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8">
            <a:extLst>
              <a:ext uri="{FF2B5EF4-FFF2-40B4-BE49-F238E27FC236}">
                <a16:creationId xmlns:a16="http://schemas.microsoft.com/office/drawing/2014/main" id="{B1244712-FE10-8559-BC76-8BB2D5A035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50179" name="Espace réservé du numéro de diapositive 4">
            <a:extLst>
              <a:ext uri="{FF2B5EF4-FFF2-40B4-BE49-F238E27FC236}">
                <a16:creationId xmlns:a16="http://schemas.microsoft.com/office/drawing/2014/main" id="{D8EFC9EC-37A0-BA4C-47C6-C4554CD38C6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142659A-4827-471B-AD7D-7FD942A6FEC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0180" name="Rectangle 8">
            <a:extLst>
              <a:ext uri="{FF2B5EF4-FFF2-40B4-BE49-F238E27FC236}">
                <a16:creationId xmlns:a16="http://schemas.microsoft.com/office/drawing/2014/main" id="{121AA6D0-FA2B-1BD9-85E5-823FD16C1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0181" name="Rectangle 10">
            <a:extLst>
              <a:ext uri="{FF2B5EF4-FFF2-40B4-BE49-F238E27FC236}">
                <a16:creationId xmlns:a16="http://schemas.microsoft.com/office/drawing/2014/main" id="{A9BCFD73-DD5C-A9E3-210C-ACD516544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0182" name="Rectangle 1">
            <a:extLst>
              <a:ext uri="{FF2B5EF4-FFF2-40B4-BE49-F238E27FC236}">
                <a16:creationId xmlns:a16="http://schemas.microsoft.com/office/drawing/2014/main" id="{A28A9F97-F93C-B82B-51C9-3A4179784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316038"/>
            <a:ext cx="82089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Contrôler l'étanchéité à l'inspiration et à l'expiration en appliquant </a:t>
            </a:r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sans appuyer,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la paume de la main sur l'emplacement du micro-régulateur. 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Au besoin compléter le serrage</a:t>
            </a:r>
            <a:r>
              <a:rPr lang="fr-FR" altLang="fr-FR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0183" name="Rectangle 8">
            <a:extLst>
              <a:ext uri="{FF2B5EF4-FFF2-40B4-BE49-F238E27FC236}">
                <a16:creationId xmlns:a16="http://schemas.microsoft.com/office/drawing/2014/main" id="{1413DFFB-017A-7C94-7202-C52E962A1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5" y="2562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50184" name="Picture 7" descr="GTOD INC_Livre 3 - Les reconnaissances - nov2020_Page_044">
            <a:extLst>
              <a:ext uri="{FF2B5EF4-FFF2-40B4-BE49-F238E27FC236}">
                <a16:creationId xmlns:a16="http://schemas.microsoft.com/office/drawing/2014/main" id="{6F8FF93A-0D36-E908-7383-F01F41FAA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5" t="30725" r="14259" b="55998"/>
          <a:stretch>
            <a:fillRect/>
          </a:stretch>
        </p:blipFill>
        <p:spPr bwMode="auto">
          <a:xfrm>
            <a:off x="4572000" y="2286000"/>
            <a:ext cx="31400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8">
            <a:extLst>
              <a:ext uri="{FF2B5EF4-FFF2-40B4-BE49-F238E27FC236}">
                <a16:creationId xmlns:a16="http://schemas.microsoft.com/office/drawing/2014/main" id="{B620A88E-1FE2-4C80-A04B-661769804D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51203" name="Espace réservé du numéro de diapositive 4">
            <a:extLst>
              <a:ext uri="{FF2B5EF4-FFF2-40B4-BE49-F238E27FC236}">
                <a16:creationId xmlns:a16="http://schemas.microsoft.com/office/drawing/2014/main" id="{6D176340-8082-4CB5-36B2-D60471D2EC4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9E2EBBB-221E-4E15-86E5-6F0772290A0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04" name="Rectangle 8">
            <a:extLst>
              <a:ext uri="{FF2B5EF4-FFF2-40B4-BE49-F238E27FC236}">
                <a16:creationId xmlns:a16="http://schemas.microsoft.com/office/drawing/2014/main" id="{93686E1D-DFA8-5ED1-C56F-4ADBB6323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1205" name="Rectangle 10">
            <a:extLst>
              <a:ext uri="{FF2B5EF4-FFF2-40B4-BE49-F238E27FC236}">
                <a16:creationId xmlns:a16="http://schemas.microsoft.com/office/drawing/2014/main" id="{871ED8F2-18BA-4D85-DCBE-0E7C5A38C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1206" name="Rectangle 1">
            <a:extLst>
              <a:ext uri="{FF2B5EF4-FFF2-40B4-BE49-F238E27FC236}">
                <a16:creationId xmlns:a16="http://schemas.microsoft.com/office/drawing/2014/main" id="{F1A89A83-61F5-AD5B-469F-9BE4F0401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1341438"/>
            <a:ext cx="820896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Mettre en place la cagoule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placer la sangle de mise en attente sous la cagoule.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altLang="fr-FR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contrôle du placement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avant de coiffer le casque. Vérifier qu'aucune partie de peau n'est apparente.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Micro-régulateur peut être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connecté à cette étape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limite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l’apparition de buée,</a:t>
            </a:r>
          </a:p>
        </p:txBody>
      </p:sp>
      <p:sp>
        <p:nvSpPr>
          <p:cNvPr id="51207" name="Rectangle 8">
            <a:extLst>
              <a:ext uri="{FF2B5EF4-FFF2-40B4-BE49-F238E27FC236}">
                <a16:creationId xmlns:a16="http://schemas.microsoft.com/office/drawing/2014/main" id="{DE9E1EA1-23C6-2F66-4F8F-768BC31B5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338" y="2586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51208" name="Picture 7" descr="GTOD INC_Livre 3 - Les reconnaissances - nov2020_Page_044">
            <a:extLst>
              <a:ext uri="{FF2B5EF4-FFF2-40B4-BE49-F238E27FC236}">
                <a16:creationId xmlns:a16="http://schemas.microsoft.com/office/drawing/2014/main" id="{DFD6B866-E861-C76B-111F-FCE4C967E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45747" r="59222" b="39360"/>
          <a:stretch>
            <a:fillRect/>
          </a:stretch>
        </p:blipFill>
        <p:spPr bwMode="auto">
          <a:xfrm>
            <a:off x="4833938" y="3382963"/>
            <a:ext cx="3962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8">
            <a:extLst>
              <a:ext uri="{FF2B5EF4-FFF2-40B4-BE49-F238E27FC236}">
                <a16:creationId xmlns:a16="http://schemas.microsoft.com/office/drawing/2014/main" id="{5C647869-A39F-7A0C-AB02-01B131FC63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52227" name="Espace réservé du numéro de diapositive 4">
            <a:extLst>
              <a:ext uri="{FF2B5EF4-FFF2-40B4-BE49-F238E27FC236}">
                <a16:creationId xmlns:a16="http://schemas.microsoft.com/office/drawing/2014/main" id="{F5F081A6-7187-2E18-32F8-FF56A72DC7C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349D475-8808-4BFB-BF75-6F857B9CDBE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2228" name="Rectangle 8">
            <a:extLst>
              <a:ext uri="{FF2B5EF4-FFF2-40B4-BE49-F238E27FC236}">
                <a16:creationId xmlns:a16="http://schemas.microsoft.com/office/drawing/2014/main" id="{D676B7A7-CB22-E957-D325-27D2A323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2229" name="Rectangle 10">
            <a:extLst>
              <a:ext uri="{FF2B5EF4-FFF2-40B4-BE49-F238E27FC236}">
                <a16:creationId xmlns:a16="http://schemas.microsoft.com/office/drawing/2014/main" id="{EA481159-24E1-9022-6CDE-E03025FE8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2230" name="Rectangle 1">
            <a:extLst>
              <a:ext uri="{FF2B5EF4-FFF2-40B4-BE49-F238E27FC236}">
                <a16:creationId xmlns:a16="http://schemas.microsoft.com/office/drawing/2014/main" id="{ED104FDC-0F0B-60C2-0B33-F5A027B69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0"/>
            <a:ext cx="82089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Fermer la fermeture éclair de la veste.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Placer le velcro de cou</a:t>
            </a:r>
            <a:r>
              <a:rPr lang="fr-FR" altLang="fr-FR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2231" name="Rectangle 10">
            <a:extLst>
              <a:ext uri="{FF2B5EF4-FFF2-40B4-BE49-F238E27FC236}">
                <a16:creationId xmlns:a16="http://schemas.microsoft.com/office/drawing/2014/main" id="{C353E55D-AEF4-E399-D233-2A3AF8618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2667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52232" name="Image 3">
            <a:extLst>
              <a:ext uri="{FF2B5EF4-FFF2-40B4-BE49-F238E27FC236}">
                <a16:creationId xmlns:a16="http://schemas.microsoft.com/office/drawing/2014/main" id="{1D239917-527A-7B2C-1070-D15C96909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525780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8">
            <a:extLst>
              <a:ext uri="{FF2B5EF4-FFF2-40B4-BE49-F238E27FC236}">
                <a16:creationId xmlns:a16="http://schemas.microsoft.com/office/drawing/2014/main" id="{910B5D3B-A309-1A26-41A7-5E3A0925B7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avant l'engagement</a:t>
            </a:r>
          </a:p>
        </p:txBody>
      </p:sp>
      <p:sp>
        <p:nvSpPr>
          <p:cNvPr id="7171" name="Espace réservé du numéro de diapositive 4">
            <a:extLst>
              <a:ext uri="{FF2B5EF4-FFF2-40B4-BE49-F238E27FC236}">
                <a16:creationId xmlns:a16="http://schemas.microsoft.com/office/drawing/2014/main" id="{99D7F5FB-8D72-CBF4-6ECF-36949E4270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93339C-2815-458D-ABD8-2904FA7546F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172" name="ZoneTexte 3">
            <a:extLst>
              <a:ext uri="{FF2B5EF4-FFF2-40B4-BE49-F238E27FC236}">
                <a16:creationId xmlns:a16="http://schemas.microsoft.com/office/drawing/2014/main" id="{002A8D32-EF90-EAB0-A9B5-62E3F34BD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12875"/>
            <a:ext cx="755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EPI :</a:t>
            </a:r>
          </a:p>
        </p:txBody>
      </p:sp>
      <p:pic>
        <p:nvPicPr>
          <p:cNvPr id="7173" name="Image 53">
            <a:extLst>
              <a:ext uri="{FF2B5EF4-FFF2-40B4-BE49-F238E27FC236}">
                <a16:creationId xmlns:a16="http://schemas.microsoft.com/office/drawing/2014/main" id="{2F006F68-AD93-E3AE-FCCE-3234D9B8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71"/>
          <a:stretch>
            <a:fillRect/>
          </a:stretch>
        </p:blipFill>
        <p:spPr bwMode="auto">
          <a:xfrm>
            <a:off x="4716463" y="2439988"/>
            <a:ext cx="3859212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Image 122">
            <a:extLst>
              <a:ext uri="{FF2B5EF4-FFF2-40B4-BE49-F238E27FC236}">
                <a16:creationId xmlns:a16="http://schemas.microsoft.com/office/drawing/2014/main" id="{77640187-01D2-1C9C-FA56-4784E68B5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r="19888"/>
          <a:stretch>
            <a:fillRect/>
          </a:stretch>
        </p:blipFill>
        <p:spPr bwMode="auto">
          <a:xfrm>
            <a:off x="533400" y="2741613"/>
            <a:ext cx="3529013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Zone de texte 2">
            <a:extLst>
              <a:ext uri="{FF2B5EF4-FFF2-40B4-BE49-F238E27FC236}">
                <a16:creationId xmlns:a16="http://schemas.microsoft.com/office/drawing/2014/main" id="{EB1251A3-B813-152C-9365-B55BD2A45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93900"/>
            <a:ext cx="7429500" cy="5635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Mettre la doublure du pantalon par-dessus la botte de feu.</a:t>
            </a:r>
            <a:endParaRPr lang="fr-FR" altLang="fr-FR"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8">
            <a:extLst>
              <a:ext uri="{FF2B5EF4-FFF2-40B4-BE49-F238E27FC236}">
                <a16:creationId xmlns:a16="http://schemas.microsoft.com/office/drawing/2014/main" id="{EA6D7F08-559D-F992-4578-39D9B57821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53251" name="Espace réservé du numéro de diapositive 4">
            <a:extLst>
              <a:ext uri="{FF2B5EF4-FFF2-40B4-BE49-F238E27FC236}">
                <a16:creationId xmlns:a16="http://schemas.microsoft.com/office/drawing/2014/main" id="{89F7EED1-0628-CAE5-FAE4-17F472F4702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2FAF07C-0DCE-4809-A7EA-FF17171B807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3252" name="Rectangle 8">
            <a:extLst>
              <a:ext uri="{FF2B5EF4-FFF2-40B4-BE49-F238E27FC236}">
                <a16:creationId xmlns:a16="http://schemas.microsoft.com/office/drawing/2014/main" id="{B7E4A5BE-D595-D350-41CC-7F5960667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3253" name="Rectangle 10">
            <a:extLst>
              <a:ext uri="{FF2B5EF4-FFF2-40B4-BE49-F238E27FC236}">
                <a16:creationId xmlns:a16="http://schemas.microsoft.com/office/drawing/2014/main" id="{8C45A99C-C323-D11C-409F-B4B99DAE4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3254" name="Rectangle 1">
            <a:extLst>
              <a:ext uri="{FF2B5EF4-FFF2-40B4-BE49-F238E27FC236}">
                <a16:creationId xmlns:a16="http://schemas.microsoft.com/office/drawing/2014/main" id="{8F0A21B2-421E-4B60-4C40-4043D0EB0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1368425"/>
            <a:ext cx="820896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Coiffer le casque et fermer la jugulaire.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Connecter le micro-régulateur si cela n'est pas fait.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Remettre les gants et se redresser face 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face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ontrôles croisés</a:t>
            </a:r>
            <a:r>
              <a:rPr lang="fr-FR" altLang="fr-FR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3255" name="Rectangle 8">
            <a:extLst>
              <a:ext uri="{FF2B5EF4-FFF2-40B4-BE49-F238E27FC236}">
                <a16:creationId xmlns:a16="http://schemas.microsoft.com/office/drawing/2014/main" id="{3825B967-6AC2-7500-DAD3-1F749BF6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038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53256" name="Picture 7" descr="GTOD INC_Livre 3 - Les reconnaissances - nov2020_Page_044">
            <a:extLst>
              <a:ext uri="{FF2B5EF4-FFF2-40B4-BE49-F238E27FC236}">
                <a16:creationId xmlns:a16="http://schemas.microsoft.com/office/drawing/2014/main" id="{D922466F-6768-7808-1AB5-BE121AD35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6" t="71822" r="8292" b="9151"/>
          <a:stretch>
            <a:fillRect/>
          </a:stretch>
        </p:blipFill>
        <p:spPr bwMode="auto">
          <a:xfrm>
            <a:off x="5327650" y="2409825"/>
            <a:ext cx="34877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re 8">
            <a:extLst>
              <a:ext uri="{FF2B5EF4-FFF2-40B4-BE49-F238E27FC236}">
                <a16:creationId xmlns:a16="http://schemas.microsoft.com/office/drawing/2014/main" id="{42224C7D-EE5C-1A27-8735-C353F9651A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54275" name="Espace réservé du numéro de diapositive 4">
            <a:extLst>
              <a:ext uri="{FF2B5EF4-FFF2-40B4-BE49-F238E27FC236}">
                <a16:creationId xmlns:a16="http://schemas.microsoft.com/office/drawing/2014/main" id="{6B587FA0-D286-C89E-DB3B-62A8DC28915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3AD54FB-1160-4BDF-8AE0-92C80E511D8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4276" name="Rectangle 1">
            <a:extLst>
              <a:ext uri="{FF2B5EF4-FFF2-40B4-BE49-F238E27FC236}">
                <a16:creationId xmlns:a16="http://schemas.microsoft.com/office/drawing/2014/main" id="{D83C9FFA-C66F-D70E-69DE-0328B595B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2125663"/>
            <a:ext cx="8208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Jugulaire vient coiffer l'ergot  </a:t>
            </a:r>
          </a:p>
        </p:txBody>
      </p:sp>
      <p:pic>
        <p:nvPicPr>
          <p:cNvPr id="54277" name="Picture 6" descr="..\..\..\doc\INC\TOP\A.R.I.C.O\A.R.I.C.O\Photos\IMG_0513.jpg">
            <a:extLst>
              <a:ext uri="{FF2B5EF4-FFF2-40B4-BE49-F238E27FC236}">
                <a16:creationId xmlns:a16="http://schemas.microsoft.com/office/drawing/2014/main" id="{2AD36E5D-6AD3-68D7-2254-FC5A14B80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 t="20421" r="14149" b="28374"/>
          <a:stretch>
            <a:fillRect/>
          </a:stretch>
        </p:blipFill>
        <p:spPr bwMode="auto">
          <a:xfrm>
            <a:off x="5334000" y="1981200"/>
            <a:ext cx="31480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Line 8">
            <a:extLst>
              <a:ext uri="{FF2B5EF4-FFF2-40B4-BE49-F238E27FC236}">
                <a16:creationId xmlns:a16="http://schemas.microsoft.com/office/drawing/2014/main" id="{632A83D9-957D-2E94-E8AF-AF43ACAF5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590800"/>
            <a:ext cx="3048000" cy="1600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54279" name="Picture 8" descr="IMG_0511">
            <a:extLst>
              <a:ext uri="{FF2B5EF4-FFF2-40B4-BE49-F238E27FC236}">
                <a16:creationId xmlns:a16="http://schemas.microsoft.com/office/drawing/2014/main" id="{95159362-F80F-6284-957D-B7CADDF39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38862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re 8">
            <a:extLst>
              <a:ext uri="{FF2B5EF4-FFF2-40B4-BE49-F238E27FC236}">
                <a16:creationId xmlns:a16="http://schemas.microsoft.com/office/drawing/2014/main" id="{5B91CE44-B31B-B672-C827-6E5A75387F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55299" name="Espace réservé du numéro de diapositive 4">
            <a:extLst>
              <a:ext uri="{FF2B5EF4-FFF2-40B4-BE49-F238E27FC236}">
                <a16:creationId xmlns:a16="http://schemas.microsoft.com/office/drawing/2014/main" id="{05D6EAA7-C07A-E764-6E74-1A2A84B3037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0B7C53A-5178-43F2-9A99-2F0788E71CA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5300" name="Rectangle 1">
            <a:extLst>
              <a:ext uri="{FF2B5EF4-FFF2-40B4-BE49-F238E27FC236}">
                <a16:creationId xmlns:a16="http://schemas.microsoft.com/office/drawing/2014/main" id="{029C36B6-D8A8-67AD-7077-A66F95F55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1417638"/>
            <a:ext cx="8208963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Encliqueter :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Mettre le micro-régulateur en place dans l'orifice de jonction.</a:t>
            </a:r>
          </a:p>
        </p:txBody>
      </p:sp>
      <p:pic>
        <p:nvPicPr>
          <p:cNvPr id="55301" name="Picture 7" descr="C:\Documents and Settings\Philippe\Mes documents\JSP SDMIS\Dématérialisation\doc\INC\TOP\A.R.I.C.O\A.R.I.C.O\Photos\IMG_0517.jpg">
            <a:extLst>
              <a:ext uri="{FF2B5EF4-FFF2-40B4-BE49-F238E27FC236}">
                <a16:creationId xmlns:a16="http://schemas.microsoft.com/office/drawing/2014/main" id="{71695163-95B3-6039-DF9A-50135ED82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/>
          <a:stretch>
            <a:fillRect/>
          </a:stretch>
        </p:blipFill>
        <p:spPr bwMode="auto">
          <a:xfrm>
            <a:off x="1905000" y="2362200"/>
            <a:ext cx="22860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7">
            <a:extLst>
              <a:ext uri="{FF2B5EF4-FFF2-40B4-BE49-F238E27FC236}">
                <a16:creationId xmlns:a16="http://schemas.microsoft.com/office/drawing/2014/main" id="{8C4C286F-BCDE-6FE2-3857-809C48753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3454400"/>
            <a:ext cx="35290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5090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5090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5090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509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8509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509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509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509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509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Cela ce fait à l'air libre.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8">
            <a:extLst>
              <a:ext uri="{FF2B5EF4-FFF2-40B4-BE49-F238E27FC236}">
                <a16:creationId xmlns:a16="http://schemas.microsoft.com/office/drawing/2014/main" id="{831443BB-B611-93F1-511B-8ECEA57706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56323" name="Espace réservé du numéro de diapositive 4">
            <a:extLst>
              <a:ext uri="{FF2B5EF4-FFF2-40B4-BE49-F238E27FC236}">
                <a16:creationId xmlns:a16="http://schemas.microsoft.com/office/drawing/2014/main" id="{B5CAE096-82C6-A6B6-211C-4B59FFD0E06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63F7E16-0463-4F20-B9BA-DF3DE39B8C4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6324" name="Rectangle 1">
            <a:extLst>
              <a:ext uri="{FF2B5EF4-FFF2-40B4-BE49-F238E27FC236}">
                <a16:creationId xmlns:a16="http://schemas.microsoft.com/office/drawing/2014/main" id="{922ABAEB-CC62-43DB-96B4-6F3B4A5CA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20896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Prendre l'orifice de jonction d'une main et le micro-régulateur de l'autre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introduire ce dernier dans l'orifice en appuyant franchement avec le plat de la main jusqu'au "clic". </a:t>
            </a:r>
          </a:p>
        </p:txBody>
      </p:sp>
      <p:pic>
        <p:nvPicPr>
          <p:cNvPr id="56325" name="Picture 6" descr="..\..\..\doc\INC\TOP\A.R.I.C.O\A.R.I.C.O\Photos\IMG_0514.jpg">
            <a:extLst>
              <a:ext uri="{FF2B5EF4-FFF2-40B4-BE49-F238E27FC236}">
                <a16:creationId xmlns:a16="http://schemas.microsoft.com/office/drawing/2014/main" id="{E4DFD0B6-F161-234C-E0A2-7D8746A01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2924175"/>
            <a:ext cx="24018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Rectangle 9">
            <a:extLst>
              <a:ext uri="{FF2B5EF4-FFF2-40B4-BE49-F238E27FC236}">
                <a16:creationId xmlns:a16="http://schemas.microsoft.com/office/drawing/2014/main" id="{74E7607A-E6C4-192D-918A-83FB9B9BC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690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56327" name="Picture 8" descr="SKM_C284e19060804470_0001">
            <a:extLst>
              <a:ext uri="{FF2B5EF4-FFF2-40B4-BE49-F238E27FC236}">
                <a16:creationId xmlns:a16="http://schemas.microsoft.com/office/drawing/2014/main" id="{05D82228-8E9F-6261-F603-DBE847FDA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2" t="17421" r="14639" b="55339"/>
          <a:stretch>
            <a:fillRect/>
          </a:stretch>
        </p:blipFill>
        <p:spPr bwMode="auto">
          <a:xfrm>
            <a:off x="4484688" y="2817813"/>
            <a:ext cx="396240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8">
            <a:extLst>
              <a:ext uri="{FF2B5EF4-FFF2-40B4-BE49-F238E27FC236}">
                <a16:creationId xmlns:a16="http://schemas.microsoft.com/office/drawing/2014/main" id="{A6F4977B-8F4C-4F29-78A7-DB86E334F6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57347" name="Espace réservé du numéro de diapositive 4">
            <a:extLst>
              <a:ext uri="{FF2B5EF4-FFF2-40B4-BE49-F238E27FC236}">
                <a16:creationId xmlns:a16="http://schemas.microsoft.com/office/drawing/2014/main" id="{C493670F-B87D-8026-C09B-6EDB1512AE1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76E0337-6E05-4AE0-89D7-FF2756247D0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7348" name="Rectangle 1">
            <a:extLst>
              <a:ext uri="{FF2B5EF4-FFF2-40B4-BE49-F238E27FC236}">
                <a16:creationId xmlns:a16="http://schemas.microsoft.com/office/drawing/2014/main" id="{602EEA01-75DD-0636-EDB8-D101F5D62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1557338"/>
            <a:ext cx="8208962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Tirer légèrement dessus le micro-régulateur afin de s'assurer qu'il est bien accroché.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Prendre une inspiration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F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onctionnement de la SAD. </a:t>
            </a:r>
          </a:p>
        </p:txBody>
      </p:sp>
      <p:pic>
        <p:nvPicPr>
          <p:cNvPr id="57349" name="Picture 7" descr="C:\Documents and Settings\Philippe\Mes documents\JSP SDMIS\Dématérialisation\doc\INC\TOP\A.R.I.C.O\A.R.I.C.O\Photos\IMG_0517.jpg">
            <a:extLst>
              <a:ext uri="{FF2B5EF4-FFF2-40B4-BE49-F238E27FC236}">
                <a16:creationId xmlns:a16="http://schemas.microsoft.com/office/drawing/2014/main" id="{A0B57390-84BD-86E1-55FA-F713C62CD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2514600"/>
            <a:ext cx="2747963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re 8">
            <a:extLst>
              <a:ext uri="{FF2B5EF4-FFF2-40B4-BE49-F238E27FC236}">
                <a16:creationId xmlns:a16="http://schemas.microsoft.com/office/drawing/2014/main" id="{F379434D-B5C9-E2EB-5DF2-625818B288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58371" name="Espace réservé du numéro de diapositive 4">
            <a:extLst>
              <a:ext uri="{FF2B5EF4-FFF2-40B4-BE49-F238E27FC236}">
                <a16:creationId xmlns:a16="http://schemas.microsoft.com/office/drawing/2014/main" id="{11E647E1-AC2E-BE17-C447-9C299718B7D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0C56FF7-FB7E-4937-8E30-88E5CAE24B3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8372" name="Rectangle 1">
            <a:extLst>
              <a:ext uri="{FF2B5EF4-FFF2-40B4-BE49-F238E27FC236}">
                <a16:creationId xmlns:a16="http://schemas.microsoft.com/office/drawing/2014/main" id="{47DE3BC8-C99A-6E40-A53B-CB4EBE2BC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8208963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Calibri" panose="020F0502020204030204" pitchFamily="34" charset="0"/>
              </a:rPr>
              <a:t>Pour retirer le micro-régulateur :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Appuyer simultanément sur tous les ergots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du micro-régulateur, puis tirer dessus. </a:t>
            </a:r>
          </a:p>
        </p:txBody>
      </p:sp>
      <p:pic>
        <p:nvPicPr>
          <p:cNvPr id="58373" name="Picture 6">
            <a:extLst>
              <a:ext uri="{FF2B5EF4-FFF2-40B4-BE49-F238E27FC236}">
                <a16:creationId xmlns:a16="http://schemas.microsoft.com/office/drawing/2014/main" id="{35B9B879-C463-2E56-1FEF-C59A5D513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6" t="42799" r="56250" b="25999"/>
          <a:stretch>
            <a:fillRect/>
          </a:stretch>
        </p:blipFill>
        <p:spPr bwMode="auto">
          <a:xfrm>
            <a:off x="1676400" y="3200400"/>
            <a:ext cx="192563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19191"/>
                  </a:outerShdw>
                </a:effectLst>
              </a14:hiddenEffects>
            </a:ext>
          </a:extLst>
        </p:spPr>
      </p:pic>
      <p:pic>
        <p:nvPicPr>
          <p:cNvPr id="58374" name="Picture 9" descr="SKM_C284e19060804470_0001">
            <a:extLst>
              <a:ext uri="{FF2B5EF4-FFF2-40B4-BE49-F238E27FC236}">
                <a16:creationId xmlns:a16="http://schemas.microsoft.com/office/drawing/2014/main" id="{01CF7DBE-70A6-A66E-7D1D-2BB62AB9B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6" t="62221" r="16501" b="10519"/>
          <a:stretch>
            <a:fillRect/>
          </a:stretch>
        </p:blipFill>
        <p:spPr bwMode="auto">
          <a:xfrm>
            <a:off x="4876800" y="3048000"/>
            <a:ext cx="35052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8">
            <a:extLst>
              <a:ext uri="{FF2B5EF4-FFF2-40B4-BE49-F238E27FC236}">
                <a16:creationId xmlns:a16="http://schemas.microsoft.com/office/drawing/2014/main" id="{364171A3-4491-5CA9-B777-32713B3322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S'équiper d'un ARICO</a:t>
            </a:r>
          </a:p>
        </p:txBody>
      </p:sp>
      <p:sp>
        <p:nvSpPr>
          <p:cNvPr id="59395" name="Espace réservé du numéro de diapositive 4">
            <a:extLst>
              <a:ext uri="{FF2B5EF4-FFF2-40B4-BE49-F238E27FC236}">
                <a16:creationId xmlns:a16="http://schemas.microsoft.com/office/drawing/2014/main" id="{36CAC24B-1406-390B-8F3F-D8EFECF4B57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5B4EB54-1E81-4BD5-9FDC-443A70A4C8F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9396" name="Rectangle 1">
            <a:extLst>
              <a:ext uri="{FF2B5EF4-FFF2-40B4-BE49-F238E27FC236}">
                <a16:creationId xmlns:a16="http://schemas.microsoft.com/office/drawing/2014/main" id="{A197DA3F-1685-48FB-BC76-A5D4BE97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55738"/>
            <a:ext cx="6337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Tourner les 2 ergots et tirer en même temps </a:t>
            </a:r>
          </a:p>
        </p:txBody>
      </p:sp>
      <p:pic>
        <p:nvPicPr>
          <p:cNvPr id="59397" name="Picture 6" descr="I:\Images\Sapeurs-Pompiers\TOP\A.R.I\A.R.I.C.O\Photos\099.JPG">
            <a:extLst>
              <a:ext uri="{FF2B5EF4-FFF2-40B4-BE49-F238E27FC236}">
                <a16:creationId xmlns:a16="http://schemas.microsoft.com/office/drawing/2014/main" id="{6B39755B-61AA-313E-C434-DC2B5F04F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3" t="13072" r="16728"/>
          <a:stretch>
            <a:fillRect/>
          </a:stretch>
        </p:blipFill>
        <p:spPr bwMode="auto">
          <a:xfrm>
            <a:off x="2819400" y="2133600"/>
            <a:ext cx="3328988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re 8">
            <a:extLst>
              <a:ext uri="{FF2B5EF4-FFF2-40B4-BE49-F238E27FC236}">
                <a16:creationId xmlns:a16="http://schemas.microsoft.com/office/drawing/2014/main" id="{F09ED52F-6785-518F-2AFC-6F1D609971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1188" y="2205038"/>
            <a:ext cx="4695825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Contrôle croisé</a:t>
            </a:r>
          </a:p>
        </p:txBody>
      </p:sp>
      <p:sp>
        <p:nvSpPr>
          <p:cNvPr id="60419" name="Espace réservé du numéro de diapositive 4">
            <a:extLst>
              <a:ext uri="{FF2B5EF4-FFF2-40B4-BE49-F238E27FC236}">
                <a16:creationId xmlns:a16="http://schemas.microsoft.com/office/drawing/2014/main" id="{C6A415CB-1127-407C-AF4E-019F6C66E5A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5D515D7-72E1-4FC2-9517-B7014C1DD00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60420" name="Picture 6">
            <a:extLst>
              <a:ext uri="{FF2B5EF4-FFF2-40B4-BE49-F238E27FC236}">
                <a16:creationId xmlns:a16="http://schemas.microsoft.com/office/drawing/2014/main" id="{D1125EF4-4FF6-CA44-FCB6-C9C8B26E4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 t="19792" r="29688" b="53224"/>
          <a:stretch>
            <a:fillRect/>
          </a:stretch>
        </p:blipFill>
        <p:spPr bwMode="auto">
          <a:xfrm>
            <a:off x="5794375" y="1905000"/>
            <a:ext cx="296862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re 8">
            <a:extLst>
              <a:ext uri="{FF2B5EF4-FFF2-40B4-BE49-F238E27FC236}">
                <a16:creationId xmlns:a16="http://schemas.microsoft.com/office/drawing/2014/main" id="{FE86440C-FCFD-78D3-C8ED-468FDDBB63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Contrôle croisé</a:t>
            </a:r>
          </a:p>
        </p:txBody>
      </p:sp>
      <p:sp>
        <p:nvSpPr>
          <p:cNvPr id="61443" name="Espace réservé du numéro de diapositive 4">
            <a:extLst>
              <a:ext uri="{FF2B5EF4-FFF2-40B4-BE49-F238E27FC236}">
                <a16:creationId xmlns:a16="http://schemas.microsoft.com/office/drawing/2014/main" id="{448DD88F-A375-125B-659E-DB6E210D0A2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DA42575-808B-4269-A11D-742B8753A73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9396" name="Rectangle 1">
            <a:extLst>
              <a:ext uri="{FF2B5EF4-FFF2-40B4-BE49-F238E27FC236}">
                <a16:creationId xmlns:a16="http://schemas.microsoft.com/office/drawing/2014/main" id="{E4FE769E-996F-4B76-DD19-7E9B722C3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0" y="1412875"/>
            <a:ext cx="5181600" cy="4017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 doit procéder avant tout engagement à une vérification de son équipement : </a:t>
            </a:r>
            <a:endParaRPr lang="fr-FR" altLang="fr-FR" sz="24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è"/>
              <a:defRPr/>
            </a:pPr>
            <a:r>
              <a:rPr lang="fr-FR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Contrôle croisé.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Obligatoire 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intervient une fois l'habillage terminé.</a:t>
            </a:r>
            <a:endParaRPr lang="fr-FR" altLang="fr-FR" sz="2400" b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S’</a:t>
            </a:r>
            <a:r>
              <a:rPr lang="fr-FR" altLang="fr-FR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assurer que chacun a son matériel et qu'il soit correctement en place. </a:t>
            </a:r>
          </a:p>
        </p:txBody>
      </p:sp>
      <p:pic>
        <p:nvPicPr>
          <p:cNvPr id="61445" name="Picture 6">
            <a:extLst>
              <a:ext uri="{FF2B5EF4-FFF2-40B4-BE49-F238E27FC236}">
                <a16:creationId xmlns:a16="http://schemas.microsoft.com/office/drawing/2014/main" id="{0B39BEA0-0E36-E1DD-DEF7-1E634E85E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 t="19792" r="29688" b="53224"/>
          <a:stretch>
            <a:fillRect/>
          </a:stretch>
        </p:blipFill>
        <p:spPr bwMode="auto">
          <a:xfrm>
            <a:off x="5794375" y="1905000"/>
            <a:ext cx="296862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re 8">
            <a:extLst>
              <a:ext uri="{FF2B5EF4-FFF2-40B4-BE49-F238E27FC236}">
                <a16:creationId xmlns:a16="http://schemas.microsoft.com/office/drawing/2014/main" id="{6228458D-7297-45BA-F6B5-A4D079A79F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Contrôle croisé</a:t>
            </a:r>
          </a:p>
        </p:txBody>
      </p:sp>
      <p:sp>
        <p:nvSpPr>
          <p:cNvPr id="62467" name="Espace réservé du numéro de diapositive 4">
            <a:extLst>
              <a:ext uri="{FF2B5EF4-FFF2-40B4-BE49-F238E27FC236}">
                <a16:creationId xmlns:a16="http://schemas.microsoft.com/office/drawing/2014/main" id="{E2A58820-12A8-DDC1-70E6-CA83ADDAF3C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9191522-D878-4B25-A67E-2292C2BC47D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2468" name="Rectangle 8">
            <a:extLst>
              <a:ext uri="{FF2B5EF4-FFF2-40B4-BE49-F238E27FC236}">
                <a16:creationId xmlns:a16="http://schemas.microsoft.com/office/drawing/2014/main" id="{46D6566A-F791-5305-31EF-8B8106494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62469" name="Rectangle 10">
            <a:extLst>
              <a:ext uri="{FF2B5EF4-FFF2-40B4-BE49-F238E27FC236}">
                <a16:creationId xmlns:a16="http://schemas.microsoft.com/office/drawing/2014/main" id="{C09AFBA6-E393-95BB-BBE2-A8FF8E84A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62470" name="Rectangle 1">
            <a:extLst>
              <a:ext uri="{FF2B5EF4-FFF2-40B4-BE49-F238E27FC236}">
                <a16:creationId xmlns:a16="http://schemas.microsoft.com/office/drawing/2014/main" id="{AE68C246-FA69-867A-0445-E3702DB63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0"/>
            <a:ext cx="5334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Equipement est individuel mais le contrôle se fait à 2.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Chaque SP doit être en capacité, en cas de problème soudain, de mettre un masque d’ARI et connecter le micro-régulateur.</a:t>
            </a:r>
          </a:p>
        </p:txBody>
      </p:sp>
      <p:pic>
        <p:nvPicPr>
          <p:cNvPr id="62471" name="Picture 6">
            <a:extLst>
              <a:ext uri="{FF2B5EF4-FFF2-40B4-BE49-F238E27FC236}">
                <a16:creationId xmlns:a16="http://schemas.microsoft.com/office/drawing/2014/main" id="{DEF75BE8-97CE-77C8-0B99-6F75988A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 t="19792" r="29688" b="53224"/>
          <a:stretch>
            <a:fillRect/>
          </a:stretch>
        </p:blipFill>
        <p:spPr bwMode="auto">
          <a:xfrm>
            <a:off x="5794375" y="1905000"/>
            <a:ext cx="296862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8">
            <a:extLst>
              <a:ext uri="{FF2B5EF4-FFF2-40B4-BE49-F238E27FC236}">
                <a16:creationId xmlns:a16="http://schemas.microsoft.com/office/drawing/2014/main" id="{162EC59C-D65F-62B0-7B9E-12E41E4085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avant l'engagement</a:t>
            </a:r>
          </a:p>
        </p:txBody>
      </p:sp>
      <p:sp>
        <p:nvSpPr>
          <p:cNvPr id="8195" name="Espace réservé du numéro de diapositive 4">
            <a:extLst>
              <a:ext uri="{FF2B5EF4-FFF2-40B4-BE49-F238E27FC236}">
                <a16:creationId xmlns:a16="http://schemas.microsoft.com/office/drawing/2014/main" id="{0D471766-8C3B-EFFC-5E25-C6667750469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B15F339-0CD3-4D0F-BF12-6B5A74BDE05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196" name="ZoneTexte 3">
            <a:extLst>
              <a:ext uri="{FF2B5EF4-FFF2-40B4-BE49-F238E27FC236}">
                <a16:creationId xmlns:a16="http://schemas.microsoft.com/office/drawing/2014/main" id="{E08743C9-9324-6E92-24D5-1E80959A3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12875"/>
            <a:ext cx="755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EPI :</a:t>
            </a:r>
          </a:p>
        </p:txBody>
      </p:sp>
      <p:sp>
        <p:nvSpPr>
          <p:cNvPr id="8197" name="Rectangle 2">
            <a:extLst>
              <a:ext uri="{FF2B5EF4-FFF2-40B4-BE49-F238E27FC236}">
                <a16:creationId xmlns:a16="http://schemas.microsoft.com/office/drawing/2014/main" id="{836680AF-732E-0F59-A238-AF2C7C50A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2852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8198" name="Picture 1" descr="SKM_C284e19111011070_0003">
            <a:extLst>
              <a:ext uri="{FF2B5EF4-FFF2-40B4-BE49-F238E27FC236}">
                <a16:creationId xmlns:a16="http://schemas.microsoft.com/office/drawing/2014/main" id="{7AAB1AE6-0857-954D-4CAD-F6FDE129D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t="60304" r="30325" b="8810"/>
          <a:stretch>
            <a:fillRect/>
          </a:stretch>
        </p:blipFill>
        <p:spPr bwMode="auto">
          <a:xfrm>
            <a:off x="4176713" y="2997200"/>
            <a:ext cx="44958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4">
            <a:extLst>
              <a:ext uri="{FF2B5EF4-FFF2-40B4-BE49-F238E27FC236}">
                <a16:creationId xmlns:a16="http://schemas.microsoft.com/office/drawing/2014/main" id="{6C17C128-1626-991F-5D73-30059357F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2852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8200" name="Picture 3" descr="SKM_C284e19111011070_0003">
            <a:extLst>
              <a:ext uri="{FF2B5EF4-FFF2-40B4-BE49-F238E27FC236}">
                <a16:creationId xmlns:a16="http://schemas.microsoft.com/office/drawing/2014/main" id="{CB282B11-9982-3FA9-2AA3-51D0C6B36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28127" r="30325" b="47919"/>
          <a:stretch>
            <a:fillRect/>
          </a:stretch>
        </p:blipFill>
        <p:spPr bwMode="auto">
          <a:xfrm>
            <a:off x="454025" y="1954213"/>
            <a:ext cx="4999038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re 8">
            <a:extLst>
              <a:ext uri="{FF2B5EF4-FFF2-40B4-BE49-F238E27FC236}">
                <a16:creationId xmlns:a16="http://schemas.microsoft.com/office/drawing/2014/main" id="{1C287924-0DA7-3DD4-156C-0B694FE2BB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Contrôle croisé</a:t>
            </a:r>
          </a:p>
        </p:txBody>
      </p:sp>
      <p:sp>
        <p:nvSpPr>
          <p:cNvPr id="63491" name="Espace réservé du numéro de diapositive 4">
            <a:extLst>
              <a:ext uri="{FF2B5EF4-FFF2-40B4-BE49-F238E27FC236}">
                <a16:creationId xmlns:a16="http://schemas.microsoft.com/office/drawing/2014/main" id="{871C246A-893C-2A9C-4215-DE06C969E8A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46107D0-5919-4C68-BB68-F153437730D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3492" name="Rectangle 1">
            <a:extLst>
              <a:ext uri="{FF2B5EF4-FFF2-40B4-BE49-F238E27FC236}">
                <a16:creationId xmlns:a16="http://schemas.microsoft.com/office/drawing/2014/main" id="{8878CF8A-3DB1-C2B7-F368-C92B7D0D4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88" y="1466850"/>
            <a:ext cx="807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Chef et l'équipier se font face et se contrôlent tour à tour.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493" name="Rectangle 8">
            <a:extLst>
              <a:ext uri="{FF2B5EF4-FFF2-40B4-BE49-F238E27FC236}">
                <a16:creationId xmlns:a16="http://schemas.microsoft.com/office/drawing/2014/main" id="{0555ED42-130D-9664-4F47-842103A5A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213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63494" name="Picture 7" descr="GTOD INC_Livre 3 - Les reconnaissances - nov2020_Page_045">
            <a:extLst>
              <a:ext uri="{FF2B5EF4-FFF2-40B4-BE49-F238E27FC236}">
                <a16:creationId xmlns:a16="http://schemas.microsoft.com/office/drawing/2014/main" id="{4FCAB79A-6A79-3240-9906-FAE6E740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1" t="33919" r="22682" b="55087"/>
          <a:stretch>
            <a:fillRect/>
          </a:stretch>
        </p:blipFill>
        <p:spPr bwMode="auto">
          <a:xfrm>
            <a:off x="2438400" y="2362200"/>
            <a:ext cx="3938588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re 8">
            <a:extLst>
              <a:ext uri="{FF2B5EF4-FFF2-40B4-BE49-F238E27FC236}">
                <a16:creationId xmlns:a16="http://schemas.microsoft.com/office/drawing/2014/main" id="{1FABB005-2FD8-5EB9-33B1-DC7F093517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Contrôle croisé</a:t>
            </a:r>
          </a:p>
        </p:txBody>
      </p:sp>
      <p:sp>
        <p:nvSpPr>
          <p:cNvPr id="64515" name="Espace réservé du numéro de diapositive 4">
            <a:extLst>
              <a:ext uri="{FF2B5EF4-FFF2-40B4-BE49-F238E27FC236}">
                <a16:creationId xmlns:a16="http://schemas.microsoft.com/office/drawing/2014/main" id="{5F79654D-4620-0F3A-5871-8F11A903356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D293A4E-419F-4EBA-97E0-52A298333CA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4516" name="Rectangle 1">
            <a:extLst>
              <a:ext uri="{FF2B5EF4-FFF2-40B4-BE49-F238E27FC236}">
                <a16:creationId xmlns:a16="http://schemas.microsoft.com/office/drawing/2014/main" id="{E30A474A-2A79-648F-27EB-2CF5A9771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355725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Fermeture de la jugulaire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517" name="Rectangle 6">
            <a:extLst>
              <a:ext uri="{FF2B5EF4-FFF2-40B4-BE49-F238E27FC236}">
                <a16:creationId xmlns:a16="http://schemas.microsoft.com/office/drawing/2014/main" id="{43C69B38-EAB0-9470-72E2-30A37DA18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2671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64518" name="Picture 5" descr="GTOD INC_Livre 3 - Les reconnaissances - nov2020_Page_045">
            <a:extLst>
              <a:ext uri="{FF2B5EF4-FFF2-40B4-BE49-F238E27FC236}">
                <a16:creationId xmlns:a16="http://schemas.microsoft.com/office/drawing/2014/main" id="{6BB354A9-F876-45EA-47DD-645524CFB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t="48656" r="67535" b="40468"/>
          <a:stretch>
            <a:fillRect/>
          </a:stretch>
        </p:blipFill>
        <p:spPr bwMode="auto">
          <a:xfrm>
            <a:off x="2209800" y="2133600"/>
            <a:ext cx="5334000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re 8">
            <a:extLst>
              <a:ext uri="{FF2B5EF4-FFF2-40B4-BE49-F238E27FC236}">
                <a16:creationId xmlns:a16="http://schemas.microsoft.com/office/drawing/2014/main" id="{EDE1805F-7D1B-6BC7-8590-D058F5C7F2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Contrôle croisé</a:t>
            </a:r>
          </a:p>
        </p:txBody>
      </p:sp>
      <p:sp>
        <p:nvSpPr>
          <p:cNvPr id="65539" name="Espace réservé du numéro de diapositive 4">
            <a:extLst>
              <a:ext uri="{FF2B5EF4-FFF2-40B4-BE49-F238E27FC236}">
                <a16:creationId xmlns:a16="http://schemas.microsoft.com/office/drawing/2014/main" id="{972E6A12-5BFC-F8A2-3492-CA3D4295EE8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06D87A7-E521-4926-9604-95A251A9D9F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5540" name="Rectangle 1">
            <a:extLst>
              <a:ext uri="{FF2B5EF4-FFF2-40B4-BE49-F238E27FC236}">
                <a16:creationId xmlns:a16="http://schemas.microsoft.com/office/drawing/2014/main" id="{7F63F134-740E-809D-25AD-07D119620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403350"/>
            <a:ext cx="7991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Mise en place de la cagoule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Aucune partie de peau ne doit-être apparente.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5541" name="Rectangle 6">
            <a:extLst>
              <a:ext uri="{FF2B5EF4-FFF2-40B4-BE49-F238E27FC236}">
                <a16:creationId xmlns:a16="http://schemas.microsoft.com/office/drawing/2014/main" id="{F6C1E9FE-AF50-0856-6C9C-B2F4B45EE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2519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65542" name="Picture 5" descr="GTOD INC_Livre 3 - Les reconnaissances - nov2020_Page_045">
            <a:extLst>
              <a:ext uri="{FF2B5EF4-FFF2-40B4-BE49-F238E27FC236}">
                <a16:creationId xmlns:a16="http://schemas.microsoft.com/office/drawing/2014/main" id="{553A1E29-D880-2B6C-0290-05BA6144E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4" t="48538" r="42749" b="40210"/>
          <a:stretch>
            <a:fillRect/>
          </a:stretch>
        </p:blipFill>
        <p:spPr bwMode="auto">
          <a:xfrm>
            <a:off x="2057400" y="2286000"/>
            <a:ext cx="4619625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re 8">
            <a:extLst>
              <a:ext uri="{FF2B5EF4-FFF2-40B4-BE49-F238E27FC236}">
                <a16:creationId xmlns:a16="http://schemas.microsoft.com/office/drawing/2014/main" id="{08089C98-2161-EB0C-5209-7740229AD6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Contrôle croisé</a:t>
            </a:r>
          </a:p>
        </p:txBody>
      </p:sp>
      <p:sp>
        <p:nvSpPr>
          <p:cNvPr id="66563" name="Espace réservé du numéro de diapositive 4">
            <a:extLst>
              <a:ext uri="{FF2B5EF4-FFF2-40B4-BE49-F238E27FC236}">
                <a16:creationId xmlns:a16="http://schemas.microsoft.com/office/drawing/2014/main" id="{374CD10E-5A2E-6B05-C559-9801694744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52F27EC-4F47-46A2-8F43-68A54BE6ECB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6564" name="Rectangle 1">
            <a:extLst>
              <a:ext uri="{FF2B5EF4-FFF2-40B4-BE49-F238E27FC236}">
                <a16:creationId xmlns:a16="http://schemas.microsoft.com/office/drawing/2014/main" id="{90FC869D-5F8D-4449-E1CD-FCA87FB33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0"/>
            <a:ext cx="800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Micro-régulateur en réalisant une traction et une rotation.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6565" name="Rectangle 6">
            <a:extLst>
              <a:ext uri="{FF2B5EF4-FFF2-40B4-BE49-F238E27FC236}">
                <a16:creationId xmlns:a16="http://schemas.microsoft.com/office/drawing/2014/main" id="{6AC4C915-DFA8-E443-E100-08A452F6E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2957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66566" name="Picture 5" descr="GTOD INC_Livre 3 - Les reconnaissances - nov2020_Page_045">
            <a:extLst>
              <a:ext uri="{FF2B5EF4-FFF2-40B4-BE49-F238E27FC236}">
                <a16:creationId xmlns:a16="http://schemas.microsoft.com/office/drawing/2014/main" id="{075F8B6B-B30D-3BDC-972C-7B6A80DD3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27" t="50314" r="10266" b="42245"/>
          <a:stretch>
            <a:fillRect/>
          </a:stretch>
        </p:blipFill>
        <p:spPr bwMode="auto">
          <a:xfrm>
            <a:off x="395288" y="2420938"/>
            <a:ext cx="82391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8">
            <a:extLst>
              <a:ext uri="{FF2B5EF4-FFF2-40B4-BE49-F238E27FC236}">
                <a16:creationId xmlns:a16="http://schemas.microsoft.com/office/drawing/2014/main" id="{FB1955D8-ACED-4E5D-505F-C0B695AA40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Contrôle croisé</a:t>
            </a:r>
          </a:p>
        </p:txBody>
      </p:sp>
      <p:sp>
        <p:nvSpPr>
          <p:cNvPr id="67587" name="Espace réservé du numéro de diapositive 4">
            <a:extLst>
              <a:ext uri="{FF2B5EF4-FFF2-40B4-BE49-F238E27FC236}">
                <a16:creationId xmlns:a16="http://schemas.microsoft.com/office/drawing/2014/main" id="{CDA59A1D-D4C0-A6CA-881A-9B6BC2EBDBE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FC41599-9BC8-4904-ACEA-6FD79EBFD59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7588" name="Rectangle 1">
            <a:extLst>
              <a:ext uri="{FF2B5EF4-FFF2-40B4-BE49-F238E27FC236}">
                <a16:creationId xmlns:a16="http://schemas.microsoft.com/office/drawing/2014/main" id="{948426C2-2E12-6FCE-C385-4294A993E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0"/>
            <a:ext cx="807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Placement correct et fermeture des EPI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Bonne connexion du raccord en Y.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7589" name="Rectangle 6">
            <a:extLst>
              <a:ext uri="{FF2B5EF4-FFF2-40B4-BE49-F238E27FC236}">
                <a16:creationId xmlns:a16="http://schemas.microsoft.com/office/drawing/2014/main" id="{889BCD5A-85DA-EDF2-3340-CB8316C5C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675" y="26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67590" name="Picture 5" descr="GTOD INC_Livre 3 - Les reconnaissances - nov2020_Page_045">
            <a:extLst>
              <a:ext uri="{FF2B5EF4-FFF2-40B4-BE49-F238E27FC236}">
                <a16:creationId xmlns:a16="http://schemas.microsoft.com/office/drawing/2014/main" id="{3DEDC7AE-0503-E26E-DAB8-CB9A1E3A5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70894" r="70761" b="18947"/>
          <a:stretch>
            <a:fillRect/>
          </a:stretch>
        </p:blipFill>
        <p:spPr bwMode="auto">
          <a:xfrm>
            <a:off x="1908175" y="2438400"/>
            <a:ext cx="4797425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re 8">
            <a:extLst>
              <a:ext uri="{FF2B5EF4-FFF2-40B4-BE49-F238E27FC236}">
                <a16:creationId xmlns:a16="http://schemas.microsoft.com/office/drawing/2014/main" id="{C5C7595B-EBC4-5459-F27A-1B0860057B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Contrôle croisé</a:t>
            </a:r>
          </a:p>
        </p:txBody>
      </p:sp>
      <p:sp>
        <p:nvSpPr>
          <p:cNvPr id="68611" name="Espace réservé du numéro de diapositive 4">
            <a:extLst>
              <a:ext uri="{FF2B5EF4-FFF2-40B4-BE49-F238E27FC236}">
                <a16:creationId xmlns:a16="http://schemas.microsoft.com/office/drawing/2014/main" id="{3368C2C9-347C-E926-D936-91445D19A7C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20BDCD2-C0B8-48C7-987B-E26828A061E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8612" name="Rectangle 1">
            <a:extLst>
              <a:ext uri="{FF2B5EF4-FFF2-40B4-BE49-F238E27FC236}">
                <a16:creationId xmlns:a16="http://schemas.microsoft.com/office/drawing/2014/main" id="{D959EFCC-F859-4D3C-DEEF-9290C53FC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41438"/>
            <a:ext cx="533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Placement correct des gants d'attaque.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8613" name="Rectangle 6">
            <a:extLst>
              <a:ext uri="{FF2B5EF4-FFF2-40B4-BE49-F238E27FC236}">
                <a16:creationId xmlns:a16="http://schemas.microsoft.com/office/drawing/2014/main" id="{C3F4F546-CBD3-095B-08C2-8B1DD2E44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8" y="2614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68614" name="Picture 5" descr="GTOD INC_Livre 3 - Les reconnaissances - nov2020_Page_045">
            <a:extLst>
              <a:ext uri="{FF2B5EF4-FFF2-40B4-BE49-F238E27FC236}">
                <a16:creationId xmlns:a16="http://schemas.microsoft.com/office/drawing/2014/main" id="{089B5061-FD33-7C1A-2B9E-A8E9A890C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8" t="70662" r="43211" b="18947"/>
          <a:stretch>
            <a:fillRect/>
          </a:stretch>
        </p:blipFill>
        <p:spPr bwMode="auto">
          <a:xfrm>
            <a:off x="1476375" y="1882775"/>
            <a:ext cx="534987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re 8">
            <a:extLst>
              <a:ext uri="{FF2B5EF4-FFF2-40B4-BE49-F238E27FC236}">
                <a16:creationId xmlns:a16="http://schemas.microsoft.com/office/drawing/2014/main" id="{7AC7E33B-D93C-8D84-988B-6C525C8775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Contrôle croisé</a:t>
            </a:r>
          </a:p>
        </p:txBody>
      </p:sp>
      <p:sp>
        <p:nvSpPr>
          <p:cNvPr id="69635" name="Espace réservé du numéro de diapositive 4">
            <a:extLst>
              <a:ext uri="{FF2B5EF4-FFF2-40B4-BE49-F238E27FC236}">
                <a16:creationId xmlns:a16="http://schemas.microsoft.com/office/drawing/2014/main" id="{71C71BC6-B77F-0548-D719-5EFA6AE277E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45898CF-24F7-4279-B726-209DE770B30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9636" name="Rectangle 1">
            <a:extLst>
              <a:ext uri="{FF2B5EF4-FFF2-40B4-BE49-F238E27FC236}">
                <a16:creationId xmlns:a16="http://schemas.microsoft.com/office/drawing/2014/main" id="{1251281B-1902-E0DA-E9C6-4F7D0B66C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460500"/>
            <a:ext cx="8382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Pression au manomètre et la mise en fonction de la BSL.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9637" name="Rectangle 6">
            <a:extLst>
              <a:ext uri="{FF2B5EF4-FFF2-40B4-BE49-F238E27FC236}">
                <a16:creationId xmlns:a16="http://schemas.microsoft.com/office/drawing/2014/main" id="{A4628E42-3867-ED39-22EB-3A2FF7AE8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063" y="26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69638" name="Picture 5" descr="GTOD INC_Livre 3 - Les reconnaissances - nov2020_Page_045">
            <a:extLst>
              <a:ext uri="{FF2B5EF4-FFF2-40B4-BE49-F238E27FC236}">
                <a16:creationId xmlns:a16="http://schemas.microsoft.com/office/drawing/2014/main" id="{E2471120-CEEE-2FF5-59EE-8B1B8EDD6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8" t="70712" r="14413" b="18947"/>
          <a:stretch>
            <a:fillRect/>
          </a:stretch>
        </p:blipFill>
        <p:spPr bwMode="auto">
          <a:xfrm>
            <a:off x="2514600" y="2286000"/>
            <a:ext cx="472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re 8">
            <a:extLst>
              <a:ext uri="{FF2B5EF4-FFF2-40B4-BE49-F238E27FC236}">
                <a16:creationId xmlns:a16="http://schemas.microsoft.com/office/drawing/2014/main" id="{3C52D352-1685-4096-8619-703B1BF3F4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Contrôle croisé</a:t>
            </a:r>
          </a:p>
        </p:txBody>
      </p:sp>
      <p:sp>
        <p:nvSpPr>
          <p:cNvPr id="70659" name="Espace réservé du numéro de diapositive 4">
            <a:extLst>
              <a:ext uri="{FF2B5EF4-FFF2-40B4-BE49-F238E27FC236}">
                <a16:creationId xmlns:a16="http://schemas.microsoft.com/office/drawing/2014/main" id="{2D52E789-A768-54D2-E00E-3B87C2DD751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71F335A-D74E-4139-91F9-8A618FA4E6C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0660" name="Rectangle 1">
            <a:extLst>
              <a:ext uri="{FF2B5EF4-FFF2-40B4-BE49-F238E27FC236}">
                <a16:creationId xmlns:a16="http://schemas.microsoft.com/office/drawing/2014/main" id="{7D8AC58F-2766-646E-9934-8F37237E5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557338"/>
            <a:ext cx="7381875" cy="1250950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Contrôles divers :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Vérifier le matériel d’exploration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Lampe portative 	: présence et fonctionnement </a:t>
            </a:r>
          </a:p>
        </p:txBody>
      </p:sp>
      <p:pic>
        <p:nvPicPr>
          <p:cNvPr id="70661" name="Picture 7" descr="Lampe F1 sans fond">
            <a:extLst>
              <a:ext uri="{FF2B5EF4-FFF2-40B4-BE49-F238E27FC236}">
                <a16:creationId xmlns:a16="http://schemas.microsoft.com/office/drawing/2014/main" id="{521F92F3-6C13-D552-8824-04D41B73E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789363"/>
            <a:ext cx="3276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8" descr="lampe coudée">
            <a:extLst>
              <a:ext uri="{FF2B5EF4-FFF2-40B4-BE49-F238E27FC236}">
                <a16:creationId xmlns:a16="http://schemas.microsoft.com/office/drawing/2014/main" id="{9A179DC3-0D6D-F9D6-FDE1-8E9A93438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8" y="3284538"/>
            <a:ext cx="23590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re 8">
            <a:extLst>
              <a:ext uri="{FF2B5EF4-FFF2-40B4-BE49-F238E27FC236}">
                <a16:creationId xmlns:a16="http://schemas.microsoft.com/office/drawing/2014/main" id="{60C3A682-1167-61F2-573A-AC9431C13E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Contrôle croisé</a:t>
            </a:r>
          </a:p>
        </p:txBody>
      </p:sp>
      <p:sp>
        <p:nvSpPr>
          <p:cNvPr id="71683" name="Espace réservé du numéro de diapositive 4">
            <a:extLst>
              <a:ext uri="{FF2B5EF4-FFF2-40B4-BE49-F238E27FC236}">
                <a16:creationId xmlns:a16="http://schemas.microsoft.com/office/drawing/2014/main" id="{5F99C6BD-BF52-12A0-138E-ADCE3C14934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22382F8-0C3B-4F6A-9036-E25E712F702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1684" name="Rectangle 1">
            <a:extLst>
              <a:ext uri="{FF2B5EF4-FFF2-40B4-BE49-F238E27FC236}">
                <a16:creationId xmlns:a16="http://schemas.microsoft.com/office/drawing/2014/main" id="{09E1F880-48B1-C0FE-38FF-38E7B9E04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497013"/>
            <a:ext cx="4703762" cy="460375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Cagoule de fuite 	: présence </a:t>
            </a:r>
          </a:p>
        </p:txBody>
      </p:sp>
      <p:pic>
        <p:nvPicPr>
          <p:cNvPr id="71685" name="Picture 6" descr="IMGP5331">
            <a:extLst>
              <a:ext uri="{FF2B5EF4-FFF2-40B4-BE49-F238E27FC236}">
                <a16:creationId xmlns:a16="http://schemas.microsoft.com/office/drawing/2014/main" id="{13E414B1-270F-56E7-8887-FCA2394F9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422525"/>
            <a:ext cx="2298700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Image 1">
            <a:extLst>
              <a:ext uri="{FF2B5EF4-FFF2-40B4-BE49-F238E27FC236}">
                <a16:creationId xmlns:a16="http://schemas.microsoft.com/office/drawing/2014/main" id="{E79832E4-A923-C0E9-6527-711721726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295525"/>
            <a:ext cx="32385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8">
            <a:extLst>
              <a:ext uri="{FF2B5EF4-FFF2-40B4-BE49-F238E27FC236}">
                <a16:creationId xmlns:a16="http://schemas.microsoft.com/office/drawing/2014/main" id="{A682CDF8-E550-0969-C47C-44329A2C98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81300"/>
            <a:ext cx="7742238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Reconditionnement d'un ARICO</a:t>
            </a:r>
          </a:p>
        </p:txBody>
      </p:sp>
      <p:sp>
        <p:nvSpPr>
          <p:cNvPr id="72707" name="Espace réservé du numéro de diapositive 4">
            <a:extLst>
              <a:ext uri="{FF2B5EF4-FFF2-40B4-BE49-F238E27FC236}">
                <a16:creationId xmlns:a16="http://schemas.microsoft.com/office/drawing/2014/main" id="{C087749B-28C2-511E-357A-E8B7D0C7C1B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BA51D81-2141-4FB8-B1CE-31F9544CE72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fr-FR" altLang="fr-FR" sz="2000">
              <a:solidFill>
                <a:srgbClr val="984807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8">
            <a:extLst>
              <a:ext uri="{FF2B5EF4-FFF2-40B4-BE49-F238E27FC236}">
                <a16:creationId xmlns:a16="http://schemas.microsoft.com/office/drawing/2014/main" id="{345C2927-8E10-D0A2-F73C-5525BC049C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avant l'engagement</a:t>
            </a:r>
          </a:p>
        </p:txBody>
      </p:sp>
      <p:sp>
        <p:nvSpPr>
          <p:cNvPr id="9219" name="Espace réservé du numéro de diapositive 4">
            <a:extLst>
              <a:ext uri="{FF2B5EF4-FFF2-40B4-BE49-F238E27FC236}">
                <a16:creationId xmlns:a16="http://schemas.microsoft.com/office/drawing/2014/main" id="{0C4D1AD0-5130-82C9-763E-CC9FA57692C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049B9B6-C7B1-48C1-A4D6-AD65DFA0A31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220" name="ZoneTexte 3">
            <a:extLst>
              <a:ext uri="{FF2B5EF4-FFF2-40B4-BE49-F238E27FC236}">
                <a16:creationId xmlns:a16="http://schemas.microsoft.com/office/drawing/2014/main" id="{2C3000D9-5BD8-9706-2CB8-9A578BFDB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12875"/>
            <a:ext cx="755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EPI :</a:t>
            </a:r>
          </a:p>
        </p:txBody>
      </p:sp>
      <p:sp>
        <p:nvSpPr>
          <p:cNvPr id="9221" name="Rectangle 2">
            <a:extLst>
              <a:ext uri="{FF2B5EF4-FFF2-40B4-BE49-F238E27FC236}">
                <a16:creationId xmlns:a16="http://schemas.microsoft.com/office/drawing/2014/main" id="{02946160-AD40-D73B-0C11-12BCD4878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2852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222" name="Rectangle 4">
            <a:extLst>
              <a:ext uri="{FF2B5EF4-FFF2-40B4-BE49-F238E27FC236}">
                <a16:creationId xmlns:a16="http://schemas.microsoft.com/office/drawing/2014/main" id="{CA55E04A-E92E-2F19-D781-F5DA4523F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2852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9223" name="Picture 1" descr="SKM_C284e19111011070_0002">
            <a:extLst>
              <a:ext uri="{FF2B5EF4-FFF2-40B4-BE49-F238E27FC236}">
                <a16:creationId xmlns:a16="http://schemas.microsoft.com/office/drawing/2014/main" id="{DC05748D-8936-7F88-5495-87903EEF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t="70334" r="34959" b="11438"/>
          <a:stretch>
            <a:fillRect/>
          </a:stretch>
        </p:blipFill>
        <p:spPr bwMode="auto">
          <a:xfrm>
            <a:off x="354013" y="1762125"/>
            <a:ext cx="8435975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re 8">
            <a:extLst>
              <a:ext uri="{FF2B5EF4-FFF2-40B4-BE49-F238E27FC236}">
                <a16:creationId xmlns:a16="http://schemas.microsoft.com/office/drawing/2014/main" id="{36EBF8EE-03C4-2B4E-1694-83F47F1765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Reconditionnement d'un ARICO</a:t>
            </a:r>
          </a:p>
        </p:txBody>
      </p:sp>
      <p:sp>
        <p:nvSpPr>
          <p:cNvPr id="73731" name="Espace réservé du numéro de diapositive 4">
            <a:extLst>
              <a:ext uri="{FF2B5EF4-FFF2-40B4-BE49-F238E27FC236}">
                <a16:creationId xmlns:a16="http://schemas.microsoft.com/office/drawing/2014/main" id="{CA03708E-817B-3E31-63A1-FBCE952CD6A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D7D8FAA-87B1-4C50-B17B-5ADD2AC6763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3732" name="ZoneTexte 6">
            <a:extLst>
              <a:ext uri="{FF2B5EF4-FFF2-40B4-BE49-F238E27FC236}">
                <a16:creationId xmlns:a16="http://schemas.microsoft.com/office/drawing/2014/main" id="{6BF4F7FF-19B1-6102-BBBE-A74F9BF19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838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Matériel est vérifié par les porteurs : </a:t>
            </a:r>
          </a:p>
        </p:txBody>
      </p:sp>
      <p:sp>
        <p:nvSpPr>
          <p:cNvPr id="73733" name="Rectangle 1">
            <a:extLst>
              <a:ext uri="{FF2B5EF4-FFF2-40B4-BE49-F238E27FC236}">
                <a16:creationId xmlns:a16="http://schemas.microsoft.com/office/drawing/2014/main" id="{199E7298-D6CF-8909-855B-D56EE46E4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09800"/>
            <a:ext cx="820896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Contrôle visuel des masques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les nettoyer le cas échéant puis les remettre dans leur housse de protection, </a:t>
            </a:r>
          </a:p>
        </p:txBody>
      </p:sp>
      <p:pic>
        <p:nvPicPr>
          <p:cNvPr id="73734" name="Picture 7" descr="Loupe_ofcf_m3_profil_400">
            <a:extLst>
              <a:ext uri="{FF2B5EF4-FFF2-40B4-BE49-F238E27FC236}">
                <a16:creationId xmlns:a16="http://schemas.microsoft.com/office/drawing/2014/main" id="{3A917FE4-8826-589F-C53D-4C6F73BF1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00400"/>
            <a:ext cx="29718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re 8">
            <a:extLst>
              <a:ext uri="{FF2B5EF4-FFF2-40B4-BE49-F238E27FC236}">
                <a16:creationId xmlns:a16="http://schemas.microsoft.com/office/drawing/2014/main" id="{056A3C21-6739-FC57-C497-AB7C4CA020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Reconditionnement d'un ARICO</a:t>
            </a:r>
          </a:p>
        </p:txBody>
      </p:sp>
      <p:sp>
        <p:nvSpPr>
          <p:cNvPr id="74755" name="Espace réservé du numéro de diapositive 4">
            <a:extLst>
              <a:ext uri="{FF2B5EF4-FFF2-40B4-BE49-F238E27FC236}">
                <a16:creationId xmlns:a16="http://schemas.microsoft.com/office/drawing/2014/main" id="{AF08E66A-2731-E7F7-16BC-64059E9CC26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4CD6D7C-3558-4FCE-B126-5C9D7FFD5D3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4756" name="ZoneTexte 6">
            <a:extLst>
              <a:ext uri="{FF2B5EF4-FFF2-40B4-BE49-F238E27FC236}">
                <a16:creationId xmlns:a16="http://schemas.microsoft.com/office/drawing/2014/main" id="{8310B647-8C84-EE17-5E68-7118C8484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7151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Nettoyage du dossard et autres organes :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4757" name="Picture 6" descr="I:\Images\Sapeurs-Pompiers\TOP\A.R.I\A.R.I.C.O\Photos\imagesCA7H27NB.jpg">
            <a:extLst>
              <a:ext uri="{FF2B5EF4-FFF2-40B4-BE49-F238E27FC236}">
                <a16:creationId xmlns:a16="http://schemas.microsoft.com/office/drawing/2014/main" id="{413E7BEE-55D9-B25A-8FE4-3F8A5848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28800"/>
            <a:ext cx="2641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7" descr="C:\Documents and Settings\Philippe\Mes documents\JSP SDMIS\Dématérialisation\doc\INC\TOP\A.R.I.C.O\A.R.I.C.O\Photos\DSC_7727.JPG">
            <a:extLst>
              <a:ext uri="{FF2B5EF4-FFF2-40B4-BE49-F238E27FC236}">
                <a16:creationId xmlns:a16="http://schemas.microsoft.com/office/drawing/2014/main" id="{AC487A12-91FD-67A9-7552-9CD56DA6B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4" t="40829"/>
          <a:stretch>
            <a:fillRect/>
          </a:stretch>
        </p:blipFill>
        <p:spPr bwMode="auto">
          <a:xfrm>
            <a:off x="457200" y="2590800"/>
            <a:ext cx="50292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re 8">
            <a:extLst>
              <a:ext uri="{FF2B5EF4-FFF2-40B4-BE49-F238E27FC236}">
                <a16:creationId xmlns:a16="http://schemas.microsoft.com/office/drawing/2014/main" id="{3068E1E4-81CF-C33C-5CAF-448CAE9107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Reconditionnement d'un ARICO</a:t>
            </a:r>
          </a:p>
        </p:txBody>
      </p:sp>
      <p:sp>
        <p:nvSpPr>
          <p:cNvPr id="75779" name="Espace réservé du numéro de diapositive 4">
            <a:extLst>
              <a:ext uri="{FF2B5EF4-FFF2-40B4-BE49-F238E27FC236}">
                <a16:creationId xmlns:a16="http://schemas.microsoft.com/office/drawing/2014/main" id="{C32599FA-C963-CC4E-0420-9B1ED84046E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073EBCD-DAFB-424A-9595-1A59A4444EE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5780" name="Rectangle 1">
            <a:extLst>
              <a:ext uri="{FF2B5EF4-FFF2-40B4-BE49-F238E27FC236}">
                <a16:creationId xmlns:a16="http://schemas.microsoft.com/office/drawing/2014/main" id="{C84E1DAD-C24A-5A5B-2DE3-E58502242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208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Remettre les clefs sur les balises sonores, </a:t>
            </a:r>
          </a:p>
        </p:txBody>
      </p:sp>
      <p:pic>
        <p:nvPicPr>
          <p:cNvPr id="75781" name="Picture 6" descr="I:\Images\Sapeurs-Pompiers\TOP\A.R.I\A.R.I.C.O\Photos\imagesCA314Z0A.jpg">
            <a:extLst>
              <a:ext uri="{FF2B5EF4-FFF2-40B4-BE49-F238E27FC236}">
                <a16:creationId xmlns:a16="http://schemas.microsoft.com/office/drawing/2014/main" id="{45577F76-5D29-BB2B-4B45-709DB78C2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29781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re 8">
            <a:extLst>
              <a:ext uri="{FF2B5EF4-FFF2-40B4-BE49-F238E27FC236}">
                <a16:creationId xmlns:a16="http://schemas.microsoft.com/office/drawing/2014/main" id="{07A3E39E-5DCA-C2BA-D5A2-EBAA81A5B1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Reconditionnement d'un ARICO</a:t>
            </a:r>
          </a:p>
        </p:txBody>
      </p:sp>
      <p:sp>
        <p:nvSpPr>
          <p:cNvPr id="76803" name="Espace réservé du numéro de diapositive 4">
            <a:extLst>
              <a:ext uri="{FF2B5EF4-FFF2-40B4-BE49-F238E27FC236}">
                <a16:creationId xmlns:a16="http://schemas.microsoft.com/office/drawing/2014/main" id="{386F415B-3782-34FF-93FE-12E95F711E1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6BED317-6F4B-4A71-B140-29664B4ACD6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6804" name="ZoneTexte 6">
            <a:extLst>
              <a:ext uri="{FF2B5EF4-FFF2-40B4-BE49-F238E27FC236}">
                <a16:creationId xmlns:a16="http://schemas.microsoft.com/office/drawing/2014/main" id="{723DF156-2AF9-954F-B7BD-96F479DEE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70000"/>
            <a:ext cx="7151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Changer la bouteille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76805" name="Rectangle 1">
            <a:extLst>
              <a:ext uri="{FF2B5EF4-FFF2-40B4-BE49-F238E27FC236}">
                <a16:creationId xmlns:a16="http://schemas.microsoft.com/office/drawing/2014/main" id="{20B89D7B-FE7C-2DEA-C35E-901B1A265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866900"/>
            <a:ext cx="82089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Fermer le robinet complètement et purger l'ARI en appuyant sur le by-pass. </a:t>
            </a:r>
          </a:p>
        </p:txBody>
      </p:sp>
      <p:pic>
        <p:nvPicPr>
          <p:cNvPr id="76806" name="Picture 6" descr="..\..\..\doc\INC\TOP\A.R.I.C.O\A.R.I.C.O\Photos\IMG_0528.jpg">
            <a:extLst>
              <a:ext uri="{FF2B5EF4-FFF2-40B4-BE49-F238E27FC236}">
                <a16:creationId xmlns:a16="http://schemas.microsoft.com/office/drawing/2014/main" id="{16D36D6F-64F6-8865-6DF0-03C498916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t="18750" r="24930"/>
          <a:stretch>
            <a:fillRect/>
          </a:stretch>
        </p:blipFill>
        <p:spPr bwMode="auto">
          <a:xfrm>
            <a:off x="5029200" y="2514600"/>
            <a:ext cx="3581400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7" descr="..\..\..\doc\INC\TOP\A.R.I.C.O\A.R.I.C.O\Photos\IMG_0529.jpg">
            <a:extLst>
              <a:ext uri="{FF2B5EF4-FFF2-40B4-BE49-F238E27FC236}">
                <a16:creationId xmlns:a16="http://schemas.microsoft.com/office/drawing/2014/main" id="{A9FEC154-393D-05E2-0701-29ADC1BC2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8" t="33066" r="27455" b="30678"/>
          <a:stretch>
            <a:fillRect/>
          </a:stretch>
        </p:blipFill>
        <p:spPr bwMode="auto">
          <a:xfrm>
            <a:off x="1066800" y="3276600"/>
            <a:ext cx="22304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re 8">
            <a:extLst>
              <a:ext uri="{FF2B5EF4-FFF2-40B4-BE49-F238E27FC236}">
                <a16:creationId xmlns:a16="http://schemas.microsoft.com/office/drawing/2014/main" id="{649BD06B-508F-B3B3-0BC5-3345FD0F22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Reconditionnement d'un ARICO</a:t>
            </a:r>
          </a:p>
        </p:txBody>
      </p:sp>
      <p:sp>
        <p:nvSpPr>
          <p:cNvPr id="77827" name="Espace réservé du numéro de diapositive 4">
            <a:extLst>
              <a:ext uri="{FF2B5EF4-FFF2-40B4-BE49-F238E27FC236}">
                <a16:creationId xmlns:a16="http://schemas.microsoft.com/office/drawing/2014/main" id="{B297A91B-FD64-C3E7-A8D2-F62E12071DF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BD91A6-849D-40AC-856F-65BE76A3CA4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7828" name="ZoneTexte 6">
            <a:extLst>
              <a:ext uri="{FF2B5EF4-FFF2-40B4-BE49-F238E27FC236}">
                <a16:creationId xmlns:a16="http://schemas.microsoft.com/office/drawing/2014/main" id="{CFCBA7FE-B479-5EF0-6F78-00205AC8C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1377950"/>
            <a:ext cx="7153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Calibri" panose="020F0502020204030204" pitchFamily="34" charset="0"/>
              </a:rPr>
              <a:t>Changer la bouteille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77829" name="Rectangle 1">
            <a:extLst>
              <a:ext uri="{FF2B5EF4-FFF2-40B4-BE49-F238E27FC236}">
                <a16:creationId xmlns:a16="http://schemas.microsoft.com/office/drawing/2014/main" id="{4B919CEE-EAA5-2714-B963-5E59ED4E9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133600"/>
            <a:ext cx="8208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Défaire, desserrer la sangle </a:t>
            </a:r>
          </a:p>
        </p:txBody>
      </p:sp>
      <p:pic>
        <p:nvPicPr>
          <p:cNvPr id="77830" name="Picture 7" descr="..\..\..\doc\INC\TOP\A.R.I.C.O\A.R.I.C.O\Photos\IMG_0530.jpg">
            <a:extLst>
              <a:ext uri="{FF2B5EF4-FFF2-40B4-BE49-F238E27FC236}">
                <a16:creationId xmlns:a16="http://schemas.microsoft.com/office/drawing/2014/main" id="{CEA315FB-48BD-77B5-E8F4-9914C3E94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1" t="34335" r="14149" b="14163"/>
          <a:stretch>
            <a:fillRect/>
          </a:stretch>
        </p:blipFill>
        <p:spPr bwMode="auto">
          <a:xfrm>
            <a:off x="838200" y="28956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8" descr="..\..\..\doc\INC\TOP\A.R.I.C.O\A.R.I.C.O\Photos\IMG_0531.jpg">
            <a:extLst>
              <a:ext uri="{FF2B5EF4-FFF2-40B4-BE49-F238E27FC236}">
                <a16:creationId xmlns:a16="http://schemas.microsoft.com/office/drawing/2014/main" id="{FD5F2C01-6726-EE64-E8A0-2D38C2AA3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030663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8">
            <a:extLst>
              <a:ext uri="{FF2B5EF4-FFF2-40B4-BE49-F238E27FC236}">
                <a16:creationId xmlns:a16="http://schemas.microsoft.com/office/drawing/2014/main" id="{BD9C7C1A-8E06-DD13-2537-C46B27D72C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Reconditionnement d'un ARICO</a:t>
            </a:r>
          </a:p>
        </p:txBody>
      </p:sp>
      <p:sp>
        <p:nvSpPr>
          <p:cNvPr id="78851" name="Espace réservé du numéro de diapositive 4">
            <a:extLst>
              <a:ext uri="{FF2B5EF4-FFF2-40B4-BE49-F238E27FC236}">
                <a16:creationId xmlns:a16="http://schemas.microsoft.com/office/drawing/2014/main" id="{E80FB03A-F1CA-0729-75D7-8D1B671FF5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E3FDB07-5958-48DD-B9A3-65BD8F91E4E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8852" name="ZoneTexte 6">
            <a:extLst>
              <a:ext uri="{FF2B5EF4-FFF2-40B4-BE49-F238E27FC236}">
                <a16:creationId xmlns:a16="http://schemas.microsoft.com/office/drawing/2014/main" id="{9A178A35-D812-F060-4B60-3F627CBA5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274763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Calibri" panose="020F0502020204030204" pitchFamily="34" charset="0"/>
              </a:rPr>
              <a:t>Changer la bouteille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78853" name="Rectangle 1">
            <a:extLst>
              <a:ext uri="{FF2B5EF4-FFF2-40B4-BE49-F238E27FC236}">
                <a16:creationId xmlns:a16="http://schemas.microsoft.com/office/drawing/2014/main" id="{75CE334F-881F-4620-57C9-6C81D971E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1844675"/>
            <a:ext cx="820896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Dévisser le détenteur HP/MP 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à la main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= ne pas utiliser d'outils même en cas de résistance.</a:t>
            </a:r>
          </a:p>
        </p:txBody>
      </p:sp>
      <p:pic>
        <p:nvPicPr>
          <p:cNvPr id="78854" name="Picture 6" descr="..\..\..\doc\INC\TOP\A.R.I.C.O\A.R.I.C.O\Photos\IMG_0535.jpg">
            <a:extLst>
              <a:ext uri="{FF2B5EF4-FFF2-40B4-BE49-F238E27FC236}">
                <a16:creationId xmlns:a16="http://schemas.microsoft.com/office/drawing/2014/main" id="{AAED37A2-0405-B5BC-AFBA-5EF0645A1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938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re 8">
            <a:extLst>
              <a:ext uri="{FF2B5EF4-FFF2-40B4-BE49-F238E27FC236}">
                <a16:creationId xmlns:a16="http://schemas.microsoft.com/office/drawing/2014/main" id="{3F91E47F-9D5D-9594-7D71-AF760E86F2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Reconditionnement d'un ARICO</a:t>
            </a:r>
          </a:p>
        </p:txBody>
      </p:sp>
      <p:sp>
        <p:nvSpPr>
          <p:cNvPr id="79875" name="Espace réservé du numéro de diapositive 4">
            <a:extLst>
              <a:ext uri="{FF2B5EF4-FFF2-40B4-BE49-F238E27FC236}">
                <a16:creationId xmlns:a16="http://schemas.microsoft.com/office/drawing/2014/main" id="{8F365691-CE0E-87B0-82AD-13360C90E69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6D85128-EA84-4C23-9D8A-C9494013989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9876" name="ZoneTexte 6">
            <a:extLst>
              <a:ext uri="{FF2B5EF4-FFF2-40B4-BE49-F238E27FC236}">
                <a16:creationId xmlns:a16="http://schemas.microsoft.com/office/drawing/2014/main" id="{FA8FE63E-64B6-3BDF-4C90-694C44AFC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Calibri" panose="020F0502020204030204" pitchFamily="34" charset="0"/>
              </a:rPr>
              <a:t>Changer la bouteille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79877" name="Rectangle 1">
            <a:extLst>
              <a:ext uri="{FF2B5EF4-FFF2-40B4-BE49-F238E27FC236}">
                <a16:creationId xmlns:a16="http://schemas.microsoft.com/office/drawing/2014/main" id="{3995FD3F-08F7-B732-881F-5A3F1251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895600"/>
            <a:ext cx="3733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Enlever la bouteille du dossard. </a:t>
            </a:r>
          </a:p>
        </p:txBody>
      </p:sp>
      <p:pic>
        <p:nvPicPr>
          <p:cNvPr id="79878" name="Picture 6" descr="..\..\..\doc\INC\TOP\A.R.I.C.O\A.R.I.C.O\Photos\IMG_0532.jpg">
            <a:extLst>
              <a:ext uri="{FF2B5EF4-FFF2-40B4-BE49-F238E27FC236}">
                <a16:creationId xmlns:a16="http://schemas.microsoft.com/office/drawing/2014/main" id="{93B85C79-BB33-F42D-F9C8-69A9A9B56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8"/>
          <a:stretch>
            <a:fillRect/>
          </a:stretch>
        </p:blipFill>
        <p:spPr bwMode="auto">
          <a:xfrm>
            <a:off x="4895850" y="1752600"/>
            <a:ext cx="34813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re 8">
            <a:extLst>
              <a:ext uri="{FF2B5EF4-FFF2-40B4-BE49-F238E27FC236}">
                <a16:creationId xmlns:a16="http://schemas.microsoft.com/office/drawing/2014/main" id="{70C7F132-F6EF-EF99-D9B5-BDB5FBDF18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Reconditionnement d'un ARICO</a:t>
            </a:r>
          </a:p>
        </p:txBody>
      </p:sp>
      <p:sp>
        <p:nvSpPr>
          <p:cNvPr id="80899" name="Espace réservé du numéro de diapositive 4">
            <a:extLst>
              <a:ext uri="{FF2B5EF4-FFF2-40B4-BE49-F238E27FC236}">
                <a16:creationId xmlns:a16="http://schemas.microsoft.com/office/drawing/2014/main" id="{E452A730-8878-C54B-72A7-29258437995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F241BA8-E3D2-4425-B9E6-7821675893C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0900" name="ZoneTexte 6">
            <a:extLst>
              <a:ext uri="{FF2B5EF4-FFF2-40B4-BE49-F238E27FC236}">
                <a16:creationId xmlns:a16="http://schemas.microsoft.com/office/drawing/2014/main" id="{1B054D01-DD43-7079-E811-5DD4303D9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Calibri" panose="020F0502020204030204" pitchFamily="34" charset="0"/>
              </a:rPr>
              <a:t>Changer la bouteille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80901" name="Rectangle 1">
            <a:extLst>
              <a:ext uri="{FF2B5EF4-FFF2-40B4-BE49-F238E27FC236}">
                <a16:creationId xmlns:a16="http://schemas.microsoft.com/office/drawing/2014/main" id="{FDA3F266-BBBA-02C5-985F-FDF7A4D8A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057400"/>
            <a:ext cx="820896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Prendre une bouteille pleine et enlever l'opercule protégeant le filetage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Ajuster le détendeur et revisser à la main. </a:t>
            </a:r>
          </a:p>
        </p:txBody>
      </p:sp>
      <p:pic>
        <p:nvPicPr>
          <p:cNvPr id="80902" name="Picture 6" descr="..\..\..\doc\INC\TOP\A.R.I.C.O\A.R.I.C.O\Photos\IMG_0533.jpg">
            <a:extLst>
              <a:ext uri="{FF2B5EF4-FFF2-40B4-BE49-F238E27FC236}">
                <a16:creationId xmlns:a16="http://schemas.microsoft.com/office/drawing/2014/main" id="{0C554E62-8A6C-F9E2-3931-A6CBC5D8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0" y="2590800"/>
            <a:ext cx="27289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re 8">
            <a:extLst>
              <a:ext uri="{FF2B5EF4-FFF2-40B4-BE49-F238E27FC236}">
                <a16:creationId xmlns:a16="http://schemas.microsoft.com/office/drawing/2014/main" id="{61A05E31-B3ED-4C80-A949-317B852C2C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Reconditionnement d'un ARICO</a:t>
            </a:r>
          </a:p>
        </p:txBody>
      </p:sp>
      <p:sp>
        <p:nvSpPr>
          <p:cNvPr id="81923" name="Espace réservé du numéro de diapositive 4">
            <a:extLst>
              <a:ext uri="{FF2B5EF4-FFF2-40B4-BE49-F238E27FC236}">
                <a16:creationId xmlns:a16="http://schemas.microsoft.com/office/drawing/2014/main" id="{6880FE6E-6B3D-E792-65BA-C6EE22A8A3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F5F2FF5-6B7B-4F5A-8AD3-D547EE62E71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1924" name="ZoneTexte 6">
            <a:extLst>
              <a:ext uri="{FF2B5EF4-FFF2-40B4-BE49-F238E27FC236}">
                <a16:creationId xmlns:a16="http://schemas.microsoft.com/office/drawing/2014/main" id="{E0C8B522-A22A-5056-F6E0-143489C6B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Calibri" panose="020F0502020204030204" pitchFamily="34" charset="0"/>
              </a:rPr>
              <a:t>Changer la bouteille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81925" name="Rectangle 1">
            <a:extLst>
              <a:ext uri="{FF2B5EF4-FFF2-40B4-BE49-F238E27FC236}">
                <a16:creationId xmlns:a16="http://schemas.microsoft.com/office/drawing/2014/main" id="{A5D6B02C-D5A5-D98B-DB86-FE8FFEEBC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971800"/>
            <a:ext cx="46482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Ajuster si besoin la sangle à l'aide des crans </a:t>
            </a:r>
          </a:p>
        </p:txBody>
      </p:sp>
      <p:pic>
        <p:nvPicPr>
          <p:cNvPr id="81926" name="Picture 6" descr="..\..\..\doc\INC\TOP\A.R.I.C.O\A.R.I.C.O\Photos\IMG_0531.jpg">
            <a:extLst>
              <a:ext uri="{FF2B5EF4-FFF2-40B4-BE49-F238E27FC236}">
                <a16:creationId xmlns:a16="http://schemas.microsoft.com/office/drawing/2014/main" id="{3F452C7D-93E3-8374-42F4-74CBFEB14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/>
          <a:stretch>
            <a:fillRect/>
          </a:stretch>
        </p:blipFill>
        <p:spPr bwMode="auto">
          <a:xfrm>
            <a:off x="381000" y="2286000"/>
            <a:ext cx="3560763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re 8">
            <a:extLst>
              <a:ext uri="{FF2B5EF4-FFF2-40B4-BE49-F238E27FC236}">
                <a16:creationId xmlns:a16="http://schemas.microsoft.com/office/drawing/2014/main" id="{4E32A0E6-E092-38FD-9E6C-B2C670AFE4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Reconditionnement d'un ARICO</a:t>
            </a:r>
          </a:p>
        </p:txBody>
      </p:sp>
      <p:sp>
        <p:nvSpPr>
          <p:cNvPr id="82947" name="Espace réservé du numéro de diapositive 4">
            <a:extLst>
              <a:ext uri="{FF2B5EF4-FFF2-40B4-BE49-F238E27FC236}">
                <a16:creationId xmlns:a16="http://schemas.microsoft.com/office/drawing/2014/main" id="{ED6BE6AB-8538-7020-A8AE-BAD9FC53CB4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6060F66-3B62-41DB-85FB-029A0437152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2948" name="Rectangle 1">
            <a:extLst>
              <a:ext uri="{FF2B5EF4-FFF2-40B4-BE49-F238E27FC236}">
                <a16:creationId xmlns:a16="http://schemas.microsoft.com/office/drawing/2014/main" id="{C4C77A7D-09BB-6136-9D69-F5E41932A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200400"/>
            <a:ext cx="38862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Puis serrer la sangle sur la bouteille </a:t>
            </a:r>
          </a:p>
        </p:txBody>
      </p:sp>
      <p:pic>
        <p:nvPicPr>
          <p:cNvPr id="82949" name="Picture 6" descr="..\..\..\doc\INC\TOP\A.R.I.C.O\A.R.I.C.O\Photos\IMG_0536.jpg">
            <a:extLst>
              <a:ext uri="{FF2B5EF4-FFF2-40B4-BE49-F238E27FC236}">
                <a16:creationId xmlns:a16="http://schemas.microsoft.com/office/drawing/2014/main" id="{5AB93FAA-D6BF-6FB1-FEC7-690C9758F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7" b="11275"/>
          <a:stretch>
            <a:fillRect/>
          </a:stretch>
        </p:blipFill>
        <p:spPr bwMode="auto">
          <a:xfrm>
            <a:off x="533400" y="2286000"/>
            <a:ext cx="36195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ZoneTexte 6">
            <a:extLst>
              <a:ext uri="{FF2B5EF4-FFF2-40B4-BE49-F238E27FC236}">
                <a16:creationId xmlns:a16="http://schemas.microsoft.com/office/drawing/2014/main" id="{DC8B76A3-EBE2-33ED-59EB-01264331F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Calibri" panose="020F0502020204030204" pitchFamily="34" charset="0"/>
              </a:rPr>
              <a:t>Changer la bouteille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8">
            <a:extLst>
              <a:ext uri="{FF2B5EF4-FFF2-40B4-BE49-F238E27FC236}">
                <a16:creationId xmlns:a16="http://schemas.microsoft.com/office/drawing/2014/main" id="{D05BBB6A-0620-9D88-CEB3-E2BC6EC2E4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avant l'engagement</a:t>
            </a:r>
          </a:p>
        </p:txBody>
      </p:sp>
      <p:sp>
        <p:nvSpPr>
          <p:cNvPr id="10243" name="Espace réservé du numéro de diapositive 4">
            <a:extLst>
              <a:ext uri="{FF2B5EF4-FFF2-40B4-BE49-F238E27FC236}">
                <a16:creationId xmlns:a16="http://schemas.microsoft.com/office/drawing/2014/main" id="{5D340AD6-A32F-69EB-5F02-EF06A16397B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846113D-A842-446B-B383-A29DFBA2710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244" name="ZoneTexte 3">
            <a:extLst>
              <a:ext uri="{FF2B5EF4-FFF2-40B4-BE49-F238E27FC236}">
                <a16:creationId xmlns:a16="http://schemas.microsoft.com/office/drawing/2014/main" id="{70481144-C7AF-F759-C0F9-7D3A4BB91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12875"/>
            <a:ext cx="755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EPI :</a:t>
            </a:r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3A37438E-1644-3F5A-2AD6-C80BB3A72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2852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AEEEF841-C811-43ED-7169-0908127C3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2852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0247" name="Picture 1" descr="SKM_C284e19111011070_0002">
            <a:extLst>
              <a:ext uri="{FF2B5EF4-FFF2-40B4-BE49-F238E27FC236}">
                <a16:creationId xmlns:a16="http://schemas.microsoft.com/office/drawing/2014/main" id="{94719F15-C888-E284-0071-D8A3A3F2E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t="33102" r="34959" b="41704"/>
          <a:stretch>
            <a:fillRect/>
          </a:stretch>
        </p:blipFill>
        <p:spPr bwMode="auto">
          <a:xfrm>
            <a:off x="482600" y="1831975"/>
            <a:ext cx="7200900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re 8">
            <a:extLst>
              <a:ext uri="{FF2B5EF4-FFF2-40B4-BE49-F238E27FC236}">
                <a16:creationId xmlns:a16="http://schemas.microsoft.com/office/drawing/2014/main" id="{89A151E0-7698-A3A0-B7CD-B8A81B9278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Reconditionnement d'un ARICO</a:t>
            </a:r>
          </a:p>
        </p:txBody>
      </p:sp>
      <p:sp>
        <p:nvSpPr>
          <p:cNvPr id="83971" name="Espace réservé du numéro de diapositive 4">
            <a:extLst>
              <a:ext uri="{FF2B5EF4-FFF2-40B4-BE49-F238E27FC236}">
                <a16:creationId xmlns:a16="http://schemas.microsoft.com/office/drawing/2014/main" id="{AD2A7BF3-ADA3-E21E-071A-DB5C1B98FF5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6F16A5D-62F7-4CF1-8197-FEE2085702D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3972" name="Rectangle 1">
            <a:extLst>
              <a:ext uri="{FF2B5EF4-FFF2-40B4-BE49-F238E27FC236}">
                <a16:creationId xmlns:a16="http://schemas.microsoft.com/office/drawing/2014/main" id="{30E4DE66-E11B-4311-56B8-2B94EABD5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208963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Ouvrir la bouteille afin de vérifier l'étanchéité entre la bouteille et le détendeur.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Refermer la bouteille et purger.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3973" name="ZoneTexte 6">
            <a:extLst>
              <a:ext uri="{FF2B5EF4-FFF2-40B4-BE49-F238E27FC236}">
                <a16:creationId xmlns:a16="http://schemas.microsoft.com/office/drawing/2014/main" id="{2B955354-D5FC-26E1-92A5-57C4543F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Calibri" panose="020F0502020204030204" pitchFamily="34" charset="0"/>
              </a:rPr>
              <a:t>Changer la bouteille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83974" name="Picture 7" descr="..\..\..\doc\INC\TOP\A.R.I.C.O\A.R.I.C.O\Photos\IMG_0528.jpg">
            <a:extLst>
              <a:ext uri="{FF2B5EF4-FFF2-40B4-BE49-F238E27FC236}">
                <a16:creationId xmlns:a16="http://schemas.microsoft.com/office/drawing/2014/main" id="{DFB1F290-86D9-299D-4976-2151C3E1F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6"/>
          <a:stretch>
            <a:fillRect/>
          </a:stretch>
        </p:blipFill>
        <p:spPr bwMode="auto">
          <a:xfrm>
            <a:off x="5160963" y="2663825"/>
            <a:ext cx="3505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re 8">
            <a:extLst>
              <a:ext uri="{FF2B5EF4-FFF2-40B4-BE49-F238E27FC236}">
                <a16:creationId xmlns:a16="http://schemas.microsoft.com/office/drawing/2014/main" id="{5D820961-E691-E503-7406-489DD57AF1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Reconditionnement d'un ARICO</a:t>
            </a:r>
          </a:p>
        </p:txBody>
      </p:sp>
      <p:sp>
        <p:nvSpPr>
          <p:cNvPr id="84995" name="Espace réservé du numéro de diapositive 4">
            <a:extLst>
              <a:ext uri="{FF2B5EF4-FFF2-40B4-BE49-F238E27FC236}">
                <a16:creationId xmlns:a16="http://schemas.microsoft.com/office/drawing/2014/main" id="{7CA56695-D37B-B8C3-606E-0FC24310AC8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8A5BBC9-3827-49CD-A3D0-4481D70DD98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4996" name="Rectangle 1">
            <a:extLst>
              <a:ext uri="{FF2B5EF4-FFF2-40B4-BE49-F238E27FC236}">
                <a16:creationId xmlns:a16="http://schemas.microsoft.com/office/drawing/2014/main" id="{ABCCE2F6-B45B-AD2F-0165-E7F27AA8C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286000"/>
            <a:ext cx="8208963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Mettre de côté tous les matériels ayant subit une agression chimique ou thermique ou ayant rencontré un défaut quelconque. 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De retour à la caserne, il sera signalé et remplacé. </a:t>
            </a:r>
          </a:p>
        </p:txBody>
      </p:sp>
      <p:sp>
        <p:nvSpPr>
          <p:cNvPr id="84997" name="ZoneTexte 6">
            <a:extLst>
              <a:ext uri="{FF2B5EF4-FFF2-40B4-BE49-F238E27FC236}">
                <a16:creationId xmlns:a16="http://schemas.microsoft.com/office/drawing/2014/main" id="{7BCC1676-60FF-0E31-E304-50822806B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Calibri" panose="020F0502020204030204" pitchFamily="34" charset="0"/>
              </a:rPr>
              <a:t>Changer la bouteille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re 8">
            <a:extLst>
              <a:ext uri="{FF2B5EF4-FFF2-40B4-BE49-F238E27FC236}">
                <a16:creationId xmlns:a16="http://schemas.microsoft.com/office/drawing/2014/main" id="{E1B332D7-1989-CA42-8435-AC687D0E40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Reconditionnement d'un ARICO</a:t>
            </a:r>
          </a:p>
        </p:txBody>
      </p:sp>
      <p:sp>
        <p:nvSpPr>
          <p:cNvPr id="86019" name="Espace réservé du numéro de diapositive 4">
            <a:extLst>
              <a:ext uri="{FF2B5EF4-FFF2-40B4-BE49-F238E27FC236}">
                <a16:creationId xmlns:a16="http://schemas.microsoft.com/office/drawing/2014/main" id="{5DB3F243-6369-E5EF-8978-B39E6DC1368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0DCF71F-0833-4D69-BBF3-8A68393A458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6020" name="Rectangle 1">
            <a:extLst>
              <a:ext uri="{FF2B5EF4-FFF2-40B4-BE49-F238E27FC236}">
                <a16:creationId xmlns:a16="http://schemas.microsoft.com/office/drawing/2014/main" id="{EB511076-5432-7BAF-7E1B-914495B51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8208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Ranger le matériel à son emplacement d'origine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6021" name="ZoneTexte 6">
            <a:extLst>
              <a:ext uri="{FF2B5EF4-FFF2-40B4-BE49-F238E27FC236}">
                <a16:creationId xmlns:a16="http://schemas.microsoft.com/office/drawing/2014/main" id="{47DBC819-DD93-D792-7CF4-80ED3E0E5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715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Calibri" panose="020F0502020204030204" pitchFamily="34" charset="0"/>
              </a:rPr>
              <a:t>Changer la bouteille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86022" name="Rectangle 7">
            <a:extLst>
              <a:ext uri="{FF2B5EF4-FFF2-40B4-BE49-F238E27FC236}">
                <a16:creationId xmlns:a16="http://schemas.microsoft.com/office/drawing/2014/main" id="{5D392B0D-F287-CC20-14A7-66F71A07E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519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86023" name="Picture 6" descr="DSC_0039">
            <a:extLst>
              <a:ext uri="{FF2B5EF4-FFF2-40B4-BE49-F238E27FC236}">
                <a16:creationId xmlns:a16="http://schemas.microsoft.com/office/drawing/2014/main" id="{4FEC109D-85A3-9B0C-99FE-1DD8DAFC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90800"/>
            <a:ext cx="5257800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re 8">
            <a:extLst>
              <a:ext uri="{FF2B5EF4-FFF2-40B4-BE49-F238E27FC236}">
                <a16:creationId xmlns:a16="http://schemas.microsoft.com/office/drawing/2014/main" id="{32CC7EAE-38DC-B046-3E22-822749FCA6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87043" name="Espace réservé du numéro de diapositive 4">
            <a:extLst>
              <a:ext uri="{FF2B5EF4-FFF2-40B4-BE49-F238E27FC236}">
                <a16:creationId xmlns:a16="http://schemas.microsoft.com/office/drawing/2014/main" id="{31558164-3408-F9FA-5198-5B9BC0C63D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F4D3EF9-9691-4B8B-8477-A19B843F9EB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E1E38CE-BEEB-219A-1BE0-75BEA40E7AEB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045" name="ZoneTexte 12">
            <a:extLst>
              <a:ext uri="{FF2B5EF4-FFF2-40B4-BE49-F238E27FC236}">
                <a16:creationId xmlns:a16="http://schemas.microsoft.com/office/drawing/2014/main" id="{0B146A33-9CE0-F090-4B9E-42BE1C105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Année : 2024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7046" name="ZoneTexte 15">
            <a:extLst>
              <a:ext uri="{FF2B5EF4-FFF2-40B4-BE49-F238E27FC236}">
                <a16:creationId xmlns:a16="http://schemas.microsoft.com/office/drawing/2014/main" id="{48292606-D26F-271C-7F4C-9312F17BE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57400"/>
            <a:ext cx="34290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Les règles à respecter avant,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S'équiper d'un ARI,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Contrôle croisé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Reconditionnement d'un ARICO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8">
            <a:extLst>
              <a:ext uri="{FF2B5EF4-FFF2-40B4-BE49-F238E27FC236}">
                <a16:creationId xmlns:a16="http://schemas.microsoft.com/office/drawing/2014/main" id="{FC0A0EBE-D48B-9CB7-3686-4DE9969C19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à respecter avant l'engagement</a:t>
            </a:r>
          </a:p>
        </p:txBody>
      </p:sp>
      <p:sp>
        <p:nvSpPr>
          <p:cNvPr id="11267" name="Espace réservé du numéro de diapositive 4">
            <a:extLst>
              <a:ext uri="{FF2B5EF4-FFF2-40B4-BE49-F238E27FC236}">
                <a16:creationId xmlns:a16="http://schemas.microsoft.com/office/drawing/2014/main" id="{8562FC95-58EC-1AE4-CEE9-C2669D76213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A58B157-4CB7-482E-B71B-0775F35FCD9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268" name="ZoneTexte 3">
            <a:extLst>
              <a:ext uri="{FF2B5EF4-FFF2-40B4-BE49-F238E27FC236}">
                <a16:creationId xmlns:a16="http://schemas.microsoft.com/office/drawing/2014/main" id="{E57A80E0-55BE-477E-2CA4-BD6315E3C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12875"/>
            <a:ext cx="755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EPI :</a:t>
            </a:r>
          </a:p>
        </p:txBody>
      </p:sp>
      <p:pic>
        <p:nvPicPr>
          <p:cNvPr id="11269" name="Image 35">
            <a:extLst>
              <a:ext uri="{FF2B5EF4-FFF2-40B4-BE49-F238E27FC236}">
                <a16:creationId xmlns:a16="http://schemas.microsoft.com/office/drawing/2014/main" id="{0013FC37-4AD6-FB09-55AF-F7B61E115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05150"/>
            <a:ext cx="392112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Zone de texte 2">
            <a:extLst>
              <a:ext uri="{FF2B5EF4-FFF2-40B4-BE49-F238E27FC236}">
                <a16:creationId xmlns:a16="http://schemas.microsoft.com/office/drawing/2014/main" id="{38CB222A-0485-7E6A-AEC3-3DE124630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2566988"/>
            <a:ext cx="3959225" cy="330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Mettre la cagoule dans la veste EPI</a:t>
            </a:r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1" name="Image 177">
            <a:extLst>
              <a:ext uri="{FF2B5EF4-FFF2-40B4-BE49-F238E27FC236}">
                <a16:creationId xmlns:a16="http://schemas.microsoft.com/office/drawing/2014/main" id="{E9F80D25-BD9E-9B50-6A73-7B25ECED9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01750"/>
            <a:ext cx="4097338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Zone de texte 2">
            <a:extLst>
              <a:ext uri="{FF2B5EF4-FFF2-40B4-BE49-F238E27FC236}">
                <a16:creationId xmlns:a16="http://schemas.microsoft.com/office/drawing/2014/main" id="{CB919ECC-72C2-C8DD-D2DA-B6E859C6E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313" y="4581525"/>
            <a:ext cx="4071937" cy="7921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Remonter la fermeture éclair jusqu’en haut refermer le col.</a:t>
            </a:r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749</TotalTime>
  <Words>1899</Words>
  <Application>Microsoft Office PowerPoint</Application>
  <PresentationFormat>Affichage à l'écran (4:3)</PresentationFormat>
  <Paragraphs>396</Paragraphs>
  <Slides>83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83</vt:i4>
      </vt:variant>
    </vt:vector>
  </HeadingPairs>
  <TitlesOfParts>
    <vt:vector size="90" baseType="lpstr">
      <vt:lpstr>Arial</vt:lpstr>
      <vt:lpstr>Myriad Pro</vt:lpstr>
      <vt:lpstr>Calibri</vt:lpstr>
      <vt:lpstr>Times New Roman</vt:lpstr>
      <vt:lpstr>Wingdings</vt:lpstr>
      <vt:lpstr>GCCAR</vt:lpstr>
      <vt:lpstr>Diapositive Microsoft PowerPoint</vt:lpstr>
      <vt:lpstr>ARICO : L’ÉQUIPEMENT EN BINÔME</vt:lpstr>
      <vt:lpstr>Équipement en binôme</vt:lpstr>
      <vt:lpstr>Règles à respecter avant l'engagement</vt:lpstr>
      <vt:lpstr>Règles à respecter avant l'engagement</vt:lpstr>
      <vt:lpstr>Règles à respecter avant l'engagement</vt:lpstr>
      <vt:lpstr>Règles à respecter avant l'engagement</vt:lpstr>
      <vt:lpstr>Règles à respecter avant l'engagement</vt:lpstr>
      <vt:lpstr>Règles à respecter avant l'engagement</vt:lpstr>
      <vt:lpstr>Règles à respecter avant l'engagement</vt:lpstr>
      <vt:lpstr>Règles à respecter avant l'engagement</vt:lpstr>
      <vt:lpstr>Règles à respecter avant l'engagement</vt:lpstr>
      <vt:lpstr>Règles à respecter avant l'engagement</vt:lpstr>
      <vt:lpstr>Règles à respecter avant l'engagement</vt:lpstr>
      <vt:lpstr>S'équiper d'un ARICO</vt:lpstr>
      <vt:lpstr>S'équiper d'un ARICO</vt:lpstr>
      <vt:lpstr>S'équiper d'un ARICO</vt:lpstr>
      <vt:lpstr>S'équiper d'un ARICO QS</vt:lpstr>
      <vt:lpstr>S'équiper d'un ARICO</vt:lpstr>
      <vt:lpstr>S'équiper d'un ARICO</vt:lpstr>
      <vt:lpstr>S'équiper d'un ARICO</vt:lpstr>
      <vt:lpstr>S'équiper d'un ARICO</vt:lpstr>
      <vt:lpstr>S'équiper d'un ARICO QS</vt:lpstr>
      <vt:lpstr>S'équiper d'un ARICO</vt:lpstr>
      <vt:lpstr>S'équiper d'un ARICO QS</vt:lpstr>
      <vt:lpstr>S'équiper d'un ARICO</vt:lpstr>
      <vt:lpstr>S'équiper d'un ARICO QS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S'équiper d'un ARICO</vt:lpstr>
      <vt:lpstr>Contrôle croisé</vt:lpstr>
      <vt:lpstr>Contrôle croisé</vt:lpstr>
      <vt:lpstr>Contrôle croisé</vt:lpstr>
      <vt:lpstr>Contrôle croisé</vt:lpstr>
      <vt:lpstr>Contrôle croisé</vt:lpstr>
      <vt:lpstr>Contrôle croisé</vt:lpstr>
      <vt:lpstr>Contrôle croisé</vt:lpstr>
      <vt:lpstr>Contrôle croisé</vt:lpstr>
      <vt:lpstr>Contrôle croisé</vt:lpstr>
      <vt:lpstr>Contrôle croisé</vt:lpstr>
      <vt:lpstr>Contrôle croisé</vt:lpstr>
      <vt:lpstr>Contrôle croisé</vt:lpstr>
      <vt:lpstr>Reconditionnement d'un ARICO</vt:lpstr>
      <vt:lpstr>Reconditionnement d'un ARICO</vt:lpstr>
      <vt:lpstr>Reconditionnement d'un ARICO</vt:lpstr>
      <vt:lpstr>Reconditionnement d'un ARICO</vt:lpstr>
      <vt:lpstr>Reconditionnement d'un ARICO</vt:lpstr>
      <vt:lpstr>Reconditionnement d'un ARICO</vt:lpstr>
      <vt:lpstr>Reconditionnement d'un ARICO</vt:lpstr>
      <vt:lpstr>Reconditionnement d'un ARICO</vt:lpstr>
      <vt:lpstr>Reconditionnement d'un ARICO</vt:lpstr>
      <vt:lpstr>Reconditionnement d'un ARICO</vt:lpstr>
      <vt:lpstr>Reconditionnement d'un ARICO</vt:lpstr>
      <vt:lpstr>Reconditionnement d'un ARICO</vt:lpstr>
      <vt:lpstr>Reconditionnement d'un ARICO</vt:lpstr>
      <vt:lpstr>Reconditionnement d'un ARICO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59</cp:revision>
  <cp:lastPrinted>2015-08-06T08:01:37Z</cp:lastPrinted>
  <dcterms:created xsi:type="dcterms:W3CDTF">2015-08-05T10:19:35Z</dcterms:created>
  <dcterms:modified xsi:type="dcterms:W3CDTF">2025-01-14T15:54:36Z</dcterms:modified>
</cp:coreProperties>
</file>