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1" r:id="rId3"/>
    <p:sldId id="270" r:id="rId4"/>
    <p:sldId id="308" r:id="rId5"/>
    <p:sldId id="274" r:id="rId6"/>
    <p:sldId id="285" r:id="rId7"/>
    <p:sldId id="292" r:id="rId8"/>
    <p:sldId id="286" r:id="rId9"/>
    <p:sldId id="287" r:id="rId10"/>
    <p:sldId id="293" r:id="rId11"/>
    <p:sldId id="294" r:id="rId12"/>
    <p:sldId id="295" r:id="rId13"/>
    <p:sldId id="296" r:id="rId14"/>
    <p:sldId id="306" r:id="rId15"/>
    <p:sldId id="307" r:id="rId16"/>
    <p:sldId id="297" r:id="rId17"/>
    <p:sldId id="309" r:id="rId18"/>
    <p:sldId id="298" r:id="rId19"/>
    <p:sldId id="299" r:id="rId20"/>
    <p:sldId id="272" r:id="rId21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202"/>
    <a:srgbClr val="0B2C91"/>
    <a:srgbClr val="5BE4FF"/>
    <a:srgbClr val="6F2C91"/>
    <a:srgbClr val="C8B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7" autoAdjust="0"/>
    <p:restoredTop sz="94653" autoAdjust="0"/>
  </p:normalViewPr>
  <p:slideViewPr>
    <p:cSldViewPr>
      <p:cViewPr varScale="1">
        <p:scale>
          <a:sx n="85" d="100"/>
          <a:sy n="85" d="100"/>
        </p:scale>
        <p:origin x="145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C3DBF94-8541-517D-B676-FD944F5BB0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38711A6-2B45-A318-92CD-2AC9322FBA8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0CF6825-C6C3-40DC-BA69-0A5642B9B61E}" type="datetimeFigureOut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26320FB1-488D-F1A8-18CA-9A11FF7DD4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8518C7F1-3BC1-42C4-BE99-4B2C38D796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CE3FA4-2C95-B91D-338D-714D3ABA95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28B8B2-9F68-EBA6-6202-C3803BE67D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A9002EE-5CCC-4CFF-AC76-8FCD300CB5B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530F59-3C50-E645-6210-F76ADAB8E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312CA-DD5B-41D9-A4DB-BB6498DB331C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34FDCF-4D64-5CB0-DAA0-7E97D3D92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50A06F-4CCB-5B08-6355-F043A371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535A-D6A5-4EFA-8A1B-0D85A41D6C9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6307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20DFDC-37CA-ED9E-2B55-F52A3F3FD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BD8DE-F9E9-41D3-B102-12C5D205964B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8800D1-0AD8-95C9-64B9-961903B3A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746500-5FD6-7678-DB82-3DB79CBBE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90F2C-A6AD-43BE-98E7-7809C17FB22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1674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B2D1CF-75A2-FBBD-3AD9-86576ECB4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4522C-4832-4DBD-AB98-E8E702EF8A21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ADC188-9A25-7311-0BCC-9BE6AC6BA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545764-F4AB-16AE-F6EC-11554FD7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42AF0-6887-489E-9725-13587EB97D0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2293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3F11E8-B5BE-A39D-399C-68CFF22B8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B041A-D0F7-4F7B-B49A-86D5B1F9FD2F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05887D-49AF-FF05-1D3B-8FFB7934F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8E1109-9586-EB28-B003-5B66482C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B9EDF-A2DC-4905-B8E9-E65E6D50BFA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0718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5EAC51-AA84-D46A-673D-5BF2A36D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2D312-4101-4DB8-A0B0-5952DADF0672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42DF4C-2298-DC5F-514F-C42357717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E32A8A-DBF0-58C4-85B6-0CF0502EE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42378-E8E8-4904-A120-4AFEA394CBB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8603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75C8E16C-FEEB-62F7-D963-4EC64D3E1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4ED12-E25F-4FEA-BCA1-4790FDBCD292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FB57E69D-B865-03F8-6895-8D9F78252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1974B8B6-11D8-1CE6-9CE2-AFB536CC7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D921D-1C64-4CCC-BA84-D7B3050E8D1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74316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5387876-9BD0-991D-DF4C-265350473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7CBCC-330C-4D30-8445-ADC665D9A395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31536B3D-68C2-9057-8095-288A70537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D6484626-4BDD-EB09-9444-36D2E8114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5F12E-F0F3-4D89-B820-90A705536BA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2794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30E4999D-FDD3-BC11-F9C4-0EC7A787E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D7089-BD8C-47F7-A646-9121636E8CCF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EDE53CD9-1175-3565-CBA9-A298110F4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DB6216BD-2555-6B97-B731-17D3A90C2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EFF6A-6F9D-4353-80F4-B0D2909224C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0165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45D7250D-606B-A172-8EEF-27E913796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50F10-2B02-40AA-9DFC-82CCAD6BDFB1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466EEB53-B984-ECE1-8FB5-A3E730412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7C6CA38A-E8C7-906F-10AF-6DA9DF1EE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D8F2A-DD3A-43AB-92FF-CA8C27F7FCB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6350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714A49A1-F1B1-69B0-BFE7-492826F57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65A84-12D6-4182-A20A-F04D8170BB33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095E2ECA-8141-2F90-4FB5-D8FDC451A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880D24F-21C1-54F6-9658-CF97F2D3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A1B93-D92E-4063-856E-23BB37B07C2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80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08C57C55-C3E9-D897-978D-E5E9CDF6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5559C-08CC-4163-BE2D-732DAF6D51CB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9519EB4-A2AC-DF7B-5B45-EB7C0AFB8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3CFCCA9-62CE-6C59-FC82-C8899080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D93E3-3127-4CE0-A9AC-D18B020EE1A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2877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1D918145-EA8E-63D2-D0CF-E148748C3E5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86379133-D25F-ED08-9205-634F2DF930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09F3B6-0925-C11D-5AA5-0612B02A86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529E92-E738-4801-BE36-BEF0B40CED2A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A83C42-D7AA-8035-25B1-59BD9DDFCB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A39388-584A-0F40-7919-65B0D7EFEA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Myriad Pro"/>
              </a:defRPr>
            </a:lvl1pPr>
          </a:lstStyle>
          <a:p>
            <a:pPr>
              <a:defRPr/>
            </a:pPr>
            <a:fld id="{AB324378-405B-4890-988B-982B47789E9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3B01ADF6-5A72-26BD-AB40-57F7E4392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44450"/>
            <a:ext cx="7705725" cy="115252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Coupures des fluides</a:t>
            </a:r>
          </a:p>
        </p:txBody>
      </p:sp>
      <p:sp>
        <p:nvSpPr>
          <p:cNvPr id="3075" name="ZoneTexte 5">
            <a:extLst>
              <a:ext uri="{FF2B5EF4-FFF2-40B4-BE49-F238E27FC236}">
                <a16:creationId xmlns:a16="http://schemas.microsoft.com/office/drawing/2014/main" id="{6D82C47F-E09E-61B7-738C-DF175020B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484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441202"/>
                </a:solidFill>
                <a:latin typeface="Times New Roman" panose="02020603050405020304" pitchFamily="18" charset="0"/>
              </a:rPr>
              <a:t>ADMJSP / </a:t>
            </a:r>
            <a:r>
              <a:rPr lang="fr-FR" altLang="fr-FR" sz="1200">
                <a:solidFill>
                  <a:srgbClr val="441202"/>
                </a:solidFill>
                <a:latin typeface="Times New Roman" panose="02020603050405020304" pitchFamily="18" charset="0"/>
              </a:rPr>
              <a:t>Pôle pédagogie – 2024 -  Version 4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8">
            <a:extLst>
              <a:ext uri="{FF2B5EF4-FFF2-40B4-BE49-F238E27FC236}">
                <a16:creationId xmlns:a16="http://schemas.microsoft.com/office/drawing/2014/main" id="{32E9B8EB-BB29-A81A-3DA1-FB59CB3F88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Organes de coupure</a:t>
            </a:r>
          </a:p>
        </p:txBody>
      </p:sp>
      <p:sp>
        <p:nvSpPr>
          <p:cNvPr id="12291" name="Espace réservé du numéro de diapositive 4">
            <a:extLst>
              <a:ext uri="{FF2B5EF4-FFF2-40B4-BE49-F238E27FC236}">
                <a16:creationId xmlns:a16="http://schemas.microsoft.com/office/drawing/2014/main" id="{FE19AAB2-A2CF-CA94-A8D8-42B278C5FBD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05C7149-88A2-486A-89F9-FF3F337FC36B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2292" name="Rectangle 1">
            <a:extLst>
              <a:ext uri="{FF2B5EF4-FFF2-40B4-BE49-F238E27FC236}">
                <a16:creationId xmlns:a16="http://schemas.microsoft.com/office/drawing/2014/main" id="{930AB5EB-955A-B496-B2FA-C155F19CE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Gaz :</a:t>
            </a:r>
          </a:p>
        </p:txBody>
      </p:sp>
      <p:sp>
        <p:nvSpPr>
          <p:cNvPr id="12293" name="Rectangle 1">
            <a:extLst>
              <a:ext uri="{FF2B5EF4-FFF2-40B4-BE49-F238E27FC236}">
                <a16:creationId xmlns:a16="http://schemas.microsoft.com/office/drawing/2014/main" id="{9A194C8E-7B86-EA38-91CF-39AF8374E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Immeubles d'habitations </a:t>
            </a: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en-US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 l'étage concerné,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4" name="Picture 6">
            <a:extLst>
              <a:ext uri="{FF2B5EF4-FFF2-40B4-BE49-F238E27FC236}">
                <a16:creationId xmlns:a16="http://schemas.microsoft.com/office/drawing/2014/main" id="{D12CB99D-99C7-CC50-41A1-8C659D9E0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1371600"/>
            <a:ext cx="3233737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images4SBSNRLI">
            <a:extLst>
              <a:ext uri="{FF2B5EF4-FFF2-40B4-BE49-F238E27FC236}">
                <a16:creationId xmlns:a16="http://schemas.microsoft.com/office/drawing/2014/main" id="{736B6109-26FB-9A80-6D7B-88C4CDF81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3657600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8">
            <a:extLst>
              <a:ext uri="{FF2B5EF4-FFF2-40B4-BE49-F238E27FC236}">
                <a16:creationId xmlns:a16="http://schemas.microsoft.com/office/drawing/2014/main" id="{5EB114F4-EFF0-5B4F-36F3-E3FD2F1EC4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Organes de coupure</a:t>
            </a:r>
          </a:p>
        </p:txBody>
      </p:sp>
      <p:sp>
        <p:nvSpPr>
          <p:cNvPr id="13315" name="Espace réservé du numéro de diapositive 4">
            <a:extLst>
              <a:ext uri="{FF2B5EF4-FFF2-40B4-BE49-F238E27FC236}">
                <a16:creationId xmlns:a16="http://schemas.microsoft.com/office/drawing/2014/main" id="{F94F35F3-4D0E-E1C9-4BFC-F7F7F9D4D43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88C09AD-286E-4ABA-9B85-3B72D82070D7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3316" name="Rectangle 1">
            <a:extLst>
              <a:ext uri="{FF2B5EF4-FFF2-40B4-BE49-F238E27FC236}">
                <a16:creationId xmlns:a16="http://schemas.microsoft.com/office/drawing/2014/main" id="{030F89C7-7ABA-6458-B51E-7967B0DFE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Gaz :</a:t>
            </a:r>
          </a:p>
        </p:txBody>
      </p:sp>
      <p:sp>
        <p:nvSpPr>
          <p:cNvPr id="13317" name="Rectangle 1">
            <a:extLst>
              <a:ext uri="{FF2B5EF4-FFF2-40B4-BE49-F238E27FC236}">
                <a16:creationId xmlns:a16="http://schemas.microsoft.com/office/drawing/2014/main" id="{105D09C1-F8B3-BB7D-8FB1-5DF78E071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Chaufferies, entreprises, immeubles de bureaux :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318" name="Picture 6" descr="C:\Documents and Settings\Philippe\Mes documents\JSP SDMIS\Dématérialisation\doc\INC\A6 - fuite de gaz\Images\imagesQEDP8Q0J.jpg">
            <a:extLst>
              <a:ext uri="{FF2B5EF4-FFF2-40B4-BE49-F238E27FC236}">
                <a16:creationId xmlns:a16="http://schemas.microsoft.com/office/drawing/2014/main" id="{7E89DBF6-4A51-6D68-7154-FC168942A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86200"/>
            <a:ext cx="28844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Image 1">
            <a:extLst>
              <a:ext uri="{FF2B5EF4-FFF2-40B4-BE49-F238E27FC236}">
                <a16:creationId xmlns:a16="http://schemas.microsoft.com/office/drawing/2014/main" id="{E3593723-8FD9-BB58-4B2E-1BAB8F463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1371600"/>
            <a:ext cx="145573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..\..\..\doc\INC\A6 - fuite de gaz\Images\imagesVVRSS6QF.jpg">
            <a:extLst>
              <a:ext uri="{FF2B5EF4-FFF2-40B4-BE49-F238E27FC236}">
                <a16:creationId xmlns:a16="http://schemas.microsoft.com/office/drawing/2014/main" id="{00EE4E87-880C-C8FB-B8C5-FC56A704B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29718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8">
            <a:extLst>
              <a:ext uri="{FF2B5EF4-FFF2-40B4-BE49-F238E27FC236}">
                <a16:creationId xmlns:a16="http://schemas.microsoft.com/office/drawing/2014/main" id="{CD6A84E0-7E41-AE9A-4204-177617038A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Organes de coupure</a:t>
            </a:r>
          </a:p>
        </p:txBody>
      </p:sp>
      <p:sp>
        <p:nvSpPr>
          <p:cNvPr id="14339" name="Espace réservé du numéro de diapositive 4">
            <a:extLst>
              <a:ext uri="{FF2B5EF4-FFF2-40B4-BE49-F238E27FC236}">
                <a16:creationId xmlns:a16="http://schemas.microsoft.com/office/drawing/2014/main" id="{D88D819A-39B7-1F07-F7CF-DE015ED20F7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3C77D79-E777-4862-B571-89C50BC84D22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4340" name="Rectangle 1">
            <a:extLst>
              <a:ext uri="{FF2B5EF4-FFF2-40B4-BE49-F238E27FC236}">
                <a16:creationId xmlns:a16="http://schemas.microsoft.com/office/drawing/2014/main" id="{26E68F34-2AC1-928D-9BB9-C6F7882AF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Eau :</a:t>
            </a:r>
          </a:p>
        </p:txBody>
      </p:sp>
      <p:sp>
        <p:nvSpPr>
          <p:cNvPr id="14341" name="Rectangle 1">
            <a:extLst>
              <a:ext uri="{FF2B5EF4-FFF2-40B4-BE49-F238E27FC236}">
                <a16:creationId xmlns:a16="http://schemas.microsoft.com/office/drawing/2014/main" id="{4D299FB6-189E-CEEB-77B7-9EDB89C4C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Vannes d'arrêt situées soit dans l'appartement lui-même, sur le palier ou pour la coupure générale dans les communs (caves, garages, etc.).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Dans certains cas l'information </a:t>
            </a: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occupants du bâtiment.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342" name="Picture 6" descr="H:\imagesGP02DFFZ.jpg">
            <a:extLst>
              <a:ext uri="{FF2B5EF4-FFF2-40B4-BE49-F238E27FC236}">
                <a16:creationId xmlns:a16="http://schemas.microsoft.com/office/drawing/2014/main" id="{AE98BAB4-9105-61FC-0401-115F35F4F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81400"/>
            <a:ext cx="3352800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8">
            <a:extLst>
              <a:ext uri="{FF2B5EF4-FFF2-40B4-BE49-F238E27FC236}">
                <a16:creationId xmlns:a16="http://schemas.microsoft.com/office/drawing/2014/main" id="{89A86369-CEFB-7684-1B99-2FDD43ACFA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Organes de coupure</a:t>
            </a:r>
          </a:p>
        </p:txBody>
      </p:sp>
      <p:sp>
        <p:nvSpPr>
          <p:cNvPr id="15363" name="Espace réservé du numéro de diapositive 4">
            <a:extLst>
              <a:ext uri="{FF2B5EF4-FFF2-40B4-BE49-F238E27FC236}">
                <a16:creationId xmlns:a16="http://schemas.microsoft.com/office/drawing/2014/main" id="{EF0FFEF7-3532-59EA-38E2-22E515EF3C3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282ED34-F700-4611-B475-E502B273234B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5364" name="Rectangle 1">
            <a:extLst>
              <a:ext uri="{FF2B5EF4-FFF2-40B4-BE49-F238E27FC236}">
                <a16:creationId xmlns:a16="http://schemas.microsoft.com/office/drawing/2014/main" id="{9166645E-E0A1-DB34-686B-E5DD31794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VMC / climatisation immeubles bureaux</a:t>
            </a: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:</a:t>
            </a:r>
          </a:p>
        </p:txBody>
      </p:sp>
      <p:sp>
        <p:nvSpPr>
          <p:cNvPr id="15365" name="Rectangle 1">
            <a:extLst>
              <a:ext uri="{FF2B5EF4-FFF2-40B4-BE49-F238E27FC236}">
                <a16:creationId xmlns:a16="http://schemas.microsoft.com/office/drawing/2014/main" id="{275769EA-50E5-B964-7B0D-50CFAACDA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Plupart du temps, </a:t>
            </a: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arrêt coup de poing, sous verre dormant à l'entrée des immeubles.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5366" name="Picture 6" descr="H:\imagesUSYJPGCQ.jpg">
            <a:extLst>
              <a:ext uri="{FF2B5EF4-FFF2-40B4-BE49-F238E27FC236}">
                <a16:creationId xmlns:a16="http://schemas.microsoft.com/office/drawing/2014/main" id="{A48C5804-CF9D-9D98-4CB1-615C97D46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5" r="16988" b="19449"/>
          <a:stretch>
            <a:fillRect/>
          </a:stretch>
        </p:blipFill>
        <p:spPr bwMode="auto">
          <a:xfrm>
            <a:off x="2438400" y="2895600"/>
            <a:ext cx="36576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8">
            <a:extLst>
              <a:ext uri="{FF2B5EF4-FFF2-40B4-BE49-F238E27FC236}">
                <a16:creationId xmlns:a16="http://schemas.microsoft.com/office/drawing/2014/main" id="{71897855-4B78-CD81-8488-28E65B35BA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Organes de coupure</a:t>
            </a:r>
          </a:p>
        </p:txBody>
      </p:sp>
      <p:sp>
        <p:nvSpPr>
          <p:cNvPr id="16387" name="Espace réservé du numéro de diapositive 4">
            <a:extLst>
              <a:ext uri="{FF2B5EF4-FFF2-40B4-BE49-F238E27FC236}">
                <a16:creationId xmlns:a16="http://schemas.microsoft.com/office/drawing/2014/main" id="{B902C09A-137E-6AC0-93FF-EACB9C0A18E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5544E93-0DA7-43AB-994C-6215C3353DB2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6388" name="Rectangle 1">
            <a:extLst>
              <a:ext uri="{FF2B5EF4-FFF2-40B4-BE49-F238E27FC236}">
                <a16:creationId xmlns:a16="http://schemas.microsoft.com/office/drawing/2014/main" id="{10B95D28-9C19-3B03-2E19-A1D6078D4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Fioul  :</a:t>
            </a:r>
          </a:p>
        </p:txBody>
      </p:sp>
      <p:sp>
        <p:nvSpPr>
          <p:cNvPr id="16389" name="Rectangle 1">
            <a:extLst>
              <a:ext uri="{FF2B5EF4-FFF2-40B4-BE49-F238E27FC236}">
                <a16:creationId xmlns:a16="http://schemas.microsoft.com/office/drawing/2014/main" id="{04D4EDCE-5A67-8E29-3534-906190D1A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1866900"/>
            <a:ext cx="8189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arré par l'intermédiaire d'une vanne police</a:t>
            </a:r>
          </a:p>
        </p:txBody>
      </p:sp>
      <p:sp>
        <p:nvSpPr>
          <p:cNvPr id="16390" name="Rectangle 2">
            <a:extLst>
              <a:ext uri="{FF2B5EF4-FFF2-40B4-BE49-F238E27FC236}">
                <a16:creationId xmlns:a16="http://schemas.microsoft.com/office/drawing/2014/main" id="{22F8BBA9-12B9-BB3A-38C5-A26E1970E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16391" name="Picture 1" descr="GTOD INC_Livre 3 - Les reconnaissances - nov2020_Page_027">
            <a:extLst>
              <a:ext uri="{FF2B5EF4-FFF2-40B4-BE49-F238E27FC236}">
                <a16:creationId xmlns:a16="http://schemas.microsoft.com/office/drawing/2014/main" id="{D69F4207-9E1A-B65B-F9B3-69D1A3BC0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7" t="85126" r="65150" b="5965"/>
          <a:stretch>
            <a:fillRect/>
          </a:stretch>
        </p:blipFill>
        <p:spPr bwMode="auto">
          <a:xfrm>
            <a:off x="2484438" y="2420938"/>
            <a:ext cx="3741737" cy="362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8">
            <a:extLst>
              <a:ext uri="{FF2B5EF4-FFF2-40B4-BE49-F238E27FC236}">
                <a16:creationId xmlns:a16="http://schemas.microsoft.com/office/drawing/2014/main" id="{824051C8-2778-FBFD-AF64-EE64F9CAB2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Organes de coupure</a:t>
            </a:r>
          </a:p>
        </p:txBody>
      </p:sp>
      <p:sp>
        <p:nvSpPr>
          <p:cNvPr id="17411" name="Espace réservé du numéro de diapositive 4">
            <a:extLst>
              <a:ext uri="{FF2B5EF4-FFF2-40B4-BE49-F238E27FC236}">
                <a16:creationId xmlns:a16="http://schemas.microsoft.com/office/drawing/2014/main" id="{D89DB1F9-8064-6E7A-310D-CEADFCF62F4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70E6830-F189-4DC7-94E0-D7DFE68B144A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7412" name="Rectangle 1">
            <a:extLst>
              <a:ext uri="{FF2B5EF4-FFF2-40B4-BE49-F238E27FC236}">
                <a16:creationId xmlns:a16="http://schemas.microsoft.com/office/drawing/2014/main" id="{32828A30-C706-B44F-B088-93D871FFA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PPV :</a:t>
            </a:r>
          </a:p>
        </p:txBody>
      </p:sp>
      <p:sp>
        <p:nvSpPr>
          <p:cNvPr id="17413" name="Rectangle 1">
            <a:extLst>
              <a:ext uri="{FF2B5EF4-FFF2-40B4-BE49-F238E27FC236}">
                <a16:creationId xmlns:a16="http://schemas.microsoft.com/office/drawing/2014/main" id="{FAC8681B-5AC1-630B-7325-27EF81F7D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866900"/>
            <a:ext cx="8382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anneaux 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hoto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oltaïque  </a:t>
            </a: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système d'isolation avec le reste de l'installation.</a:t>
            </a:r>
          </a:p>
        </p:txBody>
      </p:sp>
      <p:sp>
        <p:nvSpPr>
          <p:cNvPr id="17414" name="Rectangle 2">
            <a:extLst>
              <a:ext uri="{FF2B5EF4-FFF2-40B4-BE49-F238E27FC236}">
                <a16:creationId xmlns:a16="http://schemas.microsoft.com/office/drawing/2014/main" id="{FDEA143E-1268-2733-55F0-64585199A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17415" name="Picture 1" descr="GTOD INC_Livre 3 - Les reconnaissances - nov2020_Page_027">
            <a:extLst>
              <a:ext uri="{FF2B5EF4-FFF2-40B4-BE49-F238E27FC236}">
                <a16:creationId xmlns:a16="http://schemas.microsoft.com/office/drawing/2014/main" id="{0924BA03-CE45-9484-DC3D-948BE73DA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9" t="85126" r="46481" b="5965"/>
          <a:stretch>
            <a:fillRect/>
          </a:stretch>
        </p:blipFill>
        <p:spPr bwMode="auto">
          <a:xfrm>
            <a:off x="323850" y="2613025"/>
            <a:ext cx="3240088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DO 2011-018 - Interventions sur installations photovoltaïques_Page_7">
            <a:extLst>
              <a:ext uri="{FF2B5EF4-FFF2-40B4-BE49-F238E27FC236}">
                <a16:creationId xmlns:a16="http://schemas.microsoft.com/office/drawing/2014/main" id="{3D298D5C-4D12-EF61-E27D-B6C34ECEA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t="6471" r="7829" b="4884"/>
          <a:stretch>
            <a:fillRect/>
          </a:stretch>
        </p:blipFill>
        <p:spPr bwMode="auto">
          <a:xfrm>
            <a:off x="3911600" y="2574925"/>
            <a:ext cx="4840288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8">
            <a:extLst>
              <a:ext uri="{FF2B5EF4-FFF2-40B4-BE49-F238E27FC236}">
                <a16:creationId xmlns:a16="http://schemas.microsoft.com/office/drawing/2014/main" id="{076C081C-30BE-DE05-DB4E-536D200C01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0088" y="2959100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Pictogrammes </a:t>
            </a:r>
          </a:p>
        </p:txBody>
      </p:sp>
      <p:sp>
        <p:nvSpPr>
          <p:cNvPr id="18435" name="Espace réservé du numéro de diapositive 4">
            <a:extLst>
              <a:ext uri="{FF2B5EF4-FFF2-40B4-BE49-F238E27FC236}">
                <a16:creationId xmlns:a16="http://schemas.microsoft.com/office/drawing/2014/main" id="{D2A9E74B-547B-E483-7CA7-64743880865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6D7F8EC-A89E-4F45-A6D8-3C3BAAE7DAD5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fr-FR" altLang="fr-FR" sz="2000">
              <a:solidFill>
                <a:srgbClr val="984807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8">
            <a:extLst>
              <a:ext uri="{FF2B5EF4-FFF2-40B4-BE49-F238E27FC236}">
                <a16:creationId xmlns:a16="http://schemas.microsoft.com/office/drawing/2014/main" id="{C366F73D-BC91-79A3-1A4C-83C95FCC4B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Pictogrammes </a:t>
            </a:r>
          </a:p>
        </p:txBody>
      </p:sp>
      <p:sp>
        <p:nvSpPr>
          <p:cNvPr id="19459" name="Espace réservé du numéro de diapositive 4">
            <a:extLst>
              <a:ext uri="{FF2B5EF4-FFF2-40B4-BE49-F238E27FC236}">
                <a16:creationId xmlns:a16="http://schemas.microsoft.com/office/drawing/2014/main" id="{E928316F-67A0-E01D-B360-07D547EA7C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EEDC627-9174-4956-8C1C-8995FF2FC990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9460" name="Rectangle 1">
            <a:extLst>
              <a:ext uri="{FF2B5EF4-FFF2-40B4-BE49-F238E27FC236}">
                <a16:creationId xmlns:a16="http://schemas.microsoft.com/office/drawing/2014/main" id="{742269C1-B4AE-9681-81C0-4E2CEABCD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1899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R</a:t>
            </a: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eprésentant les coupures de fluides sont généralement : 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461" name="Picture 6" descr="H:\coupure electricité.png">
            <a:extLst>
              <a:ext uri="{FF2B5EF4-FFF2-40B4-BE49-F238E27FC236}">
                <a16:creationId xmlns:a16="http://schemas.microsoft.com/office/drawing/2014/main" id="{5CEE5B0C-70BE-797A-CD91-4AA1A7197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26670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7" descr="H:\coupure gaz.png">
            <a:extLst>
              <a:ext uri="{FF2B5EF4-FFF2-40B4-BE49-F238E27FC236}">
                <a16:creationId xmlns:a16="http://schemas.microsoft.com/office/drawing/2014/main" id="{F2952B14-9253-C96E-C280-629051283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57400"/>
            <a:ext cx="29019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8" descr="H:\coupure vmc.png">
            <a:extLst>
              <a:ext uri="{FF2B5EF4-FFF2-40B4-BE49-F238E27FC236}">
                <a16:creationId xmlns:a16="http://schemas.microsoft.com/office/drawing/2014/main" id="{85E86994-69B7-9C9B-6D55-7C75A3711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2590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9" descr="F:\eau.png">
            <a:extLst>
              <a:ext uri="{FF2B5EF4-FFF2-40B4-BE49-F238E27FC236}">
                <a16:creationId xmlns:a16="http://schemas.microsoft.com/office/drawing/2014/main" id="{49C7904C-CFF6-9EF0-0849-3B0BD73F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3" b="25926"/>
          <a:stretch>
            <a:fillRect/>
          </a:stretch>
        </p:blipFill>
        <p:spPr bwMode="auto">
          <a:xfrm>
            <a:off x="6019800" y="4572000"/>
            <a:ext cx="25717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0" descr="F:\gaz.png">
            <a:extLst>
              <a:ext uri="{FF2B5EF4-FFF2-40B4-BE49-F238E27FC236}">
                <a16:creationId xmlns:a16="http://schemas.microsoft.com/office/drawing/2014/main" id="{49EF6B49-A6CE-EB37-0660-8913F0DB8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48000"/>
            <a:ext cx="18954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1" descr="F:\imagesF1694MWK.jpg">
            <a:extLst>
              <a:ext uri="{FF2B5EF4-FFF2-40B4-BE49-F238E27FC236}">
                <a16:creationId xmlns:a16="http://schemas.microsoft.com/office/drawing/2014/main" id="{8627147F-70B6-0B73-66AE-460BEB6C5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2286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2" descr="F:\eau.3.png">
            <a:extLst>
              <a:ext uri="{FF2B5EF4-FFF2-40B4-BE49-F238E27FC236}">
                <a16:creationId xmlns:a16="http://schemas.microsoft.com/office/drawing/2014/main" id="{AF6C18AD-DB8E-5740-69E9-057FC5EF7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26" b="31128"/>
          <a:stretch>
            <a:fillRect/>
          </a:stretch>
        </p:blipFill>
        <p:spPr bwMode="auto">
          <a:xfrm>
            <a:off x="5867400" y="3429000"/>
            <a:ext cx="2628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8">
            <a:extLst>
              <a:ext uri="{FF2B5EF4-FFF2-40B4-BE49-F238E27FC236}">
                <a16:creationId xmlns:a16="http://schemas.microsoft.com/office/drawing/2014/main" id="{430D7AB9-0178-44B2-4D8E-5741E09959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opérationnelles</a:t>
            </a:r>
          </a:p>
        </p:txBody>
      </p:sp>
      <p:sp>
        <p:nvSpPr>
          <p:cNvPr id="20483" name="Espace réservé du numéro de diapositive 4">
            <a:extLst>
              <a:ext uri="{FF2B5EF4-FFF2-40B4-BE49-F238E27FC236}">
                <a16:creationId xmlns:a16="http://schemas.microsoft.com/office/drawing/2014/main" id="{30873624-CA33-0240-3C4C-7899308908A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DF54BF1-BFAA-4716-AAE3-948946251B81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0484" name="Rectangle 1">
            <a:extLst>
              <a:ext uri="{FF2B5EF4-FFF2-40B4-BE49-F238E27FC236}">
                <a16:creationId xmlns:a16="http://schemas.microsoft.com/office/drawing/2014/main" id="{AE9DF32E-136C-991E-12C9-89BF18AB8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557338"/>
            <a:ext cx="8351838" cy="40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Réactions immédiates </a:t>
            </a: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 commandera de barrer le gaz, couper l’électricité, fermer une vanne police, etc.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Point important de la sécurité pour tous les intervenants.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en-US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N'oubliez pas de faire remonter l'information lorsque l'action est terminée,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fr-FR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Lorsque vous coupez l'électricité veillez à ne pas être : 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fr-FR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en-US" altLang="fr-FR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contact avec une structure métallique ou avec de l'eau,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en-US" altLang="fr-FR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Dans une atmosphère explosive.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8">
            <a:extLst>
              <a:ext uri="{FF2B5EF4-FFF2-40B4-BE49-F238E27FC236}">
                <a16:creationId xmlns:a16="http://schemas.microsoft.com/office/drawing/2014/main" id="{E16E47AA-1D70-018A-BCBD-9404F30FBF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Procédures opérationnelles</a:t>
            </a:r>
          </a:p>
        </p:txBody>
      </p:sp>
      <p:sp>
        <p:nvSpPr>
          <p:cNvPr id="21507" name="Espace réservé du numéro de diapositive 4">
            <a:extLst>
              <a:ext uri="{FF2B5EF4-FFF2-40B4-BE49-F238E27FC236}">
                <a16:creationId xmlns:a16="http://schemas.microsoft.com/office/drawing/2014/main" id="{22288646-D782-9EF2-FDA8-7769095852F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4E55FA2-554F-40D9-A965-28DE5617377B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1508" name="Rectangle 1">
            <a:extLst>
              <a:ext uri="{FF2B5EF4-FFF2-40B4-BE49-F238E27FC236}">
                <a16:creationId xmlns:a16="http://schemas.microsoft.com/office/drawing/2014/main" id="{43F49CD2-B172-0AAD-6562-FBB9A154D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 particuliers : </a:t>
            </a:r>
            <a:endParaRPr lang="fr-FR" altLang="fr-FR" sz="2000" b="1" u="sng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09" name="Rectangle 1">
            <a:extLst>
              <a:ext uri="{FF2B5EF4-FFF2-40B4-BE49-F238E27FC236}">
                <a16:creationId xmlns:a16="http://schemas.microsoft.com/office/drawing/2014/main" id="{D34F14B3-9C93-BB9B-9D13-4B01F63A0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Hôpitaux, cliniques, centres de soins : 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Coupure des fluides n'est pas systèmatique dans les hôpitaux et les centres de soins.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L'équipe attendra toujours l'ordre de couper. Cet ordre viendra du CA et d'aucune autre personne.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510" name="Picture 6" descr="H:\JSP3-Coupure_des_fluides_Page_09.jpg">
            <a:extLst>
              <a:ext uri="{FF2B5EF4-FFF2-40B4-BE49-F238E27FC236}">
                <a16:creationId xmlns:a16="http://schemas.microsoft.com/office/drawing/2014/main" id="{01338C4E-9F6F-BCC1-7711-6C14A09BB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1" t="45988" r="12636" b="35966"/>
          <a:stretch>
            <a:fillRect/>
          </a:stretch>
        </p:blipFill>
        <p:spPr bwMode="auto">
          <a:xfrm>
            <a:off x="3779838" y="4191000"/>
            <a:ext cx="384492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H:\JSP3-Coupure_des_fluides_Page_09.jpg">
            <a:extLst>
              <a:ext uri="{FF2B5EF4-FFF2-40B4-BE49-F238E27FC236}">
                <a16:creationId xmlns:a16="http://schemas.microsoft.com/office/drawing/2014/main" id="{7B15BD7A-4372-05B3-CEF7-E9512E097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0" t="45129" r="44351" b="34534"/>
          <a:stretch>
            <a:fillRect/>
          </a:stretch>
        </p:blipFill>
        <p:spPr bwMode="auto">
          <a:xfrm>
            <a:off x="7464425" y="1371600"/>
            <a:ext cx="11842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8">
            <a:extLst>
              <a:ext uri="{FF2B5EF4-FFF2-40B4-BE49-F238E27FC236}">
                <a16:creationId xmlns:a16="http://schemas.microsoft.com/office/drawing/2014/main" id="{9CCA3616-62B6-DE7F-8C14-82A8C477E6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Coupures des fluides</a:t>
            </a:r>
          </a:p>
        </p:txBody>
      </p:sp>
      <p:sp>
        <p:nvSpPr>
          <p:cNvPr id="4099" name="Espace réservé du numéro de diapositive 4">
            <a:extLst>
              <a:ext uri="{FF2B5EF4-FFF2-40B4-BE49-F238E27FC236}">
                <a16:creationId xmlns:a16="http://schemas.microsoft.com/office/drawing/2014/main" id="{4904A123-D1DD-37A8-27C0-2AC9DB0090E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0D6823B-2E53-4759-BF1E-353ED08B3E92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A34CE56-0086-7630-E8A6-0C2B6647FC54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ZoneTexte 16">
            <a:extLst>
              <a:ext uri="{FF2B5EF4-FFF2-40B4-BE49-F238E27FC236}">
                <a16:creationId xmlns:a16="http://schemas.microsoft.com/office/drawing/2014/main" id="{ED5E54B0-0F4F-24A1-FC0B-8D3F8D729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16113"/>
            <a:ext cx="430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Objectifs</a:t>
            </a:r>
          </a:p>
        </p:txBody>
      </p:sp>
      <p:sp>
        <p:nvSpPr>
          <p:cNvPr id="4102" name="ZoneTexte 20">
            <a:extLst>
              <a:ext uri="{FF2B5EF4-FFF2-40B4-BE49-F238E27FC236}">
                <a16:creationId xmlns:a16="http://schemas.microsoft.com/office/drawing/2014/main" id="{6738618D-1390-7771-2FE1-6BA991FA4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2632075"/>
            <a:ext cx="382111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Char char=" "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 la fin de cette partie, vous serez capable d'énumérer les différents fluides et leurs modes de coupures.</a:t>
            </a:r>
          </a:p>
        </p:txBody>
      </p:sp>
      <p:sp>
        <p:nvSpPr>
          <p:cNvPr id="4103" name="ZoneTexte 15">
            <a:extLst>
              <a:ext uri="{FF2B5EF4-FFF2-40B4-BE49-F238E27FC236}">
                <a16:creationId xmlns:a16="http://schemas.microsoft.com/office/drawing/2014/main" id="{D1EBD28D-2147-A6F5-9591-2FAD07D67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33600"/>
            <a:ext cx="34290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Les différents fluides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Leurs pictogrammes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Leurs organes de coupure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Procédure opérationnelle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8">
            <a:extLst>
              <a:ext uri="{FF2B5EF4-FFF2-40B4-BE49-F238E27FC236}">
                <a16:creationId xmlns:a16="http://schemas.microsoft.com/office/drawing/2014/main" id="{FD8CC502-C166-78CC-DE0B-474A5D28B4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Conclusion</a:t>
            </a:r>
          </a:p>
        </p:txBody>
      </p:sp>
      <p:sp>
        <p:nvSpPr>
          <p:cNvPr id="22531" name="Espace réservé du numéro de diapositive 4">
            <a:extLst>
              <a:ext uri="{FF2B5EF4-FFF2-40B4-BE49-F238E27FC236}">
                <a16:creationId xmlns:a16="http://schemas.microsoft.com/office/drawing/2014/main" id="{6E8AF2AA-B129-39B6-B060-69FD3A1E69B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1CC6D30-E76B-42BE-AB39-069DCF07EBBA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684F6EF-B8F0-7E30-228C-CCE879C4E48A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ZoneTexte 12">
            <a:extLst>
              <a:ext uri="{FF2B5EF4-FFF2-40B4-BE49-F238E27FC236}">
                <a16:creationId xmlns:a16="http://schemas.microsoft.com/office/drawing/2014/main" id="{7A11627F-C4CD-23F3-C33F-B454250A1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700" y="2133600"/>
            <a:ext cx="4037013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Année : 2024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Contact : pour toute remarque concernant ce document, merci d’envoyer un mail sur l’adresse suivante 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Times New Roman" panose="02020603050405020304" pitchFamily="18" charset="0"/>
                <a:cs typeface="Arial" panose="020B0604020202020204" pitchFamily="34" charset="0"/>
              </a:rPr>
              <a:t>gfor_jsp@sdmis.fr</a:t>
            </a: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534" name="ZoneTexte 15">
            <a:extLst>
              <a:ext uri="{FF2B5EF4-FFF2-40B4-BE49-F238E27FC236}">
                <a16:creationId xmlns:a16="http://schemas.microsoft.com/office/drawing/2014/main" id="{F1433152-8E0A-F2D6-44ED-03AF354B6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09800"/>
            <a:ext cx="34290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Les différents fluides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Leurs pictogrammes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Leurs organes de coupure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Procédure opérationnelle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8">
            <a:extLst>
              <a:ext uri="{FF2B5EF4-FFF2-40B4-BE49-F238E27FC236}">
                <a16:creationId xmlns:a16="http://schemas.microsoft.com/office/drawing/2014/main" id="{7B11FD77-DE2C-3004-6638-E9CF6CF7C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Différents fluides</a:t>
            </a:r>
          </a:p>
        </p:txBody>
      </p:sp>
      <p:sp>
        <p:nvSpPr>
          <p:cNvPr id="5123" name="Espace réservé du numéro de diapositive 4">
            <a:extLst>
              <a:ext uri="{FF2B5EF4-FFF2-40B4-BE49-F238E27FC236}">
                <a16:creationId xmlns:a16="http://schemas.microsoft.com/office/drawing/2014/main" id="{C7D4B624-37B1-72D7-2DFD-4B18350898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93AE38-1A47-4727-BC48-1DE321783514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E84B9DF7-1645-C9CC-FF02-D0D768FB6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76400"/>
            <a:ext cx="8189913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Fluide </a:t>
            </a: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substance sous </a:t>
            </a: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≠</a:t>
            </a: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formes qui dégagent de l'énergie.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Quelque soit le fluide, il peut s'écouler, se déformer et n'a aucune rigidité.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Exemple : 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L'eau,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L'électricité,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 gaz.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8">
            <a:extLst>
              <a:ext uri="{FF2B5EF4-FFF2-40B4-BE49-F238E27FC236}">
                <a16:creationId xmlns:a16="http://schemas.microsoft.com/office/drawing/2014/main" id="{278A0A0B-0CE4-F5D7-04CF-C91F3546CC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0113" y="2781300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Organes de coupure</a:t>
            </a:r>
          </a:p>
        </p:txBody>
      </p:sp>
      <p:sp>
        <p:nvSpPr>
          <p:cNvPr id="6147" name="Espace réservé du numéro de diapositive 4">
            <a:extLst>
              <a:ext uri="{FF2B5EF4-FFF2-40B4-BE49-F238E27FC236}">
                <a16:creationId xmlns:a16="http://schemas.microsoft.com/office/drawing/2014/main" id="{6E2B49EB-2F1F-04BF-8E29-BACE6A38EBD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D2BE155-DD00-4FB8-B8D1-9BD56F406ABA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2000">
              <a:solidFill>
                <a:srgbClr val="984807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8">
            <a:extLst>
              <a:ext uri="{FF2B5EF4-FFF2-40B4-BE49-F238E27FC236}">
                <a16:creationId xmlns:a16="http://schemas.microsoft.com/office/drawing/2014/main" id="{6F049A76-7835-C7AC-D029-153F291586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Organes de coupure</a:t>
            </a:r>
          </a:p>
        </p:txBody>
      </p:sp>
      <p:sp>
        <p:nvSpPr>
          <p:cNvPr id="7171" name="Espace réservé du numéro de diapositive 4">
            <a:extLst>
              <a:ext uri="{FF2B5EF4-FFF2-40B4-BE49-F238E27FC236}">
                <a16:creationId xmlns:a16="http://schemas.microsoft.com/office/drawing/2014/main" id="{6EEEA93A-C7D4-6DE8-AB93-DA7CDBF055D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7A3D44A-364A-45F5-BE44-54F4626066CD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7172" name="Rectangle 1">
            <a:extLst>
              <a:ext uri="{FF2B5EF4-FFF2-40B4-BE49-F238E27FC236}">
                <a16:creationId xmlns:a16="http://schemas.microsoft.com/office/drawing/2014/main" id="{FD46F961-7B8F-C245-B7E6-899F47A7C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76400"/>
            <a:ext cx="8189913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Doivent être facile d'accès,</a:t>
            </a: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</a:t>
            </a: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les trouve en façade sur la voie publique, à l'entrée des immeubles, des bâtiments industriels ou entreprises.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S</a:t>
            </a: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ouvent accompagnés de pictogramme.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3" name="Picture 6" descr="H:\imagesUSYJPGCQ.jpg">
            <a:extLst>
              <a:ext uri="{FF2B5EF4-FFF2-40B4-BE49-F238E27FC236}">
                <a16:creationId xmlns:a16="http://schemas.microsoft.com/office/drawing/2014/main" id="{ABB28A73-C4A0-1DCE-D69C-0E39ADEFA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49"/>
          <a:stretch>
            <a:fillRect/>
          </a:stretch>
        </p:blipFill>
        <p:spPr bwMode="auto">
          <a:xfrm>
            <a:off x="2057400" y="3197225"/>
            <a:ext cx="4729163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8">
            <a:extLst>
              <a:ext uri="{FF2B5EF4-FFF2-40B4-BE49-F238E27FC236}">
                <a16:creationId xmlns:a16="http://schemas.microsoft.com/office/drawing/2014/main" id="{B1FD08F6-69BB-1000-071B-D1007FCBF1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Organes de coupure</a:t>
            </a:r>
          </a:p>
        </p:txBody>
      </p:sp>
      <p:sp>
        <p:nvSpPr>
          <p:cNvPr id="8195" name="Espace réservé du numéro de diapositive 4">
            <a:extLst>
              <a:ext uri="{FF2B5EF4-FFF2-40B4-BE49-F238E27FC236}">
                <a16:creationId xmlns:a16="http://schemas.microsoft.com/office/drawing/2014/main" id="{0EAA1E46-0B89-A599-7EBE-9469DF3C89C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83B40D2-8E6B-4620-9564-815BD395E7A3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8196" name="Rectangle 1">
            <a:extLst>
              <a:ext uri="{FF2B5EF4-FFF2-40B4-BE49-F238E27FC236}">
                <a16:creationId xmlns:a16="http://schemas.microsoft.com/office/drawing/2014/main" id="{75A65AF5-234D-EC73-78CE-749B142C7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Électricité : 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97" name="Rectangle 1">
            <a:extLst>
              <a:ext uri="{FF2B5EF4-FFF2-40B4-BE49-F238E27FC236}">
                <a16:creationId xmlns:a16="http://schemas.microsoft.com/office/drawing/2014/main" id="{047C1CE8-2BA8-9D76-BB12-3F0E1F13E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Disjoncteurs individuels des maisons et appartements,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198" name="Image 1">
            <a:extLst>
              <a:ext uri="{FF2B5EF4-FFF2-40B4-BE49-F238E27FC236}">
                <a16:creationId xmlns:a16="http://schemas.microsoft.com/office/drawing/2014/main" id="{1E488222-170B-8E6E-E6BB-41E632121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23542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9" descr="..\Nouvelles DO etc\DOD électricité\DOD - Réseaux - Energie - Electricité_Page_44.jpg">
            <a:extLst>
              <a:ext uri="{FF2B5EF4-FFF2-40B4-BE49-F238E27FC236}">
                <a16:creationId xmlns:a16="http://schemas.microsoft.com/office/drawing/2014/main" id="{7EC4B9C7-9248-B677-1020-5FF2103F0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9" t="68654" r="27771" b="13118"/>
          <a:stretch>
            <a:fillRect/>
          </a:stretch>
        </p:blipFill>
        <p:spPr bwMode="auto">
          <a:xfrm>
            <a:off x="3124200" y="2819400"/>
            <a:ext cx="55626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8">
            <a:extLst>
              <a:ext uri="{FF2B5EF4-FFF2-40B4-BE49-F238E27FC236}">
                <a16:creationId xmlns:a16="http://schemas.microsoft.com/office/drawing/2014/main" id="{FE118FDD-314B-2714-A715-97D7C3B69B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Organes de coupure</a:t>
            </a:r>
          </a:p>
        </p:txBody>
      </p:sp>
      <p:sp>
        <p:nvSpPr>
          <p:cNvPr id="9219" name="Espace réservé du numéro de diapositive 4">
            <a:extLst>
              <a:ext uri="{FF2B5EF4-FFF2-40B4-BE49-F238E27FC236}">
                <a16:creationId xmlns:a16="http://schemas.microsoft.com/office/drawing/2014/main" id="{CAC57472-5947-4E31-C70E-F7FC6380995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D38C02-A0B2-4E4C-8B39-5A5BAB795C6A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9220" name="Rectangle 1">
            <a:extLst>
              <a:ext uri="{FF2B5EF4-FFF2-40B4-BE49-F238E27FC236}">
                <a16:creationId xmlns:a16="http://schemas.microsoft.com/office/drawing/2014/main" id="{81DE49C8-4458-7F2D-99D9-6F2E10AB3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Électricité : 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21" name="Rectangle 1">
            <a:extLst>
              <a:ext uri="{FF2B5EF4-FFF2-40B4-BE49-F238E27FC236}">
                <a16:creationId xmlns:a16="http://schemas.microsoft.com/office/drawing/2014/main" id="{A0EE5688-D828-F281-DCF4-96B020387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Arrêts d'urgence sur certaines armoires électriques dans les entreprises et qui sont indiquées via un pictogramme.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222" name="Picture 7" descr="H:\images97H9CKG0.jpg">
            <a:extLst>
              <a:ext uri="{FF2B5EF4-FFF2-40B4-BE49-F238E27FC236}">
                <a16:creationId xmlns:a16="http://schemas.microsoft.com/office/drawing/2014/main" id="{D4DAAAFE-4711-4F77-CB9A-1F8F758AD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19400"/>
            <a:ext cx="20050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8">
            <a:extLst>
              <a:ext uri="{FF2B5EF4-FFF2-40B4-BE49-F238E27FC236}">
                <a16:creationId xmlns:a16="http://schemas.microsoft.com/office/drawing/2014/main" id="{4FDC1B28-DCBD-BFE5-AB23-7E5D98B8A4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Organes de coupure</a:t>
            </a:r>
          </a:p>
        </p:txBody>
      </p:sp>
      <p:sp>
        <p:nvSpPr>
          <p:cNvPr id="10243" name="Espace réservé du numéro de diapositive 4">
            <a:extLst>
              <a:ext uri="{FF2B5EF4-FFF2-40B4-BE49-F238E27FC236}">
                <a16:creationId xmlns:a16="http://schemas.microsoft.com/office/drawing/2014/main" id="{70B19F2C-E426-E3F9-2463-E6D0D80C9C4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1604220-08E6-434B-8C05-0AE087F04511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0244" name="Rectangle 1">
            <a:extLst>
              <a:ext uri="{FF2B5EF4-FFF2-40B4-BE49-F238E27FC236}">
                <a16:creationId xmlns:a16="http://schemas.microsoft.com/office/drawing/2014/main" id="{E0427225-0DA9-0A16-F736-2D66D851C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Gaz :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45" name="Rectangle 1">
            <a:extLst>
              <a:ext uri="{FF2B5EF4-FFF2-40B4-BE49-F238E27FC236}">
                <a16:creationId xmlns:a16="http://schemas.microsoft.com/office/drawing/2014/main" id="{24085265-A796-C581-9E11-59F1493BE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Immeubles d'habitations </a:t>
            </a:r>
            <a:r>
              <a:rPr lang="en-US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Coupure s'effectue soit :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en-US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Au pied de l'immeuble,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en-US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À l'étage concerné,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6" name="Picture 6" descr="H:\2c800f4a1c7fdfd6460e7bb0b00da683.jpg">
            <a:extLst>
              <a:ext uri="{FF2B5EF4-FFF2-40B4-BE49-F238E27FC236}">
                <a16:creationId xmlns:a16="http://schemas.microsoft.com/office/drawing/2014/main" id="{EC0DCE26-C56A-04CA-A35C-AD37B9A88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1447800"/>
            <a:ext cx="412908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8">
            <a:extLst>
              <a:ext uri="{FF2B5EF4-FFF2-40B4-BE49-F238E27FC236}">
                <a16:creationId xmlns:a16="http://schemas.microsoft.com/office/drawing/2014/main" id="{C6DD5E48-9860-8D26-5122-DB3C9986DA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Organes de coupure</a:t>
            </a:r>
          </a:p>
        </p:txBody>
      </p:sp>
      <p:sp>
        <p:nvSpPr>
          <p:cNvPr id="11267" name="Espace réservé du numéro de diapositive 4">
            <a:extLst>
              <a:ext uri="{FF2B5EF4-FFF2-40B4-BE49-F238E27FC236}">
                <a16:creationId xmlns:a16="http://schemas.microsoft.com/office/drawing/2014/main" id="{45534AF1-13F0-E486-1C6B-A5BB6823239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6DF8D14-A635-4F59-978B-C5768563D57A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1268" name="Rectangle 1">
            <a:extLst>
              <a:ext uri="{FF2B5EF4-FFF2-40B4-BE49-F238E27FC236}">
                <a16:creationId xmlns:a16="http://schemas.microsoft.com/office/drawing/2014/main" id="{4ABCC3ED-8B4A-1624-9484-0E9D256F7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Gaz :</a:t>
            </a:r>
          </a:p>
        </p:txBody>
      </p:sp>
      <p:sp>
        <p:nvSpPr>
          <p:cNvPr id="11269" name="Rectangle 1">
            <a:extLst>
              <a:ext uri="{FF2B5EF4-FFF2-40B4-BE49-F238E27FC236}">
                <a16:creationId xmlns:a16="http://schemas.microsoft.com/office/drawing/2014/main" id="{B781ECA5-65D9-E1B4-1B73-A4018B0BE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Immeubles d'habitations </a:t>
            </a: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Au pied de l'immeuble,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70" name="Picture 7" descr="H:\imagesKOBOUFC1.jpg">
            <a:extLst>
              <a:ext uri="{FF2B5EF4-FFF2-40B4-BE49-F238E27FC236}">
                <a16:creationId xmlns:a16="http://schemas.microsoft.com/office/drawing/2014/main" id="{1E72BA2D-46F0-7572-88C0-F4135107F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 bwMode="auto">
          <a:xfrm>
            <a:off x="6096000" y="396240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>
            <a:extLst>
              <a:ext uri="{FF2B5EF4-FFF2-40B4-BE49-F238E27FC236}">
                <a16:creationId xmlns:a16="http://schemas.microsoft.com/office/drawing/2014/main" id="{3AFBB6E2-F202-4CAA-69C5-4D250CEAF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0"/>
          <a:stretch>
            <a:fillRect/>
          </a:stretch>
        </p:blipFill>
        <p:spPr bwMode="auto">
          <a:xfrm>
            <a:off x="4038600" y="1371600"/>
            <a:ext cx="45720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9">
            <a:extLst>
              <a:ext uri="{FF2B5EF4-FFF2-40B4-BE49-F238E27FC236}">
                <a16:creationId xmlns:a16="http://schemas.microsoft.com/office/drawing/2014/main" id="{890E8C75-61A2-4485-07DC-4B7F2D79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124200"/>
            <a:ext cx="26670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0">
            <a:extLst>
              <a:ext uri="{FF2B5EF4-FFF2-40B4-BE49-F238E27FC236}">
                <a16:creationId xmlns:a16="http://schemas.microsoft.com/office/drawing/2014/main" id="{4BD31B84-4B78-09CF-3643-3B57BB7C9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2"/>
          <a:stretch>
            <a:fillRect/>
          </a:stretch>
        </p:blipFill>
        <p:spPr bwMode="auto">
          <a:xfrm>
            <a:off x="609600" y="4648200"/>
            <a:ext cx="46482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CC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DI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Aquatique</Template>
  <TotalTime>890</TotalTime>
  <Words>514</Words>
  <Application>Microsoft Office PowerPoint</Application>
  <PresentationFormat>Affichage à l'écran (4:3)</PresentationFormat>
  <Paragraphs>124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Myriad Pro</vt:lpstr>
      <vt:lpstr>Calibri</vt:lpstr>
      <vt:lpstr>Times New Roman</vt:lpstr>
      <vt:lpstr>Wingdings</vt:lpstr>
      <vt:lpstr>GCCAR</vt:lpstr>
      <vt:lpstr>Coupures des fluides</vt:lpstr>
      <vt:lpstr>Coupures des fluides</vt:lpstr>
      <vt:lpstr>Différents fluides</vt:lpstr>
      <vt:lpstr>Organes de coupure</vt:lpstr>
      <vt:lpstr>Organes de coupure</vt:lpstr>
      <vt:lpstr>Organes de coupure</vt:lpstr>
      <vt:lpstr>Organes de coupure</vt:lpstr>
      <vt:lpstr>Organes de coupure</vt:lpstr>
      <vt:lpstr>Organes de coupure</vt:lpstr>
      <vt:lpstr>Organes de coupure</vt:lpstr>
      <vt:lpstr>Organes de coupure</vt:lpstr>
      <vt:lpstr>Organes de coupure</vt:lpstr>
      <vt:lpstr>Organes de coupure</vt:lpstr>
      <vt:lpstr>Organes de coupure</vt:lpstr>
      <vt:lpstr>Organes de coupure</vt:lpstr>
      <vt:lpstr>Pictogrammes </vt:lpstr>
      <vt:lpstr>Pictogrammes </vt:lpstr>
      <vt:lpstr>Procédures opérationnelles</vt:lpstr>
      <vt:lpstr>Procédures opérationnelles</vt:lpstr>
      <vt:lpstr>Conclusion</vt:lpstr>
    </vt:vector>
  </TitlesOfParts>
  <Company>SDIS du Rhône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MUSSARD Vincent</dc:creator>
  <cp:lastModifiedBy>daniel rosique</cp:lastModifiedBy>
  <cp:revision>70</cp:revision>
  <cp:lastPrinted>2015-08-06T08:01:37Z</cp:lastPrinted>
  <dcterms:created xsi:type="dcterms:W3CDTF">2015-08-05T10:19:35Z</dcterms:created>
  <dcterms:modified xsi:type="dcterms:W3CDTF">2025-01-14T16:35:55Z</dcterms:modified>
</cp:coreProperties>
</file>