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256" r:id="rId2"/>
    <p:sldId id="271" r:id="rId3"/>
    <p:sldId id="275" r:id="rId4"/>
    <p:sldId id="338" r:id="rId5"/>
    <p:sldId id="339" r:id="rId6"/>
    <p:sldId id="340" r:id="rId7"/>
    <p:sldId id="341" r:id="rId8"/>
    <p:sldId id="342" r:id="rId9"/>
    <p:sldId id="279" r:id="rId10"/>
    <p:sldId id="344" r:id="rId11"/>
    <p:sldId id="345" r:id="rId12"/>
    <p:sldId id="375" r:id="rId13"/>
    <p:sldId id="281" r:id="rId14"/>
    <p:sldId id="346" r:id="rId15"/>
    <p:sldId id="296" r:id="rId16"/>
    <p:sldId id="282" r:id="rId17"/>
    <p:sldId id="283" r:id="rId18"/>
    <p:sldId id="374" r:id="rId19"/>
    <p:sldId id="381" r:id="rId20"/>
    <p:sldId id="284" r:id="rId21"/>
    <p:sldId id="285" r:id="rId22"/>
    <p:sldId id="287" r:id="rId23"/>
    <p:sldId id="376" r:id="rId24"/>
    <p:sldId id="289" r:id="rId25"/>
    <p:sldId id="290" r:id="rId26"/>
    <p:sldId id="352" r:id="rId27"/>
    <p:sldId id="300" r:id="rId28"/>
    <p:sldId id="301" r:id="rId29"/>
    <p:sldId id="302" r:id="rId30"/>
    <p:sldId id="299" r:id="rId31"/>
    <p:sldId id="364" r:id="rId32"/>
    <p:sldId id="304" r:id="rId33"/>
    <p:sldId id="377" r:id="rId34"/>
    <p:sldId id="359" r:id="rId35"/>
    <p:sldId id="360" r:id="rId36"/>
    <p:sldId id="378" r:id="rId37"/>
    <p:sldId id="361" r:id="rId38"/>
    <p:sldId id="362" r:id="rId39"/>
    <p:sldId id="303" r:id="rId40"/>
    <p:sldId id="305" r:id="rId41"/>
    <p:sldId id="313" r:id="rId42"/>
    <p:sldId id="316" r:id="rId43"/>
    <p:sldId id="317" r:id="rId44"/>
    <p:sldId id="368" r:id="rId45"/>
    <p:sldId id="323" r:id="rId46"/>
    <p:sldId id="324" r:id="rId47"/>
    <p:sldId id="379" r:id="rId48"/>
    <p:sldId id="325" r:id="rId49"/>
    <p:sldId id="327" r:id="rId50"/>
    <p:sldId id="380" r:id="rId51"/>
    <p:sldId id="382" r:id="rId52"/>
    <p:sldId id="384" r:id="rId53"/>
    <p:sldId id="383" r:id="rId54"/>
    <p:sldId id="385" r:id="rId55"/>
    <p:sldId id="420" r:id="rId56"/>
    <p:sldId id="421" r:id="rId57"/>
    <p:sldId id="400" r:id="rId58"/>
    <p:sldId id="401" r:id="rId59"/>
    <p:sldId id="403" r:id="rId60"/>
    <p:sldId id="412" r:id="rId61"/>
    <p:sldId id="404" r:id="rId62"/>
    <p:sldId id="405" r:id="rId63"/>
    <p:sldId id="406" r:id="rId64"/>
    <p:sldId id="407" r:id="rId65"/>
    <p:sldId id="408" r:id="rId66"/>
    <p:sldId id="409" r:id="rId67"/>
    <p:sldId id="410" r:id="rId68"/>
    <p:sldId id="411" r:id="rId69"/>
    <p:sldId id="386" r:id="rId70"/>
    <p:sldId id="272" r:id="rId71"/>
  </p:sldIdLst>
  <p:sldSz cx="9144000" cy="6858000" type="screen4x3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9900"/>
    <a:srgbClr val="FFFF00"/>
    <a:srgbClr val="441202"/>
    <a:srgbClr val="0B2C91"/>
    <a:srgbClr val="5BE4FF"/>
    <a:srgbClr val="6F2C91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9822" autoAdjust="0"/>
  </p:normalViewPr>
  <p:slideViewPr>
    <p:cSldViewPr>
      <p:cViewPr varScale="1">
        <p:scale>
          <a:sx n="85" d="100"/>
          <a:sy n="85" d="100"/>
        </p:scale>
        <p:origin x="1363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209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763336-0953-4C10-9224-8E1ADC3B964F}" type="doc">
      <dgm:prSet loTypeId="urn:microsoft.com/office/officeart/2005/8/layout/pyramid2" loCatId="pyramid" qsTypeId="urn:microsoft.com/office/officeart/2005/8/quickstyle/3d7" qsCatId="3D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FD30DCB7-87CF-4F42-866C-B8DBBEA58682}">
      <dgm:prSet phldrT="[Texte]"/>
      <dgm:spPr>
        <a:solidFill>
          <a:srgbClr val="C1CEFF">
            <a:alpha val="90000"/>
          </a:srgbClr>
        </a:solidFill>
        <a:effectLst>
          <a:outerShdw blurRad="50800" dist="50800" dir="5400000" algn="ctr" rotWithShape="0">
            <a:srgbClr val="FFFFFF">
              <a:alpha val="0"/>
            </a:srgbClr>
          </a:outerShdw>
        </a:effectLst>
      </dgm:spPr>
      <dgm:t>
        <a:bodyPr/>
        <a:lstStyle/>
        <a:p>
          <a:r>
            <a:rPr lang="fr-FR" dirty="0"/>
            <a:t>CTA</a:t>
          </a:r>
        </a:p>
      </dgm:t>
    </dgm:pt>
    <dgm:pt modelId="{2AC38A39-2613-48F1-B636-AEDD38F862CA}" type="parTrans" cxnId="{11933B4E-5B9C-4655-994B-D069F058AD89}">
      <dgm:prSet/>
      <dgm:spPr/>
      <dgm:t>
        <a:bodyPr/>
        <a:lstStyle/>
        <a:p>
          <a:endParaRPr lang="fr-FR"/>
        </a:p>
      </dgm:t>
    </dgm:pt>
    <dgm:pt modelId="{91FFB071-A773-4B61-A583-ECBD1341F4D7}" type="sibTrans" cxnId="{11933B4E-5B9C-4655-994B-D069F058AD89}">
      <dgm:prSet/>
      <dgm:spPr/>
      <dgm:t>
        <a:bodyPr/>
        <a:lstStyle/>
        <a:p>
          <a:endParaRPr lang="fr-FR"/>
        </a:p>
      </dgm:t>
    </dgm:pt>
    <dgm:pt modelId="{E8D37A6E-3917-46E7-97B8-E92B1DAA363D}">
      <dgm:prSet phldrT="[Texte]"/>
      <dgm:spPr/>
      <dgm:t>
        <a:bodyPr/>
        <a:lstStyle/>
        <a:p>
          <a:r>
            <a:rPr lang="fr-FR" dirty="0"/>
            <a:t>Opérateur réseau gaz</a:t>
          </a:r>
        </a:p>
      </dgm:t>
    </dgm:pt>
    <dgm:pt modelId="{A81774BA-94F1-4B58-BB41-E622820E1756}" type="parTrans" cxnId="{1BDD54AC-4E24-4E08-97BD-1473B4389508}">
      <dgm:prSet/>
      <dgm:spPr/>
      <dgm:t>
        <a:bodyPr/>
        <a:lstStyle/>
        <a:p>
          <a:endParaRPr lang="fr-FR"/>
        </a:p>
      </dgm:t>
    </dgm:pt>
    <dgm:pt modelId="{909F10DC-ACB4-4F79-A636-EDDA95FD8647}" type="sibTrans" cxnId="{1BDD54AC-4E24-4E08-97BD-1473B4389508}">
      <dgm:prSet/>
      <dgm:spPr/>
      <dgm:t>
        <a:bodyPr/>
        <a:lstStyle/>
        <a:p>
          <a:endParaRPr lang="fr-FR"/>
        </a:p>
      </dgm:t>
    </dgm:pt>
    <dgm:pt modelId="{34FE5714-943B-4537-AFCF-2E322AC2D170}">
      <dgm:prSet phldrT="[Texte]"/>
      <dgm:spPr/>
      <dgm:t>
        <a:bodyPr/>
        <a:lstStyle/>
        <a:p>
          <a:r>
            <a:rPr lang="fr-FR" dirty="0"/>
            <a:t>Appelant</a:t>
          </a:r>
        </a:p>
      </dgm:t>
    </dgm:pt>
    <dgm:pt modelId="{429C285C-66FA-4A9F-92D8-D321C86751D4}" type="parTrans" cxnId="{AF1272AB-D348-4E73-BF4F-BFC61A089067}">
      <dgm:prSet/>
      <dgm:spPr/>
      <dgm:t>
        <a:bodyPr/>
        <a:lstStyle/>
        <a:p>
          <a:endParaRPr lang="fr-FR"/>
        </a:p>
      </dgm:t>
    </dgm:pt>
    <dgm:pt modelId="{2F182C08-7A95-4DED-AB3E-D240A893E5FF}" type="sibTrans" cxnId="{AF1272AB-D348-4E73-BF4F-BFC61A089067}">
      <dgm:prSet/>
      <dgm:spPr/>
      <dgm:t>
        <a:bodyPr/>
        <a:lstStyle/>
        <a:p>
          <a:endParaRPr lang="fr-FR"/>
        </a:p>
      </dgm:t>
    </dgm:pt>
    <dgm:pt modelId="{95AA25C3-1E08-4E6E-AD9D-1B26EA142A67}" type="pres">
      <dgm:prSet presAssocID="{3B763336-0953-4C10-9224-8E1ADC3B964F}" presName="compositeShape" presStyleCnt="0">
        <dgm:presLayoutVars>
          <dgm:dir/>
          <dgm:resizeHandles/>
        </dgm:presLayoutVars>
      </dgm:prSet>
      <dgm:spPr/>
    </dgm:pt>
    <dgm:pt modelId="{BC5AAC88-B5D7-4F53-99ED-A5684E38EAA9}" type="pres">
      <dgm:prSet presAssocID="{3B763336-0953-4C10-9224-8E1ADC3B964F}" presName="pyramid" presStyleLbl="node1" presStyleIdx="0" presStyleCnt="1" custScaleX="65830" custScaleY="55762" custLinFactNeighborX="3005" custLinFactNeighborY="-2941"/>
      <dgm:spPr>
        <a:gradFill flip="none" rotWithShape="1">
          <a:gsLst>
            <a:gs pos="8000">
              <a:srgbClr val="FFF200">
                <a:alpha val="65000"/>
              </a:srgbClr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rect">
            <a:fillToRect r="100000" b="100000"/>
          </a:path>
          <a:tileRect l="-100000" t="-100000"/>
        </a:gradFill>
      </dgm:spPr>
    </dgm:pt>
    <dgm:pt modelId="{70757168-6F71-42F3-8646-FB3337CD285A}" type="pres">
      <dgm:prSet presAssocID="{3B763336-0953-4C10-9224-8E1ADC3B964F}" presName="theList" presStyleCnt="0"/>
      <dgm:spPr/>
    </dgm:pt>
    <dgm:pt modelId="{36CDD902-5C71-4272-9978-4373D7D983ED}" type="pres">
      <dgm:prSet presAssocID="{FD30DCB7-87CF-4F42-866C-B8DBBEA58682}" presName="aNode" presStyleLbl="fgAcc1" presStyleIdx="0" presStyleCnt="3" custScaleX="48704" custScaleY="29820" custLinFactY="-8198" custLinFactNeighborX="-42817" custLinFactNeighborY="-100000">
        <dgm:presLayoutVars>
          <dgm:bulletEnabled val="1"/>
        </dgm:presLayoutVars>
      </dgm:prSet>
      <dgm:spPr/>
    </dgm:pt>
    <dgm:pt modelId="{7577C089-528D-42ED-8D6C-B2AE7C0E582C}" type="pres">
      <dgm:prSet presAssocID="{FD30DCB7-87CF-4F42-866C-B8DBBEA58682}" presName="aSpace" presStyleCnt="0"/>
      <dgm:spPr/>
    </dgm:pt>
    <dgm:pt modelId="{489724B5-FC45-4A6E-8651-75884DE29221}" type="pres">
      <dgm:prSet presAssocID="{E8D37A6E-3917-46E7-97B8-E92B1DAA363D}" presName="aNode" presStyleLbl="fgAcc1" presStyleIdx="1" presStyleCnt="3" custScaleX="50944" custScaleY="33146" custLinFactY="58203" custLinFactNeighborX="31676" custLinFactNeighborY="100000">
        <dgm:presLayoutVars>
          <dgm:bulletEnabled val="1"/>
        </dgm:presLayoutVars>
      </dgm:prSet>
      <dgm:spPr/>
    </dgm:pt>
    <dgm:pt modelId="{67690597-B473-415D-9E39-838DE7665C92}" type="pres">
      <dgm:prSet presAssocID="{E8D37A6E-3917-46E7-97B8-E92B1DAA363D}" presName="aSpace" presStyleCnt="0"/>
      <dgm:spPr/>
    </dgm:pt>
    <dgm:pt modelId="{E555E1FA-DA5F-4783-91B3-C1CC4BFE9755}" type="pres">
      <dgm:prSet presAssocID="{34FE5714-943B-4537-AFCF-2E322AC2D170}" presName="aNode" presStyleLbl="fgAcc1" presStyleIdx="2" presStyleCnt="3" custScaleX="47348" custScaleY="37763" custLinFactX="-20299" custLinFactY="10115" custLinFactNeighborX="-100000" custLinFactNeighborY="100000">
        <dgm:presLayoutVars>
          <dgm:bulletEnabled val="1"/>
        </dgm:presLayoutVars>
      </dgm:prSet>
      <dgm:spPr/>
    </dgm:pt>
    <dgm:pt modelId="{31FD8910-7361-4B9F-82A4-8E4E4F809188}" type="pres">
      <dgm:prSet presAssocID="{34FE5714-943B-4537-AFCF-2E322AC2D170}" presName="aSpace" presStyleCnt="0"/>
      <dgm:spPr/>
    </dgm:pt>
  </dgm:ptLst>
  <dgm:cxnLst>
    <dgm:cxn modelId="{11933B4E-5B9C-4655-994B-D069F058AD89}" srcId="{3B763336-0953-4C10-9224-8E1ADC3B964F}" destId="{FD30DCB7-87CF-4F42-866C-B8DBBEA58682}" srcOrd="0" destOrd="0" parTransId="{2AC38A39-2613-48F1-B636-AEDD38F862CA}" sibTransId="{91FFB071-A773-4B61-A583-ECBD1341F4D7}"/>
    <dgm:cxn modelId="{2B9C6B57-DDAF-436E-9193-D231C02A9DCB}" type="presOf" srcId="{FD30DCB7-87CF-4F42-866C-B8DBBEA58682}" destId="{36CDD902-5C71-4272-9978-4373D7D983ED}" srcOrd="0" destOrd="0" presId="urn:microsoft.com/office/officeart/2005/8/layout/pyramid2"/>
    <dgm:cxn modelId="{8F62DF83-00BC-46FD-84E4-0AEC179362C0}" type="presOf" srcId="{34FE5714-943B-4537-AFCF-2E322AC2D170}" destId="{E555E1FA-DA5F-4783-91B3-C1CC4BFE9755}" srcOrd="0" destOrd="0" presId="urn:microsoft.com/office/officeart/2005/8/layout/pyramid2"/>
    <dgm:cxn modelId="{379E92A6-7827-43AE-A5DA-AD568A38DB73}" type="presOf" srcId="{E8D37A6E-3917-46E7-97B8-E92B1DAA363D}" destId="{489724B5-FC45-4A6E-8651-75884DE29221}" srcOrd="0" destOrd="0" presId="urn:microsoft.com/office/officeart/2005/8/layout/pyramid2"/>
    <dgm:cxn modelId="{AF1272AB-D348-4E73-BF4F-BFC61A089067}" srcId="{3B763336-0953-4C10-9224-8E1ADC3B964F}" destId="{34FE5714-943B-4537-AFCF-2E322AC2D170}" srcOrd="2" destOrd="0" parTransId="{429C285C-66FA-4A9F-92D8-D321C86751D4}" sibTransId="{2F182C08-7A95-4DED-AB3E-D240A893E5FF}"/>
    <dgm:cxn modelId="{1BDD54AC-4E24-4E08-97BD-1473B4389508}" srcId="{3B763336-0953-4C10-9224-8E1ADC3B964F}" destId="{E8D37A6E-3917-46E7-97B8-E92B1DAA363D}" srcOrd="1" destOrd="0" parTransId="{A81774BA-94F1-4B58-BB41-E622820E1756}" sibTransId="{909F10DC-ACB4-4F79-A636-EDDA95FD8647}"/>
    <dgm:cxn modelId="{B868A5B8-4A3D-4C5C-9646-044460CE047E}" type="presOf" srcId="{3B763336-0953-4C10-9224-8E1ADC3B964F}" destId="{95AA25C3-1E08-4E6E-AD9D-1B26EA142A67}" srcOrd="0" destOrd="0" presId="urn:microsoft.com/office/officeart/2005/8/layout/pyramid2"/>
    <dgm:cxn modelId="{28BB1AF0-6AF8-47D2-9714-8F28203E7F7B}" type="presParOf" srcId="{95AA25C3-1E08-4E6E-AD9D-1B26EA142A67}" destId="{BC5AAC88-B5D7-4F53-99ED-A5684E38EAA9}" srcOrd="0" destOrd="0" presId="urn:microsoft.com/office/officeart/2005/8/layout/pyramid2"/>
    <dgm:cxn modelId="{CC78061E-3495-45B2-BDCA-1CC873E76402}" type="presParOf" srcId="{95AA25C3-1E08-4E6E-AD9D-1B26EA142A67}" destId="{70757168-6F71-42F3-8646-FB3337CD285A}" srcOrd="1" destOrd="0" presId="urn:microsoft.com/office/officeart/2005/8/layout/pyramid2"/>
    <dgm:cxn modelId="{903A5B92-642F-4C51-B36C-6F103836863B}" type="presParOf" srcId="{70757168-6F71-42F3-8646-FB3337CD285A}" destId="{36CDD902-5C71-4272-9978-4373D7D983ED}" srcOrd="0" destOrd="0" presId="urn:microsoft.com/office/officeart/2005/8/layout/pyramid2"/>
    <dgm:cxn modelId="{BB64BE5C-858D-49CB-AD5D-22184E8FCF45}" type="presParOf" srcId="{70757168-6F71-42F3-8646-FB3337CD285A}" destId="{7577C089-528D-42ED-8D6C-B2AE7C0E582C}" srcOrd="1" destOrd="0" presId="urn:microsoft.com/office/officeart/2005/8/layout/pyramid2"/>
    <dgm:cxn modelId="{0BB752E7-E7A6-40D9-A233-A53E57FFCCEC}" type="presParOf" srcId="{70757168-6F71-42F3-8646-FB3337CD285A}" destId="{489724B5-FC45-4A6E-8651-75884DE29221}" srcOrd="2" destOrd="0" presId="urn:microsoft.com/office/officeart/2005/8/layout/pyramid2"/>
    <dgm:cxn modelId="{2CEC45CE-3662-45F5-8176-00971738A344}" type="presParOf" srcId="{70757168-6F71-42F3-8646-FB3337CD285A}" destId="{67690597-B473-415D-9E39-838DE7665C92}" srcOrd="3" destOrd="0" presId="urn:microsoft.com/office/officeart/2005/8/layout/pyramid2"/>
    <dgm:cxn modelId="{B650226A-B7E6-4523-A33F-9ECF9D4D4A70}" type="presParOf" srcId="{70757168-6F71-42F3-8646-FB3337CD285A}" destId="{E555E1FA-DA5F-4783-91B3-C1CC4BFE9755}" srcOrd="4" destOrd="0" presId="urn:microsoft.com/office/officeart/2005/8/layout/pyramid2"/>
    <dgm:cxn modelId="{D4240C46-D01E-4468-B37F-E69B5EF1EB27}" type="presParOf" srcId="{70757168-6F71-42F3-8646-FB3337CD285A}" destId="{31FD8910-7361-4B9F-82A4-8E4E4F809188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3E3D94-CCCE-41DA-82FE-A07A8AF9595E}" type="doc">
      <dgm:prSet loTypeId="urn:microsoft.com/office/officeart/2005/8/layout/cycle6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FEEAC20-B7A0-443F-9981-9E24B4E7A3A0}">
      <dgm:prSet phldrT="[Texte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FR" sz="1600" dirty="0">
              <a:solidFill>
                <a:srgbClr val="FFFFFF"/>
              </a:solidFill>
            </a:rPr>
            <a:t>Police ou gendarmerie</a:t>
          </a:r>
        </a:p>
      </dgm:t>
    </dgm:pt>
    <dgm:pt modelId="{AC906D3F-E01E-4C33-B299-96C9409D62CE}" type="parTrans" cxnId="{01314905-910B-4DDA-A3BC-7B12F6AE0605}">
      <dgm:prSet/>
      <dgm:spPr/>
      <dgm:t>
        <a:bodyPr/>
        <a:lstStyle/>
        <a:p>
          <a:endParaRPr lang="fr-FR"/>
        </a:p>
      </dgm:t>
    </dgm:pt>
    <dgm:pt modelId="{FC1CD8AF-775F-4160-87A0-F5184472ABA8}" type="sibTrans" cxnId="{01314905-910B-4DDA-A3BC-7B12F6AE0605}">
      <dgm:prSet/>
      <dgm:spPr/>
      <dgm:t>
        <a:bodyPr/>
        <a:lstStyle/>
        <a:p>
          <a:endParaRPr lang="fr-FR"/>
        </a:p>
      </dgm:t>
    </dgm:pt>
    <dgm:pt modelId="{AFCE1ED4-86B1-4331-A77D-0F6CDA83F6FD}">
      <dgm:prSet phldrT="[Texte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FR" dirty="0">
              <a:solidFill>
                <a:srgbClr val="FFFFFF"/>
              </a:solidFill>
            </a:rPr>
            <a:t>Maire de la commune</a:t>
          </a:r>
        </a:p>
      </dgm:t>
    </dgm:pt>
    <dgm:pt modelId="{251ED325-2A79-429C-AA75-7362FA053F19}" type="parTrans" cxnId="{BA4D3F32-9C37-49E3-A6BE-A5F984E2B23A}">
      <dgm:prSet/>
      <dgm:spPr/>
      <dgm:t>
        <a:bodyPr/>
        <a:lstStyle/>
        <a:p>
          <a:endParaRPr lang="fr-FR"/>
        </a:p>
      </dgm:t>
    </dgm:pt>
    <dgm:pt modelId="{86433FA8-7C9C-49FC-AACF-7EB998420A48}" type="sibTrans" cxnId="{BA4D3F32-9C37-49E3-A6BE-A5F984E2B23A}">
      <dgm:prSet/>
      <dgm:spPr/>
      <dgm:t>
        <a:bodyPr/>
        <a:lstStyle/>
        <a:p>
          <a:endParaRPr lang="fr-FR"/>
        </a:p>
      </dgm:t>
    </dgm:pt>
    <dgm:pt modelId="{085C2DBA-6BB9-4DBC-8924-366F3894DCD8}">
      <dgm:prSet phldrT="[Texte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FR" dirty="0">
              <a:solidFill>
                <a:srgbClr val="FFFFFF"/>
              </a:solidFill>
            </a:rPr>
            <a:t>Préfecture</a:t>
          </a:r>
        </a:p>
      </dgm:t>
    </dgm:pt>
    <dgm:pt modelId="{280F1DAF-6F3B-49F4-B441-A5FF7AB9B576}" type="parTrans" cxnId="{77DEE997-62BF-4AD5-A7BE-171A64DEDABF}">
      <dgm:prSet/>
      <dgm:spPr/>
      <dgm:t>
        <a:bodyPr/>
        <a:lstStyle/>
        <a:p>
          <a:endParaRPr lang="fr-FR"/>
        </a:p>
      </dgm:t>
    </dgm:pt>
    <dgm:pt modelId="{33C2BC0E-2A13-4FD2-ABB1-C8DD14E53A7D}" type="sibTrans" cxnId="{77DEE997-62BF-4AD5-A7BE-171A64DEDABF}">
      <dgm:prSet/>
      <dgm:spPr/>
      <dgm:t>
        <a:bodyPr/>
        <a:lstStyle/>
        <a:p>
          <a:endParaRPr lang="fr-FR"/>
        </a:p>
      </dgm:t>
    </dgm:pt>
    <dgm:pt modelId="{BBFF1B9B-F539-41F9-8764-CC550A2F9B2F}">
      <dgm:prSet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FR" dirty="0">
              <a:solidFill>
                <a:srgbClr val="FFFFFF"/>
              </a:solidFill>
            </a:rPr>
            <a:t>SAMU</a:t>
          </a:r>
        </a:p>
      </dgm:t>
    </dgm:pt>
    <dgm:pt modelId="{6E12829B-CCC9-40C1-B8FA-CB6488CCEADC}" type="parTrans" cxnId="{9DF86412-1CB8-4605-8534-DB82A47A9B4E}">
      <dgm:prSet/>
      <dgm:spPr/>
      <dgm:t>
        <a:bodyPr/>
        <a:lstStyle/>
        <a:p>
          <a:endParaRPr lang="fr-FR"/>
        </a:p>
      </dgm:t>
    </dgm:pt>
    <dgm:pt modelId="{C26A5E2D-966F-458D-A8C6-AB8C18497E9C}" type="sibTrans" cxnId="{9DF86412-1CB8-4605-8534-DB82A47A9B4E}">
      <dgm:prSet/>
      <dgm:spPr/>
      <dgm:t>
        <a:bodyPr/>
        <a:lstStyle/>
        <a:p>
          <a:endParaRPr lang="fr-FR"/>
        </a:p>
      </dgm:t>
    </dgm:pt>
    <dgm:pt modelId="{DFF3F9D4-B4FC-4F45-91BC-3F60A8083BC5}">
      <dgm:prSet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FR" dirty="0">
              <a:solidFill>
                <a:srgbClr val="FFFFFF"/>
              </a:solidFill>
            </a:rPr>
            <a:t>Opérateurs d’autres réseaux</a:t>
          </a:r>
        </a:p>
      </dgm:t>
    </dgm:pt>
    <dgm:pt modelId="{732D7835-9CAC-4845-A9D8-243BE073AE5B}" type="parTrans" cxnId="{A920273C-D2E5-4C02-A962-3FED0D529A23}">
      <dgm:prSet/>
      <dgm:spPr/>
      <dgm:t>
        <a:bodyPr/>
        <a:lstStyle/>
        <a:p>
          <a:endParaRPr lang="fr-FR"/>
        </a:p>
      </dgm:t>
    </dgm:pt>
    <dgm:pt modelId="{067A25F4-3C80-41C1-B121-9A4EA36385BE}" type="sibTrans" cxnId="{A920273C-D2E5-4C02-A962-3FED0D529A23}">
      <dgm:prSet/>
      <dgm:spPr/>
      <dgm:t>
        <a:bodyPr/>
        <a:lstStyle/>
        <a:p>
          <a:endParaRPr lang="fr-FR"/>
        </a:p>
      </dgm:t>
    </dgm:pt>
    <dgm:pt modelId="{C145C132-3A0D-484A-A9DE-0AC4F1AF505D}">
      <dgm:prSet phldrT="[Texte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FR" dirty="0">
              <a:solidFill>
                <a:srgbClr val="FFFFFF"/>
              </a:solidFill>
            </a:rPr>
            <a:t>Autres…</a:t>
          </a:r>
        </a:p>
      </dgm:t>
    </dgm:pt>
    <dgm:pt modelId="{86A2B461-CFBF-4FF1-9C1D-4B6FC269950B}" type="parTrans" cxnId="{E3FAAC1B-02AD-4BBA-AFE5-52A906FC8B21}">
      <dgm:prSet/>
      <dgm:spPr/>
      <dgm:t>
        <a:bodyPr/>
        <a:lstStyle/>
        <a:p>
          <a:endParaRPr lang="fr-FR"/>
        </a:p>
      </dgm:t>
    </dgm:pt>
    <dgm:pt modelId="{AFFB0FD7-070F-4DBA-8B5C-7A9A96E3E817}" type="sibTrans" cxnId="{E3FAAC1B-02AD-4BBA-AFE5-52A906FC8B21}">
      <dgm:prSet/>
      <dgm:spPr/>
      <dgm:t>
        <a:bodyPr/>
        <a:lstStyle/>
        <a:p>
          <a:endParaRPr lang="fr-FR"/>
        </a:p>
      </dgm:t>
    </dgm:pt>
    <dgm:pt modelId="{BD18975A-1274-4174-936B-3DC0A7221A96}" type="pres">
      <dgm:prSet presAssocID="{9B3E3D94-CCCE-41DA-82FE-A07A8AF9595E}" presName="cycle" presStyleCnt="0">
        <dgm:presLayoutVars>
          <dgm:dir/>
          <dgm:resizeHandles val="exact"/>
        </dgm:presLayoutVars>
      </dgm:prSet>
      <dgm:spPr/>
    </dgm:pt>
    <dgm:pt modelId="{928F95C1-384A-4EA0-90FF-1E47D826B036}" type="pres">
      <dgm:prSet presAssocID="{5FEEAC20-B7A0-443F-9981-9E24B4E7A3A0}" presName="node" presStyleLbl="node1" presStyleIdx="0" presStyleCnt="6" custScaleX="118235">
        <dgm:presLayoutVars>
          <dgm:bulletEnabled val="1"/>
        </dgm:presLayoutVars>
      </dgm:prSet>
      <dgm:spPr/>
    </dgm:pt>
    <dgm:pt modelId="{90982BC1-3C9A-4B84-B168-B450AA1822A7}" type="pres">
      <dgm:prSet presAssocID="{5FEEAC20-B7A0-443F-9981-9E24B4E7A3A0}" presName="spNode" presStyleCnt="0"/>
      <dgm:spPr/>
    </dgm:pt>
    <dgm:pt modelId="{B8470A99-1959-4E66-9B05-1E1E7EBDEEF7}" type="pres">
      <dgm:prSet presAssocID="{FC1CD8AF-775F-4160-87A0-F5184472ABA8}" presName="sibTrans" presStyleLbl="sibTrans1D1" presStyleIdx="0" presStyleCnt="6" custScaleX="1206345"/>
      <dgm:spPr/>
    </dgm:pt>
    <dgm:pt modelId="{11342CAA-BB44-4453-8AFC-D5CB4E8CA64F}" type="pres">
      <dgm:prSet presAssocID="{DFF3F9D4-B4FC-4F45-91BC-3F60A8083BC5}" presName="node" presStyleLbl="node1" presStyleIdx="1" presStyleCnt="6" custScaleX="118235">
        <dgm:presLayoutVars>
          <dgm:bulletEnabled val="1"/>
        </dgm:presLayoutVars>
      </dgm:prSet>
      <dgm:spPr/>
    </dgm:pt>
    <dgm:pt modelId="{C962207D-BB95-4EB5-B52C-B5114485E0AF}" type="pres">
      <dgm:prSet presAssocID="{DFF3F9D4-B4FC-4F45-91BC-3F60A8083BC5}" presName="spNode" presStyleCnt="0"/>
      <dgm:spPr/>
    </dgm:pt>
    <dgm:pt modelId="{1845C428-040A-49FD-9C65-C0F4F3232F37}" type="pres">
      <dgm:prSet presAssocID="{067A25F4-3C80-41C1-B121-9A4EA36385BE}" presName="sibTrans" presStyleLbl="sibTrans1D1" presStyleIdx="1" presStyleCnt="6" custScaleX="1206345"/>
      <dgm:spPr/>
    </dgm:pt>
    <dgm:pt modelId="{062BC6A3-C918-4AF5-8DEB-42279C428068}" type="pres">
      <dgm:prSet presAssocID="{BBFF1B9B-F539-41F9-8764-CC550A2F9B2F}" presName="node" presStyleLbl="node1" presStyleIdx="2" presStyleCnt="6" custScaleX="118235">
        <dgm:presLayoutVars>
          <dgm:bulletEnabled val="1"/>
        </dgm:presLayoutVars>
      </dgm:prSet>
      <dgm:spPr/>
    </dgm:pt>
    <dgm:pt modelId="{7CF9E6B2-EC02-4C6F-9F8B-A7A61EC61951}" type="pres">
      <dgm:prSet presAssocID="{BBFF1B9B-F539-41F9-8764-CC550A2F9B2F}" presName="spNode" presStyleCnt="0"/>
      <dgm:spPr/>
    </dgm:pt>
    <dgm:pt modelId="{F13BFCBE-0B20-4303-AC12-5C6CECD30257}" type="pres">
      <dgm:prSet presAssocID="{C26A5E2D-966F-458D-A8C6-AB8C18497E9C}" presName="sibTrans" presStyleLbl="sibTrans1D1" presStyleIdx="2" presStyleCnt="6" custScaleX="1206345"/>
      <dgm:spPr/>
    </dgm:pt>
    <dgm:pt modelId="{7438C6C3-594D-436B-9562-2FBFFE555212}" type="pres">
      <dgm:prSet presAssocID="{AFCE1ED4-86B1-4331-A77D-0F6CDA83F6FD}" presName="node" presStyleLbl="node1" presStyleIdx="3" presStyleCnt="6" custScaleX="118235" custRadScaleRad="101685" custRadScaleInc="-8190">
        <dgm:presLayoutVars>
          <dgm:bulletEnabled val="1"/>
        </dgm:presLayoutVars>
      </dgm:prSet>
      <dgm:spPr/>
    </dgm:pt>
    <dgm:pt modelId="{9299B4FE-760B-4B62-AB35-5DFD8760B080}" type="pres">
      <dgm:prSet presAssocID="{AFCE1ED4-86B1-4331-A77D-0F6CDA83F6FD}" presName="spNode" presStyleCnt="0"/>
      <dgm:spPr/>
    </dgm:pt>
    <dgm:pt modelId="{0D772F55-AFE8-4CA2-9536-A99780B688F5}" type="pres">
      <dgm:prSet presAssocID="{86433FA8-7C9C-49FC-AACF-7EB998420A48}" presName="sibTrans" presStyleLbl="sibTrans1D1" presStyleIdx="3" presStyleCnt="6" custScaleX="1206345"/>
      <dgm:spPr/>
    </dgm:pt>
    <dgm:pt modelId="{8374771F-BECD-4B58-A047-D5BF7D9D442C}" type="pres">
      <dgm:prSet presAssocID="{085C2DBA-6BB9-4DBC-8924-366F3894DCD8}" presName="node" presStyleLbl="node1" presStyleIdx="4" presStyleCnt="6" custScaleX="118235">
        <dgm:presLayoutVars>
          <dgm:bulletEnabled val="1"/>
        </dgm:presLayoutVars>
      </dgm:prSet>
      <dgm:spPr/>
    </dgm:pt>
    <dgm:pt modelId="{026E3E38-92D7-427E-9CBE-2FC223610C02}" type="pres">
      <dgm:prSet presAssocID="{085C2DBA-6BB9-4DBC-8924-366F3894DCD8}" presName="spNode" presStyleCnt="0"/>
      <dgm:spPr/>
    </dgm:pt>
    <dgm:pt modelId="{B057207C-0944-4F2F-9BF0-10730CCB6327}" type="pres">
      <dgm:prSet presAssocID="{33C2BC0E-2A13-4FD2-ABB1-C8DD14E53A7D}" presName="sibTrans" presStyleLbl="sibTrans1D1" presStyleIdx="4" presStyleCnt="6" custScaleX="1206345"/>
      <dgm:spPr/>
    </dgm:pt>
    <dgm:pt modelId="{683923B6-FC17-4BB8-8942-5E7F49780C87}" type="pres">
      <dgm:prSet presAssocID="{C145C132-3A0D-484A-A9DE-0AC4F1AF505D}" presName="node" presStyleLbl="node1" presStyleIdx="5" presStyleCnt="6" custScaleX="118235">
        <dgm:presLayoutVars>
          <dgm:bulletEnabled val="1"/>
        </dgm:presLayoutVars>
      </dgm:prSet>
      <dgm:spPr/>
    </dgm:pt>
    <dgm:pt modelId="{22316F33-E508-44F6-9CD1-23C00EECEDAD}" type="pres">
      <dgm:prSet presAssocID="{C145C132-3A0D-484A-A9DE-0AC4F1AF505D}" presName="spNode" presStyleCnt="0"/>
      <dgm:spPr/>
    </dgm:pt>
    <dgm:pt modelId="{AEA83A77-9D29-4F01-A11D-AD0E389D4D1D}" type="pres">
      <dgm:prSet presAssocID="{AFFB0FD7-070F-4DBA-8B5C-7A9A96E3E817}" presName="sibTrans" presStyleLbl="sibTrans1D1" presStyleIdx="5" presStyleCnt="6" custScaleX="1206345"/>
      <dgm:spPr/>
    </dgm:pt>
  </dgm:ptLst>
  <dgm:cxnLst>
    <dgm:cxn modelId="{ECA4C601-723F-4044-99A5-7A6BF34D1C07}" type="presOf" srcId="{AFCE1ED4-86B1-4331-A77D-0F6CDA83F6FD}" destId="{7438C6C3-594D-436B-9562-2FBFFE555212}" srcOrd="0" destOrd="0" presId="urn:microsoft.com/office/officeart/2005/8/layout/cycle6"/>
    <dgm:cxn modelId="{01314905-910B-4DDA-A3BC-7B12F6AE0605}" srcId="{9B3E3D94-CCCE-41DA-82FE-A07A8AF9595E}" destId="{5FEEAC20-B7A0-443F-9981-9E24B4E7A3A0}" srcOrd="0" destOrd="0" parTransId="{AC906D3F-E01E-4C33-B299-96C9409D62CE}" sibTransId="{FC1CD8AF-775F-4160-87A0-F5184472ABA8}"/>
    <dgm:cxn modelId="{9DF86412-1CB8-4605-8534-DB82A47A9B4E}" srcId="{9B3E3D94-CCCE-41DA-82FE-A07A8AF9595E}" destId="{BBFF1B9B-F539-41F9-8764-CC550A2F9B2F}" srcOrd="2" destOrd="0" parTransId="{6E12829B-CCC9-40C1-B8FA-CB6488CCEADC}" sibTransId="{C26A5E2D-966F-458D-A8C6-AB8C18497E9C}"/>
    <dgm:cxn modelId="{E3FAAC1B-02AD-4BBA-AFE5-52A906FC8B21}" srcId="{9B3E3D94-CCCE-41DA-82FE-A07A8AF9595E}" destId="{C145C132-3A0D-484A-A9DE-0AC4F1AF505D}" srcOrd="5" destOrd="0" parTransId="{86A2B461-CFBF-4FF1-9C1D-4B6FC269950B}" sibTransId="{AFFB0FD7-070F-4DBA-8B5C-7A9A96E3E817}"/>
    <dgm:cxn modelId="{C7CE7920-8BAE-4259-83A9-4896D601CD46}" type="presOf" srcId="{33C2BC0E-2A13-4FD2-ABB1-C8DD14E53A7D}" destId="{B057207C-0944-4F2F-9BF0-10730CCB6327}" srcOrd="0" destOrd="0" presId="urn:microsoft.com/office/officeart/2005/8/layout/cycle6"/>
    <dgm:cxn modelId="{BA4D3F32-9C37-49E3-A6BE-A5F984E2B23A}" srcId="{9B3E3D94-CCCE-41DA-82FE-A07A8AF9595E}" destId="{AFCE1ED4-86B1-4331-A77D-0F6CDA83F6FD}" srcOrd="3" destOrd="0" parTransId="{251ED325-2A79-429C-AA75-7362FA053F19}" sibTransId="{86433FA8-7C9C-49FC-AACF-7EB998420A48}"/>
    <dgm:cxn modelId="{FD831D3A-F33F-417E-8C68-C8ECDEF9EBA9}" type="presOf" srcId="{9B3E3D94-CCCE-41DA-82FE-A07A8AF9595E}" destId="{BD18975A-1274-4174-936B-3DC0A7221A96}" srcOrd="0" destOrd="0" presId="urn:microsoft.com/office/officeart/2005/8/layout/cycle6"/>
    <dgm:cxn modelId="{A920273C-D2E5-4C02-A962-3FED0D529A23}" srcId="{9B3E3D94-CCCE-41DA-82FE-A07A8AF9595E}" destId="{DFF3F9D4-B4FC-4F45-91BC-3F60A8083BC5}" srcOrd="1" destOrd="0" parTransId="{732D7835-9CAC-4845-A9D8-243BE073AE5B}" sibTransId="{067A25F4-3C80-41C1-B121-9A4EA36385BE}"/>
    <dgm:cxn modelId="{9ABAA33D-2FF9-405C-98B7-8C284A9A1117}" type="presOf" srcId="{C145C132-3A0D-484A-A9DE-0AC4F1AF505D}" destId="{683923B6-FC17-4BB8-8942-5E7F49780C87}" srcOrd="0" destOrd="0" presId="urn:microsoft.com/office/officeart/2005/8/layout/cycle6"/>
    <dgm:cxn modelId="{FFC7CC63-24F1-4391-87F8-C90FF41DB168}" type="presOf" srcId="{FC1CD8AF-775F-4160-87A0-F5184472ABA8}" destId="{B8470A99-1959-4E66-9B05-1E1E7EBDEEF7}" srcOrd="0" destOrd="0" presId="urn:microsoft.com/office/officeart/2005/8/layout/cycle6"/>
    <dgm:cxn modelId="{283A9D67-DDB6-4617-87A6-77B8363D9286}" type="presOf" srcId="{AFFB0FD7-070F-4DBA-8B5C-7A9A96E3E817}" destId="{AEA83A77-9D29-4F01-A11D-AD0E389D4D1D}" srcOrd="0" destOrd="0" presId="urn:microsoft.com/office/officeart/2005/8/layout/cycle6"/>
    <dgm:cxn modelId="{791B114A-8427-42E0-906C-37DE4FF06D8A}" type="presOf" srcId="{DFF3F9D4-B4FC-4F45-91BC-3F60A8083BC5}" destId="{11342CAA-BB44-4453-8AFC-D5CB4E8CA64F}" srcOrd="0" destOrd="0" presId="urn:microsoft.com/office/officeart/2005/8/layout/cycle6"/>
    <dgm:cxn modelId="{900C2056-24D8-43A2-94D5-F6482192B15A}" type="presOf" srcId="{BBFF1B9B-F539-41F9-8764-CC550A2F9B2F}" destId="{062BC6A3-C918-4AF5-8DEB-42279C428068}" srcOrd="0" destOrd="0" presId="urn:microsoft.com/office/officeart/2005/8/layout/cycle6"/>
    <dgm:cxn modelId="{29A6FB7A-2EB2-4A45-AA1C-44AFA3FED9FB}" type="presOf" srcId="{067A25F4-3C80-41C1-B121-9A4EA36385BE}" destId="{1845C428-040A-49FD-9C65-C0F4F3232F37}" srcOrd="0" destOrd="0" presId="urn:microsoft.com/office/officeart/2005/8/layout/cycle6"/>
    <dgm:cxn modelId="{4672FD5A-331E-4804-AAAD-A17A690D5A9B}" type="presOf" srcId="{86433FA8-7C9C-49FC-AACF-7EB998420A48}" destId="{0D772F55-AFE8-4CA2-9536-A99780B688F5}" srcOrd="0" destOrd="0" presId="urn:microsoft.com/office/officeart/2005/8/layout/cycle6"/>
    <dgm:cxn modelId="{8C8C9597-A65C-463B-9966-CAD92F8C2A5D}" type="presOf" srcId="{C26A5E2D-966F-458D-A8C6-AB8C18497E9C}" destId="{F13BFCBE-0B20-4303-AC12-5C6CECD30257}" srcOrd="0" destOrd="0" presId="urn:microsoft.com/office/officeart/2005/8/layout/cycle6"/>
    <dgm:cxn modelId="{77DEE997-62BF-4AD5-A7BE-171A64DEDABF}" srcId="{9B3E3D94-CCCE-41DA-82FE-A07A8AF9595E}" destId="{085C2DBA-6BB9-4DBC-8924-366F3894DCD8}" srcOrd="4" destOrd="0" parTransId="{280F1DAF-6F3B-49F4-B441-A5FF7AB9B576}" sibTransId="{33C2BC0E-2A13-4FD2-ABB1-C8DD14E53A7D}"/>
    <dgm:cxn modelId="{F6D511C9-7649-4884-8A85-57951E3C3684}" type="presOf" srcId="{085C2DBA-6BB9-4DBC-8924-366F3894DCD8}" destId="{8374771F-BECD-4B58-A047-D5BF7D9D442C}" srcOrd="0" destOrd="0" presId="urn:microsoft.com/office/officeart/2005/8/layout/cycle6"/>
    <dgm:cxn modelId="{5B2287DC-E50C-4305-9C12-557C96B733E6}" type="presOf" srcId="{5FEEAC20-B7A0-443F-9981-9E24B4E7A3A0}" destId="{928F95C1-384A-4EA0-90FF-1E47D826B036}" srcOrd="0" destOrd="0" presId="urn:microsoft.com/office/officeart/2005/8/layout/cycle6"/>
    <dgm:cxn modelId="{CB4F8D34-E407-46C3-8384-55DEAF1F642B}" type="presParOf" srcId="{BD18975A-1274-4174-936B-3DC0A7221A96}" destId="{928F95C1-384A-4EA0-90FF-1E47D826B036}" srcOrd="0" destOrd="0" presId="urn:microsoft.com/office/officeart/2005/8/layout/cycle6"/>
    <dgm:cxn modelId="{64FDAFB8-33A3-4B28-BEE3-A2CC7904CDCE}" type="presParOf" srcId="{BD18975A-1274-4174-936B-3DC0A7221A96}" destId="{90982BC1-3C9A-4B84-B168-B450AA1822A7}" srcOrd="1" destOrd="0" presId="urn:microsoft.com/office/officeart/2005/8/layout/cycle6"/>
    <dgm:cxn modelId="{06D50760-D3FD-4F63-9B41-2B215945D975}" type="presParOf" srcId="{BD18975A-1274-4174-936B-3DC0A7221A96}" destId="{B8470A99-1959-4E66-9B05-1E1E7EBDEEF7}" srcOrd="2" destOrd="0" presId="urn:microsoft.com/office/officeart/2005/8/layout/cycle6"/>
    <dgm:cxn modelId="{3E1C66DF-A16D-4AC4-8960-33EF488A760D}" type="presParOf" srcId="{BD18975A-1274-4174-936B-3DC0A7221A96}" destId="{11342CAA-BB44-4453-8AFC-D5CB4E8CA64F}" srcOrd="3" destOrd="0" presId="urn:microsoft.com/office/officeart/2005/8/layout/cycle6"/>
    <dgm:cxn modelId="{13593294-EF4A-48E2-BBFD-7A189350708D}" type="presParOf" srcId="{BD18975A-1274-4174-936B-3DC0A7221A96}" destId="{C962207D-BB95-4EB5-B52C-B5114485E0AF}" srcOrd="4" destOrd="0" presId="urn:microsoft.com/office/officeart/2005/8/layout/cycle6"/>
    <dgm:cxn modelId="{2B9A647D-BC09-4F1F-85B3-25EC5F6DD96E}" type="presParOf" srcId="{BD18975A-1274-4174-936B-3DC0A7221A96}" destId="{1845C428-040A-49FD-9C65-C0F4F3232F37}" srcOrd="5" destOrd="0" presId="urn:microsoft.com/office/officeart/2005/8/layout/cycle6"/>
    <dgm:cxn modelId="{4B36FECD-4CCB-42AE-BCE3-610F423CCFC9}" type="presParOf" srcId="{BD18975A-1274-4174-936B-3DC0A7221A96}" destId="{062BC6A3-C918-4AF5-8DEB-42279C428068}" srcOrd="6" destOrd="0" presId="urn:microsoft.com/office/officeart/2005/8/layout/cycle6"/>
    <dgm:cxn modelId="{B9DD8FAC-765D-4C0C-A6AF-F562B78FE233}" type="presParOf" srcId="{BD18975A-1274-4174-936B-3DC0A7221A96}" destId="{7CF9E6B2-EC02-4C6F-9F8B-A7A61EC61951}" srcOrd="7" destOrd="0" presId="urn:microsoft.com/office/officeart/2005/8/layout/cycle6"/>
    <dgm:cxn modelId="{93989F61-1B3F-4209-8F63-0EDBEAA506E8}" type="presParOf" srcId="{BD18975A-1274-4174-936B-3DC0A7221A96}" destId="{F13BFCBE-0B20-4303-AC12-5C6CECD30257}" srcOrd="8" destOrd="0" presId="urn:microsoft.com/office/officeart/2005/8/layout/cycle6"/>
    <dgm:cxn modelId="{B59F5C78-EB3A-4F68-81DA-CC19F882D506}" type="presParOf" srcId="{BD18975A-1274-4174-936B-3DC0A7221A96}" destId="{7438C6C3-594D-436B-9562-2FBFFE555212}" srcOrd="9" destOrd="0" presId="urn:microsoft.com/office/officeart/2005/8/layout/cycle6"/>
    <dgm:cxn modelId="{55FED768-4C1A-4628-96A2-DA56F16EE565}" type="presParOf" srcId="{BD18975A-1274-4174-936B-3DC0A7221A96}" destId="{9299B4FE-760B-4B62-AB35-5DFD8760B080}" srcOrd="10" destOrd="0" presId="urn:microsoft.com/office/officeart/2005/8/layout/cycle6"/>
    <dgm:cxn modelId="{D4586811-3154-43FA-8ADF-F902CE9EC43A}" type="presParOf" srcId="{BD18975A-1274-4174-936B-3DC0A7221A96}" destId="{0D772F55-AFE8-4CA2-9536-A99780B688F5}" srcOrd="11" destOrd="0" presId="urn:microsoft.com/office/officeart/2005/8/layout/cycle6"/>
    <dgm:cxn modelId="{DC4CF7D6-0403-4245-B577-EF814D7874C8}" type="presParOf" srcId="{BD18975A-1274-4174-936B-3DC0A7221A96}" destId="{8374771F-BECD-4B58-A047-D5BF7D9D442C}" srcOrd="12" destOrd="0" presId="urn:microsoft.com/office/officeart/2005/8/layout/cycle6"/>
    <dgm:cxn modelId="{D7D5E5BE-9832-4445-B76A-226E64F264D9}" type="presParOf" srcId="{BD18975A-1274-4174-936B-3DC0A7221A96}" destId="{026E3E38-92D7-427E-9CBE-2FC223610C02}" srcOrd="13" destOrd="0" presId="urn:microsoft.com/office/officeart/2005/8/layout/cycle6"/>
    <dgm:cxn modelId="{2B9C6DA3-8880-4A0F-82E9-4370C6D9C3DA}" type="presParOf" srcId="{BD18975A-1274-4174-936B-3DC0A7221A96}" destId="{B057207C-0944-4F2F-9BF0-10730CCB6327}" srcOrd="14" destOrd="0" presId="urn:microsoft.com/office/officeart/2005/8/layout/cycle6"/>
    <dgm:cxn modelId="{38E0FF8E-69AC-4C80-B4F9-78CD331F5567}" type="presParOf" srcId="{BD18975A-1274-4174-936B-3DC0A7221A96}" destId="{683923B6-FC17-4BB8-8942-5E7F49780C87}" srcOrd="15" destOrd="0" presId="urn:microsoft.com/office/officeart/2005/8/layout/cycle6"/>
    <dgm:cxn modelId="{E4B45D19-EA2F-4C89-BD8C-99DA9499B3B3}" type="presParOf" srcId="{BD18975A-1274-4174-936B-3DC0A7221A96}" destId="{22316F33-E508-44F6-9CD1-23C00EECEDAD}" srcOrd="16" destOrd="0" presId="urn:microsoft.com/office/officeart/2005/8/layout/cycle6"/>
    <dgm:cxn modelId="{11204073-14FF-4C39-B4C7-1D59B984A1F0}" type="presParOf" srcId="{BD18975A-1274-4174-936B-3DC0A7221A96}" destId="{AEA83A77-9D29-4F01-A11D-AD0E389D4D1D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493B6B-D66D-43F1-8D10-5EC1D1D8A6FC}" type="doc">
      <dgm:prSet loTypeId="urn:microsoft.com/office/officeart/2005/8/layout/hProcess9" loCatId="process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B40AC5-F003-4225-9CB9-4C48696BDD3B}">
      <dgm:prSet phldrT="[Texte]"/>
      <dgm:spPr/>
      <dgm:t>
        <a:bodyPr/>
        <a:lstStyle/>
        <a:p>
          <a:r>
            <a:rPr lang="fr-FR" dirty="0">
              <a:solidFill>
                <a:srgbClr val="FFFFFF"/>
              </a:solidFill>
            </a:rPr>
            <a:t>soit à l’appel par les SP qui en informent immédiatement l’opérateur de réseau gaz</a:t>
          </a:r>
        </a:p>
      </dgm:t>
    </dgm:pt>
    <dgm:pt modelId="{3A4288E1-8FAE-424E-9660-43FA36CD5658}" type="parTrans" cxnId="{DAEF9D49-3CA9-428F-A9D8-880FF051E357}">
      <dgm:prSet/>
      <dgm:spPr/>
      <dgm:t>
        <a:bodyPr/>
        <a:lstStyle/>
        <a:p>
          <a:endParaRPr lang="fr-FR"/>
        </a:p>
      </dgm:t>
    </dgm:pt>
    <dgm:pt modelId="{98932442-C882-49E3-8EA9-2FC8852C9903}" type="sibTrans" cxnId="{DAEF9D49-3CA9-428F-A9D8-880FF051E357}">
      <dgm:prSet/>
      <dgm:spPr/>
      <dgm:t>
        <a:bodyPr/>
        <a:lstStyle/>
        <a:p>
          <a:endParaRPr lang="fr-FR"/>
        </a:p>
      </dgm:t>
    </dgm:pt>
    <dgm:pt modelId="{90824810-0741-4369-8E24-D8300CA27BCA}">
      <dgm:prSet phldrT="[Texte]"/>
      <dgm:spPr/>
      <dgm:t>
        <a:bodyPr/>
        <a:lstStyle/>
        <a:p>
          <a:r>
            <a:rPr lang="fr-FR" dirty="0">
              <a:solidFill>
                <a:srgbClr val="FFFFFF"/>
              </a:solidFill>
            </a:rPr>
            <a:t>soit par le COS présent sur les lieux, après analyse de la situation</a:t>
          </a:r>
        </a:p>
      </dgm:t>
    </dgm:pt>
    <dgm:pt modelId="{C4D84C0B-0E07-4C3A-B452-3804F461CEAE}" type="parTrans" cxnId="{369F647C-7590-408C-A4A4-49D50567BD56}">
      <dgm:prSet/>
      <dgm:spPr/>
      <dgm:t>
        <a:bodyPr/>
        <a:lstStyle/>
        <a:p>
          <a:endParaRPr lang="fr-FR"/>
        </a:p>
      </dgm:t>
    </dgm:pt>
    <dgm:pt modelId="{490F1B80-89D9-4F81-B5E9-A9B559B59988}" type="sibTrans" cxnId="{369F647C-7590-408C-A4A4-49D50567BD56}">
      <dgm:prSet/>
      <dgm:spPr/>
      <dgm:t>
        <a:bodyPr/>
        <a:lstStyle/>
        <a:p>
          <a:endParaRPr lang="fr-FR"/>
        </a:p>
      </dgm:t>
    </dgm:pt>
    <dgm:pt modelId="{E7E9B378-EEEB-4805-8434-0B8D6A2842DE}">
      <dgm:prSet/>
      <dgm:spPr/>
      <dgm:t>
        <a:bodyPr/>
        <a:lstStyle/>
        <a:p>
          <a:r>
            <a:rPr lang="fr-FR" dirty="0">
              <a:solidFill>
                <a:srgbClr val="FFFFFF"/>
              </a:solidFill>
            </a:rPr>
            <a:t>soit à l’appel par l’opérateur de réseau gaz qui en informe immédiatement le CTA-CODIS</a:t>
          </a:r>
        </a:p>
      </dgm:t>
    </dgm:pt>
    <dgm:pt modelId="{C8279C53-77FD-4A68-ADD7-FA3EF7BD07C3}" type="parTrans" cxnId="{A0D1A240-B312-46F3-BC68-86809B2543E1}">
      <dgm:prSet/>
      <dgm:spPr/>
      <dgm:t>
        <a:bodyPr/>
        <a:lstStyle/>
        <a:p>
          <a:endParaRPr lang="fr-FR"/>
        </a:p>
      </dgm:t>
    </dgm:pt>
    <dgm:pt modelId="{7F1FC920-FAAB-4480-BDE8-CDC0271E8642}" type="sibTrans" cxnId="{A0D1A240-B312-46F3-BC68-86809B2543E1}">
      <dgm:prSet/>
      <dgm:spPr/>
      <dgm:t>
        <a:bodyPr/>
        <a:lstStyle/>
        <a:p>
          <a:endParaRPr lang="fr-FR"/>
        </a:p>
      </dgm:t>
    </dgm:pt>
    <dgm:pt modelId="{CD8316AE-7500-4543-9EB4-6E73FD4E618C}" type="pres">
      <dgm:prSet presAssocID="{44493B6B-D66D-43F1-8D10-5EC1D1D8A6FC}" presName="CompostProcess" presStyleCnt="0">
        <dgm:presLayoutVars>
          <dgm:dir/>
          <dgm:resizeHandles val="exact"/>
        </dgm:presLayoutVars>
      </dgm:prSet>
      <dgm:spPr/>
    </dgm:pt>
    <dgm:pt modelId="{0BD07BEE-A838-426F-835F-5B3AB2627337}" type="pres">
      <dgm:prSet presAssocID="{44493B6B-D66D-43F1-8D10-5EC1D1D8A6FC}" presName="arrow" presStyleLbl="bgShp" presStyleIdx="0" presStyleCnt="1"/>
      <dgm:spPr/>
    </dgm:pt>
    <dgm:pt modelId="{E38F9825-F75E-48BB-AA5F-2041FE0ED163}" type="pres">
      <dgm:prSet presAssocID="{44493B6B-D66D-43F1-8D10-5EC1D1D8A6FC}" presName="linearProcess" presStyleCnt="0"/>
      <dgm:spPr/>
    </dgm:pt>
    <dgm:pt modelId="{922E8B50-09B9-4E2D-B667-FAB97AD329BF}" type="pres">
      <dgm:prSet presAssocID="{5AB40AC5-F003-4225-9CB9-4C48696BDD3B}" presName="textNode" presStyleLbl="node1" presStyleIdx="0" presStyleCnt="3" custLinFactX="-3294" custLinFactNeighborX="-100000" custLinFactNeighborY="-1228">
        <dgm:presLayoutVars>
          <dgm:bulletEnabled val="1"/>
        </dgm:presLayoutVars>
      </dgm:prSet>
      <dgm:spPr/>
    </dgm:pt>
    <dgm:pt modelId="{DAC51923-2D6A-4174-A6EA-CDE1DD7D09B7}" type="pres">
      <dgm:prSet presAssocID="{98932442-C882-49E3-8EA9-2FC8852C9903}" presName="sibTrans" presStyleCnt="0"/>
      <dgm:spPr/>
    </dgm:pt>
    <dgm:pt modelId="{C674B98F-9A01-456F-9DDF-64DA8C652309}" type="pres">
      <dgm:prSet presAssocID="{E7E9B378-EEEB-4805-8434-0B8D6A2842DE}" presName="textNode" presStyleLbl="node1" presStyleIdx="1" presStyleCnt="3">
        <dgm:presLayoutVars>
          <dgm:bulletEnabled val="1"/>
        </dgm:presLayoutVars>
      </dgm:prSet>
      <dgm:spPr/>
    </dgm:pt>
    <dgm:pt modelId="{51F516FB-EED9-455D-972C-B5F6991BFB0B}" type="pres">
      <dgm:prSet presAssocID="{7F1FC920-FAAB-4480-BDE8-CDC0271E8642}" presName="sibTrans" presStyleCnt="0"/>
      <dgm:spPr/>
    </dgm:pt>
    <dgm:pt modelId="{522003B0-C82D-47A4-BC27-B985A39EE3C0}" type="pres">
      <dgm:prSet presAssocID="{90824810-0741-4369-8E24-D8300CA27BCA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CC3FA523-5E7E-41C6-B709-AAC33E9B550C}" type="presOf" srcId="{E7E9B378-EEEB-4805-8434-0B8D6A2842DE}" destId="{C674B98F-9A01-456F-9DDF-64DA8C652309}" srcOrd="0" destOrd="0" presId="urn:microsoft.com/office/officeart/2005/8/layout/hProcess9"/>
    <dgm:cxn modelId="{A0D1A240-B312-46F3-BC68-86809B2543E1}" srcId="{44493B6B-D66D-43F1-8D10-5EC1D1D8A6FC}" destId="{E7E9B378-EEEB-4805-8434-0B8D6A2842DE}" srcOrd="1" destOrd="0" parTransId="{C8279C53-77FD-4A68-ADD7-FA3EF7BD07C3}" sibTransId="{7F1FC920-FAAB-4480-BDE8-CDC0271E8642}"/>
    <dgm:cxn modelId="{DAEF9D49-3CA9-428F-A9D8-880FF051E357}" srcId="{44493B6B-D66D-43F1-8D10-5EC1D1D8A6FC}" destId="{5AB40AC5-F003-4225-9CB9-4C48696BDD3B}" srcOrd="0" destOrd="0" parTransId="{3A4288E1-8FAE-424E-9660-43FA36CD5658}" sibTransId="{98932442-C882-49E3-8EA9-2FC8852C9903}"/>
    <dgm:cxn modelId="{B58D5C57-E3C9-44FA-9E66-19183C483BB3}" type="presOf" srcId="{5AB40AC5-F003-4225-9CB9-4C48696BDD3B}" destId="{922E8B50-09B9-4E2D-B667-FAB97AD329BF}" srcOrd="0" destOrd="0" presId="urn:microsoft.com/office/officeart/2005/8/layout/hProcess9"/>
    <dgm:cxn modelId="{369F647C-7590-408C-A4A4-49D50567BD56}" srcId="{44493B6B-D66D-43F1-8D10-5EC1D1D8A6FC}" destId="{90824810-0741-4369-8E24-D8300CA27BCA}" srcOrd="2" destOrd="0" parTransId="{C4D84C0B-0E07-4C3A-B452-3804F461CEAE}" sibTransId="{490F1B80-89D9-4F81-B5E9-A9B559B59988}"/>
    <dgm:cxn modelId="{1FC54E98-62D0-4AEE-BF56-F7C9C193A180}" type="presOf" srcId="{44493B6B-D66D-43F1-8D10-5EC1D1D8A6FC}" destId="{CD8316AE-7500-4543-9EB4-6E73FD4E618C}" srcOrd="0" destOrd="0" presId="urn:microsoft.com/office/officeart/2005/8/layout/hProcess9"/>
    <dgm:cxn modelId="{A4A7D1DF-A8E8-444F-9ABD-82D7BE417752}" type="presOf" srcId="{90824810-0741-4369-8E24-D8300CA27BCA}" destId="{522003B0-C82D-47A4-BC27-B985A39EE3C0}" srcOrd="0" destOrd="0" presId="urn:microsoft.com/office/officeart/2005/8/layout/hProcess9"/>
    <dgm:cxn modelId="{E02C5E3B-B57B-44FF-ABE6-0C0E50AFACBE}" type="presParOf" srcId="{CD8316AE-7500-4543-9EB4-6E73FD4E618C}" destId="{0BD07BEE-A838-426F-835F-5B3AB2627337}" srcOrd="0" destOrd="0" presId="urn:microsoft.com/office/officeart/2005/8/layout/hProcess9"/>
    <dgm:cxn modelId="{CAE72E0E-9FCC-4518-B89E-7E915FA536D4}" type="presParOf" srcId="{CD8316AE-7500-4543-9EB4-6E73FD4E618C}" destId="{E38F9825-F75E-48BB-AA5F-2041FE0ED163}" srcOrd="1" destOrd="0" presId="urn:microsoft.com/office/officeart/2005/8/layout/hProcess9"/>
    <dgm:cxn modelId="{EB1D8623-A527-4688-8471-144397DC9AB9}" type="presParOf" srcId="{E38F9825-F75E-48BB-AA5F-2041FE0ED163}" destId="{922E8B50-09B9-4E2D-B667-FAB97AD329BF}" srcOrd="0" destOrd="0" presId="urn:microsoft.com/office/officeart/2005/8/layout/hProcess9"/>
    <dgm:cxn modelId="{793407A6-532B-4C32-B67E-EC0444379AD5}" type="presParOf" srcId="{E38F9825-F75E-48BB-AA5F-2041FE0ED163}" destId="{DAC51923-2D6A-4174-A6EA-CDE1DD7D09B7}" srcOrd="1" destOrd="0" presId="urn:microsoft.com/office/officeart/2005/8/layout/hProcess9"/>
    <dgm:cxn modelId="{4416A77C-6D75-4DAB-9AD5-6914ECE09D97}" type="presParOf" srcId="{E38F9825-F75E-48BB-AA5F-2041FE0ED163}" destId="{C674B98F-9A01-456F-9DDF-64DA8C652309}" srcOrd="2" destOrd="0" presId="urn:microsoft.com/office/officeart/2005/8/layout/hProcess9"/>
    <dgm:cxn modelId="{E7F82A09-CF2D-4631-BDB6-48EA9203ED78}" type="presParOf" srcId="{E38F9825-F75E-48BB-AA5F-2041FE0ED163}" destId="{51F516FB-EED9-455D-972C-B5F6991BFB0B}" srcOrd="3" destOrd="0" presId="urn:microsoft.com/office/officeart/2005/8/layout/hProcess9"/>
    <dgm:cxn modelId="{9B099B08-2E03-4A76-87D8-0C8456B7EF54}" type="presParOf" srcId="{E38F9825-F75E-48BB-AA5F-2041FE0ED163}" destId="{522003B0-C82D-47A4-BC27-B985A39EE3C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F67C96-4662-4132-9FF4-AFA36870442F}" type="doc">
      <dgm:prSet loTypeId="urn:microsoft.com/office/officeart/2005/8/layout/arrow2" loCatId="process" qsTypeId="urn:microsoft.com/office/officeart/2005/8/quickstyle/3d1" qsCatId="3D" csTypeId="urn:microsoft.com/office/officeart/2005/8/colors/accent1_2" csCatId="accent1" phldr="1"/>
      <dgm:spPr/>
    </dgm:pt>
    <dgm:pt modelId="{484C069E-6C7B-4DB5-985C-360005F2151A}">
      <dgm:prSet phldrT="[Texte]" custT="1"/>
      <dgm:spPr/>
      <dgm:t>
        <a:bodyPr/>
        <a:lstStyle/>
        <a:p>
          <a:r>
            <a:rPr lang="fr-F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l’engagement des secours SP pour reconnaissance</a:t>
          </a:r>
        </a:p>
      </dgm:t>
    </dgm:pt>
    <dgm:pt modelId="{2378B937-8A25-432C-A818-30D42D242A5C}" type="parTrans" cxnId="{CA5FFECC-08BD-4768-BA9C-33102868ED5C}">
      <dgm:prSet/>
      <dgm:spPr/>
      <dgm:t>
        <a:bodyPr/>
        <a:lstStyle/>
        <a:p>
          <a:endParaRPr lang="fr-FR"/>
        </a:p>
      </dgm:t>
    </dgm:pt>
    <dgm:pt modelId="{17763220-3D44-4B1C-92A9-10BD6B349AC1}" type="sibTrans" cxnId="{CA5FFECC-08BD-4768-BA9C-33102868ED5C}">
      <dgm:prSet/>
      <dgm:spPr/>
      <dgm:t>
        <a:bodyPr/>
        <a:lstStyle/>
        <a:p>
          <a:endParaRPr lang="fr-FR"/>
        </a:p>
      </dgm:t>
    </dgm:pt>
    <dgm:pt modelId="{BF2E3FC6-0432-438E-8BAB-54B40A35D59F}">
      <dgm:prSet phldrT="[Texte]" custT="1"/>
      <dgm:spPr/>
      <dgm:t>
        <a:bodyPr/>
        <a:lstStyle/>
        <a:p>
          <a:r>
            <a:rPr lang="fr-F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l’intervention de l’opérateur du réseau gaz</a:t>
          </a:r>
        </a:p>
      </dgm:t>
    </dgm:pt>
    <dgm:pt modelId="{C8F78797-B36B-438E-9F0A-7362A2298BE9}" type="parTrans" cxnId="{DF96F9B5-8480-4C23-B23D-4BB21DFB4438}">
      <dgm:prSet/>
      <dgm:spPr/>
      <dgm:t>
        <a:bodyPr/>
        <a:lstStyle/>
        <a:p>
          <a:endParaRPr lang="fr-FR"/>
        </a:p>
      </dgm:t>
    </dgm:pt>
    <dgm:pt modelId="{9557406D-4257-4F4C-972A-4A98C71CA49A}" type="sibTrans" cxnId="{DF96F9B5-8480-4C23-B23D-4BB21DFB4438}">
      <dgm:prSet/>
      <dgm:spPr/>
      <dgm:t>
        <a:bodyPr/>
        <a:lstStyle/>
        <a:p>
          <a:endParaRPr lang="fr-FR"/>
        </a:p>
      </dgm:t>
    </dgm:pt>
    <dgm:pt modelId="{83D7D71A-D7B0-493E-A4FE-1A2EA6755F19}" type="pres">
      <dgm:prSet presAssocID="{E4F67C96-4662-4132-9FF4-AFA36870442F}" presName="arrowDiagram" presStyleCnt="0">
        <dgm:presLayoutVars>
          <dgm:chMax val="5"/>
          <dgm:dir/>
          <dgm:resizeHandles val="exact"/>
        </dgm:presLayoutVars>
      </dgm:prSet>
      <dgm:spPr/>
    </dgm:pt>
    <dgm:pt modelId="{1E4F1AF8-7996-41A8-B5BE-9007188A53F5}" type="pres">
      <dgm:prSet presAssocID="{E4F67C96-4662-4132-9FF4-AFA36870442F}" presName="arrow" presStyleLbl="bgShp" presStyleIdx="0" presStyleCnt="1"/>
      <dgm:spPr/>
    </dgm:pt>
    <dgm:pt modelId="{3DB00886-CD75-465F-B7E3-55C7AA7A0FBC}" type="pres">
      <dgm:prSet presAssocID="{E4F67C96-4662-4132-9FF4-AFA36870442F}" presName="arrowDiagram2" presStyleCnt="0"/>
      <dgm:spPr/>
    </dgm:pt>
    <dgm:pt modelId="{FE87231C-75EB-442A-B802-7D236C5C595D}" type="pres">
      <dgm:prSet presAssocID="{484C069E-6C7B-4DB5-985C-360005F2151A}" presName="bullet2a" presStyleLbl="node1" presStyleIdx="0" presStyleCnt="2" custLinFactNeighborX="-87380" custLinFactNeighborY="78297"/>
      <dgm:spPr/>
    </dgm:pt>
    <dgm:pt modelId="{7AB50E98-9A27-4700-838E-EB2D45A2B387}" type="pres">
      <dgm:prSet presAssocID="{484C069E-6C7B-4DB5-985C-360005F2151A}" presName="textBox2a" presStyleLbl="revTx" presStyleIdx="0" presStyleCnt="2" custScaleX="312172" custScaleY="37549" custLinFactX="9152" custLinFactNeighborX="100000" custLinFactNeighborY="-31223">
        <dgm:presLayoutVars>
          <dgm:bulletEnabled val="1"/>
        </dgm:presLayoutVars>
      </dgm:prSet>
      <dgm:spPr/>
    </dgm:pt>
    <dgm:pt modelId="{0F97270E-A7D1-4BD1-8E01-8005DC954F83}" type="pres">
      <dgm:prSet presAssocID="{BF2E3FC6-0432-438E-8BAB-54B40A35D59F}" presName="bullet2b" presStyleLbl="node1" presStyleIdx="1" presStyleCnt="2" custLinFactX="-100000" custLinFactNeighborX="-105987" custLinFactNeighborY="55341"/>
      <dgm:spPr/>
    </dgm:pt>
    <dgm:pt modelId="{4E39978D-C764-4AD0-AF07-BAF0DED162E2}" type="pres">
      <dgm:prSet presAssocID="{BF2E3FC6-0432-438E-8BAB-54B40A35D59F}" presName="textBox2b" presStyleLbl="revTx" presStyleIdx="1" presStyleCnt="2" custScaleX="248944" custScaleY="20845" custLinFactNeighborX="51523" custLinFactNeighborY="-43742">
        <dgm:presLayoutVars>
          <dgm:bulletEnabled val="1"/>
        </dgm:presLayoutVars>
      </dgm:prSet>
      <dgm:spPr/>
    </dgm:pt>
  </dgm:ptLst>
  <dgm:cxnLst>
    <dgm:cxn modelId="{FD28460D-0D94-4791-8C19-6337ACDCCDDA}" type="presOf" srcId="{484C069E-6C7B-4DB5-985C-360005F2151A}" destId="{7AB50E98-9A27-4700-838E-EB2D45A2B387}" srcOrd="0" destOrd="0" presId="urn:microsoft.com/office/officeart/2005/8/layout/arrow2"/>
    <dgm:cxn modelId="{8C54B79A-68F0-4D77-8B03-E46781E58795}" type="presOf" srcId="{E4F67C96-4662-4132-9FF4-AFA36870442F}" destId="{83D7D71A-D7B0-493E-A4FE-1A2EA6755F19}" srcOrd="0" destOrd="0" presId="urn:microsoft.com/office/officeart/2005/8/layout/arrow2"/>
    <dgm:cxn modelId="{DF96F9B5-8480-4C23-B23D-4BB21DFB4438}" srcId="{E4F67C96-4662-4132-9FF4-AFA36870442F}" destId="{BF2E3FC6-0432-438E-8BAB-54B40A35D59F}" srcOrd="1" destOrd="0" parTransId="{C8F78797-B36B-438E-9F0A-7362A2298BE9}" sibTransId="{9557406D-4257-4F4C-972A-4A98C71CA49A}"/>
    <dgm:cxn modelId="{CA5FFECC-08BD-4768-BA9C-33102868ED5C}" srcId="{E4F67C96-4662-4132-9FF4-AFA36870442F}" destId="{484C069E-6C7B-4DB5-985C-360005F2151A}" srcOrd="0" destOrd="0" parTransId="{2378B937-8A25-432C-A818-30D42D242A5C}" sibTransId="{17763220-3D44-4B1C-92A9-10BD6B349AC1}"/>
    <dgm:cxn modelId="{BC0F4FD0-368A-4407-90BA-E7D976C63F55}" type="presOf" srcId="{BF2E3FC6-0432-438E-8BAB-54B40A35D59F}" destId="{4E39978D-C764-4AD0-AF07-BAF0DED162E2}" srcOrd="0" destOrd="0" presId="urn:microsoft.com/office/officeart/2005/8/layout/arrow2"/>
    <dgm:cxn modelId="{FEB16E69-107A-40A5-960F-99D91B5283C6}" type="presParOf" srcId="{83D7D71A-D7B0-493E-A4FE-1A2EA6755F19}" destId="{1E4F1AF8-7996-41A8-B5BE-9007188A53F5}" srcOrd="0" destOrd="0" presId="urn:microsoft.com/office/officeart/2005/8/layout/arrow2"/>
    <dgm:cxn modelId="{1012E155-191E-4832-8A67-5918B75B9C99}" type="presParOf" srcId="{83D7D71A-D7B0-493E-A4FE-1A2EA6755F19}" destId="{3DB00886-CD75-465F-B7E3-55C7AA7A0FBC}" srcOrd="1" destOrd="0" presId="urn:microsoft.com/office/officeart/2005/8/layout/arrow2"/>
    <dgm:cxn modelId="{8FC5260C-57CB-4220-820D-BDA30D6C35B2}" type="presParOf" srcId="{3DB00886-CD75-465F-B7E3-55C7AA7A0FBC}" destId="{FE87231C-75EB-442A-B802-7D236C5C595D}" srcOrd="0" destOrd="0" presId="urn:microsoft.com/office/officeart/2005/8/layout/arrow2"/>
    <dgm:cxn modelId="{16D66C56-C9BD-4538-89C0-7DD8835F1865}" type="presParOf" srcId="{3DB00886-CD75-465F-B7E3-55C7AA7A0FBC}" destId="{7AB50E98-9A27-4700-838E-EB2D45A2B387}" srcOrd="1" destOrd="0" presId="urn:microsoft.com/office/officeart/2005/8/layout/arrow2"/>
    <dgm:cxn modelId="{28F22E81-D30C-4CB5-B741-0B0D174E9ADD}" type="presParOf" srcId="{3DB00886-CD75-465F-B7E3-55C7AA7A0FBC}" destId="{0F97270E-A7D1-4BD1-8E01-8005DC954F83}" srcOrd="2" destOrd="0" presId="urn:microsoft.com/office/officeart/2005/8/layout/arrow2"/>
    <dgm:cxn modelId="{5A5E2703-351E-4B40-B1DE-569FE136B1CB}" type="presParOf" srcId="{3DB00886-CD75-465F-B7E3-55C7AA7A0FBC}" destId="{4E39978D-C764-4AD0-AF07-BAF0DED162E2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7FA0FA-BE88-451A-A7FA-C447985A9245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</dgm:pt>
    <dgm:pt modelId="{52854A38-CB01-42C9-AD58-28F69E659774}">
      <dgm:prSet phldrT="[Texte]" custT="1"/>
      <dgm:spPr/>
      <dgm:t>
        <a:bodyPr/>
        <a:lstStyle/>
        <a:p>
          <a:r>
            <a:rPr lang="fr-F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Zone d’exclusion </a:t>
          </a:r>
        </a:p>
      </dgm:t>
    </dgm:pt>
    <dgm:pt modelId="{BA2C8459-4E9E-4A28-BB54-9BE51EB3F2D5}" type="parTrans" cxnId="{8A41BF05-3276-4432-9832-336C7CF3C9A9}">
      <dgm:prSet/>
      <dgm:spPr/>
      <dgm:t>
        <a:bodyPr/>
        <a:lstStyle/>
        <a:p>
          <a:endParaRPr lang="fr-FR"/>
        </a:p>
      </dgm:t>
    </dgm:pt>
    <dgm:pt modelId="{25FEEA6F-549F-4B49-9BBD-004787FE06CC}" type="sibTrans" cxnId="{8A41BF05-3276-4432-9832-336C7CF3C9A9}">
      <dgm:prSet/>
      <dgm:spPr/>
      <dgm:t>
        <a:bodyPr/>
        <a:lstStyle/>
        <a:p>
          <a:endParaRPr lang="fr-FR"/>
        </a:p>
      </dgm:t>
    </dgm:pt>
    <dgm:pt modelId="{17149812-4172-4E3B-B3C6-2A9C0A0A9A48}">
      <dgm:prSet phldrT="[Texte]" custT="1"/>
      <dgm:spPr/>
      <dgm:t>
        <a:bodyPr/>
        <a:lstStyle/>
        <a:p>
          <a:r>
            <a:rPr lang="fr-FR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Zone contrôlée </a:t>
          </a:r>
        </a:p>
      </dgm:t>
    </dgm:pt>
    <dgm:pt modelId="{77E81750-FD0F-45FE-9152-46579543E201}" type="parTrans" cxnId="{101381D2-56E0-40B1-AFBF-2F26B912FB8A}">
      <dgm:prSet/>
      <dgm:spPr/>
      <dgm:t>
        <a:bodyPr/>
        <a:lstStyle/>
        <a:p>
          <a:endParaRPr lang="fr-FR"/>
        </a:p>
      </dgm:t>
    </dgm:pt>
    <dgm:pt modelId="{0E4830C4-1D81-476B-A0CD-FB030250EDE6}" type="sibTrans" cxnId="{101381D2-56E0-40B1-AFBF-2F26B912FB8A}">
      <dgm:prSet/>
      <dgm:spPr/>
      <dgm:t>
        <a:bodyPr/>
        <a:lstStyle/>
        <a:p>
          <a:endParaRPr lang="fr-FR"/>
        </a:p>
      </dgm:t>
    </dgm:pt>
    <dgm:pt modelId="{A31313F9-195C-4376-9DE1-C3500D8895D8}">
      <dgm:prSet phldrT="[Texte]" custT="1"/>
      <dgm:spPr/>
      <dgm:t>
        <a:bodyPr/>
        <a:lstStyle/>
        <a:p>
          <a:r>
            <a:rPr lang="fr-FR" sz="2000" b="1" u="none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Zone de soutien </a:t>
          </a:r>
        </a:p>
      </dgm:t>
    </dgm:pt>
    <dgm:pt modelId="{ED5D26F8-EE01-4160-BCD5-FC2BF4401CC3}" type="parTrans" cxnId="{2B27D16A-33C5-494D-BBCF-0D0610EE76FA}">
      <dgm:prSet/>
      <dgm:spPr/>
      <dgm:t>
        <a:bodyPr/>
        <a:lstStyle/>
        <a:p>
          <a:endParaRPr lang="fr-FR"/>
        </a:p>
      </dgm:t>
    </dgm:pt>
    <dgm:pt modelId="{E1D12E4C-E3C1-429B-A476-2745E8F6A33D}" type="sibTrans" cxnId="{2B27D16A-33C5-494D-BBCF-0D0610EE76FA}">
      <dgm:prSet/>
      <dgm:spPr/>
      <dgm:t>
        <a:bodyPr/>
        <a:lstStyle/>
        <a:p>
          <a:endParaRPr lang="fr-FR"/>
        </a:p>
      </dgm:t>
    </dgm:pt>
    <dgm:pt modelId="{BE25F2F2-2D70-4593-BD9E-FE77F4B60A5C}" type="pres">
      <dgm:prSet presAssocID="{A77FA0FA-BE88-451A-A7FA-C447985A9245}" presName="composite" presStyleCnt="0">
        <dgm:presLayoutVars>
          <dgm:chMax val="5"/>
          <dgm:dir/>
          <dgm:resizeHandles val="exact"/>
        </dgm:presLayoutVars>
      </dgm:prSet>
      <dgm:spPr/>
    </dgm:pt>
    <dgm:pt modelId="{480246D3-3F85-4167-B99A-0C96FA178A62}" type="pres">
      <dgm:prSet presAssocID="{52854A38-CB01-42C9-AD58-28F69E659774}" presName="circle1" presStyleLbl="lnNode1" presStyleIdx="0" presStyleCnt="3" custLinFactNeighborX="2471" custLinFactNeighborY="-566"/>
      <dgm:spPr>
        <a:solidFill>
          <a:srgbClr val="FF0000">
            <a:alpha val="64000"/>
          </a:srgbClr>
        </a:solidFill>
        <a:ln>
          <a:solidFill>
            <a:srgbClr val="FF0000"/>
          </a:solidFill>
        </a:ln>
      </dgm:spPr>
    </dgm:pt>
    <dgm:pt modelId="{2D91BCDF-60F4-4D77-B7D4-2F5C02CA313B}" type="pres">
      <dgm:prSet presAssocID="{52854A38-CB01-42C9-AD58-28F69E659774}" presName="text1" presStyleLbl="revTx" presStyleIdx="0" presStyleCnt="3" custScaleX="165972" custScaleY="59545" custLinFactNeighborX="19922">
        <dgm:presLayoutVars>
          <dgm:bulletEnabled val="1"/>
        </dgm:presLayoutVars>
      </dgm:prSet>
      <dgm:spPr/>
    </dgm:pt>
    <dgm:pt modelId="{FB67FCEE-4A00-40E4-A5B5-50EC43BCEC81}" type="pres">
      <dgm:prSet presAssocID="{52854A38-CB01-42C9-AD58-28F69E659774}" presName="line1" presStyleLbl="callout" presStyleIdx="0" presStyleCnt="6"/>
      <dgm:spPr/>
    </dgm:pt>
    <dgm:pt modelId="{EEA6EADD-C12F-462D-BD2F-9D27C3FBDB72}" type="pres">
      <dgm:prSet presAssocID="{52854A38-CB01-42C9-AD58-28F69E659774}" presName="d1" presStyleLbl="callout" presStyleIdx="1" presStyleCnt="6"/>
      <dgm:spPr/>
    </dgm:pt>
    <dgm:pt modelId="{3DF9E7F4-BBA2-4AD2-AC30-99E6D2831668}" type="pres">
      <dgm:prSet presAssocID="{17149812-4172-4E3B-B3C6-2A9C0A0A9A48}" presName="circle2" presStyleLbl="lnNode1" presStyleIdx="1" presStyleCnt="3"/>
      <dgm:spPr>
        <a:solidFill>
          <a:srgbClr val="FFC000">
            <a:alpha val="47000"/>
          </a:srgbClr>
        </a:solidFill>
        <a:ln>
          <a:solidFill>
            <a:srgbClr val="FFC000"/>
          </a:solidFill>
        </a:ln>
      </dgm:spPr>
    </dgm:pt>
    <dgm:pt modelId="{A0467A68-5CB2-44AB-8D84-61CF71532C86}" type="pres">
      <dgm:prSet presAssocID="{17149812-4172-4E3B-B3C6-2A9C0A0A9A48}" presName="text2" presStyleLbl="revTx" presStyleIdx="1" presStyleCnt="3" custScaleX="143462" custLinFactNeighborX="12290">
        <dgm:presLayoutVars>
          <dgm:bulletEnabled val="1"/>
        </dgm:presLayoutVars>
      </dgm:prSet>
      <dgm:spPr/>
    </dgm:pt>
    <dgm:pt modelId="{3B4014E8-EAC3-4740-8EA4-290A7BAE640D}" type="pres">
      <dgm:prSet presAssocID="{17149812-4172-4E3B-B3C6-2A9C0A0A9A48}" presName="line2" presStyleLbl="callout" presStyleIdx="2" presStyleCnt="6"/>
      <dgm:spPr/>
    </dgm:pt>
    <dgm:pt modelId="{85D60194-5E9C-4DD6-8E81-E02888B86EA8}" type="pres">
      <dgm:prSet presAssocID="{17149812-4172-4E3B-B3C6-2A9C0A0A9A48}" presName="d2" presStyleLbl="callout" presStyleIdx="3" presStyleCnt="6"/>
      <dgm:spPr/>
    </dgm:pt>
    <dgm:pt modelId="{66F73FC4-7C7B-463D-BE07-8CF73AF5706F}" type="pres">
      <dgm:prSet presAssocID="{A31313F9-195C-4376-9DE1-C3500D8895D8}" presName="circle3" presStyleLbl="lnNode1" presStyleIdx="2" presStyleCnt="3" custScaleX="100831" custScaleY="98295"/>
      <dgm:spPr>
        <a:solidFill>
          <a:schemeClr val="accent2">
            <a:lumMod val="40000"/>
            <a:lumOff val="60000"/>
            <a:alpha val="24000"/>
          </a:schemeClr>
        </a:solidFill>
        <a:ln>
          <a:solidFill>
            <a:schemeClr val="accent6"/>
          </a:solidFill>
        </a:ln>
      </dgm:spPr>
    </dgm:pt>
    <dgm:pt modelId="{CB8BDA69-1C31-43AD-B604-0E8520D5BB87}" type="pres">
      <dgm:prSet presAssocID="{A31313F9-195C-4376-9DE1-C3500D8895D8}" presName="text3" presStyleLbl="revTx" presStyleIdx="2" presStyleCnt="3" custScaleX="143462" custLinFactNeighborX="15017">
        <dgm:presLayoutVars>
          <dgm:bulletEnabled val="1"/>
        </dgm:presLayoutVars>
      </dgm:prSet>
      <dgm:spPr/>
    </dgm:pt>
    <dgm:pt modelId="{2478118B-D069-43A0-BC57-B4CF36C0791B}" type="pres">
      <dgm:prSet presAssocID="{A31313F9-195C-4376-9DE1-C3500D8895D8}" presName="line3" presStyleLbl="callout" presStyleIdx="4" presStyleCnt="6"/>
      <dgm:spPr/>
    </dgm:pt>
    <dgm:pt modelId="{1597B733-6049-4798-BC94-600BDFE77F60}" type="pres">
      <dgm:prSet presAssocID="{A31313F9-195C-4376-9DE1-C3500D8895D8}" presName="d3" presStyleLbl="callout" presStyleIdx="5" presStyleCnt="6"/>
      <dgm:spPr/>
    </dgm:pt>
  </dgm:ptLst>
  <dgm:cxnLst>
    <dgm:cxn modelId="{8A41BF05-3276-4432-9832-336C7CF3C9A9}" srcId="{A77FA0FA-BE88-451A-A7FA-C447985A9245}" destId="{52854A38-CB01-42C9-AD58-28F69E659774}" srcOrd="0" destOrd="0" parTransId="{BA2C8459-4E9E-4A28-BB54-9BE51EB3F2D5}" sibTransId="{25FEEA6F-549F-4B49-9BBD-004787FE06CC}"/>
    <dgm:cxn modelId="{2B27D16A-33C5-494D-BBCF-0D0610EE76FA}" srcId="{A77FA0FA-BE88-451A-A7FA-C447985A9245}" destId="{A31313F9-195C-4376-9DE1-C3500D8895D8}" srcOrd="2" destOrd="0" parTransId="{ED5D26F8-EE01-4160-BCD5-FC2BF4401CC3}" sibTransId="{E1D12E4C-E3C1-429B-A476-2745E8F6A33D}"/>
    <dgm:cxn modelId="{EC62E578-D30A-4354-B9FB-2CCF4FA1F350}" type="presOf" srcId="{52854A38-CB01-42C9-AD58-28F69E659774}" destId="{2D91BCDF-60F4-4D77-B7D4-2F5C02CA313B}" srcOrd="0" destOrd="0" presId="urn:microsoft.com/office/officeart/2005/8/layout/target1"/>
    <dgm:cxn modelId="{87D97FBD-CF33-437B-876C-2272B498454A}" type="presOf" srcId="{17149812-4172-4E3B-B3C6-2A9C0A0A9A48}" destId="{A0467A68-5CB2-44AB-8D84-61CF71532C86}" srcOrd="0" destOrd="0" presId="urn:microsoft.com/office/officeart/2005/8/layout/target1"/>
    <dgm:cxn modelId="{A6868FC1-5A58-4715-B539-D9B2B5E78362}" type="presOf" srcId="{A31313F9-195C-4376-9DE1-C3500D8895D8}" destId="{CB8BDA69-1C31-43AD-B604-0E8520D5BB87}" srcOrd="0" destOrd="0" presId="urn:microsoft.com/office/officeart/2005/8/layout/target1"/>
    <dgm:cxn modelId="{101381D2-56E0-40B1-AFBF-2F26B912FB8A}" srcId="{A77FA0FA-BE88-451A-A7FA-C447985A9245}" destId="{17149812-4172-4E3B-B3C6-2A9C0A0A9A48}" srcOrd="1" destOrd="0" parTransId="{77E81750-FD0F-45FE-9152-46579543E201}" sibTransId="{0E4830C4-1D81-476B-A0CD-FB030250EDE6}"/>
    <dgm:cxn modelId="{2B57D5D4-375F-493B-B716-B9BACE809845}" type="presOf" srcId="{A77FA0FA-BE88-451A-A7FA-C447985A9245}" destId="{BE25F2F2-2D70-4593-BD9E-FE77F4B60A5C}" srcOrd="0" destOrd="0" presId="urn:microsoft.com/office/officeart/2005/8/layout/target1"/>
    <dgm:cxn modelId="{912FC5B3-3B0C-44D6-8B0C-A61349BC5861}" type="presParOf" srcId="{BE25F2F2-2D70-4593-BD9E-FE77F4B60A5C}" destId="{480246D3-3F85-4167-B99A-0C96FA178A62}" srcOrd="0" destOrd="0" presId="urn:microsoft.com/office/officeart/2005/8/layout/target1"/>
    <dgm:cxn modelId="{722571F5-D587-497D-9291-07A331D24F18}" type="presParOf" srcId="{BE25F2F2-2D70-4593-BD9E-FE77F4B60A5C}" destId="{2D91BCDF-60F4-4D77-B7D4-2F5C02CA313B}" srcOrd="1" destOrd="0" presId="urn:microsoft.com/office/officeart/2005/8/layout/target1"/>
    <dgm:cxn modelId="{06BB49BC-9FFD-4B46-85CD-78B06DBBD2DE}" type="presParOf" srcId="{BE25F2F2-2D70-4593-BD9E-FE77F4B60A5C}" destId="{FB67FCEE-4A00-40E4-A5B5-50EC43BCEC81}" srcOrd="2" destOrd="0" presId="urn:microsoft.com/office/officeart/2005/8/layout/target1"/>
    <dgm:cxn modelId="{2175F59F-F88C-476A-82AB-AA8E718B15DD}" type="presParOf" srcId="{BE25F2F2-2D70-4593-BD9E-FE77F4B60A5C}" destId="{EEA6EADD-C12F-462D-BD2F-9D27C3FBDB72}" srcOrd="3" destOrd="0" presId="urn:microsoft.com/office/officeart/2005/8/layout/target1"/>
    <dgm:cxn modelId="{C0E25AE2-48F3-4F10-B32C-68CB7AFE770E}" type="presParOf" srcId="{BE25F2F2-2D70-4593-BD9E-FE77F4B60A5C}" destId="{3DF9E7F4-BBA2-4AD2-AC30-99E6D2831668}" srcOrd="4" destOrd="0" presId="urn:microsoft.com/office/officeart/2005/8/layout/target1"/>
    <dgm:cxn modelId="{E8990A53-5D4A-4207-89BB-92D651B7FED8}" type="presParOf" srcId="{BE25F2F2-2D70-4593-BD9E-FE77F4B60A5C}" destId="{A0467A68-5CB2-44AB-8D84-61CF71532C86}" srcOrd="5" destOrd="0" presId="urn:microsoft.com/office/officeart/2005/8/layout/target1"/>
    <dgm:cxn modelId="{39B2D863-C280-4105-B070-6B07845AE83F}" type="presParOf" srcId="{BE25F2F2-2D70-4593-BD9E-FE77F4B60A5C}" destId="{3B4014E8-EAC3-4740-8EA4-290A7BAE640D}" srcOrd="6" destOrd="0" presId="urn:microsoft.com/office/officeart/2005/8/layout/target1"/>
    <dgm:cxn modelId="{10C3DBCF-C5DB-4034-B610-8C395AE245D0}" type="presParOf" srcId="{BE25F2F2-2D70-4593-BD9E-FE77F4B60A5C}" destId="{85D60194-5E9C-4DD6-8E81-E02888B86EA8}" srcOrd="7" destOrd="0" presId="urn:microsoft.com/office/officeart/2005/8/layout/target1"/>
    <dgm:cxn modelId="{B714D442-B5C7-4E75-A219-5DB5A73ACEC6}" type="presParOf" srcId="{BE25F2F2-2D70-4593-BD9E-FE77F4B60A5C}" destId="{66F73FC4-7C7B-463D-BE07-8CF73AF5706F}" srcOrd="8" destOrd="0" presId="urn:microsoft.com/office/officeart/2005/8/layout/target1"/>
    <dgm:cxn modelId="{AC385827-68A8-4B1C-AD97-93E0766F587B}" type="presParOf" srcId="{BE25F2F2-2D70-4593-BD9E-FE77F4B60A5C}" destId="{CB8BDA69-1C31-43AD-B604-0E8520D5BB87}" srcOrd="9" destOrd="0" presId="urn:microsoft.com/office/officeart/2005/8/layout/target1"/>
    <dgm:cxn modelId="{C102D505-5947-4585-9CC4-63D32A646B4C}" type="presParOf" srcId="{BE25F2F2-2D70-4593-BD9E-FE77F4B60A5C}" destId="{2478118B-D069-43A0-BC57-B4CF36C0791B}" srcOrd="10" destOrd="0" presId="urn:microsoft.com/office/officeart/2005/8/layout/target1"/>
    <dgm:cxn modelId="{CA873135-9507-464B-BB09-78D635FDD869}" type="presParOf" srcId="{BE25F2F2-2D70-4593-BD9E-FE77F4B60A5C}" destId="{1597B733-6049-4798-BC94-600BDFE77F60}" srcOrd="11" destOrd="0" presId="urn:microsoft.com/office/officeart/2005/8/layout/targe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77FA0FA-BE88-451A-A7FA-C447985A9245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</dgm:pt>
    <dgm:pt modelId="{52854A38-CB01-42C9-AD58-28F69E659774}">
      <dgm:prSet phldrT="[Texte]" custT="1"/>
      <dgm:spPr/>
      <dgm:t>
        <a:bodyPr/>
        <a:lstStyle/>
        <a:p>
          <a:r>
            <a:rPr lang="fr-F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Zone d’exclusion </a:t>
          </a:r>
        </a:p>
      </dgm:t>
    </dgm:pt>
    <dgm:pt modelId="{BA2C8459-4E9E-4A28-BB54-9BE51EB3F2D5}" type="parTrans" cxnId="{8A41BF05-3276-4432-9832-336C7CF3C9A9}">
      <dgm:prSet/>
      <dgm:spPr/>
      <dgm:t>
        <a:bodyPr/>
        <a:lstStyle/>
        <a:p>
          <a:endParaRPr lang="fr-FR"/>
        </a:p>
      </dgm:t>
    </dgm:pt>
    <dgm:pt modelId="{25FEEA6F-549F-4B49-9BBD-004787FE06CC}" type="sibTrans" cxnId="{8A41BF05-3276-4432-9832-336C7CF3C9A9}">
      <dgm:prSet/>
      <dgm:spPr/>
      <dgm:t>
        <a:bodyPr/>
        <a:lstStyle/>
        <a:p>
          <a:endParaRPr lang="fr-FR"/>
        </a:p>
      </dgm:t>
    </dgm:pt>
    <dgm:pt modelId="{17149812-4172-4E3B-B3C6-2A9C0A0A9A48}">
      <dgm:prSet phldrT="[Texte]" custT="1"/>
      <dgm:spPr/>
      <dgm:t>
        <a:bodyPr/>
        <a:lstStyle/>
        <a:p>
          <a:r>
            <a:rPr lang="fr-FR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Zone contrôlée </a:t>
          </a:r>
        </a:p>
      </dgm:t>
    </dgm:pt>
    <dgm:pt modelId="{77E81750-FD0F-45FE-9152-46579543E201}" type="parTrans" cxnId="{101381D2-56E0-40B1-AFBF-2F26B912FB8A}">
      <dgm:prSet/>
      <dgm:spPr/>
      <dgm:t>
        <a:bodyPr/>
        <a:lstStyle/>
        <a:p>
          <a:endParaRPr lang="fr-FR"/>
        </a:p>
      </dgm:t>
    </dgm:pt>
    <dgm:pt modelId="{0E4830C4-1D81-476B-A0CD-FB030250EDE6}" type="sibTrans" cxnId="{101381D2-56E0-40B1-AFBF-2F26B912FB8A}">
      <dgm:prSet/>
      <dgm:spPr/>
      <dgm:t>
        <a:bodyPr/>
        <a:lstStyle/>
        <a:p>
          <a:endParaRPr lang="fr-FR"/>
        </a:p>
      </dgm:t>
    </dgm:pt>
    <dgm:pt modelId="{A31313F9-195C-4376-9DE1-C3500D8895D8}">
      <dgm:prSet phldrT="[Texte]" custT="1"/>
      <dgm:spPr/>
      <dgm:t>
        <a:bodyPr/>
        <a:lstStyle/>
        <a:p>
          <a:r>
            <a:rPr lang="fr-FR" sz="2000" b="1" u="none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Zone de soutien </a:t>
          </a:r>
        </a:p>
      </dgm:t>
    </dgm:pt>
    <dgm:pt modelId="{ED5D26F8-EE01-4160-BCD5-FC2BF4401CC3}" type="parTrans" cxnId="{2B27D16A-33C5-494D-BBCF-0D0610EE76FA}">
      <dgm:prSet/>
      <dgm:spPr/>
      <dgm:t>
        <a:bodyPr/>
        <a:lstStyle/>
        <a:p>
          <a:endParaRPr lang="fr-FR"/>
        </a:p>
      </dgm:t>
    </dgm:pt>
    <dgm:pt modelId="{E1D12E4C-E3C1-429B-A476-2745E8F6A33D}" type="sibTrans" cxnId="{2B27D16A-33C5-494D-BBCF-0D0610EE76FA}">
      <dgm:prSet/>
      <dgm:spPr/>
      <dgm:t>
        <a:bodyPr/>
        <a:lstStyle/>
        <a:p>
          <a:endParaRPr lang="fr-FR"/>
        </a:p>
      </dgm:t>
    </dgm:pt>
    <dgm:pt modelId="{BE25F2F2-2D70-4593-BD9E-FE77F4B60A5C}" type="pres">
      <dgm:prSet presAssocID="{A77FA0FA-BE88-451A-A7FA-C447985A9245}" presName="composite" presStyleCnt="0">
        <dgm:presLayoutVars>
          <dgm:chMax val="5"/>
          <dgm:dir/>
          <dgm:resizeHandles val="exact"/>
        </dgm:presLayoutVars>
      </dgm:prSet>
      <dgm:spPr/>
    </dgm:pt>
    <dgm:pt modelId="{480246D3-3F85-4167-B99A-0C96FA178A62}" type="pres">
      <dgm:prSet presAssocID="{52854A38-CB01-42C9-AD58-28F69E659774}" presName="circle1" presStyleLbl="lnNode1" presStyleIdx="0" presStyleCnt="3" custLinFactNeighborX="2471" custLinFactNeighborY="-566"/>
      <dgm:spPr>
        <a:solidFill>
          <a:srgbClr val="FF0000">
            <a:alpha val="0"/>
          </a:srgbClr>
        </a:solidFill>
        <a:ln>
          <a:solidFill>
            <a:srgbClr val="FF0000">
              <a:alpha val="2000"/>
            </a:srgbClr>
          </a:solidFill>
        </a:ln>
      </dgm:spPr>
    </dgm:pt>
    <dgm:pt modelId="{2D91BCDF-60F4-4D77-B7D4-2F5C02CA313B}" type="pres">
      <dgm:prSet presAssocID="{52854A38-CB01-42C9-AD58-28F69E659774}" presName="text1" presStyleLbl="revTx" presStyleIdx="0" presStyleCnt="3" custScaleX="150017" custScaleY="105716" custLinFactNeighborX="19922">
        <dgm:presLayoutVars>
          <dgm:bulletEnabled val="1"/>
        </dgm:presLayoutVars>
      </dgm:prSet>
      <dgm:spPr/>
    </dgm:pt>
    <dgm:pt modelId="{FB67FCEE-4A00-40E4-A5B5-50EC43BCEC81}" type="pres">
      <dgm:prSet presAssocID="{52854A38-CB01-42C9-AD58-28F69E659774}" presName="line1" presStyleLbl="callout" presStyleIdx="0" presStyleCnt="6"/>
      <dgm:spPr/>
    </dgm:pt>
    <dgm:pt modelId="{EEA6EADD-C12F-462D-BD2F-9D27C3FBDB72}" type="pres">
      <dgm:prSet presAssocID="{52854A38-CB01-42C9-AD58-28F69E659774}" presName="d1" presStyleLbl="callout" presStyleIdx="1" presStyleCnt="6"/>
      <dgm:spPr/>
    </dgm:pt>
    <dgm:pt modelId="{3DF9E7F4-BBA2-4AD2-AC30-99E6D2831668}" type="pres">
      <dgm:prSet presAssocID="{17149812-4172-4E3B-B3C6-2A9C0A0A9A48}" presName="circle2" presStyleLbl="lnNode1" presStyleIdx="1" presStyleCnt="3" custScaleX="59652" custScaleY="44222"/>
      <dgm:spPr>
        <a:solidFill>
          <a:srgbClr val="FFC000">
            <a:alpha val="0"/>
          </a:srgbClr>
        </a:solidFill>
        <a:ln>
          <a:solidFill>
            <a:srgbClr val="FFC000">
              <a:alpha val="0"/>
            </a:srgbClr>
          </a:solidFill>
        </a:ln>
      </dgm:spPr>
    </dgm:pt>
    <dgm:pt modelId="{A0467A68-5CB2-44AB-8D84-61CF71532C86}" type="pres">
      <dgm:prSet presAssocID="{17149812-4172-4E3B-B3C6-2A9C0A0A9A48}" presName="text2" presStyleLbl="revTx" presStyleIdx="1" presStyleCnt="3" custScaleX="143462" custLinFactNeighborX="12290">
        <dgm:presLayoutVars>
          <dgm:bulletEnabled val="1"/>
        </dgm:presLayoutVars>
      </dgm:prSet>
      <dgm:spPr/>
    </dgm:pt>
    <dgm:pt modelId="{3B4014E8-EAC3-4740-8EA4-290A7BAE640D}" type="pres">
      <dgm:prSet presAssocID="{17149812-4172-4E3B-B3C6-2A9C0A0A9A48}" presName="line2" presStyleLbl="callout" presStyleIdx="2" presStyleCnt="6"/>
      <dgm:spPr/>
    </dgm:pt>
    <dgm:pt modelId="{85D60194-5E9C-4DD6-8E81-E02888B86EA8}" type="pres">
      <dgm:prSet presAssocID="{17149812-4172-4E3B-B3C6-2A9C0A0A9A48}" presName="d2" presStyleLbl="callout" presStyleIdx="3" presStyleCnt="6"/>
      <dgm:spPr/>
    </dgm:pt>
    <dgm:pt modelId="{66F73FC4-7C7B-463D-BE07-8CF73AF5706F}" type="pres">
      <dgm:prSet presAssocID="{A31313F9-195C-4376-9DE1-C3500D8895D8}" presName="circle3" presStyleLbl="lnNode1" presStyleIdx="2" presStyleCnt="3" custScaleX="95376" custScaleY="97443" custLinFactNeighborX="-128"/>
      <dgm:spPr>
        <a:solidFill>
          <a:schemeClr val="accent2">
            <a:lumMod val="40000"/>
            <a:lumOff val="60000"/>
            <a:alpha val="24000"/>
          </a:schemeClr>
        </a:solidFill>
        <a:ln>
          <a:solidFill>
            <a:schemeClr val="accent6"/>
          </a:solidFill>
        </a:ln>
      </dgm:spPr>
    </dgm:pt>
    <dgm:pt modelId="{CB8BDA69-1C31-43AD-B604-0E8520D5BB87}" type="pres">
      <dgm:prSet presAssocID="{A31313F9-195C-4376-9DE1-C3500D8895D8}" presName="text3" presStyleLbl="revTx" presStyleIdx="2" presStyleCnt="3" custScaleX="143462" custLinFactNeighborX="15017">
        <dgm:presLayoutVars>
          <dgm:bulletEnabled val="1"/>
        </dgm:presLayoutVars>
      </dgm:prSet>
      <dgm:spPr/>
    </dgm:pt>
    <dgm:pt modelId="{2478118B-D069-43A0-BC57-B4CF36C0791B}" type="pres">
      <dgm:prSet presAssocID="{A31313F9-195C-4376-9DE1-C3500D8895D8}" presName="line3" presStyleLbl="callout" presStyleIdx="4" presStyleCnt="6"/>
      <dgm:spPr/>
    </dgm:pt>
    <dgm:pt modelId="{1597B733-6049-4798-BC94-600BDFE77F60}" type="pres">
      <dgm:prSet presAssocID="{A31313F9-195C-4376-9DE1-C3500D8895D8}" presName="d3" presStyleLbl="callout" presStyleIdx="5" presStyleCnt="6"/>
      <dgm:spPr/>
    </dgm:pt>
  </dgm:ptLst>
  <dgm:cxnLst>
    <dgm:cxn modelId="{8A41BF05-3276-4432-9832-336C7CF3C9A9}" srcId="{A77FA0FA-BE88-451A-A7FA-C447985A9245}" destId="{52854A38-CB01-42C9-AD58-28F69E659774}" srcOrd="0" destOrd="0" parTransId="{BA2C8459-4E9E-4A28-BB54-9BE51EB3F2D5}" sibTransId="{25FEEA6F-549F-4B49-9BBD-004787FE06CC}"/>
    <dgm:cxn modelId="{F49D6031-8879-4A77-A18F-383F39E97E86}" type="presOf" srcId="{17149812-4172-4E3B-B3C6-2A9C0A0A9A48}" destId="{A0467A68-5CB2-44AB-8D84-61CF71532C86}" srcOrd="0" destOrd="0" presId="urn:microsoft.com/office/officeart/2005/8/layout/target1"/>
    <dgm:cxn modelId="{5BA7B23C-9222-4A25-B9F3-55CC64BD3BF3}" type="presOf" srcId="{52854A38-CB01-42C9-AD58-28F69E659774}" destId="{2D91BCDF-60F4-4D77-B7D4-2F5C02CA313B}" srcOrd="0" destOrd="0" presId="urn:microsoft.com/office/officeart/2005/8/layout/target1"/>
    <dgm:cxn modelId="{703D8C47-AE4F-4596-968D-AA6119852A22}" type="presOf" srcId="{A31313F9-195C-4376-9DE1-C3500D8895D8}" destId="{CB8BDA69-1C31-43AD-B604-0E8520D5BB87}" srcOrd="0" destOrd="0" presId="urn:microsoft.com/office/officeart/2005/8/layout/target1"/>
    <dgm:cxn modelId="{2B27D16A-33C5-494D-BBCF-0D0610EE76FA}" srcId="{A77FA0FA-BE88-451A-A7FA-C447985A9245}" destId="{A31313F9-195C-4376-9DE1-C3500D8895D8}" srcOrd="2" destOrd="0" parTransId="{ED5D26F8-EE01-4160-BCD5-FC2BF4401CC3}" sibTransId="{E1D12E4C-E3C1-429B-A476-2745E8F6A33D}"/>
    <dgm:cxn modelId="{101381D2-56E0-40B1-AFBF-2F26B912FB8A}" srcId="{A77FA0FA-BE88-451A-A7FA-C447985A9245}" destId="{17149812-4172-4E3B-B3C6-2A9C0A0A9A48}" srcOrd="1" destOrd="0" parTransId="{77E81750-FD0F-45FE-9152-46579543E201}" sibTransId="{0E4830C4-1D81-476B-A0CD-FB030250EDE6}"/>
    <dgm:cxn modelId="{4729AADB-8B6F-44E9-9C8F-87A1ABC5E46C}" type="presOf" srcId="{A77FA0FA-BE88-451A-A7FA-C447985A9245}" destId="{BE25F2F2-2D70-4593-BD9E-FE77F4B60A5C}" srcOrd="0" destOrd="0" presId="urn:microsoft.com/office/officeart/2005/8/layout/target1"/>
    <dgm:cxn modelId="{34382285-E60D-4FB8-A3B6-D75057C28AC2}" type="presParOf" srcId="{BE25F2F2-2D70-4593-BD9E-FE77F4B60A5C}" destId="{480246D3-3F85-4167-B99A-0C96FA178A62}" srcOrd="0" destOrd="0" presId="urn:microsoft.com/office/officeart/2005/8/layout/target1"/>
    <dgm:cxn modelId="{97D1F893-82AC-4DE5-86FD-6D86EE7221FE}" type="presParOf" srcId="{BE25F2F2-2D70-4593-BD9E-FE77F4B60A5C}" destId="{2D91BCDF-60F4-4D77-B7D4-2F5C02CA313B}" srcOrd="1" destOrd="0" presId="urn:microsoft.com/office/officeart/2005/8/layout/target1"/>
    <dgm:cxn modelId="{63D20101-BACE-4344-937B-5ECB6D54B32C}" type="presParOf" srcId="{BE25F2F2-2D70-4593-BD9E-FE77F4B60A5C}" destId="{FB67FCEE-4A00-40E4-A5B5-50EC43BCEC81}" srcOrd="2" destOrd="0" presId="urn:microsoft.com/office/officeart/2005/8/layout/target1"/>
    <dgm:cxn modelId="{7421EE47-614E-4657-926E-4E044D335577}" type="presParOf" srcId="{BE25F2F2-2D70-4593-BD9E-FE77F4B60A5C}" destId="{EEA6EADD-C12F-462D-BD2F-9D27C3FBDB72}" srcOrd="3" destOrd="0" presId="urn:microsoft.com/office/officeart/2005/8/layout/target1"/>
    <dgm:cxn modelId="{E6B1A5E3-06ED-4B2D-9553-E434B3A62BDF}" type="presParOf" srcId="{BE25F2F2-2D70-4593-BD9E-FE77F4B60A5C}" destId="{3DF9E7F4-BBA2-4AD2-AC30-99E6D2831668}" srcOrd="4" destOrd="0" presId="urn:microsoft.com/office/officeart/2005/8/layout/target1"/>
    <dgm:cxn modelId="{B006638D-C7AD-4D56-ABC7-261D202AA016}" type="presParOf" srcId="{BE25F2F2-2D70-4593-BD9E-FE77F4B60A5C}" destId="{A0467A68-5CB2-44AB-8D84-61CF71532C86}" srcOrd="5" destOrd="0" presId="urn:microsoft.com/office/officeart/2005/8/layout/target1"/>
    <dgm:cxn modelId="{DCEAA6B1-1030-4EEC-BF83-C49CE50E70F9}" type="presParOf" srcId="{BE25F2F2-2D70-4593-BD9E-FE77F4B60A5C}" destId="{3B4014E8-EAC3-4740-8EA4-290A7BAE640D}" srcOrd="6" destOrd="0" presId="urn:microsoft.com/office/officeart/2005/8/layout/target1"/>
    <dgm:cxn modelId="{39D85427-6591-4AC3-986A-FE20DAECCF22}" type="presParOf" srcId="{BE25F2F2-2D70-4593-BD9E-FE77F4B60A5C}" destId="{85D60194-5E9C-4DD6-8E81-E02888B86EA8}" srcOrd="7" destOrd="0" presId="urn:microsoft.com/office/officeart/2005/8/layout/target1"/>
    <dgm:cxn modelId="{74AB8837-C6C8-4119-824A-9FC205F23917}" type="presParOf" srcId="{BE25F2F2-2D70-4593-BD9E-FE77F4B60A5C}" destId="{66F73FC4-7C7B-463D-BE07-8CF73AF5706F}" srcOrd="8" destOrd="0" presId="urn:microsoft.com/office/officeart/2005/8/layout/target1"/>
    <dgm:cxn modelId="{E4AD3B83-9A17-4C9C-88B9-8F1BDA4FEDA2}" type="presParOf" srcId="{BE25F2F2-2D70-4593-BD9E-FE77F4B60A5C}" destId="{CB8BDA69-1C31-43AD-B604-0E8520D5BB87}" srcOrd="9" destOrd="0" presId="urn:microsoft.com/office/officeart/2005/8/layout/target1"/>
    <dgm:cxn modelId="{FD035023-2131-406B-B68D-6DC441B8DC48}" type="presParOf" srcId="{BE25F2F2-2D70-4593-BD9E-FE77F4B60A5C}" destId="{2478118B-D069-43A0-BC57-B4CF36C0791B}" srcOrd="10" destOrd="0" presId="urn:microsoft.com/office/officeart/2005/8/layout/target1"/>
    <dgm:cxn modelId="{3C6A9438-D744-49A1-B59D-AB9E79F57EF0}" type="presParOf" srcId="{BE25F2F2-2D70-4593-BD9E-FE77F4B60A5C}" destId="{1597B733-6049-4798-BC94-600BDFE77F60}" srcOrd="11" destOrd="0" presId="urn:microsoft.com/office/officeart/2005/8/layout/targe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4493B6B-D66D-43F1-8D10-5EC1D1D8A6FC}" type="doc">
      <dgm:prSet loTypeId="urn:microsoft.com/office/officeart/2005/8/layout/hProcess9" loCatId="process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0824810-0741-4369-8E24-D8300CA27BCA}">
      <dgm:prSet phldrT="[Texte]" custT="1"/>
      <dgm:spPr/>
      <dgm:t>
        <a:bodyPr/>
        <a:lstStyle/>
        <a:p>
          <a:r>
            <a:rPr lang="fr-FR" sz="2000" dirty="0">
              <a:solidFill>
                <a:srgbClr val="FFFFFF"/>
              </a:solidFill>
            </a:rPr>
            <a:t>Circulation …</a:t>
          </a:r>
        </a:p>
      </dgm:t>
    </dgm:pt>
    <dgm:pt modelId="{490F1B80-89D9-4F81-B5E9-A9B559B59988}" type="sibTrans" cxnId="{369F647C-7590-408C-A4A4-49D50567BD56}">
      <dgm:prSet/>
      <dgm:spPr/>
      <dgm:t>
        <a:bodyPr/>
        <a:lstStyle/>
        <a:p>
          <a:endParaRPr lang="fr-FR"/>
        </a:p>
      </dgm:t>
    </dgm:pt>
    <dgm:pt modelId="{C4D84C0B-0E07-4C3A-B452-3804F461CEAE}" type="parTrans" cxnId="{369F647C-7590-408C-A4A4-49D50567BD56}">
      <dgm:prSet/>
      <dgm:spPr/>
      <dgm:t>
        <a:bodyPr/>
        <a:lstStyle/>
        <a:p>
          <a:endParaRPr lang="fr-FR"/>
        </a:p>
      </dgm:t>
    </dgm:pt>
    <dgm:pt modelId="{E7E9B378-EEEB-4805-8434-0B8D6A2842DE}">
      <dgm:prSet custT="1"/>
      <dgm:spPr/>
      <dgm:t>
        <a:bodyPr/>
        <a:lstStyle/>
        <a:p>
          <a:r>
            <a:rPr lang="fr-FR" sz="2000" dirty="0">
              <a:solidFill>
                <a:srgbClr val="FFFFFF"/>
              </a:solidFill>
            </a:rPr>
            <a:t>Signalisation lumineuse</a:t>
          </a:r>
        </a:p>
      </dgm:t>
    </dgm:pt>
    <dgm:pt modelId="{7F1FC920-FAAB-4480-BDE8-CDC0271E8642}" type="sibTrans" cxnId="{A0D1A240-B312-46F3-BC68-86809B2543E1}">
      <dgm:prSet/>
      <dgm:spPr/>
      <dgm:t>
        <a:bodyPr/>
        <a:lstStyle/>
        <a:p>
          <a:endParaRPr lang="fr-FR"/>
        </a:p>
      </dgm:t>
    </dgm:pt>
    <dgm:pt modelId="{C8279C53-77FD-4A68-ADD7-FA3EF7BD07C3}" type="parTrans" cxnId="{A0D1A240-B312-46F3-BC68-86809B2543E1}">
      <dgm:prSet/>
      <dgm:spPr/>
      <dgm:t>
        <a:bodyPr/>
        <a:lstStyle/>
        <a:p>
          <a:endParaRPr lang="fr-FR"/>
        </a:p>
      </dgm:t>
    </dgm:pt>
    <dgm:pt modelId="{5AB40AC5-F003-4225-9CB9-4C48696BDD3B}">
      <dgm:prSet phldrT="[Texte]" custT="1"/>
      <dgm:spPr/>
      <dgm:t>
        <a:bodyPr/>
        <a:lstStyle/>
        <a:p>
          <a:r>
            <a:rPr lang="fr-FR" sz="2000" dirty="0">
              <a:solidFill>
                <a:srgbClr val="FFFFFF"/>
              </a:solidFill>
            </a:rPr>
            <a:t>Circulation autres fluides</a:t>
          </a:r>
        </a:p>
      </dgm:t>
    </dgm:pt>
    <dgm:pt modelId="{98932442-C882-49E3-8EA9-2FC8852C9903}" type="sibTrans" cxnId="{DAEF9D49-3CA9-428F-A9D8-880FF051E357}">
      <dgm:prSet/>
      <dgm:spPr/>
      <dgm:t>
        <a:bodyPr/>
        <a:lstStyle/>
        <a:p>
          <a:endParaRPr lang="fr-FR"/>
        </a:p>
      </dgm:t>
    </dgm:pt>
    <dgm:pt modelId="{3A4288E1-8FAE-424E-9660-43FA36CD5658}" type="parTrans" cxnId="{DAEF9D49-3CA9-428F-A9D8-880FF051E357}">
      <dgm:prSet/>
      <dgm:spPr/>
      <dgm:t>
        <a:bodyPr/>
        <a:lstStyle/>
        <a:p>
          <a:endParaRPr lang="fr-FR"/>
        </a:p>
      </dgm:t>
    </dgm:pt>
    <dgm:pt modelId="{CD8316AE-7500-4543-9EB4-6E73FD4E618C}" type="pres">
      <dgm:prSet presAssocID="{44493B6B-D66D-43F1-8D10-5EC1D1D8A6FC}" presName="CompostProcess" presStyleCnt="0">
        <dgm:presLayoutVars>
          <dgm:dir/>
          <dgm:resizeHandles val="exact"/>
        </dgm:presLayoutVars>
      </dgm:prSet>
      <dgm:spPr/>
    </dgm:pt>
    <dgm:pt modelId="{0BD07BEE-A838-426F-835F-5B3AB2627337}" type="pres">
      <dgm:prSet presAssocID="{44493B6B-D66D-43F1-8D10-5EC1D1D8A6FC}" presName="arrow" presStyleLbl="bgShp" presStyleIdx="0" presStyleCnt="1"/>
      <dgm:spPr/>
    </dgm:pt>
    <dgm:pt modelId="{E38F9825-F75E-48BB-AA5F-2041FE0ED163}" type="pres">
      <dgm:prSet presAssocID="{44493B6B-D66D-43F1-8D10-5EC1D1D8A6FC}" presName="linearProcess" presStyleCnt="0"/>
      <dgm:spPr/>
    </dgm:pt>
    <dgm:pt modelId="{922E8B50-09B9-4E2D-B667-FAB97AD329BF}" type="pres">
      <dgm:prSet presAssocID="{5AB40AC5-F003-4225-9CB9-4C48696BDD3B}" presName="textNode" presStyleLbl="node1" presStyleIdx="0" presStyleCnt="3" custLinFactX="-3294" custLinFactNeighborX="-100000" custLinFactNeighborY="-1228">
        <dgm:presLayoutVars>
          <dgm:bulletEnabled val="1"/>
        </dgm:presLayoutVars>
      </dgm:prSet>
      <dgm:spPr/>
    </dgm:pt>
    <dgm:pt modelId="{DAC51923-2D6A-4174-A6EA-CDE1DD7D09B7}" type="pres">
      <dgm:prSet presAssocID="{98932442-C882-49E3-8EA9-2FC8852C9903}" presName="sibTrans" presStyleCnt="0"/>
      <dgm:spPr/>
    </dgm:pt>
    <dgm:pt modelId="{C674B98F-9A01-456F-9DDF-64DA8C652309}" type="pres">
      <dgm:prSet presAssocID="{E7E9B378-EEEB-4805-8434-0B8D6A2842DE}" presName="textNode" presStyleLbl="node1" presStyleIdx="1" presStyleCnt="3">
        <dgm:presLayoutVars>
          <dgm:bulletEnabled val="1"/>
        </dgm:presLayoutVars>
      </dgm:prSet>
      <dgm:spPr/>
    </dgm:pt>
    <dgm:pt modelId="{51F516FB-EED9-455D-972C-B5F6991BFB0B}" type="pres">
      <dgm:prSet presAssocID="{7F1FC920-FAAB-4480-BDE8-CDC0271E8642}" presName="sibTrans" presStyleCnt="0"/>
      <dgm:spPr/>
    </dgm:pt>
    <dgm:pt modelId="{522003B0-C82D-47A4-BC27-B985A39EE3C0}" type="pres">
      <dgm:prSet presAssocID="{90824810-0741-4369-8E24-D8300CA27BCA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C0F7551C-57E5-4F0D-83D1-B78618B9DF9C}" type="presOf" srcId="{5AB40AC5-F003-4225-9CB9-4C48696BDD3B}" destId="{922E8B50-09B9-4E2D-B667-FAB97AD329BF}" srcOrd="0" destOrd="0" presId="urn:microsoft.com/office/officeart/2005/8/layout/hProcess9"/>
    <dgm:cxn modelId="{A0D1A240-B312-46F3-BC68-86809B2543E1}" srcId="{44493B6B-D66D-43F1-8D10-5EC1D1D8A6FC}" destId="{E7E9B378-EEEB-4805-8434-0B8D6A2842DE}" srcOrd="1" destOrd="0" parTransId="{C8279C53-77FD-4A68-ADD7-FA3EF7BD07C3}" sibTransId="{7F1FC920-FAAB-4480-BDE8-CDC0271E8642}"/>
    <dgm:cxn modelId="{DAEF9D49-3CA9-428F-A9D8-880FF051E357}" srcId="{44493B6B-D66D-43F1-8D10-5EC1D1D8A6FC}" destId="{5AB40AC5-F003-4225-9CB9-4C48696BDD3B}" srcOrd="0" destOrd="0" parTransId="{3A4288E1-8FAE-424E-9660-43FA36CD5658}" sibTransId="{98932442-C882-49E3-8EA9-2FC8852C9903}"/>
    <dgm:cxn modelId="{369F647C-7590-408C-A4A4-49D50567BD56}" srcId="{44493B6B-D66D-43F1-8D10-5EC1D1D8A6FC}" destId="{90824810-0741-4369-8E24-D8300CA27BCA}" srcOrd="2" destOrd="0" parTransId="{C4D84C0B-0E07-4C3A-B452-3804F461CEAE}" sibTransId="{490F1B80-89D9-4F81-B5E9-A9B559B59988}"/>
    <dgm:cxn modelId="{99840285-6FDC-48F1-8086-55B2F5A6B239}" type="presOf" srcId="{44493B6B-D66D-43F1-8D10-5EC1D1D8A6FC}" destId="{CD8316AE-7500-4543-9EB4-6E73FD4E618C}" srcOrd="0" destOrd="0" presId="urn:microsoft.com/office/officeart/2005/8/layout/hProcess9"/>
    <dgm:cxn modelId="{AD4E8DE0-69D3-43A9-B40E-9906B2DA6A66}" type="presOf" srcId="{90824810-0741-4369-8E24-D8300CA27BCA}" destId="{522003B0-C82D-47A4-BC27-B985A39EE3C0}" srcOrd="0" destOrd="0" presId="urn:microsoft.com/office/officeart/2005/8/layout/hProcess9"/>
    <dgm:cxn modelId="{048946FA-EF6C-49E3-B45B-17D7C7148960}" type="presOf" srcId="{E7E9B378-EEEB-4805-8434-0B8D6A2842DE}" destId="{C674B98F-9A01-456F-9DDF-64DA8C652309}" srcOrd="0" destOrd="0" presId="urn:microsoft.com/office/officeart/2005/8/layout/hProcess9"/>
    <dgm:cxn modelId="{B4356121-18C5-46F1-8480-A16378824154}" type="presParOf" srcId="{CD8316AE-7500-4543-9EB4-6E73FD4E618C}" destId="{0BD07BEE-A838-426F-835F-5B3AB2627337}" srcOrd="0" destOrd="0" presId="urn:microsoft.com/office/officeart/2005/8/layout/hProcess9"/>
    <dgm:cxn modelId="{4ECF4767-99F0-47CA-8747-E49BD563424B}" type="presParOf" srcId="{CD8316AE-7500-4543-9EB4-6E73FD4E618C}" destId="{E38F9825-F75E-48BB-AA5F-2041FE0ED163}" srcOrd="1" destOrd="0" presId="urn:microsoft.com/office/officeart/2005/8/layout/hProcess9"/>
    <dgm:cxn modelId="{6A80BE00-E13A-405F-BE67-5E2D8A45E7CD}" type="presParOf" srcId="{E38F9825-F75E-48BB-AA5F-2041FE0ED163}" destId="{922E8B50-09B9-4E2D-B667-FAB97AD329BF}" srcOrd="0" destOrd="0" presId="urn:microsoft.com/office/officeart/2005/8/layout/hProcess9"/>
    <dgm:cxn modelId="{5AFDEF3C-F0BF-4F3F-995C-0322F1C3389D}" type="presParOf" srcId="{E38F9825-F75E-48BB-AA5F-2041FE0ED163}" destId="{DAC51923-2D6A-4174-A6EA-CDE1DD7D09B7}" srcOrd="1" destOrd="0" presId="urn:microsoft.com/office/officeart/2005/8/layout/hProcess9"/>
    <dgm:cxn modelId="{F52DFE79-BE36-42CA-B827-59E58EBF1D12}" type="presParOf" srcId="{E38F9825-F75E-48BB-AA5F-2041FE0ED163}" destId="{C674B98F-9A01-456F-9DDF-64DA8C652309}" srcOrd="2" destOrd="0" presId="urn:microsoft.com/office/officeart/2005/8/layout/hProcess9"/>
    <dgm:cxn modelId="{11370C64-98FE-4228-AC88-3E81852406CC}" type="presParOf" srcId="{E38F9825-F75E-48BB-AA5F-2041FE0ED163}" destId="{51F516FB-EED9-455D-972C-B5F6991BFB0B}" srcOrd="3" destOrd="0" presId="urn:microsoft.com/office/officeart/2005/8/layout/hProcess9"/>
    <dgm:cxn modelId="{CCB8792F-EF83-4599-9468-B61D66150A3E}" type="presParOf" srcId="{E38F9825-F75E-48BB-AA5F-2041FE0ED163}" destId="{522003B0-C82D-47A4-BC27-B985A39EE3C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4493B6B-D66D-43F1-8D10-5EC1D1D8A6FC}" type="doc">
      <dgm:prSet loTypeId="urn:microsoft.com/office/officeart/2005/8/layout/hProcess9" loCatId="process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0824810-0741-4369-8E24-D8300CA27BCA}">
      <dgm:prSet phldrT="[Texte]" custT="1"/>
      <dgm:spPr/>
      <dgm:t>
        <a:bodyPr/>
        <a:lstStyle/>
        <a:p>
          <a:r>
            <a:rPr lang="fr-FR" sz="2000" dirty="0">
              <a:solidFill>
                <a:srgbClr val="FFFFFF"/>
              </a:solidFill>
            </a:rPr>
            <a:t>Récupération d’effets personnels…</a:t>
          </a:r>
        </a:p>
      </dgm:t>
    </dgm:pt>
    <dgm:pt modelId="{490F1B80-89D9-4F81-B5E9-A9B559B59988}" type="sibTrans" cxnId="{369F647C-7590-408C-A4A4-49D50567BD56}">
      <dgm:prSet/>
      <dgm:spPr/>
      <dgm:t>
        <a:bodyPr/>
        <a:lstStyle/>
        <a:p>
          <a:endParaRPr lang="fr-FR"/>
        </a:p>
      </dgm:t>
    </dgm:pt>
    <dgm:pt modelId="{C4D84C0B-0E07-4C3A-B452-3804F461CEAE}" type="parTrans" cxnId="{369F647C-7590-408C-A4A4-49D50567BD56}">
      <dgm:prSet/>
      <dgm:spPr/>
      <dgm:t>
        <a:bodyPr/>
        <a:lstStyle/>
        <a:p>
          <a:endParaRPr lang="fr-FR"/>
        </a:p>
      </dgm:t>
    </dgm:pt>
    <dgm:pt modelId="{E7E9B378-EEEB-4805-8434-0B8D6A2842DE}">
      <dgm:prSet custT="1"/>
      <dgm:spPr/>
      <dgm:t>
        <a:bodyPr/>
        <a:lstStyle/>
        <a:p>
          <a:r>
            <a:rPr lang="fr-FR" sz="2000" dirty="0">
              <a:solidFill>
                <a:srgbClr val="FFFFFF"/>
              </a:solidFill>
            </a:rPr>
            <a:t>Aide sociale</a:t>
          </a:r>
        </a:p>
      </dgm:t>
    </dgm:pt>
    <dgm:pt modelId="{7F1FC920-FAAB-4480-BDE8-CDC0271E8642}" type="sibTrans" cxnId="{A0D1A240-B312-46F3-BC68-86809B2543E1}">
      <dgm:prSet/>
      <dgm:spPr/>
      <dgm:t>
        <a:bodyPr/>
        <a:lstStyle/>
        <a:p>
          <a:endParaRPr lang="fr-FR"/>
        </a:p>
      </dgm:t>
    </dgm:pt>
    <dgm:pt modelId="{C8279C53-77FD-4A68-ADD7-FA3EF7BD07C3}" type="parTrans" cxnId="{A0D1A240-B312-46F3-BC68-86809B2543E1}">
      <dgm:prSet/>
      <dgm:spPr/>
      <dgm:t>
        <a:bodyPr/>
        <a:lstStyle/>
        <a:p>
          <a:endParaRPr lang="fr-FR"/>
        </a:p>
      </dgm:t>
    </dgm:pt>
    <dgm:pt modelId="{5AB40AC5-F003-4225-9CB9-4C48696BDD3B}">
      <dgm:prSet phldrT="[Texte]" custT="1"/>
      <dgm:spPr/>
      <dgm:t>
        <a:bodyPr/>
        <a:lstStyle/>
        <a:p>
          <a:r>
            <a:rPr lang="fr-FR" sz="2000" dirty="0">
              <a:solidFill>
                <a:srgbClr val="FFFFFF"/>
              </a:solidFill>
            </a:rPr>
            <a:t>Relogement</a:t>
          </a:r>
        </a:p>
      </dgm:t>
    </dgm:pt>
    <dgm:pt modelId="{98932442-C882-49E3-8EA9-2FC8852C9903}" type="sibTrans" cxnId="{DAEF9D49-3CA9-428F-A9D8-880FF051E357}">
      <dgm:prSet/>
      <dgm:spPr/>
      <dgm:t>
        <a:bodyPr/>
        <a:lstStyle/>
        <a:p>
          <a:endParaRPr lang="fr-FR"/>
        </a:p>
      </dgm:t>
    </dgm:pt>
    <dgm:pt modelId="{3A4288E1-8FAE-424E-9660-43FA36CD5658}" type="parTrans" cxnId="{DAEF9D49-3CA9-428F-A9D8-880FF051E357}">
      <dgm:prSet/>
      <dgm:spPr/>
      <dgm:t>
        <a:bodyPr/>
        <a:lstStyle/>
        <a:p>
          <a:endParaRPr lang="fr-FR"/>
        </a:p>
      </dgm:t>
    </dgm:pt>
    <dgm:pt modelId="{CD8316AE-7500-4543-9EB4-6E73FD4E618C}" type="pres">
      <dgm:prSet presAssocID="{44493B6B-D66D-43F1-8D10-5EC1D1D8A6FC}" presName="CompostProcess" presStyleCnt="0">
        <dgm:presLayoutVars>
          <dgm:dir/>
          <dgm:resizeHandles val="exact"/>
        </dgm:presLayoutVars>
      </dgm:prSet>
      <dgm:spPr/>
    </dgm:pt>
    <dgm:pt modelId="{0BD07BEE-A838-426F-835F-5B3AB2627337}" type="pres">
      <dgm:prSet presAssocID="{44493B6B-D66D-43F1-8D10-5EC1D1D8A6FC}" presName="arrow" presStyleLbl="bgShp" presStyleIdx="0" presStyleCnt="1"/>
      <dgm:spPr/>
    </dgm:pt>
    <dgm:pt modelId="{E38F9825-F75E-48BB-AA5F-2041FE0ED163}" type="pres">
      <dgm:prSet presAssocID="{44493B6B-D66D-43F1-8D10-5EC1D1D8A6FC}" presName="linearProcess" presStyleCnt="0"/>
      <dgm:spPr/>
    </dgm:pt>
    <dgm:pt modelId="{922E8B50-09B9-4E2D-B667-FAB97AD329BF}" type="pres">
      <dgm:prSet presAssocID="{5AB40AC5-F003-4225-9CB9-4C48696BDD3B}" presName="textNode" presStyleLbl="node1" presStyleIdx="0" presStyleCnt="3" custLinFactX="-3294" custLinFactNeighborX="-100000" custLinFactNeighborY="-1228">
        <dgm:presLayoutVars>
          <dgm:bulletEnabled val="1"/>
        </dgm:presLayoutVars>
      </dgm:prSet>
      <dgm:spPr/>
    </dgm:pt>
    <dgm:pt modelId="{DAC51923-2D6A-4174-A6EA-CDE1DD7D09B7}" type="pres">
      <dgm:prSet presAssocID="{98932442-C882-49E3-8EA9-2FC8852C9903}" presName="sibTrans" presStyleCnt="0"/>
      <dgm:spPr/>
    </dgm:pt>
    <dgm:pt modelId="{C674B98F-9A01-456F-9DDF-64DA8C652309}" type="pres">
      <dgm:prSet presAssocID="{E7E9B378-EEEB-4805-8434-0B8D6A2842DE}" presName="textNode" presStyleLbl="node1" presStyleIdx="1" presStyleCnt="3">
        <dgm:presLayoutVars>
          <dgm:bulletEnabled val="1"/>
        </dgm:presLayoutVars>
      </dgm:prSet>
      <dgm:spPr/>
    </dgm:pt>
    <dgm:pt modelId="{51F516FB-EED9-455D-972C-B5F6991BFB0B}" type="pres">
      <dgm:prSet presAssocID="{7F1FC920-FAAB-4480-BDE8-CDC0271E8642}" presName="sibTrans" presStyleCnt="0"/>
      <dgm:spPr/>
    </dgm:pt>
    <dgm:pt modelId="{522003B0-C82D-47A4-BC27-B985A39EE3C0}" type="pres">
      <dgm:prSet presAssocID="{90824810-0741-4369-8E24-D8300CA27BCA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60BF9B3B-ED31-4DA1-BED8-F4DE6E4FA322}" type="presOf" srcId="{5AB40AC5-F003-4225-9CB9-4C48696BDD3B}" destId="{922E8B50-09B9-4E2D-B667-FAB97AD329BF}" srcOrd="0" destOrd="0" presId="urn:microsoft.com/office/officeart/2005/8/layout/hProcess9"/>
    <dgm:cxn modelId="{A0D1A240-B312-46F3-BC68-86809B2543E1}" srcId="{44493B6B-D66D-43F1-8D10-5EC1D1D8A6FC}" destId="{E7E9B378-EEEB-4805-8434-0B8D6A2842DE}" srcOrd="1" destOrd="0" parTransId="{C8279C53-77FD-4A68-ADD7-FA3EF7BD07C3}" sibTransId="{7F1FC920-FAAB-4480-BDE8-CDC0271E8642}"/>
    <dgm:cxn modelId="{DAEF9D49-3CA9-428F-A9D8-880FF051E357}" srcId="{44493B6B-D66D-43F1-8D10-5EC1D1D8A6FC}" destId="{5AB40AC5-F003-4225-9CB9-4C48696BDD3B}" srcOrd="0" destOrd="0" parTransId="{3A4288E1-8FAE-424E-9660-43FA36CD5658}" sibTransId="{98932442-C882-49E3-8EA9-2FC8852C9903}"/>
    <dgm:cxn modelId="{8400B679-B0A2-4BF2-9D6D-D4CCD6CAA857}" type="presOf" srcId="{44493B6B-D66D-43F1-8D10-5EC1D1D8A6FC}" destId="{CD8316AE-7500-4543-9EB4-6E73FD4E618C}" srcOrd="0" destOrd="0" presId="urn:microsoft.com/office/officeart/2005/8/layout/hProcess9"/>
    <dgm:cxn modelId="{A20B5B7C-D8E3-4B84-8AAF-3E6D14BC6D2E}" type="presOf" srcId="{E7E9B378-EEEB-4805-8434-0B8D6A2842DE}" destId="{C674B98F-9A01-456F-9DDF-64DA8C652309}" srcOrd="0" destOrd="0" presId="urn:microsoft.com/office/officeart/2005/8/layout/hProcess9"/>
    <dgm:cxn modelId="{369F647C-7590-408C-A4A4-49D50567BD56}" srcId="{44493B6B-D66D-43F1-8D10-5EC1D1D8A6FC}" destId="{90824810-0741-4369-8E24-D8300CA27BCA}" srcOrd="2" destOrd="0" parTransId="{C4D84C0B-0E07-4C3A-B452-3804F461CEAE}" sibTransId="{490F1B80-89D9-4F81-B5E9-A9B559B59988}"/>
    <dgm:cxn modelId="{16407782-5370-43D7-830A-457593230034}" type="presOf" srcId="{90824810-0741-4369-8E24-D8300CA27BCA}" destId="{522003B0-C82D-47A4-BC27-B985A39EE3C0}" srcOrd="0" destOrd="0" presId="urn:microsoft.com/office/officeart/2005/8/layout/hProcess9"/>
    <dgm:cxn modelId="{EEE5B55F-8506-4D01-BF9D-24A50475B4F0}" type="presParOf" srcId="{CD8316AE-7500-4543-9EB4-6E73FD4E618C}" destId="{0BD07BEE-A838-426F-835F-5B3AB2627337}" srcOrd="0" destOrd="0" presId="urn:microsoft.com/office/officeart/2005/8/layout/hProcess9"/>
    <dgm:cxn modelId="{3510D50D-372B-47B4-A839-4EB13AEE0D4A}" type="presParOf" srcId="{CD8316AE-7500-4543-9EB4-6E73FD4E618C}" destId="{E38F9825-F75E-48BB-AA5F-2041FE0ED163}" srcOrd="1" destOrd="0" presId="urn:microsoft.com/office/officeart/2005/8/layout/hProcess9"/>
    <dgm:cxn modelId="{9950280C-64EE-4BD7-8FB2-C75D8AC3E21F}" type="presParOf" srcId="{E38F9825-F75E-48BB-AA5F-2041FE0ED163}" destId="{922E8B50-09B9-4E2D-B667-FAB97AD329BF}" srcOrd="0" destOrd="0" presId="urn:microsoft.com/office/officeart/2005/8/layout/hProcess9"/>
    <dgm:cxn modelId="{D9BFF069-547F-4B12-9C10-A1559AF0F1D4}" type="presParOf" srcId="{E38F9825-F75E-48BB-AA5F-2041FE0ED163}" destId="{DAC51923-2D6A-4174-A6EA-CDE1DD7D09B7}" srcOrd="1" destOrd="0" presId="urn:microsoft.com/office/officeart/2005/8/layout/hProcess9"/>
    <dgm:cxn modelId="{BD7ADF1F-299E-4060-BE25-81E71FC15B13}" type="presParOf" srcId="{E38F9825-F75E-48BB-AA5F-2041FE0ED163}" destId="{C674B98F-9A01-456F-9DDF-64DA8C652309}" srcOrd="2" destOrd="0" presId="urn:microsoft.com/office/officeart/2005/8/layout/hProcess9"/>
    <dgm:cxn modelId="{747D52E2-8696-469D-A028-FCE84B2779C5}" type="presParOf" srcId="{E38F9825-F75E-48BB-AA5F-2041FE0ED163}" destId="{51F516FB-EED9-455D-972C-B5F6991BFB0B}" srcOrd="3" destOrd="0" presId="urn:microsoft.com/office/officeart/2005/8/layout/hProcess9"/>
    <dgm:cxn modelId="{1A529078-CD3E-4A38-BC5A-F7D620D4D4C0}" type="presParOf" srcId="{E38F9825-F75E-48BB-AA5F-2041FE0ED163}" destId="{522003B0-C82D-47A4-BC27-B985A39EE3C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5AAC88-B5D7-4F53-99ED-A5684E38EAA9}">
      <dsp:nvSpPr>
        <dsp:cNvPr id="0" name=""/>
        <dsp:cNvSpPr/>
      </dsp:nvSpPr>
      <dsp:spPr>
        <a:xfrm>
          <a:off x="1477585" y="919947"/>
          <a:ext cx="3157791" cy="2674840"/>
        </a:xfrm>
        <a:prstGeom prst="triangle">
          <a:avLst/>
        </a:prstGeom>
        <a:gradFill flip="none" rotWithShape="1">
          <a:gsLst>
            <a:gs pos="8000">
              <a:srgbClr val="FFF200">
                <a:alpha val="65000"/>
              </a:srgbClr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rect">
            <a:fillToRect r="100000" b="100000"/>
          </a:path>
          <a:tileRect l="-100000" t="-10000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6CDD902-5C71-4272-9978-4373D7D983ED}">
      <dsp:nvSpPr>
        <dsp:cNvPr id="0" name=""/>
        <dsp:cNvSpPr/>
      </dsp:nvSpPr>
      <dsp:spPr>
        <a:xfrm>
          <a:off x="2377008" y="0"/>
          <a:ext cx="1518579" cy="826968"/>
        </a:xfrm>
        <a:prstGeom prst="roundRect">
          <a:avLst/>
        </a:prstGeom>
        <a:solidFill>
          <a:srgbClr val="C1CEFF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rgbClr val="FFFFFF">
              <a:alpha val="0"/>
            </a:srgbClr>
          </a:outerShdw>
        </a:effectLst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CTA</a:t>
          </a:r>
        </a:p>
      </dsp:txBody>
      <dsp:txXfrm>
        <a:off x="2417377" y="40369"/>
        <a:ext cx="1437841" cy="746230"/>
      </dsp:txXfrm>
    </dsp:sp>
    <dsp:sp modelId="{489724B5-FC45-4A6E-8651-75884DE29221}">
      <dsp:nvSpPr>
        <dsp:cNvPr id="0" name=""/>
        <dsp:cNvSpPr/>
      </dsp:nvSpPr>
      <dsp:spPr>
        <a:xfrm>
          <a:off x="4664762" y="3616114"/>
          <a:ext cx="1588422" cy="919205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Opérateur réseau gaz</a:t>
          </a:r>
        </a:p>
      </dsp:txBody>
      <dsp:txXfrm>
        <a:off x="4709634" y="3660986"/>
        <a:ext cx="1498678" cy="829461"/>
      </dsp:txXfrm>
    </dsp:sp>
    <dsp:sp modelId="{E555E1FA-DA5F-4783-91B3-C1CC4BFE9755}">
      <dsp:nvSpPr>
        <dsp:cNvPr id="0" name=""/>
        <dsp:cNvSpPr/>
      </dsp:nvSpPr>
      <dsp:spPr>
        <a:xfrm>
          <a:off x="0" y="3548393"/>
          <a:ext cx="1476299" cy="1047243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Appelant</a:t>
          </a:r>
        </a:p>
      </dsp:txBody>
      <dsp:txXfrm>
        <a:off x="51122" y="3599515"/>
        <a:ext cx="1374055" cy="9449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F95C1-384A-4EA0-90FF-1E47D826B036}">
      <dsp:nvSpPr>
        <dsp:cNvPr id="0" name=""/>
        <dsp:cNvSpPr/>
      </dsp:nvSpPr>
      <dsp:spPr>
        <a:xfrm>
          <a:off x="2534873" y="217"/>
          <a:ext cx="1502548" cy="82602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rgbClr val="FFFFFF"/>
              </a:solidFill>
            </a:rPr>
            <a:t>Police ou gendarmerie</a:t>
          </a:r>
        </a:p>
      </dsp:txBody>
      <dsp:txXfrm>
        <a:off x="2575196" y="40540"/>
        <a:ext cx="1421902" cy="745383"/>
      </dsp:txXfrm>
    </dsp:sp>
    <dsp:sp modelId="{B8470A99-1959-4E66-9B05-1E1E7EBDEEF7}">
      <dsp:nvSpPr>
        <dsp:cNvPr id="0" name=""/>
        <dsp:cNvSpPr/>
      </dsp:nvSpPr>
      <dsp:spPr>
        <a:xfrm>
          <a:off x="1341926" y="413232"/>
          <a:ext cx="3888443" cy="3888443"/>
        </a:xfrm>
        <a:custGeom>
          <a:avLst/>
          <a:gdLst/>
          <a:ahLst/>
          <a:cxnLst/>
          <a:rect l="0" t="0" r="0" b="0"/>
          <a:pathLst>
            <a:path>
              <a:moveTo>
                <a:pt x="2702283" y="153875"/>
              </a:moveTo>
              <a:arcTo wR="1944221" hR="1944221" stAng="17576914" swAng="128407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342CAA-BB44-4453-8AFC-D5CB4E8CA64F}">
      <dsp:nvSpPr>
        <dsp:cNvPr id="0" name=""/>
        <dsp:cNvSpPr/>
      </dsp:nvSpPr>
      <dsp:spPr>
        <a:xfrm>
          <a:off x="4218619" y="972328"/>
          <a:ext cx="1502548" cy="82602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>
              <a:solidFill>
                <a:srgbClr val="FFFFFF"/>
              </a:solidFill>
            </a:rPr>
            <a:t>Opérateurs d’autres réseaux</a:t>
          </a:r>
        </a:p>
      </dsp:txBody>
      <dsp:txXfrm>
        <a:off x="4258942" y="1012651"/>
        <a:ext cx="1421902" cy="745383"/>
      </dsp:txXfrm>
    </dsp:sp>
    <dsp:sp modelId="{1845C428-040A-49FD-9C65-C0F4F3232F37}">
      <dsp:nvSpPr>
        <dsp:cNvPr id="0" name=""/>
        <dsp:cNvSpPr/>
      </dsp:nvSpPr>
      <dsp:spPr>
        <a:xfrm>
          <a:off x="1341926" y="413232"/>
          <a:ext cx="3888443" cy="3888443"/>
        </a:xfrm>
        <a:custGeom>
          <a:avLst/>
          <a:gdLst/>
          <a:ahLst/>
          <a:cxnLst/>
          <a:rect l="0" t="0" r="0" b="0"/>
          <a:pathLst>
            <a:path>
              <a:moveTo>
                <a:pt x="3809504" y="1395844"/>
              </a:moveTo>
              <a:arcTo wR="1944221" hR="1944221" stAng="20617027" swAng="196594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2BC6A3-C918-4AF5-8DEB-42279C428068}">
      <dsp:nvSpPr>
        <dsp:cNvPr id="0" name=""/>
        <dsp:cNvSpPr/>
      </dsp:nvSpPr>
      <dsp:spPr>
        <a:xfrm>
          <a:off x="4218619" y="2916550"/>
          <a:ext cx="1502548" cy="82602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>
              <a:solidFill>
                <a:srgbClr val="FFFFFF"/>
              </a:solidFill>
            </a:rPr>
            <a:t>SAMU</a:t>
          </a:r>
        </a:p>
      </dsp:txBody>
      <dsp:txXfrm>
        <a:off x="4258942" y="2956873"/>
        <a:ext cx="1421902" cy="745383"/>
      </dsp:txXfrm>
    </dsp:sp>
    <dsp:sp modelId="{F13BFCBE-0B20-4303-AC12-5C6CECD30257}">
      <dsp:nvSpPr>
        <dsp:cNvPr id="0" name=""/>
        <dsp:cNvSpPr/>
      </dsp:nvSpPr>
      <dsp:spPr>
        <a:xfrm>
          <a:off x="1339768" y="415360"/>
          <a:ext cx="3888443" cy="3888443"/>
        </a:xfrm>
        <a:custGeom>
          <a:avLst/>
          <a:gdLst/>
          <a:ahLst/>
          <a:cxnLst/>
          <a:rect l="0" t="0" r="0" b="0"/>
          <a:pathLst>
            <a:path>
              <a:moveTo>
                <a:pt x="3305899" y="3331965"/>
              </a:moveTo>
              <a:arcTo wR="1944221" hR="1944221" stAng="2732590" swAng="117828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38C6C3-594D-436B-9562-2FBFFE555212}">
      <dsp:nvSpPr>
        <dsp:cNvPr id="0" name=""/>
        <dsp:cNvSpPr/>
      </dsp:nvSpPr>
      <dsp:spPr>
        <a:xfrm>
          <a:off x="2591385" y="3888878"/>
          <a:ext cx="1502548" cy="82602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>
              <a:solidFill>
                <a:srgbClr val="FFFFFF"/>
              </a:solidFill>
            </a:rPr>
            <a:t>Maire de la commune</a:t>
          </a:r>
        </a:p>
      </dsp:txBody>
      <dsp:txXfrm>
        <a:off x="2631708" y="3929201"/>
        <a:ext cx="1421902" cy="745383"/>
      </dsp:txXfrm>
    </dsp:sp>
    <dsp:sp modelId="{0D772F55-AFE8-4CA2-9536-A99780B688F5}">
      <dsp:nvSpPr>
        <dsp:cNvPr id="0" name=""/>
        <dsp:cNvSpPr/>
      </dsp:nvSpPr>
      <dsp:spPr>
        <a:xfrm>
          <a:off x="1343769" y="415049"/>
          <a:ext cx="3888443" cy="3888443"/>
        </a:xfrm>
        <a:custGeom>
          <a:avLst/>
          <a:gdLst/>
          <a:ahLst/>
          <a:cxnLst/>
          <a:rect l="0" t="0" r="0" b="0"/>
          <a:pathLst>
            <a:path>
              <a:moveTo>
                <a:pt x="1240183" y="3756493"/>
              </a:moveTo>
              <a:arcTo wR="1944221" hR="1944221" stAng="6673821" swAng="139068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74771F-BECD-4B58-A047-D5BF7D9D442C}">
      <dsp:nvSpPr>
        <dsp:cNvPr id="0" name=""/>
        <dsp:cNvSpPr/>
      </dsp:nvSpPr>
      <dsp:spPr>
        <a:xfrm>
          <a:off x="851128" y="2916550"/>
          <a:ext cx="1502548" cy="82602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>
              <a:solidFill>
                <a:srgbClr val="FFFFFF"/>
              </a:solidFill>
            </a:rPr>
            <a:t>Préfecture</a:t>
          </a:r>
        </a:p>
      </dsp:txBody>
      <dsp:txXfrm>
        <a:off x="891451" y="2956873"/>
        <a:ext cx="1421902" cy="745383"/>
      </dsp:txXfrm>
    </dsp:sp>
    <dsp:sp modelId="{B057207C-0944-4F2F-9BF0-10730CCB6327}">
      <dsp:nvSpPr>
        <dsp:cNvPr id="0" name=""/>
        <dsp:cNvSpPr/>
      </dsp:nvSpPr>
      <dsp:spPr>
        <a:xfrm>
          <a:off x="1341926" y="413232"/>
          <a:ext cx="3888443" cy="3888443"/>
        </a:xfrm>
        <a:custGeom>
          <a:avLst/>
          <a:gdLst/>
          <a:ahLst/>
          <a:cxnLst/>
          <a:rect l="0" t="0" r="0" b="0"/>
          <a:pathLst>
            <a:path>
              <a:moveTo>
                <a:pt x="78938" y="2492599"/>
              </a:moveTo>
              <a:arcTo wR="1944221" hR="1944221" stAng="9817027" swAng="196594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3923B6-FC17-4BB8-8942-5E7F49780C87}">
      <dsp:nvSpPr>
        <dsp:cNvPr id="0" name=""/>
        <dsp:cNvSpPr/>
      </dsp:nvSpPr>
      <dsp:spPr>
        <a:xfrm>
          <a:off x="851128" y="972328"/>
          <a:ext cx="1502548" cy="82602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>
              <a:solidFill>
                <a:srgbClr val="FFFFFF"/>
              </a:solidFill>
            </a:rPr>
            <a:t>Autres…</a:t>
          </a:r>
        </a:p>
      </dsp:txBody>
      <dsp:txXfrm>
        <a:off x="891451" y="1012651"/>
        <a:ext cx="1421902" cy="745383"/>
      </dsp:txXfrm>
    </dsp:sp>
    <dsp:sp modelId="{AEA83A77-9D29-4F01-A11D-AD0E389D4D1D}">
      <dsp:nvSpPr>
        <dsp:cNvPr id="0" name=""/>
        <dsp:cNvSpPr/>
      </dsp:nvSpPr>
      <dsp:spPr>
        <a:xfrm>
          <a:off x="1341926" y="413232"/>
          <a:ext cx="3888443" cy="3888443"/>
        </a:xfrm>
        <a:custGeom>
          <a:avLst/>
          <a:gdLst/>
          <a:ahLst/>
          <a:cxnLst/>
          <a:rect l="0" t="0" r="0" b="0"/>
          <a:pathLst>
            <a:path>
              <a:moveTo>
                <a:pt x="585137" y="553937"/>
              </a:moveTo>
              <a:arcTo wR="1944221" hR="1944221" stAng="13539010" swAng="128407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D07BEE-A838-426F-835F-5B3AB2627337}">
      <dsp:nvSpPr>
        <dsp:cNvPr id="0" name=""/>
        <dsp:cNvSpPr/>
      </dsp:nvSpPr>
      <dsp:spPr>
        <a:xfrm>
          <a:off x="642941" y="0"/>
          <a:ext cx="7286676" cy="442913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2E8B50-09B9-4E2D-B667-FAB97AD329BF}">
      <dsp:nvSpPr>
        <dsp:cNvPr id="0" name=""/>
        <dsp:cNvSpPr/>
      </dsp:nvSpPr>
      <dsp:spPr>
        <a:xfrm>
          <a:off x="67649" y="1306983"/>
          <a:ext cx="2571768" cy="17716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rgbClr val="FFFFFF"/>
              </a:solidFill>
            </a:rPr>
            <a:t>soit à l’appel par les SP qui en informent immédiatement l’opérateur de réseau gaz</a:t>
          </a:r>
        </a:p>
      </dsp:txBody>
      <dsp:txXfrm>
        <a:off x="154134" y="1393468"/>
        <a:ext cx="2398798" cy="1598682"/>
      </dsp:txXfrm>
    </dsp:sp>
    <dsp:sp modelId="{C674B98F-9A01-456F-9DDF-64DA8C652309}">
      <dsp:nvSpPr>
        <dsp:cNvPr id="0" name=""/>
        <dsp:cNvSpPr/>
      </dsp:nvSpPr>
      <dsp:spPr>
        <a:xfrm>
          <a:off x="3000395" y="1328739"/>
          <a:ext cx="2571768" cy="17716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rgbClr val="FFFFFF"/>
              </a:solidFill>
            </a:rPr>
            <a:t>soit à l’appel par l’opérateur de réseau gaz qui en informe immédiatement le CTA-CODIS</a:t>
          </a:r>
        </a:p>
      </dsp:txBody>
      <dsp:txXfrm>
        <a:off x="3086880" y="1415224"/>
        <a:ext cx="2398798" cy="1598682"/>
      </dsp:txXfrm>
    </dsp:sp>
    <dsp:sp modelId="{522003B0-C82D-47A4-BC27-B985A39EE3C0}">
      <dsp:nvSpPr>
        <dsp:cNvPr id="0" name=""/>
        <dsp:cNvSpPr/>
      </dsp:nvSpPr>
      <dsp:spPr>
        <a:xfrm>
          <a:off x="5710296" y="1328739"/>
          <a:ext cx="2571768" cy="17716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rgbClr val="FFFFFF"/>
              </a:solidFill>
            </a:rPr>
            <a:t>soit par le COS présent sur les lieux, après analyse de la situation</a:t>
          </a:r>
        </a:p>
      </dsp:txBody>
      <dsp:txXfrm>
        <a:off x="5796781" y="1415224"/>
        <a:ext cx="2398798" cy="15986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4F1AF8-7996-41A8-B5BE-9007188A53F5}">
      <dsp:nvSpPr>
        <dsp:cNvPr id="0" name=""/>
        <dsp:cNvSpPr/>
      </dsp:nvSpPr>
      <dsp:spPr>
        <a:xfrm>
          <a:off x="1625522" y="0"/>
          <a:ext cx="5143536" cy="3214710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E87231C-75EB-442A-B802-7D236C5C595D}">
      <dsp:nvSpPr>
        <dsp:cNvPr id="0" name=""/>
        <dsp:cNvSpPr/>
      </dsp:nvSpPr>
      <dsp:spPr>
        <a:xfrm>
          <a:off x="2664089" y="1892970"/>
          <a:ext cx="180023" cy="1800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B50E98-9A27-4700-838E-EB2D45A2B387}">
      <dsp:nvSpPr>
        <dsp:cNvPr id="0" name=""/>
        <dsp:cNvSpPr/>
      </dsp:nvSpPr>
      <dsp:spPr>
        <a:xfrm>
          <a:off x="2962658" y="1842063"/>
          <a:ext cx="5218420" cy="51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391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l’engagement des secours SP pour reconnaissance</a:t>
          </a:r>
        </a:p>
      </dsp:txBody>
      <dsp:txXfrm>
        <a:off x="2962658" y="1842063"/>
        <a:ext cx="5218420" cy="515428"/>
      </dsp:txXfrm>
    </dsp:sp>
    <dsp:sp modelId="{0F97270E-A7D1-4BD1-8E01-8005DC954F83}">
      <dsp:nvSpPr>
        <dsp:cNvPr id="0" name=""/>
        <dsp:cNvSpPr/>
      </dsp:nvSpPr>
      <dsp:spPr>
        <a:xfrm>
          <a:off x="3844483" y="1103054"/>
          <a:ext cx="308612" cy="30861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39978D-C764-4AD0-AF07-BAF0DED162E2}">
      <dsp:nvSpPr>
        <dsp:cNvPr id="0" name=""/>
        <dsp:cNvSpPr/>
      </dsp:nvSpPr>
      <dsp:spPr>
        <a:xfrm>
          <a:off x="4250863" y="997945"/>
          <a:ext cx="4161470" cy="443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27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l’intervention de l’opérateur du réseau gaz</a:t>
          </a:r>
        </a:p>
      </dsp:txBody>
      <dsp:txXfrm>
        <a:off x="4250863" y="997945"/>
        <a:ext cx="4161470" cy="4436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F73FC4-7C7B-463D-BE07-8CF73AF5706F}">
      <dsp:nvSpPr>
        <dsp:cNvPr id="0" name=""/>
        <dsp:cNvSpPr/>
      </dsp:nvSpPr>
      <dsp:spPr>
        <a:xfrm>
          <a:off x="422942" y="829351"/>
          <a:ext cx="2641138" cy="2574711"/>
        </a:xfrm>
        <a:prstGeom prst="ellipse">
          <a:avLst/>
        </a:prstGeom>
        <a:solidFill>
          <a:schemeClr val="accent2">
            <a:lumMod val="40000"/>
            <a:lumOff val="60000"/>
            <a:alpha val="2400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F9E7F4-BBA2-4AD2-AC30-99E6D2831668}">
      <dsp:nvSpPr>
        <dsp:cNvPr id="0" name=""/>
        <dsp:cNvSpPr/>
      </dsp:nvSpPr>
      <dsp:spPr>
        <a:xfrm>
          <a:off x="957700" y="1330896"/>
          <a:ext cx="1571623" cy="1571623"/>
        </a:xfrm>
        <a:prstGeom prst="ellipse">
          <a:avLst/>
        </a:prstGeom>
        <a:solidFill>
          <a:srgbClr val="FFC000">
            <a:alpha val="47000"/>
          </a:srgb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0246D3-3F85-4167-B99A-0C96FA178A62}">
      <dsp:nvSpPr>
        <dsp:cNvPr id="0" name=""/>
        <dsp:cNvSpPr/>
      </dsp:nvSpPr>
      <dsp:spPr>
        <a:xfrm>
          <a:off x="1494519" y="1851805"/>
          <a:ext cx="523874" cy="523874"/>
        </a:xfrm>
        <a:prstGeom prst="ellipse">
          <a:avLst/>
        </a:prstGeom>
        <a:solidFill>
          <a:srgbClr val="FF0000">
            <a:alpha val="64000"/>
          </a:srgb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91BCDF-60F4-4D77-B7D4-2F5C02CA313B}">
      <dsp:nvSpPr>
        <dsp:cNvPr id="0" name=""/>
        <dsp:cNvSpPr/>
      </dsp:nvSpPr>
      <dsp:spPr>
        <a:xfrm>
          <a:off x="3318662" y="88432"/>
          <a:ext cx="2173712" cy="454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Zone d’exclusion </a:t>
          </a:r>
        </a:p>
      </dsp:txBody>
      <dsp:txXfrm>
        <a:off x="3318662" y="88432"/>
        <a:ext cx="2173712" cy="454913"/>
      </dsp:txXfrm>
    </dsp:sp>
    <dsp:sp modelId="{FB67FCEE-4A00-40E4-A5B5-50EC43BCEC81}">
      <dsp:nvSpPr>
        <dsp:cNvPr id="0" name=""/>
        <dsp:cNvSpPr/>
      </dsp:nvSpPr>
      <dsp:spPr>
        <a:xfrm>
          <a:off x="3162338" y="315889"/>
          <a:ext cx="3274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A6EADD-C12F-462D-BD2F-9D27C3FBDB72}">
      <dsp:nvSpPr>
        <dsp:cNvPr id="0" name=""/>
        <dsp:cNvSpPr/>
      </dsp:nvSpPr>
      <dsp:spPr>
        <a:xfrm rot="5400000">
          <a:off x="1552079" y="507758"/>
          <a:ext cx="1800381" cy="1417516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467A68-5CB2-44AB-8D84-61CF71532C86}">
      <dsp:nvSpPr>
        <dsp:cNvPr id="0" name=""/>
        <dsp:cNvSpPr/>
      </dsp:nvSpPr>
      <dsp:spPr>
        <a:xfrm>
          <a:off x="3366112" y="697881"/>
          <a:ext cx="1878901" cy="763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Zone contrôlée </a:t>
          </a:r>
        </a:p>
      </dsp:txBody>
      <dsp:txXfrm>
        <a:off x="3366112" y="697881"/>
        <a:ext cx="1878901" cy="763983"/>
      </dsp:txXfrm>
    </dsp:sp>
    <dsp:sp modelId="{3B4014E8-EAC3-4740-8EA4-290A7BAE640D}">
      <dsp:nvSpPr>
        <dsp:cNvPr id="0" name=""/>
        <dsp:cNvSpPr/>
      </dsp:nvSpPr>
      <dsp:spPr>
        <a:xfrm>
          <a:off x="3162338" y="1079872"/>
          <a:ext cx="3274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D60194-5E9C-4DD6-8E81-E02888B86EA8}">
      <dsp:nvSpPr>
        <dsp:cNvPr id="0" name=""/>
        <dsp:cNvSpPr/>
      </dsp:nvSpPr>
      <dsp:spPr>
        <a:xfrm rot="5400000">
          <a:off x="1938524" y="1259823"/>
          <a:ext cx="1402935" cy="1042073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8BDA69-1C31-43AD-B604-0E8520D5BB87}">
      <dsp:nvSpPr>
        <dsp:cNvPr id="0" name=""/>
        <dsp:cNvSpPr/>
      </dsp:nvSpPr>
      <dsp:spPr>
        <a:xfrm>
          <a:off x="3401827" y="1461864"/>
          <a:ext cx="1878901" cy="763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u="none" kern="1200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Zone de soutien </a:t>
          </a:r>
        </a:p>
      </dsp:txBody>
      <dsp:txXfrm>
        <a:off x="3401827" y="1461864"/>
        <a:ext cx="1878901" cy="763983"/>
      </dsp:txXfrm>
    </dsp:sp>
    <dsp:sp modelId="{2478118B-D069-43A0-BC57-B4CF36C0791B}">
      <dsp:nvSpPr>
        <dsp:cNvPr id="0" name=""/>
        <dsp:cNvSpPr/>
      </dsp:nvSpPr>
      <dsp:spPr>
        <a:xfrm>
          <a:off x="3162338" y="1843856"/>
          <a:ext cx="3274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97B733-6049-4798-BC94-600BDFE77F60}">
      <dsp:nvSpPr>
        <dsp:cNvPr id="0" name=""/>
        <dsp:cNvSpPr/>
      </dsp:nvSpPr>
      <dsp:spPr>
        <a:xfrm rot="5400000">
          <a:off x="2325449" y="2011277"/>
          <a:ext cx="1002346" cy="66663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F73FC4-7C7B-463D-BE07-8CF73AF5706F}">
      <dsp:nvSpPr>
        <dsp:cNvPr id="0" name=""/>
        <dsp:cNvSpPr/>
      </dsp:nvSpPr>
      <dsp:spPr>
        <a:xfrm>
          <a:off x="252119" y="934274"/>
          <a:ext cx="2498252" cy="2552394"/>
        </a:xfrm>
        <a:prstGeom prst="ellipse">
          <a:avLst/>
        </a:prstGeom>
        <a:solidFill>
          <a:schemeClr val="accent2">
            <a:lumMod val="40000"/>
            <a:lumOff val="60000"/>
            <a:alpha val="2400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F9E7F4-BBA2-4AD2-AC30-99E6D2831668}">
      <dsp:nvSpPr>
        <dsp:cNvPr id="0" name=""/>
        <dsp:cNvSpPr/>
      </dsp:nvSpPr>
      <dsp:spPr>
        <a:xfrm>
          <a:off x="1035845" y="1862970"/>
          <a:ext cx="937504" cy="695003"/>
        </a:xfrm>
        <a:prstGeom prst="ellipse">
          <a:avLst/>
        </a:prstGeom>
        <a:solidFill>
          <a:srgbClr val="FFC000">
            <a:alpha val="0"/>
          </a:srgbClr>
        </a:solidFill>
        <a:ln w="25400" cap="flat" cmpd="sng" algn="ctr">
          <a:solidFill>
            <a:srgbClr val="FFC000">
              <a:alpha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0246D3-3F85-4167-B99A-0C96FA178A62}">
      <dsp:nvSpPr>
        <dsp:cNvPr id="0" name=""/>
        <dsp:cNvSpPr/>
      </dsp:nvSpPr>
      <dsp:spPr>
        <a:xfrm>
          <a:off x="1255605" y="1945569"/>
          <a:ext cx="523874" cy="523874"/>
        </a:xfrm>
        <a:prstGeom prst="ellipse">
          <a:avLst/>
        </a:prstGeom>
        <a:solidFill>
          <a:srgbClr val="FF0000">
            <a:alpha val="0"/>
          </a:srgbClr>
        </a:solidFill>
        <a:ln w="25400" cap="flat" cmpd="sng" algn="ctr">
          <a:solidFill>
            <a:srgbClr val="FF0000">
              <a:alpha val="2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91BCDF-60F4-4D77-B7D4-2F5C02CA313B}">
      <dsp:nvSpPr>
        <dsp:cNvPr id="0" name=""/>
        <dsp:cNvSpPr/>
      </dsp:nvSpPr>
      <dsp:spPr>
        <a:xfrm>
          <a:off x="3178785" y="5827"/>
          <a:ext cx="1964751" cy="807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Zone d’exclusion </a:t>
          </a:r>
        </a:p>
      </dsp:txBody>
      <dsp:txXfrm>
        <a:off x="3178785" y="5827"/>
        <a:ext cx="1964751" cy="807652"/>
      </dsp:txXfrm>
    </dsp:sp>
    <dsp:sp modelId="{FB67FCEE-4A00-40E4-A5B5-50EC43BCEC81}">
      <dsp:nvSpPr>
        <dsp:cNvPr id="0" name=""/>
        <dsp:cNvSpPr/>
      </dsp:nvSpPr>
      <dsp:spPr>
        <a:xfrm>
          <a:off x="2923424" y="409653"/>
          <a:ext cx="3274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A6EADD-C12F-462D-BD2F-9D27C3FBDB72}">
      <dsp:nvSpPr>
        <dsp:cNvPr id="0" name=""/>
        <dsp:cNvSpPr/>
      </dsp:nvSpPr>
      <dsp:spPr>
        <a:xfrm rot="5400000">
          <a:off x="1313165" y="601522"/>
          <a:ext cx="1800381" cy="1417516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467A68-5CB2-44AB-8D84-61CF71532C86}">
      <dsp:nvSpPr>
        <dsp:cNvPr id="0" name=""/>
        <dsp:cNvSpPr/>
      </dsp:nvSpPr>
      <dsp:spPr>
        <a:xfrm>
          <a:off x="3127198" y="791645"/>
          <a:ext cx="1878901" cy="763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Zone contrôlée </a:t>
          </a:r>
        </a:p>
      </dsp:txBody>
      <dsp:txXfrm>
        <a:off x="3127198" y="791645"/>
        <a:ext cx="1878901" cy="763983"/>
      </dsp:txXfrm>
    </dsp:sp>
    <dsp:sp modelId="{3B4014E8-EAC3-4740-8EA4-290A7BAE640D}">
      <dsp:nvSpPr>
        <dsp:cNvPr id="0" name=""/>
        <dsp:cNvSpPr/>
      </dsp:nvSpPr>
      <dsp:spPr>
        <a:xfrm>
          <a:off x="2923424" y="1173636"/>
          <a:ext cx="3274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D60194-5E9C-4DD6-8E81-E02888B86EA8}">
      <dsp:nvSpPr>
        <dsp:cNvPr id="0" name=""/>
        <dsp:cNvSpPr/>
      </dsp:nvSpPr>
      <dsp:spPr>
        <a:xfrm rot="5400000">
          <a:off x="1699610" y="1353587"/>
          <a:ext cx="1402935" cy="1042073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8BDA69-1C31-43AD-B604-0E8520D5BB87}">
      <dsp:nvSpPr>
        <dsp:cNvPr id="0" name=""/>
        <dsp:cNvSpPr/>
      </dsp:nvSpPr>
      <dsp:spPr>
        <a:xfrm>
          <a:off x="3162913" y="1555628"/>
          <a:ext cx="1878901" cy="763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u="none" kern="1200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Zone de soutien </a:t>
          </a:r>
        </a:p>
      </dsp:txBody>
      <dsp:txXfrm>
        <a:off x="3162913" y="1555628"/>
        <a:ext cx="1878901" cy="763983"/>
      </dsp:txXfrm>
    </dsp:sp>
    <dsp:sp modelId="{2478118B-D069-43A0-BC57-B4CF36C0791B}">
      <dsp:nvSpPr>
        <dsp:cNvPr id="0" name=""/>
        <dsp:cNvSpPr/>
      </dsp:nvSpPr>
      <dsp:spPr>
        <a:xfrm>
          <a:off x="2923424" y="1937620"/>
          <a:ext cx="3274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97B733-6049-4798-BC94-600BDFE77F60}">
      <dsp:nvSpPr>
        <dsp:cNvPr id="0" name=""/>
        <dsp:cNvSpPr/>
      </dsp:nvSpPr>
      <dsp:spPr>
        <a:xfrm rot="5400000">
          <a:off x="2086535" y="2105041"/>
          <a:ext cx="1002346" cy="66663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D07BEE-A838-426F-835F-5B3AB2627337}">
      <dsp:nvSpPr>
        <dsp:cNvPr id="0" name=""/>
        <dsp:cNvSpPr/>
      </dsp:nvSpPr>
      <dsp:spPr>
        <a:xfrm>
          <a:off x="601269" y="0"/>
          <a:ext cx="6814391" cy="276086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2E8B50-09B9-4E2D-B667-FAB97AD329BF}">
      <dsp:nvSpPr>
        <dsp:cNvPr id="0" name=""/>
        <dsp:cNvSpPr/>
      </dsp:nvSpPr>
      <dsp:spPr>
        <a:xfrm>
          <a:off x="0" y="814697"/>
          <a:ext cx="2405079" cy="11043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rgbClr val="FFFFFF"/>
              </a:solidFill>
            </a:rPr>
            <a:t>Circulation autres fluides</a:t>
          </a:r>
        </a:p>
      </dsp:txBody>
      <dsp:txXfrm>
        <a:off x="53910" y="868607"/>
        <a:ext cx="2297259" cy="996525"/>
      </dsp:txXfrm>
    </dsp:sp>
    <dsp:sp modelId="{C674B98F-9A01-456F-9DDF-64DA8C652309}">
      <dsp:nvSpPr>
        <dsp:cNvPr id="0" name=""/>
        <dsp:cNvSpPr/>
      </dsp:nvSpPr>
      <dsp:spPr>
        <a:xfrm>
          <a:off x="2805925" y="828259"/>
          <a:ext cx="2405079" cy="11043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rgbClr val="FFFFFF"/>
              </a:solidFill>
            </a:rPr>
            <a:t>Signalisation lumineuse</a:t>
          </a:r>
        </a:p>
      </dsp:txBody>
      <dsp:txXfrm>
        <a:off x="2859835" y="882169"/>
        <a:ext cx="2297259" cy="996525"/>
      </dsp:txXfrm>
    </dsp:sp>
    <dsp:sp modelId="{522003B0-C82D-47A4-BC27-B985A39EE3C0}">
      <dsp:nvSpPr>
        <dsp:cNvPr id="0" name=""/>
        <dsp:cNvSpPr/>
      </dsp:nvSpPr>
      <dsp:spPr>
        <a:xfrm>
          <a:off x="5611851" y="828259"/>
          <a:ext cx="2405079" cy="11043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rgbClr val="FFFFFF"/>
              </a:solidFill>
            </a:rPr>
            <a:t>Circulation …</a:t>
          </a:r>
        </a:p>
      </dsp:txBody>
      <dsp:txXfrm>
        <a:off x="5665761" y="882169"/>
        <a:ext cx="2297259" cy="99652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D07BEE-A838-426F-835F-5B3AB2627337}">
      <dsp:nvSpPr>
        <dsp:cNvPr id="0" name=""/>
        <dsp:cNvSpPr/>
      </dsp:nvSpPr>
      <dsp:spPr>
        <a:xfrm>
          <a:off x="582934" y="0"/>
          <a:ext cx="6606585" cy="272773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2E8B50-09B9-4E2D-B667-FAB97AD329BF}">
      <dsp:nvSpPr>
        <dsp:cNvPr id="0" name=""/>
        <dsp:cNvSpPr/>
      </dsp:nvSpPr>
      <dsp:spPr>
        <a:xfrm>
          <a:off x="0" y="804921"/>
          <a:ext cx="2331736" cy="10910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rgbClr val="FFFFFF"/>
              </a:solidFill>
            </a:rPr>
            <a:t>Relogement</a:t>
          </a:r>
        </a:p>
      </dsp:txBody>
      <dsp:txXfrm>
        <a:off x="53263" y="858184"/>
        <a:ext cx="2225210" cy="984568"/>
      </dsp:txXfrm>
    </dsp:sp>
    <dsp:sp modelId="{C674B98F-9A01-456F-9DDF-64DA8C652309}">
      <dsp:nvSpPr>
        <dsp:cNvPr id="0" name=""/>
        <dsp:cNvSpPr/>
      </dsp:nvSpPr>
      <dsp:spPr>
        <a:xfrm>
          <a:off x="2720358" y="818320"/>
          <a:ext cx="2331736" cy="10910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rgbClr val="FFFFFF"/>
              </a:solidFill>
            </a:rPr>
            <a:t>Aide sociale</a:t>
          </a:r>
        </a:p>
      </dsp:txBody>
      <dsp:txXfrm>
        <a:off x="2773621" y="871583"/>
        <a:ext cx="2225210" cy="984568"/>
      </dsp:txXfrm>
    </dsp:sp>
    <dsp:sp modelId="{522003B0-C82D-47A4-BC27-B985A39EE3C0}">
      <dsp:nvSpPr>
        <dsp:cNvPr id="0" name=""/>
        <dsp:cNvSpPr/>
      </dsp:nvSpPr>
      <dsp:spPr>
        <a:xfrm>
          <a:off x="5440717" y="818320"/>
          <a:ext cx="2331736" cy="10910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rgbClr val="FFFFFF"/>
              </a:solidFill>
            </a:rPr>
            <a:t>Récupération d’effets personnels…</a:t>
          </a:r>
        </a:p>
      </dsp:txBody>
      <dsp:txXfrm>
        <a:off x="5493980" y="871583"/>
        <a:ext cx="2225210" cy="984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CE06114-2E1B-A6D4-ED53-6CE775FB88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F3C8E39-870F-5CE0-BC25-6D884ECBF53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68577C6-2436-47E2-AA8F-6C36A9222960}" type="datetimeFigureOut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FF7DEF96-F55C-3E3E-FE0F-CE17157F65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ACC87960-A06C-CE9D-91E1-F6E4E14530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333FC8F-EBF7-9E2F-B1E0-DEE2A8CE7B9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6630D34-B9F9-93B5-37D6-8EDB14CF03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F897A2A-D47C-4D6C-A23B-192346D8938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e l'image des diapositives 1">
            <a:extLst>
              <a:ext uri="{FF2B5EF4-FFF2-40B4-BE49-F238E27FC236}">
                <a16:creationId xmlns:a16="http://schemas.microsoft.com/office/drawing/2014/main" id="{210BA18A-FF3E-181A-91D2-2E755C90C3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0938" y="852488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Espace réservé des commentaires 2">
            <a:extLst>
              <a:ext uri="{FF2B5EF4-FFF2-40B4-BE49-F238E27FC236}">
                <a16:creationId xmlns:a16="http://schemas.microsoft.com/office/drawing/2014/main" id="{672DFD4F-235A-B19F-015C-25A686F3023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34820" name="Espace réservé du numéro de diapositive 3">
            <a:extLst>
              <a:ext uri="{FF2B5EF4-FFF2-40B4-BE49-F238E27FC236}">
                <a16:creationId xmlns:a16="http://schemas.microsoft.com/office/drawing/2014/main" id="{BE9F649C-36E1-C8F7-8828-A745080FE4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8761C9F-A4EF-4151-8331-A2EA786A2E46}" type="slidenum">
              <a:rPr lang="fr-FR" altLang="fr-FR" sz="100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</a:t>
            </a:fld>
            <a:endParaRPr lang="fr-FR" altLang="fr-FR" sz="1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ce réservé de l'image des diapositives 1">
            <a:extLst>
              <a:ext uri="{FF2B5EF4-FFF2-40B4-BE49-F238E27FC236}">
                <a16:creationId xmlns:a16="http://schemas.microsoft.com/office/drawing/2014/main" id="{1614F62D-2F89-A4C9-A09D-34A8ECECCE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0938" y="852488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Espace réservé des commentaires 2">
            <a:extLst>
              <a:ext uri="{FF2B5EF4-FFF2-40B4-BE49-F238E27FC236}">
                <a16:creationId xmlns:a16="http://schemas.microsoft.com/office/drawing/2014/main" id="{BA798658-6CF3-5865-F463-99BE53D48E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62468" name="Espace réservé du numéro de diapositive 3">
            <a:extLst>
              <a:ext uri="{FF2B5EF4-FFF2-40B4-BE49-F238E27FC236}">
                <a16:creationId xmlns:a16="http://schemas.microsoft.com/office/drawing/2014/main" id="{52AF8976-0731-8666-BFE4-15306DCFA7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1AAF8DC-4DBF-4A07-92F0-E2D887A60D2A}" type="slidenum">
              <a:rPr lang="fr-FR" altLang="fr-FR" sz="100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21</a:t>
            </a:fld>
            <a:endParaRPr lang="fr-FR" altLang="fr-FR" sz="1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ce réservé de l'image des diapositives 1">
            <a:extLst>
              <a:ext uri="{FF2B5EF4-FFF2-40B4-BE49-F238E27FC236}">
                <a16:creationId xmlns:a16="http://schemas.microsoft.com/office/drawing/2014/main" id="{E6EE0075-3D53-34C0-F36A-917F70639B8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0938" y="852488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Espace réservé des commentaires 2">
            <a:extLst>
              <a:ext uri="{FF2B5EF4-FFF2-40B4-BE49-F238E27FC236}">
                <a16:creationId xmlns:a16="http://schemas.microsoft.com/office/drawing/2014/main" id="{3EDC1EEA-BD3E-5AA9-9757-79AF68835D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/>
              <a:t>Définir localement.</a:t>
            </a:r>
          </a:p>
        </p:txBody>
      </p:sp>
      <p:sp>
        <p:nvSpPr>
          <p:cNvPr id="70660" name="Espace réservé du numéro de diapositive 3">
            <a:extLst>
              <a:ext uri="{FF2B5EF4-FFF2-40B4-BE49-F238E27FC236}">
                <a16:creationId xmlns:a16="http://schemas.microsoft.com/office/drawing/2014/main" id="{6F7B9F6E-C463-FA04-EA4E-57EF3885F9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DDEBDC8-662F-4FD2-A617-E1D432551CEB}" type="slidenum">
              <a:rPr lang="fr-FR" altLang="fr-FR" sz="100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28</a:t>
            </a:fld>
            <a:endParaRPr lang="fr-FR" altLang="fr-FR" sz="1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ce réservé de l'image des diapositives 1">
            <a:extLst>
              <a:ext uri="{FF2B5EF4-FFF2-40B4-BE49-F238E27FC236}">
                <a16:creationId xmlns:a16="http://schemas.microsoft.com/office/drawing/2014/main" id="{8B32EAC9-29BD-7622-C234-9679F853A1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0938" y="852488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Espace réservé des commentaires 2">
            <a:extLst>
              <a:ext uri="{FF2B5EF4-FFF2-40B4-BE49-F238E27FC236}">
                <a16:creationId xmlns:a16="http://schemas.microsoft.com/office/drawing/2014/main" id="{A91F1A5E-5211-F35B-9E68-B190B01522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75780" name="Espace réservé du numéro de diapositive 3">
            <a:extLst>
              <a:ext uri="{FF2B5EF4-FFF2-40B4-BE49-F238E27FC236}">
                <a16:creationId xmlns:a16="http://schemas.microsoft.com/office/drawing/2014/main" id="{E5D20445-AB90-EF42-4257-E9129AEB19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0F7C66-E115-4BC7-A4CD-851F6479A366}" type="slidenum">
              <a:rPr lang="fr-FR" altLang="fr-FR" sz="100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32</a:t>
            </a:fld>
            <a:endParaRPr lang="fr-FR" altLang="fr-FR" sz="1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ce réservé de l'image des diapositives 1">
            <a:extLst>
              <a:ext uri="{FF2B5EF4-FFF2-40B4-BE49-F238E27FC236}">
                <a16:creationId xmlns:a16="http://schemas.microsoft.com/office/drawing/2014/main" id="{CB745F14-8F3B-61EB-2332-00E22B5FD3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0938" y="852488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Espace réservé des commentaires 2">
            <a:extLst>
              <a:ext uri="{FF2B5EF4-FFF2-40B4-BE49-F238E27FC236}">
                <a16:creationId xmlns:a16="http://schemas.microsoft.com/office/drawing/2014/main" id="{BA9FF5A0-D6DD-6259-CF49-D809FC5E9A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77828" name="Espace réservé du numéro de diapositive 3">
            <a:extLst>
              <a:ext uri="{FF2B5EF4-FFF2-40B4-BE49-F238E27FC236}">
                <a16:creationId xmlns:a16="http://schemas.microsoft.com/office/drawing/2014/main" id="{5092202F-5235-29E8-68BF-9CB6388DAB42}"/>
              </a:ext>
            </a:extLst>
          </p:cNvPr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1B0086C-EF44-44F2-93A8-ABC066ECF1F8}" type="slidenum">
              <a:rPr lang="fr-FR" altLang="fr-FR" sz="10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33</a:t>
            </a:fld>
            <a:endParaRPr lang="fr-FR" altLang="fr-FR" sz="1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Espace réservé de l'image des diapositives 1">
            <a:extLst>
              <a:ext uri="{FF2B5EF4-FFF2-40B4-BE49-F238E27FC236}">
                <a16:creationId xmlns:a16="http://schemas.microsoft.com/office/drawing/2014/main" id="{09A44949-C784-9C8B-2C2D-C7EEC390E1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0938" y="852488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Espace réservé des commentaires 2">
            <a:extLst>
              <a:ext uri="{FF2B5EF4-FFF2-40B4-BE49-F238E27FC236}">
                <a16:creationId xmlns:a16="http://schemas.microsoft.com/office/drawing/2014/main" id="{C5F782B6-26AD-10B5-9F10-B52C3BC1EB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91140" name="Espace réservé du numéro de diapositive 3">
            <a:extLst>
              <a:ext uri="{FF2B5EF4-FFF2-40B4-BE49-F238E27FC236}">
                <a16:creationId xmlns:a16="http://schemas.microsoft.com/office/drawing/2014/main" id="{0FEFF2DF-1E96-0CCA-C8CB-251E416279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6FA9A0-AA5E-432D-9E17-064CEC9125A0}" type="slidenum">
              <a:rPr lang="fr-FR" altLang="fr-FR" sz="100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45</a:t>
            </a:fld>
            <a:endParaRPr lang="fr-FR" altLang="fr-FR" sz="1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7AEDF15C-CDD4-761F-CD50-FED3B51C5C2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67462F71-7460-C0B8-BB52-4B6B13A7400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sz="1800"/>
              <a:t>Résiste à 180 kg</a:t>
            </a:r>
          </a:p>
          <a:p>
            <a:r>
              <a:rPr lang="fr-FR" altLang="fr-FR" sz="1800"/>
              <a:t>Possibilité de faire le vide d ’air</a:t>
            </a:r>
          </a:p>
          <a:p>
            <a:r>
              <a:rPr lang="fr-FR" altLang="fr-FR" sz="1800"/>
              <a:t>Coût : 5600,00 accessoires compris</a:t>
            </a:r>
          </a:p>
          <a:p>
            <a:r>
              <a:rPr lang="fr-FR" altLang="fr-FR" sz="1800"/>
              <a:t>3 identification</a:t>
            </a:r>
          </a:p>
          <a:p>
            <a:r>
              <a:rPr lang="fr-FR" altLang="fr-FR" sz="1800"/>
              <a:t>- logo</a:t>
            </a:r>
          </a:p>
          <a:p>
            <a:r>
              <a:rPr lang="fr-FR" altLang="fr-FR" sz="1800"/>
              <a:t>-code CTA</a:t>
            </a:r>
          </a:p>
          <a:p>
            <a:r>
              <a:rPr lang="fr-FR" altLang="fr-FR" sz="1800"/>
              <a:t>-code logistique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35962F02-8887-7D8D-9C39-66CE02497AE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8380F6E4-59E0-016B-D067-12D081813A4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sz="1800"/>
              <a:t>-Le matériel antidéflagrant est en bronze</a:t>
            </a:r>
          </a:p>
          <a:p>
            <a:r>
              <a:rPr lang="fr-FR" altLang="fr-FR" sz="1800"/>
              <a:t>- Contrôler le révetement</a:t>
            </a:r>
          </a:p>
          <a:p>
            <a:endParaRPr lang="fr-FR" altLang="fr-FR" sz="1800"/>
          </a:p>
          <a:p>
            <a:r>
              <a:rPr lang="fr-FR" altLang="fr-FR" sz="1800"/>
              <a:t>-Cutter il faut dévisser pour utilisation Permet de tailler les pignoches ou couper un morceau de  bande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9C3BD058-1C51-4F16-4ADE-57E01545754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4364AC31-BB1C-0733-483D-4C2D1A0BC60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sz="1800"/>
              <a:t>-Le matériel antidéflagrant est en bronze</a:t>
            </a:r>
          </a:p>
          <a:p>
            <a:r>
              <a:rPr lang="fr-FR" altLang="fr-FR" sz="1800"/>
              <a:t>- Contrôler le révetement</a:t>
            </a:r>
          </a:p>
          <a:p>
            <a:endParaRPr lang="fr-FR" altLang="fr-FR" sz="1800"/>
          </a:p>
          <a:p>
            <a:r>
              <a:rPr lang="fr-FR" altLang="fr-FR" sz="1800"/>
              <a:t>-Cutter il faut dévisser pour utilisation Permet de tailler les pignoches ou couper un morceau de  bande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D0F4D2B5-1DF5-3CDC-E73F-A65AE18EDA1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6023919B-8D55-C863-AD59-CB4C012151F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sz="1800"/>
              <a:t>-Le matériel antidéflagrant est en bronze</a:t>
            </a:r>
          </a:p>
          <a:p>
            <a:r>
              <a:rPr lang="fr-FR" altLang="fr-FR" sz="1800"/>
              <a:t>- Contrôler le révetement</a:t>
            </a:r>
          </a:p>
          <a:p>
            <a:endParaRPr lang="fr-FR" altLang="fr-FR" sz="1800"/>
          </a:p>
          <a:p>
            <a:r>
              <a:rPr lang="fr-FR" altLang="fr-FR" sz="1800"/>
              <a:t>-Cutter il faut dévisser pour utilisation Permet de tailler les pignoches ou couper un morceau de  bande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1CD2A0B0-4E0C-86C7-8BD3-5800BCEA490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BB0222E1-BA73-AD70-A894-7651204C22A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sz="1800"/>
              <a:t>Pression chaleur</a:t>
            </a:r>
          </a:p>
          <a:p>
            <a:r>
              <a:rPr lang="fr-FR" altLang="fr-FR" sz="1800"/>
              <a:t>inflammable gaz propulseur</a:t>
            </a:r>
          </a:p>
          <a:p>
            <a:r>
              <a:rPr lang="fr-FR" altLang="fr-FR" sz="1800"/>
              <a:t>ventilation les locaux</a:t>
            </a:r>
          </a:p>
          <a:p>
            <a:r>
              <a:rPr lang="fr-FR" altLang="fr-FR" sz="1800"/>
              <a:t>protection ozone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793B68BC-1439-A554-7DED-568D346F4D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70176BD-CB20-45DB-8D75-A51960AD758F}" type="slidenum">
              <a:rPr lang="fr-FR" altLang="fr-FR" sz="1000"/>
              <a:pPr/>
              <a:t>4</a:t>
            </a:fld>
            <a:endParaRPr lang="fr-FR" altLang="fr-FR" sz="10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309A45B6-D3B6-A014-9541-9B08222667F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50938" y="852488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D92A5B77-6619-D241-8C76-DF8DB8954D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/>
              <a:t>Expliquer le schéma récapitulatif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77E3474F-850C-FA9B-C8EA-5357B28CC30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BCAADEE7-3B99-7B89-2A06-8E5AA1C28D9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5D79426E-B31B-CC69-8535-ED918B1B36E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2FA6C3F9-2114-822C-1E5C-DC32BCD9CF2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sz="1800"/>
              <a:t>Attention récupérer la bande après intervention(juridique)</a:t>
            </a:r>
          </a:p>
          <a:p>
            <a:r>
              <a:rPr lang="fr-FR" altLang="fr-FR" sz="1800"/>
              <a:t>Laisser rubalise traditionnel si chantier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588C29AE-B395-013C-8FE2-19CDCCC1A2E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0BC2368B-3042-ED52-9E07-D0162AA4E9F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/>
              <a:t>Clé 273,00 pas de stock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350B93FA-E599-8734-4009-3B8706FEB59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109F11C7-4179-FBC5-776F-3ECFB30C8A1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id="{DE2F90A3-CCD4-E654-AA38-EFBC081F280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BBC51705-5500-142F-63EA-53B3F1EEBCF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e l'image des diapositives 1">
            <a:extLst>
              <a:ext uri="{FF2B5EF4-FFF2-40B4-BE49-F238E27FC236}">
                <a16:creationId xmlns:a16="http://schemas.microsoft.com/office/drawing/2014/main" id="{6FB88476-9357-D5FE-4693-2AB1F24A93B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0938" y="852488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Espace réservé des commentaires 2">
            <a:extLst>
              <a:ext uri="{FF2B5EF4-FFF2-40B4-BE49-F238E27FC236}">
                <a16:creationId xmlns:a16="http://schemas.microsoft.com/office/drawing/2014/main" id="{865962B6-D2E7-1AFA-32B4-13086D4A6D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43012" name="Espace réservé du numéro de diapositive 3">
            <a:extLst>
              <a:ext uri="{FF2B5EF4-FFF2-40B4-BE49-F238E27FC236}">
                <a16:creationId xmlns:a16="http://schemas.microsoft.com/office/drawing/2014/main" id="{314BEF02-54C5-8127-C807-D9BA5C2711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9CFB56-70CE-4292-A228-6EE1AADC7E15}" type="slidenum">
              <a:rPr lang="fr-FR" altLang="fr-FR" sz="100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9</a:t>
            </a:fld>
            <a:endParaRPr lang="fr-FR" altLang="fr-FR" sz="1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ce réservé de l'image des diapositives 1">
            <a:extLst>
              <a:ext uri="{FF2B5EF4-FFF2-40B4-BE49-F238E27FC236}">
                <a16:creationId xmlns:a16="http://schemas.microsoft.com/office/drawing/2014/main" id="{87DD9898-6CD4-5107-6DA6-AD5DBBF59A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0938" y="852488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Espace réservé des commentaires 2">
            <a:extLst>
              <a:ext uri="{FF2B5EF4-FFF2-40B4-BE49-F238E27FC236}">
                <a16:creationId xmlns:a16="http://schemas.microsoft.com/office/drawing/2014/main" id="{24A0AD12-83BB-AF45-6E37-C9EB875A21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48132" name="Espace réservé du numéro de diapositive 3">
            <a:extLst>
              <a:ext uri="{FF2B5EF4-FFF2-40B4-BE49-F238E27FC236}">
                <a16:creationId xmlns:a16="http://schemas.microsoft.com/office/drawing/2014/main" id="{7CB22C7D-66E6-5E37-68F8-5A452AEB16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E736F67-8491-4B0B-B886-E1EFAE9B6255}" type="slidenum">
              <a:rPr lang="fr-FR" altLang="fr-FR" sz="100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13</a:t>
            </a:fld>
            <a:endParaRPr lang="fr-FR" altLang="fr-FR" sz="1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ce réservé de l'image des diapositives 1">
            <a:extLst>
              <a:ext uri="{FF2B5EF4-FFF2-40B4-BE49-F238E27FC236}">
                <a16:creationId xmlns:a16="http://schemas.microsoft.com/office/drawing/2014/main" id="{73C126FB-9DC0-2F47-BB5C-9894082885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0938" y="852488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Espace réservé des commentaires 2">
            <a:extLst>
              <a:ext uri="{FF2B5EF4-FFF2-40B4-BE49-F238E27FC236}">
                <a16:creationId xmlns:a16="http://schemas.microsoft.com/office/drawing/2014/main" id="{74BAC31C-13B2-96AC-E97C-0ACF047B46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52228" name="Espace réservé du numéro de diapositive 3">
            <a:extLst>
              <a:ext uri="{FF2B5EF4-FFF2-40B4-BE49-F238E27FC236}">
                <a16:creationId xmlns:a16="http://schemas.microsoft.com/office/drawing/2014/main" id="{5FEE4892-365D-ADB6-8484-17F76DF3DD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00F7F7-823E-444F-9513-C2C1E701C3D8}" type="slidenum">
              <a:rPr lang="fr-FR" altLang="fr-FR" sz="100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16</a:t>
            </a:fld>
            <a:endParaRPr lang="fr-FR" altLang="fr-FR" sz="1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ce réservé de l'image des diapositives 1">
            <a:extLst>
              <a:ext uri="{FF2B5EF4-FFF2-40B4-BE49-F238E27FC236}">
                <a16:creationId xmlns:a16="http://schemas.microsoft.com/office/drawing/2014/main" id="{7834FE8C-0B61-84BA-B07B-126CB37502D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0938" y="852488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Espace réservé des commentaires 2">
            <a:extLst>
              <a:ext uri="{FF2B5EF4-FFF2-40B4-BE49-F238E27FC236}">
                <a16:creationId xmlns:a16="http://schemas.microsoft.com/office/drawing/2014/main" id="{F1F62806-E2B4-F0DE-F8D4-42547987D6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54276" name="Espace réservé du numéro de diapositive 3">
            <a:extLst>
              <a:ext uri="{FF2B5EF4-FFF2-40B4-BE49-F238E27FC236}">
                <a16:creationId xmlns:a16="http://schemas.microsoft.com/office/drawing/2014/main" id="{3B12B881-3759-652F-7041-C148D46BCE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E395BC-049A-4CA6-8A84-6106D27B8006}" type="slidenum">
              <a:rPr lang="fr-FR" altLang="fr-FR" sz="100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17</a:t>
            </a:fld>
            <a:endParaRPr lang="fr-FR" altLang="fr-FR" sz="1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ce réservé de l'image des diapositives 1">
            <a:extLst>
              <a:ext uri="{FF2B5EF4-FFF2-40B4-BE49-F238E27FC236}">
                <a16:creationId xmlns:a16="http://schemas.microsoft.com/office/drawing/2014/main" id="{9B3CEE4F-F219-1F7F-9D30-90AE8D0DF1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0938" y="852488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Espace réservé des commentaires 2">
            <a:extLst>
              <a:ext uri="{FF2B5EF4-FFF2-40B4-BE49-F238E27FC236}">
                <a16:creationId xmlns:a16="http://schemas.microsoft.com/office/drawing/2014/main" id="{17101817-EEF8-AC73-388F-C15FD792B6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56324" name="Espace réservé du numéro de diapositive 3">
            <a:extLst>
              <a:ext uri="{FF2B5EF4-FFF2-40B4-BE49-F238E27FC236}">
                <a16:creationId xmlns:a16="http://schemas.microsoft.com/office/drawing/2014/main" id="{900662E7-1EAA-13EE-B463-3B535FE98EA7}"/>
              </a:ext>
            </a:extLst>
          </p:cNvPr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F893AE5-6A54-4C71-9FBC-47F5BE6B75A9}" type="slidenum">
              <a:rPr lang="fr-FR" altLang="fr-FR" sz="10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18</a:t>
            </a:fld>
            <a:endParaRPr lang="fr-FR" altLang="fr-FR" sz="1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e l'image des diapositives 1">
            <a:extLst>
              <a:ext uri="{FF2B5EF4-FFF2-40B4-BE49-F238E27FC236}">
                <a16:creationId xmlns:a16="http://schemas.microsoft.com/office/drawing/2014/main" id="{3071A04B-E8AF-9CBC-3EBF-5079D5FE13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0938" y="852488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Espace réservé des commentaires 2">
            <a:extLst>
              <a:ext uri="{FF2B5EF4-FFF2-40B4-BE49-F238E27FC236}">
                <a16:creationId xmlns:a16="http://schemas.microsoft.com/office/drawing/2014/main" id="{1B126698-6B8C-51C8-26D3-D0D8512399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58372" name="Espace réservé du numéro de diapositive 3">
            <a:extLst>
              <a:ext uri="{FF2B5EF4-FFF2-40B4-BE49-F238E27FC236}">
                <a16:creationId xmlns:a16="http://schemas.microsoft.com/office/drawing/2014/main" id="{FB16516E-9302-A03E-EB1A-DD51A7D0240D}"/>
              </a:ext>
            </a:extLst>
          </p:cNvPr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9730C81-DF67-45AE-866A-0DD3111DE67C}" type="slidenum">
              <a:rPr lang="fr-FR" altLang="fr-FR" sz="10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19</a:t>
            </a:fld>
            <a:endParaRPr lang="fr-FR" altLang="fr-FR" sz="1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ce réservé de l'image des diapositives 1">
            <a:extLst>
              <a:ext uri="{FF2B5EF4-FFF2-40B4-BE49-F238E27FC236}">
                <a16:creationId xmlns:a16="http://schemas.microsoft.com/office/drawing/2014/main" id="{71914457-7609-32A2-429E-AF23EE219E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0938" y="852488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Espace réservé des commentaires 2">
            <a:extLst>
              <a:ext uri="{FF2B5EF4-FFF2-40B4-BE49-F238E27FC236}">
                <a16:creationId xmlns:a16="http://schemas.microsoft.com/office/drawing/2014/main" id="{C65C1338-E09F-EC3B-C9E2-41B27ED85B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60420" name="Espace réservé du numéro de diapositive 3">
            <a:extLst>
              <a:ext uri="{FF2B5EF4-FFF2-40B4-BE49-F238E27FC236}">
                <a16:creationId xmlns:a16="http://schemas.microsoft.com/office/drawing/2014/main" id="{36CB4277-17EA-CC9E-520F-7C64CDEC97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418B9BE-7482-4184-9BB6-F0E3573D86A1}" type="slidenum">
              <a:rPr lang="fr-FR" altLang="fr-FR" sz="100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20</a:t>
            </a:fld>
            <a:endParaRPr lang="fr-FR" altLang="fr-FR" sz="1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635DE3F-898C-22CE-9451-AC7EEB1D1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FC55A-24D3-47B6-82BD-0A368A5832F8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E9365E-9DDD-2E5E-6356-F100CA74C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ACA27D-DD0D-EA5A-09FB-4025FB0B8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9A57C-6D0C-4DDD-8CBB-860296176FD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55914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4DF87E-001E-0051-E2FF-31A2C961D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D5897-F30D-4880-9453-E86D680EDB7B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346C337-250E-E0CF-153B-9A34853F4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0A8888-2A6E-2B2E-2B1E-1664C2060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C5015-1A93-4648-AEE6-26CF3B7834C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8880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B4C455-47C7-EB68-B239-139282193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4F4C7-5659-45E0-9325-1A9FF14D08BC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0ECDCB-6B19-AE95-D91C-640119233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31388D-B1A5-9C4E-6CBD-0C82C6667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4119B-9D38-45D5-A812-AB4B6F6F2F3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68458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184837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897374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9062299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1952034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0819918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6835496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186272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7561447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6B82B6-41FA-115F-0DC2-559781525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0A859-1DA5-4047-B118-74848F67445E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4595C4-79FC-3A95-195D-12F12DBB3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4EA13A-5610-66A1-7309-DD00B94BD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6C33F-855A-4551-B912-9833B7532E7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068911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3679398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5818389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2885413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1958746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2295310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0134583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0709270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6021449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496881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4918333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889F464-E3CB-240B-8623-E9FA18DF3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1D495-BF33-4212-9916-A5573725F908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742D54-DDE5-96E8-750F-4CB9E61EC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481CD5-8E13-E3C7-21B9-2ED044207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BF032-4E36-4BD8-A2E6-9947ABB87E8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228644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7433369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6678413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7371808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166277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5270405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6928421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3528192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3041179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9836998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5862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2338" y="1981200"/>
            <a:ext cx="3815862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5862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2338" y="4114800"/>
            <a:ext cx="3815862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A449880-A424-3EE6-20EA-844EE34590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AAF810A-8B1F-8F0C-873A-C58B7ED4F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14C40BD-BCFA-0106-AC79-0B7AE931D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 anchor="t"/>
          <a:lstStyle>
            <a:lvl1pPr>
              <a:defRPr smtClean="0"/>
            </a:lvl1pPr>
          </a:lstStyle>
          <a:p>
            <a:pPr>
              <a:defRPr/>
            </a:pPr>
            <a:fld id="{C83EC35F-6C1C-4530-A249-FF1564E1483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34807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242E2358-D1C0-FDCF-4259-4FA8C80BA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68F5A-869C-428F-8AA7-AC73D558749B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2A78F31A-142D-D334-90A5-A95C5A3A1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688E9845-6886-CB72-345B-0F647AB5D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41D6E-37A3-495B-ABCC-AAA12792708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19588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97B7DE92-A4AD-1D49-CE3B-2B98BF661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93EB7-2F67-4C00-BFB7-E0119EDF668E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5724A511-7BB6-457A-5FB0-B8210AC0F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1CD5BCA0-F2AC-55D7-6FF6-EB75E2631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5762F-4EBD-4365-A594-5896FE7B88C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71671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30845489-F25C-2767-4514-B60295DF5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B18AA-8736-432D-893F-C98F8598B4B5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EB0D0484-FBE6-7621-3D1E-241B4EC11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06DE7AFE-84F6-7BDF-1CF0-220042C9A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EAEEC-9ACF-47B6-9EDE-669FA743A33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28637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8313A5CD-FBAB-E357-CEDD-D2571FA76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64FA1-E5A5-4FA5-9D90-EE0575ED619B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1FCC126A-9352-ECAB-E93B-CB0246199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C8854C3A-C0DF-96AD-1146-933E7D6FB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33E85-BA02-4839-A0C5-834151FAB1E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45889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A899C6A6-8934-E4BC-8444-C7CF926FB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C5716-60D2-4177-B369-40E0CC7F196F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E9F878C8-8F28-2A30-51BB-5E7FEE5B2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84FCA6F7-9C0B-D744-627B-1C5EB37CE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58401-3BDF-4778-9EF2-49962E71278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74975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98E30E37-6168-3CE4-CD45-11A2F82E2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437F6-5A90-431C-92A0-24F46B5982EA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4E57BF8F-3C97-D61F-7330-B51070529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7BEA84AD-2AB8-30D4-128D-7289DA27F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87362-CA6E-4F24-B3BF-E8514D36F2E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94793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CA5A56F2-AAD5-3EDF-DAF0-A7A76486C1F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C484DA5A-A89A-C069-3FA7-45BD6BE720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98F2705-B969-8EE8-FCFD-C940A47328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95DFBD6-C0BD-46EE-B684-BC5055CE782A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EEC7EF-34D8-DFCB-0324-129F363070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90CABE-B0D2-CA80-C99C-656528CC47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Myriad Pro"/>
              </a:defRPr>
            </a:lvl1pPr>
          </a:lstStyle>
          <a:p>
            <a:pPr>
              <a:defRPr/>
            </a:pPr>
            <a:fld id="{7A69AE37-7551-45F4-85FE-7468E9C7435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  <p:sldLayoutId id="2147484237" r:id="rId6"/>
    <p:sldLayoutId id="2147484238" r:id="rId7"/>
    <p:sldLayoutId id="2147484239" r:id="rId8"/>
    <p:sldLayoutId id="2147484240" r:id="rId9"/>
    <p:sldLayoutId id="2147484241" r:id="rId10"/>
    <p:sldLayoutId id="2147484242" r:id="rId11"/>
    <p:sldLayoutId id="2147484243" r:id="rId12"/>
    <p:sldLayoutId id="2147484244" r:id="rId13"/>
    <p:sldLayoutId id="2147484245" r:id="rId14"/>
    <p:sldLayoutId id="2147484246" r:id="rId15"/>
    <p:sldLayoutId id="2147484247" r:id="rId16"/>
    <p:sldLayoutId id="2147484248" r:id="rId17"/>
    <p:sldLayoutId id="2147484249" r:id="rId18"/>
    <p:sldLayoutId id="2147484250" r:id="rId19"/>
    <p:sldLayoutId id="2147484251" r:id="rId20"/>
    <p:sldLayoutId id="2147484252" r:id="rId21"/>
    <p:sldLayoutId id="2147484253" r:id="rId22"/>
    <p:sldLayoutId id="2147484254" r:id="rId23"/>
    <p:sldLayoutId id="2147484255" r:id="rId24"/>
    <p:sldLayoutId id="2147484256" r:id="rId25"/>
    <p:sldLayoutId id="2147484257" r:id="rId26"/>
    <p:sldLayoutId id="2147484258" r:id="rId27"/>
    <p:sldLayoutId id="2147484259" r:id="rId28"/>
    <p:sldLayoutId id="2147484260" r:id="rId29"/>
    <p:sldLayoutId id="2147484261" r:id="rId30"/>
    <p:sldLayoutId id="2147484262" r:id="rId31"/>
    <p:sldLayoutId id="2147484263" r:id="rId32"/>
    <p:sldLayoutId id="2147484264" r:id="rId33"/>
    <p:sldLayoutId id="2147484265" r:id="rId34"/>
    <p:sldLayoutId id="2147484266" r:id="rId35"/>
    <p:sldLayoutId id="2147484267" r:id="rId36"/>
    <p:sldLayoutId id="2147484268" r:id="rId37"/>
    <p:sldLayoutId id="2147484269" r:id="rId38"/>
    <p:sldLayoutId id="2147484270" r:id="rId39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oleObject" Target="../embeddings/oleObject4.bin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slide" Target="slide41.xml"/><Relationship Id="rId5" Type="http://schemas.openxmlformats.org/officeDocument/2006/relationships/image" Target="../media/image14.gif"/><Relationship Id="rId4" Type="http://schemas.openxmlformats.org/officeDocument/2006/relationships/image" Target="../media/image13.wmf"/><Relationship Id="rId9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jpeg"/><Relationship Id="rId5" Type="http://schemas.openxmlformats.org/officeDocument/2006/relationships/image" Target="../media/image18.png"/><Relationship Id="rId4" Type="http://schemas.openxmlformats.org/officeDocument/2006/relationships/image" Target="../media/image13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4.xml"/><Relationship Id="rId7" Type="http://schemas.openxmlformats.org/officeDocument/2006/relationships/slide" Target="slide21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21.jpe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8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oleObject" Target="../embeddings/oleObject10.bin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39.x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0E526E08-6B39-FE72-988D-5FF5FAF95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44450"/>
            <a:ext cx="7705725" cy="1152525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Fuite de gaz</a:t>
            </a:r>
          </a:p>
        </p:txBody>
      </p:sp>
      <p:sp>
        <p:nvSpPr>
          <p:cNvPr id="31747" name="ZoneTexte 5">
            <a:extLst>
              <a:ext uri="{FF2B5EF4-FFF2-40B4-BE49-F238E27FC236}">
                <a16:creationId xmlns:a16="http://schemas.microsoft.com/office/drawing/2014/main" id="{A25DF66C-42E2-E099-FBA0-476C0F605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6237288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441202"/>
                </a:solidFill>
                <a:latin typeface="Times New Roman" panose="02020603050405020304" pitchFamily="18" charset="0"/>
              </a:rPr>
              <a:t>ADMJSP / </a:t>
            </a:r>
            <a:r>
              <a:rPr lang="fr-FR" altLang="fr-FR" sz="1200">
                <a:solidFill>
                  <a:srgbClr val="441202"/>
                </a:solidFill>
                <a:latin typeface="Times New Roman" panose="02020603050405020304" pitchFamily="18" charset="0"/>
              </a:rPr>
              <a:t>Pôle Pédagogie – 2018 – Version 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F4A3B6C3-21CB-D4FA-B620-0870F5356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Arial" panose="020B0604020202020204" pitchFamily="34" charset="0"/>
            </a:endParaRPr>
          </a:p>
        </p:txBody>
      </p:sp>
      <p:sp>
        <p:nvSpPr>
          <p:cNvPr id="44035" name="ZoneTexte 47">
            <a:extLst>
              <a:ext uri="{FF2B5EF4-FFF2-40B4-BE49-F238E27FC236}">
                <a16:creationId xmlns:a16="http://schemas.microsoft.com/office/drawing/2014/main" id="{A5CFF025-82A0-89E2-32E6-1165E4AF9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14826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828800" indent="-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r-FR" altLang="fr-FR" sz="2000" b="1" u="sng">
                <a:latin typeface="Times New Roman" panose="02020603050405020304" pitchFamily="18" charset="0"/>
              </a:rPr>
              <a:t>Prise d’appel :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Recueil du maximum d’informations afin de déterminer la mesure et la gravité de l’évènement pour engager les moyens adaptés.</a:t>
            </a:r>
          </a:p>
        </p:txBody>
      </p:sp>
      <p:graphicFrame>
        <p:nvGraphicFramePr>
          <p:cNvPr id="1043" name="Object 15">
            <a:extLst>
              <a:ext uri="{FF2B5EF4-FFF2-40B4-BE49-F238E27FC236}">
                <a16:creationId xmlns:a16="http://schemas.microsoft.com/office/drawing/2014/main" id="{801AC356-DF3C-0732-6B7C-51F72C7648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53063" y="1371600"/>
          <a:ext cx="3286125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355000" imgH="7578000" progId="AcroExch.Document.11">
                  <p:embed/>
                </p:oleObj>
              </mc:Choice>
              <mc:Fallback>
                <p:oleObj name="Acrobat Document" r:id="rId2" imgW="5355000" imgH="7578000" progId="AcroExch.Document.11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3063" y="1371600"/>
                        <a:ext cx="3286125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ZoneTexte 20">
            <a:extLst>
              <a:ext uri="{FF2B5EF4-FFF2-40B4-BE49-F238E27FC236}">
                <a16:creationId xmlns:a16="http://schemas.microsoft.com/office/drawing/2014/main" id="{417497AF-B951-DF87-D3B3-6E4FE406911C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533400" y="3810000"/>
            <a:ext cx="46053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Utilisation d’une </a:t>
            </a:r>
            <a:r>
              <a:rPr lang="fr-FR" altLang="fr-FR" sz="2000" b="1">
                <a:latin typeface="Times New Roman" panose="02020603050405020304" pitchFamily="18" charset="0"/>
              </a:rPr>
              <a:t>grille de réception de l’alerte </a:t>
            </a:r>
            <a:r>
              <a:rPr lang="fr-FR" altLang="fr-FR" sz="2000">
                <a:latin typeface="Times New Roman" panose="02020603050405020304" pitchFamily="18" charset="0"/>
              </a:rPr>
              <a:t>spécifique et commune.</a:t>
            </a:r>
          </a:p>
        </p:txBody>
      </p:sp>
      <p:sp>
        <p:nvSpPr>
          <p:cNvPr id="44038" name="Titre 8">
            <a:extLst>
              <a:ext uri="{FF2B5EF4-FFF2-40B4-BE49-F238E27FC236}">
                <a16:creationId xmlns:a16="http://schemas.microsoft.com/office/drawing/2014/main" id="{3A3FAB0E-2707-33C7-6DFD-E392E69FF71B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Actions au CTA</a:t>
            </a:r>
          </a:p>
        </p:txBody>
      </p:sp>
      <p:sp>
        <p:nvSpPr>
          <p:cNvPr id="44039" name="Espace réservé du numéro de diapositive 4">
            <a:extLst>
              <a:ext uri="{FF2B5EF4-FFF2-40B4-BE49-F238E27FC236}">
                <a16:creationId xmlns:a16="http://schemas.microsoft.com/office/drawing/2014/main" id="{0F294C22-D401-D6A2-4972-7D920DCE4CC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393F41E-7D2E-4BCB-B526-72BB1544A64C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fr-FR" altLang="fr-FR" sz="2000">
              <a:solidFill>
                <a:srgbClr val="984807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0BBD746E-DC5B-567C-F198-775421C0F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7620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 defTabSz="7620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 defTabSz="7620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 defTabSz="7620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 defTabSz="7620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</a:endParaRPr>
          </a:p>
        </p:txBody>
      </p:sp>
      <p:sp>
        <p:nvSpPr>
          <p:cNvPr id="45059" name="Rectangle 10">
            <a:extLst>
              <a:ext uri="{FF2B5EF4-FFF2-40B4-BE49-F238E27FC236}">
                <a16:creationId xmlns:a16="http://schemas.microsoft.com/office/drawing/2014/main" id="{AC084DEC-2C6B-3DE1-27D4-7A37E7E04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5925" y="6392863"/>
            <a:ext cx="6778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Arial" panose="020B0604020202020204" pitchFamily="34" charset="0"/>
            </a:endParaRPr>
          </a:p>
        </p:txBody>
      </p:sp>
      <p:sp>
        <p:nvSpPr>
          <p:cNvPr id="45060" name="Rectangle 9">
            <a:extLst>
              <a:ext uri="{FF2B5EF4-FFF2-40B4-BE49-F238E27FC236}">
                <a16:creationId xmlns:a16="http://schemas.microsoft.com/office/drawing/2014/main" id="{9326B700-697C-E41B-FB05-B8B5251C2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075" y="2420938"/>
            <a:ext cx="7985125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1143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439863" indent="-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 Odeur / très forte 		émanation / fuite avérée </a:t>
            </a:r>
          </a:p>
          <a:p>
            <a:pPr algn="just">
              <a:spcBef>
                <a:spcPct val="0"/>
              </a:spcBef>
            </a:pP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 Type (gaz ville, butane, propane, …)</a:t>
            </a:r>
          </a:p>
          <a:p>
            <a:pPr algn="just">
              <a:spcBef>
                <a:spcPct val="0"/>
              </a:spcBef>
            </a:pP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 Habitat : maison particulière, immeuble d’habitation, ERP, milieu industriel…</a:t>
            </a:r>
          </a:p>
          <a:p>
            <a:pPr algn="just">
              <a:spcBef>
                <a:spcPct val="0"/>
              </a:spcBef>
            </a:pP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 Localisation : étage, rez-de-chaussée, voie publique…</a:t>
            </a:r>
          </a:p>
        </p:txBody>
      </p:sp>
      <p:sp>
        <p:nvSpPr>
          <p:cNvPr id="45061" name="Flèche droite à entaille 10">
            <a:extLst>
              <a:ext uri="{FF2B5EF4-FFF2-40B4-BE49-F238E27FC236}">
                <a16:creationId xmlns:a16="http://schemas.microsoft.com/office/drawing/2014/main" id="{139F1929-EAAB-E80E-7709-97F74E828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2636838"/>
            <a:ext cx="642938" cy="142875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Arial" panose="020B0604020202020204" pitchFamily="34" charset="0"/>
            </a:endParaRPr>
          </a:p>
        </p:txBody>
      </p:sp>
      <p:sp>
        <p:nvSpPr>
          <p:cNvPr id="45062" name="Titre 8">
            <a:extLst>
              <a:ext uri="{FF2B5EF4-FFF2-40B4-BE49-F238E27FC236}">
                <a16:creationId xmlns:a16="http://schemas.microsoft.com/office/drawing/2014/main" id="{F36A90B3-39F2-95B8-D841-419693CA0FD0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Actions au CTA</a:t>
            </a:r>
          </a:p>
        </p:txBody>
      </p:sp>
      <p:sp>
        <p:nvSpPr>
          <p:cNvPr id="45063" name="Espace réservé du numéro de diapositive 4">
            <a:extLst>
              <a:ext uri="{FF2B5EF4-FFF2-40B4-BE49-F238E27FC236}">
                <a16:creationId xmlns:a16="http://schemas.microsoft.com/office/drawing/2014/main" id="{E1724669-D9F5-1DEE-A5FE-6AB63EB8A48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FD357AB-0F41-4E72-86ED-3C202D6985B0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45064" name="ZoneTexte 47">
            <a:extLst>
              <a:ext uri="{FF2B5EF4-FFF2-40B4-BE49-F238E27FC236}">
                <a16:creationId xmlns:a16="http://schemas.microsoft.com/office/drawing/2014/main" id="{E5CD9E1D-5DB4-8159-7833-56E199285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148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828800" indent="-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r-FR" altLang="fr-FR" sz="2000" b="1" u="sng">
                <a:latin typeface="Times New Roman" panose="02020603050405020304" pitchFamily="18" charset="0"/>
              </a:rPr>
              <a:t>Prise d’appel :</a:t>
            </a:r>
            <a:r>
              <a:rPr lang="fr-FR" altLang="fr-FR" sz="2000">
                <a:latin typeface="Times New Roman" panose="02020603050405020304" pitchFamily="18" charset="0"/>
              </a:rPr>
              <a:t> </a:t>
            </a:r>
            <a:endParaRPr lang="fr-FR" altLang="fr-FR" sz="2000" b="1" u="sng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BA7C70C2-70B5-F271-2EB0-AB69DEB91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7620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 defTabSz="7620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 defTabSz="7620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 defTabSz="7620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 defTabSz="7620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</a:endParaRPr>
          </a:p>
        </p:txBody>
      </p:sp>
      <p:sp>
        <p:nvSpPr>
          <p:cNvPr id="46083" name="Rectangle 10">
            <a:extLst>
              <a:ext uri="{FF2B5EF4-FFF2-40B4-BE49-F238E27FC236}">
                <a16:creationId xmlns:a16="http://schemas.microsoft.com/office/drawing/2014/main" id="{89634841-7A4B-17A9-E288-E93E9DD8F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5925" y="6392863"/>
            <a:ext cx="6778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Arial" panose="020B0604020202020204" pitchFamily="34" charset="0"/>
            </a:endParaRPr>
          </a:p>
        </p:txBody>
      </p:sp>
      <p:sp>
        <p:nvSpPr>
          <p:cNvPr id="46084" name="Rectangle 9">
            <a:extLst>
              <a:ext uri="{FF2B5EF4-FFF2-40B4-BE49-F238E27FC236}">
                <a16:creationId xmlns:a16="http://schemas.microsoft.com/office/drawing/2014/main" id="{83940AB6-AF89-FC72-8A8E-8B8405F8F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438400"/>
            <a:ext cx="7529513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1143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439863" indent="-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 Symptômes des sinistrés :  suspicions CO, solvants …</a:t>
            </a:r>
          </a:p>
          <a:p>
            <a:pPr algn="just">
              <a:spcBef>
                <a:spcPct val="0"/>
              </a:spcBef>
            </a:pP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fr-FR" altLang="fr-FR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Caractéristiques du réseau (diamètre, pression),</a:t>
            </a:r>
          </a:p>
          <a:p>
            <a:pPr algn="just">
              <a:spcBef>
                <a:spcPct val="0"/>
              </a:spcBef>
              <a:buFontTx/>
              <a:buChar char="•"/>
            </a:pPr>
            <a:endParaRPr lang="fr-FR" altLang="fr-FR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fr-FR" altLang="fr-FR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Circonstances de l’accident (travaux…),</a:t>
            </a:r>
          </a:p>
          <a:p>
            <a:pPr algn="just">
              <a:spcBef>
                <a:spcPct val="0"/>
              </a:spcBef>
            </a:pPr>
            <a:endParaRPr lang="fr-FR" altLang="fr-FR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fr-FR" altLang="fr-FR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Localisation de la fuite.</a:t>
            </a:r>
          </a:p>
        </p:txBody>
      </p:sp>
      <p:sp>
        <p:nvSpPr>
          <p:cNvPr id="46085" name="Titre 8">
            <a:extLst>
              <a:ext uri="{FF2B5EF4-FFF2-40B4-BE49-F238E27FC236}">
                <a16:creationId xmlns:a16="http://schemas.microsoft.com/office/drawing/2014/main" id="{8123B2AF-4018-3798-8F0E-EBF7F6571F67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Actions au CTA</a:t>
            </a:r>
          </a:p>
        </p:txBody>
      </p:sp>
      <p:sp>
        <p:nvSpPr>
          <p:cNvPr id="46086" name="Espace réservé du numéro de diapositive 4">
            <a:extLst>
              <a:ext uri="{FF2B5EF4-FFF2-40B4-BE49-F238E27FC236}">
                <a16:creationId xmlns:a16="http://schemas.microsoft.com/office/drawing/2014/main" id="{71962B67-426B-FAC8-C145-3BBDD1A0A4E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BC89E0E-FDB5-413A-8727-1EF6E99D3906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46087" name="ZoneTexte 47">
            <a:extLst>
              <a:ext uri="{FF2B5EF4-FFF2-40B4-BE49-F238E27FC236}">
                <a16:creationId xmlns:a16="http://schemas.microsoft.com/office/drawing/2014/main" id="{7C01A51B-5DEC-54F8-827D-C4292BDE9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148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828800" indent="-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r-FR" altLang="fr-FR" sz="2000" b="1" u="sng">
                <a:latin typeface="Times New Roman" panose="02020603050405020304" pitchFamily="18" charset="0"/>
              </a:rPr>
              <a:t>Prise d’appel :</a:t>
            </a:r>
            <a:r>
              <a:rPr lang="fr-FR" altLang="fr-FR" sz="2000">
                <a:latin typeface="Times New Roman" panose="02020603050405020304" pitchFamily="18" charset="0"/>
              </a:rPr>
              <a:t> </a:t>
            </a:r>
            <a:endParaRPr lang="fr-FR" altLang="fr-FR" sz="2000" b="1" u="sng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A7E40A0-8ACA-4551-9F24-44C433A20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330325"/>
            <a:ext cx="5500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On distingue 2 types de procédures :</a:t>
            </a:r>
          </a:p>
        </p:txBody>
      </p:sp>
      <p:graphicFrame>
        <p:nvGraphicFramePr>
          <p:cNvPr id="47107" name="Graphique 2">
            <a:extLst>
              <a:ext uri="{FF2B5EF4-FFF2-40B4-BE49-F238E27FC236}">
                <a16:creationId xmlns:a16="http://schemas.microsoft.com/office/drawing/2014/main" id="{71712C2A-50BE-882D-6F87-F1152217BEA0}"/>
              </a:ext>
            </a:extLst>
          </p:cNvPr>
          <p:cNvGraphicFramePr>
            <a:graphicFrameLocks/>
          </p:cNvGraphicFramePr>
          <p:nvPr/>
        </p:nvGraphicFramePr>
        <p:xfrm>
          <a:off x="611188" y="1846263"/>
          <a:ext cx="7632700" cy="431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6956139" imgH="3816427" progId="Excel.Chart.8">
                  <p:embed/>
                </p:oleObj>
              </mc:Choice>
              <mc:Fallback>
                <p:oleObj r:id="rId3" imgW="6956139" imgH="3816427" progId="Excel.Chart.8">
                  <p:embed/>
                  <p:pic>
                    <p:nvPicPr>
                      <p:cNvPr id="0" name="Graphiqu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846263"/>
                        <a:ext cx="7632700" cy="431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64087C81-ACDB-F12C-A274-F0B949A86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75" y="2852738"/>
            <a:ext cx="1500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PGR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903EFBA-F1CA-86E6-0A40-770E5420D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933825"/>
            <a:ext cx="1071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PGC</a:t>
            </a:r>
          </a:p>
        </p:txBody>
      </p:sp>
      <p:sp>
        <p:nvSpPr>
          <p:cNvPr id="47110" name="Titre 8">
            <a:extLst>
              <a:ext uri="{FF2B5EF4-FFF2-40B4-BE49-F238E27FC236}">
                <a16:creationId xmlns:a16="http://schemas.microsoft.com/office/drawing/2014/main" id="{644DBD79-B69E-346A-CED9-9BB853A3C866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Actions au CTA</a:t>
            </a:r>
          </a:p>
        </p:txBody>
      </p:sp>
      <p:sp>
        <p:nvSpPr>
          <p:cNvPr id="47111" name="Espace réservé du numéro de diapositive 4">
            <a:extLst>
              <a:ext uri="{FF2B5EF4-FFF2-40B4-BE49-F238E27FC236}">
                <a16:creationId xmlns:a16="http://schemas.microsoft.com/office/drawing/2014/main" id="{2C6D5772-0BC8-182E-A116-1C3EA9A24F9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1CB17EF-AE26-4F41-A556-9B28A876198E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fr-FR" altLang="fr-FR" sz="2000">
              <a:solidFill>
                <a:srgbClr val="984807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>
            <a:extLst>
              <a:ext uri="{FF2B5EF4-FFF2-40B4-BE49-F238E27FC236}">
                <a16:creationId xmlns:a16="http://schemas.microsoft.com/office/drawing/2014/main" id="{6CB81E38-3472-D313-88DF-A66ACF6CE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Arial" panose="020B0604020202020204" pitchFamily="34" charset="0"/>
            </a:endParaRPr>
          </a:p>
        </p:txBody>
      </p:sp>
      <p:sp>
        <p:nvSpPr>
          <p:cNvPr id="49155" name="Rectangle 1027">
            <a:extLst>
              <a:ext uri="{FF2B5EF4-FFF2-40B4-BE49-F238E27FC236}">
                <a16:creationId xmlns:a16="http://schemas.microsoft.com/office/drawing/2014/main" id="{2B6B77FF-7CFA-CE92-86EE-583AEE75C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Arial" panose="020B0604020202020204" pitchFamily="34" charset="0"/>
            </a:endParaRPr>
          </a:p>
        </p:txBody>
      </p:sp>
      <p:sp>
        <p:nvSpPr>
          <p:cNvPr id="49156" name="Rectangle 1029">
            <a:extLst>
              <a:ext uri="{FF2B5EF4-FFF2-40B4-BE49-F238E27FC236}">
                <a16:creationId xmlns:a16="http://schemas.microsoft.com/office/drawing/2014/main" id="{04879044-BE78-235A-AACA-9C09A535D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600" y="5775325"/>
            <a:ext cx="20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Arial" panose="020B0604020202020204" pitchFamily="34" charset="0"/>
            </a:endParaRPr>
          </a:p>
        </p:txBody>
      </p:sp>
      <p:sp>
        <p:nvSpPr>
          <p:cNvPr id="49157" name="Rectangle 1031">
            <a:extLst>
              <a:ext uri="{FF2B5EF4-FFF2-40B4-BE49-F238E27FC236}">
                <a16:creationId xmlns:a16="http://schemas.microsoft.com/office/drawing/2014/main" id="{9EB68D24-D50C-3EFB-19D3-6943E1F75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0" y="379413"/>
            <a:ext cx="203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Arial" panose="020B0604020202020204" pitchFamily="34" charset="0"/>
            </a:endParaRPr>
          </a:p>
        </p:txBody>
      </p:sp>
      <p:sp>
        <p:nvSpPr>
          <p:cNvPr id="49158" name="ZoneTexte 9">
            <a:extLst>
              <a:ext uri="{FF2B5EF4-FFF2-40B4-BE49-F238E27FC236}">
                <a16:creationId xmlns:a16="http://schemas.microsoft.com/office/drawing/2014/main" id="{DDADAB56-0A45-45E4-0049-419CA624F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319213"/>
            <a:ext cx="67865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Envoi des secours :</a:t>
            </a:r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CF4FC6C4-504C-1646-2880-3F50BD9F03F0}"/>
              </a:ext>
            </a:extLst>
          </p:cNvPr>
          <p:cNvGraphicFramePr>
            <a:graphicFrameLocks noGrp="1"/>
          </p:cNvGraphicFramePr>
          <p:nvPr/>
        </p:nvGraphicFramePr>
        <p:xfrm>
          <a:off x="468313" y="1916113"/>
          <a:ext cx="8135937" cy="3673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06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1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39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3566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8" marR="91428" marT="45721" marB="4572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Dans construction</a:t>
                      </a:r>
                      <a:endParaRPr lang="fr-FR" sz="2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8" marR="91428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Sur VP</a:t>
                      </a:r>
                    </a:p>
                  </a:txBody>
                  <a:tcPr marL="91428" marR="91428" marT="45721" marB="4572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748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Reconnaissance, émanation de gaz</a:t>
                      </a:r>
                    </a:p>
                  </a:txBody>
                  <a:tcPr marL="91428" marR="91428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FPT/RGAZ</a:t>
                      </a:r>
                    </a:p>
                  </a:txBody>
                  <a:tcPr marL="91428" marR="91428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VLR + FPT/RGAZ + FPT</a:t>
                      </a:r>
                    </a:p>
                  </a:txBody>
                  <a:tcPr marL="91428" marR="91428" marT="45721" marB="4572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2423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Fuite de gaz avérée</a:t>
                      </a:r>
                    </a:p>
                  </a:txBody>
                  <a:tcPr marL="91428" marR="91428" marT="45721" marB="45721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fr-F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VLR</a:t>
                      </a:r>
                      <a:r>
                        <a:rPr lang="fr-FR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FPT/RGAZ + FPT*</a:t>
                      </a:r>
                    </a:p>
                    <a:p>
                      <a:pPr algn="l"/>
                      <a:r>
                        <a:rPr lang="fr-FR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</a:t>
                      </a:r>
                      <a:r>
                        <a:rPr lang="fr-FR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fr-FR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VLR/CCC + FNRBC </a:t>
                      </a:r>
                    </a:p>
                    <a:p>
                      <a:pPr algn="l"/>
                      <a:r>
                        <a:rPr lang="fr-FR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</a:t>
                      </a:r>
                      <a:r>
                        <a:rPr lang="fr-FR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fr-FR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VPC + VLPC + VSM</a:t>
                      </a:r>
                    </a:p>
                    <a:p>
                      <a:pPr algn="l"/>
                      <a:endParaRPr lang="fr-FR" sz="20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fr-FR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Le FPT prendra la </a:t>
                      </a:r>
                      <a:r>
                        <a:rPr lang="fr-FR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RGaz</a:t>
                      </a:r>
                      <a:r>
                        <a:rPr lang="fr-FR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si son centre en dispose</a:t>
                      </a:r>
                      <a:endParaRPr lang="fr-F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8" marR="91428" marT="45721" marB="45721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9176" name="Titre 8">
            <a:extLst>
              <a:ext uri="{FF2B5EF4-FFF2-40B4-BE49-F238E27FC236}">
                <a16:creationId xmlns:a16="http://schemas.microsoft.com/office/drawing/2014/main" id="{99CB9298-A052-C11F-5E20-651CEB259786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Actions au CTA</a:t>
            </a:r>
          </a:p>
        </p:txBody>
      </p:sp>
      <p:sp>
        <p:nvSpPr>
          <p:cNvPr id="49177" name="Espace réservé du numéro de diapositive 4">
            <a:extLst>
              <a:ext uri="{FF2B5EF4-FFF2-40B4-BE49-F238E27FC236}">
                <a16:creationId xmlns:a16="http://schemas.microsoft.com/office/drawing/2014/main" id="{4CC377F5-3E6A-864C-62A1-EFC25EFAFC3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DD028C7-1CA9-4F54-AE70-3663A60A2633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fr-FR" altLang="fr-FR" sz="2000">
              <a:solidFill>
                <a:srgbClr val="984807"/>
              </a:solidFill>
            </a:endParaRP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oneTexte 47">
            <a:extLst>
              <a:ext uri="{FF2B5EF4-FFF2-40B4-BE49-F238E27FC236}">
                <a16:creationId xmlns:a16="http://schemas.microsoft.com/office/drawing/2014/main" id="{55F994B2-9DB3-8E83-7005-C9928C27D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8" y="1279525"/>
            <a:ext cx="6121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 Alerte et information des autres services :</a:t>
            </a:r>
            <a:endParaRPr lang="fr-FR" altLang="fr-FR" sz="2000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449E2D3B-CDEA-5990-9B85-4036E3DD86E3}"/>
              </a:ext>
            </a:extLst>
          </p:cNvPr>
          <p:cNvGraphicFramePr/>
          <p:nvPr/>
        </p:nvGraphicFramePr>
        <p:xfrm>
          <a:off x="2771800" y="1389046"/>
          <a:ext cx="657229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415" name="ZoneTexte 9">
            <a:extLst>
              <a:ext uri="{FF2B5EF4-FFF2-40B4-BE49-F238E27FC236}">
                <a16:creationId xmlns:a16="http://schemas.microsoft.com/office/drawing/2014/main" id="{5C5D54E5-1BD3-4337-9A79-DEE731E7A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479675"/>
            <a:ext cx="15113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Mise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place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de l’opération de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secours</a:t>
            </a: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 9" descr="images.jpg">
            <a:extLst>
              <a:ext uri="{FF2B5EF4-FFF2-40B4-BE49-F238E27FC236}">
                <a16:creationId xmlns:a16="http://schemas.microsoft.com/office/drawing/2014/main" id="{6B603E60-1709-824A-755F-7A5CF332EF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0368" y="3097559"/>
            <a:ext cx="1428760" cy="129788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0182" name="Titre 8">
            <a:extLst>
              <a:ext uri="{FF2B5EF4-FFF2-40B4-BE49-F238E27FC236}">
                <a16:creationId xmlns:a16="http://schemas.microsoft.com/office/drawing/2014/main" id="{17F04C1D-B438-E004-FAC3-BC014D8FC480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Actions au CTA</a:t>
            </a:r>
          </a:p>
        </p:txBody>
      </p:sp>
      <p:sp>
        <p:nvSpPr>
          <p:cNvPr id="50183" name="Espace réservé du numéro de diapositive 4">
            <a:extLst>
              <a:ext uri="{FF2B5EF4-FFF2-40B4-BE49-F238E27FC236}">
                <a16:creationId xmlns:a16="http://schemas.microsoft.com/office/drawing/2014/main" id="{BDADD651-5F51-7576-1BD8-1C432B65063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FC68510-8DFB-4D13-89A3-6244D894A7A9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fr-FR" altLang="fr-FR" sz="2000">
              <a:solidFill>
                <a:srgbClr val="984807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4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ABFDB351-0C4F-6531-D57B-65CD09846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Arial" panose="020B0604020202020204" pitchFamily="34" charset="0"/>
            </a:endParaRPr>
          </a:p>
        </p:txBody>
      </p:sp>
      <p:sp>
        <p:nvSpPr>
          <p:cNvPr id="51203" name="ZoneTexte 47">
            <a:extLst>
              <a:ext uri="{FF2B5EF4-FFF2-40B4-BE49-F238E27FC236}">
                <a16:creationId xmlns:a16="http://schemas.microsoft.com/office/drawing/2014/main" id="{EB3A8921-633B-E50F-A2C9-E7EE72B89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1928813"/>
            <a:ext cx="7643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76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La qualification est décidée en fonction des éléments recueillis :</a:t>
            </a:r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E8F1E8B6-5207-DA5C-2BEE-0EFC859213C2}"/>
              </a:ext>
            </a:extLst>
          </p:cNvPr>
          <p:cNvGraphicFramePr/>
          <p:nvPr/>
        </p:nvGraphicFramePr>
        <p:xfrm>
          <a:off x="251520" y="1755641"/>
          <a:ext cx="8572560" cy="4429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1205" name="Titre 8">
            <a:extLst>
              <a:ext uri="{FF2B5EF4-FFF2-40B4-BE49-F238E27FC236}">
                <a16:creationId xmlns:a16="http://schemas.microsoft.com/office/drawing/2014/main" id="{52CF0672-2DAE-12BD-B75F-17F9082B2646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Nature et gravité de l'évènement</a:t>
            </a:r>
          </a:p>
        </p:txBody>
      </p:sp>
      <p:sp>
        <p:nvSpPr>
          <p:cNvPr id="51206" name="Espace réservé du numéro de diapositive 4">
            <a:extLst>
              <a:ext uri="{FF2B5EF4-FFF2-40B4-BE49-F238E27FC236}">
                <a16:creationId xmlns:a16="http://schemas.microsoft.com/office/drawing/2014/main" id="{AF943977-648B-032F-6F53-D0FE0290560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E03780C-F0B3-4D85-88EB-A31E2FE7CFCE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51207" name="ZoneTexte 47">
            <a:extLst>
              <a:ext uri="{FF2B5EF4-FFF2-40B4-BE49-F238E27FC236}">
                <a16:creationId xmlns:a16="http://schemas.microsoft.com/office/drawing/2014/main" id="{A0413D95-6A94-6BEA-4E09-F6CF713E9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148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828800" indent="-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r-FR" altLang="fr-FR" sz="2000" b="1" u="sng">
                <a:latin typeface="Times New Roman" panose="02020603050405020304" pitchFamily="18" charset="0"/>
              </a:rPr>
              <a:t>Procédure gaz renforcée (PGR) :</a:t>
            </a:r>
            <a:r>
              <a:rPr lang="fr-FR" altLang="fr-FR" sz="2000">
                <a:latin typeface="Times New Roman" panose="02020603050405020304" pitchFamily="18" charset="0"/>
              </a:rPr>
              <a:t> </a:t>
            </a:r>
            <a:endParaRPr lang="fr-FR" altLang="fr-FR" sz="2000" b="1" u="sng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Image 12" descr="retouche.JPG">
            <a:extLst>
              <a:ext uri="{FF2B5EF4-FFF2-40B4-BE49-F238E27FC236}">
                <a16:creationId xmlns:a16="http://schemas.microsoft.com/office/drawing/2014/main" id="{E46FDFAD-371A-68AA-FF95-068C908FE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436813"/>
            <a:ext cx="3763963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Rectangle 2">
            <a:extLst>
              <a:ext uri="{FF2B5EF4-FFF2-40B4-BE49-F238E27FC236}">
                <a16:creationId xmlns:a16="http://schemas.microsoft.com/office/drawing/2014/main" id="{DF05B73C-FC1F-8B1D-6D7C-ED4218199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813" y="61436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Arial" panose="020B0604020202020204" pitchFamily="34" charset="0"/>
            </a:endParaRPr>
          </a:p>
        </p:txBody>
      </p:sp>
      <p:sp>
        <p:nvSpPr>
          <p:cNvPr id="53252" name="ZoneTexte 47">
            <a:extLst>
              <a:ext uri="{FF2B5EF4-FFF2-40B4-BE49-F238E27FC236}">
                <a16:creationId xmlns:a16="http://schemas.microsoft.com/office/drawing/2014/main" id="{3A9018CA-72B1-8B62-B4E0-964A9381C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2000250"/>
            <a:ext cx="76438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Concerne les fuites de gaz avérées suivantes  : </a:t>
            </a:r>
          </a:p>
        </p:txBody>
      </p:sp>
      <p:sp>
        <p:nvSpPr>
          <p:cNvPr id="1031" name="Pensées 7">
            <a:extLst>
              <a:ext uri="{FF2B5EF4-FFF2-40B4-BE49-F238E27FC236}">
                <a16:creationId xmlns:a16="http://schemas.microsoft.com/office/drawing/2014/main" id="{BF35C787-22F6-58F5-C027-6B2E7E728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3163" y="5394325"/>
            <a:ext cx="357187" cy="214313"/>
          </a:xfrm>
          <a:prstGeom prst="cloudCallout">
            <a:avLst>
              <a:gd name="adj1" fmla="val -75444"/>
              <a:gd name="adj2" fmla="val 64093"/>
            </a:avLst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Arial" panose="020B0604020202020204" pitchFamily="34" charset="0"/>
            </a:endParaRPr>
          </a:p>
        </p:txBody>
      </p:sp>
      <p:cxnSp>
        <p:nvCxnSpPr>
          <p:cNvPr id="1032" name="Connecteur droit avec flèche 9">
            <a:extLst>
              <a:ext uri="{FF2B5EF4-FFF2-40B4-BE49-F238E27FC236}">
                <a16:creationId xmlns:a16="http://schemas.microsoft.com/office/drawing/2014/main" id="{B0D38117-4DF4-7E7E-219E-DA465D11F432}"/>
              </a:ext>
            </a:extLst>
          </p:cNvPr>
          <p:cNvCxnSpPr>
            <a:cxnSpLocks noChangeShapeType="1"/>
            <a:stCxn id="12" idx="3"/>
          </p:cNvCxnSpPr>
          <p:nvPr/>
        </p:nvCxnSpPr>
        <p:spPr bwMode="auto">
          <a:xfrm>
            <a:off x="3851275" y="3502025"/>
            <a:ext cx="2233613" cy="2106613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15706F97-B6D3-2CFA-19C9-F7DA80D44F84}"/>
              </a:ext>
            </a:extLst>
          </p:cNvPr>
          <p:cNvSpPr txBox="1"/>
          <p:nvPr/>
        </p:nvSpPr>
        <p:spPr>
          <a:xfrm>
            <a:off x="532842" y="2994658"/>
            <a:ext cx="3319077" cy="101566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Fuite sur voie publique sans échappement à l’air libre, appelée fuite « fermée »</a:t>
            </a:r>
          </a:p>
        </p:txBody>
      </p:sp>
      <p:sp>
        <p:nvSpPr>
          <p:cNvPr id="15" name="Forme libre 14">
            <a:extLst>
              <a:ext uri="{FF2B5EF4-FFF2-40B4-BE49-F238E27FC236}">
                <a16:creationId xmlns:a16="http://schemas.microsoft.com/office/drawing/2014/main" id="{3DBCDC02-952D-2CB8-C52A-DC5EF44BD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2063" y="5476875"/>
            <a:ext cx="1230312" cy="447675"/>
          </a:xfrm>
          <a:custGeom>
            <a:avLst/>
            <a:gdLst>
              <a:gd name="T0" fmla="*/ 0 w 1249471"/>
              <a:gd name="T1" fmla="*/ 202672 h 447806"/>
              <a:gd name="T2" fmla="*/ 189340 w 1249471"/>
              <a:gd name="T3" fmla="*/ 199598 h 447806"/>
              <a:gd name="T4" fmla="*/ 188243 w 1249471"/>
              <a:gd name="T5" fmla="*/ 0 h 447806"/>
              <a:gd name="T6" fmla="*/ 435585 w 1249471"/>
              <a:gd name="T7" fmla="*/ 0 h 447806"/>
              <a:gd name="T8" fmla="*/ 436677 w 1249471"/>
              <a:gd name="T9" fmla="*/ 439110 h 447806"/>
              <a:gd name="T10" fmla="*/ 187149 w 1249471"/>
              <a:gd name="T11" fmla="*/ 436040 h 447806"/>
              <a:gd name="T12" fmla="*/ 184961 w 1249471"/>
              <a:gd name="T13" fmla="*/ 227229 h 447806"/>
              <a:gd name="T14" fmla="*/ 0 w 1249471"/>
              <a:gd name="T15" fmla="*/ 202672 h 44780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49471"/>
              <a:gd name="T25" fmla="*/ 0 h 447806"/>
              <a:gd name="T26" fmla="*/ 1249471 w 1249471"/>
              <a:gd name="T27" fmla="*/ 447806 h 44780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49471" h="447806">
                <a:moveTo>
                  <a:pt x="0" y="206680"/>
                </a:moveTo>
                <a:lnTo>
                  <a:pt x="541751" y="203548"/>
                </a:lnTo>
                <a:lnTo>
                  <a:pt x="538619" y="0"/>
                </a:lnTo>
                <a:lnTo>
                  <a:pt x="1246340" y="0"/>
                </a:lnTo>
                <a:cubicBezTo>
                  <a:pt x="1247384" y="149269"/>
                  <a:pt x="1248427" y="298537"/>
                  <a:pt x="1249471" y="447806"/>
                </a:cubicBezTo>
                <a:lnTo>
                  <a:pt x="535488" y="444674"/>
                </a:lnTo>
                <a:lnTo>
                  <a:pt x="529225" y="231732"/>
                </a:lnTo>
                <a:lnTo>
                  <a:pt x="0" y="20668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3257" name="Titre 8">
            <a:extLst>
              <a:ext uri="{FF2B5EF4-FFF2-40B4-BE49-F238E27FC236}">
                <a16:creationId xmlns:a16="http://schemas.microsoft.com/office/drawing/2014/main" id="{83F42A42-40B4-E6D4-4EFC-09C7CC28CA5A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Nature et gravité de l'évènement</a:t>
            </a:r>
          </a:p>
        </p:txBody>
      </p:sp>
      <p:sp>
        <p:nvSpPr>
          <p:cNvPr id="53258" name="Espace réservé du numéro de diapositive 4">
            <a:extLst>
              <a:ext uri="{FF2B5EF4-FFF2-40B4-BE49-F238E27FC236}">
                <a16:creationId xmlns:a16="http://schemas.microsoft.com/office/drawing/2014/main" id="{D9C558D8-33D2-732A-7C47-882F0D22A79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8E79E4E-7052-4B96-907D-F3C4D4C67592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53259" name="ZoneTexte 47">
            <a:extLst>
              <a:ext uri="{FF2B5EF4-FFF2-40B4-BE49-F238E27FC236}">
                <a16:creationId xmlns:a16="http://schemas.microsoft.com/office/drawing/2014/main" id="{CBE62B38-AD95-7217-FC15-325F4EB53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148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828800" indent="-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r-FR" altLang="fr-FR" sz="2000" b="1" u="sng">
                <a:latin typeface="Times New Roman" panose="02020603050405020304" pitchFamily="18" charset="0"/>
              </a:rPr>
              <a:t>Procédure gaz renforcée (PGR) :</a:t>
            </a:r>
            <a:r>
              <a:rPr lang="fr-FR" altLang="fr-FR" sz="2000">
                <a:latin typeface="Times New Roman" panose="02020603050405020304" pitchFamily="18" charset="0"/>
              </a:rPr>
              <a:t> </a:t>
            </a:r>
            <a:endParaRPr lang="fr-FR" altLang="fr-FR" sz="2000" b="1" u="sng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E4CD98EA-6469-25E6-500A-ED4B0A625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813" y="61436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Arial" panose="020B0604020202020204" pitchFamily="34" charset="0"/>
            </a:endParaRPr>
          </a:p>
        </p:txBody>
      </p:sp>
      <p:sp>
        <p:nvSpPr>
          <p:cNvPr id="55299" name="ZoneTexte 47">
            <a:extLst>
              <a:ext uri="{FF2B5EF4-FFF2-40B4-BE49-F238E27FC236}">
                <a16:creationId xmlns:a16="http://schemas.microsoft.com/office/drawing/2014/main" id="{EE562A67-4F04-5A07-3146-D46FD051E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2000250"/>
            <a:ext cx="8034337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Fuite fermée : définition :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4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Fuite non visible dont une partie du gaz ne s'échappe pas à l'air libre.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Diffusion n'est pas maîtrisable et peut trouver des cheminements dans le sous-sol et/ou dans les réseaux secondaires (électricité, eau potable, eaux usées, etc.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 Environ 6 / an.</a:t>
            </a:r>
          </a:p>
        </p:txBody>
      </p:sp>
      <p:sp>
        <p:nvSpPr>
          <p:cNvPr id="55300" name="Titre 8">
            <a:extLst>
              <a:ext uri="{FF2B5EF4-FFF2-40B4-BE49-F238E27FC236}">
                <a16:creationId xmlns:a16="http://schemas.microsoft.com/office/drawing/2014/main" id="{D00F7B61-C948-8761-EF14-47D9D089340F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Nature et gravité de l'évènement</a:t>
            </a:r>
          </a:p>
        </p:txBody>
      </p:sp>
      <p:sp>
        <p:nvSpPr>
          <p:cNvPr id="55301" name="Espace réservé du numéro de diapositive 4">
            <a:extLst>
              <a:ext uri="{FF2B5EF4-FFF2-40B4-BE49-F238E27FC236}">
                <a16:creationId xmlns:a16="http://schemas.microsoft.com/office/drawing/2014/main" id="{37C0B282-D04E-1153-39C4-75067D371E2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5665B99-9398-4349-8A9A-FCD0B045FC29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55302" name="ZoneTexte 47">
            <a:extLst>
              <a:ext uri="{FF2B5EF4-FFF2-40B4-BE49-F238E27FC236}">
                <a16:creationId xmlns:a16="http://schemas.microsoft.com/office/drawing/2014/main" id="{5A316E80-69E6-647B-5182-BEB5FAEED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148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828800" indent="-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r-FR" altLang="fr-FR" sz="2000" b="1" u="sng">
                <a:latin typeface="Times New Roman" panose="02020603050405020304" pitchFamily="18" charset="0"/>
              </a:rPr>
              <a:t>Procédure gaz renforcée (PGR) :</a:t>
            </a:r>
            <a:r>
              <a:rPr lang="fr-FR" altLang="fr-FR" sz="2000">
                <a:latin typeface="Times New Roman" panose="02020603050405020304" pitchFamily="18" charset="0"/>
              </a:rPr>
              <a:t> </a:t>
            </a:r>
            <a:endParaRPr lang="fr-FR" altLang="fr-FR" sz="2000" b="1" u="sng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830FEE76-22BF-D23F-B1DA-6BECAA2AE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813" y="61436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Arial" panose="020B0604020202020204" pitchFamily="34" charset="0"/>
            </a:endParaRPr>
          </a:p>
        </p:txBody>
      </p:sp>
      <p:sp>
        <p:nvSpPr>
          <p:cNvPr id="57347" name="ZoneTexte 47">
            <a:extLst>
              <a:ext uri="{FF2B5EF4-FFF2-40B4-BE49-F238E27FC236}">
                <a16:creationId xmlns:a16="http://schemas.microsoft.com/office/drawing/2014/main" id="{3525BF81-7B5A-7A1F-C8A3-CC83C1EDB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2000250"/>
            <a:ext cx="8034337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Fuite fermée : 2 types de fuites fermées :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 Sur le réseau basse pression : le maintien du flux gazeux peut-être privilégié à sa coupure ;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 Sur le réseau moyenne pression : Coupure doit-être mise en œuvre en priorité.</a:t>
            </a:r>
          </a:p>
        </p:txBody>
      </p:sp>
      <p:sp>
        <p:nvSpPr>
          <p:cNvPr id="57348" name="Titre 8">
            <a:extLst>
              <a:ext uri="{FF2B5EF4-FFF2-40B4-BE49-F238E27FC236}">
                <a16:creationId xmlns:a16="http://schemas.microsoft.com/office/drawing/2014/main" id="{9237F512-8095-32BE-A8F2-FF9B2E8F9A4E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Nature et gravité de l'évènement</a:t>
            </a:r>
          </a:p>
        </p:txBody>
      </p:sp>
      <p:sp>
        <p:nvSpPr>
          <p:cNvPr id="57349" name="Espace réservé du numéro de diapositive 4">
            <a:extLst>
              <a:ext uri="{FF2B5EF4-FFF2-40B4-BE49-F238E27FC236}">
                <a16:creationId xmlns:a16="http://schemas.microsoft.com/office/drawing/2014/main" id="{75744E40-AB8D-889A-9F5D-23CFA5070B9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03ACC95-AECA-4A73-892C-D3FCEE6DD0C5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57350" name="ZoneTexte 47">
            <a:extLst>
              <a:ext uri="{FF2B5EF4-FFF2-40B4-BE49-F238E27FC236}">
                <a16:creationId xmlns:a16="http://schemas.microsoft.com/office/drawing/2014/main" id="{5DE38E56-6C30-E555-CB28-C6C9CCE8F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148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828800" indent="-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r-FR" altLang="fr-FR" sz="2000" b="1" u="sng">
                <a:latin typeface="Times New Roman" panose="02020603050405020304" pitchFamily="18" charset="0"/>
              </a:rPr>
              <a:t>Procédure gaz renforcée (PGR) :</a:t>
            </a:r>
            <a:r>
              <a:rPr lang="fr-FR" altLang="fr-FR" sz="2000">
                <a:latin typeface="Times New Roman" panose="02020603050405020304" pitchFamily="18" charset="0"/>
              </a:rPr>
              <a:t> </a:t>
            </a:r>
            <a:endParaRPr lang="fr-FR" altLang="fr-FR" sz="2000" b="1" u="sng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re 8">
            <a:extLst>
              <a:ext uri="{FF2B5EF4-FFF2-40B4-BE49-F238E27FC236}">
                <a16:creationId xmlns:a16="http://schemas.microsoft.com/office/drawing/2014/main" id="{7D76AEFB-EA27-2B17-DC81-A91FC6B3988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Fuite de gaz</a:t>
            </a:r>
          </a:p>
        </p:txBody>
      </p:sp>
      <p:sp>
        <p:nvSpPr>
          <p:cNvPr id="32771" name="Espace réservé du numéro de diapositive 4">
            <a:extLst>
              <a:ext uri="{FF2B5EF4-FFF2-40B4-BE49-F238E27FC236}">
                <a16:creationId xmlns:a16="http://schemas.microsoft.com/office/drawing/2014/main" id="{79DEF085-06E7-70BE-9103-935F5DA08CB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EB20C0A-08E2-4C57-99FA-ADD17D7A32AE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40E409BA-6F7B-83A8-6226-43E8C08D5CCC}"/>
              </a:ext>
            </a:extLst>
          </p:cNvPr>
          <p:cNvCxnSpPr/>
          <p:nvPr/>
        </p:nvCxnSpPr>
        <p:spPr>
          <a:xfrm rot="5400000">
            <a:off x="2143125" y="3721100"/>
            <a:ext cx="4859338" cy="1588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3" name="ZoneTexte 16">
            <a:extLst>
              <a:ext uri="{FF2B5EF4-FFF2-40B4-BE49-F238E27FC236}">
                <a16:creationId xmlns:a16="http://schemas.microsoft.com/office/drawing/2014/main" id="{95BC9233-C9B2-E7B6-9D8C-FB10FA7EE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916113"/>
            <a:ext cx="4300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Objectifs</a:t>
            </a:r>
          </a:p>
        </p:txBody>
      </p:sp>
      <p:sp>
        <p:nvSpPr>
          <p:cNvPr id="32774" name="ZoneTexte 20">
            <a:extLst>
              <a:ext uri="{FF2B5EF4-FFF2-40B4-BE49-F238E27FC236}">
                <a16:creationId xmlns:a16="http://schemas.microsoft.com/office/drawing/2014/main" id="{5B43A044-F98E-D104-B15A-F7A04A7A4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713" y="2632075"/>
            <a:ext cx="3821112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FontTx/>
              <a:buChar char=" "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A la fin de cette partie, vous serez capable de connaître et de mettre en application les DO 2013–010 et 2017-018 sur les opérations de secours sur réseau de gaz naturel.</a:t>
            </a:r>
          </a:p>
        </p:txBody>
      </p:sp>
      <p:sp>
        <p:nvSpPr>
          <p:cNvPr id="32775" name="ZoneTexte 15">
            <a:extLst>
              <a:ext uri="{FF2B5EF4-FFF2-40B4-BE49-F238E27FC236}">
                <a16:creationId xmlns:a16="http://schemas.microsoft.com/office/drawing/2014/main" id="{83407577-D027-774D-4B3E-579A09FCE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628775"/>
            <a:ext cx="3938587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Rappels risque gaz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Appel des secours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Qualification de la nature et de la gravité de l’évènement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Procédure gaz renforcée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Périmètres de sécurité inter-services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Aggravation, sur-accident, explosion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Méthodologie d’intervention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Retour à la normale</a:t>
            </a:r>
          </a:p>
          <a:p>
            <a:pPr>
              <a:buFont typeface="Arial" panose="020B0604020202020204" pitchFamily="34" charset="0"/>
              <a:buNone/>
            </a:pP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Fuite de gaz enflammée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>
            <a:extLst>
              <a:ext uri="{FF2B5EF4-FFF2-40B4-BE49-F238E27FC236}">
                <a16:creationId xmlns:a16="http://schemas.microsoft.com/office/drawing/2014/main" id="{17F2F099-CAF8-82C2-15B6-89E043B410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43625" y="3214688"/>
          <a:ext cx="2786063" cy="297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4859000" imgH="23117175" progId="">
                  <p:embed/>
                </p:oleObj>
              </mc:Choice>
              <mc:Fallback>
                <p:oleObj r:id="rId3" imgW="14859000" imgH="23117175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25" y="3214688"/>
                        <a:ext cx="2786063" cy="297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5" name="Rectangle 2">
            <a:extLst>
              <a:ext uri="{FF2B5EF4-FFF2-40B4-BE49-F238E27FC236}">
                <a16:creationId xmlns:a16="http://schemas.microsoft.com/office/drawing/2014/main" id="{24D837C8-BF46-FF4B-906A-475D0C6CF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813" y="61436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Arial" panose="020B060402020202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B510537-987E-3950-DB9D-9FD8BB7E5D87}"/>
              </a:ext>
            </a:extLst>
          </p:cNvPr>
          <p:cNvSpPr txBox="1"/>
          <p:nvPr/>
        </p:nvSpPr>
        <p:spPr>
          <a:xfrm>
            <a:off x="434396" y="1794263"/>
            <a:ext cx="8314068" cy="7078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Fuite de gaz sur voie publique avec échappement à l’air libre appelée « fuite ouverte »</a:t>
            </a:r>
          </a:p>
        </p:txBody>
      </p:sp>
      <p:pic>
        <p:nvPicPr>
          <p:cNvPr id="18" name="Picture 6" descr="H:\GFOR\BUREAU MISE EN OEUVRE DES FORMATIONS\DEVELOPPEMENT PEDAGOGIQUE\Banque de données clipart, photos pompier\GIF POMPIERS\uv8iw35l.gif">
            <a:extLst>
              <a:ext uri="{FF2B5EF4-FFF2-40B4-BE49-F238E27FC236}">
                <a16:creationId xmlns:a16="http://schemas.microsoft.com/office/drawing/2014/main" id="{AA25ECF1-A910-0779-F0F3-01C675CD5D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54456">
            <a:off x="5558631" y="4956969"/>
            <a:ext cx="159861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Ellipse 22">
            <a:extLst>
              <a:ext uri="{FF2B5EF4-FFF2-40B4-BE49-F238E27FC236}">
                <a16:creationId xmlns:a16="http://schemas.microsoft.com/office/drawing/2014/main" id="{D5803432-288C-9C94-7FC1-4AE08C434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7875" y="6072188"/>
            <a:ext cx="142875" cy="214312"/>
          </a:xfrm>
          <a:prstGeom prst="ellipse">
            <a:avLst/>
          </a:prstGeom>
          <a:solidFill>
            <a:srgbClr val="FFFFFF"/>
          </a:solidFill>
          <a:ln w="12700" algn="ctr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Arial" panose="020B0604020202020204" pitchFamily="34" charset="0"/>
            </a:endParaRPr>
          </a:p>
        </p:txBody>
      </p:sp>
      <p:pic>
        <p:nvPicPr>
          <p:cNvPr id="1027" name="Image 9" descr="Pelles.jpg">
            <a:hlinkClick r:id="rId6" action="ppaction://hlinksldjump"/>
            <a:extLst>
              <a:ext uri="{FF2B5EF4-FFF2-40B4-BE49-F238E27FC236}">
                <a16:creationId xmlns:a16="http://schemas.microsoft.com/office/drawing/2014/main" id="{C9D70ED4-EA50-BA7C-B454-8F4350DCE75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14750"/>
            <a:ext cx="2293938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37D47814-F2D2-A384-B7E4-6D5FB43432B0}"/>
              </a:ext>
            </a:extLst>
          </p:cNvPr>
          <p:cNvSpPr txBox="1"/>
          <p:nvPr/>
        </p:nvSpPr>
        <p:spPr>
          <a:xfrm>
            <a:off x="434396" y="5533013"/>
            <a:ext cx="4107876" cy="646331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sz="1600" dirty="0">
                <a:solidFill>
                  <a:schemeClr val="tx1"/>
                </a:solidFill>
              </a:rPr>
              <a:t>Demande expresse des SP </a:t>
            </a:r>
            <a:r>
              <a:rPr lang="fr-F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(chef CTA-CODIS ou COS)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843EBA69-76DA-7D20-4E8F-E4784ECB3E8C}"/>
              </a:ext>
            </a:extLst>
          </p:cNvPr>
          <p:cNvSpPr txBox="1"/>
          <p:nvPr/>
        </p:nvSpPr>
        <p:spPr>
          <a:xfrm>
            <a:off x="365919" y="3598971"/>
            <a:ext cx="2571768" cy="646331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Demande expresse de l’opérateur de réseau gaz </a:t>
            </a:r>
          </a:p>
        </p:txBody>
      </p: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B91390F2-BF81-E20F-2537-7FD7022A7D8C}"/>
              </a:ext>
            </a:extLst>
          </p:cNvPr>
          <p:cNvCxnSpPr>
            <a:cxnSpLocks noChangeShapeType="1"/>
            <a:stCxn id="13" idx="2"/>
            <a:endCxn id="27" idx="3"/>
          </p:cNvCxnSpPr>
          <p:nvPr/>
        </p:nvCxnSpPr>
        <p:spPr bwMode="auto">
          <a:xfrm flipH="1">
            <a:off x="2938463" y="2501900"/>
            <a:ext cx="1652587" cy="1420813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E9CFDDA5-F209-DCCD-30CB-21D8B87501F5}"/>
              </a:ext>
            </a:extLst>
          </p:cNvPr>
          <p:cNvCxnSpPr>
            <a:cxnSpLocks noChangeShapeType="1"/>
            <a:stCxn id="13" idx="2"/>
          </p:cNvCxnSpPr>
          <p:nvPr/>
        </p:nvCxnSpPr>
        <p:spPr bwMode="auto">
          <a:xfrm flipH="1">
            <a:off x="3281363" y="2501900"/>
            <a:ext cx="1309687" cy="294322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5" name="Picture 22" descr="C:\Users\patrice\Desktop\PHO00050396[1].jpg">
            <a:extLst>
              <a:ext uri="{FF2B5EF4-FFF2-40B4-BE49-F238E27FC236}">
                <a16:creationId xmlns:a16="http://schemas.microsoft.com/office/drawing/2014/main" id="{A17A8610-41C5-8E72-A1D5-34D09462A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33"/>
          <a:stretch>
            <a:fillRect/>
          </a:stretch>
        </p:blipFill>
        <p:spPr bwMode="auto">
          <a:xfrm>
            <a:off x="366713" y="2890838"/>
            <a:ext cx="149860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 descr="H:\GFOR\BUREAU MISE EN OEUVRE DES FORMATIONS\DEVELOPPEMENT PEDAGOGIQUE\Banque de données clipart, photos pompier\Clipart\Photo 917.gif">
            <a:extLst>
              <a:ext uri="{FF2B5EF4-FFF2-40B4-BE49-F238E27FC236}">
                <a16:creationId xmlns:a16="http://schemas.microsoft.com/office/drawing/2014/main" id="{7AFF08B9-3257-ACEB-4C8F-5C06BD2C1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3" y="4483100"/>
            <a:ext cx="9334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6" name="Titre 8">
            <a:extLst>
              <a:ext uri="{FF2B5EF4-FFF2-40B4-BE49-F238E27FC236}">
                <a16:creationId xmlns:a16="http://schemas.microsoft.com/office/drawing/2014/main" id="{4736B1F8-A8C8-AB57-ED81-A044A22ADF5A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Nature et gravité de l'évènement</a:t>
            </a:r>
          </a:p>
        </p:txBody>
      </p:sp>
      <p:sp>
        <p:nvSpPr>
          <p:cNvPr id="59407" name="Espace réservé du numéro de diapositive 4">
            <a:extLst>
              <a:ext uri="{FF2B5EF4-FFF2-40B4-BE49-F238E27FC236}">
                <a16:creationId xmlns:a16="http://schemas.microsoft.com/office/drawing/2014/main" id="{F15E7087-D8A6-398D-231A-0BC1FF9AA71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AD1DE27-8973-4585-8C96-F96190022887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59408" name="ZoneTexte 47">
            <a:extLst>
              <a:ext uri="{FF2B5EF4-FFF2-40B4-BE49-F238E27FC236}">
                <a16:creationId xmlns:a16="http://schemas.microsoft.com/office/drawing/2014/main" id="{54C8321B-3936-F1CC-601F-EA05BEDA0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50" y="1312863"/>
            <a:ext cx="5148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828800" indent="-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r-FR" altLang="fr-FR" sz="2000" b="1" u="sng">
                <a:latin typeface="Times New Roman" panose="02020603050405020304" pitchFamily="18" charset="0"/>
              </a:rPr>
              <a:t>Procédure gaz renforcée (PGR) :</a:t>
            </a:r>
            <a:r>
              <a:rPr lang="fr-FR" altLang="fr-FR" sz="2000">
                <a:latin typeface="Times New Roman" panose="02020603050405020304" pitchFamily="18" charset="0"/>
              </a:rPr>
              <a:t> </a:t>
            </a:r>
            <a:endParaRPr lang="fr-FR" altLang="fr-FR" sz="2000" b="1" u="sng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6ECD8386-5ADD-45DC-39D8-57CD8AB2C8F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743200" y="2268538"/>
            <a:ext cx="1716088" cy="1084262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026" name="Object 2">
            <a:extLst>
              <a:ext uri="{FF2B5EF4-FFF2-40B4-BE49-F238E27FC236}">
                <a16:creationId xmlns:a16="http://schemas.microsoft.com/office/drawing/2014/main" id="{C576D8C4-BC0C-4107-3199-22436FF946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43625" y="3214688"/>
          <a:ext cx="2786063" cy="297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14859000" imgH="23117175" progId="CorelDraw.Graphic.9">
                  <p:embed/>
                </p:oleObj>
              </mc:Choice>
              <mc:Fallback>
                <p:oleObj name="CorelDRAW" r:id="rId3" imgW="14859000" imgH="23117175" progId="CorelDraw.Graphic.9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25" y="3214688"/>
                        <a:ext cx="2786063" cy="297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4" name="Rectangle 2">
            <a:extLst>
              <a:ext uri="{FF2B5EF4-FFF2-40B4-BE49-F238E27FC236}">
                <a16:creationId xmlns:a16="http://schemas.microsoft.com/office/drawing/2014/main" id="{63FD1DE2-1F84-8AEA-FC14-4B7454573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813" y="61436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Arial" panose="020B060402020202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00BE236-5A04-F344-0639-5BF884D4E05F}"/>
              </a:ext>
            </a:extLst>
          </p:cNvPr>
          <p:cNvSpPr txBox="1"/>
          <p:nvPr/>
        </p:nvSpPr>
        <p:spPr>
          <a:xfrm>
            <a:off x="963450" y="1868232"/>
            <a:ext cx="6992926" cy="40011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Fuite ou présence de gaz dans </a:t>
            </a:r>
            <a:r>
              <a:rPr lang="fr-F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bâtiment </a:t>
            </a:r>
          </a:p>
        </p:txBody>
      </p:sp>
      <p:pic>
        <p:nvPicPr>
          <p:cNvPr id="18" name="Picture 6" descr="H:\GFOR\BUREAU MISE EN OEUVRE DES FORMATIONS\DEVELOPPEMENT PEDAGOGIQUE\Banque de données clipart, photos pompier\GIF POMPIERS\uv8iw35l.gif">
            <a:extLst>
              <a:ext uri="{FF2B5EF4-FFF2-40B4-BE49-F238E27FC236}">
                <a16:creationId xmlns:a16="http://schemas.microsoft.com/office/drawing/2014/main" id="{674F7898-62B7-38B5-162F-0653D69774F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54456">
            <a:off x="6907213" y="4100513"/>
            <a:ext cx="1446212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Forme libre 21">
            <a:extLst>
              <a:ext uri="{FF2B5EF4-FFF2-40B4-BE49-F238E27FC236}">
                <a16:creationId xmlns:a16="http://schemas.microsoft.com/office/drawing/2014/main" id="{841A8A4F-1214-C640-2CF2-22B4E6330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613" y="4857750"/>
            <a:ext cx="642937" cy="428625"/>
          </a:xfrm>
          <a:custGeom>
            <a:avLst/>
            <a:gdLst>
              <a:gd name="T0" fmla="*/ 999178 w 610967"/>
              <a:gd name="T1" fmla="*/ 1094127 h 401844"/>
              <a:gd name="T2" fmla="*/ 6085572 w 610967"/>
              <a:gd name="T3" fmla="*/ 3281994 h 401844"/>
              <a:gd name="T4" fmla="*/ 6131026 w 610967"/>
              <a:gd name="T5" fmla="*/ 2693029 h 401844"/>
              <a:gd name="T6" fmla="*/ 5722252 w 610967"/>
              <a:gd name="T7" fmla="*/ 0 h 401844"/>
              <a:gd name="T8" fmla="*/ 6766805 w 610967"/>
              <a:gd name="T9" fmla="*/ 0 h 401844"/>
              <a:gd name="T10" fmla="*/ 6630588 w 610967"/>
              <a:gd name="T11" fmla="*/ 3029557 h 401844"/>
              <a:gd name="T12" fmla="*/ 6494296 w 610967"/>
              <a:gd name="T13" fmla="*/ 4460165 h 401844"/>
              <a:gd name="T14" fmla="*/ 6675948 w 610967"/>
              <a:gd name="T15" fmla="*/ 4796811 h 401844"/>
              <a:gd name="T16" fmla="*/ 6630588 w 610967"/>
              <a:gd name="T17" fmla="*/ 5974963 h 401844"/>
              <a:gd name="T18" fmla="*/ 6585145 w 610967"/>
              <a:gd name="T19" fmla="*/ 7321408 h 401844"/>
              <a:gd name="T20" fmla="*/ 6630588 w 610967"/>
              <a:gd name="T21" fmla="*/ 8247122 h 401844"/>
              <a:gd name="T22" fmla="*/ 5949346 w 610967"/>
              <a:gd name="T23" fmla="*/ 8247122 h 401844"/>
              <a:gd name="T24" fmla="*/ 5722252 w 610967"/>
              <a:gd name="T25" fmla="*/ 7994599 h 401844"/>
              <a:gd name="T26" fmla="*/ 5676844 w 610967"/>
              <a:gd name="T27" fmla="*/ 6479869 h 401844"/>
              <a:gd name="T28" fmla="*/ 5222705 w 610967"/>
              <a:gd name="T29" fmla="*/ 6732317 h 401844"/>
              <a:gd name="T30" fmla="*/ 5086411 w 610967"/>
              <a:gd name="T31" fmla="*/ 6648167 h 401844"/>
              <a:gd name="T32" fmla="*/ 0 w 610967"/>
              <a:gd name="T33" fmla="*/ 4123581 h 401844"/>
              <a:gd name="T34" fmla="*/ 999178 w 610967"/>
              <a:gd name="T35" fmla="*/ 1094127 h 40184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10967"/>
              <a:gd name="T55" fmla="*/ 0 h 401844"/>
              <a:gd name="T56" fmla="*/ 610967 w 610967"/>
              <a:gd name="T57" fmla="*/ 401844 h 40184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10967" h="401844">
                <a:moveTo>
                  <a:pt x="90210" y="53306"/>
                </a:moveTo>
                <a:lnTo>
                  <a:pt x="549460" y="159917"/>
                </a:lnTo>
                <a:lnTo>
                  <a:pt x="553561" y="131214"/>
                </a:lnTo>
                <a:lnTo>
                  <a:pt x="516657" y="0"/>
                </a:lnTo>
                <a:lnTo>
                  <a:pt x="610967" y="0"/>
                </a:lnTo>
                <a:lnTo>
                  <a:pt x="598666" y="147616"/>
                </a:lnTo>
                <a:lnTo>
                  <a:pt x="586364" y="217324"/>
                </a:lnTo>
                <a:lnTo>
                  <a:pt x="602766" y="233725"/>
                </a:lnTo>
                <a:lnTo>
                  <a:pt x="598666" y="291132"/>
                </a:lnTo>
                <a:cubicBezTo>
                  <a:pt x="594370" y="351265"/>
                  <a:pt x="594565" y="329354"/>
                  <a:pt x="594565" y="356739"/>
                </a:cubicBezTo>
                <a:cubicBezTo>
                  <a:pt x="598802" y="399103"/>
                  <a:pt x="598666" y="384007"/>
                  <a:pt x="598666" y="401844"/>
                </a:cubicBezTo>
                <a:lnTo>
                  <a:pt x="537159" y="401844"/>
                </a:lnTo>
                <a:lnTo>
                  <a:pt x="516657" y="389542"/>
                </a:lnTo>
                <a:lnTo>
                  <a:pt x="512556" y="315734"/>
                </a:lnTo>
                <a:cubicBezTo>
                  <a:pt x="498888" y="319835"/>
                  <a:pt x="485656" y="325866"/>
                  <a:pt x="471552" y="328036"/>
                </a:cubicBezTo>
                <a:cubicBezTo>
                  <a:pt x="467280" y="328693"/>
                  <a:pt x="459250" y="323935"/>
                  <a:pt x="459250" y="323935"/>
                </a:cubicBezTo>
                <a:lnTo>
                  <a:pt x="0" y="200922"/>
                </a:lnTo>
                <a:lnTo>
                  <a:pt x="90210" y="53306"/>
                </a:lnTo>
                <a:close/>
              </a:path>
            </a:pathLst>
          </a:custGeom>
          <a:solidFill>
            <a:srgbClr val="E8FA9C"/>
          </a:solidFill>
          <a:ln w="12700" algn="ctr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A6C612CF-B3ED-17BE-8E53-B85174E0A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7875" y="6072188"/>
            <a:ext cx="142875" cy="214312"/>
          </a:xfrm>
          <a:prstGeom prst="ellipse">
            <a:avLst/>
          </a:prstGeom>
          <a:solidFill>
            <a:srgbClr val="FFFFFF"/>
          </a:solidFill>
          <a:ln w="12700" algn="ctr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Arial" panose="020B0604020202020204" pitchFamily="34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D7C5CA20-6599-FC92-0029-434CBE83E076}"/>
              </a:ext>
            </a:extLst>
          </p:cNvPr>
          <p:cNvSpPr txBox="1"/>
          <p:nvPr/>
        </p:nvSpPr>
        <p:spPr>
          <a:xfrm>
            <a:off x="2266624" y="5622690"/>
            <a:ext cx="3241614" cy="40011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Demande expresse des SP</a:t>
            </a:r>
          </a:p>
        </p:txBody>
      </p: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3345F515-320F-533D-32BD-59521D89096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852863" y="2268538"/>
            <a:ext cx="606425" cy="33543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1" name="Picture 22" descr="C:\Users\patrice\Desktop\PHO00050396[1].jpg">
            <a:extLst>
              <a:ext uri="{FF2B5EF4-FFF2-40B4-BE49-F238E27FC236}">
                <a16:creationId xmlns:a16="http://schemas.microsoft.com/office/drawing/2014/main" id="{476CA4D8-81C9-AEE9-57BD-2C7CC6EB6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33"/>
          <a:stretch>
            <a:fillRect/>
          </a:stretch>
        </p:blipFill>
        <p:spPr bwMode="auto">
          <a:xfrm>
            <a:off x="527050" y="2660650"/>
            <a:ext cx="150018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 descr="H:\GFOR\BUREAU MISE EN OEUVRE DES FORMATIONS\DEVELOPPEMENT PEDAGOGIQUE\Banque de données clipart, photos pompier\Clipart\Photo 917.gif">
            <a:extLst>
              <a:ext uri="{FF2B5EF4-FFF2-40B4-BE49-F238E27FC236}">
                <a16:creationId xmlns:a16="http://schemas.microsoft.com/office/drawing/2014/main" id="{87D3E7E8-E002-0433-DA74-CD083D83B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3" y="4522788"/>
            <a:ext cx="9334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3" name="Titre 8">
            <a:extLst>
              <a:ext uri="{FF2B5EF4-FFF2-40B4-BE49-F238E27FC236}">
                <a16:creationId xmlns:a16="http://schemas.microsoft.com/office/drawing/2014/main" id="{F1AC8A49-EDA3-C4AF-420C-FD8C5D7D5E0F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Nature et gravité de l'évènement</a:t>
            </a:r>
          </a:p>
        </p:txBody>
      </p:sp>
      <p:sp>
        <p:nvSpPr>
          <p:cNvPr id="61454" name="Espace réservé du numéro de diapositive 4">
            <a:extLst>
              <a:ext uri="{FF2B5EF4-FFF2-40B4-BE49-F238E27FC236}">
                <a16:creationId xmlns:a16="http://schemas.microsoft.com/office/drawing/2014/main" id="{AC83A369-303C-1CE5-540B-9B365D5FFE6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28C47FC-101E-489E-9F17-C275B1565433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61455" name="ZoneTexte 47">
            <a:extLst>
              <a:ext uri="{FF2B5EF4-FFF2-40B4-BE49-F238E27FC236}">
                <a16:creationId xmlns:a16="http://schemas.microsoft.com/office/drawing/2014/main" id="{A537CEBA-7DB9-0317-94A4-46B0FB973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" y="1293813"/>
            <a:ext cx="5148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828800" indent="-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r-FR" altLang="fr-FR" sz="2000" b="1" u="sng">
                <a:latin typeface="Times New Roman" panose="02020603050405020304" pitchFamily="18" charset="0"/>
              </a:rPr>
              <a:t>Procédure gaz renforcée (PGR) :</a:t>
            </a:r>
            <a:r>
              <a:rPr lang="fr-FR" altLang="fr-FR" sz="2000">
                <a:latin typeface="Times New Roman" panose="02020603050405020304" pitchFamily="18" charset="0"/>
              </a:rPr>
              <a:t> </a:t>
            </a:r>
            <a:endParaRPr lang="fr-FR" altLang="fr-FR" sz="2000" b="1" u="sng">
              <a:latin typeface="Times New Roman" panose="02020603050405020304" pitchFamily="18" charset="0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52D84BF-F03F-2EC8-7B1E-C1959D69756C}"/>
              </a:ext>
            </a:extLst>
          </p:cNvPr>
          <p:cNvSpPr txBox="1"/>
          <p:nvPr/>
        </p:nvSpPr>
        <p:spPr>
          <a:xfrm>
            <a:off x="370097" y="3305410"/>
            <a:ext cx="3071729" cy="7078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Demande expresse de l’opérateur de réseau gaz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1C6F3050-9E70-90E3-111A-3DD75D8D3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363" y="574833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Arial" panose="020B0604020202020204" pitchFamily="34" charset="0"/>
            </a:endParaRPr>
          </a:p>
        </p:txBody>
      </p:sp>
      <p:sp>
        <p:nvSpPr>
          <p:cNvPr id="63491" name="ZoneTexte 47">
            <a:extLst>
              <a:ext uri="{FF2B5EF4-FFF2-40B4-BE49-F238E27FC236}">
                <a16:creationId xmlns:a16="http://schemas.microsoft.com/office/drawing/2014/main" id="{3B480956-3898-079A-65D9-91E6E052C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955800"/>
            <a:ext cx="6929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La qualification « procédure gaz renforcée » implique :</a:t>
            </a: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2C54CF4-E3D3-59F7-0C46-B2B8E82DD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4054475"/>
            <a:ext cx="571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Mobilisation, dès l’appel, des acteurs concernés. </a:t>
            </a:r>
          </a:p>
        </p:txBody>
      </p:sp>
      <p:sp>
        <p:nvSpPr>
          <p:cNvPr id="10" name="Flèche droite rayée 9">
            <a:hlinkClick r:id="rId2" action="ppaction://hlinksldjump"/>
            <a:extLst>
              <a:ext uri="{FF2B5EF4-FFF2-40B4-BE49-F238E27FC236}">
                <a16:creationId xmlns:a16="http://schemas.microsoft.com/office/drawing/2014/main" id="{4A0DE746-9EDF-E7BA-E743-879BE3DC1BB1}"/>
              </a:ext>
            </a:extLst>
          </p:cNvPr>
          <p:cNvSpPr/>
          <p:nvPr/>
        </p:nvSpPr>
        <p:spPr>
          <a:xfrm>
            <a:off x="1006261" y="2775730"/>
            <a:ext cx="500066" cy="357190"/>
          </a:xfrm>
          <a:prstGeom prst="strip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 dirty="0"/>
          </a:p>
        </p:txBody>
      </p:sp>
      <p:sp>
        <p:nvSpPr>
          <p:cNvPr id="15" name="Flèche droite rayée 14">
            <a:hlinkClick r:id="rId2" action="ppaction://hlinksldjump"/>
            <a:extLst>
              <a:ext uri="{FF2B5EF4-FFF2-40B4-BE49-F238E27FC236}">
                <a16:creationId xmlns:a16="http://schemas.microsoft.com/office/drawing/2014/main" id="{7EA0300F-D7D0-5632-A2B6-40F8D9B551D7}"/>
              </a:ext>
            </a:extLst>
          </p:cNvPr>
          <p:cNvSpPr/>
          <p:nvPr/>
        </p:nvSpPr>
        <p:spPr>
          <a:xfrm>
            <a:off x="1006261" y="4110234"/>
            <a:ext cx="500066" cy="357190"/>
          </a:xfrm>
          <a:prstGeom prst="strip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BB55DF6-9EC0-B6DA-2A29-710310627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2762250"/>
            <a:ext cx="6408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Moyens plus importants que pour la procédure gaz classique.</a:t>
            </a:r>
          </a:p>
        </p:txBody>
      </p:sp>
      <p:sp>
        <p:nvSpPr>
          <p:cNvPr id="63500" name="Titre 8">
            <a:extLst>
              <a:ext uri="{FF2B5EF4-FFF2-40B4-BE49-F238E27FC236}">
                <a16:creationId xmlns:a16="http://schemas.microsoft.com/office/drawing/2014/main" id="{B0E9B43D-E89A-7A9C-F407-EAF67412717D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Nature et gravité de l'évènement</a:t>
            </a:r>
          </a:p>
        </p:txBody>
      </p:sp>
      <p:sp>
        <p:nvSpPr>
          <p:cNvPr id="63501" name="Espace réservé du numéro de diapositive 4">
            <a:extLst>
              <a:ext uri="{FF2B5EF4-FFF2-40B4-BE49-F238E27FC236}">
                <a16:creationId xmlns:a16="http://schemas.microsoft.com/office/drawing/2014/main" id="{CE45BBC1-6006-42BD-1D24-DFE09A15E24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A143FCD-33BE-4FDA-AB14-99BF6B865793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63502" name="ZoneTexte 47">
            <a:extLst>
              <a:ext uri="{FF2B5EF4-FFF2-40B4-BE49-F238E27FC236}">
                <a16:creationId xmlns:a16="http://schemas.microsoft.com/office/drawing/2014/main" id="{46372AE0-90DD-FD34-0BE3-83DC53C33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148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828800" indent="-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r-FR" altLang="fr-FR" sz="2000" b="1" u="sng">
                <a:latin typeface="Times New Roman" panose="02020603050405020304" pitchFamily="18" charset="0"/>
              </a:rPr>
              <a:t>Procédure gaz renforcée (PGR) :</a:t>
            </a:r>
            <a:r>
              <a:rPr lang="fr-FR" altLang="fr-FR" sz="2000">
                <a:latin typeface="Times New Roman" panose="02020603050405020304" pitchFamily="18" charset="0"/>
              </a:rPr>
              <a:t> </a:t>
            </a:r>
            <a:endParaRPr lang="fr-FR" altLang="fr-FR" sz="2000" b="1" u="sng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472E08E2-5E2C-D5CC-0A18-039595712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363" y="574833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Arial" panose="020B0604020202020204" pitchFamily="34" charset="0"/>
            </a:endParaRPr>
          </a:p>
        </p:txBody>
      </p:sp>
      <p:sp>
        <p:nvSpPr>
          <p:cNvPr id="64515" name="ZoneTexte 47">
            <a:extLst>
              <a:ext uri="{FF2B5EF4-FFF2-40B4-BE49-F238E27FC236}">
                <a16:creationId xmlns:a16="http://schemas.microsoft.com/office/drawing/2014/main" id="{26C937DE-F700-C058-AF7B-4D19C935E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438" y="2109788"/>
            <a:ext cx="6929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La qualification « procédure gaz renforcée » implique :</a:t>
            </a: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F70F4AB-1978-C5B6-FE9D-F60D30F2F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788" y="2978150"/>
            <a:ext cx="70580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Préparation de la stratégie d’intervention pour l’opérateur réseau gaz dès qualification, en vue de la maîtrise des risques.</a:t>
            </a:r>
          </a:p>
        </p:txBody>
      </p:sp>
      <p:sp>
        <p:nvSpPr>
          <p:cNvPr id="14" name="Flèche droite rayée 13">
            <a:hlinkClick r:id="rId2" action="ppaction://hlinksldjump"/>
            <a:extLst>
              <a:ext uri="{FF2B5EF4-FFF2-40B4-BE49-F238E27FC236}">
                <a16:creationId xmlns:a16="http://schemas.microsoft.com/office/drawing/2014/main" id="{328D5CE0-7C70-3601-275F-0E06AF55B4CC}"/>
              </a:ext>
            </a:extLst>
          </p:cNvPr>
          <p:cNvSpPr/>
          <p:nvPr/>
        </p:nvSpPr>
        <p:spPr>
          <a:xfrm>
            <a:off x="865980" y="3153224"/>
            <a:ext cx="500066" cy="357190"/>
          </a:xfrm>
          <a:prstGeom prst="strip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 dirty="0"/>
          </a:p>
        </p:txBody>
      </p:sp>
      <p:pic>
        <p:nvPicPr>
          <p:cNvPr id="18" name="Picture 10" descr="attention">
            <a:extLst>
              <a:ext uri="{FF2B5EF4-FFF2-40B4-BE49-F238E27FC236}">
                <a16:creationId xmlns:a16="http://schemas.microsoft.com/office/drawing/2014/main" id="{E71DB4CA-D0BB-7CBD-D161-21447446C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8" t="36446" r="72310" b="53700"/>
          <a:stretch>
            <a:fillRect/>
          </a:stretch>
        </p:blipFill>
        <p:spPr bwMode="auto">
          <a:xfrm>
            <a:off x="614363" y="4327525"/>
            <a:ext cx="785812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DB103A07-C8C4-D30A-173A-6A03EC6DD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0338" y="4327525"/>
            <a:ext cx="67595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Le COS peut, au regard de la situation rencontrée sur le terrain, requalifier l’intervention en « procédure gaz classique », en liaison avec l’intervenant de l’opérateur de réseau gaz. </a:t>
            </a:r>
          </a:p>
        </p:txBody>
      </p:sp>
      <p:sp>
        <p:nvSpPr>
          <p:cNvPr id="64522" name="Titre 8">
            <a:extLst>
              <a:ext uri="{FF2B5EF4-FFF2-40B4-BE49-F238E27FC236}">
                <a16:creationId xmlns:a16="http://schemas.microsoft.com/office/drawing/2014/main" id="{9EB0B6D4-2F7B-326B-999C-277B103F45D1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Nature et gravité de l'évènement</a:t>
            </a:r>
          </a:p>
        </p:txBody>
      </p:sp>
      <p:sp>
        <p:nvSpPr>
          <p:cNvPr id="64523" name="Espace réservé du numéro de diapositive 4">
            <a:extLst>
              <a:ext uri="{FF2B5EF4-FFF2-40B4-BE49-F238E27FC236}">
                <a16:creationId xmlns:a16="http://schemas.microsoft.com/office/drawing/2014/main" id="{AE2A26BF-3C28-22B2-893F-F56E4EBB09B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77B034A-24D7-40DF-8302-03215E0C7499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64524" name="ZoneTexte 47">
            <a:extLst>
              <a:ext uri="{FF2B5EF4-FFF2-40B4-BE49-F238E27FC236}">
                <a16:creationId xmlns:a16="http://schemas.microsoft.com/office/drawing/2014/main" id="{7773D9EF-DF6D-B51B-F943-44B5561FF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148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828800" indent="-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r-FR" altLang="fr-FR" sz="2000" b="1" u="sng">
                <a:latin typeface="Times New Roman" panose="02020603050405020304" pitchFamily="18" charset="0"/>
              </a:rPr>
              <a:t>Procédure gaz renforcée (PGR) :</a:t>
            </a:r>
            <a:r>
              <a:rPr lang="fr-FR" altLang="fr-FR" sz="2000">
                <a:latin typeface="Times New Roman" panose="02020603050405020304" pitchFamily="18" charset="0"/>
              </a:rPr>
              <a:t> </a:t>
            </a:r>
            <a:endParaRPr lang="fr-FR" altLang="fr-FR" sz="2000" b="1" u="sng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8828F27C-0814-178A-A6CA-E299A5105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Arial" panose="020B0604020202020204" pitchFamily="34" charset="0"/>
            </a:endParaRPr>
          </a:p>
        </p:txBody>
      </p:sp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DAD57F9C-2F57-1271-FEE8-C44FB553472A}"/>
              </a:ext>
            </a:extLst>
          </p:cNvPr>
          <p:cNvGraphicFramePr/>
          <p:nvPr/>
        </p:nvGraphicFramePr>
        <p:xfrm>
          <a:off x="169179" y="2039137"/>
          <a:ext cx="8689071" cy="321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8A3DD59D-B54A-2477-C5C2-7E75E8C5F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325" y="5092700"/>
            <a:ext cx="76866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marL="0" lvl="3">
              <a:spcBef>
                <a:spcPct val="0"/>
              </a:spcBef>
              <a:buFontTx/>
              <a:buNone/>
            </a:pPr>
            <a:r>
              <a:rPr lang="fr-FR" altLang="fr-FR">
                <a:latin typeface="Times New Roman" panose="02020603050405020304" pitchFamily="18" charset="0"/>
                <a:cs typeface="Times New Roman" panose="02020603050405020304" pitchFamily="18" charset="0"/>
              </a:rPr>
              <a:t>Le COS détermine la stratégie opérationnelle et éventuellement requalifie l’intervention en « procédure gaz renforcée », en liaison avec l’intervenant de l’opérateur du réseau gaz.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6FC6A33-F613-F369-9C0E-DCCDB5B82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855788"/>
            <a:ext cx="5286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marL="0" lvl="3">
              <a:spcBef>
                <a:spcPct val="0"/>
              </a:spcBef>
              <a:buFontTx/>
              <a:buNone/>
            </a:pPr>
            <a:r>
              <a:rPr lang="fr-FR" altLang="fr-FR">
                <a:latin typeface="Times New Roman" panose="02020603050405020304" pitchFamily="18" charset="0"/>
                <a:cs typeface="Times New Roman" panose="02020603050405020304" pitchFamily="18" charset="0"/>
              </a:rPr>
              <a:t>L’intervention comporte : </a:t>
            </a:r>
          </a:p>
        </p:txBody>
      </p:sp>
      <p:sp>
        <p:nvSpPr>
          <p:cNvPr id="10" name="Flèche droite rayée 9">
            <a:hlinkClick r:id="rId7" action="ppaction://hlinksldjump"/>
            <a:extLst>
              <a:ext uri="{FF2B5EF4-FFF2-40B4-BE49-F238E27FC236}">
                <a16:creationId xmlns:a16="http://schemas.microsoft.com/office/drawing/2014/main" id="{C5218741-256C-C573-600E-48E424A2E5AC}"/>
              </a:ext>
            </a:extLst>
          </p:cNvPr>
          <p:cNvSpPr/>
          <p:nvPr/>
        </p:nvSpPr>
        <p:spPr>
          <a:xfrm>
            <a:off x="500059" y="1927227"/>
            <a:ext cx="500066" cy="357190"/>
          </a:xfrm>
          <a:prstGeom prst="strip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 dirty="0"/>
          </a:p>
        </p:txBody>
      </p:sp>
      <p:pic>
        <p:nvPicPr>
          <p:cNvPr id="11" name="Picture 10" descr="attention">
            <a:extLst>
              <a:ext uri="{FF2B5EF4-FFF2-40B4-BE49-F238E27FC236}">
                <a16:creationId xmlns:a16="http://schemas.microsoft.com/office/drawing/2014/main" id="{FE08FAB7-D25D-7C43-FDA2-3BD29D0E1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8" t="36446" r="72310" b="53700"/>
          <a:stretch>
            <a:fillRect/>
          </a:stretch>
        </p:blipFill>
        <p:spPr bwMode="auto">
          <a:xfrm>
            <a:off x="276225" y="4962525"/>
            <a:ext cx="71437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 descr="fptsr.gif">
            <a:extLst>
              <a:ext uri="{FF2B5EF4-FFF2-40B4-BE49-F238E27FC236}">
                <a16:creationId xmlns:a16="http://schemas.microsoft.com/office/drawing/2014/main" id="{C8251968-26B3-D090-0F46-8882E79F95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3419475"/>
            <a:ext cx="142875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15" descr="H:\GFOR\BUREAU MISE EN OEUVRE DES FORMATIONS\SPP\FORMATEURS PERMANENTS\Thierry\Doctrine gaz\thumbnail[65].jpg">
            <a:extLst>
              <a:ext uri="{FF2B5EF4-FFF2-40B4-BE49-F238E27FC236}">
                <a16:creationId xmlns:a16="http://schemas.microsoft.com/office/drawing/2014/main" id="{8332138C-57CF-7983-D39B-A76ED4E81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608263"/>
            <a:ext cx="1143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8" name="Titre 8">
            <a:extLst>
              <a:ext uri="{FF2B5EF4-FFF2-40B4-BE49-F238E27FC236}">
                <a16:creationId xmlns:a16="http://schemas.microsoft.com/office/drawing/2014/main" id="{E4E6CC09-7838-030E-15A1-90D86C232531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Nature et gravité de l'évènement</a:t>
            </a:r>
          </a:p>
        </p:txBody>
      </p:sp>
      <p:sp>
        <p:nvSpPr>
          <p:cNvPr id="65549" name="Espace réservé du numéro de diapositive 4">
            <a:extLst>
              <a:ext uri="{FF2B5EF4-FFF2-40B4-BE49-F238E27FC236}">
                <a16:creationId xmlns:a16="http://schemas.microsoft.com/office/drawing/2014/main" id="{D325A438-DAED-6550-3AD0-998CC6007DA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0A12B67-9880-43EB-98BB-A25D63B41727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65550" name="ZoneTexte 47">
            <a:extLst>
              <a:ext uri="{FF2B5EF4-FFF2-40B4-BE49-F238E27FC236}">
                <a16:creationId xmlns:a16="http://schemas.microsoft.com/office/drawing/2014/main" id="{5AD590D4-58E3-BE51-18D3-29E8AFEE9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148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828800" indent="-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r-FR" altLang="fr-FR" sz="2000" b="1" u="sng">
                <a:latin typeface="Times New Roman" panose="02020603050405020304" pitchFamily="18" charset="0"/>
              </a:rPr>
              <a:t>Procédure gaz classique (PGC) :</a:t>
            </a:r>
            <a:r>
              <a:rPr lang="fr-FR" altLang="fr-FR" sz="2000">
                <a:latin typeface="Times New Roman" panose="02020603050405020304" pitchFamily="18" charset="0"/>
              </a:rPr>
              <a:t> </a:t>
            </a:r>
            <a:endParaRPr lang="fr-FR" altLang="fr-FR" sz="2000" b="1" u="sng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5E1E872A-3696-3099-56E4-7E96A2C44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52B265B-F296-5D0F-D0D1-B11127D9D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955800"/>
            <a:ext cx="8072438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marL="0" lvl="3">
              <a:spcBef>
                <a:spcPct val="0"/>
              </a:spcBef>
              <a:buFontTx/>
              <a:buChar char="•"/>
            </a:pPr>
            <a:r>
              <a:rPr lang="fr-FR" altLang="fr-FR">
                <a:latin typeface="Times New Roman" panose="02020603050405020304" pitchFamily="18" charset="0"/>
                <a:cs typeface="Times New Roman" panose="02020603050405020304" pitchFamily="18" charset="0"/>
              </a:rPr>
              <a:t> Représentent la majorité des interventions des SP liées au gaz.</a:t>
            </a:r>
          </a:p>
          <a:p>
            <a:pPr marL="0" lvl="3">
              <a:spcBef>
                <a:spcPct val="0"/>
              </a:spcBef>
              <a:buFontTx/>
              <a:buChar char="•"/>
            </a:pPr>
            <a:endParaRPr lang="fr-FR" alt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3">
              <a:spcBef>
                <a:spcPct val="0"/>
              </a:spcBef>
              <a:buFontTx/>
              <a:buChar char="•"/>
            </a:pPr>
            <a:r>
              <a:rPr lang="fr-FR" altLang="fr-FR">
                <a:latin typeface="Times New Roman" panose="02020603050405020304" pitchFamily="18" charset="0"/>
                <a:cs typeface="Times New Roman" panose="02020603050405020304" pitchFamily="18" charset="0"/>
              </a:rPr>
              <a:t>  Toute intervention relative à une fuite de gaz nécessite une prudence accrue de la part des intervenants (PGR mal évaluée, odeur suite à fuite de gaz fermée)</a:t>
            </a:r>
          </a:p>
          <a:p>
            <a:pPr marL="0" lvl="3">
              <a:spcBef>
                <a:spcPct val="0"/>
              </a:spcBef>
              <a:buFontTx/>
              <a:buChar char="•"/>
            </a:pPr>
            <a:endParaRPr lang="fr-FR" alt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3">
              <a:spcBef>
                <a:spcPct val="0"/>
              </a:spcBef>
              <a:buFontTx/>
              <a:buChar char="•"/>
            </a:pPr>
            <a:r>
              <a:rPr lang="fr-FR" altLang="fr-FR">
                <a:latin typeface="Times New Roman" panose="02020603050405020304" pitchFamily="18" charset="0"/>
                <a:cs typeface="Times New Roman" panose="02020603050405020304" pitchFamily="18" charset="0"/>
              </a:rPr>
              <a:t>  Il importe d’appliquer les dispositions préliminaires d’une PGR :</a:t>
            </a:r>
          </a:p>
          <a:p>
            <a:pPr marL="0" lvl="3">
              <a:spcBef>
                <a:spcPct val="0"/>
              </a:spcBef>
              <a:buFontTx/>
              <a:buNone/>
            </a:pPr>
            <a:endParaRPr lang="fr-FR" alt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r-FR" altLang="fr-FR">
                <a:latin typeface="Times New Roman" panose="02020603050405020304" pitchFamily="18" charset="0"/>
                <a:cs typeface="Times New Roman" panose="02020603050405020304" pitchFamily="18" charset="0"/>
              </a:rPr>
              <a:t> Périmètre de sécurité</a:t>
            </a:r>
          </a:p>
          <a:p>
            <a:pPr lvl="4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r-FR" altLang="fr-FR">
                <a:latin typeface="Times New Roman" panose="02020603050405020304" pitchFamily="18" charset="0"/>
                <a:cs typeface="Times New Roman" panose="02020603050405020304" pitchFamily="18" charset="0"/>
              </a:rPr>
              <a:t> EPI complet</a:t>
            </a:r>
          </a:p>
        </p:txBody>
      </p:sp>
      <p:pic>
        <p:nvPicPr>
          <p:cNvPr id="11" name="Picture 10" descr="attention">
            <a:extLst>
              <a:ext uri="{FF2B5EF4-FFF2-40B4-BE49-F238E27FC236}">
                <a16:creationId xmlns:a16="http://schemas.microsoft.com/office/drawing/2014/main" id="{5E0AB7C4-CEE7-B8B1-99FE-6BE3CA2BE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8" t="36446" r="72310" b="53700"/>
          <a:stretch>
            <a:fillRect/>
          </a:stretch>
        </p:blipFill>
        <p:spPr bwMode="auto">
          <a:xfrm>
            <a:off x="1116013" y="4294188"/>
            <a:ext cx="99060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Titre 8">
            <a:extLst>
              <a:ext uri="{FF2B5EF4-FFF2-40B4-BE49-F238E27FC236}">
                <a16:creationId xmlns:a16="http://schemas.microsoft.com/office/drawing/2014/main" id="{F8CADF8B-FC74-791C-7983-66F29D644727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Nature et gravité de l'évènement</a:t>
            </a:r>
          </a:p>
        </p:txBody>
      </p:sp>
      <p:sp>
        <p:nvSpPr>
          <p:cNvPr id="66566" name="Espace réservé du numéro de diapositive 4">
            <a:extLst>
              <a:ext uri="{FF2B5EF4-FFF2-40B4-BE49-F238E27FC236}">
                <a16:creationId xmlns:a16="http://schemas.microsoft.com/office/drawing/2014/main" id="{E3140D7D-B1D7-D536-7819-B193BA2F742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3D5CFF3-7913-43AA-9969-F940D42257A9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66567" name="ZoneTexte 47">
            <a:extLst>
              <a:ext uri="{FF2B5EF4-FFF2-40B4-BE49-F238E27FC236}">
                <a16:creationId xmlns:a16="http://schemas.microsoft.com/office/drawing/2014/main" id="{BE9CFA6F-2426-5CA3-4675-7BB6538B6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148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828800" indent="-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r-FR" altLang="fr-FR" sz="2000" b="1" u="sng">
                <a:latin typeface="Times New Roman" panose="02020603050405020304" pitchFamily="18" charset="0"/>
              </a:rPr>
              <a:t>Procédure gaz classique (PGC) :</a:t>
            </a:r>
            <a:r>
              <a:rPr lang="fr-FR" altLang="fr-FR" sz="2000">
                <a:latin typeface="Times New Roman" panose="02020603050405020304" pitchFamily="18" charset="0"/>
              </a:rPr>
              <a:t> </a:t>
            </a:r>
            <a:endParaRPr lang="fr-FR" altLang="fr-FR" sz="2000" b="1" u="sng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ZoneTexte 6">
            <a:extLst>
              <a:ext uri="{FF2B5EF4-FFF2-40B4-BE49-F238E27FC236}">
                <a16:creationId xmlns:a16="http://schemas.microsoft.com/office/drawing/2014/main" id="{ACC10A0C-E987-B110-3CAF-F9FBBB345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992313"/>
            <a:ext cx="7000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539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lvl="3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Zone d’intervention composée généralement :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74B3981-47CF-D019-93D1-1F32F6B14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884488"/>
            <a:ext cx="561657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d’une zone d’exclusion</a:t>
            </a:r>
          </a:p>
          <a:p>
            <a:pPr>
              <a:spcBef>
                <a:spcPct val="0"/>
              </a:spcBef>
            </a:pP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2400" b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d’une zone contrôlée</a:t>
            </a:r>
          </a:p>
          <a:p>
            <a:pPr>
              <a:spcBef>
                <a:spcPct val="0"/>
              </a:spcBef>
            </a:pP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fr-FR" altLang="fr-FR" sz="240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d’une zone de soutien</a:t>
            </a:r>
          </a:p>
        </p:txBody>
      </p:sp>
      <p:sp>
        <p:nvSpPr>
          <p:cNvPr id="67588" name="Rectangle 2">
            <a:extLst>
              <a:ext uri="{FF2B5EF4-FFF2-40B4-BE49-F238E27FC236}">
                <a16:creationId xmlns:a16="http://schemas.microsoft.com/office/drawing/2014/main" id="{F39A557A-4C46-1BC0-274E-098AC3356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343025"/>
            <a:ext cx="416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Périmètres de sécurité interservices :</a:t>
            </a:r>
          </a:p>
        </p:txBody>
      </p:sp>
      <p:sp>
        <p:nvSpPr>
          <p:cNvPr id="67589" name="Titre 8">
            <a:extLst>
              <a:ext uri="{FF2B5EF4-FFF2-40B4-BE49-F238E27FC236}">
                <a16:creationId xmlns:a16="http://schemas.microsoft.com/office/drawing/2014/main" id="{9BDEC764-8808-223F-DEC3-207F90FAF089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Actions sur les lieux de l'intervention</a:t>
            </a:r>
          </a:p>
        </p:txBody>
      </p:sp>
      <p:sp>
        <p:nvSpPr>
          <p:cNvPr id="67590" name="Espace réservé du numéro de diapositive 4">
            <a:extLst>
              <a:ext uri="{FF2B5EF4-FFF2-40B4-BE49-F238E27FC236}">
                <a16:creationId xmlns:a16="http://schemas.microsoft.com/office/drawing/2014/main" id="{8DC20C9E-399C-0DE9-C950-D4A18B33ECE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5726BCF-006F-411A-A3F2-BB9F20C0317B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fr-FR" altLang="fr-FR" sz="2000">
              <a:solidFill>
                <a:srgbClr val="984807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build="p"/>
      <p:bldP spid="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F523E641-1852-9C5D-225F-16E517F2D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10715" t="46125" r="32908" b="8333"/>
          <a:stretch>
            <a:fillRect/>
          </a:stretch>
        </p:blipFill>
        <p:spPr bwMode="auto">
          <a:xfrm>
            <a:off x="1894099" y="2336264"/>
            <a:ext cx="4711031" cy="29272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8611" name="Rectangle 2">
            <a:extLst>
              <a:ext uri="{FF2B5EF4-FFF2-40B4-BE49-F238E27FC236}">
                <a16:creationId xmlns:a16="http://schemas.microsoft.com/office/drawing/2014/main" id="{ECDFF28A-14B4-BA58-76D8-2CD0796A3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Arial" panose="020B0604020202020204" pitchFamily="34" charset="0"/>
            </a:endParaRPr>
          </a:p>
        </p:txBody>
      </p:sp>
      <p:graphicFrame>
        <p:nvGraphicFramePr>
          <p:cNvPr id="11" name="Diagramme 10">
            <a:extLst>
              <a:ext uri="{FF2B5EF4-FFF2-40B4-BE49-F238E27FC236}">
                <a16:creationId xmlns:a16="http://schemas.microsoft.com/office/drawing/2014/main" id="{FD284A03-3A1C-1349-D887-D7752680774E}"/>
              </a:ext>
            </a:extLst>
          </p:cNvPr>
          <p:cNvGraphicFramePr/>
          <p:nvPr/>
        </p:nvGraphicFramePr>
        <p:xfrm>
          <a:off x="3203848" y="1599029"/>
          <a:ext cx="5654402" cy="3492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537" name="ZoneTexte 12">
            <a:extLst>
              <a:ext uri="{FF2B5EF4-FFF2-40B4-BE49-F238E27FC236}">
                <a16:creationId xmlns:a16="http://schemas.microsoft.com/office/drawing/2014/main" id="{9BBCB1E6-579D-B6D1-0206-B276E263D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1741488"/>
            <a:ext cx="5113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Périmètres délimitant les différentes zones :</a:t>
            </a:r>
          </a:p>
        </p:txBody>
      </p:sp>
      <p:sp>
        <p:nvSpPr>
          <p:cNvPr id="68614" name="Titre 8">
            <a:extLst>
              <a:ext uri="{FF2B5EF4-FFF2-40B4-BE49-F238E27FC236}">
                <a16:creationId xmlns:a16="http://schemas.microsoft.com/office/drawing/2014/main" id="{3D4AB457-04E7-0F8B-1FA2-24EBDA89B7AC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Actions sur les lieux de l'intervention</a:t>
            </a:r>
          </a:p>
        </p:txBody>
      </p:sp>
      <p:sp>
        <p:nvSpPr>
          <p:cNvPr id="68615" name="Espace réservé du numéro de diapositive 4">
            <a:extLst>
              <a:ext uri="{FF2B5EF4-FFF2-40B4-BE49-F238E27FC236}">
                <a16:creationId xmlns:a16="http://schemas.microsoft.com/office/drawing/2014/main" id="{4261B90F-186A-4F6A-58FD-E4E4D7CC60E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FE74505-AFE8-4F21-8978-FE865E318029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68616" name="Rectangle 2">
            <a:extLst>
              <a:ext uri="{FF2B5EF4-FFF2-40B4-BE49-F238E27FC236}">
                <a16:creationId xmlns:a16="http://schemas.microsoft.com/office/drawing/2014/main" id="{EA95E80B-2BB0-8DB4-88E7-37DD73A3D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1266825"/>
            <a:ext cx="416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Périmètres de sécurité interservices :</a:t>
            </a:r>
          </a:p>
        </p:txBody>
      </p:sp>
      <p:sp>
        <p:nvSpPr>
          <p:cNvPr id="2" name="ZoneTexte 12">
            <a:extLst>
              <a:ext uri="{FF2B5EF4-FFF2-40B4-BE49-F238E27FC236}">
                <a16:creationId xmlns:a16="http://schemas.microsoft.com/office/drawing/2014/main" id="{9C10C071-1496-042F-5215-5D11DCE49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562600"/>
            <a:ext cx="8305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Concerne les 3 dimensions (lignes électriques, éclairage public, survol aérien, tunnels et station métro.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7" grpId="0" autoUpdateAnimBg="0"/>
      <p:bldP spid="2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64BD23D1-6D06-967B-0FA9-D43D0B553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Arial" panose="020B0604020202020204" pitchFamily="34" charset="0"/>
            </a:endParaRPr>
          </a:p>
        </p:txBody>
      </p:sp>
      <p:sp>
        <p:nvSpPr>
          <p:cNvPr id="69635" name="ZoneTexte 12">
            <a:extLst>
              <a:ext uri="{FF2B5EF4-FFF2-40B4-BE49-F238E27FC236}">
                <a16:creationId xmlns:a16="http://schemas.microsoft.com/office/drawing/2014/main" id="{12419281-59ED-84F9-BE17-0CD09AF1E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908175"/>
            <a:ext cx="5643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Définitions :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5644C98-80E2-D1E5-F38E-78E2290F8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738" y="2586038"/>
            <a:ext cx="80645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Zone d’exclusion : </a:t>
            </a: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zone où les </a:t>
            </a: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intervenants sont directement exposés aux effets du danger principal</a:t>
            </a: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L’accès y est strictement réglementé et n’est autorisé qu’aux </a:t>
            </a: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intervenants équipés de tenues de protection adaptées aux risques</a:t>
            </a: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La communication de l’ensemble des intervenants (SP ou opérateurs de réseau de gaz) dans la zone d’exclusion est un facteur de sécurité important à privilégier.</a:t>
            </a:r>
          </a:p>
        </p:txBody>
      </p:sp>
      <p:sp>
        <p:nvSpPr>
          <p:cNvPr id="69637" name="Titre 8">
            <a:extLst>
              <a:ext uri="{FF2B5EF4-FFF2-40B4-BE49-F238E27FC236}">
                <a16:creationId xmlns:a16="http://schemas.microsoft.com/office/drawing/2014/main" id="{7509FEF6-A7C0-4903-1817-4A5814FAC807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Actions sur les lieux de l'intervention</a:t>
            </a:r>
          </a:p>
        </p:txBody>
      </p:sp>
      <p:sp>
        <p:nvSpPr>
          <p:cNvPr id="69638" name="Espace réservé du numéro de diapositive 4">
            <a:extLst>
              <a:ext uri="{FF2B5EF4-FFF2-40B4-BE49-F238E27FC236}">
                <a16:creationId xmlns:a16="http://schemas.microsoft.com/office/drawing/2014/main" id="{7D882D96-A2D9-6985-72E9-E68BABC910C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539EA31-7A19-4F22-881D-9E2104D3BEF9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69639" name="Rectangle 2">
            <a:extLst>
              <a:ext uri="{FF2B5EF4-FFF2-40B4-BE49-F238E27FC236}">
                <a16:creationId xmlns:a16="http://schemas.microsoft.com/office/drawing/2014/main" id="{4991501A-E23D-492F-0870-B5604DC82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343025"/>
            <a:ext cx="416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Périmètres de sécurité interservices :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4288EBE3-4CEF-FB52-D264-A010D5E44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Arial" panose="020B0604020202020204" pitchFamily="34" charset="0"/>
            </a:endParaRPr>
          </a:p>
        </p:txBody>
      </p:sp>
      <p:sp>
        <p:nvSpPr>
          <p:cNvPr id="71683" name="ZoneTexte 12">
            <a:extLst>
              <a:ext uri="{FF2B5EF4-FFF2-40B4-BE49-F238E27FC236}">
                <a16:creationId xmlns:a16="http://schemas.microsoft.com/office/drawing/2014/main" id="{85B451D1-6DBB-8E01-03A9-27D3DAFA6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05000"/>
            <a:ext cx="5643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</a:rPr>
              <a:t>Définitions :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334B927-3C40-497B-A6E9-9CA012DF0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819400"/>
            <a:ext cx="80010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FF9900"/>
                </a:solidFill>
                <a:latin typeface="Times New Roman" panose="02020603050405020304" pitchFamily="18" charset="0"/>
              </a:rPr>
              <a:t>Zone contrôlée :</a:t>
            </a:r>
            <a:r>
              <a:rPr lang="fr-FR" altLang="fr-FR" sz="2000" b="1">
                <a:latin typeface="Times New Roman" panose="02020603050405020304" pitchFamily="18" charset="0"/>
              </a:rPr>
              <a:t> </a:t>
            </a:r>
            <a:r>
              <a:rPr lang="fr-FR" altLang="fr-FR" sz="2000">
                <a:latin typeface="Times New Roman" panose="02020603050405020304" pitchFamily="18" charset="0"/>
              </a:rPr>
              <a:t>c’est une zone de sécurité et de préparation technique des intervenants en zone d’exclusion.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009900"/>
                </a:solidFill>
                <a:latin typeface="Times New Roman" panose="02020603050405020304" pitchFamily="18" charset="0"/>
              </a:rPr>
              <a:t>Zone de soutien :</a:t>
            </a:r>
            <a:r>
              <a:rPr lang="fr-FR" altLang="fr-FR" sz="2000" b="1">
                <a:latin typeface="Times New Roman" panose="02020603050405020304" pitchFamily="18" charset="0"/>
              </a:rPr>
              <a:t> </a:t>
            </a:r>
            <a:r>
              <a:rPr lang="fr-FR" altLang="fr-FR" sz="2000">
                <a:latin typeface="Times New Roman" panose="02020603050405020304" pitchFamily="18" charset="0"/>
              </a:rPr>
              <a:t>zone d’implantation des moyens SP et des services partenaires.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Elle est tenue par les forces de l’ordre.</a:t>
            </a:r>
          </a:p>
        </p:txBody>
      </p:sp>
      <p:sp>
        <p:nvSpPr>
          <p:cNvPr id="71685" name="Titre 8">
            <a:extLst>
              <a:ext uri="{FF2B5EF4-FFF2-40B4-BE49-F238E27FC236}">
                <a16:creationId xmlns:a16="http://schemas.microsoft.com/office/drawing/2014/main" id="{ABCBE257-0128-9580-00AB-9F84D7867709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Actions sur les lieux de l'intervention</a:t>
            </a:r>
          </a:p>
        </p:txBody>
      </p:sp>
      <p:sp>
        <p:nvSpPr>
          <p:cNvPr id="71686" name="Espace réservé du numéro de diapositive 4">
            <a:extLst>
              <a:ext uri="{FF2B5EF4-FFF2-40B4-BE49-F238E27FC236}">
                <a16:creationId xmlns:a16="http://schemas.microsoft.com/office/drawing/2014/main" id="{693A2C2D-1135-282B-CC99-AB2860F80B1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7E87585-1E17-4091-BE41-93A094257A6B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71687" name="Rectangle 2">
            <a:extLst>
              <a:ext uri="{FF2B5EF4-FFF2-40B4-BE49-F238E27FC236}">
                <a16:creationId xmlns:a16="http://schemas.microsoft.com/office/drawing/2014/main" id="{C14CF577-C2B4-D3C9-D568-7F7AD7FB29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343025"/>
            <a:ext cx="416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Périmètres de sécurité interservices :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A2E7EF44-DDA9-FACB-B118-2B2D1216D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411288"/>
            <a:ext cx="8170862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Chaque année, de nombreuses fuites sur les réseaux de distribution de gaz naturel sont recensées dans l’ensemble du territoire.</a:t>
            </a:r>
          </a:p>
          <a:p>
            <a:pPr algn="just">
              <a:spcBef>
                <a:spcPts val="180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SP et d’autres acteurs du secours ont été victimes d’explosion de gaz, notamment lors de leur intervention pour fuite sur une canalisation de distribution endommagée par choc.</a:t>
            </a:r>
          </a:p>
        </p:txBody>
      </p:sp>
      <p:sp>
        <p:nvSpPr>
          <p:cNvPr id="33795" name="Titre 8">
            <a:extLst>
              <a:ext uri="{FF2B5EF4-FFF2-40B4-BE49-F238E27FC236}">
                <a16:creationId xmlns:a16="http://schemas.microsoft.com/office/drawing/2014/main" id="{22782F85-AC12-5E7F-E58A-124292C36B2E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Fuite de gaz</a:t>
            </a:r>
          </a:p>
        </p:txBody>
      </p:sp>
      <p:pic>
        <p:nvPicPr>
          <p:cNvPr id="8" name="Image 5" descr="C:\Documents and Settings\leveque_daniel\Bureau\jaurès 2.JPG">
            <a:extLst>
              <a:ext uri="{FF2B5EF4-FFF2-40B4-BE49-F238E27FC236}">
                <a16:creationId xmlns:a16="http://schemas.microsoft.com/office/drawing/2014/main" id="{283EC3A1-7E43-4FA6-D90F-FDA6D6007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17"/>
          <a:stretch>
            <a:fillRect/>
          </a:stretch>
        </p:blipFill>
        <p:spPr bwMode="auto">
          <a:xfrm>
            <a:off x="2771775" y="3460750"/>
            <a:ext cx="362585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Espace réservé du numéro de diapositive 4">
            <a:extLst>
              <a:ext uri="{FF2B5EF4-FFF2-40B4-BE49-F238E27FC236}">
                <a16:creationId xmlns:a16="http://schemas.microsoft.com/office/drawing/2014/main" id="{E758B3E8-0D8F-8F30-3F26-48F468A9D3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699D08F-D396-4E4F-83CE-AD84A508922A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fr-FR" altLang="fr-FR" sz="2000">
              <a:solidFill>
                <a:srgbClr val="984807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A567C0B3-2A76-34E6-7DC8-4EBD1CEBA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Arial" panose="020B0604020202020204" pitchFamily="34" charset="0"/>
            </a:endParaRPr>
          </a:p>
        </p:txBody>
      </p:sp>
      <p:sp>
        <p:nvSpPr>
          <p:cNvPr id="19461" name="ZoneTexte 47">
            <a:extLst>
              <a:ext uri="{FF2B5EF4-FFF2-40B4-BE49-F238E27FC236}">
                <a16:creationId xmlns:a16="http://schemas.microsoft.com/office/drawing/2014/main" id="{F2714CD4-88F8-F425-5E19-FF570F661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981200"/>
            <a:ext cx="8424863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717550" indent="-35877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lvl="3" algn="just">
              <a:spcBef>
                <a:spcPct val="0"/>
              </a:spcBef>
              <a:buFontTx/>
              <a:buChar char="•"/>
            </a:pPr>
            <a:r>
              <a:rPr lang="fr-FR" altLang="fr-FR">
                <a:latin typeface="Times New Roman" panose="02020603050405020304" pitchFamily="18" charset="0"/>
              </a:rPr>
              <a:t>Premier COS met en place dès son arrivée, </a:t>
            </a:r>
            <a:r>
              <a:rPr lang="fr-FR" altLang="fr-FR" b="1">
                <a:latin typeface="Times New Roman" panose="02020603050405020304" pitchFamily="18" charset="0"/>
              </a:rPr>
              <a:t>un périmètre de sécurité à priori</a:t>
            </a:r>
            <a:r>
              <a:rPr lang="fr-FR" altLang="fr-FR">
                <a:latin typeface="Times New Roman" panose="02020603050405020304" pitchFamily="18" charset="0"/>
              </a:rPr>
              <a:t>, appelée</a:t>
            </a:r>
            <a:r>
              <a:rPr lang="fr-FR" altLang="fr-FR" b="1">
                <a:solidFill>
                  <a:srgbClr val="FF0000"/>
                </a:solidFill>
                <a:latin typeface="Times New Roman" panose="02020603050405020304" pitchFamily="18" charset="0"/>
              </a:rPr>
              <a:t> zone d’exclusion</a:t>
            </a:r>
            <a:r>
              <a:rPr lang="fr-FR" altLang="fr-FR">
                <a:latin typeface="Times New Roman" panose="02020603050405020304" pitchFamily="18" charset="0"/>
              </a:rPr>
              <a:t>, afin de protéger les populations. </a:t>
            </a:r>
          </a:p>
          <a:p>
            <a:pPr lvl="3" algn="just">
              <a:spcBef>
                <a:spcPct val="0"/>
              </a:spcBef>
              <a:buFontTx/>
              <a:buChar char="•"/>
            </a:pPr>
            <a:endParaRPr lang="fr-FR" altLang="fr-FR">
              <a:latin typeface="Times New Roman" panose="02020603050405020304" pitchFamily="18" charset="0"/>
            </a:endParaRPr>
          </a:p>
          <a:p>
            <a:pPr lvl="3" algn="just">
              <a:spcBef>
                <a:spcPct val="0"/>
              </a:spcBef>
              <a:buFontTx/>
              <a:buChar char="•"/>
            </a:pPr>
            <a:endParaRPr lang="fr-FR" altLang="fr-FR">
              <a:latin typeface="Times New Roman" panose="02020603050405020304" pitchFamily="18" charset="0"/>
            </a:endParaRPr>
          </a:p>
          <a:p>
            <a:pPr lvl="3" algn="just">
              <a:spcBef>
                <a:spcPct val="0"/>
              </a:spcBef>
              <a:buFontTx/>
              <a:buChar char="•"/>
            </a:pPr>
            <a:r>
              <a:rPr lang="fr-FR" altLang="fr-FR">
                <a:latin typeface="Times New Roman" panose="02020603050405020304" pitchFamily="18" charset="0"/>
              </a:rPr>
              <a:t>Périmètre est adapté au risque et prend en compte le maximum d’éléments urbain.</a:t>
            </a:r>
          </a:p>
          <a:p>
            <a:pPr lvl="3" algn="just">
              <a:spcBef>
                <a:spcPct val="0"/>
              </a:spcBef>
              <a:buFontTx/>
              <a:buChar char="•"/>
            </a:pPr>
            <a:endParaRPr lang="fr-FR" altLang="fr-FR">
              <a:latin typeface="Times New Roman" panose="02020603050405020304" pitchFamily="18" charset="0"/>
            </a:endParaRPr>
          </a:p>
          <a:p>
            <a:pPr lvl="3" algn="just">
              <a:spcBef>
                <a:spcPct val="0"/>
              </a:spcBef>
              <a:buFontTx/>
              <a:buChar char="•"/>
            </a:pPr>
            <a:endParaRPr lang="fr-FR" altLang="fr-FR">
              <a:latin typeface="Times New Roman" panose="02020603050405020304" pitchFamily="18" charset="0"/>
            </a:endParaRPr>
          </a:p>
          <a:p>
            <a:pPr lvl="3" algn="just">
              <a:spcBef>
                <a:spcPct val="0"/>
              </a:spcBef>
              <a:buFontTx/>
              <a:buChar char="•"/>
            </a:pPr>
            <a:r>
              <a:rPr lang="fr-FR" altLang="fr-FR" b="1">
                <a:solidFill>
                  <a:srgbClr val="FF0000"/>
                </a:solidFill>
                <a:latin typeface="Times New Roman" panose="02020603050405020304" pitchFamily="18" charset="0"/>
              </a:rPr>
              <a:t>Zone d’exclusion </a:t>
            </a:r>
            <a:r>
              <a:rPr lang="fr-FR" altLang="fr-FR">
                <a:latin typeface="Times New Roman" panose="02020603050405020304" pitchFamily="18" charset="0"/>
              </a:rPr>
              <a:t>est adaptée par le COS en fonction de l’évolution du risque.</a:t>
            </a:r>
          </a:p>
        </p:txBody>
      </p:sp>
      <p:sp>
        <p:nvSpPr>
          <p:cNvPr id="72708" name="Titre 8">
            <a:extLst>
              <a:ext uri="{FF2B5EF4-FFF2-40B4-BE49-F238E27FC236}">
                <a16:creationId xmlns:a16="http://schemas.microsoft.com/office/drawing/2014/main" id="{04E44994-858F-BC1F-C7F5-AEF561C0F2A9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Actions sur les lieux de l'intervention</a:t>
            </a:r>
          </a:p>
        </p:txBody>
      </p:sp>
      <p:sp>
        <p:nvSpPr>
          <p:cNvPr id="72709" name="Espace réservé du numéro de diapositive 4">
            <a:extLst>
              <a:ext uri="{FF2B5EF4-FFF2-40B4-BE49-F238E27FC236}">
                <a16:creationId xmlns:a16="http://schemas.microsoft.com/office/drawing/2014/main" id="{DCE9F818-7485-BD12-4059-E1ADD5D4D29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5FE26FA-184C-4B94-AC7E-0BB8782580A2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72710" name="Rectangle 2">
            <a:extLst>
              <a:ext uri="{FF2B5EF4-FFF2-40B4-BE49-F238E27FC236}">
                <a16:creationId xmlns:a16="http://schemas.microsoft.com/office/drawing/2014/main" id="{BFCA3DF0-8B15-FC04-5B3A-6D001202C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343025"/>
            <a:ext cx="416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Périmètres de sécurité interservices :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4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ZoneTexte 3">
            <a:extLst>
              <a:ext uri="{FF2B5EF4-FFF2-40B4-BE49-F238E27FC236}">
                <a16:creationId xmlns:a16="http://schemas.microsoft.com/office/drawing/2014/main" id="{935499AE-685C-5BFF-977D-6E7BAED41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905000"/>
            <a:ext cx="8077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Procéder à l’évacuation de la zone d’exclusion sauf décision contraire du COS en situation exceptionnelle (confinement).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</a:pPr>
            <a:endParaRPr lang="fr-FR" altLang="fr-FR" sz="2000"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Portes voix et ensembles mobiles d’alerte (EMA) peuvent être utilisés.</a:t>
            </a:r>
          </a:p>
        </p:txBody>
      </p:sp>
      <p:pic>
        <p:nvPicPr>
          <p:cNvPr id="73731" name="Image 5" descr="C:\Documents and Settings\leveque_daniel\Bureau\photos GAZ2\ema\DSCF1448.JPG">
            <a:extLst>
              <a:ext uri="{FF2B5EF4-FFF2-40B4-BE49-F238E27FC236}">
                <a16:creationId xmlns:a16="http://schemas.microsoft.com/office/drawing/2014/main" id="{7B39C535-67A0-D67A-CE3C-48BEE2ACC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81400"/>
            <a:ext cx="307181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2" name="Ellipse 6">
            <a:extLst>
              <a:ext uri="{FF2B5EF4-FFF2-40B4-BE49-F238E27FC236}">
                <a16:creationId xmlns:a16="http://schemas.microsoft.com/office/drawing/2014/main" id="{BEE1AE3F-94D2-8334-A5FC-81E4CC8B8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3100" y="4762500"/>
            <a:ext cx="571500" cy="5715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Arial" panose="020B0604020202020204" pitchFamily="34" charset="0"/>
            </a:endParaRPr>
          </a:p>
        </p:txBody>
      </p:sp>
      <p:cxnSp>
        <p:nvCxnSpPr>
          <p:cNvPr id="73733" name="Connecteur droit avec flèche 7">
            <a:extLst>
              <a:ext uri="{FF2B5EF4-FFF2-40B4-BE49-F238E27FC236}">
                <a16:creationId xmlns:a16="http://schemas.microsoft.com/office/drawing/2014/main" id="{8145F002-5E01-268D-F346-142AC8E8EDDA}"/>
              </a:ext>
            </a:extLst>
          </p:cNvPr>
          <p:cNvCxnSpPr>
            <a:cxnSpLocks noChangeShapeType="1"/>
            <a:stCxn id="73732" idx="7"/>
            <a:endCxn id="73734" idx="1"/>
          </p:cNvCxnSpPr>
          <p:nvPr/>
        </p:nvCxnSpPr>
        <p:spPr bwMode="auto">
          <a:xfrm flipV="1">
            <a:off x="6240463" y="4770438"/>
            <a:ext cx="922337" cy="63500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734" name="ZoneTexte 8">
            <a:extLst>
              <a:ext uri="{FF2B5EF4-FFF2-40B4-BE49-F238E27FC236}">
                <a16:creationId xmlns:a16="http://schemas.microsoft.com/office/drawing/2014/main" id="{C7E1268C-D2E3-9994-4032-21AADF0AE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572000"/>
            <a:ext cx="1571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EMA </a:t>
            </a:r>
          </a:p>
        </p:txBody>
      </p:sp>
      <p:pic>
        <p:nvPicPr>
          <p:cNvPr id="73735" name="Image 9" descr="E:\cours do gaz3\porte voie\DSCF1470.JPG">
            <a:extLst>
              <a:ext uri="{FF2B5EF4-FFF2-40B4-BE49-F238E27FC236}">
                <a16:creationId xmlns:a16="http://schemas.microsoft.com/office/drawing/2014/main" id="{90F67AB5-C097-5888-4E27-840E1948E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33800"/>
            <a:ext cx="27860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6" name="Titre 8">
            <a:extLst>
              <a:ext uri="{FF2B5EF4-FFF2-40B4-BE49-F238E27FC236}">
                <a16:creationId xmlns:a16="http://schemas.microsoft.com/office/drawing/2014/main" id="{30A0E7F2-7F02-FE6E-844A-2E6BC1042FFC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Actions sur les lieux de l'intervention</a:t>
            </a:r>
          </a:p>
        </p:txBody>
      </p:sp>
      <p:sp>
        <p:nvSpPr>
          <p:cNvPr id="73737" name="Espace réservé du numéro de diapositive 4">
            <a:extLst>
              <a:ext uri="{FF2B5EF4-FFF2-40B4-BE49-F238E27FC236}">
                <a16:creationId xmlns:a16="http://schemas.microsoft.com/office/drawing/2014/main" id="{B21A3C70-ED2B-4182-18CB-549149CBFF5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7490CD8-CDA9-4372-9AEB-30E161A22C89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73738" name="Rectangle 2">
            <a:extLst>
              <a:ext uri="{FF2B5EF4-FFF2-40B4-BE49-F238E27FC236}">
                <a16:creationId xmlns:a16="http://schemas.microsoft.com/office/drawing/2014/main" id="{13A9D243-7F44-86BE-18A6-94AAB6C9F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343025"/>
            <a:ext cx="416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Périmètres de sécurité interservices :</a:t>
            </a:r>
          </a:p>
        </p:txBody>
      </p:sp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Image 46" descr="balisage thierry.jpg">
            <a:extLst>
              <a:ext uri="{FF2B5EF4-FFF2-40B4-BE49-F238E27FC236}">
                <a16:creationId xmlns:a16="http://schemas.microsoft.com/office/drawing/2014/main" id="{85CE4E2E-F75C-E6A6-A4DC-48604973664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8760" y="1317673"/>
            <a:ext cx="3239782" cy="24288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4755" name="ZoneTexte 4">
            <a:extLst>
              <a:ext uri="{FF2B5EF4-FFF2-40B4-BE49-F238E27FC236}">
                <a16:creationId xmlns:a16="http://schemas.microsoft.com/office/drawing/2014/main" id="{11C2AFEC-DBB6-27BF-03B7-1A30AAF09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477963"/>
            <a:ext cx="3286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Zone d’exclusion </a:t>
            </a:r>
            <a:r>
              <a:rPr lang="fr-FR" altLang="fr-FR" sz="2000">
                <a:latin typeface="Times New Roman" panose="02020603050405020304" pitchFamily="18" charset="0"/>
              </a:rPr>
              <a:t>: </a:t>
            </a:r>
          </a:p>
        </p:txBody>
      </p:sp>
      <p:sp>
        <p:nvSpPr>
          <p:cNvPr id="19460" name="ZoneTexte 5">
            <a:extLst>
              <a:ext uri="{FF2B5EF4-FFF2-40B4-BE49-F238E27FC236}">
                <a16:creationId xmlns:a16="http://schemas.microsoft.com/office/drawing/2014/main" id="{74F9A5F2-2061-D61F-2B45-2DDAC5EF1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298700"/>
            <a:ext cx="7191375" cy="34782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/>
              </a:defRPr>
            </a:lvl1pPr>
            <a:lvl2pPr marL="717550" indent="-2603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9pPr>
          </a:lstStyle>
          <a:p>
            <a:pPr lvl="1"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fr-FR" altLang="fr-FR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Zone de danger,</a:t>
            </a:r>
          </a:p>
          <a:p>
            <a:pPr lvl="1"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fr-FR" altLang="fr-FR" sz="2000" dirty="0">
              <a:latin typeface="Times New Roman" panose="02020603050405020304" pitchFamily="18" charset="0"/>
            </a:endParaRPr>
          </a:p>
          <a:p>
            <a:pPr lvl="1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fr-FR" altLang="fr-FR" sz="2000" b="1" dirty="0">
                <a:latin typeface="Times New Roman" panose="02020603050405020304" pitchFamily="18" charset="0"/>
              </a:rPr>
              <a:t>Périmètre de sécurité d’un rayon </a:t>
            </a:r>
          </a:p>
          <a:p>
            <a:pPr marL="457200" lvl="1" indent="0" algn="just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fr-FR" altLang="fr-FR" sz="2000" b="1" dirty="0">
                <a:latin typeface="Times New Roman" panose="02020603050405020304" pitchFamily="18" charset="0"/>
              </a:rPr>
              <a:t>d’environ 50 m déterminé et délimité </a:t>
            </a:r>
          </a:p>
          <a:p>
            <a:pPr marL="457200" lvl="1" indent="0" algn="just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fr-FR" altLang="fr-FR" sz="2000" b="1" dirty="0">
                <a:latin typeface="Times New Roman" panose="02020603050405020304" pitchFamily="18" charset="0"/>
              </a:rPr>
              <a:t>par les SP,</a:t>
            </a:r>
          </a:p>
          <a:p>
            <a:pPr marL="457200" lvl="1" indent="0" algn="just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fr-FR" altLang="fr-FR" sz="2000" b="1" dirty="0">
              <a:latin typeface="Times New Roman" panose="02020603050405020304" pitchFamily="18" charset="0"/>
            </a:endParaRPr>
          </a:p>
          <a:p>
            <a:pPr lvl="1" algn="just">
              <a:spcBef>
                <a:spcPct val="0"/>
              </a:spcBef>
              <a:buFontTx/>
              <a:buChar char="•"/>
              <a:defRPr/>
            </a:pPr>
            <a:r>
              <a:rPr lang="fr-FR" altLang="fr-FR" sz="2000" dirty="0">
                <a:latin typeface="Times New Roman" panose="02020603050405020304" pitchFamily="18" charset="0"/>
              </a:rPr>
              <a:t>Périmètre de 110 mètres pour une canalisation de 250 mm avec 8 à 25 bars,</a:t>
            </a:r>
          </a:p>
          <a:p>
            <a:pPr lvl="1" algn="just">
              <a:spcBef>
                <a:spcPct val="0"/>
              </a:spcBef>
              <a:buFontTx/>
              <a:buChar char="•"/>
              <a:defRPr/>
            </a:pPr>
            <a:endParaRPr lang="fr-FR" altLang="fr-FR" sz="2000" dirty="0">
              <a:latin typeface="Times New Roman" panose="02020603050405020304" pitchFamily="18" charset="0"/>
            </a:endParaRPr>
          </a:p>
          <a:p>
            <a:pPr lvl="1" algn="just">
              <a:spcBef>
                <a:spcPct val="0"/>
              </a:spcBef>
              <a:buFontTx/>
              <a:buChar char="•"/>
              <a:defRPr/>
            </a:pPr>
            <a:r>
              <a:rPr lang="fr-FR" altLang="fr-FR" sz="2000" dirty="0">
                <a:latin typeface="Times New Roman" panose="02020603050405020304" pitchFamily="18" charset="0"/>
              </a:rPr>
              <a:t>Réalisée par une </a:t>
            </a:r>
            <a:r>
              <a:rPr lang="fr-FR" altLang="fr-FR" sz="2000" b="1" dirty="0">
                <a:latin typeface="Times New Roman" panose="02020603050405020304" pitchFamily="18" charset="0"/>
              </a:rPr>
              <a:t>rubalise rouge.</a:t>
            </a:r>
          </a:p>
        </p:txBody>
      </p:sp>
      <p:cxnSp>
        <p:nvCxnSpPr>
          <p:cNvPr id="23559" name="Connecteur droit 56">
            <a:extLst>
              <a:ext uri="{FF2B5EF4-FFF2-40B4-BE49-F238E27FC236}">
                <a16:creationId xmlns:a16="http://schemas.microsoft.com/office/drawing/2014/main" id="{BA9C967A-8CDA-060A-33C4-D9584C42A9D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143750" y="2500313"/>
            <a:ext cx="642938" cy="1587"/>
          </a:xfrm>
          <a:prstGeom prst="line">
            <a:avLst/>
          </a:prstGeom>
          <a:noFill/>
          <a:ln w="3175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Forme libre 11">
            <a:extLst>
              <a:ext uri="{FF2B5EF4-FFF2-40B4-BE49-F238E27FC236}">
                <a16:creationId xmlns:a16="http://schemas.microsoft.com/office/drawing/2014/main" id="{B66746A6-642C-C48C-CE20-0AADA14CF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209800"/>
            <a:ext cx="2895600" cy="990600"/>
          </a:xfrm>
          <a:custGeom>
            <a:avLst/>
            <a:gdLst>
              <a:gd name="T0" fmla="*/ 2456936 w 3071236"/>
              <a:gd name="T1" fmla="*/ 461389 h 1226034"/>
              <a:gd name="T2" fmla="*/ 675744 w 3071236"/>
              <a:gd name="T3" fmla="*/ 509059 h 1226034"/>
              <a:gd name="T4" fmla="*/ 659339 w 3071236"/>
              <a:gd name="T5" fmla="*/ 464794 h 1226034"/>
              <a:gd name="T6" fmla="*/ 39348 w 3071236"/>
              <a:gd name="T7" fmla="*/ 464794 h 1226034"/>
              <a:gd name="T8" fmla="*/ 0 w 3071236"/>
              <a:gd name="T9" fmla="*/ 263892 h 1226034"/>
              <a:gd name="T10" fmla="*/ 849614 w 3071236"/>
              <a:gd name="T11" fmla="*/ 47671 h 1226034"/>
              <a:gd name="T12" fmla="*/ 1413816 w 3071236"/>
              <a:gd name="T13" fmla="*/ 35754 h 1226034"/>
              <a:gd name="T14" fmla="*/ 1479422 w 3071236"/>
              <a:gd name="T15" fmla="*/ 0 h 1226034"/>
              <a:gd name="T16" fmla="*/ 1932095 w 3071236"/>
              <a:gd name="T17" fmla="*/ 1691 h 1226034"/>
              <a:gd name="T18" fmla="*/ 2456936 w 3071236"/>
              <a:gd name="T19" fmla="*/ 461389 h 122603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071236"/>
              <a:gd name="T31" fmla="*/ 0 h 1226034"/>
              <a:gd name="T32" fmla="*/ 3071236 w 3071236"/>
              <a:gd name="T33" fmla="*/ 1226034 h 122603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071236" h="1226034">
                <a:moveTo>
                  <a:pt x="3071236" y="1111221"/>
                </a:moveTo>
                <a:lnTo>
                  <a:pt x="844693" y="1226034"/>
                </a:lnTo>
                <a:lnTo>
                  <a:pt x="824190" y="1119422"/>
                </a:lnTo>
                <a:lnTo>
                  <a:pt x="49206" y="1119422"/>
                </a:lnTo>
                <a:lnTo>
                  <a:pt x="0" y="635569"/>
                </a:lnTo>
                <a:lnTo>
                  <a:pt x="1062017" y="114813"/>
                </a:lnTo>
                <a:lnTo>
                  <a:pt x="1767294" y="86109"/>
                </a:lnTo>
                <a:lnTo>
                  <a:pt x="1849303" y="0"/>
                </a:lnTo>
                <a:lnTo>
                  <a:pt x="2415164" y="4100"/>
                </a:lnTo>
                <a:lnTo>
                  <a:pt x="3071236" y="1111221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" name="Forme libre 12">
            <a:extLst>
              <a:ext uri="{FF2B5EF4-FFF2-40B4-BE49-F238E27FC236}">
                <a16:creationId xmlns:a16="http://schemas.microsoft.com/office/drawing/2014/main" id="{C0DCD51B-F2B8-250F-6B74-FE1EC89D0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676400"/>
            <a:ext cx="1189038" cy="1176338"/>
          </a:xfrm>
          <a:custGeom>
            <a:avLst/>
            <a:gdLst>
              <a:gd name="T0" fmla="*/ 118283 w 1189130"/>
              <a:gd name="T1" fmla="*/ 1142945 h 1176829"/>
              <a:gd name="T2" fmla="*/ 0 w 1189130"/>
              <a:gd name="T3" fmla="*/ 111501 h 1176829"/>
              <a:gd name="T4" fmla="*/ 1092904 w 1189130"/>
              <a:gd name="T5" fmla="*/ 0 h 1176829"/>
              <a:gd name="T6" fmla="*/ 1182624 w 1189130"/>
              <a:gd name="T7" fmla="*/ 641161 h 1176829"/>
              <a:gd name="T8" fmla="*/ 118283 w 1189130"/>
              <a:gd name="T9" fmla="*/ 1142945 h 11768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89130"/>
              <a:gd name="T16" fmla="*/ 0 h 1176829"/>
              <a:gd name="T17" fmla="*/ 1189130 w 1189130"/>
              <a:gd name="T18" fmla="*/ 1176829 h 11768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89130" h="1176829">
                <a:moveTo>
                  <a:pt x="118913" y="1176829"/>
                </a:moveTo>
                <a:lnTo>
                  <a:pt x="0" y="114812"/>
                </a:lnTo>
                <a:lnTo>
                  <a:pt x="1098920" y="0"/>
                </a:lnTo>
                <a:lnTo>
                  <a:pt x="1189130" y="660172"/>
                </a:lnTo>
                <a:lnTo>
                  <a:pt x="118913" y="1176829"/>
                </a:lnTo>
                <a:close/>
              </a:path>
            </a:pathLst>
          </a:custGeom>
          <a:solidFill>
            <a:srgbClr val="FF0000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4760" name="Titre 8">
            <a:extLst>
              <a:ext uri="{FF2B5EF4-FFF2-40B4-BE49-F238E27FC236}">
                <a16:creationId xmlns:a16="http://schemas.microsoft.com/office/drawing/2014/main" id="{279E718B-61F5-0C73-9A90-78B6E6691A10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Actions sur les lieux de l'intervention</a:t>
            </a:r>
          </a:p>
        </p:txBody>
      </p:sp>
      <p:sp>
        <p:nvSpPr>
          <p:cNvPr id="74761" name="Espace réservé du numéro de diapositive 4">
            <a:extLst>
              <a:ext uri="{FF2B5EF4-FFF2-40B4-BE49-F238E27FC236}">
                <a16:creationId xmlns:a16="http://schemas.microsoft.com/office/drawing/2014/main" id="{22C95832-D1F4-E191-0EF1-4AE9EA7297C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E4C50EB-18CA-423E-8F84-87B65669D41E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fr-FR" altLang="fr-FR" sz="2000">
              <a:solidFill>
                <a:srgbClr val="984807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Image 46" descr="balisage thierry.jpg">
            <a:extLst>
              <a:ext uri="{FF2B5EF4-FFF2-40B4-BE49-F238E27FC236}">
                <a16:creationId xmlns:a16="http://schemas.microsoft.com/office/drawing/2014/main" id="{CDA7651F-525C-B74F-5D39-639B3DB3F12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1672" y="1502932"/>
            <a:ext cx="3239782" cy="24288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6803" name="ZoneTexte 4">
            <a:extLst>
              <a:ext uri="{FF2B5EF4-FFF2-40B4-BE49-F238E27FC236}">
                <a16:creationId xmlns:a16="http://schemas.microsoft.com/office/drawing/2014/main" id="{AA410394-2D7E-B61C-B570-6DB41DD9A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8" y="1443038"/>
            <a:ext cx="3286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Zone d’exclusion </a:t>
            </a:r>
            <a:r>
              <a:rPr lang="fr-FR" altLang="fr-FR" sz="2000">
                <a:latin typeface="Times New Roman" panose="02020603050405020304" pitchFamily="18" charset="0"/>
              </a:rPr>
              <a:t>: </a:t>
            </a:r>
          </a:p>
        </p:txBody>
      </p:sp>
      <p:sp>
        <p:nvSpPr>
          <p:cNvPr id="19460" name="ZoneTexte 5">
            <a:extLst>
              <a:ext uri="{FF2B5EF4-FFF2-40B4-BE49-F238E27FC236}">
                <a16:creationId xmlns:a16="http://schemas.microsoft.com/office/drawing/2014/main" id="{A9FE7482-8D76-D7B2-2261-0A9D56BAD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574925"/>
            <a:ext cx="8305800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17550" indent="-2603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lvl="1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altLang="fr-FR" sz="2000">
                <a:latin typeface="Times New Roman" panose="02020603050405020304" pitchFamily="18" charset="0"/>
              </a:rPr>
              <a:t>Evacuation par défaut.</a:t>
            </a:r>
          </a:p>
          <a:p>
            <a:pPr lvl="1" algn="just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fr-FR" altLang="fr-FR" sz="2000">
              <a:latin typeface="Times New Roman" panose="02020603050405020304" pitchFamily="18" charset="0"/>
            </a:endParaRPr>
          </a:p>
          <a:p>
            <a:pPr lvl="1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altLang="fr-FR" sz="2000">
                <a:latin typeface="Times New Roman" panose="02020603050405020304" pitchFamily="18" charset="0"/>
              </a:rPr>
              <a:t>Interdiction d’accès de la zone </a:t>
            </a:r>
          </a:p>
          <a:p>
            <a:pPr lvl="1" algn="just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au public et aux personnels </a:t>
            </a:r>
          </a:p>
          <a:p>
            <a:pPr lvl="1" algn="just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d’intervention sauf ceux strictement nécessaires.</a:t>
            </a:r>
          </a:p>
          <a:p>
            <a:pPr lvl="1" algn="just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fr-FR" altLang="fr-FR" sz="2000">
              <a:latin typeface="Times New Roman" panose="02020603050405020304" pitchFamily="18" charset="0"/>
            </a:endParaRPr>
          </a:p>
          <a:p>
            <a:pPr lvl="1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altLang="fr-FR" sz="2000">
                <a:latin typeface="Times New Roman" panose="02020603050405020304" pitchFamily="18" charset="0"/>
              </a:rPr>
              <a:t>Contrôle entrées/sorties si possible,</a:t>
            </a:r>
          </a:p>
        </p:txBody>
      </p:sp>
      <p:sp>
        <p:nvSpPr>
          <p:cNvPr id="12" name="Forme libre 11">
            <a:extLst>
              <a:ext uri="{FF2B5EF4-FFF2-40B4-BE49-F238E27FC236}">
                <a16:creationId xmlns:a16="http://schemas.microsoft.com/office/drawing/2014/main" id="{5DDE3942-6D48-50E9-AD9E-ADA8601D5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119313"/>
            <a:ext cx="2514600" cy="1004887"/>
          </a:xfrm>
          <a:custGeom>
            <a:avLst/>
            <a:gdLst>
              <a:gd name="T0" fmla="*/ 1397383 w 3071236"/>
              <a:gd name="T1" fmla="*/ 488588 h 1226034"/>
              <a:gd name="T2" fmla="*/ 384329 w 3071236"/>
              <a:gd name="T3" fmla="*/ 539068 h 1226034"/>
              <a:gd name="T4" fmla="*/ 374999 w 3071236"/>
              <a:gd name="T5" fmla="*/ 492194 h 1226034"/>
              <a:gd name="T6" fmla="*/ 22379 w 3071236"/>
              <a:gd name="T7" fmla="*/ 492194 h 1226034"/>
              <a:gd name="T8" fmla="*/ 0 w 3071236"/>
              <a:gd name="T9" fmla="*/ 279449 h 1226034"/>
              <a:gd name="T10" fmla="*/ 483217 w 3071236"/>
              <a:gd name="T11" fmla="*/ 50481 h 1226034"/>
              <a:gd name="T12" fmla="*/ 804107 w 3071236"/>
              <a:gd name="T13" fmla="*/ 37861 h 1226034"/>
              <a:gd name="T14" fmla="*/ 841421 w 3071236"/>
              <a:gd name="T15" fmla="*/ 0 h 1226034"/>
              <a:gd name="T16" fmla="*/ 1098879 w 3071236"/>
              <a:gd name="T17" fmla="*/ 1790 h 1226034"/>
              <a:gd name="T18" fmla="*/ 1397383 w 3071236"/>
              <a:gd name="T19" fmla="*/ 488588 h 122603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071236"/>
              <a:gd name="T31" fmla="*/ 0 h 1226034"/>
              <a:gd name="T32" fmla="*/ 3071236 w 3071236"/>
              <a:gd name="T33" fmla="*/ 1226034 h 122603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071236" h="1226034">
                <a:moveTo>
                  <a:pt x="3071236" y="1111221"/>
                </a:moveTo>
                <a:lnTo>
                  <a:pt x="844693" y="1226034"/>
                </a:lnTo>
                <a:lnTo>
                  <a:pt x="824190" y="1119422"/>
                </a:lnTo>
                <a:lnTo>
                  <a:pt x="49206" y="1119422"/>
                </a:lnTo>
                <a:lnTo>
                  <a:pt x="0" y="635569"/>
                </a:lnTo>
                <a:lnTo>
                  <a:pt x="1062017" y="114813"/>
                </a:lnTo>
                <a:lnTo>
                  <a:pt x="1767294" y="86109"/>
                </a:lnTo>
                <a:lnTo>
                  <a:pt x="1849303" y="0"/>
                </a:lnTo>
                <a:lnTo>
                  <a:pt x="2415164" y="4100"/>
                </a:lnTo>
                <a:lnTo>
                  <a:pt x="3071236" y="1111221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" name="Forme libre 12">
            <a:extLst>
              <a:ext uri="{FF2B5EF4-FFF2-40B4-BE49-F238E27FC236}">
                <a16:creationId xmlns:a16="http://schemas.microsoft.com/office/drawing/2014/main" id="{1D56C2A8-3400-2B88-415D-C69F4FCA6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4938" y="1752600"/>
            <a:ext cx="1189037" cy="1176338"/>
          </a:xfrm>
          <a:custGeom>
            <a:avLst/>
            <a:gdLst>
              <a:gd name="T0" fmla="*/ 118283 w 1189130"/>
              <a:gd name="T1" fmla="*/ 1142945 h 1176829"/>
              <a:gd name="T2" fmla="*/ 0 w 1189130"/>
              <a:gd name="T3" fmla="*/ 111501 h 1176829"/>
              <a:gd name="T4" fmla="*/ 1092903 w 1189130"/>
              <a:gd name="T5" fmla="*/ 0 h 1176829"/>
              <a:gd name="T6" fmla="*/ 1182621 w 1189130"/>
              <a:gd name="T7" fmla="*/ 641161 h 1176829"/>
              <a:gd name="T8" fmla="*/ 118283 w 1189130"/>
              <a:gd name="T9" fmla="*/ 1142945 h 11768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89130"/>
              <a:gd name="T16" fmla="*/ 0 h 1176829"/>
              <a:gd name="T17" fmla="*/ 1189130 w 1189130"/>
              <a:gd name="T18" fmla="*/ 1176829 h 11768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89130" h="1176829">
                <a:moveTo>
                  <a:pt x="118913" y="1176829"/>
                </a:moveTo>
                <a:lnTo>
                  <a:pt x="0" y="114812"/>
                </a:lnTo>
                <a:lnTo>
                  <a:pt x="1098920" y="0"/>
                </a:lnTo>
                <a:lnTo>
                  <a:pt x="1189130" y="660172"/>
                </a:lnTo>
                <a:lnTo>
                  <a:pt x="118913" y="1176829"/>
                </a:lnTo>
                <a:close/>
              </a:path>
            </a:pathLst>
          </a:custGeom>
          <a:solidFill>
            <a:srgbClr val="FF0000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6807" name="Titre 8">
            <a:extLst>
              <a:ext uri="{FF2B5EF4-FFF2-40B4-BE49-F238E27FC236}">
                <a16:creationId xmlns:a16="http://schemas.microsoft.com/office/drawing/2014/main" id="{635440BB-244A-B31A-7D1B-2EFFAED4EB20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Actions sur les lieux de l'intervention</a:t>
            </a:r>
          </a:p>
        </p:txBody>
      </p:sp>
      <p:sp>
        <p:nvSpPr>
          <p:cNvPr id="76808" name="Espace réservé du numéro de diapositive 4">
            <a:extLst>
              <a:ext uri="{FF2B5EF4-FFF2-40B4-BE49-F238E27FC236}">
                <a16:creationId xmlns:a16="http://schemas.microsoft.com/office/drawing/2014/main" id="{AE3D9E30-0EA1-DA7A-DA3E-84A4BF8DC89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81CB43C-3B49-4717-9E37-23F373F3C7BD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lang="fr-FR" altLang="fr-FR" sz="2000">
              <a:solidFill>
                <a:srgbClr val="984807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38DF2471-BD36-ECF2-7216-A51AFB824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7620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 defTabSz="7620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 defTabSz="7620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 defTabSz="7620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 defTabSz="7620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</a:endParaRPr>
          </a:p>
        </p:txBody>
      </p:sp>
      <p:sp>
        <p:nvSpPr>
          <p:cNvPr id="78851" name="Rectangle 4">
            <a:extLst>
              <a:ext uri="{FF2B5EF4-FFF2-40B4-BE49-F238E27FC236}">
                <a16:creationId xmlns:a16="http://schemas.microsoft.com/office/drawing/2014/main" id="{2A75438C-FB84-9348-DBD3-3FAD81E5A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5925" y="6392863"/>
            <a:ext cx="6778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Arial" panose="020B0604020202020204" pitchFamily="34" charset="0"/>
            </a:endParaRPr>
          </a:p>
        </p:txBody>
      </p:sp>
      <p:sp>
        <p:nvSpPr>
          <p:cNvPr id="78852" name="ZoneTexte 9">
            <a:extLst>
              <a:ext uri="{FF2B5EF4-FFF2-40B4-BE49-F238E27FC236}">
                <a16:creationId xmlns:a16="http://schemas.microsoft.com/office/drawing/2014/main" id="{BFC70489-D95B-1D2A-CC1A-A28DB8D39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981200"/>
            <a:ext cx="8715375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Positionner a priori les engins en dehors de la zone d’exclusion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Contrôle d’accès dans la zone d’exclusion en respectant les principes suivants :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000" u="sng">
                <a:solidFill>
                  <a:srgbClr val="FF0000"/>
                </a:solidFill>
                <a:latin typeface="Times New Roman" panose="02020603050405020304" pitchFamily="18" charset="0"/>
              </a:rPr>
              <a:t>Minimum d’intervenants avec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000" u="sng">
                <a:solidFill>
                  <a:srgbClr val="FF0000"/>
                </a:solidFill>
                <a:latin typeface="Times New Roman" panose="02020603050405020304" pitchFamily="18" charset="0"/>
              </a:rPr>
              <a:t>équipement adapté,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2000" u="sng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000" u="sng">
                <a:solidFill>
                  <a:srgbClr val="FF0000"/>
                </a:solidFill>
                <a:latin typeface="Times New Roman" panose="02020603050405020304" pitchFamily="18" charset="0"/>
              </a:rPr>
              <a:t>1 Binôme = 1 mission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2000" u="sng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000" u="sng">
                <a:solidFill>
                  <a:srgbClr val="FF0000"/>
                </a:solidFill>
                <a:latin typeface="Times New Roman" panose="02020603050405020304" pitchFamily="18" charset="0"/>
              </a:rPr>
              <a:t>Minimum de temps d’exposition,</a:t>
            </a:r>
            <a:r>
              <a:rPr lang="fr-FR" altLang="fr-FR" sz="2000">
                <a:solidFill>
                  <a:srgbClr val="FF0000"/>
                </a:solidFill>
                <a:latin typeface="Times New Roman" panose="02020603050405020304" pitchFamily="18" charset="0"/>
              </a:rPr>
              <a:t>	     </a:t>
            </a:r>
          </a:p>
        </p:txBody>
      </p:sp>
      <p:pic>
        <p:nvPicPr>
          <p:cNvPr id="78853" name="Image 11" descr="E:\DSCF1492.JPG">
            <a:extLst>
              <a:ext uri="{FF2B5EF4-FFF2-40B4-BE49-F238E27FC236}">
                <a16:creationId xmlns:a16="http://schemas.microsoft.com/office/drawing/2014/main" id="{953130AD-CCEF-67A3-1345-68AEBE4BB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048000"/>
            <a:ext cx="4567238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4" name="Ellipse 12">
            <a:extLst>
              <a:ext uri="{FF2B5EF4-FFF2-40B4-BE49-F238E27FC236}">
                <a16:creationId xmlns:a16="http://schemas.microsoft.com/office/drawing/2014/main" id="{AC966EBB-D6D2-B09A-C0E9-E5740482472A}"/>
              </a:ext>
            </a:extLst>
          </p:cNvPr>
          <p:cNvSpPr>
            <a:spLocks noChangeArrowheads="1"/>
          </p:cNvSpPr>
          <p:nvPr/>
        </p:nvSpPr>
        <p:spPr bwMode="auto">
          <a:xfrm rot="2352713">
            <a:off x="4114800" y="4648200"/>
            <a:ext cx="1120775" cy="1657350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Arial" panose="020B0604020202020204" pitchFamily="34" charset="0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D3E692C3-9144-2BFD-0789-A64F76AEA269}"/>
              </a:ext>
            </a:extLst>
          </p:cNvPr>
          <p:cNvSpPr/>
          <p:nvPr/>
        </p:nvSpPr>
        <p:spPr bwMode="auto">
          <a:xfrm>
            <a:off x="4343400" y="3810000"/>
            <a:ext cx="428625" cy="500063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fr-FR" sz="1800">
              <a:latin typeface="Arial" charset="0"/>
            </a:endParaRPr>
          </a:p>
        </p:txBody>
      </p:sp>
      <p:sp>
        <p:nvSpPr>
          <p:cNvPr id="78856" name="Ellipse 14">
            <a:extLst>
              <a:ext uri="{FF2B5EF4-FFF2-40B4-BE49-F238E27FC236}">
                <a16:creationId xmlns:a16="http://schemas.microsoft.com/office/drawing/2014/main" id="{521DBB4C-F9B8-D392-C942-18A3777E603C}"/>
              </a:ext>
            </a:extLst>
          </p:cNvPr>
          <p:cNvSpPr>
            <a:spLocks noChangeArrowheads="1"/>
          </p:cNvSpPr>
          <p:nvPr/>
        </p:nvSpPr>
        <p:spPr bwMode="auto">
          <a:xfrm rot="213515">
            <a:off x="6775450" y="5073650"/>
            <a:ext cx="1073150" cy="1174750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Arial" panose="020B0604020202020204" pitchFamily="34" charset="0"/>
            </a:endParaRPr>
          </a:p>
        </p:txBody>
      </p:sp>
      <p:sp>
        <p:nvSpPr>
          <p:cNvPr id="78857" name="Ellipse 15">
            <a:extLst>
              <a:ext uri="{FF2B5EF4-FFF2-40B4-BE49-F238E27FC236}">
                <a16:creationId xmlns:a16="http://schemas.microsoft.com/office/drawing/2014/main" id="{C7E67BFB-FC0E-AFBD-5205-8ECDF705E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3657600"/>
            <a:ext cx="500063" cy="28575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Arial" panose="020B0604020202020204" pitchFamily="34" charset="0"/>
            </a:endParaRPr>
          </a:p>
        </p:txBody>
      </p:sp>
      <p:sp>
        <p:nvSpPr>
          <p:cNvPr id="78858" name="Titre 8">
            <a:extLst>
              <a:ext uri="{FF2B5EF4-FFF2-40B4-BE49-F238E27FC236}">
                <a16:creationId xmlns:a16="http://schemas.microsoft.com/office/drawing/2014/main" id="{1FABADD0-554F-8D9E-3420-54C3D711AF3B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Actions sur les lieux de l'intervention</a:t>
            </a:r>
          </a:p>
        </p:txBody>
      </p:sp>
      <p:sp>
        <p:nvSpPr>
          <p:cNvPr id="78859" name="Espace réservé du numéro de diapositive 4">
            <a:extLst>
              <a:ext uri="{FF2B5EF4-FFF2-40B4-BE49-F238E27FC236}">
                <a16:creationId xmlns:a16="http://schemas.microsoft.com/office/drawing/2014/main" id="{CB732D7D-68DC-B4E9-C0A2-3483EFF55D9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6D1EF1D-FCEF-4034-BB5D-D1AE95DA71BC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78860" name="Rectangle 2">
            <a:extLst>
              <a:ext uri="{FF2B5EF4-FFF2-40B4-BE49-F238E27FC236}">
                <a16:creationId xmlns:a16="http://schemas.microsoft.com/office/drawing/2014/main" id="{4114200F-5787-0369-1E2A-61AB64598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343025"/>
            <a:ext cx="416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Périmètres de sécurité interservices :</a:t>
            </a:r>
          </a:p>
        </p:txBody>
      </p:sp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>
            <a:extLst>
              <a:ext uri="{FF2B5EF4-FFF2-40B4-BE49-F238E27FC236}">
                <a16:creationId xmlns:a16="http://schemas.microsoft.com/office/drawing/2014/main" id="{5533E3CE-7183-59F9-5A08-FB4BF0594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8262938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522288" indent="-3429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979488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1436688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1893888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2351088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marL="0" lvl="2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En </a:t>
            </a:r>
            <a:r>
              <a:rPr lang="fr-FR" altLang="fr-FR" sz="2000">
                <a:solidFill>
                  <a:srgbClr val="FF0000"/>
                </a:solidFill>
                <a:latin typeface="Times New Roman" panose="02020603050405020304" pitchFamily="18" charset="0"/>
              </a:rPr>
              <a:t>zone d’exclusion</a:t>
            </a:r>
            <a:r>
              <a:rPr lang="fr-FR" altLang="fr-FR" sz="2000">
                <a:latin typeface="Times New Roman" panose="02020603050405020304" pitchFamily="18" charset="0"/>
              </a:rPr>
              <a:t>, les postes radio sont autorisés sous réserve du respect de l’ensemble des précautions suivantes : </a:t>
            </a:r>
          </a:p>
          <a:p>
            <a:pPr marL="0" lvl="2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fr-FR" altLang="fr-FR" sz="2000">
              <a:latin typeface="Times New Roman" panose="02020603050405020304" pitchFamily="18" charset="0"/>
            </a:endParaRPr>
          </a:p>
          <a:p>
            <a:pPr lvl="4"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fr-FR" altLang="fr-FR">
                <a:latin typeface="Times New Roman" panose="02020603050405020304" pitchFamily="18" charset="0"/>
              </a:rPr>
              <a:t> Allumage avant d’entrer dans la zone,</a:t>
            </a:r>
          </a:p>
          <a:p>
            <a:pPr lvl="4" algn="just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fr-FR" altLang="fr-FR">
              <a:latin typeface="Times New Roman" panose="02020603050405020304" pitchFamily="18" charset="0"/>
            </a:endParaRPr>
          </a:p>
          <a:p>
            <a:pPr lvl="4"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fr-FR" altLang="fr-FR">
                <a:latin typeface="Times New Roman" panose="02020603050405020304" pitchFamily="18" charset="0"/>
              </a:rPr>
              <a:t> Protection au moyen de la sacoche de protection étanche,</a:t>
            </a:r>
          </a:p>
          <a:p>
            <a:pPr lvl="4" algn="just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fr-FR" altLang="fr-FR">
              <a:latin typeface="Times New Roman" panose="02020603050405020304" pitchFamily="18" charset="0"/>
            </a:endParaRPr>
          </a:p>
          <a:p>
            <a:pPr lvl="4"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fr-FR" altLang="fr-FR">
                <a:latin typeface="Times New Roman" panose="02020603050405020304" pitchFamily="18" charset="0"/>
              </a:rPr>
              <a:t> Utilisation minimum sur canal dédié défini par le COS</a:t>
            </a:r>
          </a:p>
        </p:txBody>
      </p:sp>
      <p:pic>
        <p:nvPicPr>
          <p:cNvPr id="32774" name="Image 7" descr="C:\Documents and Settings\leveque_daniel\Bureau\photos GAZ2\portatif\photos GAZ 040.jpg">
            <a:extLst>
              <a:ext uri="{FF2B5EF4-FFF2-40B4-BE49-F238E27FC236}">
                <a16:creationId xmlns:a16="http://schemas.microsoft.com/office/drawing/2014/main" id="{7D3B2F33-80CE-6130-9334-DC017E5F9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43"/>
          <a:stretch>
            <a:fillRect/>
          </a:stretch>
        </p:blipFill>
        <p:spPr bwMode="auto">
          <a:xfrm>
            <a:off x="6889750" y="3733800"/>
            <a:ext cx="1949450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6" name="Titre 8">
            <a:extLst>
              <a:ext uri="{FF2B5EF4-FFF2-40B4-BE49-F238E27FC236}">
                <a16:creationId xmlns:a16="http://schemas.microsoft.com/office/drawing/2014/main" id="{13B19F4B-7348-6BC3-9D25-52374C6C59FE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Actions sur les lieux de l'intervention</a:t>
            </a:r>
          </a:p>
        </p:txBody>
      </p:sp>
      <p:sp>
        <p:nvSpPr>
          <p:cNvPr id="79877" name="Espace réservé du numéro de diapositive 4">
            <a:extLst>
              <a:ext uri="{FF2B5EF4-FFF2-40B4-BE49-F238E27FC236}">
                <a16:creationId xmlns:a16="http://schemas.microsoft.com/office/drawing/2014/main" id="{1B8364C2-C219-52F0-B9D9-244E806DFB3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5A30AA7-0086-4F66-BE23-F39087D0A935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35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79878" name="Rectangle 2">
            <a:extLst>
              <a:ext uri="{FF2B5EF4-FFF2-40B4-BE49-F238E27FC236}">
                <a16:creationId xmlns:a16="http://schemas.microsoft.com/office/drawing/2014/main" id="{627AFA90-B09C-7992-F343-89DBCA4B3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343025"/>
            <a:ext cx="416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Périmètres de sécurité interservices :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ZoneTexte 6">
            <a:extLst>
              <a:ext uri="{FF2B5EF4-FFF2-40B4-BE49-F238E27FC236}">
                <a16:creationId xmlns:a16="http://schemas.microsoft.com/office/drawing/2014/main" id="{AC1B3D90-2782-5A1C-B6E6-129B9C93A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09800"/>
            <a:ext cx="81867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En zone d’exclusion tout objet susceptible de générer une énergie d’activation (téléphone, bips, mp3…) est formellement interdit et déposé à l’extérieur de la zone d’exclusion.</a:t>
            </a:r>
          </a:p>
        </p:txBody>
      </p:sp>
      <p:pic>
        <p:nvPicPr>
          <p:cNvPr id="80899" name="Picture 3" descr="C:\Program Files\Microsoft Office\Clipart\Popular\TPHONE4.WMF">
            <a:extLst>
              <a:ext uri="{FF2B5EF4-FFF2-40B4-BE49-F238E27FC236}">
                <a16:creationId xmlns:a16="http://schemas.microsoft.com/office/drawing/2014/main" id="{6B1E3C64-9EF4-6B07-7F65-312F8D805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38575"/>
            <a:ext cx="17653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0" name="Text Box 12">
            <a:extLst>
              <a:ext uri="{FF2B5EF4-FFF2-40B4-BE49-F238E27FC236}">
                <a16:creationId xmlns:a16="http://schemas.microsoft.com/office/drawing/2014/main" id="{686E0BD6-BE22-74E6-721A-51EC08122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038600"/>
            <a:ext cx="7620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fr-FR" sz="7200">
                <a:solidFill>
                  <a:srgbClr val="FF0000"/>
                </a:solidFill>
                <a:latin typeface="Arial" panose="020B0604020202020204" pitchFamily="34" charset="0"/>
              </a:rPr>
              <a:t>X</a:t>
            </a:r>
            <a:endParaRPr lang="fr-FR" altLang="fr-FR" sz="7200">
              <a:latin typeface="Arial" panose="020B0604020202020204" pitchFamily="34" charset="0"/>
            </a:endParaRPr>
          </a:p>
        </p:txBody>
      </p:sp>
      <p:pic>
        <p:nvPicPr>
          <p:cNvPr id="80901" name="Picture 15" descr="C:\Program Files\Microsoft Office\Clipart\Popular\AVERTISR.WMF">
            <a:extLst>
              <a:ext uri="{FF2B5EF4-FFF2-40B4-BE49-F238E27FC236}">
                <a16:creationId xmlns:a16="http://schemas.microsoft.com/office/drawing/2014/main" id="{2C25EF41-A768-880A-FB87-CEABB1602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24288"/>
            <a:ext cx="1884363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2" name="Rectangle 16">
            <a:extLst>
              <a:ext uri="{FF2B5EF4-FFF2-40B4-BE49-F238E27FC236}">
                <a16:creationId xmlns:a16="http://schemas.microsoft.com/office/drawing/2014/main" id="{862EC7C9-7536-4B67-AA51-4E1D1FC78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3886200"/>
            <a:ext cx="159543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6000">
                <a:solidFill>
                  <a:srgbClr val="FF0000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80903" name="Titre 8">
            <a:extLst>
              <a:ext uri="{FF2B5EF4-FFF2-40B4-BE49-F238E27FC236}">
                <a16:creationId xmlns:a16="http://schemas.microsoft.com/office/drawing/2014/main" id="{081BD710-3335-5F51-14D4-543C710CE182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Actions sur les lieux de l'intervention</a:t>
            </a:r>
          </a:p>
        </p:txBody>
      </p:sp>
      <p:sp>
        <p:nvSpPr>
          <p:cNvPr id="80904" name="Espace réservé du numéro de diapositive 4">
            <a:extLst>
              <a:ext uri="{FF2B5EF4-FFF2-40B4-BE49-F238E27FC236}">
                <a16:creationId xmlns:a16="http://schemas.microsoft.com/office/drawing/2014/main" id="{BED63267-E600-4D9D-CA5E-11B97A449C5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D49B517-9901-41BA-8AB6-64637A0BFB12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36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80905" name="Rectangle 2">
            <a:extLst>
              <a:ext uri="{FF2B5EF4-FFF2-40B4-BE49-F238E27FC236}">
                <a16:creationId xmlns:a16="http://schemas.microsoft.com/office/drawing/2014/main" id="{9DD16C68-7933-CC08-9174-12006B02E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343025"/>
            <a:ext cx="416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Périmètres de sécurité interservices :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4">
            <a:extLst>
              <a:ext uri="{FF2B5EF4-FFF2-40B4-BE49-F238E27FC236}">
                <a16:creationId xmlns:a16="http://schemas.microsoft.com/office/drawing/2014/main" id="{7986AF86-DF54-68D0-4996-3363CDC6B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733800"/>
            <a:ext cx="47148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marL="0" lvl="4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>
                <a:latin typeface="Times New Roman" panose="02020603050405020304" pitchFamily="18" charset="0"/>
              </a:rPr>
              <a:t> Le port de la visière (écran facial)</a:t>
            </a:r>
          </a:p>
          <a:p>
            <a:pPr marL="0" lvl="4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>
                <a:latin typeface="Times New Roman" panose="02020603050405020304" pitchFamily="18" charset="0"/>
              </a:rPr>
              <a:t>     recommandé, et mentonnières serrées.</a:t>
            </a:r>
          </a:p>
        </p:txBody>
      </p:sp>
      <p:pic>
        <p:nvPicPr>
          <p:cNvPr id="81923" name="Image 5" descr="C:\Documents and Settings\leveque_daniel\Bureau\photos GAZ2\releve explo\DSCF1463.JPG">
            <a:extLst>
              <a:ext uri="{FF2B5EF4-FFF2-40B4-BE49-F238E27FC236}">
                <a16:creationId xmlns:a16="http://schemas.microsoft.com/office/drawing/2014/main" id="{AA195173-A1D8-3689-DC68-03C542615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188" y="2667000"/>
            <a:ext cx="2978150" cy="369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4" name="ZoneTexte 6">
            <a:extLst>
              <a:ext uri="{FF2B5EF4-FFF2-40B4-BE49-F238E27FC236}">
                <a16:creationId xmlns:a16="http://schemas.microsoft.com/office/drawing/2014/main" id="{F2420719-A339-E624-8AAE-D426291DF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057400"/>
            <a:ext cx="8001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marL="0" lvl="4"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>
                <a:latin typeface="Times New Roman" panose="02020603050405020304" pitchFamily="18" charset="0"/>
              </a:rPr>
              <a:t> En zone d’exclusion, les ARI ne sont pas portés a priori, sauf ordre contraire du chef d’agrès ou du COS</a:t>
            </a:r>
          </a:p>
        </p:txBody>
      </p:sp>
      <p:sp>
        <p:nvSpPr>
          <p:cNvPr id="81925" name="Titre 8">
            <a:extLst>
              <a:ext uri="{FF2B5EF4-FFF2-40B4-BE49-F238E27FC236}">
                <a16:creationId xmlns:a16="http://schemas.microsoft.com/office/drawing/2014/main" id="{6C491715-9B8F-90AF-AED9-D800DC00E884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Actions sur les lieux de l'intervention</a:t>
            </a:r>
          </a:p>
        </p:txBody>
      </p:sp>
      <p:sp>
        <p:nvSpPr>
          <p:cNvPr id="81926" name="Espace réservé du numéro de diapositive 4">
            <a:extLst>
              <a:ext uri="{FF2B5EF4-FFF2-40B4-BE49-F238E27FC236}">
                <a16:creationId xmlns:a16="http://schemas.microsoft.com/office/drawing/2014/main" id="{47E6C698-4FC6-9EE4-71C0-976169E3525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503D24A-137D-42C9-A2C7-9A4365625761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37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81927" name="Rectangle 2">
            <a:extLst>
              <a:ext uri="{FF2B5EF4-FFF2-40B4-BE49-F238E27FC236}">
                <a16:creationId xmlns:a16="http://schemas.microsoft.com/office/drawing/2014/main" id="{D01B8CD9-DEE4-4238-C36C-A04A9CDC8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343025"/>
            <a:ext cx="416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Périmètres de sécurité interservices :</a:t>
            </a:r>
          </a:p>
        </p:txBody>
      </p:sp>
    </p:spTree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3">
            <a:extLst>
              <a:ext uri="{FF2B5EF4-FFF2-40B4-BE49-F238E27FC236}">
                <a16:creationId xmlns:a16="http://schemas.microsoft.com/office/drawing/2014/main" id="{98CA987A-BDBB-A700-CDF7-8AFF6CB1C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1466850"/>
            <a:ext cx="8286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Binôme équipé d’ARI situé en zone contrôlée se tiendra prêt à intervenir pour assurer la sécurité des personnels opérant en zone d’exclusion.</a:t>
            </a:r>
          </a:p>
        </p:txBody>
      </p:sp>
      <p:pic>
        <p:nvPicPr>
          <p:cNvPr id="82947" name="Image 4" descr="E:\DSCF1492.JPG">
            <a:extLst>
              <a:ext uri="{FF2B5EF4-FFF2-40B4-BE49-F238E27FC236}">
                <a16:creationId xmlns:a16="http://schemas.microsoft.com/office/drawing/2014/main" id="{DF6DE5F2-9049-4CCB-F2B2-2A35CF146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4614863" cy="34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8" name="Ellipse 5">
            <a:extLst>
              <a:ext uri="{FF2B5EF4-FFF2-40B4-BE49-F238E27FC236}">
                <a16:creationId xmlns:a16="http://schemas.microsoft.com/office/drawing/2014/main" id="{EAE6A59F-DF32-663F-DC0C-69BC82A18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953000"/>
            <a:ext cx="714375" cy="642938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Arial" panose="020B0604020202020204" pitchFamily="34" charset="0"/>
            </a:endParaRPr>
          </a:p>
        </p:txBody>
      </p:sp>
      <p:sp>
        <p:nvSpPr>
          <p:cNvPr id="82949" name="Légende à une bordure 1 6">
            <a:extLst>
              <a:ext uri="{FF2B5EF4-FFF2-40B4-BE49-F238E27FC236}">
                <a16:creationId xmlns:a16="http://schemas.microsoft.com/office/drawing/2014/main" id="{EAE5ACD7-824D-4D44-7F48-C8EB9D12F2D7}"/>
              </a:ext>
            </a:extLst>
          </p:cNvPr>
          <p:cNvSpPr>
            <a:spLocks/>
          </p:cNvSpPr>
          <p:nvPr/>
        </p:nvSpPr>
        <p:spPr bwMode="auto">
          <a:xfrm>
            <a:off x="6248400" y="4419600"/>
            <a:ext cx="2362200" cy="571500"/>
          </a:xfrm>
          <a:prstGeom prst="accentCallout1">
            <a:avLst>
              <a:gd name="adj1" fmla="val 20000"/>
              <a:gd name="adj2" fmla="val -3227"/>
              <a:gd name="adj3" fmla="val 134722"/>
              <a:gd name="adj4" fmla="val -123319"/>
            </a:avLst>
          </a:prstGeom>
          <a:noFill/>
          <a:ln w="22225" algn="ctr">
            <a:solidFill>
              <a:schemeClr val="tx1"/>
            </a:solidFill>
            <a:round/>
            <a:headEnd type="none" w="sm" len="sm"/>
            <a:tailEnd type="arrow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 Binôme  de sécurité</a:t>
            </a:r>
          </a:p>
        </p:txBody>
      </p:sp>
      <p:sp>
        <p:nvSpPr>
          <p:cNvPr id="82950" name="Ellipse 7">
            <a:extLst>
              <a:ext uri="{FF2B5EF4-FFF2-40B4-BE49-F238E27FC236}">
                <a16:creationId xmlns:a16="http://schemas.microsoft.com/office/drawing/2014/main" id="{2DB32CFD-A38C-EA1E-957D-23F26E78A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181600"/>
            <a:ext cx="642938" cy="85725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Arial" panose="020B0604020202020204" pitchFamily="34" charset="0"/>
            </a:endParaRPr>
          </a:p>
        </p:txBody>
      </p:sp>
      <p:sp>
        <p:nvSpPr>
          <p:cNvPr id="82951" name="Légende à une bordure 1 11">
            <a:extLst>
              <a:ext uri="{FF2B5EF4-FFF2-40B4-BE49-F238E27FC236}">
                <a16:creationId xmlns:a16="http://schemas.microsoft.com/office/drawing/2014/main" id="{C47F9AD7-ABE8-FEEE-0E4C-460343095F4E}"/>
              </a:ext>
            </a:extLst>
          </p:cNvPr>
          <p:cNvSpPr>
            <a:spLocks/>
          </p:cNvSpPr>
          <p:nvPr/>
        </p:nvSpPr>
        <p:spPr bwMode="auto">
          <a:xfrm>
            <a:off x="6705600" y="2971800"/>
            <a:ext cx="990600" cy="412750"/>
          </a:xfrm>
          <a:prstGeom prst="accentCallout1">
            <a:avLst>
              <a:gd name="adj1" fmla="val 27694"/>
              <a:gd name="adj2" fmla="val -7694"/>
              <a:gd name="adj3" fmla="val 550769"/>
              <a:gd name="adj4" fmla="val -476602"/>
            </a:avLst>
          </a:prstGeom>
          <a:noFill/>
          <a:ln w="22225" algn="ctr">
            <a:solidFill>
              <a:schemeClr val="tx1"/>
            </a:solidFill>
            <a:round/>
            <a:headEnd type="none" w="sm" len="sm"/>
            <a:tailEnd type="arrow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BAT</a:t>
            </a:r>
          </a:p>
        </p:txBody>
      </p:sp>
      <p:sp>
        <p:nvSpPr>
          <p:cNvPr id="82952" name="ZoneTexte 12">
            <a:extLst>
              <a:ext uri="{FF2B5EF4-FFF2-40B4-BE49-F238E27FC236}">
                <a16:creationId xmlns:a16="http://schemas.microsoft.com/office/drawing/2014/main" id="{440667F1-65D4-F0E0-AC23-7ECB16ECE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657600"/>
            <a:ext cx="500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400"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82953" name="ZoneTexte 10">
            <a:extLst>
              <a:ext uri="{FF2B5EF4-FFF2-40B4-BE49-F238E27FC236}">
                <a16:creationId xmlns:a16="http://schemas.microsoft.com/office/drawing/2014/main" id="{A4ADAC13-23CF-832D-C7C3-AF27F2E3F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3733800"/>
            <a:ext cx="1676400" cy="701675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FFFF00"/>
                </a:solidFill>
                <a:latin typeface="Times New Roman" panose="02020603050405020304" pitchFamily="18" charset="0"/>
              </a:rPr>
              <a:t>Zone d’exclusion</a:t>
            </a:r>
          </a:p>
        </p:txBody>
      </p:sp>
      <p:sp>
        <p:nvSpPr>
          <p:cNvPr id="82954" name="ZoneTexte 11">
            <a:extLst>
              <a:ext uri="{FF2B5EF4-FFF2-40B4-BE49-F238E27FC236}">
                <a16:creationId xmlns:a16="http://schemas.microsoft.com/office/drawing/2014/main" id="{1BCABC19-642A-0E33-2FEA-91D89B5DE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5562600"/>
            <a:ext cx="3400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FF6600"/>
                </a:solidFill>
                <a:latin typeface="Times New Roman" panose="02020603050405020304" pitchFamily="18" charset="0"/>
              </a:rPr>
              <a:t>Zone contrôlée et de soutien</a:t>
            </a:r>
          </a:p>
        </p:txBody>
      </p:sp>
      <p:sp>
        <p:nvSpPr>
          <p:cNvPr id="82955" name="Titre 8">
            <a:extLst>
              <a:ext uri="{FF2B5EF4-FFF2-40B4-BE49-F238E27FC236}">
                <a16:creationId xmlns:a16="http://schemas.microsoft.com/office/drawing/2014/main" id="{E045568B-314C-E10E-DA02-B9E8967888E5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Actions sur les lieux de l'intervention</a:t>
            </a:r>
          </a:p>
        </p:txBody>
      </p:sp>
      <p:sp>
        <p:nvSpPr>
          <p:cNvPr id="82956" name="Espace réservé du numéro de diapositive 4">
            <a:extLst>
              <a:ext uri="{FF2B5EF4-FFF2-40B4-BE49-F238E27FC236}">
                <a16:creationId xmlns:a16="http://schemas.microsoft.com/office/drawing/2014/main" id="{BF0F7F10-AD27-3EFE-FE7F-17961F960EB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95C74BE-AE9B-40DC-B8B0-2DDD45324CA6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38</a:t>
            </a:fld>
            <a:endParaRPr lang="fr-FR" altLang="fr-FR" sz="2000">
              <a:solidFill>
                <a:srgbClr val="984807"/>
              </a:solidFill>
            </a:endParaRPr>
          </a:p>
        </p:txBody>
      </p:sp>
    </p:spTree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61132DCC-3AB7-3B1A-5A1F-AF30B3FE8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10715" t="46125" r="32908" b="8333"/>
          <a:stretch>
            <a:fillRect/>
          </a:stretch>
        </p:blipFill>
        <p:spPr bwMode="auto">
          <a:xfrm>
            <a:off x="2448387" y="3445428"/>
            <a:ext cx="3990806" cy="24790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aphicFrame>
        <p:nvGraphicFramePr>
          <p:cNvPr id="11" name="Diagramme 10">
            <a:extLst>
              <a:ext uri="{FF2B5EF4-FFF2-40B4-BE49-F238E27FC236}">
                <a16:creationId xmlns:a16="http://schemas.microsoft.com/office/drawing/2014/main" id="{ED1389CE-E96C-744B-E02A-BE13DC054E07}"/>
              </a:ext>
            </a:extLst>
          </p:cNvPr>
          <p:cNvGraphicFramePr/>
          <p:nvPr/>
        </p:nvGraphicFramePr>
        <p:xfrm>
          <a:off x="3201976" y="2665405"/>
          <a:ext cx="5143537" cy="3492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ZoneTexte 15">
            <a:extLst>
              <a:ext uri="{FF2B5EF4-FFF2-40B4-BE49-F238E27FC236}">
                <a16:creationId xmlns:a16="http://schemas.microsoft.com/office/drawing/2014/main" id="{D81CAC79-33E4-282D-69A6-B0D168E776A2}"/>
              </a:ext>
            </a:extLst>
          </p:cNvPr>
          <p:cNvSpPr txBox="1"/>
          <p:nvPr/>
        </p:nvSpPr>
        <p:spPr>
          <a:xfrm>
            <a:off x="1476375" y="1519238"/>
            <a:ext cx="7239000" cy="7016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altLang="fr-FR" dirty="0">
                <a:latin typeface="Times New Roman" panose="02020603050405020304" pitchFamily="18" charset="0"/>
              </a:rPr>
              <a:t>La cinétique rapide des opérations pour fuites de gaz justifie que la </a:t>
            </a:r>
            <a:r>
              <a:rPr lang="fr-FR" altLang="fr-FR" b="1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Zone contrôlée </a:t>
            </a:r>
            <a:r>
              <a:rPr lang="fr-FR" altLang="fr-FR" dirty="0">
                <a:latin typeface="Times New Roman" panose="02020603050405020304" pitchFamily="18" charset="0"/>
              </a:rPr>
              <a:t>et la </a:t>
            </a:r>
            <a:r>
              <a:rPr lang="fr-FR" altLang="fr-FR" b="1" dirty="0">
                <a:solidFill>
                  <a:srgbClr val="FCD5B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Zone de soutien </a:t>
            </a:r>
            <a:r>
              <a:rPr lang="fr-FR" altLang="fr-FR" dirty="0">
                <a:latin typeface="Times New Roman" panose="02020603050405020304" pitchFamily="18" charset="0"/>
              </a:rPr>
              <a:t>soient confondues.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4997D6AC-3442-5834-535C-EC9BA341B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067175"/>
            <a:ext cx="1571625" cy="1571625"/>
          </a:xfrm>
          <a:prstGeom prst="ellipse">
            <a:avLst/>
          </a:prstGeom>
          <a:solidFill>
            <a:srgbClr val="FFC000">
              <a:alpha val="49019"/>
            </a:srgbClr>
          </a:solidFill>
          <a:ln w="28575" algn="ctr">
            <a:solidFill>
              <a:srgbClr val="FFC000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Arial" panose="020B0604020202020204" pitchFamily="34" charset="0"/>
            </a:endParaRPr>
          </a:p>
        </p:txBody>
      </p:sp>
      <p:sp>
        <p:nvSpPr>
          <p:cNvPr id="25613" name="Ellipse 17">
            <a:extLst>
              <a:ext uri="{FF2B5EF4-FFF2-40B4-BE49-F238E27FC236}">
                <a16:creationId xmlns:a16="http://schemas.microsoft.com/office/drawing/2014/main" id="{578D5B7D-E330-AA62-8BE3-BC8C85B9C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0" y="4533900"/>
            <a:ext cx="571500" cy="571500"/>
          </a:xfrm>
          <a:prstGeom prst="ellipse">
            <a:avLst/>
          </a:prstGeom>
          <a:solidFill>
            <a:srgbClr val="FF0000">
              <a:alpha val="54117"/>
            </a:srgbClr>
          </a:solidFill>
          <a:ln w="254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Arial" panose="020B0604020202020204" pitchFamily="34" charset="0"/>
            </a:endParaRPr>
          </a:p>
        </p:txBody>
      </p:sp>
      <p:pic>
        <p:nvPicPr>
          <p:cNvPr id="19" name="Picture 10" descr="attention">
            <a:extLst>
              <a:ext uri="{FF2B5EF4-FFF2-40B4-BE49-F238E27FC236}">
                <a16:creationId xmlns:a16="http://schemas.microsoft.com/office/drawing/2014/main" id="{17E4181F-FBE5-6234-468C-31E310890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8" t="36446" r="72310" b="53700"/>
          <a:stretch>
            <a:fillRect/>
          </a:stretch>
        </p:blipFill>
        <p:spPr bwMode="auto">
          <a:xfrm>
            <a:off x="373063" y="1484313"/>
            <a:ext cx="785812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6" name="Titre 8">
            <a:extLst>
              <a:ext uri="{FF2B5EF4-FFF2-40B4-BE49-F238E27FC236}">
                <a16:creationId xmlns:a16="http://schemas.microsoft.com/office/drawing/2014/main" id="{E9803399-0D6D-8B69-CB8C-02AC63BF94BE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Actions sur les lieux de l'intervention</a:t>
            </a:r>
          </a:p>
        </p:txBody>
      </p:sp>
      <p:sp>
        <p:nvSpPr>
          <p:cNvPr id="83977" name="Espace réservé du numéro de diapositive 4">
            <a:extLst>
              <a:ext uri="{FF2B5EF4-FFF2-40B4-BE49-F238E27FC236}">
                <a16:creationId xmlns:a16="http://schemas.microsoft.com/office/drawing/2014/main" id="{79A7F524-F7D4-344E-52F1-44FB2A44F8C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2291E07-426A-410B-ADD3-F93407C8CF5E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39</a:t>
            </a:fld>
            <a:endParaRPr lang="fr-FR" altLang="fr-FR" sz="2000">
              <a:solidFill>
                <a:srgbClr val="984807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60000" y="1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16" grpId="0" build="allAtOnce"/>
      <p:bldP spid="20" grpId="0" animBg="1"/>
      <p:bldP spid="20" grpId="1" animBg="1"/>
      <p:bldP spid="256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>
            <a:extLst>
              <a:ext uri="{FF2B5EF4-FFF2-40B4-BE49-F238E27FC236}">
                <a16:creationId xmlns:a16="http://schemas.microsoft.com/office/drawing/2014/main" id="{1E584BFE-C604-307E-4DFB-D1019008F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0" y="2286000"/>
            <a:ext cx="1439863" cy="2808288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100000">
                <a:srgbClr val="FF66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Arial" panose="020B0604020202020204" pitchFamily="34" charset="0"/>
            </a:endParaRPr>
          </a:p>
        </p:txBody>
      </p:sp>
      <p:sp>
        <p:nvSpPr>
          <p:cNvPr id="35843" name="Rectangle 5">
            <a:extLst>
              <a:ext uri="{FF2B5EF4-FFF2-40B4-BE49-F238E27FC236}">
                <a16:creationId xmlns:a16="http://schemas.microsoft.com/office/drawing/2014/main" id="{C9F398C5-DDEF-427B-8585-58957EFFC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1213" y="2286000"/>
            <a:ext cx="1728787" cy="28082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Arial" panose="020B0604020202020204" pitchFamily="34" charset="0"/>
            </a:endParaRPr>
          </a:p>
        </p:txBody>
      </p:sp>
      <p:sp>
        <p:nvSpPr>
          <p:cNvPr id="35844" name="Rectangle 6">
            <a:extLst>
              <a:ext uri="{FF2B5EF4-FFF2-40B4-BE49-F238E27FC236}">
                <a16:creationId xmlns:a16="http://schemas.microsoft.com/office/drawing/2014/main" id="{6982CD54-D74F-9476-772B-8AC38D7A4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725" y="2286000"/>
            <a:ext cx="2087563" cy="2808288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Arial" panose="020B0604020202020204" pitchFamily="34" charset="0"/>
            </a:endParaRPr>
          </a:p>
        </p:txBody>
      </p:sp>
      <p:sp>
        <p:nvSpPr>
          <p:cNvPr id="35845" name="AutoShape 7">
            <a:extLst>
              <a:ext uri="{FF2B5EF4-FFF2-40B4-BE49-F238E27FC236}">
                <a16:creationId xmlns:a16="http://schemas.microsoft.com/office/drawing/2014/main" id="{36EC9B5F-553B-E39B-55A4-F2688DAF8DF7}"/>
              </a:ext>
            </a:extLst>
          </p:cNvPr>
          <p:cNvSpPr>
            <a:spLocks noChangeArrowheads="1"/>
          </p:cNvSpPr>
          <p:nvPr/>
        </p:nvSpPr>
        <p:spPr bwMode="auto">
          <a:xfrm rot="-1475285">
            <a:off x="1612900" y="3394075"/>
            <a:ext cx="6119813" cy="503238"/>
          </a:xfrm>
          <a:prstGeom prst="rightArrow">
            <a:avLst>
              <a:gd name="adj1" fmla="val 50000"/>
              <a:gd name="adj2" fmla="val 304022"/>
            </a:avLst>
          </a:prstGeom>
          <a:solidFill>
            <a:srgbClr val="FF9933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Arial" panose="020B0604020202020204" pitchFamily="34" charset="0"/>
            </a:endParaRPr>
          </a:p>
        </p:txBody>
      </p:sp>
      <p:sp>
        <p:nvSpPr>
          <p:cNvPr id="35846" name="AutoShape 8">
            <a:extLst>
              <a:ext uri="{FF2B5EF4-FFF2-40B4-BE49-F238E27FC236}">
                <a16:creationId xmlns:a16="http://schemas.microsoft.com/office/drawing/2014/main" id="{0523B829-5D6A-8A52-AA89-6596F54B3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8413" y="3040063"/>
            <a:ext cx="1500187" cy="1365250"/>
          </a:xfrm>
          <a:prstGeom prst="irregularSeal1">
            <a:avLst/>
          </a:prstGeom>
          <a:solidFill>
            <a:srgbClr val="FF9933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400" b="1">
                <a:latin typeface="Times New Roman" panose="02020603050405020304" pitchFamily="18" charset="0"/>
              </a:rPr>
              <a:t>RISQUE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400" b="1">
                <a:latin typeface="Times New Roman" panose="02020603050405020304" pitchFamily="18" charset="0"/>
              </a:rPr>
              <a:t>MAXIMUM</a:t>
            </a:r>
          </a:p>
        </p:txBody>
      </p:sp>
      <p:sp>
        <p:nvSpPr>
          <p:cNvPr id="35847" name="Text Box 9">
            <a:extLst>
              <a:ext uri="{FF2B5EF4-FFF2-40B4-BE49-F238E27FC236}">
                <a16:creationId xmlns:a16="http://schemas.microsoft.com/office/drawing/2014/main" id="{D73115BE-7C6B-8937-B3A1-48611A0F1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2938" y="2497138"/>
            <a:ext cx="836612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1">
                <a:latin typeface="Times New Roman" panose="02020603050405020304" pitchFamily="18" charset="0"/>
              </a:rPr>
              <a:t>Mélange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1">
                <a:latin typeface="Times New Roman" panose="02020603050405020304" pitchFamily="18" charset="0"/>
              </a:rPr>
              <a:t>Trop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1">
                <a:latin typeface="Times New Roman" panose="02020603050405020304" pitchFamily="18" charset="0"/>
              </a:rPr>
              <a:t>pauvre</a:t>
            </a:r>
          </a:p>
        </p:txBody>
      </p:sp>
      <p:sp>
        <p:nvSpPr>
          <p:cNvPr id="35848" name="Text Box 10">
            <a:extLst>
              <a:ext uri="{FF2B5EF4-FFF2-40B4-BE49-F238E27FC236}">
                <a16:creationId xmlns:a16="http://schemas.microsoft.com/office/drawing/2014/main" id="{2592607B-C93B-926D-A120-46461AC59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75" y="3357563"/>
            <a:ext cx="83661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1">
                <a:latin typeface="Times New Roman" panose="02020603050405020304" pitchFamily="18" charset="0"/>
              </a:rPr>
              <a:t>Mélange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1">
                <a:latin typeface="Times New Roman" panose="02020603050405020304" pitchFamily="18" charset="0"/>
              </a:rPr>
              <a:t>Trop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1">
                <a:latin typeface="Times New Roman" panose="02020603050405020304" pitchFamily="18" charset="0"/>
              </a:rPr>
              <a:t>riche</a:t>
            </a:r>
          </a:p>
        </p:txBody>
      </p:sp>
      <p:sp>
        <p:nvSpPr>
          <p:cNvPr id="35849" name="Text Box 18">
            <a:extLst>
              <a:ext uri="{FF2B5EF4-FFF2-40B4-BE49-F238E27FC236}">
                <a16:creationId xmlns:a16="http://schemas.microsoft.com/office/drawing/2014/main" id="{51827E0F-6F68-47FE-BC8B-89E9F3A69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2000250"/>
            <a:ext cx="890588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1">
                <a:latin typeface="Times New Roman" panose="02020603050405020304" pitchFamily="18" charset="0"/>
              </a:rPr>
              <a:t>0</a:t>
            </a:r>
            <a:r>
              <a:rPr lang="en-US" altLang="fr-FR" sz="1400" b="1">
                <a:latin typeface="Times New Roman" panose="02020603050405020304" pitchFamily="18" charset="0"/>
                <a:cs typeface="Arial" panose="020B0604020202020204" pitchFamily="34" charset="0"/>
              </a:rPr>
              <a:t>%</a:t>
            </a:r>
            <a:r>
              <a:rPr lang="fr-FR" altLang="fr-FR" sz="1400" b="1">
                <a:latin typeface="Times New Roman" panose="02020603050405020304" pitchFamily="18" charset="0"/>
              </a:rPr>
              <a:t> GAZ</a:t>
            </a:r>
          </a:p>
        </p:txBody>
      </p:sp>
      <p:sp>
        <p:nvSpPr>
          <p:cNvPr id="35850" name="Text Box 19">
            <a:extLst>
              <a:ext uri="{FF2B5EF4-FFF2-40B4-BE49-F238E27FC236}">
                <a16:creationId xmlns:a16="http://schemas.microsoft.com/office/drawing/2014/main" id="{C34DE609-BB4A-9A94-B534-3780C93D8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4863" y="1928813"/>
            <a:ext cx="1171575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1">
                <a:latin typeface="Times New Roman" panose="02020603050405020304" pitchFamily="18" charset="0"/>
              </a:rPr>
              <a:t>100 </a:t>
            </a:r>
            <a:r>
              <a:rPr lang="en-US" altLang="fr-FR" sz="1400" b="1">
                <a:latin typeface="Times New Roman" panose="02020603050405020304" pitchFamily="18" charset="0"/>
              </a:rPr>
              <a:t>%</a:t>
            </a:r>
            <a:r>
              <a:rPr lang="fr-FR" altLang="fr-FR" sz="1400" b="1">
                <a:latin typeface="Times New Roman" panose="02020603050405020304" pitchFamily="18" charset="0"/>
              </a:rPr>
              <a:t> GAZ</a:t>
            </a:r>
            <a:r>
              <a:rPr lang="fr-FR" altLang="fr-FR" sz="2400" baseline="300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5851" name="Text Box 20">
            <a:extLst>
              <a:ext uri="{FF2B5EF4-FFF2-40B4-BE49-F238E27FC236}">
                <a16:creationId xmlns:a16="http://schemas.microsoft.com/office/drawing/2014/main" id="{29987AA4-904C-3C32-DAB8-E9FE9FAF6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0" y="2424113"/>
            <a:ext cx="12255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1">
                <a:latin typeface="Times New Roman" panose="02020603050405020304" pitchFamily="18" charset="0"/>
              </a:rPr>
              <a:t>Domaine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1">
                <a:latin typeface="Times New Roman" panose="02020603050405020304" pitchFamily="18" charset="0"/>
              </a:rPr>
              <a:t>d’explosivité</a:t>
            </a:r>
            <a:r>
              <a:rPr lang="fr-FR" altLang="fr-FR" sz="24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5852" name="AutoShape 23">
            <a:extLst>
              <a:ext uri="{FF2B5EF4-FFF2-40B4-BE49-F238E27FC236}">
                <a16:creationId xmlns:a16="http://schemas.microsoft.com/office/drawing/2014/main" id="{BB592336-F8F1-0EB0-3225-5F5A3AF52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7438" y="5562600"/>
            <a:ext cx="5184775" cy="576263"/>
          </a:xfrm>
          <a:prstGeom prst="leftRightArrow">
            <a:avLst>
              <a:gd name="adj1" fmla="val 50000"/>
              <a:gd name="adj2" fmla="val 179945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Arial" panose="020B0604020202020204" pitchFamily="34" charset="0"/>
            </a:endParaRPr>
          </a:p>
        </p:txBody>
      </p:sp>
      <p:sp>
        <p:nvSpPr>
          <p:cNvPr id="35853" name="Text Box 24">
            <a:extLst>
              <a:ext uri="{FF2B5EF4-FFF2-40B4-BE49-F238E27FC236}">
                <a16:creationId xmlns:a16="http://schemas.microsoft.com/office/drawing/2014/main" id="{69D524BB-F493-54DC-024A-E7AFA2C2D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4788" y="5638800"/>
            <a:ext cx="19288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D A N G E R</a:t>
            </a:r>
          </a:p>
        </p:txBody>
      </p:sp>
      <p:grpSp>
        <p:nvGrpSpPr>
          <p:cNvPr id="35854" name="Group 26">
            <a:extLst>
              <a:ext uri="{FF2B5EF4-FFF2-40B4-BE49-F238E27FC236}">
                <a16:creationId xmlns:a16="http://schemas.microsoft.com/office/drawing/2014/main" id="{CADA0997-001E-2D78-8729-FC79FE8D60A6}"/>
              </a:ext>
            </a:extLst>
          </p:cNvPr>
          <p:cNvGrpSpPr>
            <a:grpSpLocks/>
          </p:cNvGrpSpPr>
          <p:nvPr/>
        </p:nvGrpSpPr>
        <p:grpSpPr bwMode="auto">
          <a:xfrm>
            <a:off x="3071813" y="1500188"/>
            <a:ext cx="500062" cy="1000125"/>
            <a:chOff x="1648" y="2931"/>
            <a:chExt cx="313" cy="998"/>
          </a:xfrm>
        </p:grpSpPr>
        <p:grpSp>
          <p:nvGrpSpPr>
            <p:cNvPr id="35870" name="Group 14">
              <a:extLst>
                <a:ext uri="{FF2B5EF4-FFF2-40B4-BE49-F238E27FC236}">
                  <a16:creationId xmlns:a16="http://schemas.microsoft.com/office/drawing/2014/main" id="{108A84D1-D6AD-BD1E-B42D-1816FA067F74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1655" y="2931"/>
              <a:ext cx="306" cy="998"/>
              <a:chOff x="1655" y="2931"/>
              <a:chExt cx="306" cy="998"/>
            </a:xfrm>
          </p:grpSpPr>
          <p:sp>
            <p:nvSpPr>
              <p:cNvPr id="35872" name="AutoShape 11">
                <a:extLst>
                  <a:ext uri="{FF2B5EF4-FFF2-40B4-BE49-F238E27FC236}">
                    <a16:creationId xmlns:a16="http://schemas.microsoft.com/office/drawing/2014/main" id="{32AD510D-FF84-4F02-FEE3-507A2B4857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309" y="3277"/>
                <a:ext cx="998" cy="306"/>
              </a:xfrm>
              <a:prstGeom prst="chevron">
                <a:avLst>
                  <a:gd name="adj" fmla="val 81536"/>
                </a:avLst>
              </a:prstGeom>
              <a:solidFill>
                <a:schemeClr val="bg1"/>
              </a:solidFill>
              <a:ln w="57150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fr-FR" altLang="fr-FR" sz="1400">
                  <a:latin typeface="Arial" panose="020B0604020202020204" pitchFamily="34" charset="0"/>
                </a:endParaRPr>
              </a:p>
            </p:txBody>
          </p:sp>
          <p:sp>
            <p:nvSpPr>
              <p:cNvPr id="35873" name="Text Box 13">
                <a:extLst>
                  <a:ext uri="{FF2B5EF4-FFF2-40B4-BE49-F238E27FC236}">
                    <a16:creationId xmlns:a16="http://schemas.microsoft.com/office/drawing/2014/main" id="{F7E4C978-BB7E-058F-53F3-B78CF423AD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5" y="3293"/>
                <a:ext cx="11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FR" altLang="fr-FR" sz="1400" b="1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5871" name="Text Box 25">
              <a:extLst>
                <a:ext uri="{FF2B5EF4-FFF2-40B4-BE49-F238E27FC236}">
                  <a16:creationId xmlns:a16="http://schemas.microsoft.com/office/drawing/2014/main" id="{32D31113-4A0B-62FD-0CAB-F819B054E6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8" y="3359"/>
              <a:ext cx="308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Myriad Pro" panose="020B0503030403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Myriad Pro" panose="020B0503030403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yriad Pro" panose="020B0503030403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400" b="1">
                  <a:latin typeface="Times New Roman" panose="02020603050405020304" pitchFamily="18" charset="0"/>
                </a:rPr>
                <a:t>LIE</a:t>
              </a:r>
            </a:p>
          </p:txBody>
        </p:sp>
      </p:grpSp>
      <p:grpSp>
        <p:nvGrpSpPr>
          <p:cNvPr id="35855" name="Group 27">
            <a:extLst>
              <a:ext uri="{FF2B5EF4-FFF2-40B4-BE49-F238E27FC236}">
                <a16:creationId xmlns:a16="http://schemas.microsoft.com/office/drawing/2014/main" id="{DF944071-D4C7-BF34-2914-B62A6ECD557E}"/>
              </a:ext>
            </a:extLst>
          </p:cNvPr>
          <p:cNvGrpSpPr>
            <a:grpSpLocks/>
          </p:cNvGrpSpPr>
          <p:nvPr/>
        </p:nvGrpSpPr>
        <p:grpSpPr bwMode="auto">
          <a:xfrm>
            <a:off x="5429250" y="1428750"/>
            <a:ext cx="527050" cy="1071563"/>
            <a:chOff x="1636" y="2931"/>
            <a:chExt cx="325" cy="998"/>
          </a:xfrm>
        </p:grpSpPr>
        <p:grpSp>
          <p:nvGrpSpPr>
            <p:cNvPr id="35866" name="Group 28">
              <a:extLst>
                <a:ext uri="{FF2B5EF4-FFF2-40B4-BE49-F238E27FC236}">
                  <a16:creationId xmlns:a16="http://schemas.microsoft.com/office/drawing/2014/main" id="{3C655948-B7DE-6E87-5D21-71546C30BB4F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1655" y="2931"/>
              <a:ext cx="306" cy="998"/>
              <a:chOff x="1655" y="2931"/>
              <a:chExt cx="306" cy="998"/>
            </a:xfrm>
          </p:grpSpPr>
          <p:sp>
            <p:nvSpPr>
              <p:cNvPr id="35868" name="AutoShape 29">
                <a:extLst>
                  <a:ext uri="{FF2B5EF4-FFF2-40B4-BE49-F238E27FC236}">
                    <a16:creationId xmlns:a16="http://schemas.microsoft.com/office/drawing/2014/main" id="{64AC78BB-569F-7C53-24EB-2145704306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309" y="3277"/>
                <a:ext cx="998" cy="306"/>
              </a:xfrm>
              <a:prstGeom prst="chevron">
                <a:avLst>
                  <a:gd name="adj" fmla="val 81536"/>
                </a:avLst>
              </a:prstGeom>
              <a:solidFill>
                <a:schemeClr val="bg1"/>
              </a:solidFill>
              <a:ln w="57150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fr-FR" altLang="fr-FR" sz="1400">
                  <a:latin typeface="Arial" panose="020B0604020202020204" pitchFamily="34" charset="0"/>
                </a:endParaRPr>
              </a:p>
            </p:txBody>
          </p:sp>
          <p:sp>
            <p:nvSpPr>
              <p:cNvPr id="35869" name="Text Box 30">
                <a:extLst>
                  <a:ext uri="{FF2B5EF4-FFF2-40B4-BE49-F238E27FC236}">
                    <a16:creationId xmlns:a16="http://schemas.microsoft.com/office/drawing/2014/main" id="{BFB3D6F9-4A5D-9549-BC23-6A3CDAF527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5" y="3293"/>
                <a:ext cx="11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FR" altLang="fr-FR" sz="1400" b="1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5867" name="Text Box 31">
              <a:extLst>
                <a:ext uri="{FF2B5EF4-FFF2-40B4-BE49-F238E27FC236}">
                  <a16:creationId xmlns:a16="http://schemas.microsoft.com/office/drawing/2014/main" id="{936DE76A-0EFF-7E8B-9FB1-256CACB845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6" y="3315"/>
              <a:ext cx="321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Myriad Pro" panose="020B0503030403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Myriad Pro" panose="020B0503030403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yriad Pro" panose="020B0503030403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400" b="1">
                  <a:latin typeface="Times New Roman" panose="02020603050405020304" pitchFamily="18" charset="0"/>
                </a:rPr>
                <a:t>LSE</a:t>
              </a:r>
            </a:p>
          </p:txBody>
        </p:sp>
      </p:grpSp>
      <p:sp>
        <p:nvSpPr>
          <p:cNvPr id="35856" name="Text Box 32">
            <a:extLst>
              <a:ext uri="{FF2B5EF4-FFF2-40B4-BE49-F238E27FC236}">
                <a16:creationId xmlns:a16="http://schemas.microsoft.com/office/drawing/2014/main" id="{3AFBB8F9-0B62-D900-EA50-0E24AC977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3" y="4762500"/>
            <a:ext cx="8128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1">
                <a:latin typeface="Times New Roman" panose="02020603050405020304" pitchFamily="18" charset="0"/>
              </a:rPr>
              <a:t>0</a:t>
            </a:r>
            <a:r>
              <a:rPr lang="en-US" altLang="fr-FR" sz="1400" b="1">
                <a:latin typeface="Times New Roman" panose="02020603050405020304" pitchFamily="18" charset="0"/>
                <a:cs typeface="Arial" panose="020B0604020202020204" pitchFamily="34" charset="0"/>
              </a:rPr>
              <a:t>%</a:t>
            </a:r>
            <a:r>
              <a:rPr lang="fr-FR" altLang="fr-FR" sz="1400" b="1">
                <a:latin typeface="Times New Roman" panose="02020603050405020304" pitchFamily="18" charset="0"/>
              </a:rPr>
              <a:t> LIE</a:t>
            </a:r>
          </a:p>
        </p:txBody>
      </p:sp>
      <p:sp>
        <p:nvSpPr>
          <p:cNvPr id="35857" name="Text Box 33">
            <a:extLst>
              <a:ext uri="{FF2B5EF4-FFF2-40B4-BE49-F238E27FC236}">
                <a16:creationId xmlns:a16="http://schemas.microsoft.com/office/drawing/2014/main" id="{265778E4-229C-DF98-CE70-F9A58AB3F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8" y="5214938"/>
            <a:ext cx="990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1">
                <a:latin typeface="Times New Roman" panose="02020603050405020304" pitchFamily="18" charset="0"/>
              </a:rPr>
              <a:t>100</a:t>
            </a:r>
            <a:r>
              <a:rPr lang="en-US" altLang="fr-FR" sz="1400" b="1">
                <a:latin typeface="Times New Roman" panose="02020603050405020304" pitchFamily="18" charset="0"/>
                <a:cs typeface="Arial" panose="020B0604020202020204" pitchFamily="34" charset="0"/>
              </a:rPr>
              <a:t>%</a:t>
            </a:r>
            <a:r>
              <a:rPr lang="fr-FR" altLang="fr-FR" sz="1400" b="1">
                <a:latin typeface="Times New Roman" panose="02020603050405020304" pitchFamily="18" charset="0"/>
              </a:rPr>
              <a:t> LIE</a:t>
            </a:r>
          </a:p>
        </p:txBody>
      </p:sp>
      <p:sp>
        <p:nvSpPr>
          <p:cNvPr id="35858" name="Line 34">
            <a:extLst>
              <a:ext uri="{FF2B5EF4-FFF2-40B4-BE49-F238E27FC236}">
                <a16:creationId xmlns:a16="http://schemas.microsoft.com/office/drawing/2014/main" id="{AF051FC8-2A3C-52B1-FA65-D31C3AC164A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44575" y="5062538"/>
            <a:ext cx="657225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5859" name="Line 35">
            <a:extLst>
              <a:ext uri="{FF2B5EF4-FFF2-40B4-BE49-F238E27FC236}">
                <a16:creationId xmlns:a16="http://schemas.microsoft.com/office/drawing/2014/main" id="{064AE4EE-33AA-3973-F635-E9C6017158F2}"/>
              </a:ext>
            </a:extLst>
          </p:cNvPr>
          <p:cNvSpPr>
            <a:spLocks noChangeShapeType="1"/>
          </p:cNvSpPr>
          <p:nvPr/>
        </p:nvSpPr>
        <p:spPr bwMode="auto">
          <a:xfrm>
            <a:off x="3154363" y="4524375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5860" name="Text Box 36">
            <a:extLst>
              <a:ext uri="{FF2B5EF4-FFF2-40B4-BE49-F238E27FC236}">
                <a16:creationId xmlns:a16="http://schemas.microsoft.com/office/drawing/2014/main" id="{04258CBD-A15C-FE9B-5AA5-A9D9B2690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828800"/>
            <a:ext cx="1406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>
                <a:latin typeface="Times New Roman" panose="02020603050405020304" pitchFamily="18" charset="0"/>
              </a:rPr>
              <a:t>Domaine de mesure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200">
                <a:latin typeface="Times New Roman" panose="02020603050405020304" pitchFamily="18" charset="0"/>
              </a:rPr>
              <a:t> de l’explosimètre</a:t>
            </a:r>
          </a:p>
        </p:txBody>
      </p:sp>
      <p:sp>
        <p:nvSpPr>
          <p:cNvPr id="35861" name="Line 37">
            <a:extLst>
              <a:ext uri="{FF2B5EF4-FFF2-40B4-BE49-F238E27FC236}">
                <a16:creationId xmlns:a16="http://schemas.microsoft.com/office/drawing/2014/main" id="{43F16E64-92CF-C403-87E6-324124DA972A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5213" y="5148263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5862" name="AutoShape 39">
            <a:extLst>
              <a:ext uri="{FF2B5EF4-FFF2-40B4-BE49-F238E27FC236}">
                <a16:creationId xmlns:a16="http://schemas.microsoft.com/office/drawing/2014/main" id="{C53E24D0-464C-4AFF-61B2-7FAE0FE60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260975"/>
            <a:ext cx="1052513" cy="536575"/>
          </a:xfrm>
          <a:prstGeom prst="wedgeRectCallout">
            <a:avLst>
              <a:gd name="adj1" fmla="val 118630"/>
              <a:gd name="adj2" fmla="val 739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200">
                <a:latin typeface="Times New Roman" panose="02020603050405020304" pitchFamily="18" charset="0"/>
                <a:cs typeface="Times New Roman" panose="02020603050405020304" pitchFamily="18" charset="0"/>
              </a:rPr>
              <a:t>Alarme 20 % LIE</a:t>
            </a:r>
          </a:p>
        </p:txBody>
      </p:sp>
      <p:cxnSp>
        <p:nvCxnSpPr>
          <p:cNvPr id="35863" name="Connecteur droit avec flèche 35">
            <a:extLst>
              <a:ext uri="{FF2B5EF4-FFF2-40B4-BE49-F238E27FC236}">
                <a16:creationId xmlns:a16="http://schemas.microsoft.com/office/drawing/2014/main" id="{A9FCFE10-E947-CB3B-3C94-AEABA211CF4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7037388" y="5607050"/>
            <a:ext cx="1071562" cy="1588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 type="diamond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64" name="Titre 8">
            <a:extLst>
              <a:ext uri="{FF2B5EF4-FFF2-40B4-BE49-F238E27FC236}">
                <a16:creationId xmlns:a16="http://schemas.microsoft.com/office/drawing/2014/main" id="{FE0E0A30-BE9D-57E7-D06C-617AADB7C2CC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Quelques rappels sur le risque gaz </a:t>
            </a:r>
          </a:p>
        </p:txBody>
      </p:sp>
      <p:sp>
        <p:nvSpPr>
          <p:cNvPr id="35865" name="Espace réservé du numéro de diapositive 4">
            <a:extLst>
              <a:ext uri="{FF2B5EF4-FFF2-40B4-BE49-F238E27FC236}">
                <a16:creationId xmlns:a16="http://schemas.microsoft.com/office/drawing/2014/main" id="{5F1FD30E-90C4-A99C-7745-5AEE8A89A25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504163F-51B0-49BA-AA6B-B57E5A9836DB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fr-FR" altLang="fr-FR" sz="2000">
              <a:solidFill>
                <a:srgbClr val="984807"/>
              </a:solidFill>
            </a:endParaRPr>
          </a:p>
        </p:txBody>
      </p:sp>
    </p:spTree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9" name="Image 109" descr="DSCF15022.jpg">
            <a:extLst>
              <a:ext uri="{FF2B5EF4-FFF2-40B4-BE49-F238E27FC236}">
                <a16:creationId xmlns:a16="http://schemas.microsoft.com/office/drawing/2014/main" id="{79F261EA-F1F7-DAF4-E40F-4734C3A31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1990" t="34492"/>
          <a:stretch>
            <a:fillRect/>
          </a:stretch>
        </p:blipFill>
        <p:spPr bwMode="auto">
          <a:xfrm>
            <a:off x="5729542" y="1482726"/>
            <a:ext cx="2957258" cy="13977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4580" name="ZoneTexte 4">
            <a:extLst>
              <a:ext uri="{FF2B5EF4-FFF2-40B4-BE49-F238E27FC236}">
                <a16:creationId xmlns:a16="http://schemas.microsoft.com/office/drawing/2014/main" id="{E5BC47D3-24D9-D4CD-106C-EF7F1905F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75" y="2193925"/>
            <a:ext cx="8229600" cy="31702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627063" indent="-6270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9pPr>
          </a:lstStyle>
          <a:p>
            <a:pPr>
              <a:spcBef>
                <a:spcPct val="0"/>
              </a:spcBef>
              <a:buFontTx/>
              <a:buChar char="•"/>
              <a:defRPr/>
            </a:pPr>
            <a:r>
              <a:rPr lang="fr-FR" altLang="fr-FR" sz="2000" dirty="0">
                <a:latin typeface="Times New Roman" panose="02020603050405020304" pitchFamily="18" charset="0"/>
              </a:rPr>
              <a:t>Zone de sécurité et de préparation technique</a:t>
            </a:r>
            <a:endParaRPr lang="fr-FR" altLang="fr-FR" sz="2000" b="1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Char char="•"/>
              <a:defRPr/>
            </a:pPr>
            <a:endParaRPr lang="fr-FR" altLang="fr-FR" sz="2000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Char char="•"/>
              <a:defRPr/>
            </a:pPr>
            <a:r>
              <a:rPr lang="fr-FR" altLang="fr-FR" sz="2000" b="1" dirty="0">
                <a:latin typeface="Times New Roman" panose="02020603050405020304" pitchFamily="18" charset="0"/>
              </a:rPr>
              <a:t>Environ 100 m autour :  de la fuite ou de la zone à risque d’explosion</a:t>
            </a:r>
          </a:p>
          <a:p>
            <a:pPr>
              <a:spcBef>
                <a:spcPct val="0"/>
              </a:spcBef>
              <a:buFontTx/>
              <a:buChar char="•"/>
              <a:defRPr/>
            </a:pPr>
            <a:endParaRPr lang="fr-FR" altLang="fr-FR" sz="2000" b="1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Char char="•"/>
              <a:defRPr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 périmètre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sera de 180 m sur une PGR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dont la canalisation est de 250 mm avec une pression comprise entre 8 à 25 bars ;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fr-FR" altLang="fr-FR" sz="2000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Char char="•"/>
              <a:defRPr/>
            </a:pPr>
            <a:r>
              <a:rPr lang="fr-FR" altLang="fr-FR" sz="2000" dirty="0">
                <a:latin typeface="Times New Roman" panose="02020603050405020304" pitchFamily="18" charset="0"/>
              </a:rPr>
              <a:t>Périmètre d’ordre public délimité et tenu par les forces de l’ordre, en lien avec le COS,</a:t>
            </a:r>
          </a:p>
        </p:txBody>
      </p:sp>
      <p:sp>
        <p:nvSpPr>
          <p:cNvPr id="84996" name="ZoneTexte 5">
            <a:extLst>
              <a:ext uri="{FF2B5EF4-FFF2-40B4-BE49-F238E27FC236}">
                <a16:creationId xmlns:a16="http://schemas.microsoft.com/office/drawing/2014/main" id="{B0A81268-4C78-72BB-CEFF-5B803DD67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352550"/>
            <a:ext cx="4929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Zone contrôlée et de soutien :</a:t>
            </a:r>
          </a:p>
        </p:txBody>
      </p:sp>
      <p:sp>
        <p:nvSpPr>
          <p:cNvPr id="8" name="Forme libre 7">
            <a:extLst>
              <a:ext uri="{FF2B5EF4-FFF2-40B4-BE49-F238E27FC236}">
                <a16:creationId xmlns:a16="http://schemas.microsoft.com/office/drawing/2014/main" id="{C3B34546-6174-1B35-1FC8-CE17176C5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286000"/>
            <a:ext cx="2819400" cy="1081088"/>
          </a:xfrm>
          <a:custGeom>
            <a:avLst/>
            <a:gdLst>
              <a:gd name="T0" fmla="*/ 780158 w 3769468"/>
              <a:gd name="T1" fmla="*/ 162427 h 1079770"/>
              <a:gd name="T2" fmla="*/ 786326 w 3769468"/>
              <a:gd name="T3" fmla="*/ 324853 h 1079770"/>
              <a:gd name="T4" fmla="*/ 770908 w 3769468"/>
              <a:gd name="T5" fmla="*/ 351055 h 1079770"/>
              <a:gd name="T6" fmla="*/ 755490 w 3769468"/>
              <a:gd name="T7" fmla="*/ 361530 h 1079770"/>
              <a:gd name="T8" fmla="*/ 744696 w 3769468"/>
              <a:gd name="T9" fmla="*/ 361530 h 1079770"/>
              <a:gd name="T10" fmla="*/ 703068 w 3769468"/>
              <a:gd name="T11" fmla="*/ 303894 h 1079770"/>
              <a:gd name="T12" fmla="*/ 531928 w 3769468"/>
              <a:gd name="T13" fmla="*/ 455839 h 1079770"/>
              <a:gd name="T14" fmla="*/ 516511 w 3769468"/>
              <a:gd name="T15" fmla="*/ 455839 h 1079770"/>
              <a:gd name="T16" fmla="*/ 502635 w 3769468"/>
              <a:gd name="T17" fmla="*/ 497755 h 1079770"/>
              <a:gd name="T18" fmla="*/ 476424 w 3769468"/>
              <a:gd name="T19" fmla="*/ 508233 h 1079770"/>
              <a:gd name="T20" fmla="*/ 461006 w 3769468"/>
              <a:gd name="T21" fmla="*/ 492514 h 1079770"/>
              <a:gd name="T22" fmla="*/ 456380 w 3769468"/>
              <a:gd name="T23" fmla="*/ 450599 h 1079770"/>
              <a:gd name="T24" fmla="*/ 451756 w 3769468"/>
              <a:gd name="T25" fmla="*/ 455839 h 1079770"/>
              <a:gd name="T26" fmla="*/ 399334 w 3769468"/>
              <a:gd name="T27" fmla="*/ 476793 h 1079770"/>
              <a:gd name="T28" fmla="*/ 354621 w 3769468"/>
              <a:gd name="T29" fmla="*/ 482035 h 1079770"/>
              <a:gd name="T30" fmla="*/ 306822 w 3769468"/>
              <a:gd name="T31" fmla="*/ 487275 h 1079770"/>
              <a:gd name="T32" fmla="*/ 257483 w 3769468"/>
              <a:gd name="T33" fmla="*/ 445361 h 1079770"/>
              <a:gd name="T34" fmla="*/ 0 w 3769468"/>
              <a:gd name="T35" fmla="*/ 576352 h 1079770"/>
              <a:gd name="T36" fmla="*/ 20039 w 3769468"/>
              <a:gd name="T37" fmla="*/ 1163182 h 1079770"/>
              <a:gd name="T38" fmla="*/ 1194902 w 3769468"/>
              <a:gd name="T39" fmla="*/ 744014 h 1079770"/>
              <a:gd name="T40" fmla="*/ 1171774 w 3769468"/>
              <a:gd name="T41" fmla="*/ 0 h 1079770"/>
              <a:gd name="T42" fmla="*/ 780158 w 3769468"/>
              <a:gd name="T43" fmla="*/ 162427 h 107977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769468"/>
              <a:gd name="T67" fmla="*/ 0 h 1079770"/>
              <a:gd name="T68" fmla="*/ 3769468 w 3769468"/>
              <a:gd name="T69" fmla="*/ 1079770 h 107977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769468" h="1079770">
                <a:moveTo>
                  <a:pt x="2461097" y="150779"/>
                </a:moveTo>
                <a:lnTo>
                  <a:pt x="2480553" y="301557"/>
                </a:lnTo>
                <a:cubicBezTo>
                  <a:pt x="2435361" y="326664"/>
                  <a:pt x="2453470" y="325877"/>
                  <a:pt x="2431914" y="325877"/>
                </a:cubicBezTo>
                <a:lnTo>
                  <a:pt x="2383276" y="335604"/>
                </a:lnTo>
                <a:lnTo>
                  <a:pt x="2349229" y="335604"/>
                </a:lnTo>
                <a:lnTo>
                  <a:pt x="2217906" y="282102"/>
                </a:lnTo>
                <a:lnTo>
                  <a:pt x="1678021" y="423153"/>
                </a:lnTo>
                <a:lnTo>
                  <a:pt x="1629383" y="423153"/>
                </a:lnTo>
                <a:lnTo>
                  <a:pt x="1585608" y="462064"/>
                </a:lnTo>
                <a:lnTo>
                  <a:pt x="1502923" y="471791"/>
                </a:lnTo>
                <a:lnTo>
                  <a:pt x="1454285" y="457200"/>
                </a:lnTo>
                <a:cubicBezTo>
                  <a:pt x="1449421" y="444230"/>
                  <a:pt x="1448708" y="428807"/>
                  <a:pt x="1439693" y="418289"/>
                </a:cubicBezTo>
                <a:cubicBezTo>
                  <a:pt x="1436357" y="414396"/>
                  <a:pt x="1425102" y="423153"/>
                  <a:pt x="1425102" y="423153"/>
                </a:cubicBezTo>
                <a:lnTo>
                  <a:pt x="1259731" y="442608"/>
                </a:lnTo>
                <a:lnTo>
                  <a:pt x="1118680" y="447472"/>
                </a:lnTo>
                <a:lnTo>
                  <a:pt x="967902" y="452336"/>
                </a:lnTo>
                <a:lnTo>
                  <a:pt x="812259" y="413426"/>
                </a:lnTo>
                <a:lnTo>
                  <a:pt x="0" y="535021"/>
                </a:lnTo>
                <a:lnTo>
                  <a:pt x="63229" y="1079770"/>
                </a:lnTo>
                <a:lnTo>
                  <a:pt x="3769468" y="690664"/>
                </a:lnTo>
                <a:lnTo>
                  <a:pt x="3696510" y="0"/>
                </a:lnTo>
                <a:lnTo>
                  <a:pt x="2461097" y="150779"/>
                </a:lnTo>
                <a:close/>
              </a:path>
            </a:pathLst>
          </a:custGeom>
          <a:solidFill>
            <a:schemeClr val="accent2">
              <a:alpha val="4588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4998" name="Titre 8">
            <a:extLst>
              <a:ext uri="{FF2B5EF4-FFF2-40B4-BE49-F238E27FC236}">
                <a16:creationId xmlns:a16="http://schemas.microsoft.com/office/drawing/2014/main" id="{DB60E218-41A3-A30C-7EF1-B9E5512B1A3F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Actions sur les lieux de l'intervention</a:t>
            </a:r>
          </a:p>
        </p:txBody>
      </p:sp>
      <p:sp>
        <p:nvSpPr>
          <p:cNvPr id="84999" name="Espace réservé du numéro de diapositive 4">
            <a:extLst>
              <a:ext uri="{FF2B5EF4-FFF2-40B4-BE49-F238E27FC236}">
                <a16:creationId xmlns:a16="http://schemas.microsoft.com/office/drawing/2014/main" id="{A90153CA-C21A-1F0C-373D-E11DA6F97D1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3300329-EE48-4964-A452-9E20831633B0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40</a:t>
            </a:fld>
            <a:endParaRPr lang="fr-FR" altLang="fr-FR" sz="2000">
              <a:solidFill>
                <a:srgbClr val="984807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97FCC943-27E6-2C50-3D8D-CD32FE359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Arial" panose="020B0604020202020204" pitchFamily="34" charset="0"/>
            </a:endParaRPr>
          </a:p>
        </p:txBody>
      </p:sp>
      <p:sp>
        <p:nvSpPr>
          <p:cNvPr id="86019" name="Rectangle 46">
            <a:extLst>
              <a:ext uri="{FF2B5EF4-FFF2-40B4-BE49-F238E27FC236}">
                <a16:creationId xmlns:a16="http://schemas.microsoft.com/office/drawing/2014/main" id="{67B646C0-209D-3B4A-F99A-CB641CA3E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371600"/>
            <a:ext cx="42084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71500" indent="-5715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000" b="1" u="sng">
                <a:latin typeface="Times New Roman" panose="02020603050405020304" pitchFamily="18" charset="0"/>
              </a:rPr>
              <a:t> Aggravation, sur-accident, explosion</a:t>
            </a:r>
          </a:p>
        </p:txBody>
      </p:sp>
      <p:sp>
        <p:nvSpPr>
          <p:cNvPr id="35845" name="ZoneTexte 47">
            <a:extLst>
              <a:ext uri="{FF2B5EF4-FFF2-40B4-BE49-F238E27FC236}">
                <a16:creationId xmlns:a16="http://schemas.microsoft.com/office/drawing/2014/main" id="{B968A409-F73F-84B7-47FC-5263CF017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286000"/>
            <a:ext cx="80010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447675" indent="-44767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lvl="3" algn="just">
              <a:spcBef>
                <a:spcPct val="0"/>
              </a:spcBef>
              <a:buFontTx/>
              <a:buNone/>
            </a:pPr>
            <a:r>
              <a:rPr lang="fr-FR" altLang="fr-FR" u="sng">
                <a:latin typeface="Times New Roman" panose="02020603050405020304" pitchFamily="18" charset="0"/>
              </a:rPr>
              <a:t>Repli réflexe :</a:t>
            </a:r>
          </a:p>
          <a:p>
            <a:pPr lvl="3" algn="just">
              <a:spcBef>
                <a:spcPct val="0"/>
              </a:spcBef>
              <a:buFontTx/>
              <a:buNone/>
            </a:pPr>
            <a:endParaRPr lang="fr-FR" altLang="fr-FR">
              <a:latin typeface="Times New Roman" panose="02020603050405020304" pitchFamily="18" charset="0"/>
            </a:endParaRPr>
          </a:p>
          <a:p>
            <a:pPr lvl="3" algn="just">
              <a:spcBef>
                <a:spcPct val="0"/>
              </a:spcBef>
              <a:buFontTx/>
              <a:buChar char="•"/>
            </a:pPr>
            <a:r>
              <a:rPr lang="fr-FR" altLang="fr-FR">
                <a:latin typeface="Times New Roman" panose="02020603050405020304" pitchFamily="18" charset="0"/>
              </a:rPr>
              <a:t>COS doit désigner, une zone de regroupement en cas de danger grave ou imminent</a:t>
            </a:r>
          </a:p>
          <a:p>
            <a:pPr lvl="3" algn="just">
              <a:spcBef>
                <a:spcPct val="0"/>
              </a:spcBef>
              <a:buFontTx/>
              <a:buChar char="•"/>
            </a:pPr>
            <a:endParaRPr lang="fr-FR" altLang="fr-FR" b="1">
              <a:latin typeface="Times New Roman" panose="02020603050405020304" pitchFamily="18" charset="0"/>
            </a:endParaRPr>
          </a:p>
          <a:p>
            <a:pPr lvl="3" algn="just">
              <a:spcBef>
                <a:spcPct val="0"/>
              </a:spcBef>
              <a:buFontTx/>
              <a:buChar char="•"/>
            </a:pPr>
            <a:r>
              <a:rPr lang="fr-FR" altLang="fr-FR" b="1">
                <a:latin typeface="Times New Roman" panose="02020603050405020304" pitchFamily="18" charset="0"/>
              </a:rPr>
              <a:t>L’alerte sera diffusée par le déclenchement des 2 tons de tous les véhicules en continu.</a:t>
            </a:r>
            <a:endParaRPr lang="fr-FR" altLang="fr-FR">
              <a:latin typeface="Times New Roman" panose="02020603050405020304" pitchFamily="18" charset="0"/>
            </a:endParaRPr>
          </a:p>
        </p:txBody>
      </p:sp>
      <p:sp>
        <p:nvSpPr>
          <p:cNvPr id="86021" name="Titre 8">
            <a:extLst>
              <a:ext uri="{FF2B5EF4-FFF2-40B4-BE49-F238E27FC236}">
                <a16:creationId xmlns:a16="http://schemas.microsoft.com/office/drawing/2014/main" id="{FAFB75A2-F8BB-7D41-4A3B-233EF0069B38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Actions sur les lieux de l'intervention</a:t>
            </a:r>
          </a:p>
        </p:txBody>
      </p:sp>
      <p:sp>
        <p:nvSpPr>
          <p:cNvPr id="86022" name="Espace réservé du numéro de diapositive 4">
            <a:extLst>
              <a:ext uri="{FF2B5EF4-FFF2-40B4-BE49-F238E27FC236}">
                <a16:creationId xmlns:a16="http://schemas.microsoft.com/office/drawing/2014/main" id="{AF981956-82BD-8509-8BA1-9261A885DB9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33D3FE1-B08C-441D-B399-582527E8A7FF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41</a:t>
            </a:fld>
            <a:endParaRPr lang="fr-FR" altLang="fr-FR" sz="2000">
              <a:solidFill>
                <a:srgbClr val="984807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CEEB4CE7-F313-EC2E-137D-87C5D05F6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Arial" panose="020B0604020202020204" pitchFamily="34" charset="0"/>
            </a:endParaRPr>
          </a:p>
        </p:txBody>
      </p:sp>
      <p:sp>
        <p:nvSpPr>
          <p:cNvPr id="21509" name="ZoneTexte 47">
            <a:extLst>
              <a:ext uri="{FF2B5EF4-FFF2-40B4-BE49-F238E27FC236}">
                <a16:creationId xmlns:a16="http://schemas.microsoft.com/office/drawing/2014/main" id="{419D89DC-EB1A-A80A-21BB-1F9BD67DB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447800"/>
            <a:ext cx="76438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828800" indent="-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 </a:t>
            </a:r>
            <a:r>
              <a:rPr lang="fr-FR" altLang="fr-FR" sz="2000" b="1">
                <a:latin typeface="Times New Roman" panose="02020603050405020304" pitchFamily="18" charset="0"/>
              </a:rPr>
              <a:t>Contact du COS </a:t>
            </a:r>
            <a:r>
              <a:rPr lang="fr-FR" altLang="fr-FR" sz="2000">
                <a:latin typeface="Times New Roman" panose="02020603050405020304" pitchFamily="18" charset="0"/>
              </a:rPr>
              <a:t>avec le responsable du chantier et le représentant de l’opérateur du réseau gaz s’il est déjà présent.</a:t>
            </a:r>
          </a:p>
        </p:txBody>
      </p:sp>
      <p:pic>
        <p:nvPicPr>
          <p:cNvPr id="26630" name="Image 17" descr="C:\Documents and Settings\leveque_daniel\Bureau\photos GAZ2\gdf et rubalise\DSCF1479.JPG">
            <a:extLst>
              <a:ext uri="{FF2B5EF4-FFF2-40B4-BE49-F238E27FC236}">
                <a16:creationId xmlns:a16="http://schemas.microsoft.com/office/drawing/2014/main" id="{E2259C5A-97A0-6FBB-7E2D-C991A3906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0896" y="2506681"/>
            <a:ext cx="4214812" cy="31611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7045" name="Titre 8">
            <a:extLst>
              <a:ext uri="{FF2B5EF4-FFF2-40B4-BE49-F238E27FC236}">
                <a16:creationId xmlns:a16="http://schemas.microsoft.com/office/drawing/2014/main" id="{4EB5AC99-B2CF-2591-24E2-5F750CFE389F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Actions sur les lieux de l'intervention</a:t>
            </a:r>
          </a:p>
        </p:txBody>
      </p:sp>
      <p:sp>
        <p:nvSpPr>
          <p:cNvPr id="87046" name="Espace réservé du numéro de diapositive 4">
            <a:extLst>
              <a:ext uri="{FF2B5EF4-FFF2-40B4-BE49-F238E27FC236}">
                <a16:creationId xmlns:a16="http://schemas.microsoft.com/office/drawing/2014/main" id="{556A96AB-2F14-EB3D-A695-E797447E661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29C02E5-B8AE-427C-9024-804CBD2DF2FC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42</a:t>
            </a:fld>
            <a:endParaRPr lang="fr-FR" altLang="fr-FR" sz="2000">
              <a:solidFill>
                <a:srgbClr val="984807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build="allAtOnce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CFE4CF6C-E329-7E0D-0787-BF2F7ADD8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Arial" panose="020B0604020202020204" pitchFamily="34" charset="0"/>
            </a:endParaRPr>
          </a:p>
        </p:txBody>
      </p:sp>
      <p:sp>
        <p:nvSpPr>
          <p:cNvPr id="8" name="ZoneTexte 47">
            <a:extLst>
              <a:ext uri="{FF2B5EF4-FFF2-40B4-BE49-F238E27FC236}">
                <a16:creationId xmlns:a16="http://schemas.microsoft.com/office/drawing/2014/main" id="{FDE23573-DEA8-BFE4-D6E8-0717B0DA5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447800"/>
            <a:ext cx="8382000" cy="314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58775" indent="-358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fr-FR" altLang="fr-FR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Dès son arrivée sur les lieux, l’agent d’intervention et de sécurité :</a:t>
            </a:r>
          </a:p>
          <a:p>
            <a:pPr algn="just">
              <a:defRPr/>
            </a:pPr>
            <a:endParaRPr lang="fr-FR" altLang="fr-FR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fr-FR" altLang="fr-FR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•"/>
              <a:defRPr/>
            </a:pPr>
            <a:r>
              <a:rPr lang="fr-FR" altLang="fr-FR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Prend contact avec le COS,</a:t>
            </a:r>
          </a:p>
          <a:p>
            <a:pPr algn="just">
              <a:defRPr/>
            </a:pPr>
            <a:endParaRPr lang="fr-FR" altLang="fr-FR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fr-FR" altLang="fr-FR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fr-FR" altLang="fr-FR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fr-FR" altLang="fr-FR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•"/>
              <a:defRPr/>
            </a:pPr>
            <a:r>
              <a:rPr lang="fr-FR" altLang="fr-FR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accord avec le COS, procède si besoin à des mesures d’explosimétrie pour vérifier la pertinence du périmètre d’exclusion.</a:t>
            </a:r>
            <a:endParaRPr lang="fr-FR" altLang="fr-FR" sz="1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5" descr="H:\GFOR\BUREAU MISE EN OEUVRE DES FORMATIONS\SPP\FORMATEURS PERMANENTS\Thierry\Doctrine gaz\thumbnail[65].jpg">
            <a:extLst>
              <a:ext uri="{FF2B5EF4-FFF2-40B4-BE49-F238E27FC236}">
                <a16:creationId xmlns:a16="http://schemas.microsoft.com/office/drawing/2014/main" id="{DCBBD2CF-11B3-CFF3-9D12-043F44A4C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33757" y="4479487"/>
            <a:ext cx="1665526" cy="1364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 17" descr="C:\Documents and Settings\leveque_daniel\Bureau\photos GAZ2\gdf et rubalise\DSCF1479.JPG">
            <a:extLst>
              <a:ext uri="{FF2B5EF4-FFF2-40B4-BE49-F238E27FC236}">
                <a16:creationId xmlns:a16="http://schemas.microsoft.com/office/drawing/2014/main" id="{DFE8409A-B452-7EDE-7430-FFCA4273D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1774" y="2099821"/>
            <a:ext cx="1706218" cy="1271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8070" name="Titre 8">
            <a:extLst>
              <a:ext uri="{FF2B5EF4-FFF2-40B4-BE49-F238E27FC236}">
                <a16:creationId xmlns:a16="http://schemas.microsoft.com/office/drawing/2014/main" id="{CB9E3AD0-E4D0-B7DA-1F20-C9D4672DFC42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Actions sur les lieux de l'intervention</a:t>
            </a:r>
          </a:p>
        </p:txBody>
      </p:sp>
      <p:sp>
        <p:nvSpPr>
          <p:cNvPr id="88071" name="Espace réservé du numéro de diapositive 4">
            <a:extLst>
              <a:ext uri="{FF2B5EF4-FFF2-40B4-BE49-F238E27FC236}">
                <a16:creationId xmlns:a16="http://schemas.microsoft.com/office/drawing/2014/main" id="{28BEC957-41A1-367C-678E-0C28845C1B7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A407694-780C-4BAE-9DE5-8A17E3756BDB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43</a:t>
            </a:fld>
            <a:endParaRPr lang="fr-FR" altLang="fr-FR" sz="2000">
              <a:solidFill>
                <a:srgbClr val="984807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29A4C68C-C6E1-AAE3-8676-DD04D0660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0" y="31908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Arial" panose="020B0604020202020204" pitchFamily="34" charset="0"/>
            </a:endParaRPr>
          </a:p>
        </p:txBody>
      </p:sp>
      <p:graphicFrame>
        <p:nvGraphicFramePr>
          <p:cNvPr id="89091" name="Object 2">
            <a:extLst>
              <a:ext uri="{FF2B5EF4-FFF2-40B4-BE49-F238E27FC236}">
                <a16:creationId xmlns:a16="http://schemas.microsoft.com/office/drawing/2014/main" id="{3EAA3EC5-55DE-6388-EE6C-B28D08EE33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86125" y="1285875"/>
          <a:ext cx="5429250" cy="513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9525" imgH="9525" progId="CorelDRAW.Graphic.6">
                  <p:embed/>
                </p:oleObj>
              </mc:Choice>
              <mc:Fallback>
                <p:oleObj r:id="rId2" imgW="9525" imgH="9525" progId="CorelDRAW.Graphic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25" y="1285875"/>
                        <a:ext cx="5429250" cy="5138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8" name="Line 18">
            <a:extLst>
              <a:ext uri="{FF2B5EF4-FFF2-40B4-BE49-F238E27FC236}">
                <a16:creationId xmlns:a16="http://schemas.microsoft.com/office/drawing/2014/main" id="{BABCFF6D-EA74-8727-2E0D-47FE27412F98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1285875"/>
            <a:ext cx="46038" cy="47402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aphicFrame>
        <p:nvGraphicFramePr>
          <p:cNvPr id="89093" name="Object 3">
            <a:extLst>
              <a:ext uri="{FF2B5EF4-FFF2-40B4-BE49-F238E27FC236}">
                <a16:creationId xmlns:a16="http://schemas.microsoft.com/office/drawing/2014/main" id="{F86CAD77-1187-43AA-C508-E1991CA91BA4}"/>
              </a:ext>
            </a:extLst>
          </p:cNvPr>
          <p:cNvGraphicFramePr>
            <a:graphicFrameLocks noGrp="1" noChangeAspect="1"/>
          </p:cNvGraphicFramePr>
          <p:nvPr>
            <p:ph sz="quarter" idx="1"/>
          </p:nvPr>
        </p:nvGraphicFramePr>
        <p:xfrm>
          <a:off x="2589213" y="2967038"/>
          <a:ext cx="9525" cy="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9525" imgH="9525" progId="CorelDRAW.Graphic.6">
                  <p:embed/>
                </p:oleObj>
              </mc:Choice>
              <mc:Fallback>
                <p:oleObj r:id="rId4" imgW="9525" imgH="9525" progId="CorelDRAW.Graphic.6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9213" y="2967038"/>
                        <a:ext cx="9525" cy="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94" name="Object 4">
            <a:extLst>
              <a:ext uri="{FF2B5EF4-FFF2-40B4-BE49-F238E27FC236}">
                <a16:creationId xmlns:a16="http://schemas.microsoft.com/office/drawing/2014/main" id="{B238F12D-C89F-4D41-07FE-98056C581E0D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6545263" y="2967038"/>
          <a:ext cx="9525" cy="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9525" imgH="9525" progId="CorelDRAW.Graphic.6">
                  <p:embed/>
                </p:oleObj>
              </mc:Choice>
              <mc:Fallback>
                <p:oleObj r:id="rId5" imgW="9525" imgH="9525" progId="CorelDRAW.Graphic.6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5263" y="2967038"/>
                        <a:ext cx="9525" cy="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95" name="Object 5">
            <a:extLst>
              <a:ext uri="{FF2B5EF4-FFF2-40B4-BE49-F238E27FC236}">
                <a16:creationId xmlns:a16="http://schemas.microsoft.com/office/drawing/2014/main" id="{1C81ABF7-7DF1-C929-79B7-6CD282E080ED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2589213" y="5100638"/>
          <a:ext cx="9525" cy="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9525" imgH="9525" progId="CorelDRAW.Graphic.6">
                  <p:embed/>
                </p:oleObj>
              </mc:Choice>
              <mc:Fallback>
                <p:oleObj r:id="rId6" imgW="9525" imgH="9525" progId="CorelDRAW.Graphic.6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9213" y="5100638"/>
                        <a:ext cx="9525" cy="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96" name="Object 6">
            <a:extLst>
              <a:ext uri="{FF2B5EF4-FFF2-40B4-BE49-F238E27FC236}">
                <a16:creationId xmlns:a16="http://schemas.microsoft.com/office/drawing/2014/main" id="{3A3109D0-6ACD-3648-8E3E-F56A2BA5E5FC}"/>
              </a:ext>
            </a:extLst>
          </p:cNvPr>
          <p:cNvGraphicFramePr>
            <a:graphicFrameLocks noGrp="1" noChangeAspect="1"/>
          </p:cNvGraphicFramePr>
          <p:nvPr>
            <p:ph sz="quarter" idx="4"/>
          </p:nvPr>
        </p:nvGraphicFramePr>
        <p:xfrm>
          <a:off x="6545263" y="5100638"/>
          <a:ext cx="9525" cy="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9525" imgH="9525" progId="CorelDRAW.Graphic.6">
                  <p:embed/>
                </p:oleObj>
              </mc:Choice>
              <mc:Fallback>
                <p:oleObj r:id="rId7" imgW="9525" imgH="9525" progId="CorelDRAW.Graphic.6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5263" y="5100638"/>
                        <a:ext cx="9525" cy="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0" name="AutoShape 30">
            <a:extLst>
              <a:ext uri="{FF2B5EF4-FFF2-40B4-BE49-F238E27FC236}">
                <a16:creationId xmlns:a16="http://schemas.microsoft.com/office/drawing/2014/main" id="{A3FA651F-6799-6BA2-5017-BA829CEF3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143250"/>
            <a:ext cx="3657600" cy="715963"/>
          </a:xfrm>
          <a:prstGeom prst="leftRightArrow">
            <a:avLst>
              <a:gd name="adj1" fmla="val 50000"/>
              <a:gd name="adj2" fmla="val 103024"/>
            </a:avLst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SAPEURS - POMPIERS</a:t>
            </a:r>
          </a:p>
        </p:txBody>
      </p:sp>
      <p:sp>
        <p:nvSpPr>
          <p:cNvPr id="89098" name="Text Box 33">
            <a:extLst>
              <a:ext uri="{FF2B5EF4-FFF2-40B4-BE49-F238E27FC236}">
                <a16:creationId xmlns:a16="http://schemas.microsoft.com/office/drawing/2014/main" id="{8DD9D8EF-FC70-B6BD-1A50-2750698F0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7800"/>
            <a:ext cx="3048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DOMAINE D’ACTION</a:t>
            </a:r>
          </a:p>
        </p:txBody>
      </p:sp>
      <p:sp>
        <p:nvSpPr>
          <p:cNvPr id="40994" name="WordArt 34">
            <a:extLst>
              <a:ext uri="{FF2B5EF4-FFF2-40B4-BE49-F238E27FC236}">
                <a16:creationId xmlns:a16="http://schemas.microsoft.com/office/drawing/2014/main" id="{CD3E9181-E588-1A32-E66D-6459C32C163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253076">
            <a:off x="1143000" y="4191000"/>
            <a:ext cx="1039813" cy="539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GrDF</a:t>
            </a:r>
          </a:p>
        </p:txBody>
      </p:sp>
      <p:sp>
        <p:nvSpPr>
          <p:cNvPr id="40995" name="Text Box 35">
            <a:extLst>
              <a:ext uri="{FF2B5EF4-FFF2-40B4-BE49-F238E27FC236}">
                <a16:creationId xmlns:a16="http://schemas.microsoft.com/office/drawing/2014/main" id="{E9B02105-649C-ED98-1453-59F9AEDF7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971800"/>
            <a:ext cx="12176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RESEAU</a:t>
            </a:r>
          </a:p>
        </p:txBody>
      </p:sp>
      <p:cxnSp>
        <p:nvCxnSpPr>
          <p:cNvPr id="89101" name="Connecteur droit 20">
            <a:extLst>
              <a:ext uri="{FF2B5EF4-FFF2-40B4-BE49-F238E27FC236}">
                <a16:creationId xmlns:a16="http://schemas.microsoft.com/office/drawing/2014/main" id="{6734C7C7-2B67-5A00-8ED9-6C337FC0AB7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79838" y="5843588"/>
            <a:ext cx="744537" cy="20637"/>
          </a:xfrm>
          <a:prstGeom prst="line">
            <a:avLst/>
          </a:prstGeom>
          <a:noFill/>
          <a:ln w="19050" algn="ctr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102" name="Connecteur droit 22">
            <a:extLst>
              <a:ext uri="{FF2B5EF4-FFF2-40B4-BE49-F238E27FC236}">
                <a16:creationId xmlns:a16="http://schemas.microsoft.com/office/drawing/2014/main" id="{4ECFF15B-95A4-6919-246A-195041A12AD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4177506" y="5507832"/>
            <a:ext cx="708025" cy="1588"/>
          </a:xfrm>
          <a:prstGeom prst="line">
            <a:avLst/>
          </a:prstGeom>
          <a:noFill/>
          <a:ln w="19050" algn="ctr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9103" name="Forme libre 18">
            <a:extLst>
              <a:ext uri="{FF2B5EF4-FFF2-40B4-BE49-F238E27FC236}">
                <a16:creationId xmlns:a16="http://schemas.microsoft.com/office/drawing/2014/main" id="{E192021F-370A-AF4E-F8EB-B975C2B1A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4375" y="4922838"/>
            <a:ext cx="161925" cy="69850"/>
          </a:xfrm>
          <a:custGeom>
            <a:avLst/>
            <a:gdLst>
              <a:gd name="T0" fmla="*/ 0 w 303313"/>
              <a:gd name="T1" fmla="*/ 0 h 202209"/>
              <a:gd name="T2" fmla="*/ 1 w 303313"/>
              <a:gd name="T3" fmla="*/ 0 h 202209"/>
              <a:gd name="T4" fmla="*/ 1 w 303313"/>
              <a:gd name="T5" fmla="*/ 0 h 202209"/>
              <a:gd name="T6" fmla="*/ 0 60000 65536"/>
              <a:gd name="T7" fmla="*/ 0 60000 65536"/>
              <a:gd name="T8" fmla="*/ 0 60000 65536"/>
              <a:gd name="T9" fmla="*/ 0 w 303313"/>
              <a:gd name="T10" fmla="*/ 0 h 202209"/>
              <a:gd name="T11" fmla="*/ 303313 w 303313"/>
              <a:gd name="T12" fmla="*/ 202209 h 2022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3313" h="202209">
                <a:moveTo>
                  <a:pt x="0" y="202209"/>
                </a:moveTo>
                <a:cubicBezTo>
                  <a:pt x="50552" y="102591"/>
                  <a:pt x="101104" y="2974"/>
                  <a:pt x="151656" y="1487"/>
                </a:cubicBezTo>
                <a:cubicBezTo>
                  <a:pt x="202208" y="0"/>
                  <a:pt x="252760" y="96644"/>
                  <a:pt x="303313" y="193288"/>
                </a:cubicBezTo>
              </a:path>
            </a:pathLst>
          </a:custGeom>
          <a:noFill/>
          <a:ln w="19050" algn="ctr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cxnSp>
        <p:nvCxnSpPr>
          <p:cNvPr id="89104" name="Connecteur droit 26">
            <a:extLst>
              <a:ext uri="{FF2B5EF4-FFF2-40B4-BE49-F238E27FC236}">
                <a16:creationId xmlns:a16="http://schemas.microsoft.com/office/drawing/2014/main" id="{00D7844C-ED67-F229-911D-70F5B539B309}"/>
              </a:ext>
            </a:extLst>
          </p:cNvPr>
          <p:cNvCxnSpPr>
            <a:cxnSpLocks noChangeShapeType="1"/>
            <a:stCxn id="89103" idx="2"/>
          </p:cNvCxnSpPr>
          <p:nvPr/>
        </p:nvCxnSpPr>
        <p:spPr bwMode="auto">
          <a:xfrm>
            <a:off x="4686300" y="4989513"/>
            <a:ext cx="3175" cy="563562"/>
          </a:xfrm>
          <a:prstGeom prst="line">
            <a:avLst/>
          </a:prstGeom>
          <a:noFill/>
          <a:ln w="19050" algn="ctr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105" name="Connecteur droit 29">
            <a:extLst>
              <a:ext uri="{FF2B5EF4-FFF2-40B4-BE49-F238E27FC236}">
                <a16:creationId xmlns:a16="http://schemas.microsoft.com/office/drawing/2014/main" id="{2A177AF5-299C-8A99-234E-694F1C1495A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84713" y="5557838"/>
            <a:ext cx="457200" cy="4762"/>
          </a:xfrm>
          <a:prstGeom prst="line">
            <a:avLst/>
          </a:prstGeom>
          <a:noFill/>
          <a:ln w="19050" algn="ctr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106" name="Connecteur droit 31">
            <a:extLst>
              <a:ext uri="{FF2B5EF4-FFF2-40B4-BE49-F238E27FC236}">
                <a16:creationId xmlns:a16="http://schemas.microsoft.com/office/drawing/2014/main" id="{B7BD9720-78FB-8754-D17A-F2315C9B521D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5032376" y="5449887"/>
            <a:ext cx="114300" cy="92075"/>
          </a:xfrm>
          <a:prstGeom prst="line">
            <a:avLst/>
          </a:prstGeom>
          <a:noFill/>
          <a:ln w="19050" algn="ctr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107" name="Connecteur droit 35">
            <a:extLst>
              <a:ext uri="{FF2B5EF4-FFF2-40B4-BE49-F238E27FC236}">
                <a16:creationId xmlns:a16="http://schemas.microsoft.com/office/drawing/2014/main" id="{D9630400-54B3-4122-43EB-4FB94806705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41900" y="5440363"/>
            <a:ext cx="1463675" cy="7937"/>
          </a:xfrm>
          <a:prstGeom prst="line">
            <a:avLst/>
          </a:prstGeom>
          <a:noFill/>
          <a:ln w="19050" algn="ctr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108" name="Connecteur droit 39">
            <a:extLst>
              <a:ext uri="{FF2B5EF4-FFF2-40B4-BE49-F238E27FC236}">
                <a16:creationId xmlns:a16="http://schemas.microsoft.com/office/drawing/2014/main" id="{2E5B2AAE-DB41-C7AA-0E17-73F5654BF6B6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6404769" y="5352256"/>
            <a:ext cx="109538" cy="92075"/>
          </a:xfrm>
          <a:prstGeom prst="line">
            <a:avLst/>
          </a:prstGeom>
          <a:noFill/>
          <a:ln w="19050" algn="ctr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109" name="Connecteur droit 41">
            <a:extLst>
              <a:ext uri="{FF2B5EF4-FFF2-40B4-BE49-F238E27FC236}">
                <a16:creationId xmlns:a16="http://schemas.microsoft.com/office/drawing/2014/main" id="{EBCFCD9D-3C1F-EE37-4A09-62B05B540CE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5595144" y="4529932"/>
            <a:ext cx="1633537" cy="0"/>
          </a:xfrm>
          <a:prstGeom prst="line">
            <a:avLst/>
          </a:prstGeom>
          <a:noFill/>
          <a:ln w="19050" algn="ctr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110" name="Connecteur droit 44">
            <a:extLst>
              <a:ext uri="{FF2B5EF4-FFF2-40B4-BE49-F238E27FC236}">
                <a16:creationId xmlns:a16="http://schemas.microsoft.com/office/drawing/2014/main" id="{FBE43832-F42F-DF78-F201-88F7492252B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5421312" y="2303463"/>
            <a:ext cx="1978025" cy="6350"/>
          </a:xfrm>
          <a:prstGeom prst="line">
            <a:avLst/>
          </a:prstGeom>
          <a:noFill/>
          <a:ln w="19050" algn="ctr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111" name="Connecteur droit 26">
            <a:extLst>
              <a:ext uri="{FF2B5EF4-FFF2-40B4-BE49-F238E27FC236}">
                <a16:creationId xmlns:a16="http://schemas.microsoft.com/office/drawing/2014/main" id="{63585452-06C4-4E91-1481-CCA2C475FECC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3228975" y="5600700"/>
            <a:ext cx="1063625" cy="225425"/>
          </a:xfrm>
          <a:prstGeom prst="line">
            <a:avLst/>
          </a:prstGeom>
          <a:noFill/>
          <a:ln w="19050" algn="ctr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9112" name="Titre 8">
            <a:extLst>
              <a:ext uri="{FF2B5EF4-FFF2-40B4-BE49-F238E27FC236}">
                <a16:creationId xmlns:a16="http://schemas.microsoft.com/office/drawing/2014/main" id="{448913C3-60EB-1AAC-9FFD-6A04793F6CC2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Actions sur les lieux de l'intervention</a:t>
            </a:r>
          </a:p>
        </p:txBody>
      </p:sp>
      <p:sp>
        <p:nvSpPr>
          <p:cNvPr id="89113" name="Espace réservé du numéro de diapositive 4">
            <a:extLst>
              <a:ext uri="{FF2B5EF4-FFF2-40B4-BE49-F238E27FC236}">
                <a16:creationId xmlns:a16="http://schemas.microsoft.com/office/drawing/2014/main" id="{091F3204-C69B-C97D-A1E4-922AB9759C3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00908E6-6A3B-4758-B6AA-8BDFA748A89F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44</a:t>
            </a:fld>
            <a:endParaRPr lang="fr-FR" altLang="fr-FR" sz="2000">
              <a:solidFill>
                <a:srgbClr val="984807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09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0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0" grpId="0" animBg="1"/>
      <p:bldP spid="4099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61814949-61A1-82A7-156F-D5AABAC0E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Arial" panose="020B0604020202020204" pitchFamily="34" charset="0"/>
            </a:endParaRPr>
          </a:p>
        </p:txBody>
      </p:sp>
      <p:sp>
        <p:nvSpPr>
          <p:cNvPr id="19" name="Rectangle à coins arrondis 18">
            <a:extLst>
              <a:ext uri="{FF2B5EF4-FFF2-40B4-BE49-F238E27FC236}">
                <a16:creationId xmlns:a16="http://schemas.microsoft.com/office/drawing/2014/main" id="{75B01683-40A2-F345-D0F9-62499DB5D97D}"/>
              </a:ext>
            </a:extLst>
          </p:cNvPr>
          <p:cNvSpPr/>
          <p:nvPr/>
        </p:nvSpPr>
        <p:spPr bwMode="auto">
          <a:xfrm>
            <a:off x="457200" y="1981200"/>
            <a:ext cx="8382000" cy="4038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endParaRPr lang="fr-FR" altLang="fr-FR" dirty="0"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fr-FR" altLang="fr-FR" dirty="0">
                <a:latin typeface="Times New Roman" panose="02020603050405020304" pitchFamily="18" charset="0"/>
              </a:rPr>
              <a:t>L’agent d’intervention de sécurité ou l’appui terrain du chef d’exploitation : </a:t>
            </a:r>
          </a:p>
          <a:p>
            <a:pPr>
              <a:defRPr/>
            </a:pPr>
            <a:endParaRPr lang="fr-FR" altLang="fr-FR" dirty="0">
              <a:latin typeface="Times New Roman" panose="02020603050405020304" pitchFamily="18" charset="0"/>
            </a:endParaRPr>
          </a:p>
          <a:p>
            <a:pPr>
              <a:buFontTx/>
              <a:buChar char="-"/>
              <a:defRPr/>
            </a:pPr>
            <a:r>
              <a:rPr lang="fr-FR" altLang="fr-FR" dirty="0">
                <a:latin typeface="Times New Roman" panose="02020603050405020304" pitchFamily="18" charset="0"/>
              </a:rPr>
              <a:t> Rend compte au CE qui décide de la stratégie d’intervention,</a:t>
            </a:r>
          </a:p>
          <a:p>
            <a:pPr>
              <a:defRPr/>
            </a:pPr>
            <a:endParaRPr lang="fr-FR" altLang="fr-FR" dirty="0">
              <a:latin typeface="Times New Roman" panose="02020603050405020304" pitchFamily="18" charset="0"/>
            </a:endParaRPr>
          </a:p>
          <a:p>
            <a:pPr>
              <a:buFontTx/>
              <a:buChar char="-"/>
              <a:defRPr/>
            </a:pPr>
            <a:r>
              <a:rPr lang="fr-FR" altLang="fr-FR" dirty="0">
                <a:latin typeface="Times New Roman" panose="02020603050405020304" pitchFamily="18" charset="0"/>
              </a:rPr>
              <a:t> Informe le COS sur la stratégie décidée.</a:t>
            </a:r>
          </a:p>
          <a:p>
            <a:pPr>
              <a:defRPr/>
            </a:pPr>
            <a:endParaRPr lang="fr-FR" altLang="fr-FR" dirty="0">
              <a:latin typeface="Times New Roman" panose="02020603050405020304" pitchFamily="18" charset="0"/>
            </a:endParaRPr>
          </a:p>
          <a:p>
            <a:pPr>
              <a:defRPr/>
            </a:pPr>
            <a:endParaRPr lang="fr-FR" altLang="fr-FR" dirty="0"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FR" altLang="fr-FR" dirty="0">
                <a:latin typeface="Times New Roman" panose="02020603050405020304" pitchFamily="18" charset="0"/>
              </a:rPr>
              <a:t> Intervenants de l’opérateur du réseau gaz, coordonnés par l’appui terrain du chef d’exploitation, procèdent aux manœuvres nécessaires à la mise en sécurité du réseau,</a:t>
            </a:r>
          </a:p>
        </p:txBody>
      </p:sp>
      <p:pic>
        <p:nvPicPr>
          <p:cNvPr id="23" name="Picture 15" descr="H:\GFOR\BUREAU MISE EN OEUVRE DES FORMATIONS\SPP\FORMATEURS PERMANENTS\Thierry\Doctrine gaz\thumbnail[65].jpg">
            <a:extLst>
              <a:ext uri="{FF2B5EF4-FFF2-40B4-BE49-F238E27FC236}">
                <a16:creationId xmlns:a16="http://schemas.microsoft.com/office/drawing/2014/main" id="{966415B5-07EF-D90E-14F3-6DCC5D68D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6277" y="1485373"/>
            <a:ext cx="1184762" cy="8884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5D6733A-C797-9EED-FEEB-9A813977BF2B}"/>
              </a:ext>
            </a:extLst>
          </p:cNvPr>
          <p:cNvSpPr/>
          <p:nvPr/>
        </p:nvSpPr>
        <p:spPr>
          <a:xfrm>
            <a:off x="317471" y="1377634"/>
            <a:ext cx="8429684" cy="445661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0960" tIns="60960" rIns="60960" bIns="60960" anchor="ctr"/>
          <a:lstStyle>
            <a:lvl1pPr defTabSz="711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11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11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11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11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altLang="fr-FR" b="1" u="sng">
                <a:latin typeface="Myriad Pro"/>
              </a:rPr>
              <a:t>Maîtrise de la fuite par l’opérateur de réseau de gaz :</a:t>
            </a:r>
            <a:endParaRPr lang="fr-FR" altLang="fr-FR" u="sng">
              <a:latin typeface="Myriad Pro"/>
            </a:endParaRPr>
          </a:p>
        </p:txBody>
      </p:sp>
      <p:sp>
        <p:nvSpPr>
          <p:cNvPr id="90120" name="Titre 8">
            <a:extLst>
              <a:ext uri="{FF2B5EF4-FFF2-40B4-BE49-F238E27FC236}">
                <a16:creationId xmlns:a16="http://schemas.microsoft.com/office/drawing/2014/main" id="{4246E281-8BD7-D3A1-4B46-D8A64EBE8DAF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Actions sur les lieux de l'intervention</a:t>
            </a:r>
          </a:p>
        </p:txBody>
      </p:sp>
      <p:sp>
        <p:nvSpPr>
          <p:cNvPr id="90121" name="Espace réservé du numéro de diapositive 4">
            <a:extLst>
              <a:ext uri="{FF2B5EF4-FFF2-40B4-BE49-F238E27FC236}">
                <a16:creationId xmlns:a16="http://schemas.microsoft.com/office/drawing/2014/main" id="{5D47F9CA-F805-CE6C-F23E-E51F5C9265A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452E478-15DA-4DCF-B17C-D7F4322A9141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45</a:t>
            </a:fld>
            <a:endParaRPr lang="fr-FR" altLang="fr-FR" sz="2000">
              <a:solidFill>
                <a:srgbClr val="984807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2FCA2A2B-AF7F-BAF3-4703-0711CA407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Arial" panose="020B0604020202020204" pitchFamily="34" charset="0"/>
            </a:endParaRPr>
          </a:p>
        </p:txBody>
      </p:sp>
      <p:sp>
        <p:nvSpPr>
          <p:cNvPr id="92163" name="Rectangle 6">
            <a:extLst>
              <a:ext uri="{FF2B5EF4-FFF2-40B4-BE49-F238E27FC236}">
                <a16:creationId xmlns:a16="http://schemas.microsoft.com/office/drawing/2014/main" id="{32957761-7868-3B9C-B17F-9B5B50BF6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371600"/>
            <a:ext cx="7429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</a:rPr>
              <a:t>Fin des opérations de secours :</a:t>
            </a:r>
          </a:p>
        </p:txBody>
      </p:sp>
      <p:pic>
        <p:nvPicPr>
          <p:cNvPr id="12" name="Picture 15" descr="H:\GFOR\BUREAU MISE EN OEUVRE DES FORMATIONS\SPP\FORMATEURS PERMANENTS\Thierry\Doctrine gaz\thumbnail[65].jpg">
            <a:extLst>
              <a:ext uri="{FF2B5EF4-FFF2-40B4-BE49-F238E27FC236}">
                <a16:creationId xmlns:a16="http://schemas.microsoft.com/office/drawing/2014/main" id="{5551C9B9-FAC0-E6B7-A9EB-CA5C122E6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7249" y="3627716"/>
            <a:ext cx="2902750" cy="21775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2165" name="ZoneTexte 12">
            <a:extLst>
              <a:ext uri="{FF2B5EF4-FFF2-40B4-BE49-F238E27FC236}">
                <a16:creationId xmlns:a16="http://schemas.microsoft.com/office/drawing/2014/main" id="{E70E7025-5A88-415B-B289-F76852D34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86000"/>
            <a:ext cx="8229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Mise hors de danger </a:t>
            </a:r>
            <a:r>
              <a:rPr lang="fr-FR" altLang="fr-FR" sz="2000">
                <a:latin typeface="Times New Roman" panose="02020603050405020304" pitchFamily="18" charset="0"/>
              </a:rPr>
              <a:t>réalisée (à la fois sur le réseau et sur l’environnement) : ce travail est fait par l’opérateur du réseau de gaz et les SP sous l’autorité du COS.</a:t>
            </a:r>
          </a:p>
        </p:txBody>
      </p:sp>
      <p:sp>
        <p:nvSpPr>
          <p:cNvPr id="92166" name="Titre 8">
            <a:extLst>
              <a:ext uri="{FF2B5EF4-FFF2-40B4-BE49-F238E27FC236}">
                <a16:creationId xmlns:a16="http://schemas.microsoft.com/office/drawing/2014/main" id="{A3495960-C9DA-E8B1-FB16-65E9DBC92CFB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Actions sur les lieux de l'intervention</a:t>
            </a:r>
          </a:p>
        </p:txBody>
      </p:sp>
      <p:sp>
        <p:nvSpPr>
          <p:cNvPr id="92167" name="Espace réservé du numéro de diapositive 4">
            <a:extLst>
              <a:ext uri="{FF2B5EF4-FFF2-40B4-BE49-F238E27FC236}">
                <a16:creationId xmlns:a16="http://schemas.microsoft.com/office/drawing/2014/main" id="{DCFB603A-738B-24A5-13CA-1091C30A947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4C8B6E4-9D82-4A64-B97E-D5173227855A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46</a:t>
            </a:fld>
            <a:endParaRPr lang="fr-FR" altLang="fr-FR" sz="2000">
              <a:solidFill>
                <a:srgbClr val="984807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8CD83EDA-F682-8F71-8A4D-28A10F095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Arial" panose="020B0604020202020204" pitchFamily="34" charset="0"/>
            </a:endParaRPr>
          </a:p>
        </p:txBody>
      </p:sp>
      <p:sp>
        <p:nvSpPr>
          <p:cNvPr id="93187" name="Rectangle 6">
            <a:extLst>
              <a:ext uri="{FF2B5EF4-FFF2-40B4-BE49-F238E27FC236}">
                <a16:creationId xmlns:a16="http://schemas.microsoft.com/office/drawing/2014/main" id="{F77506F5-8F96-8448-986A-4EFFDF848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371600"/>
            <a:ext cx="7429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</a:rPr>
              <a:t>Fin des opérations de secours :</a:t>
            </a:r>
          </a:p>
        </p:txBody>
      </p:sp>
      <p:sp>
        <p:nvSpPr>
          <p:cNvPr id="11" name="Rectangle à coins arrondis 10">
            <a:extLst>
              <a:ext uri="{FF2B5EF4-FFF2-40B4-BE49-F238E27FC236}">
                <a16:creationId xmlns:a16="http://schemas.microsoft.com/office/drawing/2014/main" id="{D42F1119-E0C9-1EFC-9250-8002921CC3FC}"/>
              </a:ext>
            </a:extLst>
          </p:cNvPr>
          <p:cNvSpPr/>
          <p:nvPr/>
        </p:nvSpPr>
        <p:spPr bwMode="auto">
          <a:xfrm>
            <a:off x="357188" y="2057400"/>
            <a:ext cx="8253412" cy="3886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altLang="fr-FR" b="1">
                <a:latin typeface="Times New Roman" panose="02020603050405020304" pitchFamily="18" charset="0"/>
              </a:rPr>
              <a:t>Mise hors de danger et fin de l’intervention :</a:t>
            </a:r>
          </a:p>
          <a:p>
            <a:pPr>
              <a:defRPr/>
            </a:pPr>
            <a:endParaRPr lang="fr-FR" altLang="fr-FR" b="1"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fr-FR" altLang="fr-FR">
                <a:latin typeface="Times New Roman" panose="02020603050405020304" pitchFamily="18" charset="0"/>
              </a:rPr>
              <a:t>Après neutralisation du siège de la fuite, la mise hors danger qui conclut la fin de l’intervention de sécurité ne peut intervenir qu’après :</a:t>
            </a:r>
          </a:p>
          <a:p>
            <a:pPr>
              <a:defRPr/>
            </a:pPr>
            <a:endParaRPr lang="fr-FR" altLang="fr-FR"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FR" altLang="fr-FR" b="1">
                <a:latin typeface="Times New Roman" panose="02020603050405020304" pitchFamily="18" charset="0"/>
              </a:rPr>
              <a:t> Vérification de l’absence de risques résiduels </a:t>
            </a:r>
            <a:r>
              <a:rPr lang="fr-FR" altLang="fr-FR">
                <a:latin typeface="Times New Roman" panose="02020603050405020304" pitchFamily="18" charset="0"/>
              </a:rPr>
              <a:t>raisonnablement décelables (analyse des résultats de mesures d’explosimètrie par ex.),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fr-FR" altLang="fr-FR" b="1"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FR" altLang="fr-FR">
                <a:latin typeface="Times New Roman" panose="02020603050405020304" pitchFamily="18" charset="0"/>
              </a:rPr>
              <a:t> Mise en œuvre d’éventuelles mesures complémentaires (ventilation de locaux par exemple).</a:t>
            </a:r>
            <a:endParaRPr lang="fr-FR" altLang="fr-FR" b="1">
              <a:latin typeface="Times New Roman" panose="02020603050405020304" pitchFamily="18" charset="0"/>
            </a:endParaRPr>
          </a:p>
        </p:txBody>
      </p:sp>
      <p:pic>
        <p:nvPicPr>
          <p:cNvPr id="12" name="Picture 15" descr="H:\GFOR\BUREAU MISE EN OEUVRE DES FORMATIONS\SPP\FORMATEURS PERMANENTS\Thierry\Doctrine gaz\thumbnail[65].jpg">
            <a:extLst>
              <a:ext uri="{FF2B5EF4-FFF2-40B4-BE49-F238E27FC236}">
                <a16:creationId xmlns:a16="http://schemas.microsoft.com/office/drawing/2014/main" id="{5ECDC278-0710-8B80-D2EB-56A6A3363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05107" y="1436642"/>
            <a:ext cx="1495031" cy="11214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3190" name="Titre 8">
            <a:extLst>
              <a:ext uri="{FF2B5EF4-FFF2-40B4-BE49-F238E27FC236}">
                <a16:creationId xmlns:a16="http://schemas.microsoft.com/office/drawing/2014/main" id="{65F35C69-3FC2-4C5E-FC45-030F1402BDAD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Actions sur les lieux de l'intervention</a:t>
            </a:r>
          </a:p>
        </p:txBody>
      </p:sp>
      <p:sp>
        <p:nvSpPr>
          <p:cNvPr id="93191" name="Espace réservé du numéro de diapositive 4">
            <a:extLst>
              <a:ext uri="{FF2B5EF4-FFF2-40B4-BE49-F238E27FC236}">
                <a16:creationId xmlns:a16="http://schemas.microsoft.com/office/drawing/2014/main" id="{02674D1A-B44B-8A69-4E9C-7087BCCF591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D8B18F7-855C-4F02-870B-E74BE9185BA1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47</a:t>
            </a:fld>
            <a:endParaRPr lang="fr-FR" altLang="fr-FR" sz="2000">
              <a:solidFill>
                <a:srgbClr val="984807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6AF7955F-559F-C231-037C-0DA990E79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Arial" panose="020B0604020202020204" pitchFamily="34" charset="0"/>
            </a:endParaRPr>
          </a:p>
        </p:txBody>
      </p:sp>
      <p:sp>
        <p:nvSpPr>
          <p:cNvPr id="94211" name="Rectangle 6">
            <a:extLst>
              <a:ext uri="{FF2B5EF4-FFF2-40B4-BE49-F238E27FC236}">
                <a16:creationId xmlns:a16="http://schemas.microsoft.com/office/drawing/2014/main" id="{6605DD4E-367F-D9E3-A11B-B1B1011CB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295400"/>
            <a:ext cx="7429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</a:rPr>
              <a:t>Fin des opérations de secours :</a:t>
            </a:r>
          </a:p>
        </p:txBody>
      </p:sp>
      <p:sp>
        <p:nvSpPr>
          <p:cNvPr id="11" name="Rectangle à coins arrondis 10">
            <a:extLst>
              <a:ext uri="{FF2B5EF4-FFF2-40B4-BE49-F238E27FC236}">
                <a16:creationId xmlns:a16="http://schemas.microsoft.com/office/drawing/2014/main" id="{A4809237-060B-AA66-1E77-4519312C9202}"/>
              </a:ext>
            </a:extLst>
          </p:cNvPr>
          <p:cNvSpPr/>
          <p:nvPr/>
        </p:nvSpPr>
        <p:spPr bwMode="auto">
          <a:xfrm>
            <a:off x="533400" y="2667000"/>
            <a:ext cx="7810500" cy="838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altLang="fr-FR">
                <a:latin typeface="Times New Roman" panose="02020603050405020304" pitchFamily="18" charset="0"/>
              </a:rPr>
              <a:t>Les intervenants de l’opérateur du réseau gaz ne peuvent quitter les lieux qu’après accord du COS.</a:t>
            </a:r>
          </a:p>
        </p:txBody>
      </p:sp>
      <p:pic>
        <p:nvPicPr>
          <p:cNvPr id="12" name="Picture 15" descr="H:\GFOR\BUREAU MISE EN OEUVRE DES FORMATIONS\SPP\FORMATEURS PERMANENTS\Thierry\Doctrine gaz\thumbnail[65].jpg">
            <a:extLst>
              <a:ext uri="{FF2B5EF4-FFF2-40B4-BE49-F238E27FC236}">
                <a16:creationId xmlns:a16="http://schemas.microsoft.com/office/drawing/2014/main" id="{82DF99FA-D6A0-9570-1FBD-9015FDF97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7072" y="3873752"/>
            <a:ext cx="2288943" cy="1716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4214" name="ZoneTexte 12">
            <a:extLst>
              <a:ext uri="{FF2B5EF4-FFF2-40B4-BE49-F238E27FC236}">
                <a16:creationId xmlns:a16="http://schemas.microsoft.com/office/drawing/2014/main" id="{9FEEF9E5-CC05-B024-FE21-D6919CAB2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81200"/>
            <a:ext cx="8101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Levée </a:t>
            </a:r>
            <a:r>
              <a:rPr lang="fr-FR" altLang="fr-FR" sz="2000">
                <a:latin typeface="Times New Roman" panose="02020603050405020304" pitchFamily="18" charset="0"/>
              </a:rPr>
              <a:t>partielle du dispositif par décision du </a:t>
            </a:r>
            <a:r>
              <a:rPr lang="fr-FR" altLang="fr-FR" sz="2000" b="1">
                <a:latin typeface="Times New Roman" panose="02020603050405020304" pitchFamily="18" charset="0"/>
              </a:rPr>
              <a:t>DOS </a:t>
            </a:r>
            <a:r>
              <a:rPr lang="fr-FR" altLang="fr-FR" sz="2000">
                <a:latin typeface="Times New Roman" panose="02020603050405020304" pitchFamily="18" charset="0"/>
              </a:rPr>
              <a:t>sur proposition du </a:t>
            </a:r>
            <a:r>
              <a:rPr lang="fr-FR" altLang="fr-FR" sz="2000" b="1">
                <a:latin typeface="Times New Roman" panose="02020603050405020304" pitchFamily="18" charset="0"/>
              </a:rPr>
              <a:t>COS</a:t>
            </a:r>
            <a:r>
              <a:rPr lang="fr-FR" altLang="fr-FR" sz="200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94215" name="Titre 8">
            <a:extLst>
              <a:ext uri="{FF2B5EF4-FFF2-40B4-BE49-F238E27FC236}">
                <a16:creationId xmlns:a16="http://schemas.microsoft.com/office/drawing/2014/main" id="{46D76C4F-4B62-3930-9B52-B5790977350C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Actions sur les lieux de l'intervention</a:t>
            </a:r>
          </a:p>
        </p:txBody>
      </p:sp>
      <p:sp>
        <p:nvSpPr>
          <p:cNvPr id="94216" name="Espace réservé du numéro de diapositive 4">
            <a:extLst>
              <a:ext uri="{FF2B5EF4-FFF2-40B4-BE49-F238E27FC236}">
                <a16:creationId xmlns:a16="http://schemas.microsoft.com/office/drawing/2014/main" id="{AEEC2D3B-E90C-A5D2-DCDB-48DAD0C9D79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503D28E-E091-43FD-BEBE-D9760D03313C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48</a:t>
            </a:fld>
            <a:endParaRPr lang="fr-FR" altLang="fr-FR" sz="2000">
              <a:solidFill>
                <a:srgbClr val="984807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532107DE-F4F2-D450-2B4B-4437A2092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Arial" panose="020B0604020202020204" pitchFamily="34" charset="0"/>
            </a:endParaRPr>
          </a:p>
        </p:txBody>
      </p:sp>
      <p:sp>
        <p:nvSpPr>
          <p:cNvPr id="95235" name="Rectangle 46">
            <a:extLst>
              <a:ext uri="{FF2B5EF4-FFF2-40B4-BE49-F238E27FC236}">
                <a16:creationId xmlns:a16="http://schemas.microsoft.com/office/drawing/2014/main" id="{94627897-5573-982C-AE7F-C0F952C41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295400"/>
            <a:ext cx="25733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71500" indent="-5715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000" b="1" u="sng">
                <a:latin typeface="Times New Roman" panose="02020603050405020304" pitchFamily="18" charset="0"/>
              </a:rPr>
              <a:t>Retour à la normale :</a:t>
            </a:r>
          </a:p>
        </p:txBody>
      </p:sp>
      <p:sp>
        <p:nvSpPr>
          <p:cNvPr id="35847" name="Rectangle 6">
            <a:extLst>
              <a:ext uri="{FF2B5EF4-FFF2-40B4-BE49-F238E27FC236}">
                <a16:creationId xmlns:a16="http://schemas.microsoft.com/office/drawing/2014/main" id="{A4108876-5A3A-76C6-09FD-B8FA46234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05000"/>
            <a:ext cx="7696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1 – Engagement des opérations techniques de remise en état du réseau sous la responsabilité de l’opérateur concerné, si nécessaire.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0BFDD64-BF8D-7D22-210E-176890CB0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819400"/>
            <a:ext cx="63579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2 – Remise en service des autres fonctionnalités :</a:t>
            </a:r>
          </a:p>
        </p:txBody>
      </p:sp>
      <p:sp>
        <p:nvSpPr>
          <p:cNvPr id="95238" name="Titre 8">
            <a:extLst>
              <a:ext uri="{FF2B5EF4-FFF2-40B4-BE49-F238E27FC236}">
                <a16:creationId xmlns:a16="http://schemas.microsoft.com/office/drawing/2014/main" id="{9FC89018-85D4-2F5D-B4EB-678596A37208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Actions sur les lieux de l'intervention</a:t>
            </a:r>
          </a:p>
        </p:txBody>
      </p:sp>
      <p:sp>
        <p:nvSpPr>
          <p:cNvPr id="95239" name="Espace réservé du numéro de diapositive 4">
            <a:extLst>
              <a:ext uri="{FF2B5EF4-FFF2-40B4-BE49-F238E27FC236}">
                <a16:creationId xmlns:a16="http://schemas.microsoft.com/office/drawing/2014/main" id="{0139694C-1E59-B2AC-FDCF-7C83DC9361B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57C1CD1-8A5B-432A-B40B-5B69EBD17E53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49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BFFC72EE-2DD5-585E-2AF5-BDBF481F6A44}"/>
              </a:ext>
            </a:extLst>
          </p:cNvPr>
          <p:cNvGraphicFramePr/>
          <p:nvPr/>
        </p:nvGraphicFramePr>
        <p:xfrm>
          <a:off x="534893" y="3201890"/>
          <a:ext cx="8016931" cy="2760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 autoUpdateAnimBg="0"/>
      <p:bldP spid="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70" name="Group 34">
            <a:extLst>
              <a:ext uri="{FF2B5EF4-FFF2-40B4-BE49-F238E27FC236}">
                <a16:creationId xmlns:a16="http://schemas.microsoft.com/office/drawing/2014/main" id="{F44341C1-7DBC-DF5A-591F-C23BB4FB9932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524000"/>
          <a:ext cx="7929563" cy="3779838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4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58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GAZ</a:t>
                      </a:r>
                    </a:p>
                  </a:txBody>
                  <a:tcPr marL="91439" marR="91439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B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LIE : Limite inférieure d’explosivité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% volume </a:t>
                      </a:r>
                    </a:p>
                  </a:txBody>
                  <a:tcPr marL="91439" marR="91439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B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LES : limite supérieure d’explosivité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% volume</a:t>
                      </a:r>
                    </a:p>
                  </a:txBody>
                  <a:tcPr marL="91439" marR="91439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B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Méthane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(Gaz de ville)</a:t>
                      </a:r>
                    </a:p>
                  </a:txBody>
                  <a:tcPr marL="91439" marR="91439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B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5,0</a:t>
                      </a:r>
                    </a:p>
                  </a:txBody>
                  <a:tcPr marL="91439" marR="91439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15,0</a:t>
                      </a:r>
                    </a:p>
                  </a:txBody>
                  <a:tcPr marL="91439" marR="91439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Propane</a:t>
                      </a:r>
                    </a:p>
                  </a:txBody>
                  <a:tcPr marL="91439" marR="91439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B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2,1</a:t>
                      </a:r>
                    </a:p>
                  </a:txBody>
                  <a:tcPr marL="91439" marR="91439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9,3</a:t>
                      </a:r>
                    </a:p>
                  </a:txBody>
                  <a:tcPr marL="91439" marR="91439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Butane</a:t>
                      </a:r>
                    </a:p>
                  </a:txBody>
                  <a:tcPr marL="91439" marR="91439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B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1,9</a:t>
                      </a:r>
                    </a:p>
                  </a:txBody>
                  <a:tcPr marL="91439" marR="91439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8,4</a:t>
                      </a:r>
                    </a:p>
                  </a:txBody>
                  <a:tcPr marL="91439" marR="91439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0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Pentane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(gaz étalon)</a:t>
                      </a:r>
                    </a:p>
                  </a:txBody>
                  <a:tcPr marL="91439" marR="91439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B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1,4</a:t>
                      </a:r>
                    </a:p>
                  </a:txBody>
                  <a:tcPr marL="91439" marR="91439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7,8</a:t>
                      </a:r>
                    </a:p>
                  </a:txBody>
                  <a:tcPr marL="91439" marR="91439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4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Vapeur d’essence</a:t>
                      </a:r>
                    </a:p>
                  </a:txBody>
                  <a:tcPr marL="91439" marR="91439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B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1,6</a:t>
                      </a:r>
                    </a:p>
                  </a:txBody>
                  <a:tcPr marL="91439" marR="91439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7,6</a:t>
                      </a:r>
                    </a:p>
                  </a:txBody>
                  <a:tcPr marL="91439" marR="91439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7920" name="Titre 8">
            <a:extLst>
              <a:ext uri="{FF2B5EF4-FFF2-40B4-BE49-F238E27FC236}">
                <a16:creationId xmlns:a16="http://schemas.microsoft.com/office/drawing/2014/main" id="{BB0EC516-1754-FCCB-7BE7-5858C64F1E71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Quelques rappels sur le risque gaz</a:t>
            </a:r>
          </a:p>
        </p:txBody>
      </p:sp>
      <p:sp>
        <p:nvSpPr>
          <p:cNvPr id="37921" name="Espace réservé du numéro de diapositive 4">
            <a:extLst>
              <a:ext uri="{FF2B5EF4-FFF2-40B4-BE49-F238E27FC236}">
                <a16:creationId xmlns:a16="http://schemas.microsoft.com/office/drawing/2014/main" id="{C36F6733-6686-8D1C-E9A6-1F79A138259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B231F98-6250-4AC7-A979-BEADAD8193C7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fr-FR" altLang="fr-FR" sz="2000">
              <a:solidFill>
                <a:srgbClr val="984807"/>
              </a:solidFill>
            </a:endParaRPr>
          </a:p>
        </p:txBody>
      </p:sp>
    </p:spTree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5AEFAEB8-DEB5-8CDC-C38A-81C2D36CC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Arial" panose="020B0604020202020204" pitchFamily="34" charset="0"/>
            </a:endParaRPr>
          </a:p>
        </p:txBody>
      </p:sp>
      <p:sp>
        <p:nvSpPr>
          <p:cNvPr id="96259" name="Rectangle 46">
            <a:extLst>
              <a:ext uri="{FF2B5EF4-FFF2-40B4-BE49-F238E27FC236}">
                <a16:creationId xmlns:a16="http://schemas.microsoft.com/office/drawing/2014/main" id="{BB47CB13-D1ED-ACD9-538D-E97AFCABC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295400"/>
            <a:ext cx="25733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71500" indent="-5715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000" b="1" u="sng">
                <a:latin typeface="Times New Roman" panose="02020603050405020304" pitchFamily="18" charset="0"/>
              </a:rPr>
              <a:t>Retour à la normale :</a:t>
            </a:r>
          </a:p>
        </p:txBody>
      </p:sp>
      <p:sp>
        <p:nvSpPr>
          <p:cNvPr id="34823" name="Rectangle 7">
            <a:extLst>
              <a:ext uri="{FF2B5EF4-FFF2-40B4-BE49-F238E27FC236}">
                <a16:creationId xmlns:a16="http://schemas.microsoft.com/office/drawing/2014/main" id="{53C0E7F6-118D-3FCF-3AD8-961F2DCA3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85010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7675" indent="-4476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3 - Réintégration des locaux par les sinistrés dans la mesure du possible, organisée par les services de police, sur décision du DOS.</a:t>
            </a:r>
            <a:endParaRPr lang="fr-FR" altLang="fr-FR" sz="2000" u="sng">
              <a:latin typeface="Times New Roman" panose="02020603050405020304" pitchFamily="18" charset="0"/>
            </a:endParaRPr>
          </a:p>
        </p:txBody>
      </p:sp>
      <p:sp>
        <p:nvSpPr>
          <p:cNvPr id="96261" name="Titre 8">
            <a:extLst>
              <a:ext uri="{FF2B5EF4-FFF2-40B4-BE49-F238E27FC236}">
                <a16:creationId xmlns:a16="http://schemas.microsoft.com/office/drawing/2014/main" id="{4338FC3D-6B14-3D8D-F277-65D77B552993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Actions sur les lieux de l'intervention</a:t>
            </a:r>
          </a:p>
        </p:txBody>
      </p:sp>
      <p:sp>
        <p:nvSpPr>
          <p:cNvPr id="96262" name="Espace réservé du numéro de diapositive 4">
            <a:extLst>
              <a:ext uri="{FF2B5EF4-FFF2-40B4-BE49-F238E27FC236}">
                <a16:creationId xmlns:a16="http://schemas.microsoft.com/office/drawing/2014/main" id="{BB97C2BA-1A81-CD54-BC12-73A7A84AB19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51FB724-A801-4071-ADBF-696AC7F639E3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50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96263" name="Rectangle 6">
            <a:extLst>
              <a:ext uri="{FF2B5EF4-FFF2-40B4-BE49-F238E27FC236}">
                <a16:creationId xmlns:a16="http://schemas.microsoft.com/office/drawing/2014/main" id="{8B5BF97F-85FA-283F-F166-5DB05516E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108325"/>
            <a:ext cx="7786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4 - Engagement d’une action d’aide aux sinistrés (maire) :</a:t>
            </a:r>
            <a:endParaRPr lang="fr-FR" altLang="fr-FR" sz="2000" u="sng">
              <a:latin typeface="Times New Roman" panose="02020603050405020304" pitchFamily="18" charset="0"/>
            </a:endParaRPr>
          </a:p>
        </p:txBody>
      </p:sp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AF317D58-185B-C89A-FE9C-1E0398D5EB84}"/>
              </a:ext>
            </a:extLst>
          </p:cNvPr>
          <p:cNvGraphicFramePr/>
          <p:nvPr/>
        </p:nvGraphicFramePr>
        <p:xfrm>
          <a:off x="534848" y="3426616"/>
          <a:ext cx="7772454" cy="2727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3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E890A9DC-5433-A93A-9E41-3BB9FB25B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Arial" panose="020B0604020202020204" pitchFamily="34" charset="0"/>
            </a:endParaRPr>
          </a:p>
        </p:txBody>
      </p:sp>
      <p:sp>
        <p:nvSpPr>
          <p:cNvPr id="34823" name="Rectangle 7">
            <a:extLst>
              <a:ext uri="{FF2B5EF4-FFF2-40B4-BE49-F238E27FC236}">
                <a16:creationId xmlns:a16="http://schemas.microsoft.com/office/drawing/2014/main" id="{E2851660-38AC-119E-E71F-B228FB9DB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568450"/>
            <a:ext cx="8280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7675" indent="-4476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</a:rPr>
              <a:t>Pas de danger d'explosion : Ne pas éteindre la fuite enflammée.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</a:rPr>
              <a:t>Éviter la propagation, protection,</a:t>
            </a:r>
          </a:p>
        </p:txBody>
      </p:sp>
      <p:sp>
        <p:nvSpPr>
          <p:cNvPr id="97284" name="Titre 8">
            <a:extLst>
              <a:ext uri="{FF2B5EF4-FFF2-40B4-BE49-F238E27FC236}">
                <a16:creationId xmlns:a16="http://schemas.microsoft.com/office/drawing/2014/main" id="{B42277BF-5C87-3405-4C3B-C2C8BBB32197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Fuite de gaz enflammée</a:t>
            </a:r>
          </a:p>
        </p:txBody>
      </p:sp>
      <p:sp>
        <p:nvSpPr>
          <p:cNvPr id="97285" name="Espace réservé du numéro de diapositive 4">
            <a:extLst>
              <a:ext uri="{FF2B5EF4-FFF2-40B4-BE49-F238E27FC236}">
                <a16:creationId xmlns:a16="http://schemas.microsoft.com/office/drawing/2014/main" id="{FFF3C49E-AA6C-5F16-1315-3A2E53D90B2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4A7D0D2-0A3E-4811-9AB5-175BF1836A26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51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pic>
        <p:nvPicPr>
          <p:cNvPr id="97286" name="Picture 9" descr="H:\imagesNH06RZNL.jpg">
            <a:extLst>
              <a:ext uri="{FF2B5EF4-FFF2-40B4-BE49-F238E27FC236}">
                <a16:creationId xmlns:a16="http://schemas.microsoft.com/office/drawing/2014/main" id="{0078095C-B5D5-C2E3-1953-A766C452A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29000"/>
            <a:ext cx="42672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7" name="Picture 10" descr="H:\imagesX844BJDK.jpg">
            <a:extLst>
              <a:ext uri="{FF2B5EF4-FFF2-40B4-BE49-F238E27FC236}">
                <a16:creationId xmlns:a16="http://schemas.microsoft.com/office/drawing/2014/main" id="{BE73DA06-E8B3-77AF-78A7-EB44D49EA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86000"/>
            <a:ext cx="2600325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3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226EE3E1-A876-D2F6-2178-9872BD3C5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Arial" panose="020B0604020202020204" pitchFamily="34" charset="0"/>
            </a:endParaRPr>
          </a:p>
        </p:txBody>
      </p:sp>
      <p:sp>
        <p:nvSpPr>
          <p:cNvPr id="34823" name="Rectangle 7">
            <a:extLst>
              <a:ext uri="{FF2B5EF4-FFF2-40B4-BE49-F238E27FC236}">
                <a16:creationId xmlns:a16="http://schemas.microsoft.com/office/drawing/2014/main" id="{77E9B39C-917E-294B-AFBB-4B1754A06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447800"/>
            <a:ext cx="784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7675" indent="-4476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</a:rPr>
              <a:t>Fermeture de la vanne avec protection d'une LDV.</a:t>
            </a:r>
            <a:endParaRPr lang="fr-FR" altLang="fr-FR" sz="2400" u="sng">
              <a:latin typeface="Times New Roman" panose="02020603050405020304" pitchFamily="18" charset="0"/>
            </a:endParaRPr>
          </a:p>
        </p:txBody>
      </p:sp>
      <p:sp>
        <p:nvSpPr>
          <p:cNvPr id="98308" name="Titre 8">
            <a:extLst>
              <a:ext uri="{FF2B5EF4-FFF2-40B4-BE49-F238E27FC236}">
                <a16:creationId xmlns:a16="http://schemas.microsoft.com/office/drawing/2014/main" id="{61DA9BEF-9F6A-9347-D539-BD7E79120986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Fuite de gaz enflammée</a:t>
            </a:r>
          </a:p>
        </p:txBody>
      </p:sp>
      <p:sp>
        <p:nvSpPr>
          <p:cNvPr id="98309" name="Espace réservé du numéro de diapositive 4">
            <a:extLst>
              <a:ext uri="{FF2B5EF4-FFF2-40B4-BE49-F238E27FC236}">
                <a16:creationId xmlns:a16="http://schemas.microsoft.com/office/drawing/2014/main" id="{112526A6-E8D5-0AED-CB82-D8CCFA885E0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09D7B4F-5598-4C33-8E3E-04E222D073BB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52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pic>
        <p:nvPicPr>
          <p:cNvPr id="98310" name="Picture 8" descr="I:\Images\Sapeurs-Pompiers\INC\feu\P4122250.JPG">
            <a:extLst>
              <a:ext uri="{FF2B5EF4-FFF2-40B4-BE49-F238E27FC236}">
                <a16:creationId xmlns:a16="http://schemas.microsoft.com/office/drawing/2014/main" id="{AD3EE84A-BE05-4078-DEB8-2D233888A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57400"/>
            <a:ext cx="50292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3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DD4503A8-CA36-0DF2-BF0E-41C5F2B5A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Arial" panose="020B0604020202020204" pitchFamily="34" charset="0"/>
            </a:endParaRPr>
          </a:p>
        </p:txBody>
      </p:sp>
      <p:sp>
        <p:nvSpPr>
          <p:cNvPr id="34823" name="Rectangle 7">
            <a:extLst>
              <a:ext uri="{FF2B5EF4-FFF2-40B4-BE49-F238E27FC236}">
                <a16:creationId xmlns:a16="http://schemas.microsoft.com/office/drawing/2014/main" id="{531F193B-5AFA-26CD-97C2-B065AE06B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371600"/>
            <a:ext cx="784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7675" indent="-4476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</a:rPr>
              <a:t>Fermeture de la vanne avec protection d'une LDV.</a:t>
            </a:r>
            <a:endParaRPr lang="fr-FR" altLang="fr-FR" sz="2400" u="sng">
              <a:latin typeface="Times New Roman" panose="02020603050405020304" pitchFamily="18" charset="0"/>
            </a:endParaRPr>
          </a:p>
        </p:txBody>
      </p:sp>
      <p:sp>
        <p:nvSpPr>
          <p:cNvPr id="99332" name="Titre 8">
            <a:extLst>
              <a:ext uri="{FF2B5EF4-FFF2-40B4-BE49-F238E27FC236}">
                <a16:creationId xmlns:a16="http://schemas.microsoft.com/office/drawing/2014/main" id="{E101040F-0831-F7AF-9638-DF961FA2F44C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Fuite de gaz enflammée</a:t>
            </a:r>
          </a:p>
        </p:txBody>
      </p:sp>
      <p:sp>
        <p:nvSpPr>
          <p:cNvPr id="99333" name="Espace réservé du numéro de diapositive 4">
            <a:extLst>
              <a:ext uri="{FF2B5EF4-FFF2-40B4-BE49-F238E27FC236}">
                <a16:creationId xmlns:a16="http://schemas.microsoft.com/office/drawing/2014/main" id="{AB072293-BFB5-B60B-EFFD-2F53E54B0A2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193427-246B-4E13-90F1-AF9318D1ADCC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53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pic>
        <p:nvPicPr>
          <p:cNvPr id="99334" name="Picture 6" descr="H:\sans-titre.2.png">
            <a:extLst>
              <a:ext uri="{FF2B5EF4-FFF2-40B4-BE49-F238E27FC236}">
                <a16:creationId xmlns:a16="http://schemas.microsoft.com/office/drawing/2014/main" id="{6C063985-671C-C865-3378-2803BB430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91000"/>
            <a:ext cx="34290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5" name="Picture 7" descr="H:\sans-titre.3.png">
            <a:extLst>
              <a:ext uri="{FF2B5EF4-FFF2-40B4-BE49-F238E27FC236}">
                <a16:creationId xmlns:a16="http://schemas.microsoft.com/office/drawing/2014/main" id="{8060D497-BFDB-4173-5287-3C3A8CB01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4038600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3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4725BD26-1078-47A5-215C-80BE57CB2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Arial" panose="020B0604020202020204" pitchFamily="34" charset="0"/>
            </a:endParaRPr>
          </a:p>
        </p:txBody>
      </p:sp>
      <p:sp>
        <p:nvSpPr>
          <p:cNvPr id="34823" name="Rectangle 7">
            <a:extLst>
              <a:ext uri="{FF2B5EF4-FFF2-40B4-BE49-F238E27FC236}">
                <a16:creationId xmlns:a16="http://schemas.microsoft.com/office/drawing/2014/main" id="{831CCE5F-43F0-60D6-6AF7-7E3D93568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371600"/>
            <a:ext cx="7848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7675" indent="-4476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</a:rPr>
              <a:t>Clefs à gaz : </a:t>
            </a:r>
          </a:p>
        </p:txBody>
      </p:sp>
      <p:sp>
        <p:nvSpPr>
          <p:cNvPr id="100356" name="Titre 8">
            <a:extLst>
              <a:ext uri="{FF2B5EF4-FFF2-40B4-BE49-F238E27FC236}">
                <a16:creationId xmlns:a16="http://schemas.microsoft.com/office/drawing/2014/main" id="{04B41D26-FDAD-E15E-E1C9-CAEAC6A238E4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Matériels</a:t>
            </a:r>
          </a:p>
        </p:txBody>
      </p:sp>
      <p:sp>
        <p:nvSpPr>
          <p:cNvPr id="100357" name="Espace réservé du numéro de diapositive 4">
            <a:extLst>
              <a:ext uri="{FF2B5EF4-FFF2-40B4-BE49-F238E27FC236}">
                <a16:creationId xmlns:a16="http://schemas.microsoft.com/office/drawing/2014/main" id="{22B97F00-66AD-69BD-BEBB-CCCD51EE475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A32B97A-01D0-412F-9448-25D650F78D01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54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A2E7545B-4256-AA83-624D-EC0C6E1E6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057400"/>
            <a:ext cx="78486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7675" indent="-4476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Chaque FPT est doté de clefs de barrage permettant de fermer l'ensemble des robinets de branchements enterrés et en coffrets existant sur le département et la métropole de Lyon, 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Ces clefs permettent de barrer le gaz sur les robinets de branchements à empreinte rectangulaire de 20 mm et sur ceux possédant des carrés de manœuvre de 14, 22, 23, 30, 40 et 50 mm en effectuant un demi-tour vers la droite (sens du vissage).</a:t>
            </a:r>
            <a:endParaRPr lang="fr-FR" altLang="fr-FR" sz="2000" u="sng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3" grpId="0" autoUpdateAnimBg="0"/>
      <p:bldP spid="2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1F1751A1-D8ED-C78C-1B7C-B02E0563F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Arial" panose="020B0604020202020204" pitchFamily="34" charset="0"/>
            </a:endParaRPr>
          </a:p>
        </p:txBody>
      </p:sp>
      <p:sp>
        <p:nvSpPr>
          <p:cNvPr id="34823" name="Rectangle 7">
            <a:extLst>
              <a:ext uri="{FF2B5EF4-FFF2-40B4-BE49-F238E27FC236}">
                <a16:creationId xmlns:a16="http://schemas.microsoft.com/office/drawing/2014/main" id="{EA43CF16-3B72-C285-1509-EC8B8FF87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371600"/>
            <a:ext cx="7848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7675" indent="-4476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</a:rPr>
              <a:t>Clefs à gaz : </a:t>
            </a:r>
          </a:p>
        </p:txBody>
      </p:sp>
      <p:sp>
        <p:nvSpPr>
          <p:cNvPr id="101380" name="Titre 8">
            <a:extLst>
              <a:ext uri="{FF2B5EF4-FFF2-40B4-BE49-F238E27FC236}">
                <a16:creationId xmlns:a16="http://schemas.microsoft.com/office/drawing/2014/main" id="{84902A57-3C68-D0EF-E367-2E31B1CDB1E6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Matériels</a:t>
            </a:r>
          </a:p>
        </p:txBody>
      </p:sp>
      <p:sp>
        <p:nvSpPr>
          <p:cNvPr id="101381" name="Espace réservé du numéro de diapositive 4">
            <a:extLst>
              <a:ext uri="{FF2B5EF4-FFF2-40B4-BE49-F238E27FC236}">
                <a16:creationId xmlns:a16="http://schemas.microsoft.com/office/drawing/2014/main" id="{23FC7DA6-78D7-2638-A9CA-7A2836BEDE9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702CB88-67CF-41DC-8F75-D5ECA18519BA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55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12C3F978-C717-ECF8-67D0-0B3240A18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828800"/>
            <a:ext cx="78486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7675" indent="-4476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 vigilance particulière devra être observée lors de l'utilisation de la clef fontanière de 50 mm.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effet celle-ci permet également de fermer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robinets de réseau que seul GrDF est habilité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manœuvrer.</a:t>
            </a:r>
            <a:endParaRPr lang="fr-FR" altLang="fr-FR" sz="2000">
              <a:solidFill>
                <a:srgbClr val="0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101383" name="Picture 7" descr="G:\A diffuser\JSP SDMIS\Dématérialisation\doc\INC\P1010227.JPG">
            <a:extLst>
              <a:ext uri="{FF2B5EF4-FFF2-40B4-BE49-F238E27FC236}">
                <a16:creationId xmlns:a16="http://schemas.microsoft.com/office/drawing/2014/main" id="{B1F548CA-9E20-7DAE-2A35-C0A74A55C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2286000"/>
            <a:ext cx="283845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3" grpId="0" autoUpdateAnimBg="0"/>
      <p:bldP spid="2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ADE89692-43EA-F86F-B312-FFB30995F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Arial" panose="020B0604020202020204" pitchFamily="34" charset="0"/>
            </a:endParaRPr>
          </a:p>
        </p:txBody>
      </p:sp>
      <p:sp>
        <p:nvSpPr>
          <p:cNvPr id="34823" name="Rectangle 7">
            <a:extLst>
              <a:ext uri="{FF2B5EF4-FFF2-40B4-BE49-F238E27FC236}">
                <a16:creationId xmlns:a16="http://schemas.microsoft.com/office/drawing/2014/main" id="{67CAA2FF-8089-F98C-6399-7B3CF15EC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371600"/>
            <a:ext cx="7848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7675" indent="-4476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</a:rPr>
              <a:t>Clefs à gaz : </a:t>
            </a:r>
          </a:p>
        </p:txBody>
      </p:sp>
      <p:sp>
        <p:nvSpPr>
          <p:cNvPr id="102404" name="Titre 8">
            <a:extLst>
              <a:ext uri="{FF2B5EF4-FFF2-40B4-BE49-F238E27FC236}">
                <a16:creationId xmlns:a16="http://schemas.microsoft.com/office/drawing/2014/main" id="{78646C0B-C393-17D7-DD06-1099C46FAD21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Matériels</a:t>
            </a:r>
          </a:p>
        </p:txBody>
      </p:sp>
      <p:sp>
        <p:nvSpPr>
          <p:cNvPr id="102405" name="Espace réservé du numéro de diapositive 4">
            <a:extLst>
              <a:ext uri="{FF2B5EF4-FFF2-40B4-BE49-F238E27FC236}">
                <a16:creationId xmlns:a16="http://schemas.microsoft.com/office/drawing/2014/main" id="{BD782B9F-38A7-868D-DB82-F79D3641726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B80A67B-5566-4DEF-A735-6C6CD8A914B8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56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B7B7EDD7-9350-B9EB-7A71-5D249114D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371600"/>
            <a:ext cx="472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7675" indent="-4476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Rappel des modèles de plaques de repères</a:t>
            </a:r>
            <a:endParaRPr lang="fr-FR" altLang="fr-FR" sz="2000" u="sng">
              <a:latin typeface="Times New Roman" panose="02020603050405020304" pitchFamily="18" charset="0"/>
            </a:endParaRPr>
          </a:p>
        </p:txBody>
      </p:sp>
      <p:sp>
        <p:nvSpPr>
          <p:cNvPr id="102407" name="Rectangle 9">
            <a:extLst>
              <a:ext uri="{FF2B5EF4-FFF2-40B4-BE49-F238E27FC236}">
                <a16:creationId xmlns:a16="http://schemas.microsoft.com/office/drawing/2014/main" id="{D33F2CA5-DB51-B5AA-28B3-784F40289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5950" y="1562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</a:endParaRPr>
          </a:p>
        </p:txBody>
      </p:sp>
      <p:pic>
        <p:nvPicPr>
          <p:cNvPr id="102408" name="Picture 8">
            <a:extLst>
              <a:ext uri="{FF2B5EF4-FFF2-40B4-BE49-F238E27FC236}">
                <a16:creationId xmlns:a16="http://schemas.microsoft.com/office/drawing/2014/main" id="{62C9B04C-D07A-C71A-BE56-F0947AE67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0" b="35513"/>
          <a:stretch>
            <a:fillRect/>
          </a:stretch>
        </p:blipFill>
        <p:spPr bwMode="auto">
          <a:xfrm>
            <a:off x="1905000" y="1905000"/>
            <a:ext cx="6096000" cy="423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3" grpId="0" autoUpdateAnimBg="0"/>
      <p:bldP spid="2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CE6448AD-DA2E-C6F8-ED54-1F7EF88FB78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33400" y="1371600"/>
            <a:ext cx="3200400" cy="533400"/>
          </a:xfrm>
        </p:spPr>
        <p:txBody>
          <a:bodyPr/>
          <a:lstStyle/>
          <a:p>
            <a:pPr algn="l"/>
            <a:r>
              <a:rPr lang="fr-FR" altLang="fr-FR" sz="2000" b="1" u="sng">
                <a:latin typeface="Times New Roman" panose="02020603050405020304" pitchFamily="18" charset="0"/>
              </a:rPr>
              <a:t>Valise RGAZ :</a:t>
            </a:r>
          </a:p>
        </p:txBody>
      </p:sp>
      <p:pic>
        <p:nvPicPr>
          <p:cNvPr id="103427" name="Picture 7" descr="C:\Mes documents\Mes images\valise rgaz\PIC00011.jpg">
            <a:extLst>
              <a:ext uri="{FF2B5EF4-FFF2-40B4-BE49-F238E27FC236}">
                <a16:creationId xmlns:a16="http://schemas.microsoft.com/office/drawing/2014/main" id="{65DAD275-604F-28F8-DF33-2284F96F4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0"/>
            <a:ext cx="4038600" cy="32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8" name="Titre 8">
            <a:extLst>
              <a:ext uri="{FF2B5EF4-FFF2-40B4-BE49-F238E27FC236}">
                <a16:creationId xmlns:a16="http://schemas.microsoft.com/office/drawing/2014/main" id="{312308FC-435A-A311-F53E-BFB703332C53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Matériels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3">
            <a:extLst>
              <a:ext uri="{FF2B5EF4-FFF2-40B4-BE49-F238E27FC236}">
                <a16:creationId xmlns:a16="http://schemas.microsoft.com/office/drawing/2014/main" id="{6BFAB84F-D046-9C57-8F61-416D0DF699FE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4572000" y="2590800"/>
            <a:ext cx="4033838" cy="1905000"/>
          </a:xfrm>
        </p:spPr>
        <p:txBody>
          <a:bodyPr/>
          <a:lstStyle/>
          <a:p>
            <a:r>
              <a:rPr lang="fr-FR" altLang="fr-FR" sz="2000">
                <a:latin typeface="Times New Roman" panose="02020603050405020304" pitchFamily="18" charset="0"/>
              </a:rPr>
              <a:t>Matière plastique résistant avec mousse prédécoupée,</a:t>
            </a:r>
          </a:p>
          <a:p>
            <a:r>
              <a:rPr lang="fr-FR" altLang="fr-FR" sz="2000">
                <a:latin typeface="Times New Roman" panose="02020603050405020304" pitchFamily="18" charset="0"/>
              </a:rPr>
              <a:t>Insubmersible,</a:t>
            </a:r>
          </a:p>
          <a:p>
            <a:r>
              <a:rPr lang="fr-FR" altLang="fr-FR" sz="2000">
                <a:latin typeface="Times New Roman" panose="02020603050405020304" pitchFamily="18" charset="0"/>
              </a:rPr>
              <a:t>Etanche,</a:t>
            </a:r>
          </a:p>
          <a:p>
            <a:r>
              <a:rPr lang="fr-FR" altLang="fr-FR" sz="2000">
                <a:latin typeface="Times New Roman" panose="02020603050405020304" pitchFamily="18" charset="0"/>
              </a:rPr>
              <a:t>Identifiée,</a:t>
            </a:r>
            <a:endParaRPr lang="fr-FR" altLang="fr-FR" sz="2400">
              <a:latin typeface="Times New Roman" panose="02020603050405020304" pitchFamily="18" charset="0"/>
            </a:endParaRPr>
          </a:p>
        </p:txBody>
      </p:sp>
      <p:sp>
        <p:nvSpPr>
          <p:cNvPr id="104451" name="Titre 8">
            <a:extLst>
              <a:ext uri="{FF2B5EF4-FFF2-40B4-BE49-F238E27FC236}">
                <a16:creationId xmlns:a16="http://schemas.microsoft.com/office/drawing/2014/main" id="{6A215EE4-BBB5-51FE-A604-E10D84802FE1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Matériels</a:t>
            </a:r>
          </a:p>
        </p:txBody>
      </p:sp>
      <p:pic>
        <p:nvPicPr>
          <p:cNvPr id="104452" name="Picture 10">
            <a:extLst>
              <a:ext uri="{FF2B5EF4-FFF2-40B4-BE49-F238E27FC236}">
                <a16:creationId xmlns:a16="http://schemas.microsoft.com/office/drawing/2014/main" id="{74F46D8D-94EA-D6B4-B6E8-12802F8DA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8" r="13353"/>
          <a:stretch>
            <a:fillRect/>
          </a:stretch>
        </p:blipFill>
        <p:spPr bwMode="auto">
          <a:xfrm>
            <a:off x="533400" y="1905000"/>
            <a:ext cx="387667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3" name="Rectangle 11">
            <a:extLst>
              <a:ext uri="{FF2B5EF4-FFF2-40B4-BE49-F238E27FC236}">
                <a16:creationId xmlns:a16="http://schemas.microsoft.com/office/drawing/2014/main" id="{726BB7FC-C064-17FD-49F8-9FDA45FC4B14}"/>
              </a:ext>
            </a:extLst>
          </p:cNvPr>
          <p:cNvSpPr>
            <a:spLocks/>
          </p:cNvSpPr>
          <p:nvPr/>
        </p:nvSpPr>
        <p:spPr bwMode="auto">
          <a:xfrm>
            <a:off x="533400" y="1371600"/>
            <a:ext cx="320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</a:rPr>
              <a:t>Valise RGAZ :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3">
            <a:extLst>
              <a:ext uri="{FF2B5EF4-FFF2-40B4-BE49-F238E27FC236}">
                <a16:creationId xmlns:a16="http://schemas.microsoft.com/office/drawing/2014/main" id="{F0117181-650D-A867-8D3F-F1C1BFF4210B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5486400" y="2362200"/>
            <a:ext cx="3124200" cy="609600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altLang="fr-FR" sz="2000">
                <a:latin typeface="Times New Roman" panose="02020603050405020304" pitchFamily="18" charset="0"/>
                <a:cs typeface="Calibri" panose="020F0502020204030204" pitchFamily="34" charset="0"/>
              </a:rPr>
              <a:t>Explosimètre ALTAIR </a:t>
            </a:r>
            <a:r>
              <a:rPr lang="fr-FR" altLang="fr-FR" sz="20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06499" name="Titre 8">
            <a:extLst>
              <a:ext uri="{FF2B5EF4-FFF2-40B4-BE49-F238E27FC236}">
                <a16:creationId xmlns:a16="http://schemas.microsoft.com/office/drawing/2014/main" id="{5C854BD4-44C7-A9DD-D40B-3B4BA49121C4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Matériels</a:t>
            </a:r>
          </a:p>
        </p:txBody>
      </p:sp>
      <p:sp>
        <p:nvSpPr>
          <p:cNvPr id="106500" name="Rectangle 7">
            <a:extLst>
              <a:ext uri="{FF2B5EF4-FFF2-40B4-BE49-F238E27FC236}">
                <a16:creationId xmlns:a16="http://schemas.microsoft.com/office/drawing/2014/main" id="{10F7D407-B212-AC57-20F8-992A84EDE85E}"/>
              </a:ext>
            </a:extLst>
          </p:cNvPr>
          <p:cNvSpPr>
            <a:spLocks/>
          </p:cNvSpPr>
          <p:nvPr/>
        </p:nvSpPr>
        <p:spPr bwMode="auto">
          <a:xfrm>
            <a:off x="533400" y="1371600"/>
            <a:ext cx="320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</a:rPr>
              <a:t>Valise RGAZ :</a:t>
            </a:r>
          </a:p>
        </p:txBody>
      </p:sp>
      <p:pic>
        <p:nvPicPr>
          <p:cNvPr id="106501" name="Picture 8">
            <a:extLst>
              <a:ext uri="{FF2B5EF4-FFF2-40B4-BE49-F238E27FC236}">
                <a16:creationId xmlns:a16="http://schemas.microsoft.com/office/drawing/2014/main" id="{1797D845-B803-55A3-CB4A-C45D27244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5" t="17575" r="10507" b="41678"/>
          <a:stretch>
            <a:fillRect/>
          </a:stretch>
        </p:blipFill>
        <p:spPr bwMode="auto">
          <a:xfrm>
            <a:off x="457200" y="2133600"/>
            <a:ext cx="4724400" cy="394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>
            <a:extLst>
              <a:ext uri="{FF2B5EF4-FFF2-40B4-BE49-F238E27FC236}">
                <a16:creationId xmlns:a16="http://schemas.microsoft.com/office/drawing/2014/main" id="{9E93C842-8E17-2395-9A91-A1782886E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4357688"/>
            <a:ext cx="2574925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8">
            <a:extLst>
              <a:ext uri="{FF2B5EF4-FFF2-40B4-BE49-F238E27FC236}">
                <a16:creationId xmlns:a16="http://schemas.microsoft.com/office/drawing/2014/main" id="{AD8616C0-1123-D858-344F-745D11961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1643063"/>
            <a:ext cx="2786062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8916" name="Picture 3" descr="C:\Documents and Settings\gay\Bureau\ST ROAMAIN\Saint romain\St Romain en Jarez avant explosion cpt grima\STROMAIN 7.jpg">
            <a:extLst>
              <a:ext uri="{FF2B5EF4-FFF2-40B4-BE49-F238E27FC236}">
                <a16:creationId xmlns:a16="http://schemas.microsoft.com/office/drawing/2014/main" id="{6BBBA9AE-8BE9-8839-0051-1BA0A56C6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4357688"/>
            <a:ext cx="2786062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ZoneTexte 6">
            <a:extLst>
              <a:ext uri="{FF2B5EF4-FFF2-40B4-BE49-F238E27FC236}">
                <a16:creationId xmlns:a16="http://schemas.microsoft.com/office/drawing/2014/main" id="{2FD567D2-F7EA-1ED1-F98D-A5747E931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8" y="1285875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u="sng">
                <a:latin typeface="Times New Roman" panose="02020603050405020304" pitchFamily="18" charset="0"/>
              </a:rPr>
              <a:t>Effet de surpression</a:t>
            </a:r>
          </a:p>
        </p:txBody>
      </p:sp>
      <p:sp>
        <p:nvSpPr>
          <p:cNvPr id="38918" name="ZoneTexte 7">
            <a:extLst>
              <a:ext uri="{FF2B5EF4-FFF2-40B4-BE49-F238E27FC236}">
                <a16:creationId xmlns:a16="http://schemas.microsoft.com/office/drawing/2014/main" id="{FC720AC3-2967-554F-CB04-6A39DA5D2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7875" y="1285875"/>
            <a:ext cx="2000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u="sng">
                <a:latin typeface="Times New Roman" panose="02020603050405020304" pitchFamily="18" charset="0"/>
              </a:rPr>
              <a:t>Effet thermique</a:t>
            </a:r>
          </a:p>
        </p:txBody>
      </p:sp>
      <p:sp>
        <p:nvSpPr>
          <p:cNvPr id="38919" name="ZoneTexte 8">
            <a:extLst>
              <a:ext uri="{FF2B5EF4-FFF2-40B4-BE49-F238E27FC236}">
                <a16:creationId xmlns:a16="http://schemas.microsoft.com/office/drawing/2014/main" id="{F790E66E-3DB5-0C63-B113-14EA397B0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25" y="3929063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 u="sng">
                <a:latin typeface="Times New Roman" panose="02020603050405020304" pitchFamily="18" charset="0"/>
              </a:rPr>
              <a:t>Effet incendie</a:t>
            </a:r>
          </a:p>
        </p:txBody>
      </p:sp>
      <p:sp>
        <p:nvSpPr>
          <p:cNvPr id="38920" name="ZoneTexte 9">
            <a:extLst>
              <a:ext uri="{FF2B5EF4-FFF2-40B4-BE49-F238E27FC236}">
                <a16:creationId xmlns:a16="http://schemas.microsoft.com/office/drawing/2014/main" id="{F9C22BD0-47B2-0CA6-8E74-835B55F19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313" y="3929063"/>
            <a:ext cx="2428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u="sng">
                <a:latin typeface="Times New Roman" panose="02020603050405020304" pitchFamily="18" charset="0"/>
              </a:rPr>
              <a:t>Effet de projection</a:t>
            </a:r>
          </a:p>
        </p:txBody>
      </p:sp>
      <p:pic>
        <p:nvPicPr>
          <p:cNvPr id="38921" name="Image 12" descr="C:\Documents and Settings\leveque_daniel\Bureau\Belleroche 1025.jpg">
            <a:extLst>
              <a:ext uri="{FF2B5EF4-FFF2-40B4-BE49-F238E27FC236}">
                <a16:creationId xmlns:a16="http://schemas.microsoft.com/office/drawing/2014/main" id="{3D2ECC8A-4387-AC9D-6980-E572E81BF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643063"/>
            <a:ext cx="2643187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2" name="Titre 8">
            <a:extLst>
              <a:ext uri="{FF2B5EF4-FFF2-40B4-BE49-F238E27FC236}">
                <a16:creationId xmlns:a16="http://schemas.microsoft.com/office/drawing/2014/main" id="{730B3FD8-D041-8B2E-70B9-298CEAE0DF1C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Quelques rappels sur le risque gaz</a:t>
            </a:r>
          </a:p>
        </p:txBody>
      </p:sp>
      <p:sp>
        <p:nvSpPr>
          <p:cNvPr id="38923" name="Espace réservé du numéro de diapositive 4">
            <a:extLst>
              <a:ext uri="{FF2B5EF4-FFF2-40B4-BE49-F238E27FC236}">
                <a16:creationId xmlns:a16="http://schemas.microsoft.com/office/drawing/2014/main" id="{1261CE8C-09B3-54A9-EE6A-1498255BC92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72C4E99-0611-4245-9B94-501492CD08F6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fr-FR" altLang="fr-FR" sz="2000">
              <a:solidFill>
                <a:srgbClr val="984807"/>
              </a:solidFill>
            </a:endParaRPr>
          </a:p>
        </p:txBody>
      </p:sp>
    </p:spTree>
  </p:cSld>
  <p:clrMapOvr>
    <a:masterClrMapping/>
  </p:clrMapOvr>
  <p:transition spd="slow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F2FE5D5E-6AB3-B1A0-AA94-82A57A73D853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4648200" y="2362200"/>
            <a:ext cx="4033838" cy="2057400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fr-FR" altLang="fr-FR" sz="2000">
                <a:latin typeface="Times New Roman" panose="02020603050405020304" pitchFamily="18" charset="0"/>
              </a:rPr>
              <a:t>Non anti-déflagrant mais anti-étincelle</a:t>
            </a:r>
          </a:p>
          <a:p>
            <a:pPr>
              <a:lnSpc>
                <a:spcPct val="140000"/>
              </a:lnSpc>
            </a:pPr>
            <a:r>
              <a:rPr lang="fr-FR" altLang="fr-FR" sz="2000">
                <a:latin typeface="Times New Roman" panose="02020603050405020304" pitchFamily="18" charset="0"/>
              </a:rPr>
              <a:t>Pince multiprises </a:t>
            </a:r>
          </a:p>
          <a:p>
            <a:pPr>
              <a:lnSpc>
                <a:spcPct val="140000"/>
              </a:lnSpc>
            </a:pPr>
            <a:r>
              <a:rPr lang="fr-FR" altLang="fr-FR" sz="2000">
                <a:latin typeface="Times New Roman" panose="02020603050405020304" pitchFamily="18" charset="0"/>
              </a:rPr>
              <a:t>Deux tournevis (8 et 5,5)</a:t>
            </a:r>
          </a:p>
        </p:txBody>
      </p:sp>
      <p:pic>
        <p:nvPicPr>
          <p:cNvPr id="108547" name="Picture 3" descr="C:\Mes documents\Mes images\valise rgaz\PIC00004.jpg">
            <a:extLst>
              <a:ext uri="{FF2B5EF4-FFF2-40B4-BE49-F238E27FC236}">
                <a16:creationId xmlns:a16="http://schemas.microsoft.com/office/drawing/2014/main" id="{C20AAB76-72D2-AF78-5F4E-DB8DEB270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3733800" cy="2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8" name="Titre 8">
            <a:extLst>
              <a:ext uri="{FF2B5EF4-FFF2-40B4-BE49-F238E27FC236}">
                <a16:creationId xmlns:a16="http://schemas.microsoft.com/office/drawing/2014/main" id="{C105AC59-84F3-37B2-0EF6-23D318B90E89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Matériels</a:t>
            </a:r>
          </a:p>
        </p:txBody>
      </p:sp>
      <p:sp>
        <p:nvSpPr>
          <p:cNvPr id="108549" name="Rectangle 5">
            <a:extLst>
              <a:ext uri="{FF2B5EF4-FFF2-40B4-BE49-F238E27FC236}">
                <a16:creationId xmlns:a16="http://schemas.microsoft.com/office/drawing/2014/main" id="{7368605D-1934-1116-3845-FDA71989A25B}"/>
              </a:ext>
            </a:extLst>
          </p:cNvPr>
          <p:cNvSpPr>
            <a:spLocks/>
          </p:cNvSpPr>
          <p:nvPr/>
        </p:nvSpPr>
        <p:spPr bwMode="auto">
          <a:xfrm>
            <a:off x="533400" y="1371600"/>
            <a:ext cx="320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</a:rPr>
              <a:t>Valise RGAZ :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3">
            <a:extLst>
              <a:ext uri="{FF2B5EF4-FFF2-40B4-BE49-F238E27FC236}">
                <a16:creationId xmlns:a16="http://schemas.microsoft.com/office/drawing/2014/main" id="{ED9E58B7-648F-7085-9426-53D3DE05EDE5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4648200" y="1905000"/>
            <a:ext cx="4033838" cy="3276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altLang="fr-FR" sz="2000">
                <a:latin typeface="Times New Roman" panose="02020603050405020304" pitchFamily="18" charset="0"/>
              </a:rPr>
              <a:t>Maillet caoutchouc</a:t>
            </a:r>
          </a:p>
          <a:p>
            <a:pPr>
              <a:lnSpc>
                <a:spcPct val="90000"/>
              </a:lnSpc>
            </a:pPr>
            <a:r>
              <a:rPr lang="fr-FR" altLang="fr-FR" sz="2000">
                <a:latin typeface="Times New Roman" panose="02020603050405020304" pitchFamily="18" charset="0"/>
              </a:rPr>
              <a:t>« Pinoches »</a:t>
            </a:r>
          </a:p>
          <a:p>
            <a:pPr>
              <a:lnSpc>
                <a:spcPct val="90000"/>
              </a:lnSpc>
            </a:pPr>
            <a:endParaRPr lang="fr-FR" altLang="fr-FR" sz="200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Ces « pinoches » sont interdites pour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obturer une fuite de gaz naturel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(basse ou moyenne pression) se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trouvant sur les ouvrages en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immeubles exploités par GrDF (NSO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2016-014).</a:t>
            </a:r>
            <a:endParaRPr lang="fr-FR" altLang="fr-FR" sz="2000">
              <a:latin typeface="Times New Roman" panose="02020603050405020304" pitchFamily="18" charset="0"/>
            </a:endParaRPr>
          </a:p>
        </p:txBody>
      </p:sp>
      <p:pic>
        <p:nvPicPr>
          <p:cNvPr id="110595" name="Picture 4" descr="C:\Mes documents\Mes images\valise rgaz\PIC00005.jpg">
            <a:extLst>
              <a:ext uri="{FF2B5EF4-FFF2-40B4-BE49-F238E27FC236}">
                <a16:creationId xmlns:a16="http://schemas.microsoft.com/office/drawing/2014/main" id="{6104F664-A1D6-B9C9-BB6B-BB77D175A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38100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6" name="Titre 8">
            <a:extLst>
              <a:ext uri="{FF2B5EF4-FFF2-40B4-BE49-F238E27FC236}">
                <a16:creationId xmlns:a16="http://schemas.microsoft.com/office/drawing/2014/main" id="{00B708AB-0B03-CE4F-BE8A-BB29EB13BDE3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Matériels</a:t>
            </a:r>
          </a:p>
        </p:txBody>
      </p:sp>
      <p:sp>
        <p:nvSpPr>
          <p:cNvPr id="110597" name="Rectangle 7">
            <a:extLst>
              <a:ext uri="{FF2B5EF4-FFF2-40B4-BE49-F238E27FC236}">
                <a16:creationId xmlns:a16="http://schemas.microsoft.com/office/drawing/2014/main" id="{329206AE-4731-3493-4933-671E715B40B0}"/>
              </a:ext>
            </a:extLst>
          </p:cNvPr>
          <p:cNvSpPr>
            <a:spLocks/>
          </p:cNvSpPr>
          <p:nvPr/>
        </p:nvSpPr>
        <p:spPr bwMode="auto">
          <a:xfrm>
            <a:off x="533400" y="1371600"/>
            <a:ext cx="320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</a:rPr>
              <a:t>Valise RGAZ :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3">
            <a:extLst>
              <a:ext uri="{FF2B5EF4-FFF2-40B4-BE49-F238E27FC236}">
                <a16:creationId xmlns:a16="http://schemas.microsoft.com/office/drawing/2014/main" id="{48BEF8F8-C3F8-F450-9D59-1CFEF877236C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505200" y="2209800"/>
            <a:ext cx="4033838" cy="2743200"/>
          </a:xfrm>
        </p:spPr>
        <p:txBody>
          <a:bodyPr/>
          <a:lstStyle/>
          <a:p>
            <a:r>
              <a:rPr lang="fr-FR" altLang="fr-FR" sz="2000">
                <a:latin typeface="Times New Roman" panose="02020603050405020304" pitchFamily="18" charset="0"/>
              </a:rPr>
              <a:t>Bombe moussante</a:t>
            </a:r>
          </a:p>
          <a:p>
            <a:endParaRPr lang="fr-FR" altLang="fr-FR" sz="2000">
              <a:latin typeface="Times New Roman" panose="02020603050405020304" pitchFamily="18" charset="0"/>
            </a:endParaRPr>
          </a:p>
          <a:p>
            <a:pPr lvl="1"/>
            <a:r>
              <a:rPr lang="fr-FR" altLang="fr-FR" sz="2000">
                <a:latin typeface="Times New Roman" panose="02020603050405020304" pitchFamily="18" charset="0"/>
              </a:rPr>
              <a:t>Agiter avant emploi</a:t>
            </a:r>
          </a:p>
          <a:p>
            <a:pPr lvl="1"/>
            <a:r>
              <a:rPr lang="fr-FR" altLang="fr-FR" sz="2000">
                <a:latin typeface="Times New Roman" panose="02020603050405020304" pitchFamily="18" charset="0"/>
              </a:rPr>
              <a:t>Pulvérisation </a:t>
            </a:r>
            <a:r>
              <a:rPr lang="fr-FR" altLang="fr-FR" sz="2000" b="1" u="sng">
                <a:latin typeface="Times New Roman" panose="02020603050405020304" pitchFamily="18" charset="0"/>
              </a:rPr>
              <a:t>légère</a:t>
            </a:r>
          </a:p>
          <a:p>
            <a:pPr lvl="1">
              <a:buFont typeface="Arial" panose="020B0604020202020204" pitchFamily="34" charset="0"/>
              <a:buNone/>
            </a:pPr>
            <a:endParaRPr lang="fr-FR" altLang="fr-FR" sz="2000">
              <a:latin typeface="Times New Roman" panose="02020603050405020304" pitchFamily="18" charset="0"/>
            </a:endParaRPr>
          </a:p>
          <a:p>
            <a:r>
              <a:rPr lang="fr-FR" altLang="fr-FR" sz="2000">
                <a:latin typeface="Times New Roman" panose="02020603050405020304" pitchFamily="18" charset="0"/>
              </a:rPr>
              <a:t>Anticorrosive</a:t>
            </a:r>
          </a:p>
          <a:p>
            <a:r>
              <a:rPr lang="fr-FR" altLang="fr-FR" sz="2000">
                <a:latin typeface="Times New Roman" panose="02020603050405020304" pitchFamily="18" charset="0"/>
              </a:rPr>
              <a:t>Recommandation d'usage</a:t>
            </a:r>
          </a:p>
        </p:txBody>
      </p:sp>
      <p:pic>
        <p:nvPicPr>
          <p:cNvPr id="112643" name="Picture 4" descr="C:\Mes documents\Mes images\valise rgaz\PIC00006.jpg">
            <a:extLst>
              <a:ext uri="{FF2B5EF4-FFF2-40B4-BE49-F238E27FC236}">
                <a16:creationId xmlns:a16="http://schemas.microsoft.com/office/drawing/2014/main" id="{285E3080-C685-7F5D-0E44-833F3D798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00"/>
          <a:stretch>
            <a:fillRect/>
          </a:stretch>
        </p:blipFill>
        <p:spPr bwMode="auto">
          <a:xfrm>
            <a:off x="609600" y="1981200"/>
            <a:ext cx="18859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4" name="Titre 8">
            <a:extLst>
              <a:ext uri="{FF2B5EF4-FFF2-40B4-BE49-F238E27FC236}">
                <a16:creationId xmlns:a16="http://schemas.microsoft.com/office/drawing/2014/main" id="{9B33CBE4-64BA-41F9-D3EC-8242BDFF2815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Matériels</a:t>
            </a:r>
          </a:p>
        </p:txBody>
      </p:sp>
      <p:sp>
        <p:nvSpPr>
          <p:cNvPr id="112645" name="Rectangle 8">
            <a:extLst>
              <a:ext uri="{FF2B5EF4-FFF2-40B4-BE49-F238E27FC236}">
                <a16:creationId xmlns:a16="http://schemas.microsoft.com/office/drawing/2014/main" id="{FA494618-A3C5-537B-348A-6648A28E421E}"/>
              </a:ext>
            </a:extLst>
          </p:cNvPr>
          <p:cNvSpPr>
            <a:spLocks/>
          </p:cNvSpPr>
          <p:nvPr/>
        </p:nvSpPr>
        <p:spPr bwMode="auto">
          <a:xfrm>
            <a:off x="533400" y="1371600"/>
            <a:ext cx="320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</a:rPr>
              <a:t>Valise RGAZ :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3">
            <a:extLst>
              <a:ext uri="{FF2B5EF4-FFF2-40B4-BE49-F238E27FC236}">
                <a16:creationId xmlns:a16="http://schemas.microsoft.com/office/drawing/2014/main" id="{38AE6C2B-F646-3D67-3515-3A1777011B40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4343400" y="2057400"/>
            <a:ext cx="4419600" cy="3048000"/>
          </a:xfrm>
        </p:spPr>
        <p:txBody>
          <a:bodyPr/>
          <a:lstStyle/>
          <a:p>
            <a:r>
              <a:rPr lang="fr-FR" altLang="fr-FR" sz="2000">
                <a:latin typeface="Times New Roman" panose="02020603050405020304" pitchFamily="18" charset="0"/>
              </a:rPr>
              <a:t>Pour obstruer :</a:t>
            </a:r>
          </a:p>
          <a:p>
            <a:pPr lvl="1"/>
            <a:r>
              <a:rPr lang="fr-FR" altLang="fr-FR" sz="2000">
                <a:latin typeface="Times New Roman" panose="02020603050405020304" pitchFamily="18" charset="0"/>
              </a:rPr>
              <a:t>tuyau</a:t>
            </a:r>
          </a:p>
          <a:p>
            <a:pPr lvl="1"/>
            <a:r>
              <a:rPr lang="fr-FR" altLang="fr-FR" sz="2000">
                <a:latin typeface="Times New Roman" panose="02020603050405020304" pitchFamily="18" charset="0"/>
              </a:rPr>
              <a:t>Cuve</a:t>
            </a:r>
          </a:p>
          <a:p>
            <a:pPr lvl="1">
              <a:buFont typeface="Arial" panose="020B0604020202020204" pitchFamily="34" charset="0"/>
              <a:buNone/>
            </a:pPr>
            <a:endParaRPr lang="fr-FR" altLang="fr-FR" sz="2000">
              <a:latin typeface="Times New Roman" panose="02020603050405020304" pitchFamily="18" charset="0"/>
            </a:endParaRPr>
          </a:p>
          <a:p>
            <a:r>
              <a:rPr lang="fr-FR" altLang="fr-FR" sz="2000">
                <a:latin typeface="Times New Roman" panose="02020603050405020304" pitchFamily="18" charset="0"/>
              </a:rPr>
              <a:t>Malléable</a:t>
            </a:r>
          </a:p>
          <a:p>
            <a:r>
              <a:rPr lang="fr-FR" altLang="fr-FR" sz="2000">
                <a:latin typeface="Times New Roman" panose="02020603050405020304" pitchFamily="18" charset="0"/>
              </a:rPr>
              <a:t>Association possible avec "pinoches"</a:t>
            </a:r>
          </a:p>
          <a:p>
            <a:r>
              <a:rPr lang="fr-FR" altLang="fr-FR" sz="2000">
                <a:latin typeface="Times New Roman" panose="02020603050405020304" pitchFamily="18" charset="0"/>
              </a:rPr>
              <a:t>Anticorrosive</a:t>
            </a:r>
          </a:p>
        </p:txBody>
      </p:sp>
      <p:pic>
        <p:nvPicPr>
          <p:cNvPr id="114691" name="Picture 4" descr="C:\Mes documents\Mes images\valise rgaz\PIC00006.jpg">
            <a:extLst>
              <a:ext uri="{FF2B5EF4-FFF2-40B4-BE49-F238E27FC236}">
                <a16:creationId xmlns:a16="http://schemas.microsoft.com/office/drawing/2014/main" id="{EC3103A1-32F2-AF1C-CE43-BA028E236367}"/>
              </a:ext>
            </a:extLst>
          </p:cNvPr>
          <p:cNvPicPr>
            <a:picLocks noChangeAspect="1" noChangeArrowheads="1"/>
          </p:cNvPicPr>
          <p:nvPr>
            <p:ph type="clipArt"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70" r="9328" b="31123"/>
          <a:stretch>
            <a:fillRect/>
          </a:stretch>
        </p:blipFill>
        <p:spPr>
          <a:xfrm>
            <a:off x="762000" y="2133600"/>
            <a:ext cx="2716213" cy="3048000"/>
          </a:xfrm>
        </p:spPr>
      </p:pic>
      <p:sp>
        <p:nvSpPr>
          <p:cNvPr id="114692" name="Titre 8">
            <a:extLst>
              <a:ext uri="{FF2B5EF4-FFF2-40B4-BE49-F238E27FC236}">
                <a16:creationId xmlns:a16="http://schemas.microsoft.com/office/drawing/2014/main" id="{20F53588-6C98-400D-C066-DFB39EDBDBCC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Matériels</a:t>
            </a:r>
          </a:p>
        </p:txBody>
      </p:sp>
      <p:sp>
        <p:nvSpPr>
          <p:cNvPr id="114693" name="Rectangle 8">
            <a:extLst>
              <a:ext uri="{FF2B5EF4-FFF2-40B4-BE49-F238E27FC236}">
                <a16:creationId xmlns:a16="http://schemas.microsoft.com/office/drawing/2014/main" id="{6E5C7E4F-C9E9-3257-36A2-B19743A508AF}"/>
              </a:ext>
            </a:extLst>
          </p:cNvPr>
          <p:cNvSpPr>
            <a:spLocks/>
          </p:cNvSpPr>
          <p:nvPr/>
        </p:nvSpPr>
        <p:spPr bwMode="auto">
          <a:xfrm>
            <a:off x="533400" y="1371600"/>
            <a:ext cx="320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</a:rPr>
              <a:t>Valise RGAZ :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3">
            <a:extLst>
              <a:ext uri="{FF2B5EF4-FFF2-40B4-BE49-F238E27FC236}">
                <a16:creationId xmlns:a16="http://schemas.microsoft.com/office/drawing/2014/main" id="{0CAF70B4-4D51-6C32-54A6-5A9BE17B37A3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4652963" y="2270125"/>
            <a:ext cx="4033837" cy="1844675"/>
          </a:xfrm>
        </p:spPr>
        <p:txBody>
          <a:bodyPr/>
          <a:lstStyle/>
          <a:p>
            <a:r>
              <a:rPr lang="fr-FR" altLang="fr-FR" sz="2000">
                <a:latin typeface="Times New Roman" panose="02020603050405020304" pitchFamily="18" charset="0"/>
              </a:rPr>
              <a:t>Permet la délimitation temporaire de la zone</a:t>
            </a:r>
          </a:p>
          <a:p>
            <a:endParaRPr lang="fr-FR" altLang="fr-FR" sz="2000">
              <a:latin typeface="Times New Roman" panose="02020603050405020304" pitchFamily="18" charset="0"/>
            </a:endParaRPr>
          </a:p>
          <a:p>
            <a:r>
              <a:rPr lang="fr-FR" altLang="fr-FR" sz="2000" b="1">
                <a:latin typeface="Times New Roman" panose="02020603050405020304" pitchFamily="18" charset="0"/>
              </a:rPr>
              <a:t>Périmètre</a:t>
            </a:r>
            <a:r>
              <a:rPr lang="fr-FR" altLang="fr-FR" sz="2000">
                <a:latin typeface="Times New Roman" panose="02020603050405020304" pitchFamily="18" charset="0"/>
              </a:rPr>
              <a:t> de sécurité</a:t>
            </a:r>
          </a:p>
        </p:txBody>
      </p:sp>
      <p:pic>
        <p:nvPicPr>
          <p:cNvPr id="116739" name="Picture 4" descr="C:\Mes documents\Mes images\valise rgaz\PIC00007.jpg">
            <a:extLst>
              <a:ext uri="{FF2B5EF4-FFF2-40B4-BE49-F238E27FC236}">
                <a16:creationId xmlns:a16="http://schemas.microsoft.com/office/drawing/2014/main" id="{0570FCC2-8F0E-8C58-CD45-E1659DD0D57E}"/>
              </a:ext>
            </a:extLst>
          </p:cNvPr>
          <p:cNvPicPr>
            <a:picLocks noChangeAspect="1" noChangeArrowheads="1"/>
          </p:cNvPicPr>
          <p:nvPr>
            <p:ph type="clipArt"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45" b="43033"/>
          <a:stretch>
            <a:fillRect/>
          </a:stretch>
        </p:blipFill>
        <p:spPr>
          <a:xfrm>
            <a:off x="685800" y="2133600"/>
            <a:ext cx="2636838" cy="3124200"/>
          </a:xfrm>
        </p:spPr>
      </p:pic>
      <p:sp>
        <p:nvSpPr>
          <p:cNvPr id="116740" name="Titre 8">
            <a:extLst>
              <a:ext uri="{FF2B5EF4-FFF2-40B4-BE49-F238E27FC236}">
                <a16:creationId xmlns:a16="http://schemas.microsoft.com/office/drawing/2014/main" id="{5A4F5A84-0A57-149C-720E-B2F7C820CBE5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Matériels</a:t>
            </a:r>
          </a:p>
        </p:txBody>
      </p:sp>
      <p:sp>
        <p:nvSpPr>
          <p:cNvPr id="116741" name="Rectangle 8">
            <a:extLst>
              <a:ext uri="{FF2B5EF4-FFF2-40B4-BE49-F238E27FC236}">
                <a16:creationId xmlns:a16="http://schemas.microsoft.com/office/drawing/2014/main" id="{A8E671FE-F151-83C1-3208-A29522809068}"/>
              </a:ext>
            </a:extLst>
          </p:cNvPr>
          <p:cNvSpPr>
            <a:spLocks/>
          </p:cNvSpPr>
          <p:nvPr/>
        </p:nvSpPr>
        <p:spPr bwMode="auto">
          <a:xfrm>
            <a:off x="533400" y="1371600"/>
            <a:ext cx="320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</a:rPr>
              <a:t>Valise RGAZ :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3">
            <a:extLst>
              <a:ext uri="{FF2B5EF4-FFF2-40B4-BE49-F238E27FC236}">
                <a16:creationId xmlns:a16="http://schemas.microsoft.com/office/drawing/2014/main" id="{5C10B534-9B63-1741-ED96-3B5D96B78091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429000" y="1524000"/>
            <a:ext cx="5257800" cy="4114800"/>
          </a:xfrm>
        </p:spPr>
        <p:txBody>
          <a:bodyPr/>
          <a:lstStyle/>
          <a:p>
            <a:r>
              <a:rPr lang="fr-FR" altLang="fr-FR" sz="2000">
                <a:latin typeface="Times New Roman" panose="02020603050405020304" pitchFamily="18" charset="0"/>
              </a:rPr>
              <a:t>Clef en croix « multi G » zinguée :</a:t>
            </a:r>
          </a:p>
          <a:p>
            <a:endParaRPr lang="fr-FR" altLang="fr-FR" sz="2000">
              <a:latin typeface="Times New Roman" panose="02020603050405020304" pitchFamily="18" charset="0"/>
            </a:endParaRPr>
          </a:p>
          <a:p>
            <a:pPr lvl="2"/>
            <a:r>
              <a:rPr lang="fr-FR" altLang="fr-FR" sz="2000">
                <a:latin typeface="Times New Roman" panose="02020603050405020304" pitchFamily="18" charset="0"/>
              </a:rPr>
              <a:t>carré femelle  de 14</a:t>
            </a:r>
          </a:p>
          <a:p>
            <a:pPr lvl="2"/>
            <a:r>
              <a:rPr lang="fr-FR" altLang="fr-FR" sz="2000">
                <a:latin typeface="Times New Roman" panose="02020603050405020304" pitchFamily="18" charset="0"/>
              </a:rPr>
              <a:t>triangle femelle de 11</a:t>
            </a:r>
          </a:p>
          <a:p>
            <a:pPr lvl="2"/>
            <a:r>
              <a:rPr lang="fr-FR" altLang="fr-FR" sz="2000">
                <a:latin typeface="Times New Roman" panose="02020603050405020304" pitchFamily="18" charset="0"/>
              </a:rPr>
              <a:t>rectangle 4,5 X 9 (porte gaine)</a:t>
            </a:r>
          </a:p>
          <a:p>
            <a:pPr lvl="2"/>
            <a:r>
              <a:rPr lang="fr-FR" altLang="fr-FR" sz="2000">
                <a:latin typeface="Times New Roman" panose="02020603050405020304" pitchFamily="18" charset="0"/>
              </a:rPr>
              <a:t>carré mâle conique 5 à 7 mm pour anciennes fermetures</a:t>
            </a:r>
          </a:p>
          <a:p>
            <a:pPr lvl="2">
              <a:buFont typeface="Arial" panose="020B0604020202020204" pitchFamily="34" charset="0"/>
              <a:buNone/>
            </a:pPr>
            <a:endParaRPr lang="fr-FR" altLang="fr-FR" sz="2000">
              <a:latin typeface="Times New Roman" panose="02020603050405020304" pitchFamily="18" charset="0"/>
            </a:endParaRPr>
          </a:p>
          <a:p>
            <a:r>
              <a:rPr lang="fr-FR" altLang="fr-FR" sz="2000">
                <a:latin typeface="Times New Roman" panose="02020603050405020304" pitchFamily="18" charset="0"/>
              </a:rPr>
              <a:t>Recommandée par GrDF</a:t>
            </a:r>
          </a:p>
          <a:p>
            <a:r>
              <a:rPr lang="fr-FR" altLang="fr-FR" sz="2000">
                <a:latin typeface="Times New Roman" panose="02020603050405020304" pitchFamily="18" charset="0"/>
              </a:rPr>
              <a:t>Pour 80 % des coffrets gaz</a:t>
            </a:r>
          </a:p>
          <a:p>
            <a:r>
              <a:rPr lang="fr-FR" altLang="fr-FR" sz="2000">
                <a:latin typeface="Times New Roman" panose="02020603050405020304" pitchFamily="18" charset="0"/>
              </a:rPr>
              <a:t>Pas anti-étincelle</a:t>
            </a:r>
          </a:p>
        </p:txBody>
      </p:sp>
      <p:pic>
        <p:nvPicPr>
          <p:cNvPr id="118787" name="Picture 4" descr="C:\Mes documents\Mes images\valise rgaz\PIC00007.jpg">
            <a:extLst>
              <a:ext uri="{FF2B5EF4-FFF2-40B4-BE49-F238E27FC236}">
                <a16:creationId xmlns:a16="http://schemas.microsoft.com/office/drawing/2014/main" id="{070CBE70-E106-3851-CD82-A45879D6A792}"/>
              </a:ext>
            </a:extLst>
          </p:cNvPr>
          <p:cNvPicPr>
            <a:picLocks noChangeAspect="1" noChangeArrowheads="1"/>
          </p:cNvPicPr>
          <p:nvPr>
            <p:ph type="clipArt"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71" t="14307" r="5550" b="15205"/>
          <a:stretch>
            <a:fillRect/>
          </a:stretch>
        </p:blipFill>
        <p:spPr>
          <a:xfrm>
            <a:off x="609600" y="2057400"/>
            <a:ext cx="2309813" cy="3581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8" name="Titre 8">
            <a:extLst>
              <a:ext uri="{FF2B5EF4-FFF2-40B4-BE49-F238E27FC236}">
                <a16:creationId xmlns:a16="http://schemas.microsoft.com/office/drawing/2014/main" id="{10C67BB3-8C63-2170-7780-46CC576ABDDE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Matériels</a:t>
            </a:r>
          </a:p>
        </p:txBody>
      </p:sp>
      <p:sp>
        <p:nvSpPr>
          <p:cNvPr id="118789" name="Rectangle 8">
            <a:extLst>
              <a:ext uri="{FF2B5EF4-FFF2-40B4-BE49-F238E27FC236}">
                <a16:creationId xmlns:a16="http://schemas.microsoft.com/office/drawing/2014/main" id="{D1441469-E8B6-B37A-AF46-A2C8D6C9A3A1}"/>
              </a:ext>
            </a:extLst>
          </p:cNvPr>
          <p:cNvSpPr>
            <a:spLocks/>
          </p:cNvSpPr>
          <p:nvPr/>
        </p:nvSpPr>
        <p:spPr bwMode="auto">
          <a:xfrm>
            <a:off x="533400" y="1371600"/>
            <a:ext cx="320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</a:rPr>
              <a:t>Valise RGAZ :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3">
            <a:extLst>
              <a:ext uri="{FF2B5EF4-FFF2-40B4-BE49-F238E27FC236}">
                <a16:creationId xmlns:a16="http://schemas.microsoft.com/office/drawing/2014/main" id="{6A3CE6BF-892A-2DC2-CD4B-A3D17F24D021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733800" y="2133600"/>
            <a:ext cx="4876800" cy="2819400"/>
          </a:xfrm>
        </p:spPr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Craies grasses : </a:t>
            </a:r>
          </a:p>
          <a:p>
            <a:pPr>
              <a:lnSpc>
                <a:spcPct val="90000"/>
              </a:lnSpc>
            </a:pPr>
            <a:endParaRPr lang="fr-FR" altLang="fr-FR" sz="200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fr-FR" altLang="fr-FR" sz="2000">
                <a:latin typeface="Times New Roman" panose="02020603050405020304" pitchFamily="18" charset="0"/>
              </a:rPr>
              <a:t>2 couleurs (fonction des supports)</a:t>
            </a:r>
          </a:p>
          <a:p>
            <a:pPr>
              <a:lnSpc>
                <a:spcPct val="90000"/>
              </a:lnSpc>
            </a:pPr>
            <a:r>
              <a:rPr lang="fr-FR" altLang="fr-FR" sz="2000">
                <a:latin typeface="Times New Roman" panose="02020603050405020304" pitchFamily="18" charset="0"/>
              </a:rPr>
              <a:t>Pas de règle précise pour l’inscription :</a:t>
            </a:r>
          </a:p>
          <a:p>
            <a:pPr>
              <a:lnSpc>
                <a:spcPct val="90000"/>
              </a:lnSpc>
            </a:pPr>
            <a:endParaRPr lang="fr-FR" altLang="fr-FR" sz="2000">
              <a:latin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fr-FR" altLang="fr-FR" sz="2000">
                <a:latin typeface="Times New Roman" panose="02020603050405020304" pitchFamily="18" charset="0"/>
              </a:rPr>
              <a:t>« appartement visité »</a:t>
            </a:r>
          </a:p>
          <a:p>
            <a:pPr lvl="1">
              <a:lnSpc>
                <a:spcPct val="90000"/>
              </a:lnSpc>
            </a:pPr>
            <a:r>
              <a:rPr lang="fr-FR" altLang="fr-FR" sz="2000">
                <a:latin typeface="Times New Roman" panose="02020603050405020304" pitchFamily="18" charset="0"/>
              </a:rPr>
              <a:t>« gaz barré »</a:t>
            </a:r>
          </a:p>
          <a:p>
            <a:pPr lvl="1">
              <a:lnSpc>
                <a:spcPct val="90000"/>
              </a:lnSpc>
            </a:pPr>
            <a:r>
              <a:rPr lang="fr-FR" altLang="fr-FR" sz="2000">
                <a:latin typeface="Times New Roman" panose="02020603050405020304" pitchFamily="18" charset="0"/>
              </a:rPr>
              <a:t>…...</a:t>
            </a:r>
          </a:p>
        </p:txBody>
      </p:sp>
      <p:pic>
        <p:nvPicPr>
          <p:cNvPr id="120835" name="Picture 4" descr="C:\Mes documents\Mes images\valise rgaz\PIC00007.jpg">
            <a:extLst>
              <a:ext uri="{FF2B5EF4-FFF2-40B4-BE49-F238E27FC236}">
                <a16:creationId xmlns:a16="http://schemas.microsoft.com/office/drawing/2014/main" id="{189A34AB-606D-43DB-C4AE-F59E267C3B58}"/>
              </a:ext>
            </a:extLst>
          </p:cNvPr>
          <p:cNvPicPr>
            <a:picLocks noChangeAspect="1" noChangeArrowheads="1"/>
          </p:cNvPicPr>
          <p:nvPr>
            <p:ph type="clipArt"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34" r="54663"/>
          <a:stretch>
            <a:fillRect/>
          </a:stretch>
        </p:blipFill>
        <p:spPr>
          <a:xfrm>
            <a:off x="457200" y="2057400"/>
            <a:ext cx="2895600" cy="2374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6" name="Titre 8">
            <a:extLst>
              <a:ext uri="{FF2B5EF4-FFF2-40B4-BE49-F238E27FC236}">
                <a16:creationId xmlns:a16="http://schemas.microsoft.com/office/drawing/2014/main" id="{7319BF7C-DC95-B757-66C3-B5AC9D3A6678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Matériels</a:t>
            </a:r>
          </a:p>
        </p:txBody>
      </p:sp>
      <p:sp>
        <p:nvSpPr>
          <p:cNvPr id="120837" name="Rectangle 8">
            <a:extLst>
              <a:ext uri="{FF2B5EF4-FFF2-40B4-BE49-F238E27FC236}">
                <a16:creationId xmlns:a16="http://schemas.microsoft.com/office/drawing/2014/main" id="{1987090B-915A-A6DE-9511-347499D51218}"/>
              </a:ext>
            </a:extLst>
          </p:cNvPr>
          <p:cNvSpPr>
            <a:spLocks/>
          </p:cNvSpPr>
          <p:nvPr/>
        </p:nvSpPr>
        <p:spPr bwMode="auto">
          <a:xfrm>
            <a:off x="533400" y="1371600"/>
            <a:ext cx="320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</a:rPr>
              <a:t>Valise RGAZ :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3">
            <a:extLst>
              <a:ext uri="{FF2B5EF4-FFF2-40B4-BE49-F238E27FC236}">
                <a16:creationId xmlns:a16="http://schemas.microsoft.com/office/drawing/2014/main" id="{CCEB3000-0835-3A53-3FEC-37F5342DF16C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4648200" y="2590800"/>
            <a:ext cx="4033838" cy="22860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Cutter : </a:t>
            </a:r>
          </a:p>
          <a:p>
            <a:endParaRPr lang="fr-FR" altLang="fr-FR" sz="2000">
              <a:latin typeface="Times New Roman" panose="02020603050405020304" pitchFamily="18" charset="0"/>
            </a:endParaRPr>
          </a:p>
          <a:p>
            <a:r>
              <a:rPr lang="fr-FR" altLang="fr-FR" sz="2000">
                <a:latin typeface="Times New Roman" panose="02020603050405020304" pitchFamily="18" charset="0"/>
              </a:rPr>
              <a:t>Permet de tailler les « pinoches »</a:t>
            </a:r>
          </a:p>
          <a:p>
            <a:r>
              <a:rPr lang="fr-FR" altLang="fr-FR" sz="2000">
                <a:latin typeface="Times New Roman" panose="02020603050405020304" pitchFamily="18" charset="0"/>
              </a:rPr>
              <a:t>Permet de couper un morceau de bande</a:t>
            </a:r>
          </a:p>
          <a:p>
            <a:r>
              <a:rPr lang="fr-FR" altLang="fr-FR" sz="2000">
                <a:latin typeface="Times New Roman" panose="02020603050405020304" pitchFamily="18" charset="0"/>
              </a:rPr>
              <a:t>...</a:t>
            </a:r>
          </a:p>
        </p:txBody>
      </p:sp>
      <p:pic>
        <p:nvPicPr>
          <p:cNvPr id="122883" name="Picture 4" descr="C:\Mes documents\Mes images\valise rgaz\PIC00007.jpg">
            <a:extLst>
              <a:ext uri="{FF2B5EF4-FFF2-40B4-BE49-F238E27FC236}">
                <a16:creationId xmlns:a16="http://schemas.microsoft.com/office/drawing/2014/main" id="{8B3C07F4-D58A-0D45-EBB9-A999DFB956A7}"/>
              </a:ext>
            </a:extLst>
          </p:cNvPr>
          <p:cNvPicPr>
            <a:picLocks noChangeAspect="1" noChangeArrowheads="1"/>
          </p:cNvPicPr>
          <p:nvPr>
            <p:ph type="clipArt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187575"/>
            <a:ext cx="4033838" cy="3351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4" name="Oval 5">
            <a:extLst>
              <a:ext uri="{FF2B5EF4-FFF2-40B4-BE49-F238E27FC236}">
                <a16:creationId xmlns:a16="http://schemas.microsoft.com/office/drawing/2014/main" id="{AC25547C-5531-CD57-C1ED-A60683AA1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667000"/>
            <a:ext cx="1676400" cy="2514600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</a:endParaRPr>
          </a:p>
        </p:txBody>
      </p:sp>
      <p:sp>
        <p:nvSpPr>
          <p:cNvPr id="122885" name="Titre 8">
            <a:extLst>
              <a:ext uri="{FF2B5EF4-FFF2-40B4-BE49-F238E27FC236}">
                <a16:creationId xmlns:a16="http://schemas.microsoft.com/office/drawing/2014/main" id="{7A13429F-C932-B3D1-5C8B-54479454648A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Matériels</a:t>
            </a:r>
          </a:p>
        </p:txBody>
      </p:sp>
      <p:sp>
        <p:nvSpPr>
          <p:cNvPr id="122886" name="Rectangle 8">
            <a:extLst>
              <a:ext uri="{FF2B5EF4-FFF2-40B4-BE49-F238E27FC236}">
                <a16:creationId xmlns:a16="http://schemas.microsoft.com/office/drawing/2014/main" id="{6E4441BA-401E-8DD2-26DF-2749C2BF13CB}"/>
              </a:ext>
            </a:extLst>
          </p:cNvPr>
          <p:cNvSpPr>
            <a:spLocks/>
          </p:cNvSpPr>
          <p:nvPr/>
        </p:nvSpPr>
        <p:spPr bwMode="auto">
          <a:xfrm>
            <a:off x="533400" y="1371600"/>
            <a:ext cx="320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</a:rPr>
              <a:t>Valise RGAZ :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3">
            <a:extLst>
              <a:ext uri="{FF2B5EF4-FFF2-40B4-BE49-F238E27FC236}">
                <a16:creationId xmlns:a16="http://schemas.microsoft.com/office/drawing/2014/main" id="{B24ECF3D-004C-243F-7214-C65FEA289D8B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4267200" y="2971800"/>
            <a:ext cx="4419600" cy="1371600"/>
          </a:xfrm>
        </p:spPr>
        <p:txBody>
          <a:bodyPr/>
          <a:lstStyle/>
          <a:p>
            <a:r>
              <a:rPr lang="fr-FR" altLang="fr-FR" sz="2000">
                <a:latin typeface="Times New Roman" panose="02020603050405020304" pitchFamily="18" charset="0"/>
              </a:rPr>
              <a:t>Fiche inventaire de la valise</a:t>
            </a:r>
          </a:p>
          <a:p>
            <a:endParaRPr lang="fr-FR" altLang="fr-FR" sz="2000">
              <a:latin typeface="Times New Roman" panose="02020603050405020304" pitchFamily="18" charset="0"/>
            </a:endParaRPr>
          </a:p>
          <a:p>
            <a:r>
              <a:rPr lang="fr-FR" altLang="fr-FR" sz="2000">
                <a:latin typeface="Times New Roman" panose="02020603050405020304" pitchFamily="18" charset="0"/>
              </a:rPr>
              <a:t>Fiche fonctionnement explosimètre</a:t>
            </a:r>
          </a:p>
        </p:txBody>
      </p:sp>
      <p:pic>
        <p:nvPicPr>
          <p:cNvPr id="123907" name="Picture 4" descr="C:\Mes documents\Mes images\valise rgaz\PIC00012.jpg">
            <a:extLst>
              <a:ext uri="{FF2B5EF4-FFF2-40B4-BE49-F238E27FC236}">
                <a16:creationId xmlns:a16="http://schemas.microsoft.com/office/drawing/2014/main" id="{880E892C-9360-3AB8-2D16-B736ADED0B96}"/>
              </a:ext>
            </a:extLst>
          </p:cNvPr>
          <p:cNvPicPr>
            <a:picLocks noChangeAspect="1" noChangeArrowheads="1"/>
          </p:cNvPicPr>
          <p:nvPr>
            <p:ph type="clipArt"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187575"/>
            <a:ext cx="3733800" cy="3100388"/>
          </a:xfrm>
        </p:spPr>
      </p:pic>
      <p:sp>
        <p:nvSpPr>
          <p:cNvPr id="123908" name="Titre 8">
            <a:extLst>
              <a:ext uri="{FF2B5EF4-FFF2-40B4-BE49-F238E27FC236}">
                <a16:creationId xmlns:a16="http://schemas.microsoft.com/office/drawing/2014/main" id="{86DE4BE3-BAF4-1EE8-C61F-B852C4E791B3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Matériels</a:t>
            </a:r>
          </a:p>
        </p:txBody>
      </p:sp>
      <p:sp>
        <p:nvSpPr>
          <p:cNvPr id="123909" name="Rectangle 7">
            <a:extLst>
              <a:ext uri="{FF2B5EF4-FFF2-40B4-BE49-F238E27FC236}">
                <a16:creationId xmlns:a16="http://schemas.microsoft.com/office/drawing/2014/main" id="{906FA1E3-F59A-9ECF-955A-5E331C0FB398}"/>
              </a:ext>
            </a:extLst>
          </p:cNvPr>
          <p:cNvSpPr>
            <a:spLocks/>
          </p:cNvSpPr>
          <p:nvPr/>
        </p:nvSpPr>
        <p:spPr bwMode="auto">
          <a:xfrm>
            <a:off x="533400" y="1371600"/>
            <a:ext cx="320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</a:rPr>
              <a:t>Valise RGAZ :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61BCB5E1-9AC8-6033-79D7-524DD122E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Arial" panose="020B0604020202020204" pitchFamily="34" charset="0"/>
            </a:endParaRPr>
          </a:p>
        </p:txBody>
      </p:sp>
      <p:sp>
        <p:nvSpPr>
          <p:cNvPr id="34823" name="Rectangle 7">
            <a:extLst>
              <a:ext uri="{FF2B5EF4-FFF2-40B4-BE49-F238E27FC236}">
                <a16:creationId xmlns:a16="http://schemas.microsoft.com/office/drawing/2014/main" id="{ABAF5360-A887-2C20-7081-E9005211E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447800"/>
            <a:ext cx="7848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7675" indent="-4476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cs typeface="Calibri" panose="020F0502020204030204" pitchFamily="34" charset="0"/>
              </a:rPr>
              <a:t>Etiquettes GAZ :</a:t>
            </a:r>
            <a:r>
              <a:rPr lang="fr-FR" altLang="fr-FR" sz="2000" u="sng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25956" name="Titre 8">
            <a:extLst>
              <a:ext uri="{FF2B5EF4-FFF2-40B4-BE49-F238E27FC236}">
                <a16:creationId xmlns:a16="http://schemas.microsoft.com/office/drawing/2014/main" id="{E2C289BF-9D88-B1E8-C857-C893921A1677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Matériels</a:t>
            </a:r>
          </a:p>
        </p:txBody>
      </p:sp>
      <p:sp>
        <p:nvSpPr>
          <p:cNvPr id="125957" name="Espace réservé du numéro de diapositive 4">
            <a:extLst>
              <a:ext uri="{FF2B5EF4-FFF2-40B4-BE49-F238E27FC236}">
                <a16:creationId xmlns:a16="http://schemas.microsoft.com/office/drawing/2014/main" id="{2B0BC3F0-E5B4-A473-CE2B-DB8F10AA513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FC50491-7D36-4FFC-8DD3-B1590FAD76D3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69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440F6F46-3406-1105-B592-522D0751F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905000"/>
            <a:ext cx="78486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NIO 2010-073 impose aux SP d'apposer, sur les organes de coupure manœuvrés et barrés par les SP, une étiquette au moyen de collier "rislan"  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pour objectif d'optimiser la sécurité et d'éviter toutes remises en état intempestives suite à notre intervention.</a:t>
            </a:r>
            <a:endParaRPr lang="fr-FR" altLang="fr-FR" sz="2000" u="sng">
              <a:latin typeface="Times New Roman" panose="02020603050405020304" pitchFamily="18" charset="0"/>
            </a:endParaRPr>
          </a:p>
        </p:txBody>
      </p:sp>
      <p:pic>
        <p:nvPicPr>
          <p:cNvPr id="125959" name="Picture 7">
            <a:extLst>
              <a:ext uri="{FF2B5EF4-FFF2-40B4-BE49-F238E27FC236}">
                <a16:creationId xmlns:a16="http://schemas.microsoft.com/office/drawing/2014/main" id="{935EB45D-84B2-B3B1-D543-8AD709039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81" t="49336" r="37302" b="39795"/>
          <a:stretch>
            <a:fillRect/>
          </a:stretch>
        </p:blipFill>
        <p:spPr bwMode="auto">
          <a:xfrm>
            <a:off x="3708400" y="2708275"/>
            <a:ext cx="1981200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3" grpId="0" autoUpdateAnimBg="0"/>
      <p:bldP spid="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oneTexte 3">
            <a:extLst>
              <a:ext uri="{FF2B5EF4-FFF2-40B4-BE49-F238E27FC236}">
                <a16:creationId xmlns:a16="http://schemas.microsoft.com/office/drawing/2014/main" id="{94913260-8FEF-750F-6978-01750DD74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1905000"/>
            <a:ext cx="8280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fr-FR" altLang="fr-FR" sz="2400">
                <a:latin typeface="Times New Roman" panose="02020603050405020304" pitchFamily="18" charset="0"/>
              </a:rPr>
              <a:t> Emanation de gaz peut se transformer en fuite de gaz enflammée</a:t>
            </a:r>
          </a:p>
          <a:p>
            <a:pPr>
              <a:spcBef>
                <a:spcPct val="0"/>
              </a:spcBef>
            </a:pPr>
            <a:endParaRPr lang="fr-FR" altLang="fr-FR" sz="24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fr-FR" altLang="fr-FR" sz="24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fr-FR" altLang="fr-FR" sz="2400">
                <a:latin typeface="Times New Roman" panose="02020603050405020304" pitchFamily="18" charset="0"/>
              </a:rPr>
              <a:t> Fuite de gaz enflammée peut, par ses gaz imbrûlés, provoquer une explosion</a:t>
            </a:r>
          </a:p>
          <a:p>
            <a:pPr>
              <a:spcBef>
                <a:spcPct val="0"/>
              </a:spcBef>
            </a:pPr>
            <a:endParaRPr lang="fr-FR" altLang="fr-FR" sz="24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fr-FR" altLang="fr-FR" sz="24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fr-FR" altLang="fr-FR" sz="2400">
                <a:latin typeface="Times New Roman" panose="02020603050405020304" pitchFamily="18" charset="0"/>
              </a:rPr>
              <a:t> Explosion due au gaz peut engendrer une fuite de gaz. </a:t>
            </a:r>
          </a:p>
        </p:txBody>
      </p:sp>
      <p:sp>
        <p:nvSpPr>
          <p:cNvPr id="39939" name="Titre 8">
            <a:extLst>
              <a:ext uri="{FF2B5EF4-FFF2-40B4-BE49-F238E27FC236}">
                <a16:creationId xmlns:a16="http://schemas.microsoft.com/office/drawing/2014/main" id="{125CB6BE-AF1C-259A-CD24-53F530DA9E73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Quelques rappels sur le risque gaz</a:t>
            </a:r>
          </a:p>
        </p:txBody>
      </p:sp>
      <p:sp>
        <p:nvSpPr>
          <p:cNvPr id="39940" name="Espace réservé du numéro de diapositive 4">
            <a:extLst>
              <a:ext uri="{FF2B5EF4-FFF2-40B4-BE49-F238E27FC236}">
                <a16:creationId xmlns:a16="http://schemas.microsoft.com/office/drawing/2014/main" id="{C0EB083A-999A-E7B9-AB87-264D70F86DE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2B31E8A-BF11-441C-A056-31EDB65AA5DD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fr-FR" altLang="fr-FR" sz="2000">
              <a:solidFill>
                <a:srgbClr val="984807"/>
              </a:solidFill>
            </a:endParaRPr>
          </a:p>
        </p:txBody>
      </p:sp>
    </p:spTree>
  </p:cSld>
  <p:clrMapOvr>
    <a:masterClrMapping/>
  </p:clrMapOvr>
  <p:transition spd="slow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itre 8">
            <a:extLst>
              <a:ext uri="{FF2B5EF4-FFF2-40B4-BE49-F238E27FC236}">
                <a16:creationId xmlns:a16="http://schemas.microsoft.com/office/drawing/2014/main" id="{5706D960-1908-A27F-81E2-D854C1D722E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Conclusion</a:t>
            </a:r>
          </a:p>
        </p:txBody>
      </p:sp>
      <p:sp>
        <p:nvSpPr>
          <p:cNvPr id="126979" name="Espace réservé du numéro de diapositive 4">
            <a:extLst>
              <a:ext uri="{FF2B5EF4-FFF2-40B4-BE49-F238E27FC236}">
                <a16:creationId xmlns:a16="http://schemas.microsoft.com/office/drawing/2014/main" id="{7CB3497A-A67B-6ABE-C655-C7FEFFC0086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0A00C64-1B43-44D8-B5FC-F503677E8BA6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70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1AF37BD-CC42-061D-FA5B-385D20372430}"/>
              </a:ext>
            </a:extLst>
          </p:cNvPr>
          <p:cNvCxnSpPr/>
          <p:nvPr/>
        </p:nvCxnSpPr>
        <p:spPr>
          <a:xfrm rot="5400000">
            <a:off x="2143125" y="3721100"/>
            <a:ext cx="4859338" cy="1588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981" name="ZoneTexte 12">
            <a:extLst>
              <a:ext uri="{FF2B5EF4-FFF2-40B4-BE49-F238E27FC236}">
                <a16:creationId xmlns:a16="http://schemas.microsoft.com/office/drawing/2014/main" id="{155C6CF3-FEBC-6794-6FD2-9E43BCF3B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1700" y="2133600"/>
            <a:ext cx="4037013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  <a:cs typeface="Arial" panose="020B0604020202020204" pitchFamily="34" charset="0"/>
              </a:rPr>
              <a:t>Année : 2018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  <a:cs typeface="Arial" panose="020B0604020202020204" pitchFamily="34" charset="0"/>
              </a:rPr>
              <a:t>Contact : pour toute remarque concernant ce document, merci d’envoyer un mail sur l’adresse suivante :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>
                <a:latin typeface="Times New Roman" panose="02020603050405020304" pitchFamily="18" charset="0"/>
                <a:cs typeface="Arial" panose="020B0604020202020204" pitchFamily="34" charset="0"/>
              </a:rPr>
              <a:t>gfor_jsp@sdmis.fr</a:t>
            </a: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6982" name="ZoneTexte 15">
            <a:extLst>
              <a:ext uri="{FF2B5EF4-FFF2-40B4-BE49-F238E27FC236}">
                <a16:creationId xmlns:a16="http://schemas.microsoft.com/office/drawing/2014/main" id="{FBEA9A6C-1367-016C-2B5C-9583C2884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3938588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Rappels risque gaz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Appel des secours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Qualification de la nature et de la gravité de l’évènement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Procédure gaz renforcée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Périmètres de sécurité inter-services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Aggravation, sur-accident, explosion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Méthodologie d’intervention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Retour à la normale</a:t>
            </a:r>
          </a:p>
          <a:p>
            <a:pPr>
              <a:buFont typeface="Arial" panose="020B0604020202020204" pitchFamily="34" charset="0"/>
              <a:buNone/>
            </a:pP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Fuite de gaz enflammée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2">
            <a:extLst>
              <a:ext uri="{FF2B5EF4-FFF2-40B4-BE49-F238E27FC236}">
                <a16:creationId xmlns:a16="http://schemas.microsoft.com/office/drawing/2014/main" id="{9F42FCC1-FC8E-F13A-09BD-4FF798B245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28938" y="1285875"/>
          <a:ext cx="3143250" cy="488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9525" imgH="9525" progId="CorelDRAW.Graphic.6">
                  <p:embed/>
                </p:oleObj>
              </mc:Choice>
              <mc:Fallback>
                <p:oleObj r:id="rId2" imgW="9525" imgH="9525" progId="CorelDRAW.Graphic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38" y="1285875"/>
                        <a:ext cx="3143250" cy="4887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3" name="AutoShape 4">
            <a:extLst>
              <a:ext uri="{FF2B5EF4-FFF2-40B4-BE49-F238E27FC236}">
                <a16:creationId xmlns:a16="http://schemas.microsoft.com/office/drawing/2014/main" id="{407F5624-7937-C23E-E131-1493E2879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657600"/>
            <a:ext cx="2051050" cy="457200"/>
          </a:xfrm>
          <a:prstGeom prst="wedgeRectCallout">
            <a:avLst>
              <a:gd name="adj1" fmla="val 105648"/>
              <a:gd name="adj2" fmla="val 3354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Branchement</a:t>
            </a:r>
          </a:p>
        </p:txBody>
      </p:sp>
      <p:sp>
        <p:nvSpPr>
          <p:cNvPr id="40964" name="AutoShape 5">
            <a:extLst>
              <a:ext uri="{FF2B5EF4-FFF2-40B4-BE49-F238E27FC236}">
                <a16:creationId xmlns:a16="http://schemas.microsoft.com/office/drawing/2014/main" id="{6F0CF583-A1D8-8BDE-6C46-83B2355C8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5863" y="4298950"/>
            <a:ext cx="2268537" cy="501650"/>
          </a:xfrm>
          <a:prstGeom prst="wedgeRectCallout">
            <a:avLst>
              <a:gd name="adj1" fmla="val -121310"/>
              <a:gd name="adj2" fmla="val 7151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Colonne montante</a:t>
            </a:r>
          </a:p>
        </p:txBody>
      </p:sp>
      <p:sp>
        <p:nvSpPr>
          <p:cNvPr id="40965" name="AutoShape 6">
            <a:extLst>
              <a:ext uri="{FF2B5EF4-FFF2-40B4-BE49-F238E27FC236}">
                <a16:creationId xmlns:a16="http://schemas.microsoft.com/office/drawing/2014/main" id="{2AACAB3D-9CE3-D5DF-A9FA-1CF61D2EE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375" y="1500188"/>
            <a:ext cx="2051050" cy="609600"/>
          </a:xfrm>
          <a:prstGeom prst="wedgeRectCallout">
            <a:avLst>
              <a:gd name="adj1" fmla="val -124069"/>
              <a:gd name="adj2" fmla="val 20052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Compteur client</a:t>
            </a:r>
          </a:p>
        </p:txBody>
      </p:sp>
      <p:sp>
        <p:nvSpPr>
          <p:cNvPr id="40966" name="AutoShape 7">
            <a:extLst>
              <a:ext uri="{FF2B5EF4-FFF2-40B4-BE49-F238E27FC236}">
                <a16:creationId xmlns:a16="http://schemas.microsoft.com/office/drawing/2014/main" id="{A36FFA0B-4347-39E3-AEF6-969B4A0A5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029200"/>
            <a:ext cx="2051050" cy="487363"/>
          </a:xfrm>
          <a:prstGeom prst="wedgeRectCallout">
            <a:avLst>
              <a:gd name="adj1" fmla="val 88546"/>
              <a:gd name="adj2" fmla="val 33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Conduite réseau</a:t>
            </a:r>
          </a:p>
        </p:txBody>
      </p:sp>
      <p:sp>
        <p:nvSpPr>
          <p:cNvPr id="40967" name="AutoShape 10">
            <a:extLst>
              <a:ext uri="{FF2B5EF4-FFF2-40B4-BE49-F238E27FC236}">
                <a16:creationId xmlns:a16="http://schemas.microsoft.com/office/drawing/2014/main" id="{164F4662-5D90-1641-9235-13F17CAC2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3048000"/>
            <a:ext cx="2392363" cy="785813"/>
          </a:xfrm>
          <a:prstGeom prst="wedgeRectCallout">
            <a:avLst>
              <a:gd name="adj1" fmla="val -113306"/>
              <a:gd name="adj2" fmla="val -899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Robinet branchement particulier</a:t>
            </a:r>
          </a:p>
        </p:txBody>
      </p:sp>
      <p:sp>
        <p:nvSpPr>
          <p:cNvPr id="40968" name="AutoShape 11">
            <a:extLst>
              <a:ext uri="{FF2B5EF4-FFF2-40B4-BE49-F238E27FC236}">
                <a16:creationId xmlns:a16="http://schemas.microsoft.com/office/drawing/2014/main" id="{E1FFC706-403F-3353-93E9-602A5C1458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2438400" cy="360363"/>
          </a:xfrm>
          <a:prstGeom prst="wedgeRectCallout">
            <a:avLst>
              <a:gd name="adj1" fmla="val 76565"/>
              <a:gd name="adj2" fmla="val 78744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Organe de coupure</a:t>
            </a:r>
          </a:p>
        </p:txBody>
      </p:sp>
      <p:cxnSp>
        <p:nvCxnSpPr>
          <p:cNvPr id="40969" name="Connecteur droit 20">
            <a:extLst>
              <a:ext uri="{FF2B5EF4-FFF2-40B4-BE49-F238E27FC236}">
                <a16:creationId xmlns:a16="http://schemas.microsoft.com/office/drawing/2014/main" id="{873E98B3-E375-CDDB-521A-D342FCF8B4D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219450" y="5637213"/>
            <a:ext cx="423863" cy="0"/>
          </a:xfrm>
          <a:prstGeom prst="line">
            <a:avLst/>
          </a:prstGeom>
          <a:noFill/>
          <a:ln w="19050" algn="ctr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0" name="Connecteur droit 22">
            <a:extLst>
              <a:ext uri="{FF2B5EF4-FFF2-40B4-BE49-F238E27FC236}">
                <a16:creationId xmlns:a16="http://schemas.microsoft.com/office/drawing/2014/main" id="{9B116574-249A-4DC9-1330-2BB91459EB8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3320256" y="5304632"/>
            <a:ext cx="657225" cy="4762"/>
          </a:xfrm>
          <a:prstGeom prst="line">
            <a:avLst/>
          </a:prstGeom>
          <a:noFill/>
          <a:ln w="19050" algn="ctr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71" name="Forme libre 20">
            <a:extLst>
              <a:ext uri="{FF2B5EF4-FFF2-40B4-BE49-F238E27FC236}">
                <a16:creationId xmlns:a16="http://schemas.microsoft.com/office/drawing/2014/main" id="{8D07ED86-5D2E-B7B5-9A3C-051359DDC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0138" y="4737100"/>
            <a:ext cx="106362" cy="80963"/>
          </a:xfrm>
          <a:custGeom>
            <a:avLst/>
            <a:gdLst>
              <a:gd name="T0" fmla="*/ 0 w 303313"/>
              <a:gd name="T1" fmla="*/ 0 h 202209"/>
              <a:gd name="T2" fmla="*/ 0 w 303313"/>
              <a:gd name="T3" fmla="*/ 0 h 202209"/>
              <a:gd name="T4" fmla="*/ 0 w 303313"/>
              <a:gd name="T5" fmla="*/ 0 h 202209"/>
              <a:gd name="T6" fmla="*/ 0 60000 65536"/>
              <a:gd name="T7" fmla="*/ 0 60000 65536"/>
              <a:gd name="T8" fmla="*/ 0 60000 65536"/>
              <a:gd name="T9" fmla="*/ 0 w 303313"/>
              <a:gd name="T10" fmla="*/ 0 h 202209"/>
              <a:gd name="T11" fmla="*/ 303313 w 303313"/>
              <a:gd name="T12" fmla="*/ 202209 h 2022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3313" h="202209">
                <a:moveTo>
                  <a:pt x="0" y="202209"/>
                </a:moveTo>
                <a:cubicBezTo>
                  <a:pt x="50552" y="102591"/>
                  <a:pt x="101104" y="2974"/>
                  <a:pt x="151656" y="1487"/>
                </a:cubicBezTo>
                <a:cubicBezTo>
                  <a:pt x="202208" y="0"/>
                  <a:pt x="252760" y="96644"/>
                  <a:pt x="303313" y="193288"/>
                </a:cubicBezTo>
              </a:path>
            </a:pathLst>
          </a:custGeom>
          <a:noFill/>
          <a:ln w="19050" algn="ctr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cxnSp>
        <p:nvCxnSpPr>
          <p:cNvPr id="40972" name="Connecteur droit 22">
            <a:extLst>
              <a:ext uri="{FF2B5EF4-FFF2-40B4-BE49-F238E27FC236}">
                <a16:creationId xmlns:a16="http://schemas.microsoft.com/office/drawing/2014/main" id="{75DE06A8-95F4-A2CC-F89C-2F43C4A06FCA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3463925" y="5087938"/>
            <a:ext cx="561975" cy="3175"/>
          </a:xfrm>
          <a:prstGeom prst="line">
            <a:avLst/>
          </a:prstGeom>
          <a:noFill/>
          <a:ln w="19050" algn="ctr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3" name="Connecteur droit 26">
            <a:extLst>
              <a:ext uri="{FF2B5EF4-FFF2-40B4-BE49-F238E27FC236}">
                <a16:creationId xmlns:a16="http://schemas.microsoft.com/office/drawing/2014/main" id="{1209F063-ED23-6131-EA12-072716EE0F4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38563" y="5356225"/>
            <a:ext cx="261937" cy="1588"/>
          </a:xfrm>
          <a:prstGeom prst="line">
            <a:avLst/>
          </a:prstGeom>
          <a:noFill/>
          <a:ln w="19050" algn="ctr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4" name="Connecteur droit 33">
            <a:extLst>
              <a:ext uri="{FF2B5EF4-FFF2-40B4-BE49-F238E27FC236}">
                <a16:creationId xmlns:a16="http://schemas.microsoft.com/office/drawing/2014/main" id="{91104A6C-FDB8-209A-42BE-EB0D9816A42A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3910806" y="5272882"/>
            <a:ext cx="122237" cy="57150"/>
          </a:xfrm>
          <a:prstGeom prst="line">
            <a:avLst/>
          </a:prstGeom>
          <a:noFill/>
          <a:ln w="19050" algn="ctr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5" name="Connecteur droit 35">
            <a:extLst>
              <a:ext uri="{FF2B5EF4-FFF2-40B4-BE49-F238E27FC236}">
                <a16:creationId xmlns:a16="http://schemas.microsoft.com/office/drawing/2014/main" id="{00B1843D-9D7F-9742-5AA4-7BE1ED74BC2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38588" y="5240338"/>
            <a:ext cx="860425" cy="4762"/>
          </a:xfrm>
          <a:prstGeom prst="line">
            <a:avLst/>
          </a:prstGeom>
          <a:noFill/>
          <a:ln w="19050" algn="ctr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6" name="Connecteur droit 38">
            <a:extLst>
              <a:ext uri="{FF2B5EF4-FFF2-40B4-BE49-F238E27FC236}">
                <a16:creationId xmlns:a16="http://schemas.microsoft.com/office/drawing/2014/main" id="{520EA24F-BD4B-6052-DB39-C671F2598081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4725988" y="5180013"/>
            <a:ext cx="84137" cy="46037"/>
          </a:xfrm>
          <a:prstGeom prst="line">
            <a:avLst/>
          </a:prstGeom>
          <a:noFill/>
          <a:ln w="19050" algn="ctr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7" name="Connecteur droit 40">
            <a:extLst>
              <a:ext uri="{FF2B5EF4-FFF2-40B4-BE49-F238E27FC236}">
                <a16:creationId xmlns:a16="http://schemas.microsoft.com/office/drawing/2014/main" id="{17AFCC39-8B59-ED0E-A676-CB9ECBFA6AEA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2812256" y="3232944"/>
            <a:ext cx="3857625" cy="1588"/>
          </a:xfrm>
          <a:prstGeom prst="line">
            <a:avLst/>
          </a:prstGeom>
          <a:noFill/>
          <a:ln w="19050" algn="ctr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8" name="Connecteur droit 27">
            <a:extLst>
              <a:ext uri="{FF2B5EF4-FFF2-40B4-BE49-F238E27FC236}">
                <a16:creationId xmlns:a16="http://schemas.microsoft.com/office/drawing/2014/main" id="{29CFD03B-BF7E-6EAA-5941-A782810F6094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2815431" y="5544344"/>
            <a:ext cx="782638" cy="101600"/>
          </a:xfrm>
          <a:prstGeom prst="line">
            <a:avLst/>
          </a:prstGeom>
          <a:noFill/>
          <a:ln w="19050" algn="ctr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9" name="Connecteur droit 35">
            <a:extLst>
              <a:ext uri="{FF2B5EF4-FFF2-40B4-BE49-F238E27FC236}">
                <a16:creationId xmlns:a16="http://schemas.microsoft.com/office/drawing/2014/main" id="{02B0F68C-7719-26F5-61C0-B6B4FC04709B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3078163" y="5064125"/>
            <a:ext cx="131762" cy="14288"/>
          </a:xfrm>
          <a:prstGeom prst="line">
            <a:avLst/>
          </a:prstGeom>
          <a:noFill/>
          <a:ln w="19050" algn="ctr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80" name="Titre 8">
            <a:extLst>
              <a:ext uri="{FF2B5EF4-FFF2-40B4-BE49-F238E27FC236}">
                <a16:creationId xmlns:a16="http://schemas.microsoft.com/office/drawing/2014/main" id="{7A08099D-FABE-616D-7AF0-3AD88B89707C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Quelques rappels sur le risque gaz</a:t>
            </a:r>
          </a:p>
        </p:txBody>
      </p:sp>
      <p:sp>
        <p:nvSpPr>
          <p:cNvPr id="40981" name="Espace réservé du numéro de diapositive 4">
            <a:extLst>
              <a:ext uri="{FF2B5EF4-FFF2-40B4-BE49-F238E27FC236}">
                <a16:creationId xmlns:a16="http://schemas.microsoft.com/office/drawing/2014/main" id="{78E173E6-C640-24C2-384D-D6C0DD36D85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5280DBE-1C11-4287-84A4-2E5D60FF9939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fr-FR" altLang="fr-FR" sz="2000">
              <a:solidFill>
                <a:srgbClr val="984807"/>
              </a:solidFill>
            </a:endParaRP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èche vers le haut 16">
            <a:extLst>
              <a:ext uri="{FF2B5EF4-FFF2-40B4-BE49-F238E27FC236}">
                <a16:creationId xmlns:a16="http://schemas.microsoft.com/office/drawing/2014/main" id="{03F6C014-264B-4ABC-889A-F6366FC9C46D}"/>
              </a:ext>
            </a:extLst>
          </p:cNvPr>
          <p:cNvSpPr/>
          <p:nvPr/>
        </p:nvSpPr>
        <p:spPr bwMode="auto">
          <a:xfrm rot="19673258">
            <a:off x="5458943" y="2495575"/>
            <a:ext cx="577554" cy="2364147"/>
          </a:xfrm>
          <a:prstGeom prst="up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bliqueTopRigh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fr-FR" sz="1800">
              <a:latin typeface="Arial" charset="0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6D2AEE95-B94D-6A71-ECFB-F3D1FFC96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Arial" panose="020B0604020202020204" pitchFamily="34" charset="0"/>
            </a:endParaRPr>
          </a:p>
        </p:txBody>
      </p:sp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FA46001B-7667-2401-E475-DD3DE8F46AE9}"/>
              </a:ext>
            </a:extLst>
          </p:cNvPr>
          <p:cNvGraphicFramePr/>
          <p:nvPr/>
        </p:nvGraphicFramePr>
        <p:xfrm>
          <a:off x="1141378" y="1368416"/>
          <a:ext cx="6598973" cy="4796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Flèche droite 9">
            <a:extLst>
              <a:ext uri="{FF2B5EF4-FFF2-40B4-BE49-F238E27FC236}">
                <a16:creationId xmlns:a16="http://schemas.microsoft.com/office/drawing/2014/main" id="{82FBDF75-F673-8FC1-D112-43B06DF4D88F}"/>
              </a:ext>
            </a:extLst>
          </p:cNvPr>
          <p:cNvSpPr/>
          <p:nvPr/>
        </p:nvSpPr>
        <p:spPr bwMode="auto">
          <a:xfrm rot="170936">
            <a:off x="3225865" y="4918617"/>
            <a:ext cx="1820574" cy="43193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bliqueTopRigh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fr-FR" sz="1800">
              <a:latin typeface="Arial" charset="0"/>
            </a:endParaRPr>
          </a:p>
        </p:txBody>
      </p:sp>
      <p:sp>
        <p:nvSpPr>
          <p:cNvPr id="11" name="Flèche vers le haut 10">
            <a:extLst>
              <a:ext uri="{FF2B5EF4-FFF2-40B4-BE49-F238E27FC236}">
                <a16:creationId xmlns:a16="http://schemas.microsoft.com/office/drawing/2014/main" id="{5AF5276A-06D3-6DD8-3FF0-3876960EFECA}"/>
              </a:ext>
            </a:extLst>
          </p:cNvPr>
          <p:cNvSpPr/>
          <p:nvPr/>
        </p:nvSpPr>
        <p:spPr bwMode="auto">
          <a:xfrm rot="1933408">
            <a:off x="2563103" y="2337137"/>
            <a:ext cx="396829" cy="1941994"/>
          </a:xfrm>
          <a:prstGeom prst="up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bliqueTopRigh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fr-FR" sz="1800">
              <a:latin typeface="Arial" charset="0"/>
            </a:endParaRPr>
          </a:p>
        </p:txBody>
      </p:sp>
      <p:sp>
        <p:nvSpPr>
          <p:cNvPr id="41991" name="Rectangle 15">
            <a:extLst>
              <a:ext uri="{FF2B5EF4-FFF2-40B4-BE49-F238E27FC236}">
                <a16:creationId xmlns:a16="http://schemas.microsoft.com/office/drawing/2014/main" id="{376D8AA2-0E9E-7BEA-FFE2-6633D35E7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6625" y="5643563"/>
            <a:ext cx="142875" cy="357187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Arial" panose="020B0604020202020204" pitchFamily="34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1DB2ED3-84A1-EE85-1BE3-91D14B504614}"/>
              </a:ext>
            </a:extLst>
          </p:cNvPr>
          <p:cNvSpPr txBox="1">
            <a:spLocks noChangeArrowheads="1"/>
          </p:cNvSpPr>
          <p:nvPr/>
        </p:nvSpPr>
        <p:spPr bwMode="auto">
          <a:xfrm rot="3497649">
            <a:off x="4961732" y="3385344"/>
            <a:ext cx="1500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transfère</a:t>
            </a:r>
          </a:p>
        </p:txBody>
      </p:sp>
      <p:sp>
        <p:nvSpPr>
          <p:cNvPr id="41993" name="Titre 8">
            <a:extLst>
              <a:ext uri="{FF2B5EF4-FFF2-40B4-BE49-F238E27FC236}">
                <a16:creationId xmlns:a16="http://schemas.microsoft.com/office/drawing/2014/main" id="{47E0D188-ADF6-444D-CBB2-A8264CAE7F84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Appel des secours</a:t>
            </a:r>
          </a:p>
        </p:txBody>
      </p:sp>
      <p:sp>
        <p:nvSpPr>
          <p:cNvPr id="41994" name="Espace réservé du numéro de diapositive 4">
            <a:extLst>
              <a:ext uri="{FF2B5EF4-FFF2-40B4-BE49-F238E27FC236}">
                <a16:creationId xmlns:a16="http://schemas.microsoft.com/office/drawing/2014/main" id="{C48CEAB6-BDEA-E95E-E8A9-F7AC72D4633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6705A2D-EAE8-43A7-8B64-5C1BABF3D379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9" name="Flèche vers le bas 8">
            <a:extLst>
              <a:ext uri="{FF2B5EF4-FFF2-40B4-BE49-F238E27FC236}">
                <a16:creationId xmlns:a16="http://schemas.microsoft.com/office/drawing/2014/main" id="{5DBCBF51-9294-E0E9-1751-C75CD63EDCD7}"/>
              </a:ext>
            </a:extLst>
          </p:cNvPr>
          <p:cNvSpPr/>
          <p:nvPr/>
        </p:nvSpPr>
        <p:spPr bwMode="auto">
          <a:xfrm rot="19673905">
            <a:off x="6018576" y="2035082"/>
            <a:ext cx="443494" cy="2352544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bliqueTopRight"/>
            <a:lightRig rig="threePt" dir="t"/>
          </a:scene3d>
          <a:sp3d>
            <a:bevelT/>
          </a:sp3d>
        </p:spPr>
        <p:txBody>
          <a:bodyPr vert="vert"/>
          <a:lstStyle/>
          <a:p>
            <a:pPr>
              <a:defRPr/>
            </a:pPr>
            <a:endParaRPr lang="fr-FR" sz="1800" dirty="0">
              <a:latin typeface="Arial" charset="0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BFB17E78-F35D-3D22-7149-E06705BAE829}"/>
              </a:ext>
            </a:extLst>
          </p:cNvPr>
          <p:cNvSpPr txBox="1">
            <a:spLocks noChangeArrowheads="1"/>
          </p:cNvSpPr>
          <p:nvPr/>
        </p:nvSpPr>
        <p:spPr bwMode="auto">
          <a:xfrm rot="3573321">
            <a:off x="5666582" y="3061494"/>
            <a:ext cx="1214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informe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23" grpId="0" autoUpdateAnimBg="0"/>
      <p:bldP spid="22" grpId="0" autoUpdateAnimBg="0"/>
    </p:bldLst>
  </p:timing>
</p:sld>
</file>

<file path=ppt/theme/theme1.xml><?xml version="1.0" encoding="utf-8"?>
<a:theme xmlns:a="http://schemas.openxmlformats.org/drawingml/2006/main" name="GCC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DIS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Aquatique</Template>
  <TotalTime>1403</TotalTime>
  <Words>3100</Words>
  <Application>Microsoft Office PowerPoint</Application>
  <PresentationFormat>Affichage à l'écran (4:3)</PresentationFormat>
  <Paragraphs>626</Paragraphs>
  <Slides>70</Slides>
  <Notes>24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4</vt:i4>
      </vt:variant>
      <vt:variant>
        <vt:lpstr>Titres des diapositives</vt:lpstr>
      </vt:variant>
      <vt:variant>
        <vt:i4>70</vt:i4>
      </vt:variant>
    </vt:vector>
  </HeadingPairs>
  <TitlesOfParts>
    <vt:vector size="81" baseType="lpstr">
      <vt:lpstr>Times New Roman</vt:lpstr>
      <vt:lpstr>Arial</vt:lpstr>
      <vt:lpstr>Myriad Pro</vt:lpstr>
      <vt:lpstr>Calibri</vt:lpstr>
      <vt:lpstr>Wingdings</vt:lpstr>
      <vt:lpstr>Comic Sans MS</vt:lpstr>
      <vt:lpstr>GCCAR</vt:lpstr>
      <vt:lpstr>CorelDRAW.Graphic.6</vt:lpstr>
      <vt:lpstr>Adobe Acrobat Document</vt:lpstr>
      <vt:lpstr>Graphique Microsoft Excel</vt:lpstr>
      <vt:lpstr>Graphique CorelDRAW 9.0</vt:lpstr>
      <vt:lpstr>Fuite de gaz</vt:lpstr>
      <vt:lpstr>Fuite de gaz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Valise RGAZ :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</vt:lpstr>
    </vt:vector>
  </TitlesOfParts>
  <Company>SDIS du Rhône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MUSSARD Vincent</dc:creator>
  <cp:lastModifiedBy>daniel rosique</cp:lastModifiedBy>
  <cp:revision>88</cp:revision>
  <cp:lastPrinted>2018-02-26T13:38:01Z</cp:lastPrinted>
  <dcterms:created xsi:type="dcterms:W3CDTF">2015-08-05T10:19:35Z</dcterms:created>
  <dcterms:modified xsi:type="dcterms:W3CDTF">2025-01-14T16:36:17Z</dcterms:modified>
</cp:coreProperties>
</file>