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71" r:id="rId3"/>
    <p:sldId id="270" r:id="rId4"/>
    <p:sldId id="282" r:id="rId5"/>
    <p:sldId id="283" r:id="rId6"/>
    <p:sldId id="360" r:id="rId7"/>
    <p:sldId id="359" r:id="rId8"/>
    <p:sldId id="284" r:id="rId9"/>
    <p:sldId id="357" r:id="rId10"/>
    <p:sldId id="358" r:id="rId11"/>
    <p:sldId id="361" r:id="rId12"/>
    <p:sldId id="356" r:id="rId13"/>
    <p:sldId id="285" r:id="rId14"/>
    <p:sldId id="363" r:id="rId15"/>
    <p:sldId id="364" r:id="rId16"/>
    <p:sldId id="362" r:id="rId17"/>
    <p:sldId id="366" r:id="rId18"/>
    <p:sldId id="367" r:id="rId19"/>
    <p:sldId id="365" r:id="rId20"/>
    <p:sldId id="376" r:id="rId21"/>
    <p:sldId id="368" r:id="rId22"/>
    <p:sldId id="380" r:id="rId23"/>
    <p:sldId id="381" r:id="rId24"/>
    <p:sldId id="377" r:id="rId25"/>
    <p:sldId id="382" r:id="rId26"/>
    <p:sldId id="383" r:id="rId27"/>
    <p:sldId id="375" r:id="rId28"/>
    <p:sldId id="291" r:id="rId29"/>
    <p:sldId id="292" r:id="rId30"/>
    <p:sldId id="293" r:id="rId31"/>
    <p:sldId id="297" r:id="rId32"/>
    <p:sldId id="294" r:id="rId33"/>
    <p:sldId id="295" r:id="rId34"/>
    <p:sldId id="296" r:id="rId35"/>
    <p:sldId id="385" r:id="rId36"/>
    <p:sldId id="298" r:id="rId37"/>
    <p:sldId id="299" r:id="rId38"/>
    <p:sldId id="301" r:id="rId39"/>
    <p:sldId id="302" r:id="rId40"/>
    <p:sldId id="303" r:id="rId41"/>
    <p:sldId id="304" r:id="rId42"/>
    <p:sldId id="384" r:id="rId43"/>
    <p:sldId id="307" r:id="rId44"/>
    <p:sldId id="308" r:id="rId45"/>
    <p:sldId id="316" r:id="rId46"/>
    <p:sldId id="305" r:id="rId47"/>
    <p:sldId id="306" r:id="rId48"/>
    <p:sldId id="309" r:id="rId49"/>
    <p:sldId id="310" r:id="rId50"/>
    <p:sldId id="311" r:id="rId51"/>
    <p:sldId id="312" r:id="rId52"/>
    <p:sldId id="313" r:id="rId53"/>
    <p:sldId id="317" r:id="rId54"/>
    <p:sldId id="318" r:id="rId55"/>
    <p:sldId id="319" r:id="rId56"/>
    <p:sldId id="320" r:id="rId57"/>
    <p:sldId id="321" r:id="rId58"/>
    <p:sldId id="322" r:id="rId59"/>
    <p:sldId id="323" r:id="rId60"/>
    <p:sldId id="324" r:id="rId61"/>
    <p:sldId id="280" r:id="rId62"/>
    <p:sldId id="325" r:id="rId63"/>
    <p:sldId id="326" r:id="rId64"/>
    <p:sldId id="327" r:id="rId65"/>
    <p:sldId id="328" r:id="rId66"/>
    <p:sldId id="329" r:id="rId67"/>
    <p:sldId id="386" r:id="rId68"/>
    <p:sldId id="348" r:id="rId69"/>
    <p:sldId id="331" r:id="rId70"/>
    <p:sldId id="387" r:id="rId71"/>
    <p:sldId id="393" r:id="rId72"/>
    <p:sldId id="401" r:id="rId73"/>
    <p:sldId id="397" r:id="rId74"/>
    <p:sldId id="394" r:id="rId75"/>
    <p:sldId id="395" r:id="rId76"/>
    <p:sldId id="396" r:id="rId77"/>
    <p:sldId id="399" r:id="rId78"/>
    <p:sldId id="398" r:id="rId79"/>
    <p:sldId id="388" r:id="rId80"/>
    <p:sldId id="389" r:id="rId81"/>
    <p:sldId id="402" r:id="rId82"/>
    <p:sldId id="403" r:id="rId83"/>
    <p:sldId id="404" r:id="rId84"/>
    <p:sldId id="390" r:id="rId85"/>
    <p:sldId id="333" r:id="rId86"/>
    <p:sldId id="405" r:id="rId87"/>
    <p:sldId id="406" r:id="rId88"/>
    <p:sldId id="407" r:id="rId89"/>
    <p:sldId id="408" r:id="rId90"/>
    <p:sldId id="412" r:id="rId91"/>
    <p:sldId id="409" r:id="rId92"/>
    <p:sldId id="410" r:id="rId93"/>
    <p:sldId id="411" r:id="rId94"/>
    <p:sldId id="413" r:id="rId95"/>
    <p:sldId id="414" r:id="rId96"/>
    <p:sldId id="415" r:id="rId97"/>
    <p:sldId id="421" r:id="rId98"/>
    <p:sldId id="416" r:id="rId99"/>
    <p:sldId id="422" r:id="rId100"/>
    <p:sldId id="417" r:id="rId101"/>
    <p:sldId id="423" r:id="rId102"/>
    <p:sldId id="418" r:id="rId103"/>
    <p:sldId id="419" r:id="rId104"/>
    <p:sldId id="425" r:id="rId105"/>
    <p:sldId id="420" r:id="rId106"/>
    <p:sldId id="426" r:id="rId107"/>
    <p:sldId id="272" r:id="rId108"/>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1" d="100"/>
          <a:sy n="81" d="100"/>
        </p:scale>
        <p:origin x="148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DE1D0A8-98C8-D251-F329-21CAD4BA1CE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F7721493-121D-9010-4356-E5A7AB4FE465}"/>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2AADC8AE-C5B4-49A2-BAC7-2C6BB2C6B8EA}"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C9E3D038-1883-DD1F-C535-FBA36430F00B}"/>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6F52DA2C-1A4E-28B0-5463-76B4327AA7F1}"/>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E612180-063E-ADD1-0333-2CB0D373A116}"/>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E2F63F9A-31B5-6338-0E9A-F59935F1C20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9AFC92-B305-41D8-9F63-35594CAB0A0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D5FCF7D-D3A4-9087-039C-BE896E306ACC}"/>
              </a:ext>
            </a:extLst>
          </p:cNvPr>
          <p:cNvSpPr>
            <a:spLocks noGrp="1"/>
          </p:cNvSpPr>
          <p:nvPr>
            <p:ph type="dt" sz="half" idx="10"/>
          </p:nvPr>
        </p:nvSpPr>
        <p:spPr/>
        <p:txBody>
          <a:bodyPr/>
          <a:lstStyle>
            <a:lvl1pPr>
              <a:defRPr/>
            </a:lvl1pPr>
          </a:lstStyle>
          <a:p>
            <a:pPr>
              <a:defRPr/>
            </a:pPr>
            <a:fld id="{B368CC34-41CF-4C33-B28F-3B2FCBB288F3}"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B2BFF50-EF11-9350-21FF-2262F3358A7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894027C-6E4B-4D83-A7B7-9DCBF0FC5E4A}"/>
              </a:ext>
            </a:extLst>
          </p:cNvPr>
          <p:cNvSpPr>
            <a:spLocks noGrp="1"/>
          </p:cNvSpPr>
          <p:nvPr>
            <p:ph type="sldNum" sz="quarter" idx="12"/>
          </p:nvPr>
        </p:nvSpPr>
        <p:spPr/>
        <p:txBody>
          <a:bodyPr/>
          <a:lstStyle>
            <a:lvl1pPr>
              <a:defRPr/>
            </a:lvl1pPr>
          </a:lstStyle>
          <a:p>
            <a:pPr>
              <a:defRPr/>
            </a:pPr>
            <a:fld id="{60AD3A52-F43F-4CFD-BD2C-C61D97861128}" type="slidenum">
              <a:rPr lang="fr-FR" altLang="fr-FR"/>
              <a:pPr>
                <a:defRPr/>
              </a:pPr>
              <a:t>‹N°›</a:t>
            </a:fld>
            <a:endParaRPr lang="fr-FR" altLang="fr-FR"/>
          </a:p>
        </p:txBody>
      </p:sp>
    </p:spTree>
    <p:extLst>
      <p:ext uri="{BB962C8B-B14F-4D97-AF65-F5344CB8AC3E}">
        <p14:creationId xmlns:p14="http://schemas.microsoft.com/office/powerpoint/2010/main" val="310956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903B42-172D-6905-2136-5FE5CD1323F8}"/>
              </a:ext>
            </a:extLst>
          </p:cNvPr>
          <p:cNvSpPr>
            <a:spLocks noGrp="1"/>
          </p:cNvSpPr>
          <p:nvPr>
            <p:ph type="dt" sz="half" idx="10"/>
          </p:nvPr>
        </p:nvSpPr>
        <p:spPr/>
        <p:txBody>
          <a:bodyPr/>
          <a:lstStyle>
            <a:lvl1pPr>
              <a:defRPr/>
            </a:lvl1pPr>
          </a:lstStyle>
          <a:p>
            <a:pPr>
              <a:defRPr/>
            </a:pPr>
            <a:fld id="{C51C2D4E-B03C-493F-AF64-540B2E9FCFD5}"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F0553903-2E3F-7E4A-51A2-3198E687AE3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43DD6FA-91B0-6700-4E83-4C6017FE7443}"/>
              </a:ext>
            </a:extLst>
          </p:cNvPr>
          <p:cNvSpPr>
            <a:spLocks noGrp="1"/>
          </p:cNvSpPr>
          <p:nvPr>
            <p:ph type="sldNum" sz="quarter" idx="12"/>
          </p:nvPr>
        </p:nvSpPr>
        <p:spPr/>
        <p:txBody>
          <a:bodyPr/>
          <a:lstStyle>
            <a:lvl1pPr>
              <a:defRPr/>
            </a:lvl1pPr>
          </a:lstStyle>
          <a:p>
            <a:pPr>
              <a:defRPr/>
            </a:pPr>
            <a:fld id="{2BECECF8-7683-4D40-9EA4-3FFE989631BA}" type="slidenum">
              <a:rPr lang="fr-FR" altLang="fr-FR"/>
              <a:pPr>
                <a:defRPr/>
              </a:pPr>
              <a:t>‹N°›</a:t>
            </a:fld>
            <a:endParaRPr lang="fr-FR" altLang="fr-FR"/>
          </a:p>
        </p:txBody>
      </p:sp>
    </p:spTree>
    <p:extLst>
      <p:ext uri="{BB962C8B-B14F-4D97-AF65-F5344CB8AC3E}">
        <p14:creationId xmlns:p14="http://schemas.microsoft.com/office/powerpoint/2010/main" val="17287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782B41-797D-3538-9850-6C51B4BA6EC4}"/>
              </a:ext>
            </a:extLst>
          </p:cNvPr>
          <p:cNvSpPr>
            <a:spLocks noGrp="1"/>
          </p:cNvSpPr>
          <p:nvPr>
            <p:ph type="dt" sz="half" idx="10"/>
          </p:nvPr>
        </p:nvSpPr>
        <p:spPr/>
        <p:txBody>
          <a:bodyPr/>
          <a:lstStyle>
            <a:lvl1pPr>
              <a:defRPr/>
            </a:lvl1pPr>
          </a:lstStyle>
          <a:p>
            <a:pPr>
              <a:defRPr/>
            </a:pPr>
            <a:fld id="{62504F92-600B-474A-A79B-43B8F1E1F561}"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4DE1F780-939D-648E-564C-0EB97F30BFC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C4EE713-1498-9983-1E5B-E47B2788B145}"/>
              </a:ext>
            </a:extLst>
          </p:cNvPr>
          <p:cNvSpPr>
            <a:spLocks noGrp="1"/>
          </p:cNvSpPr>
          <p:nvPr>
            <p:ph type="sldNum" sz="quarter" idx="12"/>
          </p:nvPr>
        </p:nvSpPr>
        <p:spPr/>
        <p:txBody>
          <a:bodyPr/>
          <a:lstStyle>
            <a:lvl1pPr>
              <a:defRPr/>
            </a:lvl1pPr>
          </a:lstStyle>
          <a:p>
            <a:pPr>
              <a:defRPr/>
            </a:pPr>
            <a:fld id="{6FB806F4-6551-4AF1-8AFE-66CC1A8C6A87}" type="slidenum">
              <a:rPr lang="fr-FR" altLang="fr-FR"/>
              <a:pPr>
                <a:defRPr/>
              </a:pPr>
              <a:t>‹N°›</a:t>
            </a:fld>
            <a:endParaRPr lang="fr-FR" altLang="fr-FR"/>
          </a:p>
        </p:txBody>
      </p:sp>
    </p:spTree>
    <p:extLst>
      <p:ext uri="{BB962C8B-B14F-4D97-AF65-F5344CB8AC3E}">
        <p14:creationId xmlns:p14="http://schemas.microsoft.com/office/powerpoint/2010/main" val="175110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CB4EAE-D490-26B5-D6DA-3B360BFC9DC8}"/>
              </a:ext>
            </a:extLst>
          </p:cNvPr>
          <p:cNvSpPr>
            <a:spLocks noGrp="1"/>
          </p:cNvSpPr>
          <p:nvPr>
            <p:ph type="dt" sz="half" idx="10"/>
          </p:nvPr>
        </p:nvSpPr>
        <p:spPr/>
        <p:txBody>
          <a:bodyPr/>
          <a:lstStyle>
            <a:lvl1pPr>
              <a:defRPr/>
            </a:lvl1pPr>
          </a:lstStyle>
          <a:p>
            <a:pPr>
              <a:defRPr/>
            </a:pPr>
            <a:fld id="{67E21A52-9093-4B21-935C-40559919CD8D}"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3C8C99A-02F8-F668-1146-7CD9CFD2967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262EB0A-52F7-015A-08E5-7B57D288A722}"/>
              </a:ext>
            </a:extLst>
          </p:cNvPr>
          <p:cNvSpPr>
            <a:spLocks noGrp="1"/>
          </p:cNvSpPr>
          <p:nvPr>
            <p:ph type="sldNum" sz="quarter" idx="12"/>
          </p:nvPr>
        </p:nvSpPr>
        <p:spPr/>
        <p:txBody>
          <a:bodyPr/>
          <a:lstStyle>
            <a:lvl1pPr>
              <a:defRPr/>
            </a:lvl1pPr>
          </a:lstStyle>
          <a:p>
            <a:pPr>
              <a:defRPr/>
            </a:pPr>
            <a:fld id="{82C6B6A3-5852-4F9F-A7D0-837716A06626}" type="slidenum">
              <a:rPr lang="fr-FR" altLang="fr-FR"/>
              <a:pPr>
                <a:defRPr/>
              </a:pPr>
              <a:t>‹N°›</a:t>
            </a:fld>
            <a:endParaRPr lang="fr-FR" altLang="fr-FR"/>
          </a:p>
        </p:txBody>
      </p:sp>
    </p:spTree>
    <p:extLst>
      <p:ext uri="{BB962C8B-B14F-4D97-AF65-F5344CB8AC3E}">
        <p14:creationId xmlns:p14="http://schemas.microsoft.com/office/powerpoint/2010/main" val="36696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B8168179-9BB3-48C8-E324-0835EC6E9FFC}"/>
              </a:ext>
            </a:extLst>
          </p:cNvPr>
          <p:cNvSpPr>
            <a:spLocks noGrp="1"/>
          </p:cNvSpPr>
          <p:nvPr>
            <p:ph type="dt" sz="half" idx="10"/>
          </p:nvPr>
        </p:nvSpPr>
        <p:spPr/>
        <p:txBody>
          <a:bodyPr/>
          <a:lstStyle>
            <a:lvl1pPr>
              <a:defRPr/>
            </a:lvl1pPr>
          </a:lstStyle>
          <a:p>
            <a:pPr>
              <a:defRPr/>
            </a:pPr>
            <a:fld id="{083C4E05-EC30-4606-8178-CD07BD99799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598E7FCE-4D37-39BB-B0C0-95D82A81961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5EC86162-83AA-8FBF-C722-4777215DFD3A}"/>
              </a:ext>
            </a:extLst>
          </p:cNvPr>
          <p:cNvSpPr>
            <a:spLocks noGrp="1"/>
          </p:cNvSpPr>
          <p:nvPr>
            <p:ph type="sldNum" sz="quarter" idx="12"/>
          </p:nvPr>
        </p:nvSpPr>
        <p:spPr/>
        <p:txBody>
          <a:bodyPr/>
          <a:lstStyle>
            <a:lvl1pPr>
              <a:defRPr/>
            </a:lvl1pPr>
          </a:lstStyle>
          <a:p>
            <a:pPr>
              <a:defRPr/>
            </a:pPr>
            <a:fld id="{8C0DA96A-2970-4FEA-BB4A-81032E0A0AFD}" type="slidenum">
              <a:rPr lang="fr-FR" altLang="fr-FR"/>
              <a:pPr>
                <a:defRPr/>
              </a:pPr>
              <a:t>‹N°›</a:t>
            </a:fld>
            <a:endParaRPr lang="fr-FR" altLang="fr-FR"/>
          </a:p>
        </p:txBody>
      </p:sp>
    </p:spTree>
    <p:extLst>
      <p:ext uri="{BB962C8B-B14F-4D97-AF65-F5344CB8AC3E}">
        <p14:creationId xmlns:p14="http://schemas.microsoft.com/office/powerpoint/2010/main" val="5548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B2C17D4C-BF48-764A-8D0B-E69919AC26BF}"/>
              </a:ext>
            </a:extLst>
          </p:cNvPr>
          <p:cNvSpPr>
            <a:spLocks noGrp="1"/>
          </p:cNvSpPr>
          <p:nvPr>
            <p:ph type="dt" sz="half" idx="10"/>
          </p:nvPr>
        </p:nvSpPr>
        <p:spPr/>
        <p:txBody>
          <a:bodyPr/>
          <a:lstStyle>
            <a:lvl1pPr>
              <a:defRPr/>
            </a:lvl1pPr>
          </a:lstStyle>
          <a:p>
            <a:pPr>
              <a:defRPr/>
            </a:pPr>
            <a:fld id="{5D94A5EE-915A-417B-9609-C033C3272DF1}"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7CFEAB3F-7625-03DC-EFBB-EDD12C10AB9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62BA669-AF99-E0A1-940B-C54B814DFBF8}"/>
              </a:ext>
            </a:extLst>
          </p:cNvPr>
          <p:cNvSpPr>
            <a:spLocks noGrp="1"/>
          </p:cNvSpPr>
          <p:nvPr>
            <p:ph type="sldNum" sz="quarter" idx="12"/>
          </p:nvPr>
        </p:nvSpPr>
        <p:spPr/>
        <p:txBody>
          <a:bodyPr/>
          <a:lstStyle>
            <a:lvl1pPr>
              <a:defRPr/>
            </a:lvl1pPr>
          </a:lstStyle>
          <a:p>
            <a:pPr>
              <a:defRPr/>
            </a:pPr>
            <a:fld id="{AB11FE1E-7A14-4525-9F53-6F88AD82182F}" type="slidenum">
              <a:rPr lang="fr-FR" altLang="fr-FR"/>
              <a:pPr>
                <a:defRPr/>
              </a:pPr>
              <a:t>‹N°›</a:t>
            </a:fld>
            <a:endParaRPr lang="fr-FR" altLang="fr-FR"/>
          </a:p>
        </p:txBody>
      </p:sp>
    </p:spTree>
    <p:extLst>
      <p:ext uri="{BB962C8B-B14F-4D97-AF65-F5344CB8AC3E}">
        <p14:creationId xmlns:p14="http://schemas.microsoft.com/office/powerpoint/2010/main" val="7289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677369C6-BF93-19C3-F5FA-77B39E9865FF}"/>
              </a:ext>
            </a:extLst>
          </p:cNvPr>
          <p:cNvSpPr>
            <a:spLocks noGrp="1"/>
          </p:cNvSpPr>
          <p:nvPr>
            <p:ph type="dt" sz="half" idx="10"/>
          </p:nvPr>
        </p:nvSpPr>
        <p:spPr/>
        <p:txBody>
          <a:bodyPr/>
          <a:lstStyle>
            <a:lvl1pPr>
              <a:defRPr/>
            </a:lvl1pPr>
          </a:lstStyle>
          <a:p>
            <a:pPr>
              <a:defRPr/>
            </a:pPr>
            <a:fld id="{EAA49547-3BF6-4A09-8C13-CA8132C6D9D5}"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2EC0E3E4-2D75-3D05-A809-F69261ACDB25}"/>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7C48993-BAED-55A3-A64F-7AFD084B19CE}"/>
              </a:ext>
            </a:extLst>
          </p:cNvPr>
          <p:cNvSpPr>
            <a:spLocks noGrp="1"/>
          </p:cNvSpPr>
          <p:nvPr>
            <p:ph type="sldNum" sz="quarter" idx="12"/>
          </p:nvPr>
        </p:nvSpPr>
        <p:spPr/>
        <p:txBody>
          <a:bodyPr/>
          <a:lstStyle>
            <a:lvl1pPr>
              <a:defRPr/>
            </a:lvl1pPr>
          </a:lstStyle>
          <a:p>
            <a:pPr>
              <a:defRPr/>
            </a:pPr>
            <a:fld id="{47669856-6B06-4BBC-B7A5-D3B7156C2019}" type="slidenum">
              <a:rPr lang="fr-FR" altLang="fr-FR"/>
              <a:pPr>
                <a:defRPr/>
              </a:pPr>
              <a:t>‹N°›</a:t>
            </a:fld>
            <a:endParaRPr lang="fr-FR" altLang="fr-FR"/>
          </a:p>
        </p:txBody>
      </p:sp>
    </p:spTree>
    <p:extLst>
      <p:ext uri="{BB962C8B-B14F-4D97-AF65-F5344CB8AC3E}">
        <p14:creationId xmlns:p14="http://schemas.microsoft.com/office/powerpoint/2010/main" val="215941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47C3679-B41F-F901-B9C4-383591008B76}"/>
              </a:ext>
            </a:extLst>
          </p:cNvPr>
          <p:cNvSpPr>
            <a:spLocks noGrp="1"/>
          </p:cNvSpPr>
          <p:nvPr>
            <p:ph type="dt" sz="half" idx="10"/>
          </p:nvPr>
        </p:nvSpPr>
        <p:spPr/>
        <p:txBody>
          <a:bodyPr/>
          <a:lstStyle>
            <a:lvl1pPr>
              <a:defRPr/>
            </a:lvl1pPr>
          </a:lstStyle>
          <a:p>
            <a:pPr>
              <a:defRPr/>
            </a:pPr>
            <a:fld id="{3D7141E6-ED17-459C-AD73-98F2585B871F}"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47CF4722-F735-FBCB-455D-C20DB5B0088E}"/>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BBEB84F-1ABC-1D1D-C5B9-B031AA3B1ED8}"/>
              </a:ext>
            </a:extLst>
          </p:cNvPr>
          <p:cNvSpPr>
            <a:spLocks noGrp="1"/>
          </p:cNvSpPr>
          <p:nvPr>
            <p:ph type="sldNum" sz="quarter" idx="12"/>
          </p:nvPr>
        </p:nvSpPr>
        <p:spPr/>
        <p:txBody>
          <a:bodyPr/>
          <a:lstStyle>
            <a:lvl1pPr>
              <a:defRPr/>
            </a:lvl1pPr>
          </a:lstStyle>
          <a:p>
            <a:pPr>
              <a:defRPr/>
            </a:pPr>
            <a:fld id="{7B6D7C85-568F-459B-BE48-4364EC4DB454}" type="slidenum">
              <a:rPr lang="fr-FR" altLang="fr-FR"/>
              <a:pPr>
                <a:defRPr/>
              </a:pPr>
              <a:t>‹N°›</a:t>
            </a:fld>
            <a:endParaRPr lang="fr-FR" altLang="fr-FR"/>
          </a:p>
        </p:txBody>
      </p:sp>
    </p:spTree>
    <p:extLst>
      <p:ext uri="{BB962C8B-B14F-4D97-AF65-F5344CB8AC3E}">
        <p14:creationId xmlns:p14="http://schemas.microsoft.com/office/powerpoint/2010/main" val="50704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B1243EA-B46D-13C8-400B-DC67951D4118}"/>
              </a:ext>
            </a:extLst>
          </p:cNvPr>
          <p:cNvSpPr>
            <a:spLocks noGrp="1"/>
          </p:cNvSpPr>
          <p:nvPr>
            <p:ph type="dt" sz="half" idx="10"/>
          </p:nvPr>
        </p:nvSpPr>
        <p:spPr/>
        <p:txBody>
          <a:bodyPr/>
          <a:lstStyle>
            <a:lvl1pPr>
              <a:defRPr/>
            </a:lvl1pPr>
          </a:lstStyle>
          <a:p>
            <a:pPr>
              <a:defRPr/>
            </a:pPr>
            <a:fld id="{86A2D7D7-08B8-421E-8E41-881D9D5BA031}"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CBFA5930-C026-A5EB-A8CA-C29F958DE008}"/>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050120FF-D3E9-FA02-9D94-00BEE731DD4B}"/>
              </a:ext>
            </a:extLst>
          </p:cNvPr>
          <p:cNvSpPr>
            <a:spLocks noGrp="1"/>
          </p:cNvSpPr>
          <p:nvPr>
            <p:ph type="sldNum" sz="quarter" idx="12"/>
          </p:nvPr>
        </p:nvSpPr>
        <p:spPr/>
        <p:txBody>
          <a:bodyPr/>
          <a:lstStyle>
            <a:lvl1pPr>
              <a:defRPr/>
            </a:lvl1pPr>
          </a:lstStyle>
          <a:p>
            <a:pPr>
              <a:defRPr/>
            </a:pPr>
            <a:fld id="{AA187160-02E3-4E33-94AF-E6288BB7077C}" type="slidenum">
              <a:rPr lang="fr-FR" altLang="fr-FR"/>
              <a:pPr>
                <a:defRPr/>
              </a:pPr>
              <a:t>‹N°›</a:t>
            </a:fld>
            <a:endParaRPr lang="fr-FR" altLang="fr-FR"/>
          </a:p>
        </p:txBody>
      </p:sp>
    </p:spTree>
    <p:extLst>
      <p:ext uri="{BB962C8B-B14F-4D97-AF65-F5344CB8AC3E}">
        <p14:creationId xmlns:p14="http://schemas.microsoft.com/office/powerpoint/2010/main" val="310081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2322AAB6-1FA7-5642-4858-7BE5992050F6}"/>
              </a:ext>
            </a:extLst>
          </p:cNvPr>
          <p:cNvSpPr>
            <a:spLocks noGrp="1"/>
          </p:cNvSpPr>
          <p:nvPr>
            <p:ph type="dt" sz="half" idx="10"/>
          </p:nvPr>
        </p:nvSpPr>
        <p:spPr/>
        <p:txBody>
          <a:bodyPr/>
          <a:lstStyle>
            <a:lvl1pPr>
              <a:defRPr/>
            </a:lvl1pPr>
          </a:lstStyle>
          <a:p>
            <a:pPr>
              <a:defRPr/>
            </a:pPr>
            <a:fld id="{8DEC2771-6811-4E74-BAA7-2660467314A6}"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EA419E24-F98E-1561-25E1-79F5930846F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72AE0C6-F78C-02A9-C1F0-E7CD784F140A}"/>
              </a:ext>
            </a:extLst>
          </p:cNvPr>
          <p:cNvSpPr>
            <a:spLocks noGrp="1"/>
          </p:cNvSpPr>
          <p:nvPr>
            <p:ph type="sldNum" sz="quarter" idx="12"/>
          </p:nvPr>
        </p:nvSpPr>
        <p:spPr/>
        <p:txBody>
          <a:bodyPr/>
          <a:lstStyle>
            <a:lvl1pPr>
              <a:defRPr/>
            </a:lvl1pPr>
          </a:lstStyle>
          <a:p>
            <a:pPr>
              <a:defRPr/>
            </a:pPr>
            <a:fld id="{C86CD942-8E54-4850-B534-F58CB7F702BB}" type="slidenum">
              <a:rPr lang="fr-FR" altLang="fr-FR"/>
              <a:pPr>
                <a:defRPr/>
              </a:pPr>
              <a:t>‹N°›</a:t>
            </a:fld>
            <a:endParaRPr lang="fr-FR" altLang="fr-FR"/>
          </a:p>
        </p:txBody>
      </p:sp>
    </p:spTree>
    <p:extLst>
      <p:ext uri="{BB962C8B-B14F-4D97-AF65-F5344CB8AC3E}">
        <p14:creationId xmlns:p14="http://schemas.microsoft.com/office/powerpoint/2010/main" val="312240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051E8B39-16F9-9DF7-00CC-DBE66C809A08}"/>
              </a:ext>
            </a:extLst>
          </p:cNvPr>
          <p:cNvSpPr>
            <a:spLocks noGrp="1"/>
          </p:cNvSpPr>
          <p:nvPr>
            <p:ph type="dt" sz="half" idx="10"/>
          </p:nvPr>
        </p:nvSpPr>
        <p:spPr/>
        <p:txBody>
          <a:bodyPr/>
          <a:lstStyle>
            <a:lvl1pPr>
              <a:defRPr/>
            </a:lvl1pPr>
          </a:lstStyle>
          <a:p>
            <a:pPr>
              <a:defRPr/>
            </a:pPr>
            <a:fld id="{14C452A8-2694-434B-821E-26F84B58FD80}"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D95FBEED-7BD2-14DF-6C6A-54EEAA4E55C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7410B85-A9B7-051A-82EF-B762B95B4B92}"/>
              </a:ext>
            </a:extLst>
          </p:cNvPr>
          <p:cNvSpPr>
            <a:spLocks noGrp="1"/>
          </p:cNvSpPr>
          <p:nvPr>
            <p:ph type="sldNum" sz="quarter" idx="12"/>
          </p:nvPr>
        </p:nvSpPr>
        <p:spPr/>
        <p:txBody>
          <a:bodyPr/>
          <a:lstStyle>
            <a:lvl1pPr>
              <a:defRPr/>
            </a:lvl1pPr>
          </a:lstStyle>
          <a:p>
            <a:pPr>
              <a:defRPr/>
            </a:pPr>
            <a:fld id="{AAF0AFF3-5883-45C9-BEB2-E4ECB403825B}" type="slidenum">
              <a:rPr lang="fr-FR" altLang="fr-FR"/>
              <a:pPr>
                <a:defRPr/>
              </a:pPr>
              <a:t>‹N°›</a:t>
            </a:fld>
            <a:endParaRPr lang="fr-FR" altLang="fr-FR"/>
          </a:p>
        </p:txBody>
      </p:sp>
    </p:spTree>
    <p:extLst>
      <p:ext uri="{BB962C8B-B14F-4D97-AF65-F5344CB8AC3E}">
        <p14:creationId xmlns:p14="http://schemas.microsoft.com/office/powerpoint/2010/main" val="377944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1C5615E-209F-FBB7-0480-3AE47427469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67CC7391-B675-4B0C-56C0-07950E142C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7E00E8C8-644F-B445-9D8F-1841D17DC93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C0F1EC7-982A-44AF-BA89-470E92D274A5}"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16E0F28C-6A87-7E04-EF0E-04AA4BE85C2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4B594B10-F5FB-D194-9F20-03DB41218A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pPr>
              <a:defRPr/>
            </a:pPr>
            <a:fld id="{29D98011-04FC-4D6C-BFA0-846AE8E594A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https://gazissimo.fr/sites/default/files/styles/menu_produit/public/menu_icons/menu_icon_5911.png?itok=KF8Az1a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https://gazissimo.fr/sites/default/files/styles/menu_produit/public/menu_icons/menu_icon_5913.png?itok=Rm7LiTXX"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https://gazissimo.fr/sites/default/files/styles/menu_produit/public/menu_icons/menu_icon_5910.png?itok=reoutsUC"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https://gazissimo.fr/sites/default/files/styles/menu_produit/public/menu_icons/menu_icon_5910.png?itok=reoutsU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s://www.connaissancedesenergies.org/sites/default/files/image_article/transport-du-gaz.jpg"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https://www.connaissancedesenergies.org/sites/default/files/image_article/transport_du_gnl_article.jpg"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https://www.connaissancedesenergies.org/sites/default/files/image_article/stockage-gaz-g_texte.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83AE8F1-70B6-660B-D3A4-A06EB968C50C}"/>
              </a:ext>
            </a:extLst>
          </p:cNvPr>
          <p:cNvSpPr>
            <a:spLocks noGrp="1"/>
          </p:cNvSpPr>
          <p:nvPr>
            <p:ph type="title"/>
          </p:nvPr>
        </p:nvSpPr>
        <p:spPr>
          <a:xfrm>
            <a:off x="1187450" y="44450"/>
            <a:ext cx="7705725" cy="1152525"/>
          </a:xfrm>
        </p:spPr>
        <p:txBody>
          <a:bodyPr/>
          <a:lstStyle/>
          <a:p>
            <a:pPr eaLnBrk="1" hangingPunct="1">
              <a:defRPr/>
            </a:pPr>
            <a:r>
              <a:rPr lang="fr-FR" altLang="fr-FR">
                <a:solidFill>
                  <a:schemeClr val="bg1"/>
                </a:solidFill>
                <a:effectLst>
                  <a:outerShdw blurRad="38100" dist="38100" dir="2700000" algn="tl">
                    <a:srgbClr val="C0C0C0"/>
                  </a:outerShdw>
                </a:effectLst>
              </a:rPr>
              <a:t>Le risque gaz</a:t>
            </a:r>
          </a:p>
        </p:txBody>
      </p:sp>
      <p:sp>
        <p:nvSpPr>
          <p:cNvPr id="3075" name="ZoneTexte 5">
            <a:extLst>
              <a:ext uri="{FF2B5EF4-FFF2-40B4-BE49-F238E27FC236}">
                <a16:creationId xmlns:a16="http://schemas.microsoft.com/office/drawing/2014/main" id="{4E9210D2-CA9E-8D49-E0CE-F27486C86ABD}"/>
              </a:ext>
            </a:extLst>
          </p:cNvPr>
          <p:cNvSpPr txBox="1">
            <a:spLocks noChangeArrowheads="1"/>
          </p:cNvSpPr>
          <p:nvPr/>
        </p:nvSpPr>
        <p:spPr bwMode="auto">
          <a:xfrm>
            <a:off x="28575" y="61658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58E62DFA-B1FA-66CA-2199-76E48081D8D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12291" name="Espace réservé du numéro de diapositive 4">
            <a:extLst>
              <a:ext uri="{FF2B5EF4-FFF2-40B4-BE49-F238E27FC236}">
                <a16:creationId xmlns:a16="http://schemas.microsoft.com/office/drawing/2014/main" id="{9C3543F5-A9B5-6589-4ADD-4ED5C8A75D6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70026D5-B0D3-4F52-8E5A-B864DDD9AA37}"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AF39F3B7-BB0C-4FD5-F28E-490528828014}"/>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Marquage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2293" name="Rectangle 1033">
            <a:extLst>
              <a:ext uri="{FF2B5EF4-FFF2-40B4-BE49-F238E27FC236}">
                <a16:creationId xmlns:a16="http://schemas.microsoft.com/office/drawing/2014/main" id="{FE431C71-0D62-E3AD-4D4D-E85925BA7AAC}"/>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2294" name="Rectangle 2">
            <a:extLst>
              <a:ext uri="{FF2B5EF4-FFF2-40B4-BE49-F238E27FC236}">
                <a16:creationId xmlns:a16="http://schemas.microsoft.com/office/drawing/2014/main" id="{196D5D15-0E84-029A-495D-740CA5ED01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12295" name="Image 1">
            <a:extLst>
              <a:ext uri="{FF2B5EF4-FFF2-40B4-BE49-F238E27FC236}">
                <a16:creationId xmlns:a16="http://schemas.microsoft.com/office/drawing/2014/main" id="{22E6A288-67C0-E2B6-6876-0F0569992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751013"/>
            <a:ext cx="831850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re 8">
            <a:extLst>
              <a:ext uri="{FF2B5EF4-FFF2-40B4-BE49-F238E27FC236}">
                <a16:creationId xmlns:a16="http://schemas.microsoft.com/office/drawing/2014/main" id="{8A7C4A00-FAA0-9709-3206-2F3E566D0F9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4451" name="Espace réservé du numéro de diapositive 4">
            <a:extLst>
              <a:ext uri="{FF2B5EF4-FFF2-40B4-BE49-F238E27FC236}">
                <a16:creationId xmlns:a16="http://schemas.microsoft.com/office/drawing/2014/main" id="{FD8E4011-076C-3662-EF12-E279F8536E4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C9CB702-DC60-4074-9E31-9EF787BB8B15}" type="slidenum">
              <a:rPr lang="fr-FR" altLang="fr-FR" sz="2000">
                <a:solidFill>
                  <a:srgbClr val="984807"/>
                </a:solidFill>
              </a:rPr>
              <a:pPr algn="r" eaLnBrk="1" hangingPunct="1">
                <a:spcBef>
                  <a:spcPct val="0"/>
                </a:spcBef>
                <a:buFontTx/>
                <a:buNone/>
              </a:pPr>
              <a:t>100</a:t>
            </a:fld>
            <a:endParaRPr lang="fr-FR" altLang="fr-FR" sz="2000">
              <a:solidFill>
                <a:srgbClr val="984807"/>
              </a:solidFill>
            </a:endParaRPr>
          </a:p>
        </p:txBody>
      </p:sp>
      <p:sp>
        <p:nvSpPr>
          <p:cNvPr id="104452" name="Rectangle 5">
            <a:extLst>
              <a:ext uri="{FF2B5EF4-FFF2-40B4-BE49-F238E27FC236}">
                <a16:creationId xmlns:a16="http://schemas.microsoft.com/office/drawing/2014/main" id="{55A6CDE2-DA30-766A-26AE-2AF2CD20B314}"/>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 name="Rectangle 1">
            <a:extLst>
              <a:ext uri="{FF2B5EF4-FFF2-40B4-BE49-F238E27FC236}">
                <a16:creationId xmlns:a16="http://schemas.microsoft.com/office/drawing/2014/main" id="{1738FCA4-31E7-FF86-4D20-0CC4C1B86ED1}"/>
              </a:ext>
            </a:extLst>
          </p:cNvPr>
          <p:cNvSpPr>
            <a:spLocks noChangeArrowheads="1"/>
          </p:cNvSpPr>
          <p:nvPr/>
        </p:nvSpPr>
        <p:spPr bwMode="auto">
          <a:xfrm>
            <a:off x="414338" y="1316038"/>
            <a:ext cx="8334375" cy="42291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2. – Fuite non enflammée sur bouteille d’acétylène non soumise à un incendie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tabLst>
                <a:tab pos="300355"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Mettre en place un périmètre de sécurité adapté à la situation (un minimum de 50 m)</a:t>
            </a:r>
          </a:p>
          <a:p>
            <a:pPr marL="342900" indent="-342900">
              <a:tabLst>
                <a:tab pos="300355" algn="l"/>
              </a:tabLs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tabLst>
                <a:tab pos="300355"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Ventiler les lieux ou locaux,</a:t>
            </a:r>
          </a:p>
          <a:p>
            <a:pPr marL="342900" indent="-342900">
              <a:tabLst>
                <a:tab pos="300355" algn="l"/>
              </a:tabLs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tabLst>
                <a:tab pos="300355"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Effectuer des mesures d’explosimétrie dans tout le périmètre de sécurité.</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re 8">
            <a:extLst>
              <a:ext uri="{FF2B5EF4-FFF2-40B4-BE49-F238E27FC236}">
                <a16:creationId xmlns:a16="http://schemas.microsoft.com/office/drawing/2014/main" id="{AEE256DA-618C-B60C-6793-D29FEB0501E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5475" name="Espace réservé du numéro de diapositive 4">
            <a:extLst>
              <a:ext uri="{FF2B5EF4-FFF2-40B4-BE49-F238E27FC236}">
                <a16:creationId xmlns:a16="http://schemas.microsoft.com/office/drawing/2014/main" id="{76DCF56C-9C01-AC92-3507-9ED05CD2158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86B4761-197C-4E08-9AB2-890673B82514}" type="slidenum">
              <a:rPr lang="fr-FR" altLang="fr-FR" sz="2000">
                <a:solidFill>
                  <a:srgbClr val="984807"/>
                </a:solidFill>
              </a:rPr>
              <a:pPr algn="r" eaLnBrk="1" hangingPunct="1">
                <a:spcBef>
                  <a:spcPct val="0"/>
                </a:spcBef>
                <a:buFontTx/>
                <a:buNone/>
              </a:pPr>
              <a:t>101</a:t>
            </a:fld>
            <a:endParaRPr lang="fr-FR" altLang="fr-FR" sz="2000">
              <a:solidFill>
                <a:srgbClr val="984807"/>
              </a:solidFill>
            </a:endParaRPr>
          </a:p>
        </p:txBody>
      </p:sp>
      <p:sp>
        <p:nvSpPr>
          <p:cNvPr id="105476" name="Rectangle 5">
            <a:extLst>
              <a:ext uri="{FF2B5EF4-FFF2-40B4-BE49-F238E27FC236}">
                <a16:creationId xmlns:a16="http://schemas.microsoft.com/office/drawing/2014/main" id="{6CDDE147-7E91-9A21-9135-65FB2B681590}"/>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5477" name="Rectangle 1">
            <a:extLst>
              <a:ext uri="{FF2B5EF4-FFF2-40B4-BE49-F238E27FC236}">
                <a16:creationId xmlns:a16="http://schemas.microsoft.com/office/drawing/2014/main" id="{834EEE4C-FAEF-DD5F-A503-91F77241240F}"/>
              </a:ext>
            </a:extLst>
          </p:cNvPr>
          <p:cNvSpPr>
            <a:spLocks noChangeArrowheads="1"/>
          </p:cNvSpPr>
          <p:nvPr/>
        </p:nvSpPr>
        <p:spPr bwMode="auto">
          <a:xfrm>
            <a:off x="414338" y="1316038"/>
            <a:ext cx="83343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2. – Fuite non enflammée sur bouteille d’acétylène non soumise à un incendie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Fermer le robinet en prenant les précautions nécessaires pour un milieu gazeux hautement inflammable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zone ATEX </a:t>
            </a:r>
          </a:p>
          <a:p>
            <a:pPr>
              <a:buFont typeface="Arial" panose="020B0604020202020204" pitchFamily="34" charset="0"/>
              <a:buNone/>
            </a:pPr>
            <a:endParaRPr lang="fr-FR" altLang="fr-FR" sz="2400">
              <a:latin typeface="Times New Roman" panose="02020603050405020304" pitchFamily="18" charset="0"/>
              <a:cs typeface="Calibri" panose="020F0502020204030204" pitchFamily="34" charset="0"/>
            </a:endParaRP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Si la fuite ne provient pas de la sortie du robinet</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 ne pas intervenir sur la bouteille et laisser celle-ci se vidanger totalement par l’orifice à l’origine de la fuite.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re 8">
            <a:extLst>
              <a:ext uri="{FF2B5EF4-FFF2-40B4-BE49-F238E27FC236}">
                <a16:creationId xmlns:a16="http://schemas.microsoft.com/office/drawing/2014/main" id="{45AB558F-8D35-A4B3-1430-24C2EB92364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6499" name="Espace réservé du numéro de diapositive 4">
            <a:extLst>
              <a:ext uri="{FF2B5EF4-FFF2-40B4-BE49-F238E27FC236}">
                <a16:creationId xmlns:a16="http://schemas.microsoft.com/office/drawing/2014/main" id="{B929E994-CC96-15F9-0809-FDB2858B74C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00E5309-962C-4E61-AA39-69034ABEFCC8}" type="slidenum">
              <a:rPr lang="fr-FR" altLang="fr-FR" sz="2000">
                <a:solidFill>
                  <a:srgbClr val="984807"/>
                </a:solidFill>
              </a:rPr>
              <a:pPr algn="r" eaLnBrk="1" hangingPunct="1">
                <a:spcBef>
                  <a:spcPct val="0"/>
                </a:spcBef>
                <a:buFontTx/>
                <a:buNone/>
              </a:pPr>
              <a:t>102</a:t>
            </a:fld>
            <a:endParaRPr lang="fr-FR" altLang="fr-FR" sz="2000">
              <a:solidFill>
                <a:srgbClr val="984807"/>
              </a:solidFill>
            </a:endParaRPr>
          </a:p>
        </p:txBody>
      </p:sp>
      <p:sp>
        <p:nvSpPr>
          <p:cNvPr id="106500" name="Rectangle 5">
            <a:extLst>
              <a:ext uri="{FF2B5EF4-FFF2-40B4-BE49-F238E27FC236}">
                <a16:creationId xmlns:a16="http://schemas.microsoft.com/office/drawing/2014/main" id="{AACAAA02-6364-023D-8EE2-6E20566920E9}"/>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 name="Rectangle 1">
            <a:extLst>
              <a:ext uri="{FF2B5EF4-FFF2-40B4-BE49-F238E27FC236}">
                <a16:creationId xmlns:a16="http://schemas.microsoft.com/office/drawing/2014/main" id="{21A472D0-0D67-99D0-7490-A197BA6A282F}"/>
              </a:ext>
            </a:extLst>
          </p:cNvPr>
          <p:cNvSpPr>
            <a:spLocks noChangeArrowheads="1"/>
          </p:cNvSpPr>
          <p:nvPr/>
        </p:nvSpPr>
        <p:spPr bwMode="auto">
          <a:xfrm>
            <a:off x="414338" y="1316038"/>
            <a:ext cx="8334375" cy="45974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2. – Fuite non enflammée sur bouteille d’acétylène non soumise à un incendie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Si la fuite est importante et si cela est possible, mettre en place des rideaux d’eau /</a:t>
            </a:r>
          </a:p>
          <a:p>
            <a:pPr marL="342900" indent="-342900">
              <a:buFont typeface="Wingdings" panose="05000000000000000000" pitchFamily="2" charset="2"/>
              <a:buChar char="è"/>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Empêcher l’inflammation. </a:t>
            </a:r>
          </a:p>
          <a:p>
            <a:pPr marL="342900" indent="-342900">
              <a:buFont typeface="Wingdings" panose="05000000000000000000" pitchFamily="2" charset="2"/>
              <a:buChar char="è"/>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Agir sur la dilution du gaz tant que possible s’ils sont placés très près.</a:t>
            </a:r>
          </a:p>
          <a:p>
            <a:pPr>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tabLst>
                <a:tab pos="44958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Déplacer la bouteille à l’air libre à condition qu’il n’y ait plus de fuite,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re 8">
            <a:extLst>
              <a:ext uri="{FF2B5EF4-FFF2-40B4-BE49-F238E27FC236}">
                <a16:creationId xmlns:a16="http://schemas.microsoft.com/office/drawing/2014/main" id="{D1EDD175-7F12-DA48-E335-A78F7E920D4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7523" name="Espace réservé du numéro de diapositive 4">
            <a:extLst>
              <a:ext uri="{FF2B5EF4-FFF2-40B4-BE49-F238E27FC236}">
                <a16:creationId xmlns:a16="http://schemas.microsoft.com/office/drawing/2014/main" id="{C743482E-8AD0-0B93-064C-3E97E6660F5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755D444-1230-4969-BC25-5813116E72DE}" type="slidenum">
              <a:rPr lang="fr-FR" altLang="fr-FR" sz="2000">
                <a:solidFill>
                  <a:srgbClr val="984807"/>
                </a:solidFill>
              </a:rPr>
              <a:pPr algn="r" eaLnBrk="1" hangingPunct="1">
                <a:spcBef>
                  <a:spcPct val="0"/>
                </a:spcBef>
                <a:buFontTx/>
                <a:buNone/>
              </a:pPr>
              <a:t>103</a:t>
            </a:fld>
            <a:endParaRPr lang="fr-FR" altLang="fr-FR" sz="2000">
              <a:solidFill>
                <a:srgbClr val="984807"/>
              </a:solidFill>
            </a:endParaRPr>
          </a:p>
        </p:txBody>
      </p:sp>
      <p:sp>
        <p:nvSpPr>
          <p:cNvPr id="107524" name="Rectangle 5">
            <a:extLst>
              <a:ext uri="{FF2B5EF4-FFF2-40B4-BE49-F238E27FC236}">
                <a16:creationId xmlns:a16="http://schemas.microsoft.com/office/drawing/2014/main" id="{F8FB7CFB-1AEE-C7DD-A18E-C8B32F1AB1DA}"/>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 name="Rectangle 1">
            <a:extLst>
              <a:ext uri="{FF2B5EF4-FFF2-40B4-BE49-F238E27FC236}">
                <a16:creationId xmlns:a16="http://schemas.microsoft.com/office/drawing/2014/main" id="{24AD21BC-273E-ADDC-986D-AD23AC4EA50E}"/>
              </a:ext>
            </a:extLst>
          </p:cNvPr>
          <p:cNvSpPr>
            <a:spLocks noChangeArrowheads="1"/>
          </p:cNvSpPr>
          <p:nvPr/>
        </p:nvSpPr>
        <p:spPr bwMode="auto">
          <a:xfrm>
            <a:off x="414338" y="1316038"/>
            <a:ext cx="8334375" cy="42291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3. – Fuite enflammée d’une bouteille d’acétylène non soumise à un incendie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tabLst>
                <a:tab pos="1996440" algn="l"/>
              </a:tabLst>
              <a:defRPr/>
            </a:pPr>
            <a:r>
              <a:rPr lang="fr-F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 PAS DÉPLACER LA BOUTEILLE</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 typeface="Wingdings" panose="05000000000000000000" pitchFamily="2" charset="2"/>
              <a:buChar char="è"/>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Mettre en place un périmètre de sécurité adapté à la situation (un minimum de 50 mètres)</a:t>
            </a:r>
          </a:p>
          <a:p>
            <a:pPr marL="342900" indent="-342900">
              <a:buFont typeface="Wingdings" panose="05000000000000000000" pitchFamily="2" charset="2"/>
              <a:buChar char="è"/>
              <a:tabLst>
                <a:tab pos="1996440" algn="l"/>
              </a:tabLs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tabLst>
                <a:tab pos="1996440" algn="l"/>
              </a:tabLst>
              <a:defRPr/>
            </a:pP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I</a:t>
            </a:r>
            <a:r>
              <a:rPr lang="fr-FR" sz="2400" dirty="0">
                <a:latin typeface="Times New Roman" panose="02020603050405020304" pitchFamily="18" charset="0"/>
                <a:ea typeface="Calibri" panose="020F0502020204030204" pitchFamily="34" charset="0"/>
                <a:cs typeface="Times New Roman" panose="02020603050405020304" pitchFamily="18" charset="0"/>
              </a:rPr>
              <a:t>nformer les personnels intervenants de la nature du produit concerné</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8">
            <a:extLst>
              <a:ext uri="{FF2B5EF4-FFF2-40B4-BE49-F238E27FC236}">
                <a16:creationId xmlns:a16="http://schemas.microsoft.com/office/drawing/2014/main" id="{98102784-9FAB-25BE-DC1D-48E14705474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8547" name="Espace réservé du numéro de diapositive 4">
            <a:extLst>
              <a:ext uri="{FF2B5EF4-FFF2-40B4-BE49-F238E27FC236}">
                <a16:creationId xmlns:a16="http://schemas.microsoft.com/office/drawing/2014/main" id="{1B462635-0636-CC2C-A0B7-A69421641D5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6B8756D-CD7C-46BC-9C57-F032654E8B11}" type="slidenum">
              <a:rPr lang="fr-FR" altLang="fr-FR" sz="2000">
                <a:solidFill>
                  <a:srgbClr val="984807"/>
                </a:solidFill>
              </a:rPr>
              <a:pPr algn="r" eaLnBrk="1" hangingPunct="1">
                <a:spcBef>
                  <a:spcPct val="0"/>
                </a:spcBef>
                <a:buFontTx/>
                <a:buNone/>
              </a:pPr>
              <a:t>104</a:t>
            </a:fld>
            <a:endParaRPr lang="fr-FR" altLang="fr-FR" sz="2000">
              <a:solidFill>
                <a:srgbClr val="984807"/>
              </a:solidFill>
            </a:endParaRPr>
          </a:p>
        </p:txBody>
      </p:sp>
      <p:sp>
        <p:nvSpPr>
          <p:cNvPr id="108548" name="Rectangle 5">
            <a:extLst>
              <a:ext uri="{FF2B5EF4-FFF2-40B4-BE49-F238E27FC236}">
                <a16:creationId xmlns:a16="http://schemas.microsoft.com/office/drawing/2014/main" id="{9B59E55F-68A0-3227-180C-F5A41B894237}"/>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 name="Rectangle 1">
            <a:extLst>
              <a:ext uri="{FF2B5EF4-FFF2-40B4-BE49-F238E27FC236}">
                <a16:creationId xmlns:a16="http://schemas.microsoft.com/office/drawing/2014/main" id="{9C24B3ED-1FD4-D57F-3E26-8E9023E119B5}"/>
              </a:ext>
            </a:extLst>
          </p:cNvPr>
          <p:cNvSpPr>
            <a:spLocks noChangeArrowheads="1"/>
          </p:cNvSpPr>
          <p:nvPr/>
        </p:nvSpPr>
        <p:spPr bwMode="auto">
          <a:xfrm>
            <a:off x="414338" y="1316038"/>
            <a:ext cx="8334375" cy="29733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3. – Fuite enflammée d’une bouteille d’acétylène non soumise à un incendie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Tx/>
              <a:buChar char="-"/>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Présence de fumées noires sortant de la bouteille </a:t>
            </a:r>
          </a:p>
          <a:p>
            <a:pPr marL="342900" indent="-342900">
              <a:buFontTx/>
              <a:buChar char="-"/>
              <a:tabLst>
                <a:tab pos="1996440" algn="l"/>
              </a:tabLst>
              <a:defRPr/>
            </a:pPr>
            <a:endPar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buFont typeface="Arial" panose="020B0604020202020204" pitchFamily="34" charset="0"/>
              <a:buNone/>
              <a:tabLst>
                <a:tab pos="1996440" algn="l"/>
              </a:tabLst>
              <a:defRPr/>
            </a:pP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latin typeface="Times New Roman" panose="02020603050405020304" pitchFamily="18" charset="0"/>
                <a:ea typeface="Calibri" panose="020F0502020204030204" pitchFamily="34" charset="0"/>
                <a:cs typeface="Times New Roman" panose="02020603050405020304" pitchFamily="18" charset="0"/>
              </a:rPr>
              <a:t> décomposition = application du protocole en refroidissant la bouteille.</a:t>
            </a:r>
          </a:p>
        </p:txBody>
      </p:sp>
      <p:pic>
        <p:nvPicPr>
          <p:cNvPr id="108550" name="Picture 1">
            <a:extLst>
              <a:ext uri="{FF2B5EF4-FFF2-40B4-BE49-F238E27FC236}">
                <a16:creationId xmlns:a16="http://schemas.microsoft.com/office/drawing/2014/main" id="{796B66E5-21FF-A457-5044-9DB7330DD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005263"/>
            <a:ext cx="38147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re 8">
            <a:extLst>
              <a:ext uri="{FF2B5EF4-FFF2-40B4-BE49-F238E27FC236}">
                <a16:creationId xmlns:a16="http://schemas.microsoft.com/office/drawing/2014/main" id="{CCDB4EEA-0380-984B-BC64-B91AA6EDF01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9571" name="Espace réservé du numéro de diapositive 4">
            <a:extLst>
              <a:ext uri="{FF2B5EF4-FFF2-40B4-BE49-F238E27FC236}">
                <a16:creationId xmlns:a16="http://schemas.microsoft.com/office/drawing/2014/main" id="{4D4E64F3-6F34-E4F2-1C0B-8729FA5BA7E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8A45B45-BB7F-40CA-85A5-35CE99C26237}" type="slidenum">
              <a:rPr lang="fr-FR" altLang="fr-FR" sz="2000">
                <a:solidFill>
                  <a:srgbClr val="984807"/>
                </a:solidFill>
              </a:rPr>
              <a:pPr algn="r" eaLnBrk="1" hangingPunct="1">
                <a:spcBef>
                  <a:spcPct val="0"/>
                </a:spcBef>
                <a:buFontTx/>
                <a:buNone/>
              </a:pPr>
              <a:t>105</a:t>
            </a:fld>
            <a:endParaRPr lang="fr-FR" altLang="fr-FR" sz="2000">
              <a:solidFill>
                <a:srgbClr val="984807"/>
              </a:solidFill>
            </a:endParaRPr>
          </a:p>
        </p:txBody>
      </p:sp>
      <p:sp>
        <p:nvSpPr>
          <p:cNvPr id="109572" name="Rectangle 5">
            <a:extLst>
              <a:ext uri="{FF2B5EF4-FFF2-40B4-BE49-F238E27FC236}">
                <a16:creationId xmlns:a16="http://schemas.microsoft.com/office/drawing/2014/main" id="{D093E18F-DF5B-4608-06E8-B44754DB24AB}"/>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 name="Rectangle 1">
            <a:extLst>
              <a:ext uri="{FF2B5EF4-FFF2-40B4-BE49-F238E27FC236}">
                <a16:creationId xmlns:a16="http://schemas.microsoft.com/office/drawing/2014/main" id="{FBE2A094-72BD-CE4C-A2EB-DEE64DAD18FD}"/>
              </a:ext>
            </a:extLst>
          </p:cNvPr>
          <p:cNvSpPr>
            <a:spLocks noChangeArrowheads="1"/>
          </p:cNvSpPr>
          <p:nvPr/>
        </p:nvSpPr>
        <p:spPr bwMode="auto">
          <a:xfrm>
            <a:off x="414338" y="1316038"/>
            <a:ext cx="8334375" cy="37861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3. – Fuite enflammée d’une bouteille d’acétylène non soumise à un incendie : </a:t>
            </a:r>
          </a:p>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S’assurer que le robinet est en état de fonctionner (pas de choc ou de déformation). </a:t>
            </a:r>
          </a:p>
          <a:p>
            <a:pPr>
              <a:buFont typeface="Arial" panose="020B0604020202020204" pitchFamily="34" charset="0"/>
              <a:buNone/>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Tx/>
              <a:buChar char="-"/>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Fermer le robinet en se protégeant de la chaleur par un jet diffusé </a:t>
            </a: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latin typeface="Times New Roman" panose="02020603050405020304" pitchFamily="18" charset="0"/>
                <a:ea typeface="Calibri" panose="020F0502020204030204" pitchFamily="34" charset="0"/>
                <a:cs typeface="Times New Roman" panose="02020603050405020304" pitchFamily="18" charset="0"/>
              </a:rPr>
              <a:t> bouteilles sont équipées d’un dispositif anti retour de flamme.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re 8">
            <a:extLst>
              <a:ext uri="{FF2B5EF4-FFF2-40B4-BE49-F238E27FC236}">
                <a16:creationId xmlns:a16="http://schemas.microsoft.com/office/drawing/2014/main" id="{4853B8FF-36F9-D7F5-CA44-734DD7D8BCF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10595" name="Espace réservé du numéro de diapositive 4">
            <a:extLst>
              <a:ext uri="{FF2B5EF4-FFF2-40B4-BE49-F238E27FC236}">
                <a16:creationId xmlns:a16="http://schemas.microsoft.com/office/drawing/2014/main" id="{B3F6CAAF-7F13-8FF6-7A3E-899E5177ACD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E6097AB-E711-47A9-8497-4914F7332D0D}" type="slidenum">
              <a:rPr lang="fr-FR" altLang="fr-FR" sz="2000">
                <a:solidFill>
                  <a:srgbClr val="984807"/>
                </a:solidFill>
              </a:rPr>
              <a:pPr algn="r" eaLnBrk="1" hangingPunct="1">
                <a:spcBef>
                  <a:spcPct val="0"/>
                </a:spcBef>
                <a:buFontTx/>
                <a:buNone/>
              </a:pPr>
              <a:t>106</a:t>
            </a:fld>
            <a:endParaRPr lang="fr-FR" altLang="fr-FR" sz="2000">
              <a:solidFill>
                <a:srgbClr val="984807"/>
              </a:solidFill>
            </a:endParaRPr>
          </a:p>
        </p:txBody>
      </p:sp>
      <p:sp>
        <p:nvSpPr>
          <p:cNvPr id="110596" name="Rectangle 5">
            <a:extLst>
              <a:ext uri="{FF2B5EF4-FFF2-40B4-BE49-F238E27FC236}">
                <a16:creationId xmlns:a16="http://schemas.microsoft.com/office/drawing/2014/main" id="{AB8D025C-4B55-39BF-3550-328E0CB46D73}"/>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10597" name="Rectangle 1">
            <a:extLst>
              <a:ext uri="{FF2B5EF4-FFF2-40B4-BE49-F238E27FC236}">
                <a16:creationId xmlns:a16="http://schemas.microsoft.com/office/drawing/2014/main" id="{BD91C075-D0CC-D9AC-4329-EBF4A4D275CE}"/>
              </a:ext>
            </a:extLst>
          </p:cNvPr>
          <p:cNvSpPr>
            <a:spLocks noChangeArrowheads="1"/>
          </p:cNvSpPr>
          <p:nvPr/>
        </p:nvSpPr>
        <p:spPr bwMode="auto">
          <a:xfrm>
            <a:off x="414338" y="1316038"/>
            <a:ext cx="83343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3. – Fuite enflammée d’une bouteille d’acétylène non soumise à un incendie : </a:t>
            </a:r>
          </a:p>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Assurer la protection des tiers du flux thermique de la flamme.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Contrôler la T° de la bouteille à la caméra thermique et voir la répartition de cette T° sur tout le corps de la bouteille.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 </a:t>
            </a:r>
            <a:r>
              <a:rPr lang="fr-FR" altLang="fr-FR" sz="2400">
                <a:latin typeface="Times New Roman" panose="02020603050405020304" pitchFamily="18" charset="0"/>
                <a:cs typeface="Calibri" panose="020F0502020204030204" pitchFamily="34" charset="0"/>
              </a:rPr>
              <a:t>Cela donne l’urgence de l’intervention.</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Suivre l’évolution de la T° de la bouteille.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re 8">
            <a:extLst>
              <a:ext uri="{FF2B5EF4-FFF2-40B4-BE49-F238E27FC236}">
                <a16:creationId xmlns:a16="http://schemas.microsoft.com/office/drawing/2014/main" id="{7D8ADC61-204E-FDE6-133B-790A6E6D5F3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111619" name="Espace réservé du numéro de diapositive 4">
            <a:extLst>
              <a:ext uri="{FF2B5EF4-FFF2-40B4-BE49-F238E27FC236}">
                <a16:creationId xmlns:a16="http://schemas.microsoft.com/office/drawing/2014/main" id="{572CE707-0DC2-16C5-77C6-6B867C82491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D67BD93-539C-4BF8-8D60-3F6825035DC7}" type="slidenum">
              <a:rPr lang="fr-FR" altLang="fr-FR" sz="2000">
                <a:solidFill>
                  <a:srgbClr val="984807"/>
                </a:solidFill>
              </a:rPr>
              <a:pPr algn="r" eaLnBrk="1" hangingPunct="1">
                <a:spcBef>
                  <a:spcPct val="0"/>
                </a:spcBef>
                <a:buFontTx/>
                <a:buNone/>
              </a:pPr>
              <a:t>107</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100B1E3A-CF8B-031E-CC07-6F733D603CA1}"/>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1621" name="ZoneTexte 12">
            <a:extLst>
              <a:ext uri="{FF2B5EF4-FFF2-40B4-BE49-F238E27FC236}">
                <a16:creationId xmlns:a16="http://schemas.microsoft.com/office/drawing/2014/main" id="{1D8C134E-67C8-7DF1-215B-F52C8C1C7A0F}"/>
              </a:ext>
            </a:extLst>
          </p:cNvPr>
          <p:cNvSpPr txBox="1">
            <a:spLocks noChangeArrowheads="1"/>
          </p:cNvSpPr>
          <p:nvPr/>
        </p:nvSpPr>
        <p:spPr bwMode="auto">
          <a:xfrm>
            <a:off x="4711700" y="2133600"/>
            <a:ext cx="40370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111622" name="ZoneTexte 15">
            <a:extLst>
              <a:ext uri="{FF2B5EF4-FFF2-40B4-BE49-F238E27FC236}">
                <a16:creationId xmlns:a16="http://schemas.microsoft.com/office/drawing/2014/main" id="{43FC2334-26BA-25C7-23C0-B311E3FCE154}"/>
              </a:ext>
            </a:extLst>
          </p:cNvPr>
          <p:cNvSpPr txBox="1">
            <a:spLocks noChangeArrowheads="1"/>
          </p:cNvSpPr>
          <p:nvPr/>
        </p:nvSpPr>
        <p:spPr bwMode="auto">
          <a:xfrm>
            <a:off x="609600" y="2133600"/>
            <a:ext cx="3429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Origine</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Transport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Stockage </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Distribution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F3574F4B-22F2-A17B-8CD9-622D0369DB7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13315" name="Espace réservé du numéro de diapositive 4">
            <a:extLst>
              <a:ext uri="{FF2B5EF4-FFF2-40B4-BE49-F238E27FC236}">
                <a16:creationId xmlns:a16="http://schemas.microsoft.com/office/drawing/2014/main" id="{CE24FB29-8567-8442-2B09-8B4262204F5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85D482D-50A2-4231-B478-6B79ECC1C97A}"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5892EB7F-F08E-3491-7FBF-23BFA120B7E5}"/>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Marquage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3317" name="Rectangle 1033">
            <a:extLst>
              <a:ext uri="{FF2B5EF4-FFF2-40B4-BE49-F238E27FC236}">
                <a16:creationId xmlns:a16="http://schemas.microsoft.com/office/drawing/2014/main" id="{043150CA-E061-E93C-205B-717CF4999CCA}"/>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3318" name="Rectangle 2">
            <a:extLst>
              <a:ext uri="{FF2B5EF4-FFF2-40B4-BE49-F238E27FC236}">
                <a16:creationId xmlns:a16="http://schemas.microsoft.com/office/drawing/2014/main" id="{6DDE32FF-710B-42B1-0CFE-BE79EA73AE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3319" name="Rectangle 2">
            <a:extLst>
              <a:ext uri="{FF2B5EF4-FFF2-40B4-BE49-F238E27FC236}">
                <a16:creationId xmlns:a16="http://schemas.microsoft.com/office/drawing/2014/main" id="{7C4A054E-6A27-4C30-A9DF-60BABC0FFF7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13320" name="Image 1">
            <a:extLst>
              <a:ext uri="{FF2B5EF4-FFF2-40B4-BE49-F238E27FC236}">
                <a16:creationId xmlns:a16="http://schemas.microsoft.com/office/drawing/2014/main" id="{A7CB2599-9CDA-9ACD-C118-3F0E46BA6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303338"/>
            <a:ext cx="767397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BF34DB11-105E-0790-295C-0D6F1CF6B3F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14339" name="Espace réservé du numéro de diapositive 4">
            <a:extLst>
              <a:ext uri="{FF2B5EF4-FFF2-40B4-BE49-F238E27FC236}">
                <a16:creationId xmlns:a16="http://schemas.microsoft.com/office/drawing/2014/main" id="{CAA34339-5B47-E9F9-4A78-550A1CB6D54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CF63A3-4CEB-4EED-B03C-35E3B4EA7D07}"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6B4F11AA-36B6-2163-4B04-114B638C9013}"/>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GPL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341" name="Rectangle 1">
            <a:extLst>
              <a:ext uri="{FF2B5EF4-FFF2-40B4-BE49-F238E27FC236}">
                <a16:creationId xmlns:a16="http://schemas.microsoft.com/office/drawing/2014/main" id="{5C05C3DC-94A9-D0CE-BAE4-A98BD875C3F3}"/>
              </a:ext>
            </a:extLst>
          </p:cNvPr>
          <p:cNvSpPr>
            <a:spLocks noChangeArrowheads="1"/>
          </p:cNvSpPr>
          <p:nvPr/>
        </p:nvSpPr>
        <p:spPr bwMode="auto">
          <a:xfrm>
            <a:off x="457200" y="1905000"/>
            <a:ext cx="8189913"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propane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Composé chimique majoritaire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b="1">
                <a:solidFill>
                  <a:srgbClr val="000000"/>
                </a:solidFill>
                <a:latin typeface="Times New Roman" panose="02020603050405020304" pitchFamily="18" charset="0"/>
                <a:cs typeface="Calibri" panose="020F0502020204030204" pitchFamily="34" charset="0"/>
              </a:rPr>
              <a:t>propane C</a:t>
            </a:r>
            <a:r>
              <a:rPr lang="fr-FR" altLang="fr-FR" sz="2000" b="1" baseline="-30000">
                <a:solidFill>
                  <a:srgbClr val="000000"/>
                </a:solidFill>
                <a:latin typeface="Times New Roman" panose="02020603050405020304" pitchFamily="18" charset="0"/>
                <a:cs typeface="Calibri" panose="020F0502020204030204" pitchFamily="34" charset="0"/>
              </a:rPr>
              <a:t>3</a:t>
            </a:r>
            <a:r>
              <a:rPr lang="fr-FR" altLang="fr-FR" sz="2000" b="1">
                <a:solidFill>
                  <a:srgbClr val="000000"/>
                </a:solidFill>
                <a:latin typeface="Times New Roman" panose="02020603050405020304" pitchFamily="18" charset="0"/>
                <a:cs typeface="Calibri" panose="020F0502020204030204" pitchFamily="34" charset="0"/>
              </a:rPr>
              <a:t>H</a:t>
            </a:r>
            <a:r>
              <a:rPr lang="fr-FR" altLang="fr-FR" sz="2000" b="1" baseline="-30000">
                <a:solidFill>
                  <a:srgbClr val="000000"/>
                </a:solidFill>
                <a:latin typeface="Times New Roman" panose="02020603050405020304" pitchFamily="18" charset="0"/>
                <a:cs typeface="Calibri" panose="020F0502020204030204" pitchFamily="34" charset="0"/>
              </a:rPr>
              <a:t>8</a:t>
            </a:r>
            <a:r>
              <a:rPr lang="fr-FR" altLang="fr-FR" sz="2000" b="1">
                <a:solidFill>
                  <a:srgbClr val="000000"/>
                </a:solidFill>
                <a:latin typeface="Times New Roman" panose="02020603050405020304" pitchFamily="18" charset="0"/>
                <a:cs typeface="Calibri" panose="020F0502020204030204" pitchFamily="34" charset="0"/>
              </a:rPr>
              <a:t>.</a:t>
            </a:r>
            <a:r>
              <a:rPr lang="fr-FR" altLang="fr-FR" sz="2000">
                <a:solidFill>
                  <a:srgbClr val="000000"/>
                </a:solidFill>
                <a:latin typeface="Times New Roman" panose="02020603050405020304" pitchFamily="18" charset="0"/>
                <a:cs typeface="Calibri" panose="020F0502020204030204" pitchFamily="34" charset="0"/>
              </a:rPr>
              <a:t> </a:t>
            </a:r>
          </a:p>
          <a:p>
            <a:pPr algn="just">
              <a:lnSpc>
                <a:spcPct val="107000"/>
              </a:lnSpc>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Plus lourd que l</a:t>
            </a:r>
            <a:r>
              <a:rPr lang="en-US" altLang="fr-FR" sz="2000">
                <a:solidFill>
                  <a:srgbClr val="000000"/>
                </a:solidFill>
                <a:latin typeface="Times New Roman" panose="02020603050405020304" pitchFamily="18" charset="0"/>
                <a:cs typeface="Calibri" panose="020F0502020204030204" pitchFamily="34" charset="0"/>
              </a:rPr>
              <a:t>’</a:t>
            </a:r>
            <a:r>
              <a:rPr lang="fr-FR" altLang="fr-FR" sz="2000">
                <a:solidFill>
                  <a:srgbClr val="000000"/>
                </a:solidFill>
                <a:latin typeface="Times New Roman" panose="02020603050405020304" pitchFamily="18" charset="0"/>
                <a:cs typeface="Calibri" panose="020F0502020204030204" pitchFamily="34" charset="0"/>
              </a:rPr>
              <a:t>air, </a:t>
            </a:r>
          </a:p>
          <a:p>
            <a:pPr algn="just">
              <a:lnSpc>
                <a:spcPct val="107000"/>
              </a:lnSpc>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Stocké et transporté en phase liquide sous faible pression. </a:t>
            </a:r>
          </a:p>
          <a:p>
            <a:pPr algn="just">
              <a:lnSpc>
                <a:spcPct val="107000"/>
              </a:lnSpc>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Bouteille pleine </a:t>
            </a: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cs typeface="Calibri" panose="020F0502020204030204" pitchFamily="34" charset="0"/>
              </a:rPr>
              <a:t> 13 kg de gaz liquide donne environ 6,6 m</a:t>
            </a:r>
            <a:r>
              <a:rPr lang="fr-FR" altLang="fr-FR" sz="2000" baseline="30000">
                <a:solidFill>
                  <a:srgbClr val="000000"/>
                </a:solidFill>
                <a:latin typeface="Times New Roman" panose="02020603050405020304" pitchFamily="18" charset="0"/>
                <a:cs typeface="Calibri" panose="020F0502020204030204" pitchFamily="34" charset="0"/>
              </a:rPr>
              <a:t>3</a:t>
            </a:r>
            <a:r>
              <a:rPr lang="fr-FR" altLang="fr-FR" sz="2000">
                <a:solidFill>
                  <a:srgbClr val="000000"/>
                </a:solidFill>
                <a:latin typeface="Times New Roman" panose="02020603050405020304" pitchFamily="18" charset="0"/>
                <a:cs typeface="Calibri" panose="020F0502020204030204" pitchFamily="34" charset="0"/>
              </a:rPr>
              <a:t> de gaz gazeux. </a:t>
            </a:r>
          </a:p>
          <a:p>
            <a:pPr algn="just">
              <a:lnSpc>
                <a:spcPct val="107000"/>
              </a:lnSpc>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cs typeface="Calibri" panose="020F050202020403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cs typeface="Calibri" panose="020F0502020204030204" pitchFamily="34" charset="0"/>
              </a:rPr>
              <a:t>			Peut également être distribué en citerne ; </a:t>
            </a:r>
          </a:p>
        </p:txBody>
      </p:sp>
      <p:pic>
        <p:nvPicPr>
          <p:cNvPr id="14342" name="Picture 1031" descr="C:\Documents and Settings\Philippe\Mes documents\JSP SDMIS\Dématérialisation\doc\INC\A6 - fuite de gaz\Images\camion citerne gaz.png">
            <a:extLst>
              <a:ext uri="{FF2B5EF4-FFF2-40B4-BE49-F238E27FC236}">
                <a16:creationId xmlns:a16="http://schemas.microsoft.com/office/drawing/2014/main" id="{DE4C956E-5DFF-AA8A-BEFB-1CDF8504B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67213"/>
            <a:ext cx="24384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33">
            <a:extLst>
              <a:ext uri="{FF2B5EF4-FFF2-40B4-BE49-F238E27FC236}">
                <a16:creationId xmlns:a16="http://schemas.microsoft.com/office/drawing/2014/main" id="{E5930618-8265-DB97-E716-140F01D920BF}"/>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4344" name="Picture 1032" descr="https://gazissimo.fr/sites/default/files/styles/menu_produit/public/menu_icons/menu_icon_5911.png?itok=KF8Az1ac">
            <a:extLst>
              <a:ext uri="{FF2B5EF4-FFF2-40B4-BE49-F238E27FC236}">
                <a16:creationId xmlns:a16="http://schemas.microsoft.com/office/drawing/2014/main" id="{C2F833FF-C08B-2292-E251-B59E6C00DB7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43813" y="1409700"/>
            <a:ext cx="99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5C7E75BC-9F79-5377-E25C-858A43465DE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 </a:t>
            </a:r>
          </a:p>
        </p:txBody>
      </p:sp>
      <p:sp>
        <p:nvSpPr>
          <p:cNvPr id="15363" name="Espace réservé du numéro de diapositive 4">
            <a:extLst>
              <a:ext uri="{FF2B5EF4-FFF2-40B4-BE49-F238E27FC236}">
                <a16:creationId xmlns:a16="http://schemas.microsoft.com/office/drawing/2014/main" id="{070ED816-6DFD-12C9-2721-AC2BBA1FB00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C6F6DE1-3D25-4EE1-B7FF-1C14F3DCF963}"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DE0E4D0E-0D26-8EB5-805E-A3FB4055475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GPL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5365" name="Rectangle 1">
            <a:extLst>
              <a:ext uri="{FF2B5EF4-FFF2-40B4-BE49-F238E27FC236}">
                <a16:creationId xmlns:a16="http://schemas.microsoft.com/office/drawing/2014/main" id="{AF268F89-F6D7-C1AF-29FE-A89DB6FC8991}"/>
              </a:ext>
            </a:extLst>
          </p:cNvPr>
          <p:cNvSpPr>
            <a:spLocks noChangeArrowheads="1"/>
          </p:cNvSpPr>
          <p:nvPr/>
        </p:nvSpPr>
        <p:spPr bwMode="auto">
          <a:xfrm>
            <a:off x="457200" y="1981200"/>
            <a:ext cx="818991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 typeface="Arial" panose="020B0604020202020204" pitchFamily="34" charset="0"/>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butane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Composé chimique majoritaire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butane (C</a:t>
            </a:r>
            <a:r>
              <a:rPr lang="fr-FR" altLang="fr-FR" sz="2000" b="1"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FR" altLang="fr-FR" sz="2000" b="1"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provient du raffinage du pétrole brut et de gisements de gaz naturel.</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Pouvant être stocké et transporté en phase liquide sous faible pression,</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Plus lourd que l</a:t>
            </a:r>
            <a:r>
              <a:rPr lang="en-US"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air.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pleine </a:t>
            </a: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cs typeface="Calibri" panose="020F0502020204030204" pitchFamily="34" charset="0"/>
              </a:rPr>
              <a:t> 13 kg de gaz liquide donne environ 5 m</a:t>
            </a:r>
            <a:r>
              <a:rPr lang="fr-FR" altLang="fr-FR" sz="2000" baseline="30000">
                <a:solidFill>
                  <a:srgbClr val="000000"/>
                </a:solidFill>
                <a:latin typeface="Times New Roman" panose="02020603050405020304" pitchFamily="18" charset="0"/>
                <a:cs typeface="Calibri" panose="020F0502020204030204" pitchFamily="34" charset="0"/>
              </a:rPr>
              <a:t>3</a:t>
            </a:r>
            <a:r>
              <a:rPr lang="fr-FR" altLang="fr-FR" sz="2000">
                <a:solidFill>
                  <a:srgbClr val="000000"/>
                </a:solidFill>
                <a:latin typeface="Times New Roman" panose="02020603050405020304" pitchFamily="18" charset="0"/>
                <a:cs typeface="Calibri" panose="020F0502020204030204" pitchFamily="34" charset="0"/>
              </a:rPr>
              <a:t> de gaz gazeux ; </a:t>
            </a:r>
          </a:p>
        </p:txBody>
      </p:sp>
      <p:sp>
        <p:nvSpPr>
          <p:cNvPr id="15366" name="Rectangle 1031">
            <a:extLst>
              <a:ext uri="{FF2B5EF4-FFF2-40B4-BE49-F238E27FC236}">
                <a16:creationId xmlns:a16="http://schemas.microsoft.com/office/drawing/2014/main" id="{C25F48E6-D093-4FC4-8FB6-00AF594D01B1}"/>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5367" name="Picture 1030" descr="https://gazissimo.fr/sites/default/files/styles/menu_produit/public/menu_icons/menu_icon_5913.png?itok=Rm7LiTXX">
            <a:extLst>
              <a:ext uri="{FF2B5EF4-FFF2-40B4-BE49-F238E27FC236}">
                <a16:creationId xmlns:a16="http://schemas.microsoft.com/office/drawing/2014/main" id="{D04815C3-397E-0607-F1B2-81A814530C7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88125" y="4533900"/>
            <a:ext cx="825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033">
            <a:extLst>
              <a:ext uri="{FF2B5EF4-FFF2-40B4-BE49-F238E27FC236}">
                <a16:creationId xmlns:a16="http://schemas.microsoft.com/office/drawing/2014/main" id="{445C5C37-E082-3F3E-69D1-382E8793C60F}"/>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5369" name="Picture 1032" descr="https://gazissimo.fr/sites/default/files/styles/menu_produit/public/menu_icons/menu_icon_5910.png?itok=reoutsUC">
            <a:extLst>
              <a:ext uri="{FF2B5EF4-FFF2-40B4-BE49-F238E27FC236}">
                <a16:creationId xmlns:a16="http://schemas.microsoft.com/office/drawing/2014/main" id="{7210C79D-63BE-614D-1382-1D921329F35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555875" y="4572000"/>
            <a:ext cx="825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85310429-AD6C-0169-BBE9-6475A508386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 </a:t>
            </a:r>
          </a:p>
        </p:txBody>
      </p:sp>
      <p:sp>
        <p:nvSpPr>
          <p:cNvPr id="16387" name="Espace réservé du numéro de diapositive 4">
            <a:extLst>
              <a:ext uri="{FF2B5EF4-FFF2-40B4-BE49-F238E27FC236}">
                <a16:creationId xmlns:a16="http://schemas.microsoft.com/office/drawing/2014/main" id="{D9C281F5-7AE8-2407-AE29-D11EF165F3B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EBAB2A4-8492-4548-8E16-38ABBF4AF578}"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CCAA5A65-B73B-B1CD-0D8A-CB108CB5358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GPL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389" name="Rectangle 1033">
            <a:extLst>
              <a:ext uri="{FF2B5EF4-FFF2-40B4-BE49-F238E27FC236}">
                <a16:creationId xmlns:a16="http://schemas.microsoft.com/office/drawing/2014/main" id="{B49D39C9-998A-BA08-4740-79AC02D4C0A5}"/>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6390" name="Rectangle 2">
            <a:extLst>
              <a:ext uri="{FF2B5EF4-FFF2-40B4-BE49-F238E27FC236}">
                <a16:creationId xmlns:a16="http://schemas.microsoft.com/office/drawing/2014/main" id="{811701E9-7F3D-DE5F-6629-1B56DA8EB98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6391" name="ZoneTexte 3">
            <a:extLst>
              <a:ext uri="{FF2B5EF4-FFF2-40B4-BE49-F238E27FC236}">
                <a16:creationId xmlns:a16="http://schemas.microsoft.com/office/drawing/2014/main" id="{306CCAC4-DF27-BBFA-22BC-F3D3477E9459}"/>
              </a:ext>
            </a:extLst>
          </p:cNvPr>
          <p:cNvSpPr txBox="1">
            <a:spLocks noChangeArrowheads="1"/>
          </p:cNvSpPr>
          <p:nvPr/>
        </p:nvSpPr>
        <p:spPr bwMode="auto">
          <a:xfrm>
            <a:off x="620713" y="2030413"/>
            <a:ext cx="77771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Stockés dans des bouteilles « traditionnelles » ou de nouvelles générations.</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pic>
        <p:nvPicPr>
          <p:cNvPr id="16392" name="Image 1">
            <a:extLst>
              <a:ext uri="{FF2B5EF4-FFF2-40B4-BE49-F238E27FC236}">
                <a16:creationId xmlns:a16="http://schemas.microsoft.com/office/drawing/2014/main" id="{E3C3D8A0-F304-B407-779B-B1A732ABD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3284538"/>
            <a:ext cx="1360487"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32" descr="https://gazissimo.fr/sites/default/files/styles/menu_produit/public/menu_icons/menu_icon_5910.png?itok=reoutsUC">
            <a:extLst>
              <a:ext uri="{FF2B5EF4-FFF2-40B4-BE49-F238E27FC236}">
                <a16:creationId xmlns:a16="http://schemas.microsoft.com/office/drawing/2014/main" id="{4CFC1DD1-C3E3-15D3-97D7-D3471A36F21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11413" y="3525838"/>
            <a:ext cx="1081087"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F96171FA-6A4C-89D9-102F-9B3B79ACBCB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 </a:t>
            </a:r>
          </a:p>
        </p:txBody>
      </p:sp>
      <p:sp>
        <p:nvSpPr>
          <p:cNvPr id="17411" name="Espace réservé du numéro de diapositive 4">
            <a:extLst>
              <a:ext uri="{FF2B5EF4-FFF2-40B4-BE49-F238E27FC236}">
                <a16:creationId xmlns:a16="http://schemas.microsoft.com/office/drawing/2014/main" id="{3873F29D-6AF6-3C44-0D45-772D8F18C46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EC1E93-A8BC-43D9-9B7A-9265B4B8754D}"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0B75DBA6-8C64-67DD-A28B-F6D88875AA3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Bouteilles traditionnelles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7413" name="Rectangle 1033">
            <a:extLst>
              <a:ext uri="{FF2B5EF4-FFF2-40B4-BE49-F238E27FC236}">
                <a16:creationId xmlns:a16="http://schemas.microsoft.com/office/drawing/2014/main" id="{2BD1A0A9-C018-64D9-24E5-95AE4CD26933}"/>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7414" name="Rectangle 2">
            <a:extLst>
              <a:ext uri="{FF2B5EF4-FFF2-40B4-BE49-F238E27FC236}">
                <a16:creationId xmlns:a16="http://schemas.microsoft.com/office/drawing/2014/main" id="{26D0F8E2-3FEE-244F-2E7D-5A808DE169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17415" name="Image 1">
            <a:extLst>
              <a:ext uri="{FF2B5EF4-FFF2-40B4-BE49-F238E27FC236}">
                <a16:creationId xmlns:a16="http://schemas.microsoft.com/office/drawing/2014/main" id="{CA99D37A-D0D5-50DF-D1B7-3CB04BC6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3527425"/>
            <a:ext cx="158432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2C431BB5-724B-8B57-24AE-6A390FD0E294}"/>
              </a:ext>
            </a:extLst>
          </p:cNvPr>
          <p:cNvSpPr txBox="1"/>
          <p:nvPr/>
        </p:nvSpPr>
        <p:spPr>
          <a:xfrm>
            <a:off x="468313" y="1965325"/>
            <a:ext cx="6173787" cy="1463675"/>
          </a:xfrm>
          <a:prstGeom prst="rect">
            <a:avLst/>
          </a:prstGeom>
          <a:noFill/>
        </p:spPr>
        <p:txBody>
          <a:bodyPr>
            <a:spAutoFit/>
          </a:bodyPr>
          <a:lstStyle/>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Butane et le propane : </a:t>
            </a:r>
          </a:p>
          <a:p>
            <a:pPr marL="342900" indent="-342900">
              <a:lnSpc>
                <a:spcPct val="107000"/>
              </a:lnSpc>
              <a:spcAft>
                <a:spcPts val="800"/>
              </a:spcAft>
              <a:buFont typeface="Wingdings" panose="05000000000000000000" pitchFamily="2" charset="2"/>
              <a:buChar char="è"/>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Bouteilles en tôle d’acier soudé ; </a:t>
            </a:r>
          </a:p>
          <a:p>
            <a:pPr marL="342900" indent="-342900">
              <a:lnSpc>
                <a:spcPct val="107000"/>
              </a:lnSpc>
              <a:spcAft>
                <a:spcPts val="800"/>
              </a:spcAft>
              <a:buFont typeface="Wingdings" panose="05000000000000000000" pitchFamily="2" charset="2"/>
              <a:buChar char="è"/>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Contenance de 1 à 35 kg.</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417" name="Image 1">
            <a:extLst>
              <a:ext uri="{FF2B5EF4-FFF2-40B4-BE49-F238E27FC236}">
                <a16:creationId xmlns:a16="http://schemas.microsoft.com/office/drawing/2014/main" id="{FF8D2D5D-BF0B-2FA5-FC52-61C19892B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1316038"/>
            <a:ext cx="1477963"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75A9DFA3-532C-AE64-C6ED-3D73F294CD4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 </a:t>
            </a:r>
          </a:p>
        </p:txBody>
      </p:sp>
      <p:sp>
        <p:nvSpPr>
          <p:cNvPr id="18435" name="Espace réservé du numéro de diapositive 4">
            <a:extLst>
              <a:ext uri="{FF2B5EF4-FFF2-40B4-BE49-F238E27FC236}">
                <a16:creationId xmlns:a16="http://schemas.microsoft.com/office/drawing/2014/main" id="{07E102E8-E087-564E-1E64-8150BC01861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A5BBBE8-6052-43D9-AD8D-02EC8225B3EA}"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1033">
            <a:extLst>
              <a:ext uri="{FF2B5EF4-FFF2-40B4-BE49-F238E27FC236}">
                <a16:creationId xmlns:a16="http://schemas.microsoft.com/office/drawing/2014/main" id="{8DCD6654-0C60-BD87-106E-DA0A2CED9DB0}"/>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8437" name="Rectangle 2">
            <a:extLst>
              <a:ext uri="{FF2B5EF4-FFF2-40B4-BE49-F238E27FC236}">
                <a16:creationId xmlns:a16="http://schemas.microsoft.com/office/drawing/2014/main" id="{80D5B08C-69D6-54B5-7E64-D4B46FCE9BA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8438" name="Rectangle 1">
            <a:extLst>
              <a:ext uri="{FF2B5EF4-FFF2-40B4-BE49-F238E27FC236}">
                <a16:creationId xmlns:a16="http://schemas.microsoft.com/office/drawing/2014/main" id="{03942553-FEF1-F3DF-965C-A08306C62B25}"/>
              </a:ext>
            </a:extLst>
          </p:cNvPr>
          <p:cNvSpPr>
            <a:spLocks noChangeArrowheads="1"/>
          </p:cNvSpPr>
          <p:nvPr/>
        </p:nvSpPr>
        <p:spPr bwMode="auto">
          <a:xfrm>
            <a:off x="393700" y="1341438"/>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Bouteilles traditionnelles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Rectangle 3">
            <a:extLst>
              <a:ext uri="{FF2B5EF4-FFF2-40B4-BE49-F238E27FC236}">
                <a16:creationId xmlns:a16="http://schemas.microsoft.com/office/drawing/2014/main" id="{CB6F8F60-A99B-E4FF-7545-C065BE4E7973}"/>
              </a:ext>
            </a:extLst>
          </p:cNvPr>
          <p:cNvSpPr>
            <a:spLocks noChangeArrowheads="1"/>
          </p:cNvSpPr>
          <p:nvPr/>
        </p:nvSpPr>
        <p:spPr bwMode="auto">
          <a:xfrm>
            <a:off x="366713" y="2276475"/>
            <a:ext cx="8466137" cy="2678113"/>
          </a:xfrm>
          <a:prstGeom prst="rect">
            <a:avLst/>
          </a:prstGeom>
          <a:noFill/>
          <a:ln>
            <a:noFill/>
          </a:ln>
          <a:effectLst/>
        </p:spPr>
        <p:txBody>
          <a:bodyPr wrap="none" anchor="ctr">
            <a:spAutoFit/>
          </a:bodyPr>
          <a:lstStyle/>
          <a:p>
            <a:pPr>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Pressions employées : identiques quel que soit le type de bouteille. </a:t>
            </a:r>
          </a:p>
          <a:p>
            <a:pPr>
              <a:defRPr/>
            </a:pPr>
            <a:endParaRPr lang="fr-FR" altLang="fr-FR" sz="2400" dirty="0">
              <a:latin typeface="Times New Roman" panose="02020603050405020304" pitchFamily="18" charset="0"/>
              <a:cs typeface="Times New Roman" panose="02020603050405020304" pitchFamily="18" charset="0"/>
            </a:endParaRPr>
          </a:p>
          <a:p>
            <a:pPr>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Liées à la pression de vapeur du gaz liquéfié : </a:t>
            </a:r>
          </a:p>
          <a:p>
            <a:pPr>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environ 1,8 bars à 15°C pour le butane </a:t>
            </a:r>
          </a:p>
          <a:p>
            <a:pPr>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environ 7 bars à 15°C pour le propane.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58FA3907-3A1A-3430-7EC5-686E2788753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19459" name="Espace réservé du numéro de diapositive 4">
            <a:extLst>
              <a:ext uri="{FF2B5EF4-FFF2-40B4-BE49-F238E27FC236}">
                <a16:creationId xmlns:a16="http://schemas.microsoft.com/office/drawing/2014/main" id="{3D4CB2A8-1C86-D5D4-CA97-906B46D7D40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E8F052D-54EA-49ED-88B6-92A7495C3404}"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1033">
            <a:extLst>
              <a:ext uri="{FF2B5EF4-FFF2-40B4-BE49-F238E27FC236}">
                <a16:creationId xmlns:a16="http://schemas.microsoft.com/office/drawing/2014/main" id="{1C371CB7-3589-78C7-EBB4-26609551DEE3}"/>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9461" name="Rectangle 2">
            <a:extLst>
              <a:ext uri="{FF2B5EF4-FFF2-40B4-BE49-F238E27FC236}">
                <a16:creationId xmlns:a16="http://schemas.microsoft.com/office/drawing/2014/main" id="{0293D0F3-0438-E1B0-AFFF-1D9ACEFCAD2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19462" name="Rectangle 1">
            <a:extLst>
              <a:ext uri="{FF2B5EF4-FFF2-40B4-BE49-F238E27FC236}">
                <a16:creationId xmlns:a16="http://schemas.microsoft.com/office/drawing/2014/main" id="{85C7BEA6-14F4-F33B-E1A3-396DA3E812F5}"/>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Calibri" panose="020F0502020204030204" pitchFamily="34" charset="0"/>
              </a:rPr>
              <a:t>Bouteilles nouvelles générations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463" name="ZoneTexte 4">
            <a:extLst>
              <a:ext uri="{FF2B5EF4-FFF2-40B4-BE49-F238E27FC236}">
                <a16:creationId xmlns:a16="http://schemas.microsoft.com/office/drawing/2014/main" id="{B434826D-E5F4-1D9B-5A3D-2C5B74B3EDB2}"/>
              </a:ext>
            </a:extLst>
          </p:cNvPr>
          <p:cNvSpPr txBox="1">
            <a:spLocks noChangeArrowheads="1"/>
          </p:cNvSpPr>
          <p:nvPr/>
        </p:nvSpPr>
        <p:spPr bwMode="auto">
          <a:xfrm>
            <a:off x="549275" y="1962150"/>
            <a:ext cx="7920038"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En matériau composite et/ou en acier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plus légères,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Pouvant être équipées de poignées et d’une protection en plastique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Contenance de 5 à 10 kg environ, </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65522A45-C214-FA32-E197-46A6BDF2D73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0483" name="Espace réservé du numéro de diapositive 4">
            <a:extLst>
              <a:ext uri="{FF2B5EF4-FFF2-40B4-BE49-F238E27FC236}">
                <a16:creationId xmlns:a16="http://schemas.microsoft.com/office/drawing/2014/main" id="{C2E206E9-6569-43E4-5C5A-9B91E2EE603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0DC67A2-163E-4700-A90C-C20D107BD45E}"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1033">
            <a:extLst>
              <a:ext uri="{FF2B5EF4-FFF2-40B4-BE49-F238E27FC236}">
                <a16:creationId xmlns:a16="http://schemas.microsoft.com/office/drawing/2014/main" id="{D80673D9-1F24-6D8D-4952-62B9AF178DE4}"/>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0485" name="Rectangle 2">
            <a:extLst>
              <a:ext uri="{FF2B5EF4-FFF2-40B4-BE49-F238E27FC236}">
                <a16:creationId xmlns:a16="http://schemas.microsoft.com/office/drawing/2014/main" id="{36BCDF8A-47CA-E85F-B524-C5EE8D4DE1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0486" name="Rectangle 1">
            <a:extLst>
              <a:ext uri="{FF2B5EF4-FFF2-40B4-BE49-F238E27FC236}">
                <a16:creationId xmlns:a16="http://schemas.microsoft.com/office/drawing/2014/main" id="{2BEF3C0A-1B76-37BD-C4A7-A320D1751C12}"/>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Calibri" panose="020F0502020204030204" pitchFamily="34" charset="0"/>
              </a:rPr>
              <a:t>Bouteilles nouvelles générations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487" name="ZoneTexte 5">
            <a:extLst>
              <a:ext uri="{FF2B5EF4-FFF2-40B4-BE49-F238E27FC236}">
                <a16:creationId xmlns:a16="http://schemas.microsoft.com/office/drawing/2014/main" id="{13DE3848-CC84-6AA5-C4BF-DDD6381DA266}"/>
              </a:ext>
            </a:extLst>
          </p:cNvPr>
          <p:cNvSpPr txBox="1">
            <a:spLocks noChangeArrowheads="1"/>
          </p:cNvSpPr>
          <p:nvPr/>
        </p:nvSpPr>
        <p:spPr bwMode="auto">
          <a:xfrm>
            <a:off x="436563" y="1908175"/>
            <a:ext cx="83121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Contiennent du butane et du propane à la même pression que dans les bouteilles traditionnelles.</a:t>
            </a:r>
          </a:p>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Certaines sont revêtues d’une mousse de polyuréthane : celles-ci sont appelées commercialement « cube ».</a:t>
            </a:r>
          </a:p>
        </p:txBody>
      </p:sp>
      <p:sp>
        <p:nvSpPr>
          <p:cNvPr id="20488" name="Rectangle 2">
            <a:extLst>
              <a:ext uri="{FF2B5EF4-FFF2-40B4-BE49-F238E27FC236}">
                <a16:creationId xmlns:a16="http://schemas.microsoft.com/office/drawing/2014/main" id="{F63158AF-5691-787F-37EF-D5056ADB4E6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20489" name="Picture 1">
            <a:extLst>
              <a:ext uri="{FF2B5EF4-FFF2-40B4-BE49-F238E27FC236}">
                <a16:creationId xmlns:a16="http://schemas.microsoft.com/office/drawing/2014/main" id="{320259B9-2152-D2E2-AEA0-B09CBF934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68" t="24406" r="14987" b="52740"/>
          <a:stretch>
            <a:fillRect/>
          </a:stretch>
        </p:blipFill>
        <p:spPr bwMode="auto">
          <a:xfrm>
            <a:off x="1933575" y="3760788"/>
            <a:ext cx="52768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D33DF8B0-4785-1754-7785-98304A48E9E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1507" name="Espace réservé du numéro de diapositive 4">
            <a:extLst>
              <a:ext uri="{FF2B5EF4-FFF2-40B4-BE49-F238E27FC236}">
                <a16:creationId xmlns:a16="http://schemas.microsoft.com/office/drawing/2014/main" id="{2C07BB2B-8CC5-10BE-2F6D-2224CDBB973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FB312FE-C48E-40C7-A905-526632DD36F0}"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1A515414-6A91-2D9E-F0AF-B625AD8341DF}"/>
              </a:ext>
            </a:extLst>
          </p:cNvPr>
          <p:cNvSpPr>
            <a:spLocks noChangeArrowheads="1"/>
          </p:cNvSpPr>
          <p:nvPr/>
        </p:nvSpPr>
        <p:spPr bwMode="auto">
          <a:xfrm>
            <a:off x="477838" y="1412875"/>
            <a:ext cx="81883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Remarque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Couleur des bouteilles n’a pas de lien avec la signalétique habituelle des gaz comprimés </a:t>
            </a:r>
          </a:p>
          <a:p>
            <a:pPr>
              <a:lnSpc>
                <a:spcPct val="107000"/>
              </a:lnSpc>
              <a:spcAft>
                <a:spcPts val="800"/>
              </a:spcAft>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F</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onction des enseignes commerciales et des distributeurs.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nSpc>
                <a:spcPct val="107000"/>
              </a:lnSpc>
              <a:spcAft>
                <a:spcPts val="800"/>
              </a:spcAft>
              <a:buFont typeface="Arial" panose="020B0604020202020204" pitchFamily="34" charset="0"/>
              <a:buNone/>
            </a:pPr>
            <a:endPar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nSpc>
                <a:spcPct val="107000"/>
              </a:lnSpc>
              <a:spcAft>
                <a:spcPts val="800"/>
              </a:spcAft>
              <a:buFont typeface="Arial" panose="020B0604020202020204" pitchFamily="34" charset="0"/>
              <a:buNone/>
            </a:pPr>
            <a:r>
              <a:rPr lang="fr-FR" altLang="fr-FR">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b="1">
                <a:solidFill>
                  <a:srgbClr val="FF0000"/>
                </a:solidFill>
                <a:latin typeface="Times New Roman" panose="02020603050405020304" pitchFamily="18" charset="0"/>
                <a:cs typeface="Calibri" panose="020F0502020204030204" pitchFamily="34" charset="0"/>
              </a:rPr>
              <a:t> N’apporte pas d’indication aux SP. </a:t>
            </a:r>
            <a:endParaRPr lang="fr-FR" altLang="fr-FR" sz="2400">
              <a:latin typeface="Times New Roman" panose="02020603050405020304" pitchFamily="18" charset="0"/>
              <a:cs typeface="Calibri" panose="020F0502020204030204" pitchFamily="34" charset="0"/>
            </a:endParaRPr>
          </a:p>
          <a:p>
            <a:pPr algn="just">
              <a:lnSpc>
                <a:spcPct val="107000"/>
              </a:lnSpc>
              <a:spcBef>
                <a:spcPct val="0"/>
              </a:spcBef>
              <a:buFont typeface="Arial" panose="020B0604020202020204" pitchFamily="34" charset="0"/>
              <a:buNone/>
            </a:pPr>
            <a:endParaRPr lang="fr-FR" altLang="fr-FR" sz="2400" b="1" u="sng">
              <a:latin typeface="Times New Roman" panose="02020603050405020304" pitchFamily="18" charset="0"/>
              <a:cs typeface="Calibri" panose="020F0502020204030204" pitchFamily="34" charset="0"/>
            </a:endParaRPr>
          </a:p>
        </p:txBody>
      </p:sp>
      <p:sp>
        <p:nvSpPr>
          <p:cNvPr id="21509" name="Rectangle 1033">
            <a:extLst>
              <a:ext uri="{FF2B5EF4-FFF2-40B4-BE49-F238E27FC236}">
                <a16:creationId xmlns:a16="http://schemas.microsoft.com/office/drawing/2014/main" id="{836A3682-45F3-E0CF-DBBE-EF58BED79FF4}"/>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1510" name="Rectangle 2">
            <a:extLst>
              <a:ext uri="{FF2B5EF4-FFF2-40B4-BE49-F238E27FC236}">
                <a16:creationId xmlns:a16="http://schemas.microsoft.com/office/drawing/2014/main" id="{73D07C48-41B8-2E40-CADD-AC1E40C0128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1511" name="Rectangle 2">
            <a:extLst>
              <a:ext uri="{FF2B5EF4-FFF2-40B4-BE49-F238E27FC236}">
                <a16:creationId xmlns:a16="http://schemas.microsoft.com/office/drawing/2014/main" id="{886EB892-A52C-910A-B0AE-8820514CB6B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E62E006D-9273-5EF1-A36B-3FEDE454D22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Le risque gaz</a:t>
            </a:r>
          </a:p>
        </p:txBody>
      </p:sp>
      <p:sp>
        <p:nvSpPr>
          <p:cNvPr id="4099" name="Espace réservé du numéro de diapositive 4">
            <a:extLst>
              <a:ext uri="{FF2B5EF4-FFF2-40B4-BE49-F238E27FC236}">
                <a16:creationId xmlns:a16="http://schemas.microsoft.com/office/drawing/2014/main" id="{3A06ADC4-3933-3348-942A-50D91B8241C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162D75D-3CE2-4432-B14C-1854800997D2}"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C9DC7062-B9DF-28A9-DE8C-7624C565363B}"/>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844C62FC-6B26-67D5-FC5D-04E691D642DD}"/>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166692B5-7B23-AFC7-87A7-D6E2765970EE}"/>
              </a:ext>
            </a:extLst>
          </p:cNvPr>
          <p:cNvSpPr txBox="1">
            <a:spLocks noChangeArrowheads="1"/>
          </p:cNvSpPr>
          <p:nvPr/>
        </p:nvSpPr>
        <p:spPr bwMode="auto">
          <a:xfrm>
            <a:off x="4811713" y="2632075"/>
            <a:ext cx="382111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différents gaz, leur moyens de transport, de stockage et de distribution ainsi que leurs organes de coupure.</a:t>
            </a:r>
          </a:p>
        </p:txBody>
      </p:sp>
      <p:sp>
        <p:nvSpPr>
          <p:cNvPr id="4103" name="ZoneTexte 15">
            <a:extLst>
              <a:ext uri="{FF2B5EF4-FFF2-40B4-BE49-F238E27FC236}">
                <a16:creationId xmlns:a16="http://schemas.microsoft.com/office/drawing/2014/main" id="{BE930269-BF8E-DCE8-E90F-8EB9F79910DA}"/>
              </a:ext>
            </a:extLst>
          </p:cNvPr>
          <p:cNvSpPr txBox="1">
            <a:spLocks noChangeArrowheads="1"/>
          </p:cNvSpPr>
          <p:nvPr/>
        </p:nvSpPr>
        <p:spPr bwMode="auto">
          <a:xfrm>
            <a:off x="762000" y="2133600"/>
            <a:ext cx="2590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rPr>
              <a:t>Origine</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Transport</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Stockage </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Distribution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257FB673-E1C9-7ECB-6641-AECCF74E482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2531" name="Espace réservé du numéro de diapositive 4">
            <a:extLst>
              <a:ext uri="{FF2B5EF4-FFF2-40B4-BE49-F238E27FC236}">
                <a16:creationId xmlns:a16="http://schemas.microsoft.com/office/drawing/2014/main" id="{585AB468-4FB0-92A0-2AC0-2E897559CC4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DD58CA4-1CFF-474D-B334-90EAB0F0BD42}"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E2F45519-8FA7-8D37-C056-E4D59C2ADA84}"/>
              </a:ext>
            </a:extLst>
          </p:cNvPr>
          <p:cNvSpPr>
            <a:spLocks noChangeArrowheads="1"/>
          </p:cNvSpPr>
          <p:nvPr/>
        </p:nvSpPr>
        <p:spPr bwMode="auto">
          <a:xfrm>
            <a:off x="414338" y="1316038"/>
            <a:ext cx="833437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Remarque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Bouteille peut être équipée d’une soupape et/ou d’un joint fusible thermique. </a:t>
            </a:r>
          </a:p>
          <a:p>
            <a:pPr>
              <a:lnSpc>
                <a:spcPct val="107000"/>
              </a:lnSpc>
              <a:spcAft>
                <a:spcPts val="800"/>
              </a:spcAft>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U</a:t>
            </a:r>
            <a:r>
              <a:rPr lang="fr-FR" altLang="fr-FR" sz="2400">
                <a:latin typeface="Times New Roman" panose="02020603050405020304" pitchFamily="18" charset="0"/>
                <a:cs typeface="Calibri" panose="020F0502020204030204" pitchFamily="34" charset="0"/>
              </a:rPr>
              <a:t>tilisé pour certaines bouteilles en matériau composite</a:t>
            </a:r>
          </a:p>
        </p:txBody>
      </p:sp>
      <p:sp>
        <p:nvSpPr>
          <p:cNvPr id="22533" name="Rectangle 1033">
            <a:extLst>
              <a:ext uri="{FF2B5EF4-FFF2-40B4-BE49-F238E27FC236}">
                <a16:creationId xmlns:a16="http://schemas.microsoft.com/office/drawing/2014/main" id="{6143AB42-916B-1D3F-9CB9-2472E537F9FF}"/>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2534" name="Rectangle 2">
            <a:extLst>
              <a:ext uri="{FF2B5EF4-FFF2-40B4-BE49-F238E27FC236}">
                <a16:creationId xmlns:a16="http://schemas.microsoft.com/office/drawing/2014/main" id="{FE487F2B-D3D2-8830-9A25-F124E9D514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2535" name="Rectangle 2">
            <a:extLst>
              <a:ext uri="{FF2B5EF4-FFF2-40B4-BE49-F238E27FC236}">
                <a16:creationId xmlns:a16="http://schemas.microsoft.com/office/drawing/2014/main" id="{D6EF38E0-94F9-ABED-2C76-34AE495DB3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AB6B14E1-5562-98DB-964F-62FC1DA995A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3555" name="Espace réservé du numéro de diapositive 4">
            <a:extLst>
              <a:ext uri="{FF2B5EF4-FFF2-40B4-BE49-F238E27FC236}">
                <a16:creationId xmlns:a16="http://schemas.microsoft.com/office/drawing/2014/main" id="{B1A1B1D3-602A-F931-DDCF-A73B8A865CC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B685966-3FD2-44BF-BFDC-927BD502E6D9}"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673B297D-5141-8C3C-12BA-EBAA87CF1D2D}"/>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d’acétylène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557" name="Rectangle 1033">
            <a:extLst>
              <a:ext uri="{FF2B5EF4-FFF2-40B4-BE49-F238E27FC236}">
                <a16:creationId xmlns:a16="http://schemas.microsoft.com/office/drawing/2014/main" id="{5AFFD506-5721-D42C-8B96-DD2676EE8234}"/>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3558" name="Rectangle 2">
            <a:extLst>
              <a:ext uri="{FF2B5EF4-FFF2-40B4-BE49-F238E27FC236}">
                <a16:creationId xmlns:a16="http://schemas.microsoft.com/office/drawing/2014/main" id="{E085317E-4D1C-07F6-8E13-99BC0CB792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3559" name="ZoneTexte 3">
            <a:extLst>
              <a:ext uri="{FF2B5EF4-FFF2-40B4-BE49-F238E27FC236}">
                <a16:creationId xmlns:a16="http://schemas.microsoft.com/office/drawing/2014/main" id="{7DD51596-08D2-FDBD-A35B-0B8C6442B808}"/>
              </a:ext>
            </a:extLst>
          </p:cNvPr>
          <p:cNvSpPr txBox="1">
            <a:spLocks noChangeArrowheads="1"/>
          </p:cNvSpPr>
          <p:nvPr/>
        </p:nvSpPr>
        <p:spPr bwMode="auto">
          <a:xfrm>
            <a:off x="488950" y="1985963"/>
            <a:ext cx="8137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Gaz de synthèse, produit généralement à partir de la réaction du carbure de calcium avec l’eau. </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23560" name="ZoneTexte 5">
            <a:extLst>
              <a:ext uri="{FF2B5EF4-FFF2-40B4-BE49-F238E27FC236}">
                <a16:creationId xmlns:a16="http://schemas.microsoft.com/office/drawing/2014/main" id="{7FB1B832-22F6-08D7-22F8-86FEDE4EEE8E}"/>
              </a:ext>
            </a:extLst>
          </p:cNvPr>
          <p:cNvSpPr txBox="1">
            <a:spLocks noChangeArrowheads="1"/>
          </p:cNvSpPr>
          <p:nvPr/>
        </p:nvSpPr>
        <p:spPr bwMode="auto">
          <a:xfrm>
            <a:off x="488950" y="3302000"/>
            <a:ext cx="84439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L’acétylène est utilisé pour les propriétés thermiques de sa flamme qui peut donner une T° de près 3 200 °C. </a:t>
            </a:r>
          </a:p>
        </p:txBody>
      </p:sp>
      <p:sp>
        <p:nvSpPr>
          <p:cNvPr id="23561" name="ZoneTexte 7">
            <a:extLst>
              <a:ext uri="{FF2B5EF4-FFF2-40B4-BE49-F238E27FC236}">
                <a16:creationId xmlns:a16="http://schemas.microsoft.com/office/drawing/2014/main" id="{68295A68-7F83-D120-4C6D-D8D3D04CD0B8}"/>
              </a:ext>
            </a:extLst>
          </p:cNvPr>
          <p:cNvSpPr txBox="1">
            <a:spLocks noChangeArrowheads="1"/>
          </p:cNvSpPr>
          <p:nvPr/>
        </p:nvSpPr>
        <p:spPr bwMode="auto">
          <a:xfrm>
            <a:off x="488950" y="4711700"/>
            <a:ext cx="820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a:latin typeface="Times New Roman" panose="02020603050405020304" pitchFamily="18" charset="0"/>
                <a:cs typeface="Calibri" panose="020F0502020204030204" pitchFamily="34" charset="0"/>
              </a:rPr>
              <a:t>Hydrocarbure gazeux hautement combustible, il est incolore, a une odeur d’ail prononcée,</a:t>
            </a:r>
            <a:endParaRPr lang="fr-FR" altLang="fr-F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776BA119-B2DD-CE85-9EF4-5985B9B2080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4579" name="Espace réservé du numéro de diapositive 4">
            <a:extLst>
              <a:ext uri="{FF2B5EF4-FFF2-40B4-BE49-F238E27FC236}">
                <a16:creationId xmlns:a16="http://schemas.microsoft.com/office/drawing/2014/main" id="{513D0BAE-6EED-9753-481C-A3FE7D89F94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3309C22-FD49-4521-8E14-30339BC396B1}"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4B26E4BB-947A-E12D-2E29-0D65CDAA56DE}"/>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d’acétylène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581" name="Rectangle 1033">
            <a:extLst>
              <a:ext uri="{FF2B5EF4-FFF2-40B4-BE49-F238E27FC236}">
                <a16:creationId xmlns:a16="http://schemas.microsoft.com/office/drawing/2014/main" id="{3C3E537D-4FBF-CDE7-8D0A-A62EDF75E09D}"/>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4582" name="Rectangle 2">
            <a:extLst>
              <a:ext uri="{FF2B5EF4-FFF2-40B4-BE49-F238E27FC236}">
                <a16:creationId xmlns:a16="http://schemas.microsoft.com/office/drawing/2014/main" id="{7EF94557-5CF0-9342-93D3-0D69B1BE6B3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4583" name="ZoneTexte 5">
            <a:extLst>
              <a:ext uri="{FF2B5EF4-FFF2-40B4-BE49-F238E27FC236}">
                <a16:creationId xmlns:a16="http://schemas.microsoft.com/office/drawing/2014/main" id="{6C57BD68-847F-C4A4-C896-C7264BD58E14}"/>
              </a:ext>
            </a:extLst>
          </p:cNvPr>
          <p:cNvSpPr txBox="1">
            <a:spLocks noChangeArrowheads="1"/>
          </p:cNvSpPr>
          <p:nvPr/>
        </p:nvSpPr>
        <p:spPr bwMode="auto">
          <a:xfrm>
            <a:off x="423863" y="2166938"/>
            <a:ext cx="8443912"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Bouteilles de 2 à 50 litres </a:t>
            </a:r>
          </a:p>
          <a:p>
            <a:pPr>
              <a:lnSpc>
                <a:spcPct val="107000"/>
              </a:lnSpc>
              <a:spcAft>
                <a:spcPts val="800"/>
              </a:spcAft>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soudures, la découpe de métaux, pour l’analyse chimique dans les laboratoires comme en industries</a:t>
            </a:r>
          </a:p>
          <a:p>
            <a:pPr>
              <a:lnSpc>
                <a:spcPct val="107000"/>
              </a:lnSpc>
              <a:spcAft>
                <a:spcPts val="800"/>
              </a:spcAft>
            </a:pPr>
            <a:endParaRPr lang="fr-FR" altLang="fr-FR" sz="2400">
              <a:latin typeface="Times New Roman" panose="02020603050405020304" pitchFamily="18" charset="0"/>
              <a:cs typeface="Calibri" panose="020F0502020204030204" pitchFamily="34" charset="0"/>
            </a:endParaRPr>
          </a:p>
          <a:p>
            <a:pPr>
              <a:lnSpc>
                <a:spcPct val="107000"/>
              </a:lnSpc>
              <a:spcAft>
                <a:spcPts val="800"/>
              </a:spcAft>
            </a:pPr>
            <a:r>
              <a:rPr lang="fr-FR" altLang="fr-FR" sz="2400">
                <a:latin typeface="Times New Roman" panose="02020603050405020304" pitchFamily="18" charset="0"/>
                <a:cs typeface="Calibri" panose="020F0502020204030204" pitchFamily="34" charset="0"/>
              </a:rPr>
              <a:t>On en trouve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entreprises, particuliers et artisans.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575111B9-EBCE-241D-0367-A9C329C26F3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5603" name="Espace réservé du numéro de diapositive 4">
            <a:extLst>
              <a:ext uri="{FF2B5EF4-FFF2-40B4-BE49-F238E27FC236}">
                <a16:creationId xmlns:a16="http://schemas.microsoft.com/office/drawing/2014/main" id="{CA52ED75-4C21-D104-D487-5ADCC33C71A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5A821D1-43B8-4B19-A30C-1B2E3039FDE0}"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33608BA6-852A-AD53-38E8-2BB87F42325D}"/>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d’acétylène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605" name="Rectangle 1033">
            <a:extLst>
              <a:ext uri="{FF2B5EF4-FFF2-40B4-BE49-F238E27FC236}">
                <a16:creationId xmlns:a16="http://schemas.microsoft.com/office/drawing/2014/main" id="{D43822EE-5992-FF5B-1289-C6411C9167F3}"/>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5606" name="Rectangle 2">
            <a:extLst>
              <a:ext uri="{FF2B5EF4-FFF2-40B4-BE49-F238E27FC236}">
                <a16:creationId xmlns:a16="http://schemas.microsoft.com/office/drawing/2014/main" id="{30DE5750-683F-C7AA-93D2-6D585983FB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5607" name="ZoneTexte 5">
            <a:extLst>
              <a:ext uri="{FF2B5EF4-FFF2-40B4-BE49-F238E27FC236}">
                <a16:creationId xmlns:a16="http://schemas.microsoft.com/office/drawing/2014/main" id="{7E473E9A-55A8-8C76-EBBB-69D933300DD4}"/>
              </a:ext>
            </a:extLst>
          </p:cNvPr>
          <p:cNvSpPr txBox="1">
            <a:spLocks noChangeArrowheads="1"/>
          </p:cNvSpPr>
          <p:nvPr/>
        </p:nvSpPr>
        <p:spPr bwMode="auto">
          <a:xfrm>
            <a:off x="431800" y="1920875"/>
            <a:ext cx="8443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fr-FR" altLang="fr-FR" sz="2400">
                <a:latin typeface="Times New Roman" panose="02020603050405020304" pitchFamily="18" charset="0"/>
                <a:ea typeface="Calibri" panose="020F0502020204030204" pitchFamily="34" charset="0"/>
                <a:cs typeface="Times New Roman" panose="02020603050405020304" pitchFamily="18" charset="0"/>
              </a:rPr>
              <a:t>Utilisation la + fréquente est celle associée à l’oxygène en plomberie : postes oxy-acétylénique, </a:t>
            </a:r>
          </a:p>
        </p:txBody>
      </p:sp>
      <p:pic>
        <p:nvPicPr>
          <p:cNvPr id="25608" name="Image 1">
            <a:extLst>
              <a:ext uri="{FF2B5EF4-FFF2-40B4-BE49-F238E27FC236}">
                <a16:creationId xmlns:a16="http://schemas.microsoft.com/office/drawing/2014/main" id="{6734A0E5-ADDA-B537-83B4-E45FF1996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513013"/>
            <a:ext cx="2268537"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B9CD20A4-4927-35AD-1762-926D9E597D3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6627" name="Espace réservé du numéro de diapositive 4">
            <a:extLst>
              <a:ext uri="{FF2B5EF4-FFF2-40B4-BE49-F238E27FC236}">
                <a16:creationId xmlns:a16="http://schemas.microsoft.com/office/drawing/2014/main" id="{2BA617D8-38E8-A933-7CFE-CE22544BB2A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9B9AF46-1568-43D4-AA71-7A4808F205A7}"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8FB0425E-403E-BFB1-792A-AEB3D8A0D00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d’acétylène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629" name="Rectangle 1033">
            <a:extLst>
              <a:ext uri="{FF2B5EF4-FFF2-40B4-BE49-F238E27FC236}">
                <a16:creationId xmlns:a16="http://schemas.microsoft.com/office/drawing/2014/main" id="{80E0A7F8-BE32-BB3C-E4D0-A42E9D43490E}"/>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6630" name="Rectangle 2">
            <a:extLst>
              <a:ext uri="{FF2B5EF4-FFF2-40B4-BE49-F238E27FC236}">
                <a16:creationId xmlns:a16="http://schemas.microsoft.com/office/drawing/2014/main" id="{955CBB87-E5C2-BE2E-B28B-A2A59932C8D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4" name="ZoneTexte 3">
            <a:extLst>
              <a:ext uri="{FF2B5EF4-FFF2-40B4-BE49-F238E27FC236}">
                <a16:creationId xmlns:a16="http://schemas.microsoft.com/office/drawing/2014/main" id="{5CB91DF3-0538-7088-8BBC-EC464B0E5D66}"/>
              </a:ext>
            </a:extLst>
          </p:cNvPr>
          <p:cNvSpPr txBox="1"/>
          <p:nvPr/>
        </p:nvSpPr>
        <p:spPr>
          <a:xfrm>
            <a:off x="501650" y="2117725"/>
            <a:ext cx="8064500" cy="2951163"/>
          </a:xfrm>
          <a:prstGeom prst="rect">
            <a:avLst/>
          </a:prstGeom>
          <a:noFill/>
        </p:spPr>
        <p:txBody>
          <a:bodyPr>
            <a:spAutoFit/>
          </a:bodyPr>
          <a:lstStyle/>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Acétylène  :  </a:t>
            </a:r>
          </a:p>
          <a:p>
            <a:pPr marL="342900" indent="-342900">
              <a:lnSpc>
                <a:spcPct val="107000"/>
              </a:lnSpc>
              <a:spcAft>
                <a:spcPts val="800"/>
              </a:spcAft>
              <a:buFont typeface="Wingdings" panose="05000000000000000000" pitchFamily="2" charset="2"/>
              <a:buChar char="è"/>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Composé très instable, </a:t>
            </a:r>
          </a:p>
          <a:p>
            <a:pPr marL="342900" indent="-342900">
              <a:lnSpc>
                <a:spcPct val="107000"/>
              </a:lnSpc>
              <a:spcAft>
                <a:spcPts val="800"/>
              </a:spcAft>
              <a:buFont typeface="Wingdings" panose="05000000000000000000" pitchFamily="2" charset="2"/>
              <a:buChar char="è"/>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Se décompose :</a:t>
            </a:r>
          </a:p>
          <a:p>
            <a:pPr marL="1257300" lvl="2" indent="-342900">
              <a:lnSpc>
                <a:spcPct val="107000"/>
              </a:lnSpc>
              <a:spcAft>
                <a:spcPts val="800"/>
              </a:spcAft>
              <a:buFont typeface="Arial" panose="020B0604020202020204" pitchFamily="34" charset="0"/>
              <a:buChar char="•"/>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sous l’effet de la chaleur </a:t>
            </a:r>
          </a:p>
          <a:p>
            <a:pPr marL="1257300" lvl="2" indent="-342900">
              <a:lnSpc>
                <a:spcPct val="107000"/>
              </a:lnSpc>
              <a:spcAft>
                <a:spcPts val="800"/>
              </a:spcAft>
              <a:buFont typeface="Arial" panose="020B0604020202020204" pitchFamily="34" charset="0"/>
              <a:buChar char="•"/>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d’une pression (supérieur à 1,5 bar)</a:t>
            </a:r>
          </a:p>
          <a:p>
            <a:pPr marL="1257300" lvl="2" indent="-342900">
              <a:lnSpc>
                <a:spcPct val="107000"/>
              </a:lnSpc>
              <a:spcAft>
                <a:spcPts val="800"/>
              </a:spcAft>
              <a:buFont typeface="Arial" panose="020B0604020202020204" pitchFamily="34" charset="0"/>
              <a:buChar char="•"/>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si la bouteille est utilisée ou vidangée couchée.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CB9A5850-09CD-B865-D2F0-4F65129E745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7651" name="Espace réservé du numéro de diapositive 4">
            <a:extLst>
              <a:ext uri="{FF2B5EF4-FFF2-40B4-BE49-F238E27FC236}">
                <a16:creationId xmlns:a16="http://schemas.microsoft.com/office/drawing/2014/main" id="{51DAB0AA-A327-EF2E-4F70-8E58320571E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FEA977D-CDFB-4E26-B586-DE8E5F94E475}"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1">
            <a:extLst>
              <a:ext uri="{FF2B5EF4-FFF2-40B4-BE49-F238E27FC236}">
                <a16:creationId xmlns:a16="http://schemas.microsoft.com/office/drawing/2014/main" id="{9852116E-CCA5-9F2A-84F7-F7306B37EC8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d’acétylène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7653" name="Rectangle 1033">
            <a:extLst>
              <a:ext uri="{FF2B5EF4-FFF2-40B4-BE49-F238E27FC236}">
                <a16:creationId xmlns:a16="http://schemas.microsoft.com/office/drawing/2014/main" id="{105D4F37-17A8-0576-EE02-184BA304EFB2}"/>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7654" name="Rectangle 2">
            <a:extLst>
              <a:ext uri="{FF2B5EF4-FFF2-40B4-BE49-F238E27FC236}">
                <a16:creationId xmlns:a16="http://schemas.microsoft.com/office/drawing/2014/main" id="{9FBE091F-0447-4D45-EFF0-E77C66D4BCD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6" name="ZoneTexte 5">
            <a:extLst>
              <a:ext uri="{FF2B5EF4-FFF2-40B4-BE49-F238E27FC236}">
                <a16:creationId xmlns:a16="http://schemas.microsoft.com/office/drawing/2014/main" id="{E1E9E68C-FD02-B9F2-C409-CFD24EA235C7}"/>
              </a:ext>
            </a:extLst>
          </p:cNvPr>
          <p:cNvSpPr txBox="1"/>
          <p:nvPr/>
        </p:nvSpPr>
        <p:spPr>
          <a:xfrm>
            <a:off x="392113" y="1981200"/>
            <a:ext cx="8189912" cy="1747838"/>
          </a:xfrm>
          <a:prstGeom prst="rect">
            <a:avLst/>
          </a:prstGeom>
          <a:noFill/>
        </p:spPr>
        <p:txBody>
          <a:bodyPr>
            <a:spAutoFit/>
          </a:bodyPr>
          <a:lstStyle/>
          <a:p>
            <a:pPr>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Mode de stockage ≠ </a:t>
            </a: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en acier soudé et contient également :</a:t>
            </a:r>
          </a:p>
          <a:p>
            <a:pPr marL="342900" indent="-342900">
              <a:lnSpc>
                <a:spcPct val="107000"/>
              </a:lnSpc>
              <a:spcAft>
                <a:spcPts val="800"/>
              </a:spcAft>
              <a:buFont typeface="Wingdings" panose="05000000000000000000" pitchFamily="2" charset="2"/>
              <a:buChar char="q"/>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dirty="0">
                <a:latin typeface="Times New Roman" panose="02020603050405020304" pitchFamily="18" charset="0"/>
                <a:ea typeface="Calibri" panose="020F0502020204030204" pitchFamily="34" charset="0"/>
                <a:cs typeface="Times New Roman" panose="02020603050405020304" pitchFamily="18" charset="0"/>
              </a:rPr>
              <a:t>Matière poreuse (pierre ponce, charbon de bois, ciment spécial...) </a:t>
            </a: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latin typeface="Times New Roman" panose="02020603050405020304" pitchFamily="18" charset="0"/>
                <a:ea typeface="Calibri" panose="020F0502020204030204" pitchFamily="34" charset="0"/>
                <a:cs typeface="Times New Roman" panose="02020603050405020304" pitchFamily="18" charset="0"/>
              </a:rPr>
              <a:t> Limiter les mouvements de liquide et de gaz à l’intérieur et d’arrêter un éventuel début de décomposition </a:t>
            </a:r>
          </a:p>
        </p:txBody>
      </p:sp>
      <p:sp>
        <p:nvSpPr>
          <p:cNvPr id="27656" name="Rectangle 2">
            <a:extLst>
              <a:ext uri="{FF2B5EF4-FFF2-40B4-BE49-F238E27FC236}">
                <a16:creationId xmlns:a16="http://schemas.microsoft.com/office/drawing/2014/main" id="{048D8AAC-DD28-5C37-9AD1-7064EC09968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27657" name="Picture 1">
            <a:extLst>
              <a:ext uri="{FF2B5EF4-FFF2-40B4-BE49-F238E27FC236}">
                <a16:creationId xmlns:a16="http://schemas.microsoft.com/office/drawing/2014/main" id="{D8D09C6C-2424-5A6A-28C6-09774B474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308" t="62805" r="14215" b="24574"/>
          <a:stretch>
            <a:fillRect/>
          </a:stretch>
        </p:blipFill>
        <p:spPr bwMode="auto">
          <a:xfrm>
            <a:off x="2782888" y="3848100"/>
            <a:ext cx="3589337"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8A2C2CCC-B8F9-EC58-7530-6467D78B7A7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28675" name="Espace réservé du numéro de diapositive 4">
            <a:extLst>
              <a:ext uri="{FF2B5EF4-FFF2-40B4-BE49-F238E27FC236}">
                <a16:creationId xmlns:a16="http://schemas.microsoft.com/office/drawing/2014/main" id="{1D7270F8-D8AF-59EA-930E-EEFFF0077C7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6EB7FF1-96B2-482B-B7F9-06213AB3C7B7}"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8DBAD30C-FCD4-F3E6-5CBB-2A558EF2F17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Bouteille d’acétylène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677" name="Rectangle 1033">
            <a:extLst>
              <a:ext uri="{FF2B5EF4-FFF2-40B4-BE49-F238E27FC236}">
                <a16:creationId xmlns:a16="http://schemas.microsoft.com/office/drawing/2014/main" id="{D0BD8927-C18C-CDB4-D91C-4C024E18EBCB}"/>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8678" name="Rectangle 2">
            <a:extLst>
              <a:ext uri="{FF2B5EF4-FFF2-40B4-BE49-F238E27FC236}">
                <a16:creationId xmlns:a16="http://schemas.microsoft.com/office/drawing/2014/main" id="{82C42F93-3C53-8F13-B9A2-CA8E9AA9EF4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6" name="ZoneTexte 5">
            <a:extLst>
              <a:ext uri="{FF2B5EF4-FFF2-40B4-BE49-F238E27FC236}">
                <a16:creationId xmlns:a16="http://schemas.microsoft.com/office/drawing/2014/main" id="{3B8949D3-C61B-5E08-5497-57ADADBDEF60}"/>
              </a:ext>
            </a:extLst>
          </p:cNvPr>
          <p:cNvSpPr txBox="1"/>
          <p:nvPr/>
        </p:nvSpPr>
        <p:spPr>
          <a:xfrm>
            <a:off x="414338" y="1989138"/>
            <a:ext cx="8334375" cy="1455737"/>
          </a:xfrm>
          <a:prstGeom prst="rect">
            <a:avLst/>
          </a:prstGeom>
          <a:noFill/>
        </p:spPr>
        <p:txBody>
          <a:bodyPr>
            <a:spAutoFit/>
          </a:bodyPr>
          <a:lstStyle/>
          <a:p>
            <a:pPr marL="342900" indent="-342900">
              <a:lnSpc>
                <a:spcPct val="107000"/>
              </a:lnSpc>
              <a:spcAft>
                <a:spcPts val="800"/>
              </a:spcAft>
              <a:buFont typeface="Wingdings" panose="05000000000000000000" pitchFamily="2" charset="2"/>
              <a:buChar char="q"/>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Un solvant :  ex. acétone dans lequel l’acétylène y est dissout </a:t>
            </a:r>
          </a:p>
          <a:p>
            <a:pPr marL="342900" indent="-342900">
              <a:lnSpc>
                <a:spcPct val="107000"/>
              </a:lnSpc>
              <a:spcAft>
                <a:spcPts val="800"/>
              </a:spcAft>
              <a:buFont typeface="Wingdings" panose="05000000000000000000" pitchFamily="2" charset="2"/>
              <a:buChar char="q"/>
              <a:defRPr/>
            </a:pPr>
            <a:endPar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a:lnSpc>
                <a:spcPct val="107000"/>
              </a:lnSpc>
              <a:spcAft>
                <a:spcPts val="800"/>
              </a:spcAft>
              <a:defRPr/>
            </a:pP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L</a:t>
            </a:r>
            <a:r>
              <a:rPr lang="fr-FR" sz="2400" dirty="0">
                <a:latin typeface="Times New Roman" panose="02020603050405020304" pitchFamily="18" charset="0"/>
                <a:ea typeface="Calibri" panose="020F0502020204030204" pitchFamily="34" charset="0"/>
                <a:cs typeface="Times New Roman" panose="02020603050405020304" pitchFamily="18" charset="0"/>
              </a:rPr>
              <a:t>imiter la pression de stockage à moins de 15 bars.</a:t>
            </a:r>
          </a:p>
        </p:txBody>
      </p:sp>
      <p:sp>
        <p:nvSpPr>
          <p:cNvPr id="28680" name="Rectangle 2">
            <a:extLst>
              <a:ext uri="{FF2B5EF4-FFF2-40B4-BE49-F238E27FC236}">
                <a16:creationId xmlns:a16="http://schemas.microsoft.com/office/drawing/2014/main" id="{12B7FFA7-4C32-7231-66F7-54588ECE260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28681" name="Picture 1">
            <a:extLst>
              <a:ext uri="{FF2B5EF4-FFF2-40B4-BE49-F238E27FC236}">
                <a16:creationId xmlns:a16="http://schemas.microsoft.com/office/drawing/2014/main" id="{A1427509-2B10-C9D3-BEAE-962D05A84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67" t="62805" r="45990" b="15331"/>
          <a:stretch>
            <a:fillRect/>
          </a:stretch>
        </p:blipFill>
        <p:spPr bwMode="auto">
          <a:xfrm>
            <a:off x="5205413" y="3725863"/>
            <a:ext cx="31623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4">
            <a:extLst>
              <a:ext uri="{FF2B5EF4-FFF2-40B4-BE49-F238E27FC236}">
                <a16:creationId xmlns:a16="http://schemas.microsoft.com/office/drawing/2014/main" id="{85CDD371-C95A-EC29-4C56-694307F0629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A32905D-9E59-420A-8571-B2B5D4649263}"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699" name="Rectangle 1033">
            <a:extLst>
              <a:ext uri="{FF2B5EF4-FFF2-40B4-BE49-F238E27FC236}">
                <a16:creationId xmlns:a16="http://schemas.microsoft.com/office/drawing/2014/main" id="{41B399B5-6648-C5DF-5FCE-51823553C0B7}"/>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9700" name="Rectangle 2">
            <a:extLst>
              <a:ext uri="{FF2B5EF4-FFF2-40B4-BE49-F238E27FC236}">
                <a16:creationId xmlns:a16="http://schemas.microsoft.com/office/drawing/2014/main" id="{8FDB9711-B912-EEA7-F327-48EF8FDB52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sp>
        <p:nvSpPr>
          <p:cNvPr id="29701" name="Titre 8">
            <a:extLst>
              <a:ext uri="{FF2B5EF4-FFF2-40B4-BE49-F238E27FC236}">
                <a16:creationId xmlns:a16="http://schemas.microsoft.com/office/drawing/2014/main" id="{92B02663-30E8-852F-B4C3-6BF7FC09556B}"/>
              </a:ext>
            </a:extLst>
          </p:cNvPr>
          <p:cNvSpPr txBox="1">
            <a:spLocks/>
          </p:cNvSpPr>
          <p:nvPr/>
        </p:nvSpPr>
        <p:spPr bwMode="auto">
          <a:xfrm>
            <a:off x="423863" y="2562225"/>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sz="4000" b="1">
                <a:solidFill>
                  <a:srgbClr val="984807"/>
                </a:solidFill>
              </a:rPr>
              <a:t>Transport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F9CFB5C7-6BD4-7C57-7200-E79B8FC49D4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Transport </a:t>
            </a:r>
          </a:p>
        </p:txBody>
      </p:sp>
      <p:sp>
        <p:nvSpPr>
          <p:cNvPr id="30723" name="Espace réservé du numéro de diapositive 4">
            <a:extLst>
              <a:ext uri="{FF2B5EF4-FFF2-40B4-BE49-F238E27FC236}">
                <a16:creationId xmlns:a16="http://schemas.microsoft.com/office/drawing/2014/main" id="{A26AB93E-3489-91FD-E44E-2576CC8951C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EF9A69-60B5-443A-BC7F-EF9BB85F9B22}"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1">
            <a:extLst>
              <a:ext uri="{FF2B5EF4-FFF2-40B4-BE49-F238E27FC236}">
                <a16:creationId xmlns:a16="http://schemas.microsoft.com/office/drawing/2014/main" id="{8C1CB937-66F5-E907-D020-3A9863D1CF8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NATUREL :</a:t>
            </a:r>
          </a:p>
        </p:txBody>
      </p:sp>
      <p:sp>
        <p:nvSpPr>
          <p:cNvPr id="30725" name="Rectangle 1">
            <a:extLst>
              <a:ext uri="{FF2B5EF4-FFF2-40B4-BE49-F238E27FC236}">
                <a16:creationId xmlns:a16="http://schemas.microsoft.com/office/drawing/2014/main" id="{CAD595E1-BCCC-C029-3CD7-474F34C7A3C2}"/>
              </a:ext>
            </a:extLst>
          </p:cNvPr>
          <p:cNvSpPr>
            <a:spLocks noChangeArrowheads="1"/>
          </p:cNvSpPr>
          <p:nvPr/>
        </p:nvSpPr>
        <p:spPr bwMode="auto">
          <a:xfrm>
            <a:off x="457200" y="1981200"/>
            <a:ext cx="81899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Gazoducs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Canalisations capables de transporter sur de longues distances du gaz sous pression.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Terrestres ou sous-marins.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réseau de gazoducs est dense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0726" name="Picture 1030" descr="Pipeline de gaz naturel">
            <a:extLst>
              <a:ext uri="{FF2B5EF4-FFF2-40B4-BE49-F238E27FC236}">
                <a16:creationId xmlns:a16="http://schemas.microsoft.com/office/drawing/2014/main" id="{4CABC499-FE01-903F-1852-B34DD00EF36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39913" y="3851275"/>
            <a:ext cx="51085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9BC298CD-40B2-AF24-9331-13BF67D1AE6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Transport </a:t>
            </a:r>
          </a:p>
        </p:txBody>
      </p:sp>
      <p:sp>
        <p:nvSpPr>
          <p:cNvPr id="31747" name="Espace réservé du numéro de diapositive 4">
            <a:extLst>
              <a:ext uri="{FF2B5EF4-FFF2-40B4-BE49-F238E27FC236}">
                <a16:creationId xmlns:a16="http://schemas.microsoft.com/office/drawing/2014/main" id="{FAFBA2AD-41CF-C77F-E23F-4B0006A07A5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C16A56F-E276-43E5-B9FB-CF7F86E35A2A}"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1748" name="Rectangle 1">
            <a:extLst>
              <a:ext uri="{FF2B5EF4-FFF2-40B4-BE49-F238E27FC236}">
                <a16:creationId xmlns:a16="http://schemas.microsoft.com/office/drawing/2014/main" id="{0D99C531-196A-453F-25FB-7A5CABC5B2F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NATUREL :</a:t>
            </a:r>
          </a:p>
        </p:txBody>
      </p:sp>
      <p:sp>
        <p:nvSpPr>
          <p:cNvPr id="31749" name="Rectangle 1">
            <a:extLst>
              <a:ext uri="{FF2B5EF4-FFF2-40B4-BE49-F238E27FC236}">
                <a16:creationId xmlns:a16="http://schemas.microsoft.com/office/drawing/2014/main" id="{37E5221A-F820-5A4F-AC5C-0AEAF51EE6CE}"/>
              </a:ext>
            </a:extLst>
          </p:cNvPr>
          <p:cNvSpPr>
            <a:spLocks noChangeArrowheads="1"/>
          </p:cNvSpPr>
          <p:nvPr/>
        </p:nvSpPr>
        <p:spPr bwMode="auto">
          <a:xfrm>
            <a:off x="457200" y="1981200"/>
            <a:ext cx="81899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Transformation en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gaz naturel liquéfié (GNL)</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Méthode utilisée lorsque le transport par gazoduc est trop coûteux ou impossible (ex : traverser l’océan Atlantique), le gaz est liquéfié puis acheminé par navire méthanier,</a:t>
            </a:r>
          </a:p>
        </p:txBody>
      </p:sp>
      <p:pic>
        <p:nvPicPr>
          <p:cNvPr id="31750" name="Picture 1030" descr="Transport de GNL">
            <a:extLst>
              <a:ext uri="{FF2B5EF4-FFF2-40B4-BE49-F238E27FC236}">
                <a16:creationId xmlns:a16="http://schemas.microsoft.com/office/drawing/2014/main" id="{385BF946-9DD7-A76D-94E4-F1033C86B55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33600" y="3962400"/>
            <a:ext cx="46482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1DA7116D-0120-39FB-7A62-0E9AE4CF206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Origine </a:t>
            </a:r>
          </a:p>
        </p:txBody>
      </p:sp>
      <p:sp>
        <p:nvSpPr>
          <p:cNvPr id="5123" name="Espace réservé du numéro de diapositive 4">
            <a:extLst>
              <a:ext uri="{FF2B5EF4-FFF2-40B4-BE49-F238E27FC236}">
                <a16:creationId xmlns:a16="http://schemas.microsoft.com/office/drawing/2014/main" id="{5E607C03-DFF6-6328-E393-804C187E5C7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8816840-23C6-4E63-B87E-1A25EB27E1F8}" type="slidenum">
              <a:rPr lang="fr-FR" altLang="fr-FR" sz="2000" smtClean="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3B85F335-4497-0378-C0F1-9681F054594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Gaz de ville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25" name="Rectangle 1">
            <a:extLst>
              <a:ext uri="{FF2B5EF4-FFF2-40B4-BE49-F238E27FC236}">
                <a16:creationId xmlns:a16="http://schemas.microsoft.com/office/drawing/2014/main" id="{E6D5AF3F-0A0E-1AAD-7A9B-94B74104D110}"/>
              </a:ext>
            </a:extLst>
          </p:cNvPr>
          <p:cNvSpPr>
            <a:spLocks noChangeArrowheads="1"/>
          </p:cNvSpPr>
          <p:nvPr/>
        </p:nvSpPr>
        <p:spPr bwMode="auto">
          <a:xfrm>
            <a:off x="414338" y="1878013"/>
            <a:ext cx="840581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Aussi appelé gaz naturel, il est distribué par le réseau.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Incolore, inodore, non toxique et insipide.</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Ajout de TétraHydroTiophène (mercaptan) pour le rendre odorant.</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Principal composé chimique : le méthane :  </a:t>
            </a: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FR" altLang="fr-FR" sz="2400" b="1"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Très inflammable.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Plus léger que l</a:t>
            </a:r>
            <a:r>
              <a:rPr lang="en-US"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air, il est distribué sous forme gazeuse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BE066B91-B839-AB90-DB11-F8ADCC8CD98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Transport </a:t>
            </a:r>
          </a:p>
        </p:txBody>
      </p:sp>
      <p:sp>
        <p:nvSpPr>
          <p:cNvPr id="32771" name="Espace réservé du numéro de diapositive 4">
            <a:extLst>
              <a:ext uri="{FF2B5EF4-FFF2-40B4-BE49-F238E27FC236}">
                <a16:creationId xmlns:a16="http://schemas.microsoft.com/office/drawing/2014/main" id="{14D8E15E-CBA0-E79D-CD41-2B8C7E37067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3A8DD10-303D-4A98-BF34-1E08E649D282}"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sp>
        <p:nvSpPr>
          <p:cNvPr id="32772" name="Rectangle 1">
            <a:extLst>
              <a:ext uri="{FF2B5EF4-FFF2-40B4-BE49-F238E27FC236}">
                <a16:creationId xmlns:a16="http://schemas.microsoft.com/office/drawing/2014/main" id="{C2E68B5C-3BE3-4234-ECC3-76765B5E637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NATUREL :</a:t>
            </a:r>
          </a:p>
        </p:txBody>
      </p:sp>
      <p:sp>
        <p:nvSpPr>
          <p:cNvPr id="32773" name="Rectangle 1">
            <a:extLst>
              <a:ext uri="{FF2B5EF4-FFF2-40B4-BE49-F238E27FC236}">
                <a16:creationId xmlns:a16="http://schemas.microsoft.com/office/drawing/2014/main" id="{8692CFF1-046B-1F31-37B6-FAB57F6D5721}"/>
              </a:ext>
            </a:extLst>
          </p:cNvPr>
          <p:cNvSpPr>
            <a:spLocks noChangeArrowheads="1"/>
          </p:cNvSpPr>
          <p:nvPr/>
        </p:nvSpPr>
        <p:spPr bwMode="auto">
          <a:xfrm>
            <a:off x="323850" y="1916113"/>
            <a:ext cx="8189913"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Gazoducs : moyen de transport le + utilisé car fiables et rentables. </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Tubes d’acier soudés pour former une canalisation pouvant atteindre plus de 3 000 kilomètres de long.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Diamètre varie entre 50 centimètres et un mètre.</a:t>
            </a:r>
          </a:p>
          <a:p>
            <a:pPr algn="just">
              <a:lnSpc>
                <a:spcPct val="107000"/>
              </a:lnSpc>
              <a:spcBef>
                <a:spcPct val="0"/>
              </a:spcBef>
              <a:buFontTx/>
              <a:buNone/>
            </a:pPr>
            <a:r>
              <a:rPr lang="en-US"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sous pression = moins de volume et circule plus vite : il peut atteindre une vitesse de 40 km/h,</a:t>
            </a:r>
          </a:p>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Pression : 16 et 100 bars.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51A5B5D8-5857-3C98-5E40-0762E44DF69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Transport </a:t>
            </a:r>
          </a:p>
        </p:txBody>
      </p:sp>
      <p:sp>
        <p:nvSpPr>
          <p:cNvPr id="33795" name="Espace réservé du numéro de diapositive 4">
            <a:extLst>
              <a:ext uri="{FF2B5EF4-FFF2-40B4-BE49-F238E27FC236}">
                <a16:creationId xmlns:a16="http://schemas.microsoft.com/office/drawing/2014/main" id="{8AB98DD7-5AC3-0741-C8F9-97A604BFB73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1378131-8D7D-458F-8EFB-5E12800C3871}"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1">
            <a:extLst>
              <a:ext uri="{FF2B5EF4-FFF2-40B4-BE49-F238E27FC236}">
                <a16:creationId xmlns:a16="http://schemas.microsoft.com/office/drawing/2014/main" id="{91E896C5-E3EC-88CC-FE77-78A10F59D753}"/>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NATUREL :</a:t>
            </a:r>
          </a:p>
        </p:txBody>
      </p:sp>
      <p:sp>
        <p:nvSpPr>
          <p:cNvPr id="14341" name="Rectangle 1">
            <a:extLst>
              <a:ext uri="{FF2B5EF4-FFF2-40B4-BE49-F238E27FC236}">
                <a16:creationId xmlns:a16="http://schemas.microsoft.com/office/drawing/2014/main" id="{D9095439-09C3-9340-3687-CD43072DBD63}"/>
              </a:ext>
            </a:extLst>
          </p:cNvPr>
          <p:cNvSpPr>
            <a:spLocks noChangeArrowheads="1"/>
          </p:cNvSpPr>
          <p:nvPr/>
        </p:nvSpPr>
        <p:spPr bwMode="auto">
          <a:xfrm>
            <a:off x="457200" y="1981200"/>
            <a:ext cx="8189913" cy="36210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Systèmes de surveillance et des compteurs sont installés le long du réseau :</a:t>
            </a:r>
          </a:p>
          <a:p>
            <a:pPr algn="just">
              <a:lnSpc>
                <a:spcPct val="107000"/>
              </a:lnSpc>
              <a:spcBef>
                <a:spcPct val="0"/>
              </a:spcBef>
              <a:buFontTx/>
              <a:buNone/>
              <a:defRPr/>
            </a:pPr>
            <a:endPar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Donnent des informations sur le niveau de la demande et, en cas de fuite ou d’accident, préviennent en temps réel les équipes de maintenance. </a:t>
            </a:r>
          </a:p>
          <a:p>
            <a:pPr algn="just">
              <a:lnSpc>
                <a:spcPct val="107000"/>
              </a:lnSpc>
              <a:spcBef>
                <a:spcPct val="0"/>
              </a:spcBef>
              <a:buFontTx/>
              <a:buNone/>
              <a:defRPr/>
            </a:pPr>
            <a:endPar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Postes de livraison sont également répartis le long du gazoduc afin de distribuer le gaz aux </a:t>
            </a: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réseaux de distribution.</a:t>
            </a: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8A0B62F9-80A1-9B76-A870-F0786CBD128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Transport </a:t>
            </a:r>
          </a:p>
        </p:txBody>
      </p:sp>
      <p:sp>
        <p:nvSpPr>
          <p:cNvPr id="34819" name="Espace réservé du numéro de diapositive 4">
            <a:extLst>
              <a:ext uri="{FF2B5EF4-FFF2-40B4-BE49-F238E27FC236}">
                <a16:creationId xmlns:a16="http://schemas.microsoft.com/office/drawing/2014/main" id="{F812144A-1926-3E69-6E72-8341DBFF5D8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C922E0F-705C-4DAF-BF18-368332F871DD}"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0" name="Rectangle 1">
            <a:extLst>
              <a:ext uri="{FF2B5EF4-FFF2-40B4-BE49-F238E27FC236}">
                <a16:creationId xmlns:a16="http://schemas.microsoft.com/office/drawing/2014/main" id="{D2816AAD-7558-08C9-C48C-8808DBD9880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NATUREL :</a:t>
            </a:r>
          </a:p>
        </p:txBody>
      </p:sp>
      <p:sp>
        <p:nvSpPr>
          <p:cNvPr id="34821" name="Rectangle 1">
            <a:extLst>
              <a:ext uri="{FF2B5EF4-FFF2-40B4-BE49-F238E27FC236}">
                <a16:creationId xmlns:a16="http://schemas.microsoft.com/office/drawing/2014/main" id="{F67714E7-88CC-16EB-3706-CD4513CA1FDA}"/>
              </a:ext>
            </a:extLst>
          </p:cNvPr>
          <p:cNvSpPr>
            <a:spLocks noChangeArrowheads="1"/>
          </p:cNvSpPr>
          <p:nvPr/>
        </p:nvSpPr>
        <p:spPr bwMode="auto">
          <a:xfrm>
            <a:off x="457200" y="19812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Gazoducs sont le plus souvent enterrés. </a:t>
            </a:r>
          </a:p>
        </p:txBody>
      </p:sp>
      <p:pic>
        <p:nvPicPr>
          <p:cNvPr id="34822" name="Picture 6" descr="G:\sans-titre.png">
            <a:extLst>
              <a:ext uri="{FF2B5EF4-FFF2-40B4-BE49-F238E27FC236}">
                <a16:creationId xmlns:a16="http://schemas.microsoft.com/office/drawing/2014/main" id="{12E0CD2A-52CC-E7C0-8851-6E8C9CDA9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06700"/>
            <a:ext cx="39084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G:\sans-titre.2.png">
            <a:extLst>
              <a:ext uri="{FF2B5EF4-FFF2-40B4-BE49-F238E27FC236}">
                <a16:creationId xmlns:a16="http://schemas.microsoft.com/office/drawing/2014/main" id="{6FCA7C66-977B-6DE1-7E15-3CB66D0BE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41563"/>
            <a:ext cx="28194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3340DA72-2FA1-DA33-4013-DA33A213B52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Transport </a:t>
            </a:r>
          </a:p>
        </p:txBody>
      </p:sp>
      <p:sp>
        <p:nvSpPr>
          <p:cNvPr id="35843" name="Espace réservé du numéro de diapositive 4">
            <a:extLst>
              <a:ext uri="{FF2B5EF4-FFF2-40B4-BE49-F238E27FC236}">
                <a16:creationId xmlns:a16="http://schemas.microsoft.com/office/drawing/2014/main" id="{50310691-CB8D-92AD-88DC-DD689A4F69B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D43E21-FE13-4A84-AA41-86CCEA66C511}"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Rectangle 1">
            <a:extLst>
              <a:ext uri="{FF2B5EF4-FFF2-40B4-BE49-F238E27FC236}">
                <a16:creationId xmlns:a16="http://schemas.microsoft.com/office/drawing/2014/main" id="{F9451E52-C0D3-D483-8E5A-A8F5AE8F308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en-US"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BUTANE – PROPANE</a:t>
            </a: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5845" name="Rectangle 1">
            <a:extLst>
              <a:ext uri="{FF2B5EF4-FFF2-40B4-BE49-F238E27FC236}">
                <a16:creationId xmlns:a16="http://schemas.microsoft.com/office/drawing/2014/main" id="{B272A582-CAA7-8522-FBEC-1B82683C1243}"/>
              </a:ext>
            </a:extLst>
          </p:cNvPr>
          <p:cNvSpPr>
            <a:spLocks noChangeArrowheads="1"/>
          </p:cNvSpPr>
          <p:nvPr/>
        </p:nvSpPr>
        <p:spPr bwMode="auto">
          <a:xfrm>
            <a:off x="457200" y="1981200"/>
            <a:ext cx="81899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en-US"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ropane peut être livré en camion citerne et en bouteilles.</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en-US"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n-US"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Butane est livré en bouteilles uniquement.</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35846" name="Picture 6" descr="..\..\..\doc\INC\A6 - fuite de gaz\Images\images64005EKN.jpg">
            <a:extLst>
              <a:ext uri="{FF2B5EF4-FFF2-40B4-BE49-F238E27FC236}">
                <a16:creationId xmlns:a16="http://schemas.microsoft.com/office/drawing/2014/main" id="{92FC264C-FE17-EB26-BE68-FEF4B96C3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3800"/>
            <a:ext cx="3810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doc\INC\A6 - fuite de gaz\Images\camion citerne gaz.png">
            <a:extLst>
              <a:ext uri="{FF2B5EF4-FFF2-40B4-BE49-F238E27FC236}">
                <a16:creationId xmlns:a16="http://schemas.microsoft.com/office/drawing/2014/main" id="{A99D0F01-4405-1A3A-1205-61819DBE5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29845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855CBABD-8631-78EC-9730-93FEAAC888F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Stockage  </a:t>
            </a:r>
          </a:p>
        </p:txBody>
      </p:sp>
      <p:sp>
        <p:nvSpPr>
          <p:cNvPr id="36867" name="Espace réservé du numéro de diapositive 4">
            <a:extLst>
              <a:ext uri="{FF2B5EF4-FFF2-40B4-BE49-F238E27FC236}">
                <a16:creationId xmlns:a16="http://schemas.microsoft.com/office/drawing/2014/main" id="{ED4D306E-AE6D-835E-ACD1-433EE72CB73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07FF3F8-00B2-497E-A849-39BBFDFE4B76}" type="slidenum">
              <a:rPr lang="fr-FR" altLang="fr-FR" sz="2000">
                <a:solidFill>
                  <a:srgbClr val="984807"/>
                </a:solidFill>
              </a:rPr>
              <a:pPr algn="r" eaLnBrk="1" hangingPunct="1">
                <a:spcBef>
                  <a:spcPct val="0"/>
                </a:spcBef>
                <a:buFontTx/>
                <a:buNone/>
              </a:pPr>
              <a:t>34</a:t>
            </a:fld>
            <a:endParaRPr lang="fr-FR" altLang="fr-FR" sz="2000">
              <a:solidFill>
                <a:srgbClr val="984807"/>
              </a:solidFill>
            </a:endParaRPr>
          </a:p>
        </p:txBody>
      </p:sp>
      <p:sp>
        <p:nvSpPr>
          <p:cNvPr id="36868" name="Rectangle 1">
            <a:extLst>
              <a:ext uri="{FF2B5EF4-FFF2-40B4-BE49-F238E27FC236}">
                <a16:creationId xmlns:a16="http://schemas.microsoft.com/office/drawing/2014/main" id="{75E1EB3E-FFED-B98C-EA2F-28FA08F2032E}"/>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stockage aérien :</a:t>
            </a:r>
          </a:p>
        </p:txBody>
      </p:sp>
      <p:sp>
        <p:nvSpPr>
          <p:cNvPr id="36869" name="Rectangle 1">
            <a:extLst>
              <a:ext uri="{FF2B5EF4-FFF2-40B4-BE49-F238E27FC236}">
                <a16:creationId xmlns:a16="http://schemas.microsoft.com/office/drawing/2014/main" id="{79CAEA15-C135-68F0-B43D-4EB7FECC3CCD}"/>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Réservoirs de gaz</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Utilisés pour stocker le gaz à pression atmosphérique. </a:t>
            </a: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Réservoirs cylindriques. </a:t>
            </a:r>
          </a:p>
          <a:p>
            <a:pPr algn="just">
              <a:lnSpc>
                <a:spcPct val="107000"/>
              </a:lnSpc>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Calibri" panose="020F0502020204030204" pitchFamily="34" charset="0"/>
              </a:rPr>
              <a:t>Capacité de stockage est comprise entre 500 et 10 000 m</a:t>
            </a:r>
            <a:r>
              <a:rPr lang="fr-FR" altLang="fr-FR" sz="2000" baseline="30000">
                <a:solidFill>
                  <a:srgbClr val="000000"/>
                </a:solidFill>
                <a:latin typeface="Times New Roman" panose="02020603050405020304" pitchFamily="18" charset="0"/>
                <a:cs typeface="Calibri" panose="020F0502020204030204" pitchFamily="34" charset="0"/>
              </a:rPr>
              <a:t>3</a:t>
            </a:r>
            <a:r>
              <a:rPr lang="fr-FR" altLang="fr-FR" sz="2000">
                <a:solidFill>
                  <a:srgbClr val="000000"/>
                </a:solidFill>
                <a:latin typeface="Times New Roman" panose="02020603050405020304" pitchFamily="18" charset="0"/>
                <a:cs typeface="Calibri" panose="020F0502020204030204" pitchFamily="34" charset="0"/>
              </a:rPr>
              <a:t> ;</a:t>
            </a:r>
            <a:r>
              <a:rPr lang="fr-FR" altLang="fr-FR" sz="2000">
                <a:solidFill>
                  <a:srgbClr val="333333"/>
                </a:solidFill>
                <a:latin typeface="Times New Roman" panose="02020603050405020304" pitchFamily="18" charset="0"/>
                <a:cs typeface="Calibri" panose="020F0502020204030204" pitchFamily="34" charset="0"/>
              </a:rPr>
              <a:t> </a:t>
            </a:r>
            <a:endParaRPr lang="fr-FR" altLang="fr-FR" sz="2000">
              <a:latin typeface="Times New Roman" panose="02020603050405020304" pitchFamily="18" charset="0"/>
              <a:cs typeface="Calibri" panose="020F0502020204030204" pitchFamily="34" charset="0"/>
            </a:endParaRPr>
          </a:p>
        </p:txBody>
      </p:sp>
      <p:pic>
        <p:nvPicPr>
          <p:cNvPr id="36870" name="Picture 6" descr="Stockage de gaz naturel réservoirs">
            <a:extLst>
              <a:ext uri="{FF2B5EF4-FFF2-40B4-BE49-F238E27FC236}">
                <a16:creationId xmlns:a16="http://schemas.microsoft.com/office/drawing/2014/main" id="{CFADCF5E-5A5F-4078-06D5-6FDC2723766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8763" r="16748"/>
          <a:stretch>
            <a:fillRect/>
          </a:stretch>
        </p:blipFill>
        <p:spPr bwMode="auto">
          <a:xfrm>
            <a:off x="2227263" y="3716338"/>
            <a:ext cx="38719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7879A9B8-13D6-AD2A-D485-5BA1CB364AC9}"/>
              </a:ext>
            </a:extLst>
          </p:cNvPr>
          <p:cNvSpPr>
            <a:spLocks noGrp="1"/>
          </p:cNvSpPr>
          <p:nvPr>
            <p:ph type="title" idx="4294967295"/>
          </p:nvPr>
        </p:nvSpPr>
        <p:spPr>
          <a:xfrm>
            <a:off x="700088" y="2852738"/>
            <a:ext cx="7742237" cy="939800"/>
          </a:xfrm>
        </p:spPr>
        <p:txBody>
          <a:bodyPr/>
          <a:lstStyle/>
          <a:p>
            <a:pPr eaLnBrk="1" hangingPunct="1"/>
            <a:r>
              <a:rPr lang="fr-FR" altLang="fr-FR" sz="3200" b="1">
                <a:solidFill>
                  <a:srgbClr val="984807"/>
                </a:solidFill>
              </a:rPr>
              <a:t>Stockage  </a:t>
            </a:r>
          </a:p>
        </p:txBody>
      </p:sp>
      <p:sp>
        <p:nvSpPr>
          <p:cNvPr id="37891" name="Espace réservé du numéro de diapositive 4">
            <a:extLst>
              <a:ext uri="{FF2B5EF4-FFF2-40B4-BE49-F238E27FC236}">
                <a16:creationId xmlns:a16="http://schemas.microsoft.com/office/drawing/2014/main" id="{7DEC16B8-8AA4-ECB3-E89A-FCE2CE359F0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3E77967-51A9-424F-835F-F20EEE031586}" type="slidenum">
              <a:rPr lang="fr-FR" altLang="fr-FR" sz="2000">
                <a:solidFill>
                  <a:srgbClr val="984807"/>
                </a:solidFill>
              </a:rPr>
              <a:pPr algn="r" eaLnBrk="1" hangingPunct="1">
                <a:spcBef>
                  <a:spcPct val="0"/>
                </a:spcBef>
                <a:buFontTx/>
                <a:buNone/>
              </a:pPr>
              <a:t>35</a:t>
            </a:fld>
            <a:endParaRPr lang="fr-FR" altLang="fr-FR" sz="2000">
              <a:solidFill>
                <a:srgbClr val="984807"/>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88F69F6B-40B0-A227-FBB8-232BD4A8637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Stockage  </a:t>
            </a:r>
          </a:p>
        </p:txBody>
      </p:sp>
      <p:sp>
        <p:nvSpPr>
          <p:cNvPr id="38915" name="Espace réservé du numéro de diapositive 4">
            <a:extLst>
              <a:ext uri="{FF2B5EF4-FFF2-40B4-BE49-F238E27FC236}">
                <a16:creationId xmlns:a16="http://schemas.microsoft.com/office/drawing/2014/main" id="{99D1636D-0E32-5D44-CB6A-38C0A6CF415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EF82E67-53BA-4CE0-AB99-6371E53D1643}" type="slidenum">
              <a:rPr lang="fr-FR" altLang="fr-FR" sz="2000">
                <a:solidFill>
                  <a:srgbClr val="984807"/>
                </a:solidFill>
              </a:rPr>
              <a:pPr algn="r" eaLnBrk="1" hangingPunct="1">
                <a:spcBef>
                  <a:spcPct val="0"/>
                </a:spcBef>
                <a:buFontTx/>
                <a:buNone/>
              </a:pPr>
              <a:t>36</a:t>
            </a:fld>
            <a:endParaRPr lang="fr-FR" altLang="fr-FR" sz="2000">
              <a:solidFill>
                <a:srgbClr val="984807"/>
              </a:solidFill>
            </a:endParaRPr>
          </a:p>
        </p:txBody>
      </p:sp>
      <p:sp>
        <p:nvSpPr>
          <p:cNvPr id="18437" name="Rectangle 1">
            <a:extLst>
              <a:ext uri="{FF2B5EF4-FFF2-40B4-BE49-F238E27FC236}">
                <a16:creationId xmlns:a16="http://schemas.microsoft.com/office/drawing/2014/main" id="{121CCBE4-7294-4539-91F9-A5486609CE40}"/>
              </a:ext>
            </a:extLst>
          </p:cNvPr>
          <p:cNvSpPr>
            <a:spLocks noChangeArrowheads="1"/>
          </p:cNvSpPr>
          <p:nvPr/>
        </p:nvSpPr>
        <p:spPr bwMode="auto">
          <a:xfrm>
            <a:off x="323850" y="1374775"/>
            <a:ext cx="8189913" cy="20462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altLang="fr-F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Réservoirs de GNL :</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Utilisés pour stocker le gaz à pression atmosphérique à l</a:t>
            </a:r>
            <a:r>
              <a:rPr lang="en-US"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état liquide. </a:t>
            </a:r>
          </a:p>
          <a:p>
            <a:pPr algn="just">
              <a:lnSpc>
                <a:spcPct val="107000"/>
              </a:lnSpc>
              <a:spcBef>
                <a:spcPct val="0"/>
              </a:spcBef>
              <a:buFontTx/>
              <a:buNone/>
              <a:defRPr/>
            </a:pPr>
            <a:r>
              <a:rPr lang="fr-FR" sz="2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O</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ccupe près de 600 fois moins de volume </a:t>
            </a:r>
            <a:r>
              <a:rPr lang="fr-FR" alt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t>
            </a:r>
            <a:r>
              <a:rPr lang="en-US"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 l</a:t>
            </a:r>
            <a:r>
              <a:rPr lang="en-US"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état gazeux. </a:t>
            </a:r>
          </a:p>
          <a:p>
            <a:pPr marL="342900" indent="-342900" algn="just">
              <a:lnSpc>
                <a:spcPct val="107000"/>
              </a:lnSpc>
              <a:spcBef>
                <a:spcPct val="0"/>
              </a:spcBef>
              <a:buFont typeface="Wingdings" panose="05000000000000000000" pitchFamily="2" charset="2"/>
              <a:buChar char="è"/>
              <a:defRPr/>
            </a:pPr>
            <a:r>
              <a:rPr lang="fr-FR" sz="2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R</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éservoirs cylindriques verticaux ; </a:t>
            </a:r>
          </a:p>
          <a:p>
            <a:pPr marL="342900" indent="-342900" algn="just">
              <a:lnSpc>
                <a:spcPct val="107000"/>
              </a:lnSpc>
              <a:spcBef>
                <a:spcPct val="0"/>
              </a:spcBef>
              <a:buFont typeface="Wingdings" panose="05000000000000000000" pitchFamily="2" charset="2"/>
              <a:buChar char="è"/>
              <a:defRPr/>
            </a:pP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Métalliques ou en béton ont une double paroi et une isolation thermique afin de maintenir le gaz à l</a:t>
            </a:r>
            <a:r>
              <a:rPr lang="en-US"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état liquide.</a:t>
            </a:r>
            <a:endParaRPr lang="fr-FR" altLang="fr-FR"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8917" name="Picture 6" descr="F:\résefvoir gaz GNL.png">
            <a:extLst>
              <a:ext uri="{FF2B5EF4-FFF2-40B4-BE49-F238E27FC236}">
                <a16:creationId xmlns:a16="http://schemas.microsoft.com/office/drawing/2014/main" id="{D3C9D081-14D6-5428-C2B4-D809D01D4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3284538"/>
            <a:ext cx="38973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92DB9D52-2673-59D5-89C2-C6CBEE8BE07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Stockage  </a:t>
            </a:r>
          </a:p>
        </p:txBody>
      </p:sp>
      <p:sp>
        <p:nvSpPr>
          <p:cNvPr id="39939" name="Espace réservé du numéro de diapositive 4">
            <a:extLst>
              <a:ext uri="{FF2B5EF4-FFF2-40B4-BE49-F238E27FC236}">
                <a16:creationId xmlns:a16="http://schemas.microsoft.com/office/drawing/2014/main" id="{79CEB721-2313-7C89-FC71-411CE31BF7C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2193044-0825-421F-BB20-4150BA79AEDE}" type="slidenum">
              <a:rPr lang="fr-FR" altLang="fr-FR" sz="2000">
                <a:solidFill>
                  <a:srgbClr val="984807"/>
                </a:solidFill>
              </a:rPr>
              <a:pPr algn="r" eaLnBrk="1" hangingPunct="1">
                <a:spcBef>
                  <a:spcPct val="0"/>
                </a:spcBef>
                <a:buFontTx/>
                <a:buNone/>
              </a:pPr>
              <a:t>37</a:t>
            </a:fld>
            <a:endParaRPr lang="fr-FR" altLang="fr-FR" sz="2000">
              <a:solidFill>
                <a:srgbClr val="984807"/>
              </a:solidFill>
            </a:endParaRPr>
          </a:p>
        </p:txBody>
      </p:sp>
      <p:sp>
        <p:nvSpPr>
          <p:cNvPr id="39940" name="Rectangle 1">
            <a:extLst>
              <a:ext uri="{FF2B5EF4-FFF2-40B4-BE49-F238E27FC236}">
                <a16:creationId xmlns:a16="http://schemas.microsoft.com/office/drawing/2014/main" id="{E4A7290E-4EFA-A3F7-F201-DD3C5E15584D}"/>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stockage souterrain :</a:t>
            </a:r>
          </a:p>
        </p:txBody>
      </p:sp>
      <p:sp>
        <p:nvSpPr>
          <p:cNvPr id="39941" name="Rectangle 1">
            <a:extLst>
              <a:ext uri="{FF2B5EF4-FFF2-40B4-BE49-F238E27FC236}">
                <a16:creationId xmlns:a16="http://schemas.microsoft.com/office/drawing/2014/main" id="{55CA2480-A03F-E498-C0A1-D1EE6DA0152F}"/>
              </a:ext>
            </a:extLst>
          </p:cNvPr>
          <p:cNvSpPr>
            <a:spLocks noChangeArrowheads="1"/>
          </p:cNvSpPr>
          <p:nvPr/>
        </p:nvSpPr>
        <p:spPr bwMode="auto">
          <a:xfrm>
            <a:off x="377825" y="1989138"/>
            <a:ext cx="8189913"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Privilégié par de nombreux pays </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r</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eprésente le moyen technique le plus efficace et le plus économique</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Calibri" panose="020F0502020204030204" pitchFamily="34" charset="0"/>
              </a:rPr>
              <a:t>Moyen sûr en matière de sécurité publique et de respect de l</a:t>
            </a:r>
            <a:r>
              <a:rPr lang="en-US" altLang="fr-FR" sz="2000">
                <a:solidFill>
                  <a:srgbClr val="000000"/>
                </a:solidFill>
                <a:latin typeface="Times New Roman" panose="02020603050405020304" pitchFamily="18" charset="0"/>
                <a:cs typeface="Calibri" panose="020F0502020204030204" pitchFamily="34" charset="0"/>
              </a:rPr>
              <a:t>’</a:t>
            </a:r>
            <a:r>
              <a:rPr lang="fr-FR" altLang="fr-FR" sz="2000">
                <a:solidFill>
                  <a:srgbClr val="000000"/>
                </a:solidFill>
                <a:latin typeface="Times New Roman" panose="02020603050405020304" pitchFamily="18" charset="0"/>
                <a:cs typeface="Calibri" panose="020F0502020204030204" pitchFamily="34" charset="0"/>
              </a:rPr>
              <a:t>environnement.</a:t>
            </a:r>
          </a:p>
          <a:p>
            <a:pPr algn="just">
              <a:lnSpc>
                <a:spcPct val="107000"/>
              </a:lnSpc>
              <a:spcBef>
                <a:spcPct val="0"/>
              </a:spcBef>
              <a:buFontTx/>
              <a:buNone/>
            </a:pPr>
            <a:endParaRPr lang="fr-FR" altLang="fr-FR" sz="2000">
              <a:solidFill>
                <a:srgbClr val="000000"/>
              </a:solidFill>
              <a:latin typeface="inherit" charset="0"/>
              <a:cs typeface="Calibri" panose="020F0502020204030204" pitchFamily="34"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T</a:t>
            </a:r>
            <a:r>
              <a:rPr lang="fr-FR" altLang="fr-FR" sz="2000">
                <a:solidFill>
                  <a:srgbClr val="000000"/>
                </a:solidFill>
                <a:latin typeface="Times New Roman" panose="02020603050405020304" pitchFamily="18" charset="0"/>
                <a:cs typeface="Calibri" panose="020F0502020204030204" pitchFamily="34" charset="0"/>
              </a:rPr>
              <a:t>ypes de stockage souterrain dépendent des structures géologiques disponibles :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A8C2B36C-330B-3D28-DC62-35ED2FBF84A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Stockage  </a:t>
            </a:r>
          </a:p>
        </p:txBody>
      </p:sp>
      <p:sp>
        <p:nvSpPr>
          <p:cNvPr id="40963" name="Espace réservé du numéro de diapositive 4">
            <a:extLst>
              <a:ext uri="{FF2B5EF4-FFF2-40B4-BE49-F238E27FC236}">
                <a16:creationId xmlns:a16="http://schemas.microsoft.com/office/drawing/2014/main" id="{60856B8A-BDA9-99F4-4F1C-C9F1131F1C3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2843743-6772-4480-AA22-967E2BDDE1F0}" type="slidenum">
              <a:rPr lang="fr-FR" altLang="fr-FR" sz="2000">
                <a:solidFill>
                  <a:srgbClr val="984807"/>
                </a:solidFill>
              </a:rPr>
              <a:pPr algn="r" eaLnBrk="1" hangingPunct="1">
                <a:spcBef>
                  <a:spcPct val="0"/>
                </a:spcBef>
                <a:buFontTx/>
                <a:buNone/>
              </a:pPr>
              <a:t>38</a:t>
            </a:fld>
            <a:endParaRPr lang="fr-FR" altLang="fr-FR" sz="2000">
              <a:solidFill>
                <a:srgbClr val="984807"/>
              </a:solidFill>
            </a:endParaRPr>
          </a:p>
        </p:txBody>
      </p:sp>
      <p:sp>
        <p:nvSpPr>
          <p:cNvPr id="40964" name="Rectangle 1">
            <a:extLst>
              <a:ext uri="{FF2B5EF4-FFF2-40B4-BE49-F238E27FC236}">
                <a16:creationId xmlns:a16="http://schemas.microsoft.com/office/drawing/2014/main" id="{0626359F-5EFA-6B4A-FCB6-F66D7ADE7B37}"/>
              </a:ext>
            </a:extLst>
          </p:cNvPr>
          <p:cNvSpPr>
            <a:spLocks noChangeArrowheads="1"/>
          </p:cNvSpPr>
          <p:nvPr/>
        </p:nvSpPr>
        <p:spPr bwMode="auto">
          <a:xfrm>
            <a:off x="457200" y="1981200"/>
            <a:ext cx="81899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Gisements épuisés</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(dits « déplétés ») : Gaz sous pression est injecté dans d</a:t>
            </a:r>
            <a:r>
              <a:rPr lang="en-US"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anciens gisements d</a:t>
            </a:r>
            <a:r>
              <a:rPr lang="en-US"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hydrocarbures naturellement imperméables, qui sont reconvertis pour le stockage. </a:t>
            </a:r>
          </a:p>
        </p:txBody>
      </p:sp>
      <p:pic>
        <p:nvPicPr>
          <p:cNvPr id="40965" name="Picture 6" descr="G:\C5LkfJwW8AAL5Cr.jpg">
            <a:extLst>
              <a:ext uri="{FF2B5EF4-FFF2-40B4-BE49-F238E27FC236}">
                <a16:creationId xmlns:a16="http://schemas.microsoft.com/office/drawing/2014/main" id="{8FB0300F-2909-3C7A-529A-B846D9920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922" b="44444"/>
          <a:stretch>
            <a:fillRect/>
          </a:stretch>
        </p:blipFill>
        <p:spPr bwMode="auto">
          <a:xfrm>
            <a:off x="4067175" y="2819400"/>
            <a:ext cx="28908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1">
            <a:extLst>
              <a:ext uri="{FF2B5EF4-FFF2-40B4-BE49-F238E27FC236}">
                <a16:creationId xmlns:a16="http://schemas.microsoft.com/office/drawing/2014/main" id="{AE2C8A38-9BDC-2CB9-1DA2-7C1717D79777}"/>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stockage souterrain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D747E11F-C043-DAE9-3A92-21B03C1B838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Stockage  </a:t>
            </a:r>
          </a:p>
        </p:txBody>
      </p:sp>
      <p:sp>
        <p:nvSpPr>
          <p:cNvPr id="41987" name="Espace réservé du numéro de diapositive 4">
            <a:extLst>
              <a:ext uri="{FF2B5EF4-FFF2-40B4-BE49-F238E27FC236}">
                <a16:creationId xmlns:a16="http://schemas.microsoft.com/office/drawing/2014/main" id="{5772F8CB-6D18-7487-CBE1-C18E30E049C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7D44A83-F908-465D-BD85-5750EAEC609A}" type="slidenum">
              <a:rPr lang="fr-FR" altLang="fr-FR" sz="2000">
                <a:solidFill>
                  <a:srgbClr val="984807"/>
                </a:solidFill>
              </a:rPr>
              <a:pPr algn="r" eaLnBrk="1" hangingPunct="1">
                <a:spcBef>
                  <a:spcPct val="0"/>
                </a:spcBef>
                <a:buFontTx/>
                <a:buNone/>
              </a:pPr>
              <a:t>39</a:t>
            </a:fld>
            <a:endParaRPr lang="fr-FR" altLang="fr-FR" sz="2000">
              <a:solidFill>
                <a:srgbClr val="984807"/>
              </a:solidFill>
            </a:endParaRPr>
          </a:p>
        </p:txBody>
      </p:sp>
      <p:sp>
        <p:nvSpPr>
          <p:cNvPr id="41988" name="Rectangle 1">
            <a:extLst>
              <a:ext uri="{FF2B5EF4-FFF2-40B4-BE49-F238E27FC236}">
                <a16:creationId xmlns:a16="http://schemas.microsoft.com/office/drawing/2014/main" id="{6D1382A8-91F9-037D-083F-936AEFF7C66D}"/>
              </a:ext>
            </a:extLst>
          </p:cNvPr>
          <p:cNvSpPr>
            <a:spLocks noChangeArrowheads="1"/>
          </p:cNvSpPr>
          <p:nvPr/>
        </p:nvSpPr>
        <p:spPr bwMode="auto">
          <a:xfrm>
            <a:off x="457200" y="1981200"/>
            <a:ext cx="81899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Nappes aquifères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Injecter le gaz dans une couche souterraine de roche poreuse contenant de l</a:t>
            </a:r>
            <a:r>
              <a:rPr lang="en-US"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eau et recouverte d</a:t>
            </a:r>
            <a:r>
              <a:rPr lang="en-US"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couche imperméable formant une couverture étanche, le tout ayant une forme de dôme. </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989" name="Picture 6" descr="F:\résefvoir gaz.png">
            <a:extLst>
              <a:ext uri="{FF2B5EF4-FFF2-40B4-BE49-F238E27FC236}">
                <a16:creationId xmlns:a16="http://schemas.microsoft.com/office/drawing/2014/main" id="{A8E663F2-849A-0539-F15E-3B87365C9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1910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1">
            <a:extLst>
              <a:ext uri="{FF2B5EF4-FFF2-40B4-BE49-F238E27FC236}">
                <a16:creationId xmlns:a16="http://schemas.microsoft.com/office/drawing/2014/main" id="{EBA5A65D-50F5-2177-9E7B-BAD3D2154AD7}"/>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stockage souterrain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A4E31088-B82B-FFBD-7449-1C6583A7D2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Origine </a:t>
            </a:r>
          </a:p>
        </p:txBody>
      </p:sp>
      <p:sp>
        <p:nvSpPr>
          <p:cNvPr id="6147" name="Espace réservé du numéro de diapositive 4">
            <a:extLst>
              <a:ext uri="{FF2B5EF4-FFF2-40B4-BE49-F238E27FC236}">
                <a16:creationId xmlns:a16="http://schemas.microsoft.com/office/drawing/2014/main" id="{7A21D034-61FF-BE1F-B974-E543433D417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F77840D-0FCC-4198-91DB-6CC62D8BAFBA}" type="slidenum">
              <a:rPr lang="fr-FR" altLang="fr-FR" sz="2000">
                <a:solidFill>
                  <a:srgbClr val="984807"/>
                </a:solidFill>
              </a:rPr>
              <a:pPr algn="r" eaLnBrk="1" hangingPunct="1">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C49E8CAC-35A3-D9D8-997F-030868F9B53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Gaz de ville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9" name="Rectangle 1">
            <a:extLst>
              <a:ext uri="{FF2B5EF4-FFF2-40B4-BE49-F238E27FC236}">
                <a16:creationId xmlns:a16="http://schemas.microsoft.com/office/drawing/2014/main" id="{2D03B561-CCE3-FD61-61D2-91E8315F8122}"/>
              </a:ext>
            </a:extLst>
          </p:cNvPr>
          <p:cNvSpPr>
            <a:spLocks noChangeArrowheads="1"/>
          </p:cNvSpPr>
          <p:nvPr/>
        </p:nvSpPr>
        <p:spPr bwMode="auto">
          <a:xfrm>
            <a:off x="457200" y="2286000"/>
            <a:ext cx="81899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Combustion complète, il dégage </a:t>
            </a:r>
          </a:p>
          <a:p>
            <a:pPr algn="just">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la vapeur d'eau (H</a:t>
            </a:r>
            <a:r>
              <a:rPr lang="fr-FR" altLang="fr-FR"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p>
          <a:p>
            <a:pPr algn="ctr">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 </a:t>
            </a:r>
          </a:p>
          <a:p>
            <a:pPr algn="ctr">
              <a:lnSpc>
                <a:spcPct val="107000"/>
              </a:lnSpc>
              <a:spcBef>
                <a:spcPct val="0"/>
              </a:spcBef>
              <a:buFontTx/>
              <a:buNone/>
            </a:pPr>
            <a:endPar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ct val="0"/>
              </a:spcBef>
              <a:buFontTx/>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 gaz carbonique (CO</a:t>
            </a:r>
            <a:r>
              <a:rPr lang="fr-FR" altLang="fr-FR"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inherit"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BA2E9A44-5B40-E085-E085-946D029B352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Stockage  </a:t>
            </a:r>
          </a:p>
        </p:txBody>
      </p:sp>
      <p:sp>
        <p:nvSpPr>
          <p:cNvPr id="43011" name="Espace réservé du numéro de diapositive 4">
            <a:extLst>
              <a:ext uri="{FF2B5EF4-FFF2-40B4-BE49-F238E27FC236}">
                <a16:creationId xmlns:a16="http://schemas.microsoft.com/office/drawing/2014/main" id="{7995C465-F087-E701-BE49-D2D57C9B480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4D6EA1B-9B3C-4962-8635-4C1A25DD7513}" type="slidenum">
              <a:rPr lang="fr-FR" altLang="fr-FR" sz="2000">
                <a:solidFill>
                  <a:srgbClr val="984807"/>
                </a:solidFill>
              </a:rPr>
              <a:pPr algn="r" eaLnBrk="1" hangingPunct="1">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94443F08-B6B7-7BE3-E8A9-CB0CBF7515D5}"/>
              </a:ext>
            </a:extLst>
          </p:cNvPr>
          <p:cNvSpPr>
            <a:spLocks noChangeArrowheads="1"/>
          </p:cNvSpPr>
          <p:nvPr/>
        </p:nvSpPr>
        <p:spPr bwMode="auto">
          <a:xfrm>
            <a:off x="457200" y="2133600"/>
            <a:ext cx="45466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Cavités salines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consiste à créer par dissolution à l</a:t>
            </a:r>
            <a:r>
              <a:rPr lang="en-US"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eau douce (lessivage) une cavité souterraine artificielle de grande taille (entre 100 000 et 1 million de m</a:t>
            </a:r>
            <a:r>
              <a:rPr lang="fr-FR" altLang="fr-FR" sz="20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dans une roche sédimentaire composée de sel gemme (des cristaux de chlorure de sodium).</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3013" name="Picture 6" descr="F:\Saumure.jpg">
            <a:extLst>
              <a:ext uri="{FF2B5EF4-FFF2-40B4-BE49-F238E27FC236}">
                <a16:creationId xmlns:a16="http://schemas.microsoft.com/office/drawing/2014/main" id="{E97FEC04-D855-33DC-9E3E-8104372F7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412875"/>
            <a:ext cx="3709987"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1">
            <a:extLst>
              <a:ext uri="{FF2B5EF4-FFF2-40B4-BE49-F238E27FC236}">
                <a16:creationId xmlns:a16="http://schemas.microsoft.com/office/drawing/2014/main" id="{203F4680-5267-08E3-E8A1-4DA2009BEBE9}"/>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stockage souterrain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8F388ECF-9F39-406B-A4AD-C921F8952267}"/>
              </a:ext>
            </a:extLst>
          </p:cNvPr>
          <p:cNvSpPr>
            <a:spLocks noGrp="1"/>
          </p:cNvSpPr>
          <p:nvPr>
            <p:ph type="title" idx="4294967295"/>
          </p:nvPr>
        </p:nvSpPr>
        <p:spPr>
          <a:xfrm>
            <a:off x="700088" y="2852738"/>
            <a:ext cx="7742237" cy="939800"/>
          </a:xfrm>
        </p:spPr>
        <p:txBody>
          <a:bodyPr/>
          <a:lstStyle/>
          <a:p>
            <a:pPr eaLnBrk="1" hangingPunct="1"/>
            <a:r>
              <a:rPr lang="fr-FR" altLang="fr-FR" sz="3200" b="1">
                <a:solidFill>
                  <a:srgbClr val="984807"/>
                </a:solidFill>
              </a:rPr>
              <a:t>Distribution   </a:t>
            </a:r>
          </a:p>
        </p:txBody>
      </p:sp>
      <p:sp>
        <p:nvSpPr>
          <p:cNvPr id="44035" name="Espace réservé du numéro de diapositive 4">
            <a:extLst>
              <a:ext uri="{FF2B5EF4-FFF2-40B4-BE49-F238E27FC236}">
                <a16:creationId xmlns:a16="http://schemas.microsoft.com/office/drawing/2014/main" id="{029BF364-F994-0787-A32B-616AC6DA052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7E3DECD-D8F6-440C-B638-50F926022E4A}" type="slidenum">
              <a:rPr lang="fr-FR" altLang="fr-FR" sz="2000">
                <a:solidFill>
                  <a:srgbClr val="984807"/>
                </a:solidFill>
              </a:rPr>
              <a:pPr algn="r" eaLnBrk="1" hangingPunct="1">
                <a:spcBef>
                  <a:spcPct val="0"/>
                </a:spcBef>
                <a:buFontTx/>
                <a:buNone/>
              </a:pPr>
              <a:t>41</a:t>
            </a:fld>
            <a:endParaRPr lang="fr-FR" altLang="fr-FR" sz="2000">
              <a:solidFill>
                <a:srgbClr val="984807"/>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3B19A2D4-F923-3D8F-7463-6E2FFF7668D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45059" name="Espace réservé du numéro de diapositive 4">
            <a:extLst>
              <a:ext uri="{FF2B5EF4-FFF2-40B4-BE49-F238E27FC236}">
                <a16:creationId xmlns:a16="http://schemas.microsoft.com/office/drawing/2014/main" id="{3019518C-CCF8-0ABD-4E50-39AB70D7942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ABB14B3-9A84-4FAC-A95D-A0154B0CBC72}"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sp>
        <p:nvSpPr>
          <p:cNvPr id="45060" name="Rectangle 1">
            <a:extLst>
              <a:ext uri="{FF2B5EF4-FFF2-40B4-BE49-F238E27FC236}">
                <a16:creationId xmlns:a16="http://schemas.microsoft.com/office/drawing/2014/main" id="{4A0BC08E-9D30-A12B-A94A-E3B8C6EBF3A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en-US"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Réseau de transport :</a:t>
            </a:r>
            <a:endPar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061" name="Rectangle 1">
            <a:extLst>
              <a:ext uri="{FF2B5EF4-FFF2-40B4-BE49-F238E27FC236}">
                <a16:creationId xmlns:a16="http://schemas.microsoft.com/office/drawing/2014/main" id="{7863808F-6E69-1C4B-7701-7D0A913C80BB}"/>
              </a:ext>
            </a:extLst>
          </p:cNvPr>
          <p:cNvSpPr>
            <a:spLocks noChangeArrowheads="1"/>
          </p:cNvSpPr>
          <p:nvPr/>
        </p:nvSpPr>
        <p:spPr bwMode="auto">
          <a:xfrm>
            <a:off x="457200" y="1981200"/>
            <a:ext cx="81899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Destiné a acheminer le gaz sur de longues distances dans des canalisations pouvant aller jusqu'à 1,40 m de </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Canalisations : plaque avec la mention "transport" et le logo.</a:t>
            </a: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5062" name="Picture 6" descr="F:\imagesQV3VV5W1.jpg">
            <a:extLst>
              <a:ext uri="{FF2B5EF4-FFF2-40B4-BE49-F238E27FC236}">
                <a16:creationId xmlns:a16="http://schemas.microsoft.com/office/drawing/2014/main" id="{05CC6F9C-99B9-F7FB-CF98-784501274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429000"/>
            <a:ext cx="2416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ZoneTexte 2">
            <a:extLst>
              <a:ext uri="{FF2B5EF4-FFF2-40B4-BE49-F238E27FC236}">
                <a16:creationId xmlns:a16="http://schemas.microsoft.com/office/drawing/2014/main" id="{28CD2DD3-CEA5-2D76-3D46-922F62C3B995}"/>
              </a:ext>
            </a:extLst>
          </p:cNvPr>
          <p:cNvSpPr txBox="1">
            <a:spLocks noChangeArrowheads="1"/>
          </p:cNvSpPr>
          <p:nvPr/>
        </p:nvSpPr>
        <p:spPr bwMode="auto">
          <a:xfrm>
            <a:off x="3708400" y="4005263"/>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a:latin typeface="Times New Roman" panose="02020603050405020304" pitchFamily="18" charset="0"/>
                <a:ea typeface="Calibri" panose="020F0502020204030204" pitchFamily="34" charset="0"/>
                <a:cs typeface="Times New Roman" panose="02020603050405020304" pitchFamily="18" charset="0"/>
              </a:rPr>
              <a:t>Pressions minimums de 25 bars.</a:t>
            </a:r>
            <a:endParaRPr lang="fr-FR" altLang="fr-FR" sz="2000">
              <a:latin typeface="inherit"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DC006FC0-B663-66EE-42B1-4C4B9652BD2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46083" name="Espace réservé du numéro de diapositive 4">
            <a:extLst>
              <a:ext uri="{FF2B5EF4-FFF2-40B4-BE49-F238E27FC236}">
                <a16:creationId xmlns:a16="http://schemas.microsoft.com/office/drawing/2014/main" id="{94697B98-4996-B035-C56A-3E24C8C14272}"/>
              </a:ext>
            </a:extLst>
          </p:cNvPr>
          <p:cNvSpPr txBox="1">
            <a:spLocks noGrp="1" noChangeArrowheads="1"/>
          </p:cNvSpPr>
          <p:nvPr/>
        </p:nvSpPr>
        <p:spPr bwMode="auto">
          <a:xfrm>
            <a:off x="6804025" y="6229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ADF2E14-218D-4E3D-ABD4-A569FC54C503}" type="slidenum">
              <a:rPr lang="fr-FR" altLang="fr-FR" sz="2000">
                <a:solidFill>
                  <a:srgbClr val="984807"/>
                </a:solidFill>
              </a:rPr>
              <a:pPr algn="r" eaLnBrk="1" hangingPunct="1">
                <a:spcBef>
                  <a:spcPct val="0"/>
                </a:spcBef>
                <a:buFontTx/>
                <a:buNone/>
              </a:pPr>
              <a:t>43</a:t>
            </a:fld>
            <a:endParaRPr lang="fr-FR" altLang="fr-FR" sz="2000">
              <a:solidFill>
                <a:srgbClr val="984807"/>
              </a:solidFill>
            </a:endParaRPr>
          </a:p>
        </p:txBody>
      </p:sp>
      <p:sp>
        <p:nvSpPr>
          <p:cNvPr id="46084" name="Rectangle 1">
            <a:extLst>
              <a:ext uri="{FF2B5EF4-FFF2-40B4-BE49-F238E27FC236}">
                <a16:creationId xmlns:a16="http://schemas.microsoft.com/office/drawing/2014/main" id="{B64253BB-6772-3E38-FE39-98783881CE4C}"/>
              </a:ext>
            </a:extLst>
          </p:cNvPr>
          <p:cNvSpPr>
            <a:spLocks noChangeArrowheads="1"/>
          </p:cNvSpPr>
          <p:nvPr/>
        </p:nvSpPr>
        <p:spPr bwMode="auto">
          <a:xfrm>
            <a:off x="457200" y="1981200"/>
            <a:ext cx="82915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Vannes de coupures placées régulièrement pour barrer le gaz dans les canalisations. </a:t>
            </a: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Disposées majoritairement sur la voie publique et </a:t>
            </a: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sous carter portant la mention "gaz". </a:t>
            </a: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lgn="just">
              <a:spcBef>
                <a:spcPct val="0"/>
              </a:spcBef>
              <a:buFontTx/>
              <a:buNone/>
            </a:pP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 proximité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plaque signalétique avec la mention "réseau" ou "R", accompagnée d'un numéro d'identification complètent le dispositif.</a:t>
            </a:r>
            <a:endParaRPr lang="fr-FR" altLang="fr-FR" sz="2000">
              <a:latin typeface="inherit" charset="0"/>
              <a:ea typeface="Calibri" panose="020F0502020204030204" pitchFamily="34" charset="0"/>
              <a:cs typeface="Times New Roman" panose="02020603050405020304" pitchFamily="18" charset="0"/>
            </a:endParaRPr>
          </a:p>
        </p:txBody>
      </p:sp>
      <p:sp>
        <p:nvSpPr>
          <p:cNvPr id="46085" name="Rectangle 1">
            <a:extLst>
              <a:ext uri="{FF2B5EF4-FFF2-40B4-BE49-F238E27FC236}">
                <a16:creationId xmlns:a16="http://schemas.microsoft.com/office/drawing/2014/main" id="{C9AA7403-9260-288F-72B0-F8977AD5F8CE}"/>
              </a:ext>
            </a:extLst>
          </p:cNvPr>
          <p:cNvSpPr>
            <a:spLocks noChangeArrowheads="1"/>
          </p:cNvSpPr>
          <p:nvPr/>
        </p:nvSpPr>
        <p:spPr bwMode="auto">
          <a:xfrm>
            <a:off x="414338" y="1316038"/>
            <a:ext cx="5453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Organes de coupure réseau transport : </a:t>
            </a:r>
          </a:p>
        </p:txBody>
      </p:sp>
      <p:pic>
        <p:nvPicPr>
          <p:cNvPr id="46086" name="Picture 6">
            <a:extLst>
              <a:ext uri="{FF2B5EF4-FFF2-40B4-BE49-F238E27FC236}">
                <a16:creationId xmlns:a16="http://schemas.microsoft.com/office/drawing/2014/main" id="{9F821E9A-479D-933B-3B95-CB9A35D5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093" r="32880"/>
          <a:stretch>
            <a:fillRect/>
          </a:stretch>
        </p:blipFill>
        <p:spPr bwMode="auto">
          <a:xfrm>
            <a:off x="6238875" y="2565400"/>
            <a:ext cx="24479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8">
            <a:extLst>
              <a:ext uri="{FF2B5EF4-FFF2-40B4-BE49-F238E27FC236}">
                <a16:creationId xmlns:a16="http://schemas.microsoft.com/office/drawing/2014/main" id="{7597ED72-B815-6471-17C9-E35EEF68236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47107" name="Espace réservé du numéro de diapositive 4">
            <a:extLst>
              <a:ext uri="{FF2B5EF4-FFF2-40B4-BE49-F238E27FC236}">
                <a16:creationId xmlns:a16="http://schemas.microsoft.com/office/drawing/2014/main" id="{246DAD76-2CC8-7FAE-2821-390BE235C38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A20AD22-01C1-4FDF-BE4F-FE0423161A92}" type="slidenum">
              <a:rPr lang="fr-FR" altLang="fr-FR" sz="2000">
                <a:solidFill>
                  <a:srgbClr val="984807"/>
                </a:solidFill>
              </a:rPr>
              <a:pPr algn="r" eaLnBrk="1" hangingPunct="1">
                <a:spcBef>
                  <a:spcPct val="0"/>
                </a:spcBef>
                <a:buFontTx/>
                <a:buNone/>
              </a:pPr>
              <a:t>44</a:t>
            </a:fld>
            <a:endParaRPr lang="fr-FR" altLang="fr-FR" sz="2000">
              <a:solidFill>
                <a:srgbClr val="984807"/>
              </a:solidFill>
            </a:endParaRPr>
          </a:p>
        </p:txBody>
      </p:sp>
      <p:sp>
        <p:nvSpPr>
          <p:cNvPr id="47108" name="Rectangle 7">
            <a:extLst>
              <a:ext uri="{FF2B5EF4-FFF2-40B4-BE49-F238E27FC236}">
                <a16:creationId xmlns:a16="http://schemas.microsoft.com/office/drawing/2014/main" id="{895FE51B-A0A4-DEFA-0C1F-9140AC6D84D8}"/>
              </a:ext>
            </a:extLst>
          </p:cNvPr>
          <p:cNvSpPr>
            <a:spLocks noChangeArrowheads="1"/>
          </p:cNvSpPr>
          <p:nvPr/>
        </p:nvSpPr>
        <p:spPr bwMode="auto">
          <a:xfrm>
            <a:off x="1866900" y="278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7109" name="Rectangle 9">
            <a:extLst>
              <a:ext uri="{FF2B5EF4-FFF2-40B4-BE49-F238E27FC236}">
                <a16:creationId xmlns:a16="http://schemas.microsoft.com/office/drawing/2014/main" id="{E3430BF2-A486-6EA7-CD11-8B200DF3FE6F}"/>
              </a:ext>
            </a:extLst>
          </p:cNvPr>
          <p:cNvSpPr>
            <a:spLocks noChangeArrowheads="1"/>
          </p:cNvSpPr>
          <p:nvPr/>
        </p:nvSpPr>
        <p:spPr bwMode="auto">
          <a:xfrm>
            <a:off x="2333625"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7110" name="Rectangle 11">
            <a:extLst>
              <a:ext uri="{FF2B5EF4-FFF2-40B4-BE49-F238E27FC236}">
                <a16:creationId xmlns:a16="http://schemas.microsoft.com/office/drawing/2014/main" id="{4F9072C1-9E7F-837B-927C-255EDC88E7E3}"/>
              </a:ext>
            </a:extLst>
          </p:cNvPr>
          <p:cNvSpPr>
            <a:spLocks noChangeArrowheads="1"/>
          </p:cNvSpPr>
          <p:nvPr/>
        </p:nvSpPr>
        <p:spPr bwMode="auto">
          <a:xfrm>
            <a:off x="1824038"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7111" name="Picture 10">
            <a:extLst>
              <a:ext uri="{FF2B5EF4-FFF2-40B4-BE49-F238E27FC236}">
                <a16:creationId xmlns:a16="http://schemas.microsoft.com/office/drawing/2014/main" id="{81DCF386-5B0C-D15C-178C-12B0051A9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443413"/>
            <a:ext cx="76327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ZoneTexte 2">
            <a:extLst>
              <a:ext uri="{FF2B5EF4-FFF2-40B4-BE49-F238E27FC236}">
                <a16:creationId xmlns:a16="http://schemas.microsoft.com/office/drawing/2014/main" id="{3367697A-5425-C039-1697-943A0396DE0A}"/>
              </a:ext>
            </a:extLst>
          </p:cNvPr>
          <p:cNvSpPr txBox="1">
            <a:spLocks noChangeArrowheads="1"/>
          </p:cNvSpPr>
          <p:nvPr/>
        </p:nvSpPr>
        <p:spPr bwMode="auto">
          <a:xfrm>
            <a:off x="538163" y="1393825"/>
            <a:ext cx="7921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Plaques rectangulaires ou rondes indiquant </a:t>
            </a:r>
          </a:p>
          <a:p>
            <a:pPr algn="ctr"/>
            <a:r>
              <a:rPr lang="fr-FR" altLang="fr-FR"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réseau » ou « manœuvré par GrDF » </a:t>
            </a:r>
          </a:p>
          <a:p>
            <a:pPr algn="just"/>
            <a:endParaRPr lang="fr-FR" alt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fr-FR" alt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signalent des robinets dont </a:t>
            </a:r>
          </a:p>
          <a:p>
            <a:pPr algn="just"/>
            <a:endParaRPr lang="fr-FR" altLang="fr-FR"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fr-FR" altLang="fr-FR"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 manœuvre est interdite pour les SP.</a:t>
            </a:r>
            <a:endParaRPr lang="fr-FR" altLang="fr-FR" sz="28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8">
            <a:extLst>
              <a:ext uri="{FF2B5EF4-FFF2-40B4-BE49-F238E27FC236}">
                <a16:creationId xmlns:a16="http://schemas.microsoft.com/office/drawing/2014/main" id="{0D31D3F1-B872-52D6-B7A8-43DBEE7F43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48131" name="Espace réservé du numéro de diapositive 4">
            <a:extLst>
              <a:ext uri="{FF2B5EF4-FFF2-40B4-BE49-F238E27FC236}">
                <a16:creationId xmlns:a16="http://schemas.microsoft.com/office/drawing/2014/main" id="{8DDF85E5-6D6A-D15C-8C9B-A40EB6914AE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0F8B8D6-277D-4B47-B236-2555F7B890D9}" type="slidenum">
              <a:rPr lang="fr-FR" altLang="fr-FR" sz="2000">
                <a:solidFill>
                  <a:srgbClr val="984807"/>
                </a:solidFill>
              </a:rPr>
              <a:pPr algn="r" eaLnBrk="1" hangingPunct="1">
                <a:spcBef>
                  <a:spcPct val="0"/>
                </a:spcBef>
                <a:buFontTx/>
                <a:buNone/>
              </a:pPr>
              <a:t>45</a:t>
            </a:fld>
            <a:endParaRPr lang="fr-FR" altLang="fr-FR" sz="2000">
              <a:solidFill>
                <a:srgbClr val="984807"/>
              </a:solidFill>
            </a:endParaRPr>
          </a:p>
        </p:txBody>
      </p:sp>
      <p:sp>
        <p:nvSpPr>
          <p:cNvPr id="48132" name="Rectangle 1">
            <a:extLst>
              <a:ext uri="{FF2B5EF4-FFF2-40B4-BE49-F238E27FC236}">
                <a16:creationId xmlns:a16="http://schemas.microsoft.com/office/drawing/2014/main" id="{A2953C59-B89B-EDCE-5C72-19C7D567F08C}"/>
              </a:ext>
            </a:extLst>
          </p:cNvPr>
          <p:cNvSpPr>
            <a:spLocks noChangeArrowheads="1"/>
          </p:cNvSpPr>
          <p:nvPr/>
        </p:nvSpPr>
        <p:spPr bwMode="auto">
          <a:xfrm>
            <a:off x="396875" y="1331913"/>
            <a:ext cx="835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Organes coupure réseau transport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 ne pouvant pas être manœuvré par SP </a:t>
            </a:r>
          </a:p>
        </p:txBody>
      </p:sp>
      <p:sp>
        <p:nvSpPr>
          <p:cNvPr id="48133" name="Rectangle 5">
            <a:extLst>
              <a:ext uri="{FF2B5EF4-FFF2-40B4-BE49-F238E27FC236}">
                <a16:creationId xmlns:a16="http://schemas.microsoft.com/office/drawing/2014/main" id="{03E86FB5-B50C-5CC9-18A0-7D5C164293C6}"/>
              </a:ext>
            </a:extLst>
          </p:cNvPr>
          <p:cNvSpPr>
            <a:spLocks noChangeArrowheads="1"/>
          </p:cNvSpPr>
          <p:nvPr/>
        </p:nvSpPr>
        <p:spPr bwMode="auto">
          <a:xfrm>
            <a:off x="1866900" y="278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8134" name="Picture 6">
            <a:extLst>
              <a:ext uri="{FF2B5EF4-FFF2-40B4-BE49-F238E27FC236}">
                <a16:creationId xmlns:a16="http://schemas.microsoft.com/office/drawing/2014/main" id="{AB1B16FD-13DE-E806-1382-32F949A49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859213"/>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7">
            <a:extLst>
              <a:ext uri="{FF2B5EF4-FFF2-40B4-BE49-F238E27FC236}">
                <a16:creationId xmlns:a16="http://schemas.microsoft.com/office/drawing/2014/main" id="{ADFF3E0C-F231-51D6-2B93-7C82D8518C49}"/>
              </a:ext>
            </a:extLst>
          </p:cNvPr>
          <p:cNvSpPr>
            <a:spLocks noChangeArrowheads="1"/>
          </p:cNvSpPr>
          <p:nvPr/>
        </p:nvSpPr>
        <p:spPr bwMode="auto">
          <a:xfrm>
            <a:off x="2333625"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8136" name="Rectangle 9">
            <a:extLst>
              <a:ext uri="{FF2B5EF4-FFF2-40B4-BE49-F238E27FC236}">
                <a16:creationId xmlns:a16="http://schemas.microsoft.com/office/drawing/2014/main" id="{56AAE8AC-1C6D-CA9B-68C7-7C5F96F3F65F}"/>
              </a:ext>
            </a:extLst>
          </p:cNvPr>
          <p:cNvSpPr>
            <a:spLocks noChangeArrowheads="1"/>
          </p:cNvSpPr>
          <p:nvPr/>
        </p:nvSpPr>
        <p:spPr bwMode="auto">
          <a:xfrm>
            <a:off x="1824038" y="296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48137" name="Picture 8">
            <a:extLst>
              <a:ext uri="{FF2B5EF4-FFF2-40B4-BE49-F238E27FC236}">
                <a16:creationId xmlns:a16="http://schemas.microsoft.com/office/drawing/2014/main" id="{FDDC8E21-5166-8204-C20D-BBB42817F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944688"/>
            <a:ext cx="74168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8">
            <a:extLst>
              <a:ext uri="{FF2B5EF4-FFF2-40B4-BE49-F238E27FC236}">
                <a16:creationId xmlns:a16="http://schemas.microsoft.com/office/drawing/2014/main" id="{626DD226-E743-92FD-B6F1-62A8E8E414B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49155" name="Espace réservé du numéro de diapositive 4">
            <a:extLst>
              <a:ext uri="{FF2B5EF4-FFF2-40B4-BE49-F238E27FC236}">
                <a16:creationId xmlns:a16="http://schemas.microsoft.com/office/drawing/2014/main" id="{D81B920A-F7E5-B743-947E-961A252F47A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8812A83-6D60-4660-BACE-14B18F6BDAB3}" type="slidenum">
              <a:rPr lang="fr-FR" altLang="fr-FR" sz="2000">
                <a:solidFill>
                  <a:srgbClr val="984807"/>
                </a:solidFill>
              </a:rPr>
              <a:pPr algn="r" eaLnBrk="1" hangingPunct="1">
                <a:spcBef>
                  <a:spcPct val="0"/>
                </a:spcBef>
                <a:buFontTx/>
                <a:buNone/>
              </a:pPr>
              <a:t>46</a:t>
            </a:fld>
            <a:endParaRPr lang="fr-FR" altLang="fr-FR" sz="2000">
              <a:solidFill>
                <a:srgbClr val="984807"/>
              </a:solidFill>
            </a:endParaRPr>
          </a:p>
        </p:txBody>
      </p:sp>
      <p:pic>
        <p:nvPicPr>
          <p:cNvPr id="49156" name="Picture 7">
            <a:extLst>
              <a:ext uri="{FF2B5EF4-FFF2-40B4-BE49-F238E27FC236}">
                <a16:creationId xmlns:a16="http://schemas.microsoft.com/office/drawing/2014/main" id="{F0568070-4ECB-FA6F-3E00-FAE650D3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298575"/>
            <a:ext cx="50292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
            <a:extLst>
              <a:ext uri="{FF2B5EF4-FFF2-40B4-BE49-F238E27FC236}">
                <a16:creationId xmlns:a16="http://schemas.microsoft.com/office/drawing/2014/main" id="{9BDBFFEE-CEE9-713A-D800-43AA4B7B7F06}"/>
              </a:ext>
            </a:extLst>
          </p:cNvPr>
          <p:cNvSpPr>
            <a:spLocks noChangeArrowheads="1"/>
          </p:cNvSpPr>
          <p:nvPr/>
        </p:nvSpPr>
        <p:spPr bwMode="auto">
          <a:xfrm>
            <a:off x="333375" y="2133600"/>
            <a:ext cx="327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Canalisations enterrées</a:t>
            </a: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d'un </a:t>
            </a:r>
            <a:r>
              <a:rPr lang="fr-FR" altLang="fr-FR" sz="20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allant de 2 à 30 cm, </a:t>
            </a: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Réseau démarre d'un poste de livraison transport, </a:t>
            </a: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algn="just">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maillé ou en antenne. </a:t>
            </a:r>
          </a:p>
        </p:txBody>
      </p:sp>
      <p:sp>
        <p:nvSpPr>
          <p:cNvPr id="49158" name="Rectangle 1">
            <a:extLst>
              <a:ext uri="{FF2B5EF4-FFF2-40B4-BE49-F238E27FC236}">
                <a16:creationId xmlns:a16="http://schemas.microsoft.com/office/drawing/2014/main" id="{B56FF7D1-7BED-8B2C-8451-869DBCDDC539}"/>
              </a:ext>
            </a:extLst>
          </p:cNvPr>
          <p:cNvSpPr>
            <a:spLocks noChangeArrowheads="1"/>
          </p:cNvSpPr>
          <p:nvPr/>
        </p:nvSpPr>
        <p:spPr bwMode="auto">
          <a:xfrm>
            <a:off x="414338" y="1316038"/>
            <a:ext cx="339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Réseau de distribution :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8">
            <a:extLst>
              <a:ext uri="{FF2B5EF4-FFF2-40B4-BE49-F238E27FC236}">
                <a16:creationId xmlns:a16="http://schemas.microsoft.com/office/drawing/2014/main" id="{A806E9D6-F235-3120-6951-2B20DB2A650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0179" name="Espace réservé du numéro de diapositive 4">
            <a:extLst>
              <a:ext uri="{FF2B5EF4-FFF2-40B4-BE49-F238E27FC236}">
                <a16:creationId xmlns:a16="http://schemas.microsoft.com/office/drawing/2014/main" id="{D7C94588-A7F2-2655-EA01-72B4FA36F34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DEDFE39-D63F-4450-A155-D67042DB9F22}" type="slidenum">
              <a:rPr lang="fr-FR" altLang="fr-FR" sz="2000">
                <a:solidFill>
                  <a:srgbClr val="984807"/>
                </a:solidFill>
              </a:rPr>
              <a:pPr algn="r" eaLnBrk="1" hangingPunct="1">
                <a:spcBef>
                  <a:spcPct val="0"/>
                </a:spcBef>
                <a:buFontTx/>
                <a:buNone/>
              </a:pPr>
              <a:t>47</a:t>
            </a:fld>
            <a:endParaRPr lang="fr-FR" altLang="fr-FR" sz="2000">
              <a:solidFill>
                <a:srgbClr val="984807"/>
              </a:solidFill>
            </a:endParaRPr>
          </a:p>
        </p:txBody>
      </p:sp>
      <p:sp>
        <p:nvSpPr>
          <p:cNvPr id="50180" name="Rectangle 1">
            <a:extLst>
              <a:ext uri="{FF2B5EF4-FFF2-40B4-BE49-F238E27FC236}">
                <a16:creationId xmlns:a16="http://schemas.microsoft.com/office/drawing/2014/main" id="{285E7494-373E-0124-3054-779758364893}"/>
              </a:ext>
            </a:extLst>
          </p:cNvPr>
          <p:cNvSpPr>
            <a:spLocks noChangeArrowheads="1"/>
          </p:cNvSpPr>
          <p:nvPr/>
        </p:nvSpPr>
        <p:spPr bwMode="auto">
          <a:xfrm>
            <a:off x="436563" y="1903413"/>
            <a:ext cx="7696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Pressions :</a:t>
            </a: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Moyenne pression C (MPC) :  de 4 à 25 bars,</a:t>
            </a: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Moyenne pression A (MPA): de 50 mbar à 400 mbar,</a:t>
            </a: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Moyenne pression B (MPB) : de 400 mbar à 4 bars,</a:t>
            </a:r>
            <a:endParaRPr lang="fr-FR" altLang="fr-FR" sz="2000">
              <a:latin typeface="inherit" charset="0"/>
              <a:ea typeface="Calibri" panose="020F0502020204030204" pitchFamily="34" charset="0"/>
              <a:cs typeface="Times New Roman" panose="02020603050405020304" pitchFamily="18" charset="0"/>
            </a:endParaRPr>
          </a:p>
          <a:p>
            <a:pPr algn="just">
              <a:spcBef>
                <a:spcPct val="0"/>
              </a:spcBef>
              <a:buFontTx/>
              <a:buChar char="•"/>
            </a:pPr>
            <a:r>
              <a:rPr lang="fr-FR" altLang="fr-FR" sz="2000">
                <a:latin typeface="Times New Roman" panose="02020603050405020304" pitchFamily="18" charset="0"/>
                <a:ea typeface="Calibri" panose="020F0502020204030204" pitchFamily="34" charset="0"/>
                <a:cs typeface="Times New Roman" panose="02020603050405020304" pitchFamily="18" charset="0"/>
              </a:rPr>
              <a:t> Basse pression (BP) : jusqu'à 50 mbar. </a:t>
            </a:r>
          </a:p>
        </p:txBody>
      </p:sp>
      <p:sp>
        <p:nvSpPr>
          <p:cNvPr id="50181" name="Rectangle 1">
            <a:extLst>
              <a:ext uri="{FF2B5EF4-FFF2-40B4-BE49-F238E27FC236}">
                <a16:creationId xmlns:a16="http://schemas.microsoft.com/office/drawing/2014/main" id="{285D0E39-3C39-72ED-38FB-C330FD97C2F2}"/>
              </a:ext>
            </a:extLst>
          </p:cNvPr>
          <p:cNvSpPr>
            <a:spLocks noChangeArrowheads="1"/>
          </p:cNvSpPr>
          <p:nvPr/>
        </p:nvSpPr>
        <p:spPr bwMode="auto">
          <a:xfrm>
            <a:off x="414338" y="1316038"/>
            <a:ext cx="339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Réseau de distribution : </a:t>
            </a:r>
          </a:p>
        </p:txBody>
      </p:sp>
      <p:sp>
        <p:nvSpPr>
          <p:cNvPr id="50182" name="Rectangle 8">
            <a:extLst>
              <a:ext uri="{FF2B5EF4-FFF2-40B4-BE49-F238E27FC236}">
                <a16:creationId xmlns:a16="http://schemas.microsoft.com/office/drawing/2014/main" id="{9D6EC857-8961-53C6-04D7-29B21A3A05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50183" name="Picture 7">
            <a:extLst>
              <a:ext uri="{FF2B5EF4-FFF2-40B4-BE49-F238E27FC236}">
                <a16:creationId xmlns:a16="http://schemas.microsoft.com/office/drawing/2014/main" id="{A26A254F-DB21-7444-F369-9BC16A8F3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241800"/>
            <a:ext cx="62293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29795F26-9367-71B7-50D2-288F7CCA862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1203" name="Espace réservé du numéro de diapositive 4">
            <a:extLst>
              <a:ext uri="{FF2B5EF4-FFF2-40B4-BE49-F238E27FC236}">
                <a16:creationId xmlns:a16="http://schemas.microsoft.com/office/drawing/2014/main" id="{C097264E-11F6-A1F6-CFE2-0F4F5B0FF75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EFCB476-58C4-48D6-9024-5C986B2DA50C}" type="slidenum">
              <a:rPr lang="fr-FR" altLang="fr-FR" sz="2000">
                <a:solidFill>
                  <a:srgbClr val="984807"/>
                </a:solidFill>
              </a:rPr>
              <a:pPr algn="r" eaLnBrk="1" hangingPunct="1">
                <a:spcBef>
                  <a:spcPct val="0"/>
                </a:spcBef>
                <a:buFontTx/>
                <a:buNone/>
              </a:pPr>
              <a:t>48</a:t>
            </a:fld>
            <a:endParaRPr lang="fr-FR" altLang="fr-FR" sz="2000">
              <a:solidFill>
                <a:srgbClr val="984807"/>
              </a:solidFill>
            </a:endParaRPr>
          </a:p>
        </p:txBody>
      </p:sp>
      <p:sp>
        <p:nvSpPr>
          <p:cNvPr id="51204" name="Rectangle 1">
            <a:extLst>
              <a:ext uri="{FF2B5EF4-FFF2-40B4-BE49-F238E27FC236}">
                <a16:creationId xmlns:a16="http://schemas.microsoft.com/office/drawing/2014/main" id="{A3AA6EED-7CF5-6F4E-CE13-EFA4AAF2E178}"/>
              </a:ext>
            </a:extLst>
          </p:cNvPr>
          <p:cNvSpPr>
            <a:spLocks noChangeArrowheads="1"/>
          </p:cNvSpPr>
          <p:nvPr/>
        </p:nvSpPr>
        <p:spPr bwMode="auto">
          <a:xfrm>
            <a:off x="381000" y="19050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Arrivé à proximité des habitations, des branchements sont effectués (piquage d'alimentation) sur les </a:t>
            </a:r>
          </a:p>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canalisations du réseau </a:t>
            </a:r>
          </a:p>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de distribution.</a:t>
            </a:r>
          </a:p>
        </p:txBody>
      </p:sp>
      <p:sp>
        <p:nvSpPr>
          <p:cNvPr id="51205" name="Rectangle 1">
            <a:extLst>
              <a:ext uri="{FF2B5EF4-FFF2-40B4-BE49-F238E27FC236}">
                <a16:creationId xmlns:a16="http://schemas.microsoft.com/office/drawing/2014/main" id="{9ADC94BF-2AB8-672E-0FD3-0D143AEB0DA5}"/>
              </a:ext>
            </a:extLst>
          </p:cNvPr>
          <p:cNvSpPr>
            <a:spLocks noChangeArrowheads="1"/>
          </p:cNvSpPr>
          <p:nvPr/>
        </p:nvSpPr>
        <p:spPr bwMode="auto">
          <a:xfrm>
            <a:off x="414338" y="1316038"/>
            <a:ext cx="339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Réseau de distribution : </a:t>
            </a:r>
          </a:p>
        </p:txBody>
      </p:sp>
      <p:sp>
        <p:nvSpPr>
          <p:cNvPr id="51206" name="Rectangle 7">
            <a:extLst>
              <a:ext uri="{FF2B5EF4-FFF2-40B4-BE49-F238E27FC236}">
                <a16:creationId xmlns:a16="http://schemas.microsoft.com/office/drawing/2014/main" id="{7E73E283-9A3E-470F-DDB9-3E19A4238EA6}"/>
              </a:ext>
            </a:extLst>
          </p:cNvPr>
          <p:cNvSpPr>
            <a:spLocks noChangeArrowheads="1"/>
          </p:cNvSpPr>
          <p:nvPr/>
        </p:nvSpPr>
        <p:spPr bwMode="auto">
          <a:xfrm>
            <a:off x="2433638"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1207" name="Picture 6">
            <a:extLst>
              <a:ext uri="{FF2B5EF4-FFF2-40B4-BE49-F238E27FC236}">
                <a16:creationId xmlns:a16="http://schemas.microsoft.com/office/drawing/2014/main" id="{F0FA7026-A5FA-E159-4297-69433EEA4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88"/>
          <a:stretch>
            <a:fillRect/>
          </a:stretch>
        </p:blipFill>
        <p:spPr bwMode="auto">
          <a:xfrm>
            <a:off x="2987675" y="2284413"/>
            <a:ext cx="57848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8">
            <a:extLst>
              <a:ext uri="{FF2B5EF4-FFF2-40B4-BE49-F238E27FC236}">
                <a16:creationId xmlns:a16="http://schemas.microsoft.com/office/drawing/2014/main" id="{AC3CD8FA-DDA8-80F8-0A27-887BF0CDAE4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2227" name="Espace réservé du numéro de diapositive 4">
            <a:extLst>
              <a:ext uri="{FF2B5EF4-FFF2-40B4-BE49-F238E27FC236}">
                <a16:creationId xmlns:a16="http://schemas.microsoft.com/office/drawing/2014/main" id="{9A62B92F-806C-9E98-2E6D-D6C46951254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B0E0F6B-D6CE-41D4-9A57-76146194FE87}" type="slidenum">
              <a:rPr lang="fr-FR" altLang="fr-FR" sz="2000">
                <a:solidFill>
                  <a:srgbClr val="984807"/>
                </a:solidFill>
              </a:rPr>
              <a:pPr algn="r" eaLnBrk="1" hangingPunct="1">
                <a:spcBef>
                  <a:spcPct val="0"/>
                </a:spcBef>
                <a:buFontTx/>
                <a:buNone/>
              </a:pPr>
              <a:t>49</a:t>
            </a:fld>
            <a:endParaRPr lang="fr-FR" altLang="fr-FR" sz="2000">
              <a:solidFill>
                <a:srgbClr val="984807"/>
              </a:solidFill>
            </a:endParaRPr>
          </a:p>
        </p:txBody>
      </p:sp>
      <p:sp>
        <p:nvSpPr>
          <p:cNvPr id="30724" name="Rectangle 1">
            <a:extLst>
              <a:ext uri="{FF2B5EF4-FFF2-40B4-BE49-F238E27FC236}">
                <a16:creationId xmlns:a16="http://schemas.microsoft.com/office/drawing/2014/main" id="{FE423711-E39D-25AE-34FE-31044E9E1BB8}"/>
              </a:ext>
            </a:extLst>
          </p:cNvPr>
          <p:cNvSpPr>
            <a:spLocks noChangeArrowheads="1"/>
          </p:cNvSpPr>
          <p:nvPr/>
        </p:nvSpPr>
        <p:spPr bwMode="auto">
          <a:xfrm>
            <a:off x="457200" y="1905000"/>
            <a:ext cx="8153400" cy="286226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ct val="0"/>
              </a:spcBef>
              <a:buFontTx/>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Canalisations raccordées au réseau au moyen d’un organe de coupure générale.</a:t>
            </a:r>
            <a:r>
              <a:rPr lang="fr-FR" sz="2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p>
          <a:p>
            <a:pPr>
              <a:spcBef>
                <a:spcPct val="0"/>
              </a:spcBef>
              <a:buFontTx/>
              <a:buNone/>
              <a:defRPr/>
            </a:pPr>
            <a:endParaRPr lang="fr-FR" sz="2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spcBef>
                <a:spcPct val="0"/>
              </a:spcBef>
              <a:buFont typeface="Wingdings" panose="05000000000000000000" pitchFamily="2" charset="2"/>
              <a:buChar char="è"/>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Cheminent souvent en sous-sol </a:t>
            </a:r>
          </a:p>
          <a:p>
            <a:pPr>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jusqu’aux escaliers où l’on retrouve </a:t>
            </a:r>
          </a:p>
          <a:p>
            <a:pPr>
              <a:spcBef>
                <a:spcPct val="0"/>
              </a:spcBef>
              <a:buFont typeface="Arial" panose="020B0604020202020204" pitchFamily="34" charset="0"/>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un autre organe. </a:t>
            </a:r>
            <a:endParaRPr lang="fr-FR" altLang="fr-FR" sz="2000" dirty="0">
              <a:latin typeface="inherit" charset="0"/>
              <a:ea typeface="Calibri" panose="020F0502020204030204" pitchFamily="34" charset="0"/>
              <a:cs typeface="Times New Roman" panose="02020603050405020304" pitchFamily="18" charset="0"/>
            </a:endParaRPr>
          </a:p>
          <a:p>
            <a:pPr>
              <a:spcBef>
                <a:spcPct val="0"/>
              </a:spcBef>
              <a:buFontTx/>
              <a:buNone/>
              <a:defRPr/>
            </a:pP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defRPr/>
            </a:pPr>
            <a:endParaRPr lang="fr-FR" altLang="fr-FR" sz="2000" dirty="0">
              <a:latin typeface="inherit" charset="0"/>
              <a:ea typeface="Calibri" panose="020F0502020204030204" pitchFamily="34" charset="0"/>
              <a:cs typeface="Times New Roman" panose="02020603050405020304" pitchFamily="18" charset="0"/>
            </a:endParaRPr>
          </a:p>
          <a:p>
            <a:pPr algn="just">
              <a:spcBef>
                <a:spcPct val="0"/>
              </a:spcBef>
              <a:buFontTx/>
              <a:buNone/>
              <a:defRPr/>
            </a:pPr>
            <a:r>
              <a:rPr lang="fr-FR" sz="20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M</a:t>
            </a:r>
            <a:r>
              <a:rPr lang="fr-FR" altLang="fr-FR" sz="2000" dirty="0">
                <a:latin typeface="Times New Roman" panose="02020603050405020304" pitchFamily="18" charset="0"/>
                <a:ea typeface="Calibri" panose="020F0502020204030204" pitchFamily="34" charset="0"/>
                <a:cs typeface="Times New Roman" panose="02020603050405020304" pitchFamily="18" charset="0"/>
              </a:rPr>
              <a:t>ontent jusqu’au dernier étage. </a:t>
            </a:r>
          </a:p>
        </p:txBody>
      </p:sp>
      <p:sp>
        <p:nvSpPr>
          <p:cNvPr id="52229" name="Rectangle 1">
            <a:extLst>
              <a:ext uri="{FF2B5EF4-FFF2-40B4-BE49-F238E27FC236}">
                <a16:creationId xmlns:a16="http://schemas.microsoft.com/office/drawing/2014/main" id="{1CEA8DF6-90EE-E63F-71B1-CF9A0F7A4E3D}"/>
              </a:ext>
            </a:extLst>
          </p:cNvPr>
          <p:cNvSpPr>
            <a:spLocks noChangeArrowheads="1"/>
          </p:cNvSpPr>
          <p:nvPr/>
        </p:nvSpPr>
        <p:spPr bwMode="auto">
          <a:xfrm>
            <a:off x="414338" y="1316038"/>
            <a:ext cx="6291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BRANCHEMENTS ET CONDUITES MONTANTES : </a:t>
            </a:r>
          </a:p>
        </p:txBody>
      </p:sp>
      <p:pic>
        <p:nvPicPr>
          <p:cNvPr id="52230" name="Picture 6" descr="F:\TracPipe6-6.jpg">
            <a:extLst>
              <a:ext uri="{FF2B5EF4-FFF2-40B4-BE49-F238E27FC236}">
                <a16:creationId xmlns:a16="http://schemas.microsoft.com/office/drawing/2014/main" id="{D32B846C-6016-54B7-2C44-A8744D8DA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67"/>
          <a:stretch>
            <a:fillRect/>
          </a:stretch>
        </p:blipFill>
        <p:spPr bwMode="auto">
          <a:xfrm>
            <a:off x="4279900" y="2630488"/>
            <a:ext cx="44196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87A9BDB5-AF86-E732-E00B-2186A44D7C7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Origine </a:t>
            </a:r>
          </a:p>
        </p:txBody>
      </p:sp>
      <p:sp>
        <p:nvSpPr>
          <p:cNvPr id="7171" name="Espace réservé du numéro de diapositive 4">
            <a:extLst>
              <a:ext uri="{FF2B5EF4-FFF2-40B4-BE49-F238E27FC236}">
                <a16:creationId xmlns:a16="http://schemas.microsoft.com/office/drawing/2014/main" id="{C032D046-FB6F-543F-9F3A-4D5E93BEA80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42225D3-FE1F-44BF-87EE-5A0D6732CEAF}" type="slidenum">
              <a:rPr lang="fr-FR" altLang="fr-FR" sz="2000">
                <a:solidFill>
                  <a:srgbClr val="984807"/>
                </a:solidFill>
              </a:rPr>
              <a:pPr algn="r" eaLnBrk="1" hangingPunct="1">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28F8E8F8-9242-1827-1A96-EAD96009CC7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Gaz de ville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3" name="Rectangle 1">
            <a:extLst>
              <a:ext uri="{FF2B5EF4-FFF2-40B4-BE49-F238E27FC236}">
                <a16:creationId xmlns:a16="http://schemas.microsoft.com/office/drawing/2014/main" id="{72FE644B-2FDF-C00E-9584-4EEB44A10AE7}"/>
              </a:ext>
            </a:extLst>
          </p:cNvPr>
          <p:cNvSpPr>
            <a:spLocks noChangeArrowheads="1"/>
          </p:cNvSpPr>
          <p:nvPr/>
        </p:nvSpPr>
        <p:spPr bwMode="auto">
          <a:xfrm>
            <a:off x="457200" y="1981200"/>
            <a:ext cx="8189913" cy="3622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Combustion incomplète, dégagent </a:t>
            </a:r>
          </a:p>
          <a:p>
            <a:pPr algn="just">
              <a:lnSpc>
                <a:spcPct val="107000"/>
              </a:lnSpc>
              <a:spcBef>
                <a:spcPct val="0"/>
              </a:spcBef>
              <a:buFontTx/>
              <a:buNone/>
              <a:defRPr/>
            </a:pPr>
            <a:endPar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la vapeur d'eau (H</a:t>
            </a:r>
            <a:r>
              <a:rPr lang="fr-FR" altLang="fr-FR"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l'hydrogène (H</a:t>
            </a:r>
            <a:r>
              <a:rPr lang="fr-FR" altLang="fr-FR"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 monoxyde de carbone (CO) </a:t>
            </a:r>
          </a:p>
          <a:p>
            <a:pPr marL="342900" indent="-342900" algn="just">
              <a:lnSpc>
                <a:spcPct val="107000"/>
              </a:lnSpc>
              <a:spcBef>
                <a:spcPct val="0"/>
              </a:spcBef>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 gaz carbonique (CO</a:t>
            </a:r>
            <a:r>
              <a:rPr lang="fr-FR" altLang="fr-FR" sz="24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Bef>
                <a:spcPct val="0"/>
              </a:spcBef>
              <a:buFontTx/>
              <a:buNone/>
              <a:defRPr/>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defRPr/>
            </a:pPr>
            <a:r>
              <a:rPr lang="fr-FR" alt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Monoxyde de carbone est nocif pour le corps humain.</a:t>
            </a: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8">
            <a:extLst>
              <a:ext uri="{FF2B5EF4-FFF2-40B4-BE49-F238E27FC236}">
                <a16:creationId xmlns:a16="http://schemas.microsoft.com/office/drawing/2014/main" id="{4A31A714-A6CB-C349-3C91-698D0F771DD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3251" name="Espace réservé du numéro de diapositive 4">
            <a:extLst>
              <a:ext uri="{FF2B5EF4-FFF2-40B4-BE49-F238E27FC236}">
                <a16:creationId xmlns:a16="http://schemas.microsoft.com/office/drawing/2014/main" id="{234129A2-1144-BC68-0200-CEC54474155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E8ADA12-760B-4FA3-A08B-918726208D8B}" type="slidenum">
              <a:rPr lang="fr-FR" altLang="fr-FR" sz="2000">
                <a:solidFill>
                  <a:srgbClr val="984807"/>
                </a:solidFill>
              </a:rPr>
              <a:pPr algn="r" eaLnBrk="1" hangingPunct="1">
                <a:spcBef>
                  <a:spcPct val="0"/>
                </a:spcBef>
                <a:buFontTx/>
                <a:buNone/>
              </a:pPr>
              <a:t>50</a:t>
            </a:fld>
            <a:endParaRPr lang="fr-FR" altLang="fr-FR" sz="2000">
              <a:solidFill>
                <a:srgbClr val="984807"/>
              </a:solidFill>
            </a:endParaRPr>
          </a:p>
        </p:txBody>
      </p:sp>
      <p:sp>
        <p:nvSpPr>
          <p:cNvPr id="53252" name="Rectangle 1">
            <a:extLst>
              <a:ext uri="{FF2B5EF4-FFF2-40B4-BE49-F238E27FC236}">
                <a16:creationId xmlns:a16="http://schemas.microsoft.com/office/drawing/2014/main" id="{9AA7CC4E-B401-43AB-2609-845EC0369863}"/>
              </a:ext>
            </a:extLst>
          </p:cNvPr>
          <p:cNvSpPr>
            <a:spLocks noChangeArrowheads="1"/>
          </p:cNvSpPr>
          <p:nvPr/>
        </p:nvSpPr>
        <p:spPr bwMode="auto">
          <a:xfrm>
            <a:off x="414338" y="1316038"/>
            <a:ext cx="339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Réseau de distribution : </a:t>
            </a:r>
          </a:p>
        </p:txBody>
      </p:sp>
      <p:sp>
        <p:nvSpPr>
          <p:cNvPr id="53253" name="Rectangle 7">
            <a:extLst>
              <a:ext uri="{FF2B5EF4-FFF2-40B4-BE49-F238E27FC236}">
                <a16:creationId xmlns:a16="http://schemas.microsoft.com/office/drawing/2014/main" id="{D14890DC-E7DF-0828-C017-EB12EB4CF554}"/>
              </a:ext>
            </a:extLst>
          </p:cNvPr>
          <p:cNvSpPr>
            <a:spLocks noChangeArrowheads="1"/>
          </p:cNvSpPr>
          <p:nvPr/>
        </p:nvSpPr>
        <p:spPr bwMode="auto">
          <a:xfrm>
            <a:off x="1985963"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3254" name="Picture 6" descr="gaz-2_009">
            <a:extLst>
              <a:ext uri="{FF2B5EF4-FFF2-40B4-BE49-F238E27FC236}">
                <a16:creationId xmlns:a16="http://schemas.microsoft.com/office/drawing/2014/main" id="{B0BE2913-9944-2C51-8B05-FCF9074DB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3"/>
          <a:stretch>
            <a:fillRect/>
          </a:stretch>
        </p:blipFill>
        <p:spPr bwMode="auto">
          <a:xfrm>
            <a:off x="990600" y="1752600"/>
            <a:ext cx="67818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8">
            <a:extLst>
              <a:ext uri="{FF2B5EF4-FFF2-40B4-BE49-F238E27FC236}">
                <a16:creationId xmlns:a16="http://schemas.microsoft.com/office/drawing/2014/main" id="{6DE2B82F-D7BF-3028-A966-90DAD8E5D65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4275" name="Espace réservé du numéro de diapositive 4">
            <a:extLst>
              <a:ext uri="{FF2B5EF4-FFF2-40B4-BE49-F238E27FC236}">
                <a16:creationId xmlns:a16="http://schemas.microsoft.com/office/drawing/2014/main" id="{446EE178-BF86-2631-1DCB-4CB0B4DD705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5BD5119-6321-4B2A-A657-DC3982C57566}" type="slidenum">
              <a:rPr lang="fr-FR" altLang="fr-FR" sz="2000">
                <a:solidFill>
                  <a:srgbClr val="984807"/>
                </a:solidFill>
              </a:rPr>
              <a:pPr algn="r" eaLnBrk="1" hangingPunct="1">
                <a:spcBef>
                  <a:spcPct val="0"/>
                </a:spcBef>
                <a:buFontTx/>
                <a:buNone/>
              </a:pPr>
              <a:t>51</a:t>
            </a:fld>
            <a:endParaRPr lang="fr-FR" altLang="fr-FR" sz="2000">
              <a:solidFill>
                <a:srgbClr val="984807"/>
              </a:solidFill>
            </a:endParaRPr>
          </a:p>
        </p:txBody>
      </p:sp>
      <p:sp>
        <p:nvSpPr>
          <p:cNvPr id="54276" name="Rectangle 1">
            <a:extLst>
              <a:ext uri="{FF2B5EF4-FFF2-40B4-BE49-F238E27FC236}">
                <a16:creationId xmlns:a16="http://schemas.microsoft.com/office/drawing/2014/main" id="{0FD451CD-43C7-2DC4-70A2-CBB81A0D48F3}"/>
              </a:ext>
            </a:extLst>
          </p:cNvPr>
          <p:cNvSpPr>
            <a:spLocks noChangeArrowheads="1"/>
          </p:cNvSpPr>
          <p:nvPr/>
        </p:nvSpPr>
        <p:spPr bwMode="auto">
          <a:xfrm>
            <a:off x="457200" y="2133600"/>
            <a:ext cx="7696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 chaque palier des branchements particuliers </a:t>
            </a:r>
          </a:p>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desservent les utilisateurs au moyen d’un </a:t>
            </a:r>
          </a:p>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robinet. </a:t>
            </a:r>
          </a:p>
          <a:p>
            <a:pPr>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Suivant leur date d’installation ou de rénovation et leur position dans les immeubles, les canalisations collectives peuvent être en plomb, en tôle plombée tulipée (TPT), en acier soudé (parfois vissé) ou en cuivre. </a:t>
            </a:r>
          </a:p>
        </p:txBody>
      </p:sp>
      <p:sp>
        <p:nvSpPr>
          <p:cNvPr id="54277" name="Rectangle 1">
            <a:extLst>
              <a:ext uri="{FF2B5EF4-FFF2-40B4-BE49-F238E27FC236}">
                <a16:creationId xmlns:a16="http://schemas.microsoft.com/office/drawing/2014/main" id="{DA14B447-26B4-85FC-E82E-00C0AE2BE3E9}"/>
              </a:ext>
            </a:extLst>
          </p:cNvPr>
          <p:cNvSpPr>
            <a:spLocks noChangeArrowheads="1"/>
          </p:cNvSpPr>
          <p:nvPr/>
        </p:nvSpPr>
        <p:spPr bwMode="auto">
          <a:xfrm>
            <a:off x="414338" y="1316038"/>
            <a:ext cx="3395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Réseau de distribution : </a:t>
            </a:r>
          </a:p>
        </p:txBody>
      </p:sp>
      <p:pic>
        <p:nvPicPr>
          <p:cNvPr id="54278" name="Picture 6">
            <a:extLst>
              <a:ext uri="{FF2B5EF4-FFF2-40B4-BE49-F238E27FC236}">
                <a16:creationId xmlns:a16="http://schemas.microsoft.com/office/drawing/2014/main" id="{3AE5496F-7E1B-A303-F17C-3B2ABB276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063" y="1371600"/>
            <a:ext cx="323373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8">
            <a:extLst>
              <a:ext uri="{FF2B5EF4-FFF2-40B4-BE49-F238E27FC236}">
                <a16:creationId xmlns:a16="http://schemas.microsoft.com/office/drawing/2014/main" id="{D016F38E-9B37-711B-B2BE-B4A00655DDC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5299" name="Espace réservé du numéro de diapositive 4">
            <a:extLst>
              <a:ext uri="{FF2B5EF4-FFF2-40B4-BE49-F238E27FC236}">
                <a16:creationId xmlns:a16="http://schemas.microsoft.com/office/drawing/2014/main" id="{1237851A-7B36-B3BE-93EB-49309F131F3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7F739AB-2E50-487D-837E-03621D451CFD}" type="slidenum">
              <a:rPr lang="fr-FR" altLang="fr-FR" sz="2000">
                <a:solidFill>
                  <a:srgbClr val="984807"/>
                </a:solidFill>
              </a:rPr>
              <a:pPr algn="r" eaLnBrk="1" hangingPunct="1">
                <a:spcBef>
                  <a:spcPct val="0"/>
                </a:spcBef>
                <a:buFontTx/>
                <a:buNone/>
              </a:pPr>
              <a:t>52</a:t>
            </a:fld>
            <a:endParaRPr lang="fr-FR" altLang="fr-FR" sz="2000">
              <a:solidFill>
                <a:srgbClr val="984807"/>
              </a:solidFill>
            </a:endParaRPr>
          </a:p>
        </p:txBody>
      </p:sp>
      <p:sp>
        <p:nvSpPr>
          <p:cNvPr id="55300" name="Rectangle 1">
            <a:extLst>
              <a:ext uri="{FF2B5EF4-FFF2-40B4-BE49-F238E27FC236}">
                <a16:creationId xmlns:a16="http://schemas.microsoft.com/office/drawing/2014/main" id="{302360B2-2ACF-FEC3-BC19-1466B170E6F1}"/>
              </a:ext>
            </a:extLst>
          </p:cNvPr>
          <p:cNvSpPr>
            <a:spLocks noChangeArrowheads="1"/>
          </p:cNvSpPr>
          <p:nvPr/>
        </p:nvSpPr>
        <p:spPr bwMode="auto">
          <a:xfrm>
            <a:off x="457200" y="1828800"/>
            <a:ext cx="82184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Au cours des interventions, SP peuvent être amenés à manœuvrer un certain nombre de dispositifs de sécurité installés sur les branchements ou conduites montantes d’immeubles. </a:t>
            </a:r>
          </a:p>
        </p:txBody>
      </p:sp>
      <p:sp>
        <p:nvSpPr>
          <p:cNvPr id="55301" name="Rectangle 1">
            <a:extLst>
              <a:ext uri="{FF2B5EF4-FFF2-40B4-BE49-F238E27FC236}">
                <a16:creationId xmlns:a16="http://schemas.microsoft.com/office/drawing/2014/main" id="{A62D0100-D74E-8984-BDA6-FA9196C56694}"/>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graphicFrame>
        <p:nvGraphicFramePr>
          <p:cNvPr id="55302" name="Object 6">
            <a:extLst>
              <a:ext uri="{FF2B5EF4-FFF2-40B4-BE49-F238E27FC236}">
                <a16:creationId xmlns:a16="http://schemas.microsoft.com/office/drawing/2014/main" id="{C1271683-9519-B392-B8F0-D872325CA38A}"/>
              </a:ext>
            </a:extLst>
          </p:cNvPr>
          <p:cNvGraphicFramePr>
            <a:graphicFrameLocks noChangeAspect="1"/>
          </p:cNvGraphicFramePr>
          <p:nvPr/>
        </p:nvGraphicFramePr>
        <p:xfrm>
          <a:off x="2895600" y="2590800"/>
          <a:ext cx="5829300" cy="3430588"/>
        </p:xfrm>
        <a:graphic>
          <a:graphicData uri="http://schemas.openxmlformats.org/presentationml/2006/ole">
            <mc:AlternateContent xmlns:mc="http://schemas.openxmlformats.org/markup-compatibility/2006">
              <mc:Choice xmlns:v="urn:schemas-microsoft-com:vml" Requires="v">
                <p:oleObj name="Diapositive" r:id="rId2" imgW="4572000" imgH="3429000" progId="PowerPoint.Slide.8">
                  <p:embed/>
                </p:oleObj>
              </mc:Choice>
              <mc:Fallback>
                <p:oleObj name="Diapositive" r:id="rId2" imgW="4572000" imgH="3429000" progId="PowerPoint.Slide.8">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t="16722" r="6342" b="10066"/>
                      <a:stretch>
                        <a:fillRect/>
                      </a:stretch>
                    </p:blipFill>
                    <p:spPr bwMode="auto">
                      <a:xfrm>
                        <a:off x="2895600" y="2590800"/>
                        <a:ext cx="58293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8">
            <a:extLst>
              <a:ext uri="{FF2B5EF4-FFF2-40B4-BE49-F238E27FC236}">
                <a16:creationId xmlns:a16="http://schemas.microsoft.com/office/drawing/2014/main" id="{91867D61-CFBE-BAE7-05AE-F681ADD8446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6323" name="Espace réservé du numéro de diapositive 4">
            <a:extLst>
              <a:ext uri="{FF2B5EF4-FFF2-40B4-BE49-F238E27FC236}">
                <a16:creationId xmlns:a16="http://schemas.microsoft.com/office/drawing/2014/main" id="{562349C5-C315-8DB0-F68A-16C21E0EEC3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F419293-B7D0-4E60-8FBD-C684FE535C6D}" type="slidenum">
              <a:rPr lang="fr-FR" altLang="fr-FR" sz="2000">
                <a:solidFill>
                  <a:srgbClr val="984807"/>
                </a:solidFill>
              </a:rPr>
              <a:pPr algn="r" eaLnBrk="1" hangingPunct="1">
                <a:spcBef>
                  <a:spcPct val="0"/>
                </a:spcBef>
                <a:buFontTx/>
                <a:buNone/>
              </a:pPr>
              <a:t>53</a:t>
            </a:fld>
            <a:endParaRPr lang="fr-FR" altLang="fr-FR" sz="2000">
              <a:solidFill>
                <a:srgbClr val="984807"/>
              </a:solidFill>
            </a:endParaRPr>
          </a:p>
        </p:txBody>
      </p:sp>
      <p:sp>
        <p:nvSpPr>
          <p:cNvPr id="56324" name="Rectangle 1">
            <a:extLst>
              <a:ext uri="{FF2B5EF4-FFF2-40B4-BE49-F238E27FC236}">
                <a16:creationId xmlns:a16="http://schemas.microsoft.com/office/drawing/2014/main" id="{B0CC442C-AEA5-C717-5BBD-A117E1F614F1}"/>
              </a:ext>
            </a:extLst>
          </p:cNvPr>
          <p:cNvSpPr>
            <a:spLocks noChangeArrowheads="1"/>
          </p:cNvSpPr>
          <p:nvPr/>
        </p:nvSpPr>
        <p:spPr bwMode="auto">
          <a:xfrm>
            <a:off x="512763" y="2060575"/>
            <a:ext cx="7696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Sont toujours équipés d’un organe de coupure. </a:t>
            </a: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les branchements particuliers desservant des appartements ou locaux situés en immeubles collectifs </a:t>
            </a: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organe de coupure placé à l’extérieur, généralement sur le palier (parfois ½ palier)</a:t>
            </a: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Robinets peuvent être manœuvrés par les SP en cas de besoin quelques exemples :  </a:t>
            </a:r>
          </a:p>
        </p:txBody>
      </p:sp>
      <p:sp>
        <p:nvSpPr>
          <p:cNvPr id="56325" name="Rectangle 1">
            <a:extLst>
              <a:ext uri="{FF2B5EF4-FFF2-40B4-BE49-F238E27FC236}">
                <a16:creationId xmlns:a16="http://schemas.microsoft.com/office/drawing/2014/main" id="{9F39BE31-F388-1994-EBF9-7EDAB3253EC4}"/>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8">
            <a:extLst>
              <a:ext uri="{FF2B5EF4-FFF2-40B4-BE49-F238E27FC236}">
                <a16:creationId xmlns:a16="http://schemas.microsoft.com/office/drawing/2014/main" id="{0A6ECDC8-1BF0-2396-F101-00D098D42F6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7347" name="Espace réservé du numéro de diapositive 4">
            <a:extLst>
              <a:ext uri="{FF2B5EF4-FFF2-40B4-BE49-F238E27FC236}">
                <a16:creationId xmlns:a16="http://schemas.microsoft.com/office/drawing/2014/main" id="{8940C4BB-2B68-0B1E-2526-5D81733FF9D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2A1407D-3D73-4620-A7F2-BF3FC3121584}" type="slidenum">
              <a:rPr lang="fr-FR" altLang="fr-FR" sz="2000">
                <a:solidFill>
                  <a:srgbClr val="984807"/>
                </a:solidFill>
              </a:rPr>
              <a:pPr algn="r" eaLnBrk="1" hangingPunct="1">
                <a:spcBef>
                  <a:spcPct val="0"/>
                </a:spcBef>
                <a:buFontTx/>
                <a:buNone/>
              </a:pPr>
              <a:t>54</a:t>
            </a:fld>
            <a:endParaRPr lang="fr-FR" altLang="fr-FR" sz="2000">
              <a:solidFill>
                <a:srgbClr val="984807"/>
              </a:solidFill>
            </a:endParaRPr>
          </a:p>
        </p:txBody>
      </p:sp>
      <p:sp>
        <p:nvSpPr>
          <p:cNvPr id="57348" name="Rectangle 1">
            <a:extLst>
              <a:ext uri="{FF2B5EF4-FFF2-40B4-BE49-F238E27FC236}">
                <a16:creationId xmlns:a16="http://schemas.microsoft.com/office/drawing/2014/main" id="{F284C481-4956-8D49-B0EE-A97F75401EEF}"/>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7349" name="Rectangle 8">
            <a:extLst>
              <a:ext uri="{FF2B5EF4-FFF2-40B4-BE49-F238E27FC236}">
                <a16:creationId xmlns:a16="http://schemas.microsoft.com/office/drawing/2014/main" id="{3CDF780E-7E6B-D5A2-CE7B-8A9FBA539C8D}"/>
              </a:ext>
            </a:extLst>
          </p:cNvPr>
          <p:cNvSpPr>
            <a:spLocks noChangeArrowheads="1"/>
          </p:cNvSpPr>
          <p:nvPr/>
        </p:nvSpPr>
        <p:spPr bwMode="auto">
          <a:xfrm>
            <a:off x="3243263"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7350" name="Picture 7" descr="images4SBSNRLI">
            <a:extLst>
              <a:ext uri="{FF2B5EF4-FFF2-40B4-BE49-F238E27FC236}">
                <a16:creationId xmlns:a16="http://schemas.microsoft.com/office/drawing/2014/main" id="{122B68F6-984B-C3FA-3987-C723E0CBB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2030413"/>
            <a:ext cx="600392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doc\INC\A6 - fuite de gaz\Images\imagesVVRSS6QF.jpg">
            <a:extLst>
              <a:ext uri="{FF2B5EF4-FFF2-40B4-BE49-F238E27FC236}">
                <a16:creationId xmlns:a16="http://schemas.microsoft.com/office/drawing/2014/main" id="{F487D720-E80D-A5D1-56B3-5DDB1B9F8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3276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re 8">
            <a:extLst>
              <a:ext uri="{FF2B5EF4-FFF2-40B4-BE49-F238E27FC236}">
                <a16:creationId xmlns:a16="http://schemas.microsoft.com/office/drawing/2014/main" id="{5698684F-4636-6ABB-0860-8ED847FFB3A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8372" name="Espace réservé du numéro de diapositive 4">
            <a:extLst>
              <a:ext uri="{FF2B5EF4-FFF2-40B4-BE49-F238E27FC236}">
                <a16:creationId xmlns:a16="http://schemas.microsoft.com/office/drawing/2014/main" id="{EE2BE09E-89F3-6112-B3AF-AD5F37220BA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1D86BA9-FA93-4081-BC5F-2C9B92CB94B2}" type="slidenum">
              <a:rPr lang="fr-FR" altLang="fr-FR" sz="2000">
                <a:solidFill>
                  <a:srgbClr val="984807"/>
                </a:solidFill>
              </a:rPr>
              <a:pPr algn="r" eaLnBrk="1" hangingPunct="1">
                <a:spcBef>
                  <a:spcPct val="0"/>
                </a:spcBef>
                <a:buFontTx/>
                <a:buNone/>
              </a:pPr>
              <a:t>55</a:t>
            </a:fld>
            <a:endParaRPr lang="fr-FR" altLang="fr-FR" sz="2000">
              <a:solidFill>
                <a:srgbClr val="984807"/>
              </a:solidFill>
            </a:endParaRPr>
          </a:p>
        </p:txBody>
      </p:sp>
      <p:sp>
        <p:nvSpPr>
          <p:cNvPr id="58373" name="Rectangle 1">
            <a:extLst>
              <a:ext uri="{FF2B5EF4-FFF2-40B4-BE49-F238E27FC236}">
                <a16:creationId xmlns:a16="http://schemas.microsoft.com/office/drawing/2014/main" id="{1F006C8D-F9B1-C5E8-F58B-96C98FB79861}"/>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8374" name="Picture 5">
            <a:extLst>
              <a:ext uri="{FF2B5EF4-FFF2-40B4-BE49-F238E27FC236}">
                <a16:creationId xmlns:a16="http://schemas.microsoft.com/office/drawing/2014/main" id="{D7599154-CC2D-EDB4-1907-FA45804C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33800"/>
            <a:ext cx="1855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9" descr="C:\Documents and Settings\Philippe\Mes documents\JSP SDMIS\Dématérialisation\doc\INC\A6 - fuite de gaz\Images\imagesQEDP8Q0J.jpg">
            <a:extLst>
              <a:ext uri="{FF2B5EF4-FFF2-40B4-BE49-F238E27FC236}">
                <a16:creationId xmlns:a16="http://schemas.microsoft.com/office/drawing/2014/main" id="{327DC86C-9823-54F1-9134-5B85D4BAA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475" y="2420938"/>
            <a:ext cx="407035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8">
            <a:extLst>
              <a:ext uri="{FF2B5EF4-FFF2-40B4-BE49-F238E27FC236}">
                <a16:creationId xmlns:a16="http://schemas.microsoft.com/office/drawing/2014/main" id="{424117B2-B739-F928-6BBF-0C83A031535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59395" name="Espace réservé du numéro de diapositive 4">
            <a:extLst>
              <a:ext uri="{FF2B5EF4-FFF2-40B4-BE49-F238E27FC236}">
                <a16:creationId xmlns:a16="http://schemas.microsoft.com/office/drawing/2014/main" id="{B0225071-62DC-2619-7B67-0E929C8598C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AD80C8C-FBCE-490A-922D-84642798CA82}" type="slidenum">
              <a:rPr lang="fr-FR" altLang="fr-FR" sz="2000">
                <a:solidFill>
                  <a:srgbClr val="984807"/>
                </a:solidFill>
              </a:rPr>
              <a:pPr algn="r" eaLnBrk="1" hangingPunct="1">
                <a:spcBef>
                  <a:spcPct val="0"/>
                </a:spcBef>
                <a:buFontTx/>
                <a:buNone/>
              </a:pPr>
              <a:t>56</a:t>
            </a:fld>
            <a:endParaRPr lang="fr-FR" altLang="fr-FR" sz="2000">
              <a:solidFill>
                <a:srgbClr val="984807"/>
              </a:solidFill>
            </a:endParaRPr>
          </a:p>
        </p:txBody>
      </p:sp>
      <p:sp>
        <p:nvSpPr>
          <p:cNvPr id="59396" name="Rectangle 1">
            <a:extLst>
              <a:ext uri="{FF2B5EF4-FFF2-40B4-BE49-F238E27FC236}">
                <a16:creationId xmlns:a16="http://schemas.microsoft.com/office/drawing/2014/main" id="{71515580-35C6-3029-E19C-619E3A263E1F}"/>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9397" name="Rectangle 6">
            <a:extLst>
              <a:ext uri="{FF2B5EF4-FFF2-40B4-BE49-F238E27FC236}">
                <a16:creationId xmlns:a16="http://schemas.microsoft.com/office/drawing/2014/main" id="{A1420B59-4B08-F72E-692F-15582EE317C0}"/>
              </a:ext>
            </a:extLst>
          </p:cNvPr>
          <p:cNvSpPr>
            <a:spLocks noChangeArrowheads="1"/>
          </p:cNvSpPr>
          <p:nvPr/>
        </p:nvSpPr>
        <p:spPr bwMode="auto">
          <a:xfrm>
            <a:off x="533400" y="190500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Branchements BP sont repérés au moyen de plaques rondes ou losange.</a:t>
            </a:r>
            <a:r>
              <a:rPr lang="fr-FR" altLang="fr-FR" sz="2000">
                <a:latin typeface="Times New Roman" panose="02020603050405020304" pitchFamily="18" charset="0"/>
              </a:rPr>
              <a:t> </a:t>
            </a:r>
          </a:p>
        </p:txBody>
      </p:sp>
      <p:sp>
        <p:nvSpPr>
          <p:cNvPr id="59398" name="Rectangle 8">
            <a:extLst>
              <a:ext uri="{FF2B5EF4-FFF2-40B4-BE49-F238E27FC236}">
                <a16:creationId xmlns:a16="http://schemas.microsoft.com/office/drawing/2014/main" id="{11AE2F5F-7D60-0829-4CD6-10D3E14D8710}"/>
              </a:ext>
            </a:extLst>
          </p:cNvPr>
          <p:cNvSpPr>
            <a:spLocks noChangeArrowheads="1"/>
          </p:cNvSpPr>
          <p:nvPr/>
        </p:nvSpPr>
        <p:spPr bwMode="auto">
          <a:xfrm>
            <a:off x="2438400"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59399" name="Picture 7">
            <a:extLst>
              <a:ext uri="{FF2B5EF4-FFF2-40B4-BE49-F238E27FC236}">
                <a16:creationId xmlns:a16="http://schemas.microsoft.com/office/drawing/2014/main" id="{FD835854-669B-5D00-6BD7-345A7547A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5562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9">
            <a:extLst>
              <a:ext uri="{FF2B5EF4-FFF2-40B4-BE49-F238E27FC236}">
                <a16:creationId xmlns:a16="http://schemas.microsoft.com/office/drawing/2014/main" id="{63A8143F-1809-E55F-8838-ABFBF8D2F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917950"/>
            <a:ext cx="64008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a:extLst>
              <a:ext uri="{FF2B5EF4-FFF2-40B4-BE49-F238E27FC236}">
                <a16:creationId xmlns:a16="http://schemas.microsoft.com/office/drawing/2014/main" id="{1172EEB7-7954-3FB6-C93E-A6A6A4E2A61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0419" name="Espace réservé du numéro de diapositive 4">
            <a:extLst>
              <a:ext uri="{FF2B5EF4-FFF2-40B4-BE49-F238E27FC236}">
                <a16:creationId xmlns:a16="http://schemas.microsoft.com/office/drawing/2014/main" id="{195EBBEA-2FA0-A574-AD97-B8F9E5FC290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AAAF832-D722-4AA2-A9F6-73DF14A34375}" type="slidenum">
              <a:rPr lang="fr-FR" altLang="fr-FR" sz="2000">
                <a:solidFill>
                  <a:srgbClr val="984807"/>
                </a:solidFill>
              </a:rPr>
              <a:pPr algn="r" eaLnBrk="1" hangingPunct="1">
                <a:spcBef>
                  <a:spcPct val="0"/>
                </a:spcBef>
                <a:buFontTx/>
                <a:buNone/>
              </a:pPr>
              <a:t>57</a:t>
            </a:fld>
            <a:endParaRPr lang="fr-FR" altLang="fr-FR" sz="2000">
              <a:solidFill>
                <a:srgbClr val="984807"/>
              </a:solidFill>
            </a:endParaRPr>
          </a:p>
        </p:txBody>
      </p:sp>
      <p:sp>
        <p:nvSpPr>
          <p:cNvPr id="60420" name="Rectangle 1">
            <a:extLst>
              <a:ext uri="{FF2B5EF4-FFF2-40B4-BE49-F238E27FC236}">
                <a16:creationId xmlns:a16="http://schemas.microsoft.com/office/drawing/2014/main" id="{EACCEA69-67B4-F74F-56E7-971B99BB1B67}"/>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0421" name="Picture 5" descr="F:\plaque gaz.png">
            <a:extLst>
              <a:ext uri="{FF2B5EF4-FFF2-40B4-BE49-F238E27FC236}">
                <a16:creationId xmlns:a16="http://schemas.microsoft.com/office/drawing/2014/main" id="{0B30A3A8-C4AF-D719-8B04-84C1BF773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a:extLst>
              <a:ext uri="{FF2B5EF4-FFF2-40B4-BE49-F238E27FC236}">
                <a16:creationId xmlns:a16="http://schemas.microsoft.com/office/drawing/2014/main" id="{F153EFD1-BDE3-7786-DDF8-00573AF94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4964113"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8">
            <a:extLst>
              <a:ext uri="{FF2B5EF4-FFF2-40B4-BE49-F238E27FC236}">
                <a16:creationId xmlns:a16="http://schemas.microsoft.com/office/drawing/2014/main" id="{6A96B289-BC8E-BBB7-D1F2-0FC5232A10E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1443" name="Espace réservé du numéro de diapositive 4">
            <a:extLst>
              <a:ext uri="{FF2B5EF4-FFF2-40B4-BE49-F238E27FC236}">
                <a16:creationId xmlns:a16="http://schemas.microsoft.com/office/drawing/2014/main" id="{A4737D6F-B90A-0DDA-1A27-30CC9315A42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2D32793-1A17-46C7-8295-8EBD0147199E}" type="slidenum">
              <a:rPr lang="fr-FR" altLang="fr-FR" sz="2000">
                <a:solidFill>
                  <a:srgbClr val="984807"/>
                </a:solidFill>
              </a:rPr>
              <a:pPr algn="r" eaLnBrk="1" hangingPunct="1">
                <a:spcBef>
                  <a:spcPct val="0"/>
                </a:spcBef>
                <a:buFontTx/>
                <a:buNone/>
              </a:pPr>
              <a:t>58</a:t>
            </a:fld>
            <a:endParaRPr lang="fr-FR" altLang="fr-FR" sz="2000">
              <a:solidFill>
                <a:srgbClr val="984807"/>
              </a:solidFill>
            </a:endParaRPr>
          </a:p>
        </p:txBody>
      </p:sp>
      <p:sp>
        <p:nvSpPr>
          <p:cNvPr id="61444" name="Rectangle 1">
            <a:extLst>
              <a:ext uri="{FF2B5EF4-FFF2-40B4-BE49-F238E27FC236}">
                <a16:creationId xmlns:a16="http://schemas.microsoft.com/office/drawing/2014/main" id="{BD7267A5-BCB9-CA26-3D95-E2F9182291E5}"/>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1445" name="Rectangle 7">
            <a:extLst>
              <a:ext uri="{FF2B5EF4-FFF2-40B4-BE49-F238E27FC236}">
                <a16:creationId xmlns:a16="http://schemas.microsoft.com/office/drawing/2014/main" id="{AEBF9D75-D1BD-CF5D-12A1-6D0DB87D9D93}"/>
              </a:ext>
            </a:extLst>
          </p:cNvPr>
          <p:cNvSpPr>
            <a:spLocks noChangeArrowheads="1"/>
          </p:cNvSpPr>
          <p:nvPr/>
        </p:nvSpPr>
        <p:spPr bwMode="auto">
          <a:xfrm>
            <a:off x="457200" y="1981200"/>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R</a:t>
            </a:r>
            <a:r>
              <a:rPr lang="fr-FR" altLang="fr-FR" sz="2000">
                <a:latin typeface="Times New Roman" panose="02020603050405020304" pitchFamily="18" charset="0"/>
                <a:cs typeface="Calibri" panose="020F0502020204030204" pitchFamily="34" charset="0"/>
              </a:rPr>
              <a:t>obinets encastrés dans un mur derrière une porte «cadre » ou placés dans un coffret en saillie ou en relief  = ne sont pas repérés par des plaques.</a:t>
            </a:r>
            <a:r>
              <a:rPr lang="fr-FR" altLang="fr-FR" sz="2000">
                <a:latin typeface="Times New Roman" panose="02020603050405020304" pitchFamily="18" charset="0"/>
              </a:rPr>
              <a:t> </a:t>
            </a:r>
          </a:p>
        </p:txBody>
      </p:sp>
      <p:pic>
        <p:nvPicPr>
          <p:cNvPr id="61446" name="Picture 8" descr="F:\imagesFRRS5M12.jpg">
            <a:extLst>
              <a:ext uri="{FF2B5EF4-FFF2-40B4-BE49-F238E27FC236}">
                <a16:creationId xmlns:a16="http://schemas.microsoft.com/office/drawing/2014/main" id="{8B7E57A5-1DC1-CEE5-2A62-D81001C6B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009" b="15944"/>
          <a:stretch>
            <a:fillRect/>
          </a:stretch>
        </p:blipFill>
        <p:spPr bwMode="auto">
          <a:xfrm>
            <a:off x="414338" y="2957513"/>
            <a:ext cx="32004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9" descr="D:\secourisme\P. et A\Coffret GDF.jpg">
            <a:extLst>
              <a:ext uri="{FF2B5EF4-FFF2-40B4-BE49-F238E27FC236}">
                <a16:creationId xmlns:a16="http://schemas.microsoft.com/office/drawing/2014/main" id="{F7EFAF60-452F-FA4D-5A70-A2B752F8E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2895600"/>
            <a:ext cx="2228850" cy="2971800"/>
          </a:xfrm>
          <a:prstGeom prst="rect">
            <a:avLst/>
          </a:prstGeom>
          <a:noFill/>
          <a:ln>
            <a:noFill/>
          </a:ln>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57150">
                <a:solidFill>
                  <a:srgbClr val="FF0000"/>
                </a:solidFill>
                <a:miter lim="800000"/>
                <a:headEnd/>
                <a:tailEnd/>
              </a14:hiddenLine>
            </a:ext>
          </a:extLst>
        </p:spPr>
      </p:pic>
      <p:pic>
        <p:nvPicPr>
          <p:cNvPr id="61448" name="Picture 10" descr="D:\secourisme\P. et A\coffret GDF détail.TIF">
            <a:extLst>
              <a:ext uri="{FF2B5EF4-FFF2-40B4-BE49-F238E27FC236}">
                <a16:creationId xmlns:a16="http://schemas.microsoft.com/office/drawing/2014/main" id="{D2116CEF-B71B-B252-F507-770529E4D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38" y="2895600"/>
            <a:ext cx="19669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8">
            <a:extLst>
              <a:ext uri="{FF2B5EF4-FFF2-40B4-BE49-F238E27FC236}">
                <a16:creationId xmlns:a16="http://schemas.microsoft.com/office/drawing/2014/main" id="{FC1B792E-98E5-5124-807A-B5D0FD7E79E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2467" name="Espace réservé du numéro de diapositive 4">
            <a:extLst>
              <a:ext uri="{FF2B5EF4-FFF2-40B4-BE49-F238E27FC236}">
                <a16:creationId xmlns:a16="http://schemas.microsoft.com/office/drawing/2014/main" id="{7B073108-72B1-6AB6-AC5B-DD7DE6D2F2C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FDC7EE2-94BB-4A20-979E-7679AA39393C}" type="slidenum">
              <a:rPr lang="fr-FR" altLang="fr-FR" sz="2000">
                <a:solidFill>
                  <a:srgbClr val="984807"/>
                </a:solidFill>
              </a:rPr>
              <a:pPr algn="r" eaLnBrk="1" hangingPunct="1">
                <a:spcBef>
                  <a:spcPct val="0"/>
                </a:spcBef>
                <a:buFontTx/>
                <a:buNone/>
              </a:pPr>
              <a:t>59</a:t>
            </a:fld>
            <a:endParaRPr lang="fr-FR" altLang="fr-FR" sz="2000">
              <a:solidFill>
                <a:srgbClr val="984807"/>
              </a:solidFill>
            </a:endParaRPr>
          </a:p>
        </p:txBody>
      </p:sp>
      <p:sp>
        <p:nvSpPr>
          <p:cNvPr id="62468" name="Rectangle 1">
            <a:extLst>
              <a:ext uri="{FF2B5EF4-FFF2-40B4-BE49-F238E27FC236}">
                <a16:creationId xmlns:a16="http://schemas.microsoft.com/office/drawing/2014/main" id="{3DD7DD43-E07C-0C0C-5839-4CAD66E6BD13}"/>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2469" name="Rectangle 6">
            <a:extLst>
              <a:ext uri="{FF2B5EF4-FFF2-40B4-BE49-F238E27FC236}">
                <a16:creationId xmlns:a16="http://schemas.microsoft.com/office/drawing/2014/main" id="{4E293807-5BCD-8E94-F691-B393E555CD55}"/>
              </a:ext>
            </a:extLst>
          </p:cNvPr>
          <p:cNvSpPr>
            <a:spLocks noChangeArrowheads="1"/>
          </p:cNvSpPr>
          <p:nvPr/>
        </p:nvSpPr>
        <p:spPr bwMode="auto">
          <a:xfrm>
            <a:off x="1676400" y="276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2470" name="Picture 5">
            <a:extLst>
              <a:ext uri="{FF2B5EF4-FFF2-40B4-BE49-F238E27FC236}">
                <a16:creationId xmlns:a16="http://schemas.microsoft.com/office/drawing/2014/main" id="{3C728D5C-19EE-FED6-9425-7D40CCBDA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801"/>
          <a:stretch>
            <a:fillRect/>
          </a:stretch>
        </p:blipFill>
        <p:spPr bwMode="auto">
          <a:xfrm>
            <a:off x="323850" y="1814513"/>
            <a:ext cx="44672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5">
            <a:extLst>
              <a:ext uri="{FF2B5EF4-FFF2-40B4-BE49-F238E27FC236}">
                <a16:creationId xmlns:a16="http://schemas.microsoft.com/office/drawing/2014/main" id="{F2D8FB9B-5183-8930-6ADD-44F2FEF766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900" r="1964"/>
          <a:stretch>
            <a:fillRect/>
          </a:stretch>
        </p:blipFill>
        <p:spPr bwMode="auto">
          <a:xfrm>
            <a:off x="3954463" y="3933825"/>
            <a:ext cx="483711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60961426-EC77-DD83-21BC-A265EF6D978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Origine </a:t>
            </a:r>
          </a:p>
        </p:txBody>
      </p:sp>
      <p:sp>
        <p:nvSpPr>
          <p:cNvPr id="8195" name="Espace réservé du numéro de diapositive 4">
            <a:extLst>
              <a:ext uri="{FF2B5EF4-FFF2-40B4-BE49-F238E27FC236}">
                <a16:creationId xmlns:a16="http://schemas.microsoft.com/office/drawing/2014/main" id="{9A2998F8-D175-EFCA-B909-0DADB510B34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836AD22-B604-4704-9039-63FB8135B2D8}"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B9FFBB7B-8697-DE15-4C94-731E2116C632}"/>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en bouteille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197" name="Rectangle 1">
            <a:extLst>
              <a:ext uri="{FF2B5EF4-FFF2-40B4-BE49-F238E27FC236}">
                <a16:creationId xmlns:a16="http://schemas.microsoft.com/office/drawing/2014/main" id="{78F9F634-3C74-1AB8-6AC2-45CFA1693769}"/>
              </a:ext>
            </a:extLst>
          </p:cNvPr>
          <p:cNvSpPr>
            <a:spLocks noChangeArrowheads="1"/>
          </p:cNvSpPr>
          <p:nvPr/>
        </p:nvSpPr>
        <p:spPr bwMode="auto">
          <a:xfrm>
            <a:off x="457200" y="1905000"/>
            <a:ext cx="82915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Peuvent contenir un produit sous forme de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comprimé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stocké sous pression élevée à l’état gazeux </a:t>
            </a:r>
          </a:p>
          <a:p>
            <a:pPr>
              <a:lnSpc>
                <a:spcPct val="107000"/>
              </a:lnSpc>
              <a:spcAft>
                <a:spcPts val="800"/>
              </a:spcAft>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Calibri" panose="020F0502020204030204" pitchFamily="34" charset="0"/>
              </a:rPr>
              <a:t> bouteille d’air respirable, l’hydrogène, méthane, de l’azote… ;</a:t>
            </a:r>
            <a:endParaRPr lang="fr-FR" altLang="fr-FR" sz="2400">
              <a:latin typeface="Times New Roman" panose="02020603050405020304" pitchFamily="18" charset="0"/>
              <a:cs typeface="Calibri" panose="020F0502020204030204" pitchFamily="34" charset="0"/>
            </a:endParaRPr>
          </a:p>
        </p:txBody>
      </p:sp>
      <p:sp>
        <p:nvSpPr>
          <p:cNvPr id="8198" name="Rectangle 1033">
            <a:extLst>
              <a:ext uri="{FF2B5EF4-FFF2-40B4-BE49-F238E27FC236}">
                <a16:creationId xmlns:a16="http://schemas.microsoft.com/office/drawing/2014/main" id="{E9B66FF7-D0C7-BBDD-0907-9423FAAE960A}"/>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8199" name="Picture 5" descr="K:\A diffuser\JSP SDMIS\Dématérialisation\doc\Incendie\A.R.I.C.O\087.JPG">
            <a:extLst>
              <a:ext uri="{FF2B5EF4-FFF2-40B4-BE49-F238E27FC236}">
                <a16:creationId xmlns:a16="http://schemas.microsoft.com/office/drawing/2014/main" id="{A437D1E5-B017-F803-A5C8-8219DE44D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096" r="9798" b="75555"/>
          <a:stretch>
            <a:fillRect/>
          </a:stretch>
        </p:blipFill>
        <p:spPr bwMode="auto">
          <a:xfrm>
            <a:off x="4510088" y="4149725"/>
            <a:ext cx="364807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8">
            <a:extLst>
              <a:ext uri="{FF2B5EF4-FFF2-40B4-BE49-F238E27FC236}">
                <a16:creationId xmlns:a16="http://schemas.microsoft.com/office/drawing/2014/main" id="{98A7E973-D0F5-E30C-FAFD-C5C1B60004B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3491" name="Espace réservé du numéro de diapositive 4">
            <a:extLst>
              <a:ext uri="{FF2B5EF4-FFF2-40B4-BE49-F238E27FC236}">
                <a16:creationId xmlns:a16="http://schemas.microsoft.com/office/drawing/2014/main" id="{0B2A18BE-865B-D32F-A21F-2CDF3F3CE39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0E0C529-1DAA-4519-A6B1-BFCC847377A0}" type="slidenum">
              <a:rPr lang="fr-FR" altLang="fr-FR" sz="2000">
                <a:solidFill>
                  <a:srgbClr val="984807"/>
                </a:solidFill>
              </a:rPr>
              <a:pPr algn="r" eaLnBrk="1" hangingPunct="1">
                <a:spcBef>
                  <a:spcPct val="0"/>
                </a:spcBef>
                <a:buFontTx/>
                <a:buNone/>
              </a:pPr>
              <a:t>60</a:t>
            </a:fld>
            <a:endParaRPr lang="fr-FR" altLang="fr-FR" sz="2000">
              <a:solidFill>
                <a:srgbClr val="984807"/>
              </a:solidFill>
            </a:endParaRPr>
          </a:p>
        </p:txBody>
      </p:sp>
      <p:sp>
        <p:nvSpPr>
          <p:cNvPr id="63492" name="Rectangle 1">
            <a:extLst>
              <a:ext uri="{FF2B5EF4-FFF2-40B4-BE49-F238E27FC236}">
                <a16:creationId xmlns:a16="http://schemas.microsoft.com/office/drawing/2014/main" id="{D96FD05C-1491-88C4-667C-029A3E3621B4}"/>
              </a:ext>
            </a:extLst>
          </p:cNvPr>
          <p:cNvSpPr>
            <a:spLocks noChangeArrowheads="1"/>
          </p:cNvSpPr>
          <p:nvPr/>
        </p:nvSpPr>
        <p:spPr bwMode="auto">
          <a:xfrm>
            <a:off x="414338" y="1316038"/>
            <a:ext cx="789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ROBINETS DE BRANCHEMENT : </a:t>
            </a: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Domaine d'action des SP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3493" name="Rectangle 5">
            <a:extLst>
              <a:ext uri="{FF2B5EF4-FFF2-40B4-BE49-F238E27FC236}">
                <a16:creationId xmlns:a16="http://schemas.microsoft.com/office/drawing/2014/main" id="{17D75448-4ECB-00D6-3142-849B187C5A72}"/>
              </a:ext>
            </a:extLst>
          </p:cNvPr>
          <p:cNvSpPr>
            <a:spLocks noChangeArrowheads="1"/>
          </p:cNvSpPr>
          <p:nvPr/>
        </p:nvSpPr>
        <p:spPr bwMode="auto">
          <a:xfrm>
            <a:off x="627063" y="2425700"/>
            <a:ext cx="788987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FF0000"/>
                </a:solidFill>
                <a:latin typeface="Times New Roman" panose="02020603050405020304" pitchFamily="18" charset="0"/>
                <a:cs typeface="Times New Roman" panose="02020603050405020304" pitchFamily="18" charset="0"/>
              </a:rPr>
              <a:t>ATTENTION </a:t>
            </a:r>
            <a:r>
              <a:rPr lang="fr-FR" altLang="fr-FR" sz="2400" b="1">
                <a:solidFill>
                  <a:srgbClr val="FF0000"/>
                </a:solidFill>
                <a:latin typeface="Times New Roman" panose="02020603050405020304" pitchFamily="18" charset="0"/>
                <a:cs typeface="Times New Roman" panose="02020603050405020304" pitchFamily="18" charset="0"/>
              </a:rPr>
              <a:t>: </a:t>
            </a:r>
          </a:p>
          <a:p>
            <a:pPr>
              <a:spcBef>
                <a:spcPct val="0"/>
              </a:spcBef>
              <a:buFontTx/>
              <a:buNone/>
            </a:pPr>
            <a:endParaRPr lang="fr-FR" altLang="fr-FR" sz="2400" b="1">
              <a:solidFill>
                <a:srgbClr val="FF0000"/>
              </a:solidFill>
              <a:latin typeface="Times New Roman" panose="02020603050405020304" pitchFamily="18" charset="0"/>
              <a:cs typeface="Times New Roman" panose="02020603050405020304" pitchFamily="18" charset="0"/>
            </a:endParaRPr>
          </a:p>
          <a:p>
            <a:pPr>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b="1">
                <a:solidFill>
                  <a:srgbClr val="FF0000"/>
                </a:solidFill>
                <a:latin typeface="Times New Roman" panose="02020603050405020304" pitchFamily="18" charset="0"/>
                <a:cs typeface="Times New Roman" panose="02020603050405020304" pitchFamily="18" charset="0"/>
              </a:rPr>
              <a:t> robinet fermé ne peut être réouvert que par un agent de GrDF.</a:t>
            </a:r>
            <a:endParaRPr lang="fr-FR" altLang="fr-FR" sz="2400" b="1">
              <a:latin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8">
            <a:extLst>
              <a:ext uri="{FF2B5EF4-FFF2-40B4-BE49-F238E27FC236}">
                <a16:creationId xmlns:a16="http://schemas.microsoft.com/office/drawing/2014/main" id="{7F1FC764-5A81-FB72-4E0F-3FD28FA55BE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4515" name="Espace réservé du numéro de diapositive 4">
            <a:extLst>
              <a:ext uri="{FF2B5EF4-FFF2-40B4-BE49-F238E27FC236}">
                <a16:creationId xmlns:a16="http://schemas.microsoft.com/office/drawing/2014/main" id="{12F6DD0E-47BD-BD89-E347-126111E89C9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958176C-2442-4061-B5EB-E9EC5F33011D}" type="slidenum">
              <a:rPr lang="fr-FR" altLang="fr-FR" sz="2000">
                <a:solidFill>
                  <a:srgbClr val="984807"/>
                </a:solidFill>
              </a:rPr>
              <a:pPr algn="r" eaLnBrk="1" hangingPunct="1">
                <a:spcBef>
                  <a:spcPct val="0"/>
                </a:spcBef>
                <a:buFontTx/>
                <a:buNone/>
              </a:pPr>
              <a:t>61</a:t>
            </a:fld>
            <a:endParaRPr lang="fr-FR" altLang="fr-FR" sz="2000">
              <a:solidFill>
                <a:srgbClr val="984807"/>
              </a:solidFill>
            </a:endParaRPr>
          </a:p>
        </p:txBody>
      </p:sp>
      <p:sp>
        <p:nvSpPr>
          <p:cNvPr id="64516" name="Rectangle 1">
            <a:extLst>
              <a:ext uri="{FF2B5EF4-FFF2-40B4-BE49-F238E27FC236}">
                <a16:creationId xmlns:a16="http://schemas.microsoft.com/office/drawing/2014/main" id="{98CF83F4-D19D-6172-BF8E-85C6762D86A4}"/>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CITERNES DE GAZ :</a:t>
            </a:r>
          </a:p>
        </p:txBody>
      </p:sp>
      <p:sp>
        <p:nvSpPr>
          <p:cNvPr id="64517" name="Rectangle 1">
            <a:extLst>
              <a:ext uri="{FF2B5EF4-FFF2-40B4-BE49-F238E27FC236}">
                <a16:creationId xmlns:a16="http://schemas.microsoft.com/office/drawing/2014/main" id="{E5546577-7C2C-7382-40B2-209FDE802548}"/>
              </a:ext>
            </a:extLst>
          </p:cNvPr>
          <p:cNvSpPr>
            <a:spLocks noChangeArrowheads="1"/>
          </p:cNvSpPr>
          <p:nvPr/>
        </p:nvSpPr>
        <p:spPr bwMode="auto">
          <a:xfrm>
            <a:off x="414338" y="1895475"/>
            <a:ext cx="7848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Citerne enfouie</a:t>
            </a:r>
            <a:r>
              <a:rPr lang="fr-FR" altLang="fr-FR" sz="2000">
                <a:latin typeface="Times New Roman" panose="02020603050405020304" pitchFamily="18" charset="0"/>
                <a:ea typeface="Calibri" panose="020F0502020204030204" pitchFamily="34" charset="0"/>
                <a:cs typeface="Times New Roman" panose="02020603050405020304" pitchFamily="18" charset="0"/>
              </a:rPr>
              <a:t> : </a:t>
            </a: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Seul un couvercle affleure le sol.</a:t>
            </a:r>
          </a:p>
          <a:p>
            <a:pPr algn="just">
              <a:lnSpc>
                <a:spcPct val="107000"/>
              </a:lnSpc>
              <a:spcBef>
                <a:spcPct val="0"/>
              </a:spcBef>
              <a:buFontTx/>
              <a:buNone/>
            </a:pPr>
            <a:endPar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fr-FR" altLang="fr-F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Capacités de stockage de gaz de 1 100 kg à 3 200 kg</a:t>
            </a: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4518" name="Rectangle 7">
            <a:extLst>
              <a:ext uri="{FF2B5EF4-FFF2-40B4-BE49-F238E27FC236}">
                <a16:creationId xmlns:a16="http://schemas.microsoft.com/office/drawing/2014/main" id="{2DDAE212-727B-7B73-4C27-DF3417B01AB5}"/>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64519" name="Rectangle 9">
            <a:extLst>
              <a:ext uri="{FF2B5EF4-FFF2-40B4-BE49-F238E27FC236}">
                <a16:creationId xmlns:a16="http://schemas.microsoft.com/office/drawing/2014/main" id="{B6A192A5-4302-A230-5CE2-6C3BB2625F65}"/>
              </a:ext>
            </a:extLst>
          </p:cNvPr>
          <p:cNvSpPr>
            <a:spLocks noChangeArrowheads="1"/>
          </p:cNvSpPr>
          <p:nvPr/>
        </p:nvSpPr>
        <p:spPr bwMode="auto">
          <a:xfrm>
            <a:off x="3538538" y="268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4520" name="Picture 8" descr="imagesX7A3NAO2">
            <a:extLst>
              <a:ext uri="{FF2B5EF4-FFF2-40B4-BE49-F238E27FC236}">
                <a16:creationId xmlns:a16="http://schemas.microsoft.com/office/drawing/2014/main" id="{71A51D42-FDED-9616-5085-312429E3A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33725"/>
            <a:ext cx="40640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11">
            <a:extLst>
              <a:ext uri="{FF2B5EF4-FFF2-40B4-BE49-F238E27FC236}">
                <a16:creationId xmlns:a16="http://schemas.microsoft.com/office/drawing/2014/main" id="{03756943-A20B-B48D-D22A-3326BBFE9812}"/>
              </a:ext>
            </a:extLst>
          </p:cNvPr>
          <p:cNvSpPr>
            <a:spLocks noChangeArrowheads="1"/>
          </p:cNvSpPr>
          <p:nvPr/>
        </p:nvSpPr>
        <p:spPr bwMode="auto">
          <a:xfrm>
            <a:off x="3852863"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4522" name="Picture 10" descr="citerne">
            <a:extLst>
              <a:ext uri="{FF2B5EF4-FFF2-40B4-BE49-F238E27FC236}">
                <a16:creationId xmlns:a16="http://schemas.microsoft.com/office/drawing/2014/main" id="{DD23C900-159B-591F-1F3A-FE50A4EEE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014"/>
          <a:stretch>
            <a:fillRect/>
          </a:stretch>
        </p:blipFill>
        <p:spPr bwMode="auto">
          <a:xfrm>
            <a:off x="5194300" y="3076575"/>
            <a:ext cx="33401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8">
            <a:extLst>
              <a:ext uri="{FF2B5EF4-FFF2-40B4-BE49-F238E27FC236}">
                <a16:creationId xmlns:a16="http://schemas.microsoft.com/office/drawing/2014/main" id="{E8B3760F-A8CF-0ED0-9875-724DF22EAAC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5539" name="Espace réservé du numéro de diapositive 4">
            <a:extLst>
              <a:ext uri="{FF2B5EF4-FFF2-40B4-BE49-F238E27FC236}">
                <a16:creationId xmlns:a16="http://schemas.microsoft.com/office/drawing/2014/main" id="{2AA4316B-09DB-D74B-0D6D-18D86EAA7C9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166BF8F-3BBE-4CBE-8639-2542D4D31129}" type="slidenum">
              <a:rPr lang="fr-FR" altLang="fr-FR" sz="2000">
                <a:solidFill>
                  <a:srgbClr val="984807"/>
                </a:solidFill>
              </a:rPr>
              <a:pPr algn="r" eaLnBrk="1" hangingPunct="1">
                <a:spcBef>
                  <a:spcPct val="0"/>
                </a:spcBef>
                <a:buFontTx/>
                <a:buNone/>
              </a:pPr>
              <a:t>62</a:t>
            </a:fld>
            <a:endParaRPr lang="fr-FR" altLang="fr-FR" sz="2000">
              <a:solidFill>
                <a:srgbClr val="984807"/>
              </a:solidFill>
            </a:endParaRPr>
          </a:p>
        </p:txBody>
      </p:sp>
      <p:sp>
        <p:nvSpPr>
          <p:cNvPr id="65540" name="Rectangle 1">
            <a:extLst>
              <a:ext uri="{FF2B5EF4-FFF2-40B4-BE49-F238E27FC236}">
                <a16:creationId xmlns:a16="http://schemas.microsoft.com/office/drawing/2014/main" id="{6F677883-B4C7-CF3B-0142-D9A45A6A289B}"/>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CITERNES DE GAZ :</a:t>
            </a:r>
          </a:p>
        </p:txBody>
      </p:sp>
      <p:sp>
        <p:nvSpPr>
          <p:cNvPr id="65541" name="Rectangle 1">
            <a:extLst>
              <a:ext uri="{FF2B5EF4-FFF2-40B4-BE49-F238E27FC236}">
                <a16:creationId xmlns:a16="http://schemas.microsoft.com/office/drawing/2014/main" id="{51D3FBC7-9A78-E01A-D90C-A0023CF49807}"/>
              </a:ext>
            </a:extLst>
          </p:cNvPr>
          <p:cNvSpPr>
            <a:spLocks noChangeArrowheads="1"/>
          </p:cNvSpPr>
          <p:nvPr/>
        </p:nvSpPr>
        <p:spPr bwMode="auto">
          <a:xfrm>
            <a:off x="442913" y="1985963"/>
            <a:ext cx="8415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Citerne apparente :</a:t>
            </a:r>
            <a:r>
              <a:rPr lang="fr-FR" altLang="fr-FR" sz="2000">
                <a:latin typeface="Times New Roman" panose="02020603050405020304" pitchFamily="18" charset="0"/>
                <a:ea typeface="Calibri" panose="020F0502020204030204" pitchFamily="34" charset="0"/>
                <a:cs typeface="Times New Roman" panose="02020603050405020304" pitchFamily="18" charset="0"/>
              </a:rPr>
              <a:t> Capacités de stockage de gaz allant de 1 000 kg à 3 200 kg. </a:t>
            </a:r>
          </a:p>
        </p:txBody>
      </p:sp>
      <p:sp>
        <p:nvSpPr>
          <p:cNvPr id="65542" name="Rectangle 6">
            <a:extLst>
              <a:ext uri="{FF2B5EF4-FFF2-40B4-BE49-F238E27FC236}">
                <a16:creationId xmlns:a16="http://schemas.microsoft.com/office/drawing/2014/main" id="{EF9FE4B9-3DA4-056A-E20E-C0E957379636}"/>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5543" name="Picture 7" descr="..\..\..\doc\INC\A6 - fuite de gaz\Images\citerne gaz.jpg">
            <a:extLst>
              <a:ext uri="{FF2B5EF4-FFF2-40B4-BE49-F238E27FC236}">
                <a16:creationId xmlns:a16="http://schemas.microsoft.com/office/drawing/2014/main" id="{D10D4A72-BD02-F78F-99E1-4554A5850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42" t="18416" r="16653" b="12332"/>
          <a:stretch>
            <a:fillRect/>
          </a:stretch>
        </p:blipFill>
        <p:spPr bwMode="auto">
          <a:xfrm>
            <a:off x="2051050" y="2638425"/>
            <a:ext cx="43735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10">
            <a:extLst>
              <a:ext uri="{FF2B5EF4-FFF2-40B4-BE49-F238E27FC236}">
                <a16:creationId xmlns:a16="http://schemas.microsoft.com/office/drawing/2014/main" id="{320B9823-0B47-C269-C6C2-60232BDB26D7}"/>
              </a:ext>
            </a:extLst>
          </p:cNvPr>
          <p:cNvSpPr>
            <a:spLocks noChangeArrowheads="1"/>
          </p:cNvSpPr>
          <p:nvPr/>
        </p:nvSpPr>
        <p:spPr bwMode="auto">
          <a:xfrm>
            <a:off x="1116013" y="3357563"/>
            <a:ext cx="2555875" cy="2389187"/>
          </a:xfrm>
          <a:prstGeom prst="wedgeRectCallout">
            <a:avLst>
              <a:gd name="adj1" fmla="val 185903"/>
              <a:gd name="adj2" fmla="val -12704"/>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200">
              <a:latin typeface="Times New Roman" panose="02020603050405020304" pitchFamily="18" charset="0"/>
            </a:endParaRPr>
          </a:p>
        </p:txBody>
      </p:sp>
      <p:sp>
        <p:nvSpPr>
          <p:cNvPr id="66563" name="Titre 8">
            <a:extLst>
              <a:ext uri="{FF2B5EF4-FFF2-40B4-BE49-F238E27FC236}">
                <a16:creationId xmlns:a16="http://schemas.microsoft.com/office/drawing/2014/main" id="{84B8D267-363F-C7D2-4E36-B01D62C410C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6564" name="Espace réservé du numéro de diapositive 4">
            <a:extLst>
              <a:ext uri="{FF2B5EF4-FFF2-40B4-BE49-F238E27FC236}">
                <a16:creationId xmlns:a16="http://schemas.microsoft.com/office/drawing/2014/main" id="{B1001F74-7DE8-DF85-07DF-3B1EA8E4589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707BB83-1116-41D2-85E8-2841B5346E56}" type="slidenum">
              <a:rPr lang="fr-FR" altLang="fr-FR" sz="2000">
                <a:solidFill>
                  <a:srgbClr val="984807"/>
                </a:solidFill>
              </a:rPr>
              <a:pPr algn="r" eaLnBrk="1" hangingPunct="1">
                <a:spcBef>
                  <a:spcPct val="0"/>
                </a:spcBef>
                <a:buFontTx/>
                <a:buNone/>
              </a:pPr>
              <a:t>63</a:t>
            </a:fld>
            <a:endParaRPr lang="fr-FR" altLang="fr-FR" sz="2000">
              <a:solidFill>
                <a:srgbClr val="984807"/>
              </a:solidFill>
            </a:endParaRPr>
          </a:p>
        </p:txBody>
      </p:sp>
      <p:sp>
        <p:nvSpPr>
          <p:cNvPr id="66565" name="Rectangle 1">
            <a:extLst>
              <a:ext uri="{FF2B5EF4-FFF2-40B4-BE49-F238E27FC236}">
                <a16:creationId xmlns:a16="http://schemas.microsoft.com/office/drawing/2014/main" id="{5C15248D-0AB5-F90F-6F6E-201AB03A0BD1}"/>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CITERNES DE GAZ :</a:t>
            </a:r>
          </a:p>
        </p:txBody>
      </p:sp>
      <p:sp>
        <p:nvSpPr>
          <p:cNvPr id="66566" name="Rectangle 1">
            <a:extLst>
              <a:ext uri="{FF2B5EF4-FFF2-40B4-BE49-F238E27FC236}">
                <a16:creationId xmlns:a16="http://schemas.microsoft.com/office/drawing/2014/main" id="{BF723CC1-E0A8-CCD9-83C4-444C167A2BF7}"/>
              </a:ext>
            </a:extLst>
          </p:cNvPr>
          <p:cNvSpPr>
            <a:spLocks noChangeArrowheads="1"/>
          </p:cNvSpPr>
          <p:nvPr/>
        </p:nvSpPr>
        <p:spPr bwMode="auto">
          <a:xfrm>
            <a:off x="414338" y="1968500"/>
            <a:ext cx="7848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Organes de coupure :</a:t>
            </a:r>
            <a:r>
              <a:rPr lang="fr-FR" altLang="fr-FR" sz="2000" b="1">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latin typeface="Times New Roman" panose="02020603050405020304" pitchFamily="18" charset="0"/>
                <a:ea typeface="Calibri" panose="020F0502020204030204" pitchFamily="34" charset="0"/>
                <a:cs typeface="Times New Roman" panose="02020603050405020304" pitchFamily="18" charset="0"/>
              </a:rPr>
              <a:t>comportent 2 organes de coupure :</a:t>
            </a:r>
            <a:endParaRPr lang="fr-FR" altLang="fr-FR" sz="2000">
              <a:latin typeface="inherit" charset="0"/>
              <a:ea typeface="Calibri" panose="020F0502020204030204" pitchFamily="34" charset="0"/>
              <a:cs typeface="Times New Roman" panose="02020603050405020304" pitchFamily="18" charset="0"/>
            </a:endParaRPr>
          </a:p>
          <a:p>
            <a:pPr>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L'un à l'extérieur, généralement sur un mur de l'habitation </a:t>
            </a:r>
          </a:p>
        </p:txBody>
      </p:sp>
      <p:sp>
        <p:nvSpPr>
          <p:cNvPr id="66567" name="Rectangle 6">
            <a:extLst>
              <a:ext uri="{FF2B5EF4-FFF2-40B4-BE49-F238E27FC236}">
                <a16:creationId xmlns:a16="http://schemas.microsoft.com/office/drawing/2014/main" id="{48A5588A-05F2-70FE-8F2E-4376C3BF0490}"/>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6568" name="Picture 7" descr="F:\raccordement-au-gaz.png">
            <a:extLst>
              <a:ext uri="{FF2B5EF4-FFF2-40B4-BE49-F238E27FC236}">
                <a16:creationId xmlns:a16="http://schemas.microsoft.com/office/drawing/2014/main" id="{FCFB13C8-5148-9390-BD49-D1BAA7BA4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195" b="16502"/>
          <a:stretch>
            <a:fillRect/>
          </a:stretch>
        </p:blipFill>
        <p:spPr bwMode="auto">
          <a:xfrm>
            <a:off x="6380163" y="3549650"/>
            <a:ext cx="245903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9">
            <a:extLst>
              <a:ext uri="{FF2B5EF4-FFF2-40B4-BE49-F238E27FC236}">
                <a16:creationId xmlns:a16="http://schemas.microsoft.com/office/drawing/2014/main" id="{6CC8A359-DCB3-6B2E-5B11-AC7C9820C438}"/>
              </a:ext>
            </a:extLst>
          </p:cNvPr>
          <p:cNvSpPr>
            <a:spLocks noChangeArrowheads="1"/>
          </p:cNvSpPr>
          <p:nvPr/>
        </p:nvSpPr>
        <p:spPr bwMode="auto">
          <a:xfrm>
            <a:off x="3995738" y="2852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6570" name="Picture 8" descr="RGAZDETENP5_1">
            <a:extLst>
              <a:ext uri="{FF2B5EF4-FFF2-40B4-BE49-F238E27FC236}">
                <a16:creationId xmlns:a16="http://schemas.microsoft.com/office/drawing/2014/main" id="{B963E344-A34D-5898-5F34-E4CEB7FE2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9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descr="..\..\..\doc\INC\A6 - fuite de gaz\Images\citerne-à-gaz-détail.jpg">
            <a:extLst>
              <a:ext uri="{FF2B5EF4-FFF2-40B4-BE49-F238E27FC236}">
                <a16:creationId xmlns:a16="http://schemas.microsoft.com/office/drawing/2014/main" id="{D95AB40E-B3A3-7CCC-6C84-5544C0D35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48006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13">
            <a:extLst>
              <a:ext uri="{FF2B5EF4-FFF2-40B4-BE49-F238E27FC236}">
                <a16:creationId xmlns:a16="http://schemas.microsoft.com/office/drawing/2014/main" id="{99E1093D-A4C7-6A6C-8C9A-18B3D1E2BB72}"/>
              </a:ext>
            </a:extLst>
          </p:cNvPr>
          <p:cNvSpPr>
            <a:spLocks noChangeArrowheads="1"/>
          </p:cNvSpPr>
          <p:nvPr/>
        </p:nvSpPr>
        <p:spPr bwMode="auto">
          <a:xfrm>
            <a:off x="228600" y="2438400"/>
            <a:ext cx="3657600" cy="457200"/>
          </a:xfrm>
          <a:prstGeom prst="wedgeRectCallout">
            <a:avLst>
              <a:gd name="adj1" fmla="val 62065"/>
              <a:gd name="adj2" fmla="val 193056"/>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endParaRPr lang="fr-FR" altLang="fr-FR" sz="2000">
              <a:latin typeface="Times New Roman" panose="02020603050405020304" pitchFamily="18" charset="0"/>
            </a:endParaRPr>
          </a:p>
        </p:txBody>
      </p:sp>
      <p:sp>
        <p:nvSpPr>
          <p:cNvPr id="67588" name="Titre 8">
            <a:extLst>
              <a:ext uri="{FF2B5EF4-FFF2-40B4-BE49-F238E27FC236}">
                <a16:creationId xmlns:a16="http://schemas.microsoft.com/office/drawing/2014/main" id="{04F85B28-0A91-DA4D-1590-66FBCCE9041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7589" name="Espace réservé du numéro de diapositive 4">
            <a:extLst>
              <a:ext uri="{FF2B5EF4-FFF2-40B4-BE49-F238E27FC236}">
                <a16:creationId xmlns:a16="http://schemas.microsoft.com/office/drawing/2014/main" id="{32613B7F-EE57-8092-4A51-6C712B37153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114B383-4C91-4632-8684-1C8B6AB24563}" type="slidenum">
              <a:rPr lang="fr-FR" altLang="fr-FR" sz="2000">
                <a:solidFill>
                  <a:srgbClr val="984807"/>
                </a:solidFill>
              </a:rPr>
              <a:pPr algn="r" eaLnBrk="1" hangingPunct="1">
                <a:spcBef>
                  <a:spcPct val="0"/>
                </a:spcBef>
                <a:buFontTx/>
                <a:buNone/>
              </a:pPr>
              <a:t>64</a:t>
            </a:fld>
            <a:endParaRPr lang="fr-FR" altLang="fr-FR" sz="2000">
              <a:solidFill>
                <a:srgbClr val="984807"/>
              </a:solidFill>
            </a:endParaRPr>
          </a:p>
        </p:txBody>
      </p:sp>
      <p:sp>
        <p:nvSpPr>
          <p:cNvPr id="67590" name="Rectangle 1">
            <a:extLst>
              <a:ext uri="{FF2B5EF4-FFF2-40B4-BE49-F238E27FC236}">
                <a16:creationId xmlns:a16="http://schemas.microsoft.com/office/drawing/2014/main" id="{EB414AA6-A3AE-A8C2-7D36-0D407B2CD508}"/>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CITERNES DE GAZ :</a:t>
            </a:r>
          </a:p>
        </p:txBody>
      </p:sp>
      <p:sp>
        <p:nvSpPr>
          <p:cNvPr id="67591" name="Rectangle 1">
            <a:extLst>
              <a:ext uri="{FF2B5EF4-FFF2-40B4-BE49-F238E27FC236}">
                <a16:creationId xmlns:a16="http://schemas.microsoft.com/office/drawing/2014/main" id="{FCDCFF56-34B8-5D66-C55E-F63D76C32172}"/>
              </a:ext>
            </a:extLst>
          </p:cNvPr>
          <p:cNvSpPr>
            <a:spLocks noChangeArrowheads="1"/>
          </p:cNvSpPr>
          <p:nvPr/>
        </p:nvSpPr>
        <p:spPr bwMode="auto">
          <a:xfrm>
            <a:off x="533400" y="18288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Organes de coupure : </a:t>
            </a:r>
            <a:r>
              <a:rPr lang="en-US" altLang="fr-FR" sz="2000">
                <a:latin typeface="Times New Roman" panose="02020603050405020304" pitchFamily="18" charset="0"/>
                <a:ea typeface="Calibri" panose="020F0502020204030204" pitchFamily="34" charset="0"/>
                <a:cs typeface="Times New Roman" panose="02020603050405020304" pitchFamily="18" charset="0"/>
              </a:rPr>
              <a:t>Le 2</a:t>
            </a:r>
            <a:r>
              <a:rPr lang="en-US" altLang="fr-FR" sz="2000" baseline="30000">
                <a:latin typeface="Times New Roman" panose="02020603050405020304" pitchFamily="18" charset="0"/>
                <a:ea typeface="Calibri" panose="020F0502020204030204" pitchFamily="34" charset="0"/>
                <a:cs typeface="Times New Roman" panose="02020603050405020304" pitchFamily="18" charset="0"/>
              </a:rPr>
              <a:t>ème</a:t>
            </a:r>
            <a:r>
              <a:rPr lang="en-US" altLang="fr-FR" sz="2000">
                <a:latin typeface="Times New Roman" panose="02020603050405020304" pitchFamily="18" charset="0"/>
                <a:ea typeface="Calibri" panose="020F0502020204030204" pitchFamily="34" charset="0"/>
                <a:cs typeface="Times New Roman" panose="02020603050405020304" pitchFamily="18" charset="0"/>
              </a:rPr>
              <a:t> sur la citerne elle-même.</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7592" name="Rectangle 6">
            <a:extLst>
              <a:ext uri="{FF2B5EF4-FFF2-40B4-BE49-F238E27FC236}">
                <a16:creationId xmlns:a16="http://schemas.microsoft.com/office/drawing/2014/main" id="{9FF9D15E-B13E-51F6-D6A7-35BE25AEC70C}"/>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67593" name="AutoShape 8">
            <a:extLst>
              <a:ext uri="{FF2B5EF4-FFF2-40B4-BE49-F238E27FC236}">
                <a16:creationId xmlns:a16="http://schemas.microsoft.com/office/drawing/2014/main" id="{922A7ABC-22A8-80BA-D61E-4CBD17ED7D21}"/>
              </a:ext>
            </a:extLst>
          </p:cNvPr>
          <p:cNvSpPr>
            <a:spLocks noChangeArrowheads="1"/>
          </p:cNvSpPr>
          <p:nvPr/>
        </p:nvSpPr>
        <p:spPr bwMode="auto">
          <a:xfrm>
            <a:off x="228600" y="2438400"/>
            <a:ext cx="3657600" cy="457200"/>
          </a:xfrm>
          <a:prstGeom prst="wedgeRectCallout">
            <a:avLst>
              <a:gd name="adj1" fmla="val 77171"/>
              <a:gd name="adj2" fmla="val 53819"/>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Détendeur et limiteur de pression</a:t>
            </a:r>
          </a:p>
        </p:txBody>
      </p:sp>
      <p:sp>
        <p:nvSpPr>
          <p:cNvPr id="67594" name="AutoShape 9">
            <a:extLst>
              <a:ext uri="{FF2B5EF4-FFF2-40B4-BE49-F238E27FC236}">
                <a16:creationId xmlns:a16="http://schemas.microsoft.com/office/drawing/2014/main" id="{F3CF43BC-A77F-B8AB-ADD6-92B9A2478888}"/>
              </a:ext>
            </a:extLst>
          </p:cNvPr>
          <p:cNvSpPr>
            <a:spLocks noChangeArrowheads="1"/>
          </p:cNvSpPr>
          <p:nvPr/>
        </p:nvSpPr>
        <p:spPr bwMode="auto">
          <a:xfrm>
            <a:off x="5791200" y="5486400"/>
            <a:ext cx="2819400" cy="457200"/>
          </a:xfrm>
          <a:prstGeom prst="wedgeRectCallout">
            <a:avLst>
              <a:gd name="adj1" fmla="val -87556"/>
              <a:gd name="adj2" fmla="val -330208"/>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Robinet d'arrêt général</a:t>
            </a:r>
          </a:p>
        </p:txBody>
      </p:sp>
      <p:sp>
        <p:nvSpPr>
          <p:cNvPr id="67595" name="AutoShape 10">
            <a:extLst>
              <a:ext uri="{FF2B5EF4-FFF2-40B4-BE49-F238E27FC236}">
                <a16:creationId xmlns:a16="http://schemas.microsoft.com/office/drawing/2014/main" id="{F4845556-BEB1-AD99-69CE-21F09EB5DBF0}"/>
              </a:ext>
            </a:extLst>
          </p:cNvPr>
          <p:cNvSpPr>
            <a:spLocks noChangeArrowheads="1"/>
          </p:cNvSpPr>
          <p:nvPr/>
        </p:nvSpPr>
        <p:spPr bwMode="auto">
          <a:xfrm>
            <a:off x="609600" y="3505200"/>
            <a:ext cx="1066800" cy="457200"/>
          </a:xfrm>
          <a:prstGeom prst="wedgeRectCallout">
            <a:avLst>
              <a:gd name="adj1" fmla="val 183333"/>
              <a:gd name="adj2" fmla="val 213542"/>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Jauge</a:t>
            </a:r>
          </a:p>
        </p:txBody>
      </p:sp>
      <p:sp>
        <p:nvSpPr>
          <p:cNvPr id="67596" name="AutoShape 11">
            <a:extLst>
              <a:ext uri="{FF2B5EF4-FFF2-40B4-BE49-F238E27FC236}">
                <a16:creationId xmlns:a16="http://schemas.microsoft.com/office/drawing/2014/main" id="{89EF6BCE-A921-35DE-9926-7A2189F14906}"/>
              </a:ext>
            </a:extLst>
          </p:cNvPr>
          <p:cNvSpPr>
            <a:spLocks noChangeArrowheads="1"/>
          </p:cNvSpPr>
          <p:nvPr/>
        </p:nvSpPr>
        <p:spPr bwMode="auto">
          <a:xfrm>
            <a:off x="457200" y="5257800"/>
            <a:ext cx="2743200" cy="457200"/>
          </a:xfrm>
          <a:prstGeom prst="wedgeRectCallout">
            <a:avLst>
              <a:gd name="adj1" fmla="val 95778"/>
              <a:gd name="adj2" fmla="val -16319"/>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Orifice de remplissage</a:t>
            </a:r>
          </a:p>
        </p:txBody>
      </p:sp>
      <p:sp>
        <p:nvSpPr>
          <p:cNvPr id="67597" name="AutoShape 12">
            <a:extLst>
              <a:ext uri="{FF2B5EF4-FFF2-40B4-BE49-F238E27FC236}">
                <a16:creationId xmlns:a16="http://schemas.microsoft.com/office/drawing/2014/main" id="{B8C262FA-C531-4E09-5D16-74D641F36E2F}"/>
              </a:ext>
            </a:extLst>
          </p:cNvPr>
          <p:cNvSpPr>
            <a:spLocks noChangeArrowheads="1"/>
          </p:cNvSpPr>
          <p:nvPr/>
        </p:nvSpPr>
        <p:spPr bwMode="auto">
          <a:xfrm>
            <a:off x="5486400" y="3352800"/>
            <a:ext cx="3352800" cy="457200"/>
          </a:xfrm>
          <a:prstGeom prst="wedgeRectCallout">
            <a:avLst>
              <a:gd name="adj1" fmla="val -28741"/>
              <a:gd name="adj2" fmla="val 188889"/>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Orifice de vidage de la citerne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8">
            <a:extLst>
              <a:ext uri="{FF2B5EF4-FFF2-40B4-BE49-F238E27FC236}">
                <a16:creationId xmlns:a16="http://schemas.microsoft.com/office/drawing/2014/main" id="{B63304A7-0625-B0EE-DC97-0C8835569C2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Distribution  </a:t>
            </a:r>
          </a:p>
        </p:txBody>
      </p:sp>
      <p:sp>
        <p:nvSpPr>
          <p:cNvPr id="68611" name="Espace réservé du numéro de diapositive 4">
            <a:extLst>
              <a:ext uri="{FF2B5EF4-FFF2-40B4-BE49-F238E27FC236}">
                <a16:creationId xmlns:a16="http://schemas.microsoft.com/office/drawing/2014/main" id="{AF7C8AAD-63CA-80E0-DC17-7E52C8F9AC5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FC937E9-FD2F-4D1E-AB8F-5D5DBECDF6A5}" type="slidenum">
              <a:rPr lang="fr-FR" altLang="fr-FR" sz="2000">
                <a:solidFill>
                  <a:srgbClr val="984807"/>
                </a:solidFill>
              </a:rPr>
              <a:pPr algn="r" eaLnBrk="1" hangingPunct="1">
                <a:spcBef>
                  <a:spcPct val="0"/>
                </a:spcBef>
                <a:buFontTx/>
                <a:buNone/>
              </a:pPr>
              <a:t>65</a:t>
            </a:fld>
            <a:endParaRPr lang="fr-FR" altLang="fr-FR" sz="2000">
              <a:solidFill>
                <a:srgbClr val="984807"/>
              </a:solidFill>
            </a:endParaRPr>
          </a:p>
        </p:txBody>
      </p:sp>
      <p:sp>
        <p:nvSpPr>
          <p:cNvPr id="68612" name="Rectangle 1">
            <a:extLst>
              <a:ext uri="{FF2B5EF4-FFF2-40B4-BE49-F238E27FC236}">
                <a16:creationId xmlns:a16="http://schemas.microsoft.com/office/drawing/2014/main" id="{76CB7197-7B62-D959-EFF9-C2C4ED58E8BA}"/>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CITERNES DE GAZ :</a:t>
            </a:r>
          </a:p>
        </p:txBody>
      </p:sp>
      <p:sp>
        <p:nvSpPr>
          <p:cNvPr id="68613" name="Rectangle 6">
            <a:extLst>
              <a:ext uri="{FF2B5EF4-FFF2-40B4-BE49-F238E27FC236}">
                <a16:creationId xmlns:a16="http://schemas.microsoft.com/office/drawing/2014/main" id="{15DDB103-95ED-04F6-E032-C7B24AB386C2}"/>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68614" name="Picture 7" descr="..\..\..\doc\INC\A6 - fuite de gaz\Images\imagesRKY2Q17K.jpg">
            <a:extLst>
              <a:ext uri="{FF2B5EF4-FFF2-40B4-BE49-F238E27FC236}">
                <a16:creationId xmlns:a16="http://schemas.microsoft.com/office/drawing/2014/main" id="{826CEEDD-CFEE-277B-3A15-3FB486D2A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65288"/>
            <a:ext cx="518318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AutoShape 8">
            <a:extLst>
              <a:ext uri="{FF2B5EF4-FFF2-40B4-BE49-F238E27FC236}">
                <a16:creationId xmlns:a16="http://schemas.microsoft.com/office/drawing/2014/main" id="{07B6FCBA-7F0A-9F3C-2722-6F3DBA34118B}"/>
              </a:ext>
            </a:extLst>
          </p:cNvPr>
          <p:cNvSpPr>
            <a:spLocks noChangeArrowheads="1"/>
          </p:cNvSpPr>
          <p:nvPr/>
        </p:nvSpPr>
        <p:spPr bwMode="auto">
          <a:xfrm>
            <a:off x="5791200" y="5486400"/>
            <a:ext cx="2819400" cy="457200"/>
          </a:xfrm>
          <a:prstGeom prst="wedgeRectCallout">
            <a:avLst>
              <a:gd name="adj1" fmla="val -95931"/>
              <a:gd name="adj2" fmla="val -417741"/>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Robinet d'arrêt général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8">
            <a:extLst>
              <a:ext uri="{FF2B5EF4-FFF2-40B4-BE49-F238E27FC236}">
                <a16:creationId xmlns:a16="http://schemas.microsoft.com/office/drawing/2014/main" id="{06C486A9-42DC-EB2E-AAE6-8DC6FA388A0E}"/>
              </a:ext>
            </a:extLst>
          </p:cNvPr>
          <p:cNvSpPr>
            <a:spLocks noGrp="1"/>
          </p:cNvSpPr>
          <p:nvPr>
            <p:ph type="title" idx="4294967295"/>
          </p:nvPr>
        </p:nvSpPr>
        <p:spPr>
          <a:xfrm>
            <a:off x="700088" y="2781300"/>
            <a:ext cx="7742237" cy="939800"/>
          </a:xfrm>
        </p:spPr>
        <p:txBody>
          <a:bodyPr/>
          <a:lstStyle/>
          <a:p>
            <a:pPr eaLnBrk="1" hangingPunct="1"/>
            <a:r>
              <a:rPr lang="fr-FR" altLang="fr-FR" sz="3200" b="1">
                <a:solidFill>
                  <a:srgbClr val="984807"/>
                </a:solidFill>
              </a:rPr>
              <a:t>CAT devant une bouteille de gaz soumise au feu ou à un choc  </a:t>
            </a:r>
          </a:p>
        </p:txBody>
      </p:sp>
      <p:sp>
        <p:nvSpPr>
          <p:cNvPr id="69635" name="Espace réservé du numéro de diapositive 4">
            <a:extLst>
              <a:ext uri="{FF2B5EF4-FFF2-40B4-BE49-F238E27FC236}">
                <a16:creationId xmlns:a16="http://schemas.microsoft.com/office/drawing/2014/main" id="{F5699EBB-BEBD-6CB2-9439-63AEE25D171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29768CF-2221-4AB3-9632-B344558C6B5A}" type="slidenum">
              <a:rPr lang="fr-FR" altLang="fr-FR" sz="2000">
                <a:solidFill>
                  <a:srgbClr val="984807"/>
                </a:solidFill>
              </a:rPr>
              <a:pPr algn="r" eaLnBrk="1" hangingPunct="1">
                <a:spcBef>
                  <a:spcPct val="0"/>
                </a:spcBef>
                <a:buFontTx/>
                <a:buNone/>
              </a:pPr>
              <a:t>66</a:t>
            </a:fld>
            <a:endParaRPr lang="fr-FR" altLang="fr-FR" sz="2000">
              <a:solidFill>
                <a:srgbClr val="984807"/>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8">
            <a:extLst>
              <a:ext uri="{FF2B5EF4-FFF2-40B4-BE49-F238E27FC236}">
                <a16:creationId xmlns:a16="http://schemas.microsoft.com/office/drawing/2014/main" id="{9136567E-F44B-20D3-B9FB-5089A600F98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soumise au feu ou à un choc  </a:t>
            </a:r>
          </a:p>
        </p:txBody>
      </p:sp>
      <p:sp>
        <p:nvSpPr>
          <p:cNvPr id="70659" name="Espace réservé du numéro de diapositive 4">
            <a:extLst>
              <a:ext uri="{FF2B5EF4-FFF2-40B4-BE49-F238E27FC236}">
                <a16:creationId xmlns:a16="http://schemas.microsoft.com/office/drawing/2014/main" id="{149A55A8-3AA6-EBFF-FE34-481D102F119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3F27F33-6E93-4C5B-AEE6-A3EF9361AB00}" type="slidenum">
              <a:rPr lang="fr-FR" altLang="fr-FR" sz="2000">
                <a:solidFill>
                  <a:srgbClr val="984807"/>
                </a:solidFill>
              </a:rPr>
              <a:pPr algn="r" eaLnBrk="1" hangingPunct="1">
                <a:spcBef>
                  <a:spcPct val="0"/>
                </a:spcBef>
                <a:buFontTx/>
                <a:buNone/>
              </a:pPr>
              <a:t>67</a:t>
            </a:fld>
            <a:endParaRPr lang="fr-FR" altLang="fr-FR" sz="2000">
              <a:solidFill>
                <a:srgbClr val="984807"/>
              </a:solidFill>
            </a:endParaRPr>
          </a:p>
        </p:txBody>
      </p:sp>
      <p:sp>
        <p:nvSpPr>
          <p:cNvPr id="70660" name="Rectangle 1">
            <a:extLst>
              <a:ext uri="{FF2B5EF4-FFF2-40B4-BE49-F238E27FC236}">
                <a16:creationId xmlns:a16="http://schemas.microsoft.com/office/drawing/2014/main" id="{5D6C48D5-6876-9B36-D463-DBDB5EB85987}"/>
              </a:ext>
            </a:extLst>
          </p:cNvPr>
          <p:cNvSpPr>
            <a:spLocks noChangeArrowheads="1"/>
          </p:cNvSpPr>
          <p:nvPr/>
        </p:nvSpPr>
        <p:spPr bwMode="auto">
          <a:xfrm>
            <a:off x="468313" y="1844675"/>
            <a:ext cx="82804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Quel que soit le gaz contenu :</a:t>
            </a:r>
          </a:p>
          <a:p>
            <a:pPr>
              <a:buFont typeface="Arial" panose="020B0604020202020204" pitchFamily="34" charset="0"/>
              <a:buNone/>
            </a:pPr>
            <a:endPar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b="1">
                <a:solidFill>
                  <a:srgbClr val="FF0000"/>
                </a:solidFill>
                <a:latin typeface="Times New Roman" panose="02020603050405020304" pitchFamily="18" charset="0"/>
                <a:cs typeface="Calibri" panose="020F0502020204030204" pitchFamily="34" charset="0"/>
              </a:rPr>
              <a:t>les bouteilles contenant du gaz sont dangereuses lorsqu'elles sont soumises au feu et/ou à une chaleur excessive.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re 8">
            <a:extLst>
              <a:ext uri="{FF2B5EF4-FFF2-40B4-BE49-F238E27FC236}">
                <a16:creationId xmlns:a16="http://schemas.microsoft.com/office/drawing/2014/main" id="{37BF100D-3BF1-8BF8-620C-530E098389A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soumise au feu ou à un choc  </a:t>
            </a:r>
          </a:p>
        </p:txBody>
      </p:sp>
      <p:sp>
        <p:nvSpPr>
          <p:cNvPr id="71683" name="Espace réservé du numéro de diapositive 4">
            <a:extLst>
              <a:ext uri="{FF2B5EF4-FFF2-40B4-BE49-F238E27FC236}">
                <a16:creationId xmlns:a16="http://schemas.microsoft.com/office/drawing/2014/main" id="{E7CE1D42-7B8D-202C-971E-674A1DD3474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584782-65D8-47A2-A439-8FB958BBB5EB}" type="slidenum">
              <a:rPr lang="fr-FR" altLang="fr-FR" sz="2000">
                <a:solidFill>
                  <a:srgbClr val="984807"/>
                </a:solidFill>
              </a:rPr>
              <a:pPr algn="r" eaLnBrk="1" hangingPunct="1">
                <a:spcBef>
                  <a:spcPct val="0"/>
                </a:spcBef>
                <a:buFontTx/>
                <a:buNone/>
              </a:pPr>
              <a:t>68</a:t>
            </a:fld>
            <a:endParaRPr lang="fr-FR" altLang="fr-FR" sz="2000">
              <a:solidFill>
                <a:srgbClr val="984807"/>
              </a:solidFill>
            </a:endParaRPr>
          </a:p>
        </p:txBody>
      </p:sp>
      <p:sp>
        <p:nvSpPr>
          <p:cNvPr id="71684" name="Rectangle 1">
            <a:extLst>
              <a:ext uri="{FF2B5EF4-FFF2-40B4-BE49-F238E27FC236}">
                <a16:creationId xmlns:a16="http://schemas.microsoft.com/office/drawing/2014/main" id="{CA2929CB-58A9-F288-68CD-004ACADE1D6C}"/>
              </a:ext>
            </a:extLst>
          </p:cNvPr>
          <p:cNvSpPr>
            <a:spLocks noChangeArrowheads="1"/>
          </p:cNvSpPr>
          <p:nvPr/>
        </p:nvSpPr>
        <p:spPr bwMode="auto">
          <a:xfrm>
            <a:off x="395288" y="1325563"/>
            <a:ext cx="8189912"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Gaz comprimé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Risque d’éclatement apparaît dès que la T° est de l’ordre de 350°.</a:t>
            </a:r>
            <a:endParaRPr lang="fr-FR" altLang="fr-FR" sz="2000">
              <a:latin typeface="Calibri" panose="020F0502020204030204" pitchFamily="34" charset="0"/>
              <a:ea typeface="Calibri" panose="020F0502020204030204" pitchFamily="34" charset="0"/>
              <a:cs typeface="Times New Roman" panose="02020603050405020304" pitchFamily="18" charset="0"/>
            </a:endParaRPr>
          </a:p>
        </p:txBody>
      </p:sp>
      <p:sp>
        <p:nvSpPr>
          <p:cNvPr id="71685" name="Rectangle 5">
            <a:extLst>
              <a:ext uri="{FF2B5EF4-FFF2-40B4-BE49-F238E27FC236}">
                <a16:creationId xmlns:a16="http://schemas.microsoft.com/office/drawing/2014/main" id="{5EE76759-0FBB-CE40-DE36-9000D8BE8C26}"/>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71686" name="Image 1">
            <a:extLst>
              <a:ext uri="{FF2B5EF4-FFF2-40B4-BE49-F238E27FC236}">
                <a16:creationId xmlns:a16="http://schemas.microsoft.com/office/drawing/2014/main" id="{4CF61B55-3FF0-379D-5FD5-D9F6F86CD0F9}"/>
              </a:ext>
            </a:extLst>
          </p:cNvPr>
          <p:cNvPicPr>
            <a:picLocks noChangeAspect="1"/>
          </p:cNvPicPr>
          <p:nvPr/>
        </p:nvPicPr>
        <p:blipFill>
          <a:blip r:embed="rId2">
            <a:extLst>
              <a:ext uri="{28A0092B-C50C-407E-A947-70E740481C1C}">
                <a14:useLocalDpi xmlns:a14="http://schemas.microsoft.com/office/drawing/2010/main" val="0"/>
              </a:ext>
            </a:extLst>
          </a:blip>
          <a:srcRect t="13753" b="6920"/>
          <a:stretch>
            <a:fillRect/>
          </a:stretch>
        </p:blipFill>
        <p:spPr bwMode="auto">
          <a:xfrm>
            <a:off x="1187450" y="3222625"/>
            <a:ext cx="316071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Image 2">
            <a:extLst>
              <a:ext uri="{FF2B5EF4-FFF2-40B4-BE49-F238E27FC236}">
                <a16:creationId xmlns:a16="http://schemas.microsoft.com/office/drawing/2014/main" id="{FF7DFA20-07C9-B46C-844F-48B65930D99F}"/>
              </a:ext>
            </a:extLst>
          </p:cNvPr>
          <p:cNvPicPr>
            <a:picLocks noChangeAspect="1"/>
          </p:cNvPicPr>
          <p:nvPr/>
        </p:nvPicPr>
        <p:blipFill>
          <a:blip r:embed="rId3">
            <a:extLst>
              <a:ext uri="{28A0092B-C50C-407E-A947-70E740481C1C}">
                <a14:useLocalDpi xmlns:a14="http://schemas.microsoft.com/office/drawing/2010/main" val="0"/>
              </a:ext>
            </a:extLst>
          </a:blip>
          <a:srcRect l="47121" r="6116"/>
          <a:stretch>
            <a:fillRect/>
          </a:stretch>
        </p:blipFill>
        <p:spPr bwMode="auto">
          <a:xfrm>
            <a:off x="7002463" y="3006725"/>
            <a:ext cx="954087"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8">
            <a:extLst>
              <a:ext uri="{FF2B5EF4-FFF2-40B4-BE49-F238E27FC236}">
                <a16:creationId xmlns:a16="http://schemas.microsoft.com/office/drawing/2014/main" id="{20DC80B7-A969-F043-DB7A-B1020526668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soumise au feu ou à un choc  </a:t>
            </a:r>
          </a:p>
        </p:txBody>
      </p:sp>
      <p:sp>
        <p:nvSpPr>
          <p:cNvPr id="72707" name="Espace réservé du numéro de diapositive 4">
            <a:extLst>
              <a:ext uri="{FF2B5EF4-FFF2-40B4-BE49-F238E27FC236}">
                <a16:creationId xmlns:a16="http://schemas.microsoft.com/office/drawing/2014/main" id="{91B03BD3-F7EB-8589-3A48-186F6047F01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5659912-60B5-4937-8743-100A4E2508F2}" type="slidenum">
              <a:rPr lang="fr-FR" altLang="fr-FR" sz="2000">
                <a:solidFill>
                  <a:srgbClr val="984807"/>
                </a:solidFill>
              </a:rPr>
              <a:pPr algn="r" eaLnBrk="1" hangingPunct="1">
                <a:spcBef>
                  <a:spcPct val="0"/>
                </a:spcBef>
                <a:buFontTx/>
                <a:buNone/>
              </a:pPr>
              <a:t>69</a:t>
            </a:fld>
            <a:endParaRPr lang="fr-FR" altLang="fr-FR" sz="2000">
              <a:solidFill>
                <a:srgbClr val="984807"/>
              </a:solidFill>
            </a:endParaRPr>
          </a:p>
        </p:txBody>
      </p:sp>
      <p:sp>
        <p:nvSpPr>
          <p:cNvPr id="72708" name="Rectangle 1">
            <a:extLst>
              <a:ext uri="{FF2B5EF4-FFF2-40B4-BE49-F238E27FC236}">
                <a16:creationId xmlns:a16="http://schemas.microsoft.com/office/drawing/2014/main" id="{276F7320-F90F-E0C4-9B46-128762CB2990}"/>
              </a:ext>
            </a:extLst>
          </p:cNvPr>
          <p:cNvSpPr>
            <a:spLocks noChangeArrowheads="1"/>
          </p:cNvSpPr>
          <p:nvPr/>
        </p:nvSpPr>
        <p:spPr bwMode="auto">
          <a:xfrm>
            <a:off x="414338" y="1316038"/>
            <a:ext cx="83343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000" b="1" u="sng">
                <a:latin typeface="Times New Roman" panose="02020603050405020304" pitchFamily="18" charset="0"/>
                <a:cs typeface="Times New Roman" panose="02020603050405020304" pitchFamily="18" charset="0"/>
              </a:rPr>
              <a:t>Gaz liquéfié </a:t>
            </a: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A 80°C la bouteille est à considérer comme très dangereuse.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Bouteille gonflée doit alerter les intervenants sur l’imminence d’un éclatement.</a:t>
            </a:r>
          </a:p>
        </p:txBody>
      </p:sp>
      <p:sp>
        <p:nvSpPr>
          <p:cNvPr id="72709" name="Rectangle 5">
            <a:extLst>
              <a:ext uri="{FF2B5EF4-FFF2-40B4-BE49-F238E27FC236}">
                <a16:creationId xmlns:a16="http://schemas.microsoft.com/office/drawing/2014/main" id="{7858E875-81CC-7581-1329-263DEF62B898}"/>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72710" name="Picture 6" descr="GDO - Interventions en présence de bouteilles de gaz soumises à un incendie ou à un choc_Page_35">
            <a:extLst>
              <a:ext uri="{FF2B5EF4-FFF2-40B4-BE49-F238E27FC236}">
                <a16:creationId xmlns:a16="http://schemas.microsoft.com/office/drawing/2014/main" id="{49F28F5E-1529-E9B1-7114-0A4CD522E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54" t="41866" r="8755" b="35484"/>
          <a:stretch>
            <a:fillRect/>
          </a:stretch>
        </p:blipFill>
        <p:spPr bwMode="auto">
          <a:xfrm>
            <a:off x="1485900" y="3463925"/>
            <a:ext cx="530066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Rectangle 7">
            <a:extLst>
              <a:ext uri="{FF2B5EF4-FFF2-40B4-BE49-F238E27FC236}">
                <a16:creationId xmlns:a16="http://schemas.microsoft.com/office/drawing/2014/main" id="{C56DB313-9473-F788-38BE-8C318C7707F5}"/>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3DBFB1C4-B77D-32B5-9A3D-70EF63A3D12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 </a:t>
            </a:r>
          </a:p>
        </p:txBody>
      </p:sp>
      <p:sp>
        <p:nvSpPr>
          <p:cNvPr id="9219" name="Espace réservé du numéro de diapositive 4">
            <a:extLst>
              <a:ext uri="{FF2B5EF4-FFF2-40B4-BE49-F238E27FC236}">
                <a16:creationId xmlns:a16="http://schemas.microsoft.com/office/drawing/2014/main" id="{72C3F4E5-AD79-9C0A-8AF5-FC8684FDD14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F27B253-36FC-479C-B713-864701F477A2}" type="slidenum">
              <a:rPr lang="fr-FR" altLang="fr-FR" sz="2000">
                <a:solidFill>
                  <a:srgbClr val="984807"/>
                </a:solidFill>
              </a:rPr>
              <a:pPr algn="r" eaLnBrk="1" hangingPunct="1">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76A7F35D-0C81-E5F2-3235-2158E48372EF}"/>
              </a:ext>
            </a:extLst>
          </p:cNvPr>
          <p:cNvSpPr>
            <a:spLocks noChangeArrowheads="1"/>
          </p:cNvSpPr>
          <p:nvPr/>
        </p:nvSpPr>
        <p:spPr bwMode="auto">
          <a:xfrm>
            <a:off x="476250" y="1492250"/>
            <a:ext cx="818991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liquéfié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stocké sous pression à l’état liquide avec un ciel gazeux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Calibri" panose="020F0502020204030204" pitchFamily="34" charset="0"/>
              </a:rPr>
              <a:t>butane, propane, de l’ammoniac… ;</a:t>
            </a:r>
            <a:endParaRPr lang="fr-FR" altLang="fr-FR" sz="2400">
              <a:latin typeface="Times New Roman" panose="02020603050405020304" pitchFamily="18" charset="0"/>
              <a:cs typeface="Calibri" panose="020F0502020204030204" pitchFamily="34" charset="0"/>
            </a:endParaRPr>
          </a:p>
        </p:txBody>
      </p:sp>
      <p:sp>
        <p:nvSpPr>
          <p:cNvPr id="9221" name="Rectangle 1033">
            <a:extLst>
              <a:ext uri="{FF2B5EF4-FFF2-40B4-BE49-F238E27FC236}">
                <a16:creationId xmlns:a16="http://schemas.microsoft.com/office/drawing/2014/main" id="{3373EEAC-A6CE-EE09-DDDD-26ECE0C32FE9}"/>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9222" name="Image 1">
            <a:extLst>
              <a:ext uri="{FF2B5EF4-FFF2-40B4-BE49-F238E27FC236}">
                <a16:creationId xmlns:a16="http://schemas.microsoft.com/office/drawing/2014/main" id="{37A5362A-1936-A4D2-A80A-8FCC56664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570288"/>
            <a:ext cx="17208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8">
            <a:extLst>
              <a:ext uri="{FF2B5EF4-FFF2-40B4-BE49-F238E27FC236}">
                <a16:creationId xmlns:a16="http://schemas.microsoft.com/office/drawing/2014/main" id="{3CEBE60F-1A5F-87B6-B31F-BFC30D89447E}"/>
              </a:ext>
            </a:extLst>
          </p:cNvPr>
          <p:cNvSpPr>
            <a:spLocks noGrp="1"/>
          </p:cNvSpPr>
          <p:nvPr>
            <p:ph type="title" idx="4294967295"/>
          </p:nvPr>
        </p:nvSpPr>
        <p:spPr>
          <a:xfrm>
            <a:off x="709613" y="2636838"/>
            <a:ext cx="7742237" cy="939800"/>
          </a:xfrm>
        </p:spPr>
        <p:txBody>
          <a:bodyPr/>
          <a:lstStyle/>
          <a:p>
            <a:pPr eaLnBrk="1" hangingPunct="1"/>
            <a:r>
              <a:rPr lang="fr-FR" altLang="fr-FR" sz="3200" b="1">
                <a:solidFill>
                  <a:srgbClr val="984807"/>
                </a:solidFill>
              </a:rPr>
              <a:t>Protection et sécurité</a:t>
            </a:r>
          </a:p>
        </p:txBody>
      </p:sp>
      <p:sp>
        <p:nvSpPr>
          <p:cNvPr id="73731" name="Espace réservé du numéro de diapositive 4">
            <a:extLst>
              <a:ext uri="{FF2B5EF4-FFF2-40B4-BE49-F238E27FC236}">
                <a16:creationId xmlns:a16="http://schemas.microsoft.com/office/drawing/2014/main" id="{1AD8C656-48DF-F3AE-9CD1-E16FC493AC0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92B086A-2A11-4DA0-BD1C-6CBD8064FBFA}" type="slidenum">
              <a:rPr lang="fr-FR" altLang="fr-FR" sz="2000">
                <a:solidFill>
                  <a:srgbClr val="984807"/>
                </a:solidFill>
              </a:rPr>
              <a:pPr algn="r" eaLnBrk="1" hangingPunct="1">
                <a:spcBef>
                  <a:spcPct val="0"/>
                </a:spcBef>
                <a:buFontTx/>
                <a:buNone/>
              </a:pPr>
              <a:t>70</a:t>
            </a:fld>
            <a:endParaRPr lang="fr-FR" altLang="fr-FR" sz="2000">
              <a:solidFill>
                <a:srgbClr val="984807"/>
              </a:solidFill>
            </a:endParaRPr>
          </a:p>
        </p:txBody>
      </p:sp>
      <p:sp>
        <p:nvSpPr>
          <p:cNvPr id="73732" name="Rectangle 5">
            <a:extLst>
              <a:ext uri="{FF2B5EF4-FFF2-40B4-BE49-F238E27FC236}">
                <a16:creationId xmlns:a16="http://schemas.microsoft.com/office/drawing/2014/main" id="{78D300C8-A7AF-62F1-9211-AE3475107171}"/>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3733" name="Rectangle 7">
            <a:extLst>
              <a:ext uri="{FF2B5EF4-FFF2-40B4-BE49-F238E27FC236}">
                <a16:creationId xmlns:a16="http://schemas.microsoft.com/office/drawing/2014/main" id="{AE78008F-8ACC-F0EC-9DDC-69477182C6D6}"/>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8">
            <a:extLst>
              <a:ext uri="{FF2B5EF4-FFF2-40B4-BE49-F238E27FC236}">
                <a16:creationId xmlns:a16="http://schemas.microsoft.com/office/drawing/2014/main" id="{160DA096-910C-530A-78D6-9EF2F03241C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Protection et sécurité</a:t>
            </a:r>
          </a:p>
        </p:txBody>
      </p:sp>
      <p:sp>
        <p:nvSpPr>
          <p:cNvPr id="74755" name="Espace réservé du numéro de diapositive 4">
            <a:extLst>
              <a:ext uri="{FF2B5EF4-FFF2-40B4-BE49-F238E27FC236}">
                <a16:creationId xmlns:a16="http://schemas.microsoft.com/office/drawing/2014/main" id="{6494908E-7CE3-2425-2C89-B5037F28735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4B9ED68-48C8-4425-BE1A-E34B927368B7}" type="slidenum">
              <a:rPr lang="fr-FR" altLang="fr-FR" sz="2000">
                <a:solidFill>
                  <a:srgbClr val="984807"/>
                </a:solidFill>
              </a:rPr>
              <a:pPr algn="r" eaLnBrk="1" hangingPunct="1">
                <a:spcBef>
                  <a:spcPct val="0"/>
                </a:spcBef>
                <a:buFontTx/>
                <a:buNone/>
              </a:pPr>
              <a:t>71</a:t>
            </a:fld>
            <a:endParaRPr lang="fr-FR" altLang="fr-FR" sz="2000">
              <a:solidFill>
                <a:srgbClr val="984807"/>
              </a:solidFill>
            </a:endParaRPr>
          </a:p>
        </p:txBody>
      </p:sp>
      <p:sp>
        <p:nvSpPr>
          <p:cNvPr id="74756" name="Rectangle 1">
            <a:extLst>
              <a:ext uri="{FF2B5EF4-FFF2-40B4-BE49-F238E27FC236}">
                <a16:creationId xmlns:a16="http://schemas.microsoft.com/office/drawing/2014/main" id="{DD1B68D3-6644-C0F1-209B-67FC9DAEEEB4}"/>
              </a:ext>
            </a:extLst>
          </p:cNvPr>
          <p:cNvSpPr>
            <a:spLocks noChangeArrowheads="1"/>
          </p:cNvSpPr>
          <p:nvPr/>
        </p:nvSpPr>
        <p:spPr bwMode="auto">
          <a:xfrm>
            <a:off x="414338" y="1316038"/>
            <a:ext cx="833437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Protection collective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Reconnaissance avec une prise de renseignements (type de bouteille, nombre, lieu stockage) et des mesures de température de la bouteille et d’explosimétrie du milieu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Information des personnels intervenants de la nature du produit concerné,</a:t>
            </a:r>
          </a:p>
        </p:txBody>
      </p:sp>
      <p:sp>
        <p:nvSpPr>
          <p:cNvPr id="74757" name="Rectangle 5">
            <a:extLst>
              <a:ext uri="{FF2B5EF4-FFF2-40B4-BE49-F238E27FC236}">
                <a16:creationId xmlns:a16="http://schemas.microsoft.com/office/drawing/2014/main" id="{FB594268-60B4-A8E0-781C-5A1BF37D90DC}"/>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4758" name="Rectangle 7">
            <a:extLst>
              <a:ext uri="{FF2B5EF4-FFF2-40B4-BE49-F238E27FC236}">
                <a16:creationId xmlns:a16="http://schemas.microsoft.com/office/drawing/2014/main" id="{7CD9B590-7815-2E32-83CA-60B1DC7CA969}"/>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8">
            <a:extLst>
              <a:ext uri="{FF2B5EF4-FFF2-40B4-BE49-F238E27FC236}">
                <a16:creationId xmlns:a16="http://schemas.microsoft.com/office/drawing/2014/main" id="{F7D55BAC-4F04-D4F2-61C7-545DCA451DC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Protection et sécurité</a:t>
            </a:r>
          </a:p>
        </p:txBody>
      </p:sp>
      <p:sp>
        <p:nvSpPr>
          <p:cNvPr id="75779" name="Espace réservé du numéro de diapositive 4">
            <a:extLst>
              <a:ext uri="{FF2B5EF4-FFF2-40B4-BE49-F238E27FC236}">
                <a16:creationId xmlns:a16="http://schemas.microsoft.com/office/drawing/2014/main" id="{AE2DC71A-8B1E-B252-99E7-25317CC4151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1F70371-B919-4631-8958-D78DF516BFDE}" type="slidenum">
              <a:rPr lang="fr-FR" altLang="fr-FR" sz="2000">
                <a:solidFill>
                  <a:srgbClr val="984807"/>
                </a:solidFill>
              </a:rPr>
              <a:pPr algn="r" eaLnBrk="1" hangingPunct="1">
                <a:spcBef>
                  <a:spcPct val="0"/>
                </a:spcBef>
                <a:buFontTx/>
                <a:buNone/>
              </a:pPr>
              <a:t>72</a:t>
            </a:fld>
            <a:endParaRPr lang="fr-FR" altLang="fr-FR" sz="2000">
              <a:solidFill>
                <a:srgbClr val="984807"/>
              </a:solidFill>
            </a:endParaRPr>
          </a:p>
        </p:txBody>
      </p:sp>
      <p:sp>
        <p:nvSpPr>
          <p:cNvPr id="75780" name="Rectangle 1">
            <a:extLst>
              <a:ext uri="{FF2B5EF4-FFF2-40B4-BE49-F238E27FC236}">
                <a16:creationId xmlns:a16="http://schemas.microsoft.com/office/drawing/2014/main" id="{1D2EB060-0EF9-11A8-6253-09297B87F918}"/>
              </a:ext>
            </a:extLst>
          </p:cNvPr>
          <p:cNvSpPr>
            <a:spLocks noChangeArrowheads="1"/>
          </p:cNvSpPr>
          <p:nvPr/>
        </p:nvSpPr>
        <p:spPr bwMode="auto">
          <a:xfrm>
            <a:off x="414338" y="1316038"/>
            <a:ext cx="83343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Protection collective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Prise en compte de l’ensemble des intervenants (dont les services partenaires).</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Utilisation des moyens de communication radio</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Binôme de sécurité dès que possible lors d’actions en zone d’exclusion.</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Identification des moyens de protection convenable assurée par des objets massifs tels que des murs de parpaings ou de béton.</a:t>
            </a:r>
          </a:p>
        </p:txBody>
      </p:sp>
      <p:sp>
        <p:nvSpPr>
          <p:cNvPr id="75781" name="Rectangle 5">
            <a:extLst>
              <a:ext uri="{FF2B5EF4-FFF2-40B4-BE49-F238E27FC236}">
                <a16:creationId xmlns:a16="http://schemas.microsoft.com/office/drawing/2014/main" id="{4030AE01-4970-0BAB-D412-C30DEC425832}"/>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5782" name="Rectangle 7">
            <a:extLst>
              <a:ext uri="{FF2B5EF4-FFF2-40B4-BE49-F238E27FC236}">
                <a16:creationId xmlns:a16="http://schemas.microsoft.com/office/drawing/2014/main" id="{BE03AD24-60EE-321D-527B-99802609E963}"/>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8">
            <a:extLst>
              <a:ext uri="{FF2B5EF4-FFF2-40B4-BE49-F238E27FC236}">
                <a16:creationId xmlns:a16="http://schemas.microsoft.com/office/drawing/2014/main" id="{67CA0512-DA9B-F529-C115-EB979AB86B4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Protection et sécurité</a:t>
            </a:r>
          </a:p>
        </p:txBody>
      </p:sp>
      <p:sp>
        <p:nvSpPr>
          <p:cNvPr id="76803" name="Espace réservé du numéro de diapositive 4">
            <a:extLst>
              <a:ext uri="{FF2B5EF4-FFF2-40B4-BE49-F238E27FC236}">
                <a16:creationId xmlns:a16="http://schemas.microsoft.com/office/drawing/2014/main" id="{3B56AC99-4573-5C13-F173-A885D39B9F8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DCEE743-4D4A-4090-AC7D-766B48EA0309}" type="slidenum">
              <a:rPr lang="fr-FR" altLang="fr-FR" sz="2000">
                <a:solidFill>
                  <a:srgbClr val="984807"/>
                </a:solidFill>
              </a:rPr>
              <a:pPr algn="r" eaLnBrk="1" hangingPunct="1">
                <a:spcBef>
                  <a:spcPct val="0"/>
                </a:spcBef>
                <a:buFontTx/>
                <a:buNone/>
              </a:pPr>
              <a:t>73</a:t>
            </a:fld>
            <a:endParaRPr lang="fr-FR" altLang="fr-FR" sz="2000">
              <a:solidFill>
                <a:srgbClr val="984807"/>
              </a:solidFill>
            </a:endParaRPr>
          </a:p>
        </p:txBody>
      </p:sp>
      <p:sp>
        <p:nvSpPr>
          <p:cNvPr id="76804" name="Rectangle 1">
            <a:extLst>
              <a:ext uri="{FF2B5EF4-FFF2-40B4-BE49-F238E27FC236}">
                <a16:creationId xmlns:a16="http://schemas.microsoft.com/office/drawing/2014/main" id="{C306928C-E52C-3EEE-A94F-28B04D0D550C}"/>
              </a:ext>
            </a:extLst>
          </p:cNvPr>
          <p:cNvSpPr>
            <a:spLocks noChangeArrowheads="1"/>
          </p:cNvSpPr>
          <p:nvPr/>
        </p:nvSpPr>
        <p:spPr bwMode="auto">
          <a:xfrm>
            <a:off x="414338" y="1316038"/>
            <a:ext cx="83343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Protection collective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Mise en place d’un zonage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PÉRIMÈTRES D’EXCLUSION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En cas de fuite sur une bouteille sans feu -------------- &gt; 50 m</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Feu avec bouteilles de gaz (hors acétylène) ----------- &gt; 100 m</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Feu avec bouteille d’acétylène ---------------------------- &gt; 200 m</a:t>
            </a:r>
          </a:p>
        </p:txBody>
      </p:sp>
      <p:sp>
        <p:nvSpPr>
          <p:cNvPr id="76805" name="Rectangle 5">
            <a:extLst>
              <a:ext uri="{FF2B5EF4-FFF2-40B4-BE49-F238E27FC236}">
                <a16:creationId xmlns:a16="http://schemas.microsoft.com/office/drawing/2014/main" id="{E16200ED-6F9E-E5A1-6466-8DAB2F37A1C1}"/>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6806" name="Rectangle 7">
            <a:extLst>
              <a:ext uri="{FF2B5EF4-FFF2-40B4-BE49-F238E27FC236}">
                <a16:creationId xmlns:a16="http://schemas.microsoft.com/office/drawing/2014/main" id="{9D6419C1-16AA-3416-E28D-3C8819354C92}"/>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8">
            <a:extLst>
              <a:ext uri="{FF2B5EF4-FFF2-40B4-BE49-F238E27FC236}">
                <a16:creationId xmlns:a16="http://schemas.microsoft.com/office/drawing/2014/main" id="{D912B598-A736-6A35-7705-4A9783B3D92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Protection et sécurité</a:t>
            </a:r>
          </a:p>
        </p:txBody>
      </p:sp>
      <p:sp>
        <p:nvSpPr>
          <p:cNvPr id="77827" name="Espace réservé du numéro de diapositive 4">
            <a:extLst>
              <a:ext uri="{FF2B5EF4-FFF2-40B4-BE49-F238E27FC236}">
                <a16:creationId xmlns:a16="http://schemas.microsoft.com/office/drawing/2014/main" id="{89539975-8AF9-9224-9869-4B1FEE008B9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0D43F6F-B495-4555-8FF8-E05DDADC3B16}" type="slidenum">
              <a:rPr lang="fr-FR" altLang="fr-FR" sz="2000">
                <a:solidFill>
                  <a:srgbClr val="984807"/>
                </a:solidFill>
              </a:rPr>
              <a:pPr algn="r" eaLnBrk="1" hangingPunct="1">
                <a:spcBef>
                  <a:spcPct val="0"/>
                </a:spcBef>
                <a:buFontTx/>
                <a:buNone/>
              </a:pPr>
              <a:t>74</a:t>
            </a:fld>
            <a:endParaRPr lang="fr-FR" altLang="fr-FR" sz="2000">
              <a:solidFill>
                <a:srgbClr val="984807"/>
              </a:solidFill>
            </a:endParaRPr>
          </a:p>
        </p:txBody>
      </p:sp>
      <p:sp>
        <p:nvSpPr>
          <p:cNvPr id="77828" name="Rectangle 1">
            <a:extLst>
              <a:ext uri="{FF2B5EF4-FFF2-40B4-BE49-F238E27FC236}">
                <a16:creationId xmlns:a16="http://schemas.microsoft.com/office/drawing/2014/main" id="{99FDED39-DF6E-0CD6-D0E7-0CE64A09C555}"/>
              </a:ext>
            </a:extLst>
          </p:cNvPr>
          <p:cNvSpPr>
            <a:spLocks noChangeArrowheads="1"/>
          </p:cNvSpPr>
          <p:nvPr/>
        </p:nvSpPr>
        <p:spPr bwMode="auto">
          <a:xfrm>
            <a:off x="414338" y="1316038"/>
            <a:ext cx="833437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Protection individuelle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En zone d’exclusion nécessite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Port intégral des EPI et protection respiratoire adaptée,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Moyen hydraulique, fixe si possible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Moyen de communication = équipement de tête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Strict respect des consignes données par le COS,</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Approche en zone d’exclusion au vent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fuite sur bouteille.</a:t>
            </a:r>
          </a:p>
        </p:txBody>
      </p:sp>
      <p:sp>
        <p:nvSpPr>
          <p:cNvPr id="77829" name="Rectangle 5">
            <a:extLst>
              <a:ext uri="{FF2B5EF4-FFF2-40B4-BE49-F238E27FC236}">
                <a16:creationId xmlns:a16="http://schemas.microsoft.com/office/drawing/2014/main" id="{86B232D9-5752-D9A7-2265-C1DA0E183273}"/>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7830" name="Rectangle 7">
            <a:extLst>
              <a:ext uri="{FF2B5EF4-FFF2-40B4-BE49-F238E27FC236}">
                <a16:creationId xmlns:a16="http://schemas.microsoft.com/office/drawing/2014/main" id="{5E044F2C-6492-3197-0585-C3C9E035CAF0}"/>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8">
            <a:extLst>
              <a:ext uri="{FF2B5EF4-FFF2-40B4-BE49-F238E27FC236}">
                <a16:creationId xmlns:a16="http://schemas.microsoft.com/office/drawing/2014/main" id="{0941A629-3F9E-DAE5-F33B-F337A14361FE}"/>
              </a:ext>
            </a:extLst>
          </p:cNvPr>
          <p:cNvSpPr>
            <a:spLocks noGrp="1"/>
          </p:cNvSpPr>
          <p:nvPr>
            <p:ph type="title" idx="4294967295"/>
          </p:nvPr>
        </p:nvSpPr>
        <p:spPr>
          <a:xfrm>
            <a:off x="900113" y="2636838"/>
            <a:ext cx="7742237" cy="939800"/>
          </a:xfrm>
        </p:spPr>
        <p:txBody>
          <a:bodyPr/>
          <a:lstStyle/>
          <a:p>
            <a:pPr eaLnBrk="1" hangingPunct="1"/>
            <a:r>
              <a:rPr lang="fr-FR" altLang="fr-FR" sz="3200" b="1">
                <a:solidFill>
                  <a:srgbClr val="984807"/>
                </a:solidFill>
              </a:rPr>
              <a:t>Bouteille de gaz comprimé</a:t>
            </a:r>
          </a:p>
        </p:txBody>
      </p:sp>
      <p:sp>
        <p:nvSpPr>
          <p:cNvPr id="78851" name="Espace réservé du numéro de diapositive 4">
            <a:extLst>
              <a:ext uri="{FF2B5EF4-FFF2-40B4-BE49-F238E27FC236}">
                <a16:creationId xmlns:a16="http://schemas.microsoft.com/office/drawing/2014/main" id="{48222F0F-6EAA-6646-AED9-F4DE9901AA2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A11E4A0-1CA2-473F-AA7D-49DCEA4235F3}" type="slidenum">
              <a:rPr lang="fr-FR" altLang="fr-FR" sz="2000">
                <a:solidFill>
                  <a:srgbClr val="984807"/>
                </a:solidFill>
              </a:rPr>
              <a:pPr algn="r" eaLnBrk="1" hangingPunct="1">
                <a:spcBef>
                  <a:spcPct val="0"/>
                </a:spcBef>
                <a:buFontTx/>
                <a:buNone/>
              </a:pPr>
              <a:t>75</a:t>
            </a:fld>
            <a:endParaRPr lang="fr-FR" altLang="fr-FR" sz="2000">
              <a:solidFill>
                <a:srgbClr val="984807"/>
              </a:solidFill>
            </a:endParaRPr>
          </a:p>
        </p:txBody>
      </p:sp>
      <p:sp>
        <p:nvSpPr>
          <p:cNvPr id="78852" name="Rectangle 5">
            <a:extLst>
              <a:ext uri="{FF2B5EF4-FFF2-40B4-BE49-F238E27FC236}">
                <a16:creationId xmlns:a16="http://schemas.microsoft.com/office/drawing/2014/main" id="{57257F03-DD87-88C5-EAAD-E3DB28599226}"/>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8853" name="Rectangle 7">
            <a:extLst>
              <a:ext uri="{FF2B5EF4-FFF2-40B4-BE49-F238E27FC236}">
                <a16:creationId xmlns:a16="http://schemas.microsoft.com/office/drawing/2014/main" id="{5046F048-E04B-BDCA-00C3-9E8C7B6BCA0D}"/>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8">
            <a:extLst>
              <a:ext uri="{FF2B5EF4-FFF2-40B4-BE49-F238E27FC236}">
                <a16:creationId xmlns:a16="http://schemas.microsoft.com/office/drawing/2014/main" id="{4424F7CB-3558-19F9-57D8-0C9A095CEE4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79875" name="Espace réservé du numéro de diapositive 4">
            <a:extLst>
              <a:ext uri="{FF2B5EF4-FFF2-40B4-BE49-F238E27FC236}">
                <a16:creationId xmlns:a16="http://schemas.microsoft.com/office/drawing/2014/main" id="{6CD4B59B-ED2D-219F-E66D-FE4F637025A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F9D90E7-372B-4FDD-A4C4-F2996D76858B}" type="slidenum">
              <a:rPr lang="fr-FR" altLang="fr-FR" sz="2000">
                <a:solidFill>
                  <a:srgbClr val="984807"/>
                </a:solidFill>
              </a:rPr>
              <a:pPr algn="r" eaLnBrk="1" hangingPunct="1">
                <a:spcBef>
                  <a:spcPct val="0"/>
                </a:spcBef>
                <a:buFontTx/>
                <a:buNone/>
              </a:pPr>
              <a:t>76</a:t>
            </a:fld>
            <a:endParaRPr lang="fr-FR" altLang="fr-FR" sz="2000">
              <a:solidFill>
                <a:srgbClr val="984807"/>
              </a:solidFill>
            </a:endParaRPr>
          </a:p>
        </p:txBody>
      </p:sp>
      <p:sp>
        <p:nvSpPr>
          <p:cNvPr id="79876" name="Rectangle 1">
            <a:extLst>
              <a:ext uri="{FF2B5EF4-FFF2-40B4-BE49-F238E27FC236}">
                <a16:creationId xmlns:a16="http://schemas.microsoft.com/office/drawing/2014/main" id="{C5CFCB01-0178-A185-19B4-772C7C4DFBAB}"/>
              </a:ext>
            </a:extLst>
          </p:cNvPr>
          <p:cNvSpPr>
            <a:spLocks noChangeArrowheads="1"/>
          </p:cNvSpPr>
          <p:nvPr/>
        </p:nvSpPr>
        <p:spPr bwMode="auto">
          <a:xfrm>
            <a:off x="414338" y="1316038"/>
            <a:ext cx="83343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Effets : onde de choc, projection de missiles, flamme = dépendent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type de produit, quantité de gaz impliqué, durée d’exposition à la source de chaleur, condition de stockage).</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Toute bouteille exposée à une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chaleur excessive peut éclater</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Calibri" panose="020F0502020204030204" pitchFamily="34" charset="0"/>
              </a:rPr>
              <a:t> augmentation de la pression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causée par l’élévation de la T° du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produit.</a:t>
            </a:r>
          </a:p>
        </p:txBody>
      </p:sp>
      <p:sp>
        <p:nvSpPr>
          <p:cNvPr id="79877" name="Rectangle 5">
            <a:extLst>
              <a:ext uri="{FF2B5EF4-FFF2-40B4-BE49-F238E27FC236}">
                <a16:creationId xmlns:a16="http://schemas.microsoft.com/office/drawing/2014/main" id="{18C3123D-3493-74E8-A8B2-4E672B7567EE}"/>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79878" name="Rectangle 7">
            <a:extLst>
              <a:ext uri="{FF2B5EF4-FFF2-40B4-BE49-F238E27FC236}">
                <a16:creationId xmlns:a16="http://schemas.microsoft.com/office/drawing/2014/main" id="{6D8AC391-5749-4A65-776C-7A44239E9CB1}"/>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pic>
        <p:nvPicPr>
          <p:cNvPr id="79879" name="Picture 4">
            <a:extLst>
              <a:ext uri="{FF2B5EF4-FFF2-40B4-BE49-F238E27FC236}">
                <a16:creationId xmlns:a16="http://schemas.microsoft.com/office/drawing/2014/main" id="{1E1AF747-7009-5E87-63E7-C255FDF3E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3922713"/>
            <a:ext cx="336073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8">
            <a:extLst>
              <a:ext uri="{FF2B5EF4-FFF2-40B4-BE49-F238E27FC236}">
                <a16:creationId xmlns:a16="http://schemas.microsoft.com/office/drawing/2014/main" id="{93F606E0-2EDE-AA6B-18C2-1F8182F2A1D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0899" name="Espace réservé du numéro de diapositive 4">
            <a:extLst>
              <a:ext uri="{FF2B5EF4-FFF2-40B4-BE49-F238E27FC236}">
                <a16:creationId xmlns:a16="http://schemas.microsoft.com/office/drawing/2014/main" id="{9DB95202-7459-209E-7429-34C7CE01C2A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9A1C0FF-F4FB-401B-BBA0-07D717DC01B6}" type="slidenum">
              <a:rPr lang="fr-FR" altLang="fr-FR" sz="2000">
                <a:solidFill>
                  <a:srgbClr val="984807"/>
                </a:solidFill>
              </a:rPr>
              <a:pPr algn="r" eaLnBrk="1" hangingPunct="1">
                <a:spcBef>
                  <a:spcPct val="0"/>
                </a:spcBef>
                <a:buFontTx/>
                <a:buNone/>
              </a:pPr>
              <a:t>77</a:t>
            </a:fld>
            <a:endParaRPr lang="fr-FR" altLang="fr-FR" sz="2000">
              <a:solidFill>
                <a:srgbClr val="984807"/>
              </a:solidFill>
            </a:endParaRPr>
          </a:p>
        </p:txBody>
      </p:sp>
      <p:sp>
        <p:nvSpPr>
          <p:cNvPr id="80900" name="Rectangle 1">
            <a:extLst>
              <a:ext uri="{FF2B5EF4-FFF2-40B4-BE49-F238E27FC236}">
                <a16:creationId xmlns:a16="http://schemas.microsoft.com/office/drawing/2014/main" id="{FF313107-D305-A8A9-6AD0-49BC6D35D81E}"/>
              </a:ext>
            </a:extLst>
          </p:cNvPr>
          <p:cNvSpPr>
            <a:spLocks noChangeArrowheads="1"/>
          </p:cNvSpPr>
          <p:nvPr/>
        </p:nvSpPr>
        <p:spPr bwMode="auto">
          <a:xfrm>
            <a:off x="414338" y="1316038"/>
            <a:ext cx="8334375"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Pour les gaz inflammables, la flamme qui s’échappe par surpression peut être supérieure à 10 mètres.</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 PAS DÉPLACER LA BOUTEILLE AVANT D’AVOIR CONTRÔLÉ SA TEMPÉRATURE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0901" name="Rectangle 5">
            <a:extLst>
              <a:ext uri="{FF2B5EF4-FFF2-40B4-BE49-F238E27FC236}">
                <a16:creationId xmlns:a16="http://schemas.microsoft.com/office/drawing/2014/main" id="{5E60EA1A-32E9-FCD2-338E-A1E29178C114}"/>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0902" name="Rectangle 7">
            <a:extLst>
              <a:ext uri="{FF2B5EF4-FFF2-40B4-BE49-F238E27FC236}">
                <a16:creationId xmlns:a16="http://schemas.microsoft.com/office/drawing/2014/main" id="{AD6A7C2F-6CB0-BC31-5FA9-D961DF3D26FF}"/>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8">
            <a:extLst>
              <a:ext uri="{FF2B5EF4-FFF2-40B4-BE49-F238E27FC236}">
                <a16:creationId xmlns:a16="http://schemas.microsoft.com/office/drawing/2014/main" id="{5628403C-1003-4F4B-7690-848BFFEC53E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1923" name="Espace réservé du numéro de diapositive 4">
            <a:extLst>
              <a:ext uri="{FF2B5EF4-FFF2-40B4-BE49-F238E27FC236}">
                <a16:creationId xmlns:a16="http://schemas.microsoft.com/office/drawing/2014/main" id="{D0C69490-00AD-A54C-7086-2C7152E9383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2A3FF5E-9C8B-4650-BA8C-0C6B96FA6BCF}" type="slidenum">
              <a:rPr lang="fr-FR" altLang="fr-FR" sz="2000">
                <a:solidFill>
                  <a:srgbClr val="984807"/>
                </a:solidFill>
              </a:rPr>
              <a:pPr algn="r" eaLnBrk="1" hangingPunct="1">
                <a:spcBef>
                  <a:spcPct val="0"/>
                </a:spcBef>
                <a:buFontTx/>
                <a:buNone/>
              </a:pPr>
              <a:t>78</a:t>
            </a:fld>
            <a:endParaRPr lang="fr-FR" altLang="fr-FR" sz="2000">
              <a:solidFill>
                <a:srgbClr val="984807"/>
              </a:solidFill>
            </a:endParaRPr>
          </a:p>
        </p:txBody>
      </p:sp>
      <p:sp>
        <p:nvSpPr>
          <p:cNvPr id="81924" name="Rectangle 1">
            <a:extLst>
              <a:ext uri="{FF2B5EF4-FFF2-40B4-BE49-F238E27FC236}">
                <a16:creationId xmlns:a16="http://schemas.microsoft.com/office/drawing/2014/main" id="{49DA9BC5-2D1E-2EC9-C601-2D3F726F045D}"/>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1925" name="Rectangle 7">
            <a:extLst>
              <a:ext uri="{FF2B5EF4-FFF2-40B4-BE49-F238E27FC236}">
                <a16:creationId xmlns:a16="http://schemas.microsoft.com/office/drawing/2014/main" id="{DCC18463-22FA-EFF7-DDF9-37D7B58A6639}"/>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
        <p:nvSpPr>
          <p:cNvPr id="3" name="ZoneTexte 2">
            <a:extLst>
              <a:ext uri="{FF2B5EF4-FFF2-40B4-BE49-F238E27FC236}">
                <a16:creationId xmlns:a16="http://schemas.microsoft.com/office/drawing/2014/main" id="{2E1315B3-D759-F140-4AB2-A672DC970D7A}"/>
              </a:ext>
            </a:extLst>
          </p:cNvPr>
          <p:cNvSpPr txBox="1"/>
          <p:nvPr/>
        </p:nvSpPr>
        <p:spPr>
          <a:xfrm>
            <a:off x="468313" y="1933575"/>
            <a:ext cx="7991475" cy="2308225"/>
          </a:xfrm>
          <a:prstGeom prst="rect">
            <a:avLst/>
          </a:prstGeom>
          <a:noFill/>
        </p:spPr>
        <p:txBody>
          <a:bodyPr>
            <a:spAutoFit/>
          </a:bodyPr>
          <a:lstStyle/>
          <a:p>
            <a:pPr>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 typeface="Wingdings" panose="05000000000000000000" pitchFamily="2" charset="2"/>
              <a:buChar char="è"/>
              <a:tabLst>
                <a:tab pos="1996440" algn="l"/>
              </a:tabLst>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Refroidir les bouteilles à l’eau</a:t>
            </a:r>
            <a:r>
              <a:rPr lang="fr-FR" sz="2400" dirty="0">
                <a:latin typeface="Times New Roman" panose="02020603050405020304" pitchFamily="18" charset="0"/>
                <a:ea typeface="Calibri" panose="020F0502020204030204" pitchFamily="34" charset="0"/>
                <a:cs typeface="Times New Roman" panose="02020603050405020304" pitchFamily="18" charset="0"/>
              </a:rPr>
              <a:t> : </a:t>
            </a:r>
          </a:p>
          <a:p>
            <a:pPr marL="342900" indent="-342900">
              <a:buFont typeface="Wingdings" panose="05000000000000000000" pitchFamily="2" charset="2"/>
              <a:buChar char="è"/>
              <a:tabLst>
                <a:tab pos="1996440" algn="l"/>
              </a:tabLs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Réalisé en assurant la protection des intervenants par un écran ou la mise en place de moyens hydrauliques sur pied ou fixés avec un débit de 250 l/min au minimum en jet diffusé d’attaque.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8">
            <a:extLst>
              <a:ext uri="{FF2B5EF4-FFF2-40B4-BE49-F238E27FC236}">
                <a16:creationId xmlns:a16="http://schemas.microsoft.com/office/drawing/2014/main" id="{8C239BE0-28CB-D1EF-8433-57895214687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2947" name="Espace réservé du numéro de diapositive 4">
            <a:extLst>
              <a:ext uri="{FF2B5EF4-FFF2-40B4-BE49-F238E27FC236}">
                <a16:creationId xmlns:a16="http://schemas.microsoft.com/office/drawing/2014/main" id="{4FB340FC-5673-9995-F8B8-8BE995963F9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589A456-F49C-49E5-8012-3C1F1A654F84}" type="slidenum">
              <a:rPr lang="fr-FR" altLang="fr-FR" sz="2000">
                <a:solidFill>
                  <a:srgbClr val="984807"/>
                </a:solidFill>
              </a:rPr>
              <a:pPr algn="r" eaLnBrk="1" hangingPunct="1">
                <a:spcBef>
                  <a:spcPct val="0"/>
                </a:spcBef>
                <a:buFontTx/>
                <a:buNone/>
              </a:pPr>
              <a:t>79</a:t>
            </a:fld>
            <a:endParaRPr lang="fr-FR" altLang="fr-FR" sz="2000">
              <a:solidFill>
                <a:srgbClr val="984807"/>
              </a:solidFill>
            </a:endParaRPr>
          </a:p>
        </p:txBody>
      </p:sp>
      <p:sp>
        <p:nvSpPr>
          <p:cNvPr id="82948" name="Rectangle 1">
            <a:extLst>
              <a:ext uri="{FF2B5EF4-FFF2-40B4-BE49-F238E27FC236}">
                <a16:creationId xmlns:a16="http://schemas.microsoft.com/office/drawing/2014/main" id="{78D2131B-F644-A0B8-7A8F-791A9E1502CF}"/>
              </a:ext>
            </a:extLst>
          </p:cNvPr>
          <p:cNvSpPr>
            <a:spLocks noChangeArrowheads="1"/>
          </p:cNvSpPr>
          <p:nvPr/>
        </p:nvSpPr>
        <p:spPr bwMode="auto">
          <a:xfrm>
            <a:off x="414338" y="1316038"/>
            <a:ext cx="8334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2. – Fuite sur bouteille non soumise à un incendie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Intervenir sous protection respiratoire,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Si possible, fermer le robinet,</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Ventiler les lieux ou locaux,</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COS : Demander, si besoin, les renforts adaptés et spécialisés : CDG RCH et FNRBC.</a:t>
            </a:r>
          </a:p>
        </p:txBody>
      </p:sp>
      <p:sp>
        <p:nvSpPr>
          <p:cNvPr id="82949" name="Rectangle 5">
            <a:extLst>
              <a:ext uri="{FF2B5EF4-FFF2-40B4-BE49-F238E27FC236}">
                <a16:creationId xmlns:a16="http://schemas.microsoft.com/office/drawing/2014/main" id="{C1BCE4CB-8FB8-2A16-34F2-65F7E89F3339}"/>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2950" name="Rectangle 7">
            <a:extLst>
              <a:ext uri="{FF2B5EF4-FFF2-40B4-BE49-F238E27FC236}">
                <a16:creationId xmlns:a16="http://schemas.microsoft.com/office/drawing/2014/main" id="{4050C3CC-D82B-C95F-E472-5AE80B37D227}"/>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72655EB9-F6A2-4B52-4917-BD18406E5E1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a:t>
            </a:r>
          </a:p>
        </p:txBody>
      </p:sp>
      <p:sp>
        <p:nvSpPr>
          <p:cNvPr id="10243" name="Espace réservé du numéro de diapositive 4">
            <a:extLst>
              <a:ext uri="{FF2B5EF4-FFF2-40B4-BE49-F238E27FC236}">
                <a16:creationId xmlns:a16="http://schemas.microsoft.com/office/drawing/2014/main" id="{AFAC9EA8-CA78-C48B-CA58-8DD05359D44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3D31489-5DE8-476C-ABD1-51F91F4ED892}"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2299C623-05B8-AC21-084E-EC8F216F1EB3}"/>
              </a:ext>
            </a:extLst>
          </p:cNvPr>
          <p:cNvSpPr>
            <a:spLocks noChangeArrowheads="1"/>
          </p:cNvSpPr>
          <p:nvPr/>
        </p:nvSpPr>
        <p:spPr bwMode="auto">
          <a:xfrm>
            <a:off x="395288" y="1473200"/>
            <a:ext cx="81899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Gaz dissous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stocké sous pression à l’état gazeux et dissous dans un solvant liquide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acétylène.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5" name="Rectangle 1033">
            <a:extLst>
              <a:ext uri="{FF2B5EF4-FFF2-40B4-BE49-F238E27FC236}">
                <a16:creationId xmlns:a16="http://schemas.microsoft.com/office/drawing/2014/main" id="{186551B3-D15D-CB25-BEE5-F3226521F8CA}"/>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10246" name="Image 1">
            <a:extLst>
              <a:ext uri="{FF2B5EF4-FFF2-40B4-BE49-F238E27FC236}">
                <a16:creationId xmlns:a16="http://schemas.microsoft.com/office/drawing/2014/main" id="{1F43FC95-99DB-16FF-E10F-110F4A89F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209800"/>
            <a:ext cx="2595563"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8">
            <a:extLst>
              <a:ext uri="{FF2B5EF4-FFF2-40B4-BE49-F238E27FC236}">
                <a16:creationId xmlns:a16="http://schemas.microsoft.com/office/drawing/2014/main" id="{1A02B54F-9AE6-E4BF-8D3E-3882338F326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3971" name="Espace réservé du numéro de diapositive 4">
            <a:extLst>
              <a:ext uri="{FF2B5EF4-FFF2-40B4-BE49-F238E27FC236}">
                <a16:creationId xmlns:a16="http://schemas.microsoft.com/office/drawing/2014/main" id="{5AC3DB4D-8C3A-C3B9-AD28-24599BD6C86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3A9C853-9868-4877-8C66-5518A524C107}" type="slidenum">
              <a:rPr lang="fr-FR" altLang="fr-FR" sz="2000">
                <a:solidFill>
                  <a:srgbClr val="984807"/>
                </a:solidFill>
              </a:rPr>
              <a:pPr algn="r" eaLnBrk="1" hangingPunct="1">
                <a:spcBef>
                  <a:spcPct val="0"/>
                </a:spcBef>
                <a:buFontTx/>
                <a:buNone/>
              </a:pPr>
              <a:t>80</a:t>
            </a:fld>
            <a:endParaRPr lang="fr-FR" altLang="fr-FR" sz="2000">
              <a:solidFill>
                <a:srgbClr val="984807"/>
              </a:solidFill>
            </a:endParaRPr>
          </a:p>
        </p:txBody>
      </p:sp>
      <p:sp>
        <p:nvSpPr>
          <p:cNvPr id="83972" name="Rectangle 1">
            <a:extLst>
              <a:ext uri="{FF2B5EF4-FFF2-40B4-BE49-F238E27FC236}">
                <a16:creationId xmlns:a16="http://schemas.microsoft.com/office/drawing/2014/main" id="{D3B82BD0-3DA3-85D9-3DF8-9C31BA50AA70}"/>
              </a:ext>
            </a:extLst>
          </p:cNvPr>
          <p:cNvSpPr>
            <a:spLocks noChangeArrowheads="1"/>
          </p:cNvSpPr>
          <p:nvPr/>
        </p:nvSpPr>
        <p:spPr bwMode="auto">
          <a:xfrm>
            <a:off x="404813" y="1304925"/>
            <a:ext cx="833437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3. – Bouteille ayant subi un choc mécanique (chute, accident de la route)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18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Tous les gaz comprimés </a:t>
            </a:r>
            <a:r>
              <a:rPr lang="fr-FR" altLang="fr-FR" sz="2400" b="1">
                <a:latin typeface="Times New Roman" panose="02020603050405020304" pitchFamily="18" charset="0"/>
                <a:ea typeface="Calibri" panose="020F0502020204030204" pitchFamily="34" charset="0"/>
                <a:cs typeface="Times New Roman" panose="02020603050405020304" pitchFamily="18" charset="0"/>
              </a:rPr>
              <a:t>sont dangereux à cause des pressions élevées dans les bouteilles.</a:t>
            </a: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Rejet de gaz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quelqu’un ouvre le robinet de la bouteille, ou accidentel en cas de rupture ou de fuite due à la défectuosité d’un robinet ou d’un dispositif de sécurité.</a:t>
            </a:r>
          </a:p>
        </p:txBody>
      </p:sp>
      <p:sp>
        <p:nvSpPr>
          <p:cNvPr id="83973" name="Rectangle 5">
            <a:extLst>
              <a:ext uri="{FF2B5EF4-FFF2-40B4-BE49-F238E27FC236}">
                <a16:creationId xmlns:a16="http://schemas.microsoft.com/office/drawing/2014/main" id="{92E992FC-A3D3-6DE4-43A4-FC3A1A938E02}"/>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3974" name="Rectangle 7">
            <a:extLst>
              <a:ext uri="{FF2B5EF4-FFF2-40B4-BE49-F238E27FC236}">
                <a16:creationId xmlns:a16="http://schemas.microsoft.com/office/drawing/2014/main" id="{9A7E91F9-7B9A-F34D-B81E-61C0FB3E9FC5}"/>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8">
            <a:extLst>
              <a:ext uri="{FF2B5EF4-FFF2-40B4-BE49-F238E27FC236}">
                <a16:creationId xmlns:a16="http://schemas.microsoft.com/office/drawing/2014/main" id="{5767DFA6-2696-7E19-966F-BCF762100CD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4995" name="Espace réservé du numéro de diapositive 4">
            <a:extLst>
              <a:ext uri="{FF2B5EF4-FFF2-40B4-BE49-F238E27FC236}">
                <a16:creationId xmlns:a16="http://schemas.microsoft.com/office/drawing/2014/main" id="{3F5BCD81-2FA2-CE56-92A8-A7DB906E05E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3BF009F-4EBE-4298-86D2-E7BE2D8169BB}" type="slidenum">
              <a:rPr lang="fr-FR" altLang="fr-FR" sz="2000">
                <a:solidFill>
                  <a:srgbClr val="984807"/>
                </a:solidFill>
              </a:rPr>
              <a:pPr algn="r" eaLnBrk="1" hangingPunct="1">
                <a:spcBef>
                  <a:spcPct val="0"/>
                </a:spcBef>
                <a:buFontTx/>
                <a:buNone/>
              </a:pPr>
              <a:t>81</a:t>
            </a:fld>
            <a:endParaRPr lang="fr-FR" altLang="fr-FR" sz="2000">
              <a:solidFill>
                <a:srgbClr val="984807"/>
              </a:solidFill>
            </a:endParaRPr>
          </a:p>
        </p:txBody>
      </p:sp>
      <p:sp>
        <p:nvSpPr>
          <p:cNvPr id="84996" name="Rectangle 1">
            <a:extLst>
              <a:ext uri="{FF2B5EF4-FFF2-40B4-BE49-F238E27FC236}">
                <a16:creationId xmlns:a16="http://schemas.microsoft.com/office/drawing/2014/main" id="{4AE9B5F9-8295-3801-1F36-8E11E22CC548}"/>
              </a:ext>
            </a:extLst>
          </p:cNvPr>
          <p:cNvSpPr>
            <a:spLocks noChangeArrowheads="1"/>
          </p:cNvSpPr>
          <p:nvPr/>
        </p:nvSpPr>
        <p:spPr bwMode="auto">
          <a:xfrm>
            <a:off x="414338" y="1316038"/>
            <a:ext cx="83343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3. – Bouteille ayant subi un choc mécanique (chute, accident de la route)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Bouteilles endommagées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Calibri" panose="020F0502020204030204" pitchFamily="34" charset="0"/>
              </a:rPr>
              <a:t>« fusées » et entraîner des blessures ou des dommages.</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Danger est possible lors de la chute d’une bouteille sans chapeau de protection du robinet qui, en tombant, risque une rupture de robinet créant un jet de gaz à haute pression.</a:t>
            </a:r>
          </a:p>
        </p:txBody>
      </p:sp>
      <p:sp>
        <p:nvSpPr>
          <p:cNvPr id="84997" name="Rectangle 5">
            <a:extLst>
              <a:ext uri="{FF2B5EF4-FFF2-40B4-BE49-F238E27FC236}">
                <a16:creationId xmlns:a16="http://schemas.microsoft.com/office/drawing/2014/main" id="{E70ABAD5-DE41-60BA-2D32-3F1AA5A2E223}"/>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4998" name="Rectangle 7">
            <a:extLst>
              <a:ext uri="{FF2B5EF4-FFF2-40B4-BE49-F238E27FC236}">
                <a16:creationId xmlns:a16="http://schemas.microsoft.com/office/drawing/2014/main" id="{3F1EA087-3BBA-3C24-5024-B586D111CD02}"/>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8">
            <a:extLst>
              <a:ext uri="{FF2B5EF4-FFF2-40B4-BE49-F238E27FC236}">
                <a16:creationId xmlns:a16="http://schemas.microsoft.com/office/drawing/2014/main" id="{2DA1ECA1-9BE1-99AC-A1A0-C47B0D50F68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6019" name="Espace réservé du numéro de diapositive 4">
            <a:extLst>
              <a:ext uri="{FF2B5EF4-FFF2-40B4-BE49-F238E27FC236}">
                <a16:creationId xmlns:a16="http://schemas.microsoft.com/office/drawing/2014/main" id="{EDC295D9-996E-9B60-E171-F12E4F5BDD0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2E8DFDE-79CB-457E-A464-CDF8657DF061}" type="slidenum">
              <a:rPr lang="fr-FR" altLang="fr-FR" sz="2000">
                <a:solidFill>
                  <a:srgbClr val="984807"/>
                </a:solidFill>
              </a:rPr>
              <a:pPr algn="r" eaLnBrk="1" hangingPunct="1">
                <a:spcBef>
                  <a:spcPct val="0"/>
                </a:spcBef>
                <a:buFontTx/>
                <a:buNone/>
              </a:pPr>
              <a:t>82</a:t>
            </a:fld>
            <a:endParaRPr lang="fr-FR" altLang="fr-FR" sz="2000">
              <a:solidFill>
                <a:srgbClr val="984807"/>
              </a:solidFill>
            </a:endParaRPr>
          </a:p>
        </p:txBody>
      </p:sp>
      <p:sp>
        <p:nvSpPr>
          <p:cNvPr id="86020" name="Rectangle 1">
            <a:extLst>
              <a:ext uri="{FF2B5EF4-FFF2-40B4-BE49-F238E27FC236}">
                <a16:creationId xmlns:a16="http://schemas.microsoft.com/office/drawing/2014/main" id="{A83C03BD-79FC-695F-1B0D-0608ADA45028}"/>
              </a:ext>
            </a:extLst>
          </p:cNvPr>
          <p:cNvSpPr>
            <a:spLocks noChangeArrowheads="1"/>
          </p:cNvSpPr>
          <p:nvPr/>
        </p:nvSpPr>
        <p:spPr bwMode="auto">
          <a:xfrm>
            <a:off x="414338" y="1316038"/>
            <a:ext cx="8334375"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3. – Bouteille ayant subi un choc mécanique (chute, accident de la route)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La manipulation est autorisée mais doit être très prudente.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SP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rester vigilant en adoptant les règles élémentaires de précautions et en 1</a:t>
            </a:r>
            <a:r>
              <a:rPr lang="fr-FR" altLang="fr-FR" sz="2400" baseline="30000">
                <a:latin typeface="Times New Roman" panose="02020603050405020304" pitchFamily="18" charset="0"/>
                <a:cs typeface="Calibri" panose="020F0502020204030204" pitchFamily="34" charset="0"/>
              </a:rPr>
              <a:t>er</a:t>
            </a:r>
            <a:r>
              <a:rPr lang="fr-FR" altLang="fr-FR" sz="2400">
                <a:latin typeface="Times New Roman" panose="02020603050405020304" pitchFamily="18" charset="0"/>
                <a:cs typeface="Calibri" panose="020F0502020204030204" pitchFamily="34" charset="0"/>
              </a:rPr>
              <a:t> lieu en faisant une analyse bénéfices/risques avec les enjeux et le besoin impérieux de les manipuler.</a:t>
            </a:r>
          </a:p>
        </p:txBody>
      </p:sp>
      <p:sp>
        <p:nvSpPr>
          <p:cNvPr id="86021" name="Rectangle 5">
            <a:extLst>
              <a:ext uri="{FF2B5EF4-FFF2-40B4-BE49-F238E27FC236}">
                <a16:creationId xmlns:a16="http://schemas.microsoft.com/office/drawing/2014/main" id="{5DFA0F75-283C-F850-6BDF-9E9965D7EBA7}"/>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6022" name="Rectangle 7">
            <a:extLst>
              <a:ext uri="{FF2B5EF4-FFF2-40B4-BE49-F238E27FC236}">
                <a16:creationId xmlns:a16="http://schemas.microsoft.com/office/drawing/2014/main" id="{3B8281D9-4439-137D-54EA-D633B6C16795}"/>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8">
            <a:extLst>
              <a:ext uri="{FF2B5EF4-FFF2-40B4-BE49-F238E27FC236}">
                <a16:creationId xmlns:a16="http://schemas.microsoft.com/office/drawing/2014/main" id="{A7E49ECD-4FF3-89C2-B305-FEDC5FDA4B4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de gaz comprimé</a:t>
            </a:r>
          </a:p>
        </p:txBody>
      </p:sp>
      <p:sp>
        <p:nvSpPr>
          <p:cNvPr id="87043" name="Espace réservé du numéro de diapositive 4">
            <a:extLst>
              <a:ext uri="{FF2B5EF4-FFF2-40B4-BE49-F238E27FC236}">
                <a16:creationId xmlns:a16="http://schemas.microsoft.com/office/drawing/2014/main" id="{F9922D25-FB2A-2910-3468-EFDE3E957E9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DA75048-58BE-4F3F-8D71-70C458C6FA73}" type="slidenum">
              <a:rPr lang="fr-FR" altLang="fr-FR" sz="2000">
                <a:solidFill>
                  <a:srgbClr val="984807"/>
                </a:solidFill>
              </a:rPr>
              <a:pPr algn="r" eaLnBrk="1" hangingPunct="1">
                <a:spcBef>
                  <a:spcPct val="0"/>
                </a:spcBef>
                <a:buFontTx/>
                <a:buNone/>
              </a:pPr>
              <a:t>83</a:t>
            </a:fld>
            <a:endParaRPr lang="fr-FR" altLang="fr-FR" sz="2000">
              <a:solidFill>
                <a:srgbClr val="984807"/>
              </a:solidFill>
            </a:endParaRPr>
          </a:p>
        </p:txBody>
      </p:sp>
      <p:sp>
        <p:nvSpPr>
          <p:cNvPr id="87044" name="Rectangle 1">
            <a:extLst>
              <a:ext uri="{FF2B5EF4-FFF2-40B4-BE49-F238E27FC236}">
                <a16:creationId xmlns:a16="http://schemas.microsoft.com/office/drawing/2014/main" id="{3441DAED-1EB0-8683-BA74-040FDB1352DA}"/>
              </a:ext>
            </a:extLst>
          </p:cNvPr>
          <p:cNvSpPr>
            <a:spLocks noChangeArrowheads="1"/>
          </p:cNvSpPr>
          <p:nvPr/>
        </p:nvSpPr>
        <p:spPr bwMode="auto">
          <a:xfrm>
            <a:off x="414338" y="1316038"/>
            <a:ext cx="83343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995488"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1995488"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1995488"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1995488"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1995488"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3. – Bouteille ayant subi un choc mécanique (chute, accident de la route)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Quels sont les signes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Déformation, signes de gonflements ou de dépressions de la bouteille, chocs marqués par une large zone ayant un aspect dépoli, délaminé, ou dont les fibres sont atteintes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Fuite apparente à un autre endroit qu’au niveau du robinet.</a:t>
            </a:r>
          </a:p>
        </p:txBody>
      </p:sp>
      <p:sp>
        <p:nvSpPr>
          <p:cNvPr id="87045" name="Rectangle 5">
            <a:extLst>
              <a:ext uri="{FF2B5EF4-FFF2-40B4-BE49-F238E27FC236}">
                <a16:creationId xmlns:a16="http://schemas.microsoft.com/office/drawing/2014/main" id="{BF698BFD-4BCB-8539-313B-F88BC666AB6C}"/>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7046" name="Rectangle 7">
            <a:extLst>
              <a:ext uri="{FF2B5EF4-FFF2-40B4-BE49-F238E27FC236}">
                <a16:creationId xmlns:a16="http://schemas.microsoft.com/office/drawing/2014/main" id="{F165CD86-3289-C5D0-3AA7-F33D68277115}"/>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8">
            <a:extLst>
              <a:ext uri="{FF2B5EF4-FFF2-40B4-BE49-F238E27FC236}">
                <a16:creationId xmlns:a16="http://schemas.microsoft.com/office/drawing/2014/main" id="{1D609721-F8BF-4706-F0F1-60D9DDD75675}"/>
              </a:ext>
            </a:extLst>
          </p:cNvPr>
          <p:cNvSpPr>
            <a:spLocks noGrp="1"/>
          </p:cNvSpPr>
          <p:nvPr>
            <p:ph type="title" idx="4294967295"/>
          </p:nvPr>
        </p:nvSpPr>
        <p:spPr>
          <a:xfrm>
            <a:off x="709613" y="2636838"/>
            <a:ext cx="7742237" cy="939800"/>
          </a:xfrm>
        </p:spPr>
        <p:txBody>
          <a:bodyPr/>
          <a:lstStyle/>
          <a:p>
            <a:pPr eaLnBrk="1" hangingPunct="1"/>
            <a:r>
              <a:rPr lang="fr-FR" altLang="fr-FR" sz="3200" b="1">
                <a:solidFill>
                  <a:srgbClr val="984807"/>
                </a:solidFill>
              </a:rPr>
              <a:t>Bouteille GPL</a:t>
            </a:r>
          </a:p>
        </p:txBody>
      </p:sp>
      <p:sp>
        <p:nvSpPr>
          <p:cNvPr id="88067" name="Espace réservé du numéro de diapositive 4">
            <a:extLst>
              <a:ext uri="{FF2B5EF4-FFF2-40B4-BE49-F238E27FC236}">
                <a16:creationId xmlns:a16="http://schemas.microsoft.com/office/drawing/2014/main" id="{B1CF7470-775D-76E3-B2D2-4C890D60E59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5AC4FE3-3C69-4701-80AA-004F73D54230}" type="slidenum">
              <a:rPr lang="fr-FR" altLang="fr-FR" sz="2000">
                <a:solidFill>
                  <a:srgbClr val="984807"/>
                </a:solidFill>
              </a:rPr>
              <a:pPr algn="r" eaLnBrk="1" hangingPunct="1">
                <a:spcBef>
                  <a:spcPct val="0"/>
                </a:spcBef>
                <a:buFontTx/>
                <a:buNone/>
              </a:pPr>
              <a:t>84</a:t>
            </a:fld>
            <a:endParaRPr lang="fr-FR" altLang="fr-FR" sz="2000">
              <a:solidFill>
                <a:srgbClr val="984807"/>
              </a:solidFill>
            </a:endParaRPr>
          </a:p>
        </p:txBody>
      </p:sp>
      <p:sp>
        <p:nvSpPr>
          <p:cNvPr id="88068" name="Rectangle 5">
            <a:extLst>
              <a:ext uri="{FF2B5EF4-FFF2-40B4-BE49-F238E27FC236}">
                <a16:creationId xmlns:a16="http://schemas.microsoft.com/office/drawing/2014/main" id="{F2A35FF2-656E-4096-F3AB-393A34B367CA}"/>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8069" name="Rectangle 7">
            <a:extLst>
              <a:ext uri="{FF2B5EF4-FFF2-40B4-BE49-F238E27FC236}">
                <a16:creationId xmlns:a16="http://schemas.microsoft.com/office/drawing/2014/main" id="{EBDFEAC2-3583-3CB0-B473-BD60A6D1AD72}"/>
              </a:ext>
            </a:extLst>
          </p:cNvPr>
          <p:cNvSpPr>
            <a:spLocks noChangeArrowheads="1"/>
          </p:cNvSpPr>
          <p:nvPr/>
        </p:nvSpPr>
        <p:spPr bwMode="auto">
          <a:xfrm>
            <a:off x="1336675" y="289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8">
            <a:extLst>
              <a:ext uri="{FF2B5EF4-FFF2-40B4-BE49-F238E27FC236}">
                <a16:creationId xmlns:a16="http://schemas.microsoft.com/office/drawing/2014/main" id="{3F900690-B8C1-45B2-BC55-BEEA5562C3C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89091" name="Espace réservé du numéro de diapositive 4">
            <a:extLst>
              <a:ext uri="{FF2B5EF4-FFF2-40B4-BE49-F238E27FC236}">
                <a16:creationId xmlns:a16="http://schemas.microsoft.com/office/drawing/2014/main" id="{399F03EF-D450-B944-7C64-D9DAA767C96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067BC26-2CF7-4EEC-A49D-C240436C6442}" type="slidenum">
              <a:rPr lang="fr-FR" altLang="fr-FR" sz="2000">
                <a:solidFill>
                  <a:srgbClr val="984807"/>
                </a:solidFill>
              </a:rPr>
              <a:pPr algn="r" eaLnBrk="1" hangingPunct="1">
                <a:spcBef>
                  <a:spcPct val="0"/>
                </a:spcBef>
                <a:buFontTx/>
                <a:buNone/>
              </a:pPr>
              <a:t>85</a:t>
            </a:fld>
            <a:endParaRPr lang="fr-FR" altLang="fr-FR" sz="2000">
              <a:solidFill>
                <a:srgbClr val="984807"/>
              </a:solidFill>
            </a:endParaRPr>
          </a:p>
        </p:txBody>
      </p:sp>
      <p:sp>
        <p:nvSpPr>
          <p:cNvPr id="89092" name="Rectangle 5">
            <a:extLst>
              <a:ext uri="{FF2B5EF4-FFF2-40B4-BE49-F238E27FC236}">
                <a16:creationId xmlns:a16="http://schemas.microsoft.com/office/drawing/2014/main" id="{7CDD1F5F-42EC-6B4F-6F85-D03A291193D8}"/>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89093" name="Rectangle 1">
            <a:extLst>
              <a:ext uri="{FF2B5EF4-FFF2-40B4-BE49-F238E27FC236}">
                <a16:creationId xmlns:a16="http://schemas.microsoft.com/office/drawing/2014/main" id="{99548DFF-80F0-BC5B-A765-AAE27C589429}"/>
              </a:ext>
            </a:extLst>
          </p:cNvPr>
          <p:cNvSpPr>
            <a:spLocks noChangeArrowheads="1"/>
          </p:cNvSpPr>
          <p:nvPr/>
        </p:nvSpPr>
        <p:spPr bwMode="auto">
          <a:xfrm>
            <a:off x="414338" y="1316038"/>
            <a:ext cx="83343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Plus la T° est élevée à l’intérieur d’une bouteille, plus la pression augmente en raison de la dilatation du liquide et de l’augmentation de la pression de vapeur saturante du gaz.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Bouteille de 13 kg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a:t>
            </a:r>
            <a:r>
              <a:rPr lang="fr-FR" altLang="fr-FR" sz="2400">
                <a:latin typeface="Times New Roman" panose="02020603050405020304" pitchFamily="18" charset="0"/>
                <a:ea typeface="Calibri" panose="020F0502020204030204" pitchFamily="34" charset="0"/>
                <a:cs typeface="Times New Roman" panose="02020603050405020304" pitchFamily="18" charset="0"/>
              </a:rPr>
              <a:t>aux de remplissage de la bouteille a peu d’impact sur la survenance de BLEVE ; il n’est pas plus rapide si la bouteille est peu remplie ou plus lent si la bouteille est pleine.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8">
            <a:extLst>
              <a:ext uri="{FF2B5EF4-FFF2-40B4-BE49-F238E27FC236}">
                <a16:creationId xmlns:a16="http://schemas.microsoft.com/office/drawing/2014/main" id="{5D08AE5E-09D2-E8AF-4F5B-CFC210887A4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0115" name="Espace réservé du numéro de diapositive 4">
            <a:extLst>
              <a:ext uri="{FF2B5EF4-FFF2-40B4-BE49-F238E27FC236}">
                <a16:creationId xmlns:a16="http://schemas.microsoft.com/office/drawing/2014/main" id="{A5AD9ECB-2A8A-E318-955D-786D9BEA152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91E0E3F-6DB8-4EF0-8275-AA242FDB506C}" type="slidenum">
              <a:rPr lang="fr-FR" altLang="fr-FR" sz="2000">
                <a:solidFill>
                  <a:srgbClr val="984807"/>
                </a:solidFill>
              </a:rPr>
              <a:pPr algn="r" eaLnBrk="1" hangingPunct="1">
                <a:spcBef>
                  <a:spcPct val="0"/>
                </a:spcBef>
                <a:buFontTx/>
                <a:buNone/>
              </a:pPr>
              <a:t>86</a:t>
            </a:fld>
            <a:endParaRPr lang="fr-FR" altLang="fr-FR" sz="2000">
              <a:solidFill>
                <a:srgbClr val="984807"/>
              </a:solidFill>
            </a:endParaRPr>
          </a:p>
        </p:txBody>
      </p:sp>
      <p:sp>
        <p:nvSpPr>
          <p:cNvPr id="90116" name="Rectangle 5">
            <a:extLst>
              <a:ext uri="{FF2B5EF4-FFF2-40B4-BE49-F238E27FC236}">
                <a16:creationId xmlns:a16="http://schemas.microsoft.com/office/drawing/2014/main" id="{2C28FEA6-0C03-6498-1ED9-06EC5B5F3DF8}"/>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0117" name="Rectangle 1">
            <a:extLst>
              <a:ext uri="{FF2B5EF4-FFF2-40B4-BE49-F238E27FC236}">
                <a16:creationId xmlns:a16="http://schemas.microsoft.com/office/drawing/2014/main" id="{150DAEDC-6450-EFC2-758B-DF934AADAC8A}"/>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0118" name="ZoneTexte 3">
            <a:extLst>
              <a:ext uri="{FF2B5EF4-FFF2-40B4-BE49-F238E27FC236}">
                <a16:creationId xmlns:a16="http://schemas.microsoft.com/office/drawing/2014/main" id="{CBC10079-C07C-DAE4-BCE6-B3B8F780C47E}"/>
              </a:ext>
            </a:extLst>
          </p:cNvPr>
          <p:cNvSpPr txBox="1">
            <a:spLocks noChangeArrowheads="1"/>
          </p:cNvSpPr>
          <p:nvPr/>
        </p:nvSpPr>
        <p:spPr bwMode="auto">
          <a:xfrm>
            <a:off x="414338" y="2033588"/>
            <a:ext cx="8247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a:latin typeface="Times New Roman" panose="02020603050405020304" pitchFamily="18" charset="0"/>
                <a:ea typeface="Calibri" panose="020F0502020204030204" pitchFamily="34" charset="0"/>
                <a:cs typeface="Times New Roman" panose="02020603050405020304" pitchFamily="18" charset="0"/>
              </a:rPr>
              <a:t>Points de repère sont (pour une bouteille pleine)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à 15°C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gaz liquéfié à 85 </a:t>
            </a:r>
            <a:r>
              <a:rPr lang="fr-FR" altLang="fr-FR" sz="2400">
                <a:latin typeface="Times New Roman" panose="02020603050405020304" pitchFamily="18" charset="0"/>
                <a:cs typeface="Calibri" panose="020F0502020204030204" pitchFamily="34" charset="0"/>
              </a:rPr>
              <a:t>%, ciel </a:t>
            </a:r>
            <a:r>
              <a:rPr lang="fr-FR" altLang="fr-FR" sz="2400">
                <a:latin typeface="Times New Roman" panose="02020603050405020304" pitchFamily="18" charset="0"/>
                <a:ea typeface="Calibri" panose="020F0502020204030204" pitchFamily="34" charset="0"/>
                <a:cs typeface="Times New Roman" panose="02020603050405020304" pitchFamily="18" charset="0"/>
              </a:rPr>
              <a:t>gazeux de 15 %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à 30°C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ciel gazeux de 5 % ;</a:t>
            </a:r>
          </a:p>
          <a:p>
            <a:r>
              <a:rPr lang="fr-FR" altLang="fr-FR" sz="2400">
                <a:latin typeface="Times New Roman" panose="02020603050405020304" pitchFamily="18" charset="0"/>
                <a:cs typeface="Calibri" panose="020F0502020204030204" pitchFamily="34" charset="0"/>
              </a:rPr>
              <a:t>• à 50°C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ciel gazeux de 3 % ;</a:t>
            </a:r>
          </a:p>
          <a:p>
            <a:r>
              <a:rPr lang="fr-FR" altLang="fr-FR" sz="2400">
                <a:latin typeface="Times New Roman" panose="02020603050405020304" pitchFamily="18" charset="0"/>
                <a:cs typeface="Calibri" panose="020F0502020204030204" pitchFamily="34" charset="0"/>
              </a:rPr>
              <a:t>• à 80°C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Calibri" panose="020F0502020204030204" pitchFamily="34" charset="0"/>
              </a:rPr>
              <a:t> bouteille très dangereuse, car elle est en « plein hydraulique » ;</a:t>
            </a:r>
          </a:p>
          <a:p>
            <a:endParaRPr lang="fr-FR" altLang="fr-FR" sz="2400">
              <a:latin typeface="Times New Roman" panose="02020603050405020304" pitchFamily="18" charset="0"/>
              <a:cs typeface="Calibri" panose="020F0502020204030204" pitchFamily="34" charset="0"/>
            </a:endParaRPr>
          </a:p>
          <a:p>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a:t>
            </a:r>
            <a:r>
              <a:rPr lang="fr-FR" altLang="fr-FR" sz="2400">
                <a:latin typeface="Times New Roman" panose="02020603050405020304" pitchFamily="18" charset="0"/>
                <a:cs typeface="Calibri" panose="020F0502020204030204" pitchFamily="34" charset="0"/>
              </a:rPr>
              <a:t>outeille « gonflée »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imminence d’un éclatement.</a:t>
            </a:r>
          </a:p>
        </p:txBody>
      </p:sp>
      <p:pic>
        <p:nvPicPr>
          <p:cNvPr id="90119" name="Picture 1">
            <a:extLst>
              <a:ext uri="{FF2B5EF4-FFF2-40B4-BE49-F238E27FC236}">
                <a16:creationId xmlns:a16="http://schemas.microsoft.com/office/drawing/2014/main" id="{C1C6B11A-DDE4-6E27-3294-0A1CE5108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031" t="44383" r="42203" b="32700"/>
          <a:stretch>
            <a:fillRect/>
          </a:stretch>
        </p:blipFill>
        <p:spPr bwMode="auto">
          <a:xfrm>
            <a:off x="7200900" y="1225550"/>
            <a:ext cx="16573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8">
            <a:extLst>
              <a:ext uri="{FF2B5EF4-FFF2-40B4-BE49-F238E27FC236}">
                <a16:creationId xmlns:a16="http://schemas.microsoft.com/office/drawing/2014/main" id="{6088D218-B8B7-D8D5-45A0-047FD2511AD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1139" name="Espace réservé du numéro de diapositive 4">
            <a:extLst>
              <a:ext uri="{FF2B5EF4-FFF2-40B4-BE49-F238E27FC236}">
                <a16:creationId xmlns:a16="http://schemas.microsoft.com/office/drawing/2014/main" id="{DBA60135-1456-215D-16A6-05232845F99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52CE658-EAC5-4143-AA2C-4B99061F4067}" type="slidenum">
              <a:rPr lang="fr-FR" altLang="fr-FR" sz="2000">
                <a:solidFill>
                  <a:srgbClr val="984807"/>
                </a:solidFill>
              </a:rPr>
              <a:pPr algn="r" eaLnBrk="1" hangingPunct="1">
                <a:spcBef>
                  <a:spcPct val="0"/>
                </a:spcBef>
                <a:buFontTx/>
                <a:buNone/>
              </a:pPr>
              <a:t>87</a:t>
            </a:fld>
            <a:endParaRPr lang="fr-FR" altLang="fr-FR" sz="2000">
              <a:solidFill>
                <a:srgbClr val="984807"/>
              </a:solidFill>
            </a:endParaRPr>
          </a:p>
        </p:txBody>
      </p:sp>
      <p:sp>
        <p:nvSpPr>
          <p:cNvPr id="91140" name="Rectangle 5">
            <a:extLst>
              <a:ext uri="{FF2B5EF4-FFF2-40B4-BE49-F238E27FC236}">
                <a16:creationId xmlns:a16="http://schemas.microsoft.com/office/drawing/2014/main" id="{B045A4A3-DED8-6F70-FA6B-8E2EB05C106E}"/>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1141" name="Rectangle 1">
            <a:extLst>
              <a:ext uri="{FF2B5EF4-FFF2-40B4-BE49-F238E27FC236}">
                <a16:creationId xmlns:a16="http://schemas.microsoft.com/office/drawing/2014/main" id="{2DCA0A89-0A59-8F8C-B6AD-F59572BBC7AD}"/>
              </a:ext>
            </a:extLst>
          </p:cNvPr>
          <p:cNvSpPr>
            <a:spLocks noChangeArrowheads="1"/>
          </p:cNvSpPr>
          <p:nvPr/>
        </p:nvSpPr>
        <p:spPr bwMode="auto">
          <a:xfrm>
            <a:off x="414338" y="1316038"/>
            <a:ext cx="83343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a:t>
            </a:r>
          </a:p>
          <a:p>
            <a:pPr>
              <a:buFont typeface="Arial" panose="020B0604020202020204" pitchFamily="34" charset="0"/>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 PAS DÉPLACER LA BOUTEILLE AVANT D’AVOIR CONTRÔLÉ SA TEMPÉRATURE</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Bouteille précocement refroidie, avec un JDA, est rapidement sécurisée.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Refroidissement doit être réalisé si la bouteille est soumise aux flammes ou si sa T° de surface est supérieure à 50 °C.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8">
            <a:extLst>
              <a:ext uri="{FF2B5EF4-FFF2-40B4-BE49-F238E27FC236}">
                <a16:creationId xmlns:a16="http://schemas.microsoft.com/office/drawing/2014/main" id="{5F76DD85-F95C-2A7E-747C-2A2FA733D7B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2163" name="Espace réservé du numéro de diapositive 4">
            <a:extLst>
              <a:ext uri="{FF2B5EF4-FFF2-40B4-BE49-F238E27FC236}">
                <a16:creationId xmlns:a16="http://schemas.microsoft.com/office/drawing/2014/main" id="{9AABEEE7-C549-B024-063C-FB6BCE27C2ED}"/>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1BB6A3A-3778-44D9-8816-D32EDC9B56E0}" type="slidenum">
              <a:rPr lang="fr-FR" altLang="fr-FR" sz="2000">
                <a:solidFill>
                  <a:srgbClr val="984807"/>
                </a:solidFill>
              </a:rPr>
              <a:pPr algn="r" eaLnBrk="1" hangingPunct="1">
                <a:spcBef>
                  <a:spcPct val="0"/>
                </a:spcBef>
                <a:buFontTx/>
                <a:buNone/>
              </a:pPr>
              <a:t>88</a:t>
            </a:fld>
            <a:endParaRPr lang="fr-FR" altLang="fr-FR" sz="2000">
              <a:solidFill>
                <a:srgbClr val="984807"/>
              </a:solidFill>
            </a:endParaRPr>
          </a:p>
        </p:txBody>
      </p:sp>
      <p:sp>
        <p:nvSpPr>
          <p:cNvPr id="92164" name="Rectangle 5">
            <a:extLst>
              <a:ext uri="{FF2B5EF4-FFF2-40B4-BE49-F238E27FC236}">
                <a16:creationId xmlns:a16="http://schemas.microsoft.com/office/drawing/2014/main" id="{0A0ACE9D-7317-9C20-9D0F-13BFFD0910F1}"/>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2165" name="Rectangle 1">
            <a:extLst>
              <a:ext uri="{FF2B5EF4-FFF2-40B4-BE49-F238E27FC236}">
                <a16:creationId xmlns:a16="http://schemas.microsoft.com/office/drawing/2014/main" id="{7F328DA6-5123-339E-A1BE-5AFC49DF9C15}"/>
              </a:ext>
            </a:extLst>
          </p:cNvPr>
          <p:cNvSpPr>
            <a:spLocks noChangeArrowheads="1"/>
          </p:cNvSpPr>
          <p:nvPr/>
        </p:nvSpPr>
        <p:spPr bwMode="auto">
          <a:xfrm>
            <a:off x="414338" y="1316038"/>
            <a:ext cx="83343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p>
          <a:p>
            <a:pPr>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Refroidissement est atteint lorsque l’eau de refroidissement ruisselle sans évaporation visible sur l’enveloppe et/ou lorsque la mesure à la caméra thermique de l’enveloppe de la bouteille correspond à la T° ambiante.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on peut considérer qu’elle n’éclatera pas.</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 </a:t>
            </a:r>
          </a:p>
          <a:p>
            <a:pPr>
              <a:buFont typeface="Arial" panose="020B0604020202020204" pitchFamily="34" charset="0"/>
              <a:buNone/>
            </a:pPr>
            <a:r>
              <a:rPr lang="fr-FR" altLang="fr-FR" sz="2400">
                <a:latin typeface="Times New Roman" panose="02020603050405020304" pitchFamily="18" charset="0"/>
                <a:cs typeface="Calibri" panose="020F0502020204030204" pitchFamily="34" charset="0"/>
              </a:rPr>
              <a:t>Conduction : T° du gaz à l’intérieur de la bouteille est proche de la T° mesurée en surface de la bouteille.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8">
            <a:extLst>
              <a:ext uri="{FF2B5EF4-FFF2-40B4-BE49-F238E27FC236}">
                <a16:creationId xmlns:a16="http://schemas.microsoft.com/office/drawing/2014/main" id="{B62C4E43-B2B4-7809-F313-363E70BB5EC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3187" name="Espace réservé du numéro de diapositive 4">
            <a:extLst>
              <a:ext uri="{FF2B5EF4-FFF2-40B4-BE49-F238E27FC236}">
                <a16:creationId xmlns:a16="http://schemas.microsoft.com/office/drawing/2014/main" id="{6208CEFD-7313-8ABE-5044-703EC5460BA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73D8ABB-2397-4D1A-BD7A-F5766D9CC1F1}" type="slidenum">
              <a:rPr lang="fr-FR" altLang="fr-FR" sz="2000">
                <a:solidFill>
                  <a:srgbClr val="984807"/>
                </a:solidFill>
              </a:rPr>
              <a:pPr algn="r" eaLnBrk="1" hangingPunct="1">
                <a:spcBef>
                  <a:spcPct val="0"/>
                </a:spcBef>
                <a:buFontTx/>
                <a:buNone/>
              </a:pPr>
              <a:t>89</a:t>
            </a:fld>
            <a:endParaRPr lang="fr-FR" altLang="fr-FR" sz="2000">
              <a:solidFill>
                <a:srgbClr val="984807"/>
              </a:solidFill>
            </a:endParaRPr>
          </a:p>
        </p:txBody>
      </p:sp>
      <p:sp>
        <p:nvSpPr>
          <p:cNvPr id="93188" name="Rectangle 5">
            <a:extLst>
              <a:ext uri="{FF2B5EF4-FFF2-40B4-BE49-F238E27FC236}">
                <a16:creationId xmlns:a16="http://schemas.microsoft.com/office/drawing/2014/main" id="{B18593B6-E889-885A-ED97-5245DEB856A2}"/>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3189" name="Rectangle 1">
            <a:extLst>
              <a:ext uri="{FF2B5EF4-FFF2-40B4-BE49-F238E27FC236}">
                <a16:creationId xmlns:a16="http://schemas.microsoft.com/office/drawing/2014/main" id="{E9561B16-E9DE-BE7A-F33E-3D47B7E43BFA}"/>
              </a:ext>
            </a:extLst>
          </p:cNvPr>
          <p:cNvSpPr>
            <a:spLocks noChangeArrowheads="1"/>
          </p:cNvSpPr>
          <p:nvPr/>
        </p:nvSpPr>
        <p:spPr bwMode="auto">
          <a:xfrm>
            <a:off x="404813" y="1341438"/>
            <a:ext cx="833437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p>
          <a:p>
            <a:pPr>
              <a:buFont typeface="Arial" panose="020B0604020202020204" pitchFamily="34" charset="0"/>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Procéder au refroidissement en JDA (interdire le jet droit direct) de toute bouteille ayant été soumise à l’action du feu afin d’éviter tout mouvement mécanique pouvant entraîner le liquide (partie la + froide) vers les parties des parois les + chaudes (ciel gazeux).</a:t>
            </a:r>
          </a:p>
        </p:txBody>
      </p:sp>
      <p:pic>
        <p:nvPicPr>
          <p:cNvPr id="93190" name="Picture 6" descr="GDO - Interventions en présence de bouteilles de gaz soumises à un incendie ou à un choc_Page_01">
            <a:extLst>
              <a:ext uri="{FF2B5EF4-FFF2-40B4-BE49-F238E27FC236}">
                <a16:creationId xmlns:a16="http://schemas.microsoft.com/office/drawing/2014/main" id="{B76912E9-7029-DEEE-F6BE-B43EBBFD2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930" t="44563" b="32700"/>
          <a:stretch>
            <a:fillRect/>
          </a:stretch>
        </p:blipFill>
        <p:spPr bwMode="auto">
          <a:xfrm>
            <a:off x="2771775" y="4122738"/>
            <a:ext cx="26765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F6B5364F-AB04-5FCE-0BF7-282EEF702E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Gaz en bouteille </a:t>
            </a:r>
          </a:p>
        </p:txBody>
      </p:sp>
      <p:sp>
        <p:nvSpPr>
          <p:cNvPr id="11267" name="Espace réservé du numéro de diapositive 4">
            <a:extLst>
              <a:ext uri="{FF2B5EF4-FFF2-40B4-BE49-F238E27FC236}">
                <a16:creationId xmlns:a16="http://schemas.microsoft.com/office/drawing/2014/main" id="{2C94328D-920B-6524-26B6-AF8C79E231F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A2792C9-B1C5-48C3-8ED9-58564398358B}"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8C71B475-6D4A-8B8A-0E83-23F2CC58A554}"/>
              </a:ext>
            </a:extLst>
          </p:cNvPr>
          <p:cNvSpPr>
            <a:spLocks noChangeArrowheads="1"/>
          </p:cNvSpPr>
          <p:nvPr/>
        </p:nvSpPr>
        <p:spPr bwMode="auto">
          <a:xfrm>
            <a:off x="414338" y="1316038"/>
            <a:ext cx="818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Descriptif :</a:t>
            </a: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269" name="Rectangle 1033">
            <a:extLst>
              <a:ext uri="{FF2B5EF4-FFF2-40B4-BE49-F238E27FC236}">
                <a16:creationId xmlns:a16="http://schemas.microsoft.com/office/drawing/2014/main" id="{00C250A2-CE6B-6CA3-6AAE-2711A37AEBBF}"/>
              </a:ext>
            </a:extLst>
          </p:cNvPr>
          <p:cNvSpPr>
            <a:spLocks noChangeArrowheads="1"/>
          </p:cNvSpPr>
          <p:nvPr/>
        </p:nvSpPr>
        <p:spPr bwMode="auto">
          <a:xfrm>
            <a:off x="4295775" y="291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1270" name="Rectangle 2">
            <a:extLst>
              <a:ext uri="{FF2B5EF4-FFF2-40B4-BE49-F238E27FC236}">
                <a16:creationId xmlns:a16="http://schemas.microsoft.com/office/drawing/2014/main" id="{B6810E1A-AFE9-4E9A-CDD9-FF35070C9828}"/>
              </a:ext>
            </a:extLst>
          </p:cNvPr>
          <p:cNvSpPr>
            <a:spLocks noChangeArrowheads="1"/>
          </p:cNvSpPr>
          <p:nvPr/>
        </p:nvSpPr>
        <p:spPr bwMode="auto">
          <a:xfrm>
            <a:off x="3132138" y="25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pic>
        <p:nvPicPr>
          <p:cNvPr id="11271" name="Image 1">
            <a:extLst>
              <a:ext uri="{FF2B5EF4-FFF2-40B4-BE49-F238E27FC236}">
                <a16:creationId xmlns:a16="http://schemas.microsoft.com/office/drawing/2014/main" id="{C0F31F0C-5F55-9A96-BDE7-806B45DE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720"/>
          <a:stretch>
            <a:fillRect/>
          </a:stretch>
        </p:blipFill>
        <p:spPr bwMode="auto">
          <a:xfrm>
            <a:off x="3132138" y="227013"/>
            <a:ext cx="3435350"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re 8">
            <a:extLst>
              <a:ext uri="{FF2B5EF4-FFF2-40B4-BE49-F238E27FC236}">
                <a16:creationId xmlns:a16="http://schemas.microsoft.com/office/drawing/2014/main" id="{52C42B46-3730-CC6E-AE7B-1434122FFB7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4211" name="Espace réservé du numéro de diapositive 4">
            <a:extLst>
              <a:ext uri="{FF2B5EF4-FFF2-40B4-BE49-F238E27FC236}">
                <a16:creationId xmlns:a16="http://schemas.microsoft.com/office/drawing/2014/main" id="{76025252-5B41-C0F7-A36D-462D5A18C7E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465E1FB-FFB4-421D-8505-2A6D0A36D3EC}" type="slidenum">
              <a:rPr lang="fr-FR" altLang="fr-FR" sz="2000">
                <a:solidFill>
                  <a:srgbClr val="984807"/>
                </a:solidFill>
              </a:rPr>
              <a:pPr algn="r" eaLnBrk="1" hangingPunct="1">
                <a:spcBef>
                  <a:spcPct val="0"/>
                </a:spcBef>
                <a:buFontTx/>
                <a:buNone/>
              </a:pPr>
              <a:t>90</a:t>
            </a:fld>
            <a:endParaRPr lang="fr-FR" altLang="fr-FR" sz="2000">
              <a:solidFill>
                <a:srgbClr val="984807"/>
              </a:solidFill>
            </a:endParaRPr>
          </a:p>
        </p:txBody>
      </p:sp>
      <p:sp>
        <p:nvSpPr>
          <p:cNvPr id="94212" name="Rectangle 5">
            <a:extLst>
              <a:ext uri="{FF2B5EF4-FFF2-40B4-BE49-F238E27FC236}">
                <a16:creationId xmlns:a16="http://schemas.microsoft.com/office/drawing/2014/main" id="{D7E093DC-A451-6A1A-2D7A-A35859AE0F3D}"/>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4213" name="Rectangle 1">
            <a:extLst>
              <a:ext uri="{FF2B5EF4-FFF2-40B4-BE49-F238E27FC236}">
                <a16:creationId xmlns:a16="http://schemas.microsoft.com/office/drawing/2014/main" id="{67F79B1A-01E1-A6AF-AC45-EEAB64FC8008}"/>
              </a:ext>
            </a:extLst>
          </p:cNvPr>
          <p:cNvSpPr>
            <a:spLocks noChangeArrowheads="1"/>
          </p:cNvSpPr>
          <p:nvPr/>
        </p:nvSpPr>
        <p:spPr bwMode="auto">
          <a:xfrm>
            <a:off x="414338" y="1316038"/>
            <a:ext cx="8334375"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 </a:t>
            </a:r>
          </a:p>
          <a:p>
            <a:pPr>
              <a:buFont typeface="Arial" panose="020B0604020202020204" pitchFamily="34" charset="0"/>
              <a:buNone/>
            </a:pPr>
            <a:endParaRPr lang="fr-FR" altLang="fr-FR" sz="2400" b="1"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Manipuler ou déplacer une bouteille de gaz chauffée par un feu uniquement si l’eau ruisselle sans évaporation visible sur l’enveloppe et/ou lorsque les relevés à la caméra thermique ou thermomètre laser indique une T° proche de la T° ambiante.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4214" name="Picture 1">
            <a:extLst>
              <a:ext uri="{FF2B5EF4-FFF2-40B4-BE49-F238E27FC236}">
                <a16:creationId xmlns:a16="http://schemas.microsoft.com/office/drawing/2014/main" id="{BF9E79EA-1B72-3233-8A2E-DA4CDC2FC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031" t="44383" r="42203" b="32700"/>
          <a:stretch>
            <a:fillRect/>
          </a:stretch>
        </p:blipFill>
        <p:spPr bwMode="auto">
          <a:xfrm>
            <a:off x="827088" y="4089400"/>
            <a:ext cx="16573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8" descr="sans-titre">
            <a:extLst>
              <a:ext uri="{FF2B5EF4-FFF2-40B4-BE49-F238E27FC236}">
                <a16:creationId xmlns:a16="http://schemas.microsoft.com/office/drawing/2014/main" id="{5C3572EF-0BC7-44F8-7F99-0F5E5E035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74"/>
          <a:stretch>
            <a:fillRect/>
          </a:stretch>
        </p:blipFill>
        <p:spPr bwMode="auto">
          <a:xfrm>
            <a:off x="4716463" y="3922713"/>
            <a:ext cx="34448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re 8">
            <a:extLst>
              <a:ext uri="{FF2B5EF4-FFF2-40B4-BE49-F238E27FC236}">
                <a16:creationId xmlns:a16="http://schemas.microsoft.com/office/drawing/2014/main" id="{5D4C73C6-8BFA-8C64-3645-3832E92BC44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5235" name="Espace réservé du numéro de diapositive 4">
            <a:extLst>
              <a:ext uri="{FF2B5EF4-FFF2-40B4-BE49-F238E27FC236}">
                <a16:creationId xmlns:a16="http://schemas.microsoft.com/office/drawing/2014/main" id="{A22DDF6F-8029-F0DC-E0B8-8C0905F263B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CB3906B-5C03-4356-ABDC-12DBFB7D1D43}" type="slidenum">
              <a:rPr lang="fr-FR" altLang="fr-FR" sz="2000">
                <a:solidFill>
                  <a:srgbClr val="984807"/>
                </a:solidFill>
              </a:rPr>
              <a:pPr algn="r" eaLnBrk="1" hangingPunct="1">
                <a:spcBef>
                  <a:spcPct val="0"/>
                </a:spcBef>
                <a:buFontTx/>
                <a:buNone/>
              </a:pPr>
              <a:t>91</a:t>
            </a:fld>
            <a:endParaRPr lang="fr-FR" altLang="fr-FR" sz="2000">
              <a:solidFill>
                <a:srgbClr val="984807"/>
              </a:solidFill>
            </a:endParaRPr>
          </a:p>
        </p:txBody>
      </p:sp>
      <p:sp>
        <p:nvSpPr>
          <p:cNvPr id="95236" name="Rectangle 5">
            <a:extLst>
              <a:ext uri="{FF2B5EF4-FFF2-40B4-BE49-F238E27FC236}">
                <a16:creationId xmlns:a16="http://schemas.microsoft.com/office/drawing/2014/main" id="{87290EB0-C965-8705-0A92-4D14803E4CB4}"/>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5237" name="Rectangle 1">
            <a:extLst>
              <a:ext uri="{FF2B5EF4-FFF2-40B4-BE49-F238E27FC236}">
                <a16:creationId xmlns:a16="http://schemas.microsoft.com/office/drawing/2014/main" id="{4E8372B4-1055-36DC-00FD-A09843A70456}"/>
              </a:ext>
            </a:extLst>
          </p:cNvPr>
          <p:cNvSpPr>
            <a:spLocks noChangeArrowheads="1"/>
          </p:cNvSpPr>
          <p:nvPr/>
        </p:nvSpPr>
        <p:spPr bwMode="auto">
          <a:xfrm>
            <a:off x="414338" y="1316038"/>
            <a:ext cx="844391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2. – Fuite enflammée sur une bouteille de GPL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Fermer le robinet de la bouteille.</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Isoler la bouteille à l’air libre sous surveillance de son propriétaire.</a:t>
            </a:r>
          </a:p>
        </p:txBody>
      </p:sp>
      <p:pic>
        <p:nvPicPr>
          <p:cNvPr id="95238" name="Picture 1">
            <a:extLst>
              <a:ext uri="{FF2B5EF4-FFF2-40B4-BE49-F238E27FC236}">
                <a16:creationId xmlns:a16="http://schemas.microsoft.com/office/drawing/2014/main" id="{063E8F0C-8113-9D3A-F522-05FCDCA15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429000"/>
            <a:ext cx="48339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re 8">
            <a:extLst>
              <a:ext uri="{FF2B5EF4-FFF2-40B4-BE49-F238E27FC236}">
                <a16:creationId xmlns:a16="http://schemas.microsoft.com/office/drawing/2014/main" id="{314CA057-4717-DE03-9FB8-6AC23C8F02B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GPL</a:t>
            </a:r>
          </a:p>
        </p:txBody>
      </p:sp>
      <p:sp>
        <p:nvSpPr>
          <p:cNvPr id="96259" name="Espace réservé du numéro de diapositive 4">
            <a:extLst>
              <a:ext uri="{FF2B5EF4-FFF2-40B4-BE49-F238E27FC236}">
                <a16:creationId xmlns:a16="http://schemas.microsoft.com/office/drawing/2014/main" id="{F02D41F8-EEA7-3A22-A192-5BB4704C4D3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2D1B6D8-2A4C-4224-8FEA-A3503F09D04D}" type="slidenum">
              <a:rPr lang="fr-FR" altLang="fr-FR" sz="2000">
                <a:solidFill>
                  <a:srgbClr val="984807"/>
                </a:solidFill>
              </a:rPr>
              <a:pPr algn="r" eaLnBrk="1" hangingPunct="1">
                <a:spcBef>
                  <a:spcPct val="0"/>
                </a:spcBef>
                <a:buFontTx/>
                <a:buNone/>
              </a:pPr>
              <a:t>92</a:t>
            </a:fld>
            <a:endParaRPr lang="fr-FR" altLang="fr-FR" sz="2000">
              <a:solidFill>
                <a:srgbClr val="984807"/>
              </a:solidFill>
            </a:endParaRPr>
          </a:p>
        </p:txBody>
      </p:sp>
      <p:sp>
        <p:nvSpPr>
          <p:cNvPr id="96260" name="Rectangle 5">
            <a:extLst>
              <a:ext uri="{FF2B5EF4-FFF2-40B4-BE49-F238E27FC236}">
                <a16:creationId xmlns:a16="http://schemas.microsoft.com/office/drawing/2014/main" id="{E09E7481-9B23-2DA6-5EE8-21A15077AE92}"/>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2" name="Rectangle 1">
            <a:extLst>
              <a:ext uri="{FF2B5EF4-FFF2-40B4-BE49-F238E27FC236}">
                <a16:creationId xmlns:a16="http://schemas.microsoft.com/office/drawing/2014/main" id="{F70B408F-CB44-0D41-127A-3054F00E589C}"/>
              </a:ext>
            </a:extLst>
          </p:cNvPr>
          <p:cNvSpPr>
            <a:spLocks noChangeArrowheads="1"/>
          </p:cNvSpPr>
          <p:nvPr/>
        </p:nvSpPr>
        <p:spPr bwMode="auto">
          <a:xfrm>
            <a:off x="414338" y="1316038"/>
            <a:ext cx="8334375" cy="32686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buFont typeface="Arial" panose="020B0604020202020204" pitchFamily="34" charset="0"/>
              <a:buNone/>
              <a:tabLst>
                <a:tab pos="449580" algn="l"/>
              </a:tabLst>
              <a:defRPr/>
            </a:pPr>
            <a:r>
              <a:rPr lang="fr-FR" sz="2400" b="1" u="sng" dirty="0">
                <a:latin typeface="Times New Roman" panose="02020603050405020304" pitchFamily="18" charset="0"/>
                <a:ea typeface="Calibri" panose="020F0502020204030204" pitchFamily="34" charset="0"/>
                <a:cs typeface="Times New Roman" panose="02020603050405020304" pitchFamily="18" charset="0"/>
              </a:rPr>
              <a:t>3. – Recommandations opérationnelles en cas de fuite d’une bouteille de GPL ayant subi un choc mécanique (chute, accident de circulation)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 typeface="Wingdings" panose="05000000000000000000" pitchFamily="2" charset="2"/>
              <a:buChar char="q"/>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Isoler la bouteille à l’air libre sous surveillance de son propriétaire et faire appeler les prestataires compétents</a:t>
            </a:r>
          </a:p>
          <a:p>
            <a:pPr marL="342900" indent="-342900">
              <a:buFont typeface="Wingdings" panose="05000000000000000000" pitchFamily="2" charset="2"/>
              <a:buChar char="q"/>
              <a:tabLst>
                <a:tab pos="1996440" algn="l"/>
              </a:tabLs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Faire remettre à la société spécialisée ou à l’exploitant la bouteille isolée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8">
            <a:extLst>
              <a:ext uri="{FF2B5EF4-FFF2-40B4-BE49-F238E27FC236}">
                <a16:creationId xmlns:a16="http://schemas.microsoft.com/office/drawing/2014/main" id="{C5B1D082-8B23-C19B-56B9-23AFB74A3F94}"/>
              </a:ext>
            </a:extLst>
          </p:cNvPr>
          <p:cNvSpPr>
            <a:spLocks noGrp="1"/>
          </p:cNvSpPr>
          <p:nvPr>
            <p:ph type="title" idx="4294967295"/>
          </p:nvPr>
        </p:nvSpPr>
        <p:spPr>
          <a:xfrm>
            <a:off x="700088" y="2746375"/>
            <a:ext cx="7742237" cy="939800"/>
          </a:xfrm>
        </p:spPr>
        <p:txBody>
          <a:bodyPr/>
          <a:lstStyle/>
          <a:p>
            <a:pPr eaLnBrk="1" hangingPunct="1"/>
            <a:r>
              <a:rPr lang="fr-FR" altLang="fr-FR" sz="3200" b="1">
                <a:solidFill>
                  <a:srgbClr val="984807"/>
                </a:solidFill>
              </a:rPr>
              <a:t>Bouteille d’acétylène</a:t>
            </a:r>
          </a:p>
        </p:txBody>
      </p:sp>
      <p:sp>
        <p:nvSpPr>
          <p:cNvPr id="97283" name="Espace réservé du numéro de diapositive 4">
            <a:extLst>
              <a:ext uri="{FF2B5EF4-FFF2-40B4-BE49-F238E27FC236}">
                <a16:creationId xmlns:a16="http://schemas.microsoft.com/office/drawing/2014/main" id="{318BF7F5-B83C-788F-D408-B6D5715C334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F3F0745-56C8-49EC-B5A4-8B510C472F1D}" type="slidenum">
              <a:rPr lang="fr-FR" altLang="fr-FR" sz="2000">
                <a:solidFill>
                  <a:srgbClr val="984807"/>
                </a:solidFill>
              </a:rPr>
              <a:pPr algn="r" eaLnBrk="1" hangingPunct="1">
                <a:spcBef>
                  <a:spcPct val="0"/>
                </a:spcBef>
                <a:buFontTx/>
                <a:buNone/>
              </a:pPr>
              <a:t>93</a:t>
            </a:fld>
            <a:endParaRPr lang="fr-FR" altLang="fr-FR" sz="2000">
              <a:solidFill>
                <a:srgbClr val="984807"/>
              </a:solidFill>
            </a:endParaRPr>
          </a:p>
        </p:txBody>
      </p:sp>
      <p:sp>
        <p:nvSpPr>
          <p:cNvPr id="97284" name="Rectangle 5">
            <a:extLst>
              <a:ext uri="{FF2B5EF4-FFF2-40B4-BE49-F238E27FC236}">
                <a16:creationId xmlns:a16="http://schemas.microsoft.com/office/drawing/2014/main" id="{55B2DB6D-59BA-6CBE-F105-CD66C229D6BC}"/>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8">
            <a:extLst>
              <a:ext uri="{FF2B5EF4-FFF2-40B4-BE49-F238E27FC236}">
                <a16:creationId xmlns:a16="http://schemas.microsoft.com/office/drawing/2014/main" id="{ACDB77BA-B65E-17FC-95CC-67DB8904FCA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98307" name="Espace réservé du numéro de diapositive 4">
            <a:extLst>
              <a:ext uri="{FF2B5EF4-FFF2-40B4-BE49-F238E27FC236}">
                <a16:creationId xmlns:a16="http://schemas.microsoft.com/office/drawing/2014/main" id="{C69CAB22-3FAC-6261-F9E3-F3877313328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598B73B-4F4C-4F6F-AEF1-7C94AFCBC4A2}" type="slidenum">
              <a:rPr lang="fr-FR" altLang="fr-FR" sz="2000">
                <a:solidFill>
                  <a:srgbClr val="984807"/>
                </a:solidFill>
              </a:rPr>
              <a:pPr algn="r" eaLnBrk="1" hangingPunct="1">
                <a:spcBef>
                  <a:spcPct val="0"/>
                </a:spcBef>
                <a:buFontTx/>
                <a:buNone/>
              </a:pPr>
              <a:t>94</a:t>
            </a:fld>
            <a:endParaRPr lang="fr-FR" altLang="fr-FR" sz="2000">
              <a:solidFill>
                <a:srgbClr val="984807"/>
              </a:solidFill>
            </a:endParaRPr>
          </a:p>
        </p:txBody>
      </p:sp>
      <p:sp>
        <p:nvSpPr>
          <p:cNvPr id="98308" name="Rectangle 5">
            <a:extLst>
              <a:ext uri="{FF2B5EF4-FFF2-40B4-BE49-F238E27FC236}">
                <a16:creationId xmlns:a16="http://schemas.microsoft.com/office/drawing/2014/main" id="{AE487857-D388-BE04-5A19-80468F59878A}"/>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8309" name="Rectangle 1">
            <a:extLst>
              <a:ext uri="{FF2B5EF4-FFF2-40B4-BE49-F238E27FC236}">
                <a16:creationId xmlns:a16="http://schemas.microsoft.com/office/drawing/2014/main" id="{CAFC1047-A4FB-C60F-2CAD-7AE550F3253F}"/>
              </a:ext>
            </a:extLst>
          </p:cNvPr>
          <p:cNvSpPr>
            <a:spLocks noChangeArrowheads="1"/>
          </p:cNvSpPr>
          <p:nvPr/>
        </p:nvSpPr>
        <p:spPr bwMode="auto">
          <a:xfrm>
            <a:off x="414338" y="1316038"/>
            <a:ext cx="83343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ou à un flux thermique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 jamais déplacer une bouteille d’acétylène qui a été soumise à un feu avant d’avoir effectué la phase de refroidissement et d’avoir contrôlé sa T°.</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PÉRIMÈTRE DE SÉCURITÉ </a:t>
            </a:r>
            <a:r>
              <a:rPr lang="fr-FR" altLang="fr-F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200 M EN CHAMP LIBRE (EFFETS MISSILES)</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Distance peut être réduite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protection par des murs de parpaing ou de béton ou des équipements de protection lourds</a:t>
            </a:r>
            <a:endParaRPr lang="fr-FR" altLang="fr-FR">
              <a:latin typeface="Times New Roman" panose="02020603050405020304" pitchFamily="18" charset="0"/>
              <a:cs typeface="Calibri" panose="020F050202020403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re 8">
            <a:extLst>
              <a:ext uri="{FF2B5EF4-FFF2-40B4-BE49-F238E27FC236}">
                <a16:creationId xmlns:a16="http://schemas.microsoft.com/office/drawing/2014/main" id="{0073AFE6-03F4-280B-0CAE-5CBA3680CCC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99331" name="Espace réservé du numéro de diapositive 4">
            <a:extLst>
              <a:ext uri="{FF2B5EF4-FFF2-40B4-BE49-F238E27FC236}">
                <a16:creationId xmlns:a16="http://schemas.microsoft.com/office/drawing/2014/main" id="{8894979D-3D05-61A6-2816-D800EAE611B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9259E8F-95BB-495E-BB0D-F5630C9EDBDC}" type="slidenum">
              <a:rPr lang="fr-FR" altLang="fr-FR" sz="2000">
                <a:solidFill>
                  <a:srgbClr val="984807"/>
                </a:solidFill>
              </a:rPr>
              <a:pPr algn="r" eaLnBrk="1" hangingPunct="1">
                <a:spcBef>
                  <a:spcPct val="0"/>
                </a:spcBef>
                <a:buFontTx/>
                <a:buNone/>
              </a:pPr>
              <a:t>95</a:t>
            </a:fld>
            <a:endParaRPr lang="fr-FR" altLang="fr-FR" sz="2000">
              <a:solidFill>
                <a:srgbClr val="984807"/>
              </a:solidFill>
            </a:endParaRPr>
          </a:p>
        </p:txBody>
      </p:sp>
      <p:sp>
        <p:nvSpPr>
          <p:cNvPr id="99332" name="Rectangle 5">
            <a:extLst>
              <a:ext uri="{FF2B5EF4-FFF2-40B4-BE49-F238E27FC236}">
                <a16:creationId xmlns:a16="http://schemas.microsoft.com/office/drawing/2014/main" id="{E62D087B-EFE6-5411-25DA-BA776D97987B}"/>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99333" name="Rectangle 1">
            <a:extLst>
              <a:ext uri="{FF2B5EF4-FFF2-40B4-BE49-F238E27FC236}">
                <a16:creationId xmlns:a16="http://schemas.microsoft.com/office/drawing/2014/main" id="{912D3B5F-F93A-82F8-A0FE-50AC93C3ECAB}"/>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ou à un flux thermique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9334" name="ZoneTexte 3">
            <a:extLst>
              <a:ext uri="{FF2B5EF4-FFF2-40B4-BE49-F238E27FC236}">
                <a16:creationId xmlns:a16="http://schemas.microsoft.com/office/drawing/2014/main" id="{DEDEAFC3-9E69-B0A2-ACB6-0E103A32ECF1}"/>
              </a:ext>
            </a:extLst>
          </p:cNvPr>
          <p:cNvSpPr txBox="1">
            <a:spLocks noChangeArrowheads="1"/>
          </p:cNvSpPr>
          <p:nvPr/>
        </p:nvSpPr>
        <p:spPr bwMode="auto">
          <a:xfrm>
            <a:off x="414338" y="2027238"/>
            <a:ext cx="8208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a. – Reconnaissance et sécurité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Procéder à une reconnaissance avec une prise de renseignements (type, nombre, lieu de stockage, état de la bouteille, etc.° et à des mesures d’explosimétrie du milieu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Effectuer une 1</a:t>
            </a:r>
            <a:r>
              <a:rPr lang="fr-FR" altLang="fr-FR" sz="2400" baseline="30000">
                <a:latin typeface="Times New Roman" panose="02020603050405020304" pitchFamily="18" charset="0"/>
                <a:ea typeface="Calibri" panose="020F0502020204030204" pitchFamily="34" charset="0"/>
                <a:cs typeface="Times New Roman" panose="02020603050405020304" pitchFamily="18" charset="0"/>
              </a:rPr>
              <a:t>ère</a:t>
            </a:r>
            <a:r>
              <a:rPr lang="fr-FR" altLang="fr-FR" sz="2400">
                <a:latin typeface="Times New Roman" panose="02020603050405020304" pitchFamily="18" charset="0"/>
                <a:ea typeface="Calibri" panose="020F0502020204030204" pitchFamily="34" charset="0"/>
                <a:cs typeface="Times New Roman" panose="02020603050405020304" pitchFamily="18" charset="0"/>
              </a:rPr>
              <a:t> mesure de T° à la caméra thermique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Rechercher les signes de dommages dus à la chaleur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re 8">
            <a:extLst>
              <a:ext uri="{FF2B5EF4-FFF2-40B4-BE49-F238E27FC236}">
                <a16:creationId xmlns:a16="http://schemas.microsoft.com/office/drawing/2014/main" id="{31980B92-1B28-5191-9E8A-40FF68A61A0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0355" name="Espace réservé du numéro de diapositive 4">
            <a:extLst>
              <a:ext uri="{FF2B5EF4-FFF2-40B4-BE49-F238E27FC236}">
                <a16:creationId xmlns:a16="http://schemas.microsoft.com/office/drawing/2014/main" id="{80CE3BB8-BD2F-F22C-9A79-110E893E65E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361FC8E-B07D-4339-B7C3-D584852F751C}" type="slidenum">
              <a:rPr lang="fr-FR" altLang="fr-FR" sz="2000">
                <a:solidFill>
                  <a:srgbClr val="984807"/>
                </a:solidFill>
              </a:rPr>
              <a:pPr algn="r" eaLnBrk="1" hangingPunct="1">
                <a:spcBef>
                  <a:spcPct val="0"/>
                </a:spcBef>
                <a:buFontTx/>
                <a:buNone/>
              </a:pPr>
              <a:t>96</a:t>
            </a:fld>
            <a:endParaRPr lang="fr-FR" altLang="fr-FR" sz="2000">
              <a:solidFill>
                <a:srgbClr val="984807"/>
              </a:solidFill>
            </a:endParaRPr>
          </a:p>
        </p:txBody>
      </p:sp>
      <p:sp>
        <p:nvSpPr>
          <p:cNvPr id="100356" name="Rectangle 5">
            <a:extLst>
              <a:ext uri="{FF2B5EF4-FFF2-40B4-BE49-F238E27FC236}">
                <a16:creationId xmlns:a16="http://schemas.microsoft.com/office/drawing/2014/main" id="{5FF2E449-CAE7-D8D5-4B40-FD724A5024CB}"/>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0357" name="Rectangle 1">
            <a:extLst>
              <a:ext uri="{FF2B5EF4-FFF2-40B4-BE49-F238E27FC236}">
                <a16:creationId xmlns:a16="http://schemas.microsoft.com/office/drawing/2014/main" id="{FFC48FD4-D8AB-650C-0688-34D5BF7D0136}"/>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ou à un flux thermique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0358" name="ZoneTexte 3">
            <a:extLst>
              <a:ext uri="{FF2B5EF4-FFF2-40B4-BE49-F238E27FC236}">
                <a16:creationId xmlns:a16="http://schemas.microsoft.com/office/drawing/2014/main" id="{DAD3DAB1-1C10-1CB5-5498-0E8C0013FC66}"/>
              </a:ext>
            </a:extLst>
          </p:cNvPr>
          <p:cNvSpPr txBox="1">
            <a:spLocks noChangeArrowheads="1"/>
          </p:cNvSpPr>
          <p:nvPr/>
        </p:nvSpPr>
        <p:spPr bwMode="auto">
          <a:xfrm>
            <a:off x="414338" y="1920875"/>
            <a:ext cx="8137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b. – Le refroidissement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Refroidir les bouteilles à l’eau pendant 1 heure au minimum </a:t>
            </a:r>
          </a:p>
          <a:p>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Refroidissement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Calibri" panose="020F0502020204030204" pitchFamily="34" charset="0"/>
              </a:rPr>
              <a:t>assurant la protection </a:t>
            </a:r>
          </a:p>
          <a:p>
            <a:r>
              <a:rPr lang="fr-FR" altLang="fr-FR" sz="2400">
                <a:latin typeface="Times New Roman" panose="02020603050405020304" pitchFamily="18" charset="0"/>
                <a:cs typeface="Calibri" panose="020F0502020204030204" pitchFamily="34" charset="0"/>
              </a:rPr>
              <a:t>des intervenants par un écran ou la mise </a:t>
            </a:r>
          </a:p>
          <a:p>
            <a:r>
              <a:rPr lang="fr-FR" altLang="fr-FR" sz="2400">
                <a:latin typeface="Times New Roman" panose="02020603050405020304" pitchFamily="18" charset="0"/>
                <a:cs typeface="Calibri" panose="020F0502020204030204" pitchFamily="34" charset="0"/>
              </a:rPr>
              <a:t>en place de moyens hydrauliques sur pied </a:t>
            </a:r>
          </a:p>
          <a:p>
            <a:r>
              <a:rPr lang="fr-FR" altLang="fr-FR" sz="2400">
                <a:latin typeface="Times New Roman" panose="02020603050405020304" pitchFamily="18" charset="0"/>
                <a:cs typeface="Calibri" panose="020F0502020204030204" pitchFamily="34" charset="0"/>
              </a:rPr>
              <a:t>ou fixés avec un débit de 250 L/min au </a:t>
            </a:r>
          </a:p>
          <a:p>
            <a:r>
              <a:rPr lang="fr-FR" altLang="fr-FR" sz="2400">
                <a:latin typeface="Times New Roman" panose="02020603050405020304" pitchFamily="18" charset="0"/>
                <a:cs typeface="Calibri" panose="020F0502020204030204" pitchFamily="34" charset="0"/>
              </a:rPr>
              <a:t>minimum en JDA</a:t>
            </a:r>
          </a:p>
        </p:txBody>
      </p:sp>
      <p:pic>
        <p:nvPicPr>
          <p:cNvPr id="100359" name="Picture 1">
            <a:extLst>
              <a:ext uri="{FF2B5EF4-FFF2-40B4-BE49-F238E27FC236}">
                <a16:creationId xmlns:a16="http://schemas.microsoft.com/office/drawing/2014/main" id="{8A829030-D9E0-7EA2-F000-1FB3A4F92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73" b="56171"/>
          <a:stretch>
            <a:fillRect/>
          </a:stretch>
        </p:blipFill>
        <p:spPr bwMode="auto">
          <a:xfrm>
            <a:off x="5934075" y="3062288"/>
            <a:ext cx="289401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8">
            <a:extLst>
              <a:ext uri="{FF2B5EF4-FFF2-40B4-BE49-F238E27FC236}">
                <a16:creationId xmlns:a16="http://schemas.microsoft.com/office/drawing/2014/main" id="{74CD3B42-A721-23BF-164E-36D49604813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1379" name="Espace réservé du numéro de diapositive 4">
            <a:extLst>
              <a:ext uri="{FF2B5EF4-FFF2-40B4-BE49-F238E27FC236}">
                <a16:creationId xmlns:a16="http://schemas.microsoft.com/office/drawing/2014/main" id="{0DE01D44-B21F-AF68-D649-1BD0F3337F8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DE365CE-975E-4A24-ACBF-99A2F6AB68F8}" type="slidenum">
              <a:rPr lang="fr-FR" altLang="fr-FR" sz="2000">
                <a:solidFill>
                  <a:srgbClr val="984807"/>
                </a:solidFill>
              </a:rPr>
              <a:pPr algn="r" eaLnBrk="1" hangingPunct="1">
                <a:spcBef>
                  <a:spcPct val="0"/>
                </a:spcBef>
                <a:buFontTx/>
                <a:buNone/>
              </a:pPr>
              <a:t>97</a:t>
            </a:fld>
            <a:endParaRPr lang="fr-FR" altLang="fr-FR" sz="2000">
              <a:solidFill>
                <a:srgbClr val="984807"/>
              </a:solidFill>
            </a:endParaRPr>
          </a:p>
        </p:txBody>
      </p:sp>
      <p:sp>
        <p:nvSpPr>
          <p:cNvPr id="101380" name="Rectangle 5">
            <a:extLst>
              <a:ext uri="{FF2B5EF4-FFF2-40B4-BE49-F238E27FC236}">
                <a16:creationId xmlns:a16="http://schemas.microsoft.com/office/drawing/2014/main" id="{66010CC1-125F-3E94-8B52-AF924C664753}"/>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1381" name="Rectangle 1">
            <a:extLst>
              <a:ext uri="{FF2B5EF4-FFF2-40B4-BE49-F238E27FC236}">
                <a16:creationId xmlns:a16="http://schemas.microsoft.com/office/drawing/2014/main" id="{7D5D6ED0-0066-E49F-6631-4F0FA5BEED63}"/>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ou à un flux thermique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1382" name="ZoneTexte 3">
            <a:extLst>
              <a:ext uri="{FF2B5EF4-FFF2-40B4-BE49-F238E27FC236}">
                <a16:creationId xmlns:a16="http://schemas.microsoft.com/office/drawing/2014/main" id="{67394B2F-5B27-4279-D6CD-9843B3D7E3EA}"/>
              </a:ext>
            </a:extLst>
          </p:cNvPr>
          <p:cNvSpPr txBox="1">
            <a:spLocks noChangeArrowheads="1"/>
          </p:cNvSpPr>
          <p:nvPr/>
        </p:nvSpPr>
        <p:spPr bwMode="auto">
          <a:xfrm>
            <a:off x="439738" y="1974850"/>
            <a:ext cx="81359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b. – Le refroidissement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Refroidissement efficace si la T° des parois de la bouteille est à température ambiante et s’y maintient.</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Si la paroi de la bouteille sèche ou si la T° de la paroi de la bouteille augmente, relancer la phase de refroidissement pendant 1 heure.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8">
            <a:extLst>
              <a:ext uri="{FF2B5EF4-FFF2-40B4-BE49-F238E27FC236}">
                <a16:creationId xmlns:a16="http://schemas.microsoft.com/office/drawing/2014/main" id="{9C5B6349-4EC4-8BB0-FD4B-092FD9CDFF9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2403" name="Espace réservé du numéro de diapositive 4">
            <a:extLst>
              <a:ext uri="{FF2B5EF4-FFF2-40B4-BE49-F238E27FC236}">
                <a16:creationId xmlns:a16="http://schemas.microsoft.com/office/drawing/2014/main" id="{D2A5611D-3C24-623E-E31B-792EF8A7526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D4C12F7-8479-408E-B943-4252E5B699A9}" type="slidenum">
              <a:rPr lang="fr-FR" altLang="fr-FR" sz="2000">
                <a:solidFill>
                  <a:srgbClr val="984807"/>
                </a:solidFill>
              </a:rPr>
              <a:pPr algn="r" eaLnBrk="1" hangingPunct="1">
                <a:spcBef>
                  <a:spcPct val="0"/>
                </a:spcBef>
                <a:buFontTx/>
                <a:buNone/>
              </a:pPr>
              <a:t>98</a:t>
            </a:fld>
            <a:endParaRPr lang="fr-FR" altLang="fr-FR" sz="2000">
              <a:solidFill>
                <a:srgbClr val="984807"/>
              </a:solidFill>
            </a:endParaRPr>
          </a:p>
        </p:txBody>
      </p:sp>
      <p:sp>
        <p:nvSpPr>
          <p:cNvPr id="102404" name="Rectangle 5">
            <a:extLst>
              <a:ext uri="{FF2B5EF4-FFF2-40B4-BE49-F238E27FC236}">
                <a16:creationId xmlns:a16="http://schemas.microsoft.com/office/drawing/2014/main" id="{EC6A4D11-4F0E-8921-70E7-2B03D840BF30}"/>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2405" name="Rectangle 1">
            <a:extLst>
              <a:ext uri="{FF2B5EF4-FFF2-40B4-BE49-F238E27FC236}">
                <a16:creationId xmlns:a16="http://schemas.microsoft.com/office/drawing/2014/main" id="{475D7A1A-3AE7-8582-B3A3-AD18794B6C30}"/>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ou à un flux thermique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06" name="ZoneTexte 3">
            <a:extLst>
              <a:ext uri="{FF2B5EF4-FFF2-40B4-BE49-F238E27FC236}">
                <a16:creationId xmlns:a16="http://schemas.microsoft.com/office/drawing/2014/main" id="{F0C78EE8-3252-634A-9623-D2597EBDF323}"/>
              </a:ext>
            </a:extLst>
          </p:cNvPr>
          <p:cNvSpPr txBox="1">
            <a:spLocks noChangeArrowheads="1"/>
          </p:cNvSpPr>
          <p:nvPr/>
        </p:nvSpPr>
        <p:spPr bwMode="auto">
          <a:xfrm>
            <a:off x="468313" y="1963738"/>
            <a:ext cx="82073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 – Phase de surveillance : 1 heure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Toutes les 15 minutes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Calibri" panose="020F0502020204030204" pitchFamily="34" charset="0"/>
              </a:rPr>
              <a:t> s’assurer que la bouteille reste à T° ambiante.</a:t>
            </a:r>
          </a:p>
          <a:p>
            <a:r>
              <a:rPr lang="fr-FR" altLang="fr-FR" sz="2400">
                <a:latin typeface="Times New Roman" panose="02020603050405020304" pitchFamily="18" charset="0"/>
                <a:cs typeface="Calibri" panose="020F0502020204030204" pitchFamily="34" charset="0"/>
              </a:rPr>
              <a:t> </a:t>
            </a:r>
          </a:p>
          <a:p>
            <a:r>
              <a:rPr lang="fr-FR" altLang="fr-FR" sz="2400">
                <a:latin typeface="Times New Roman" panose="02020603050405020304" pitchFamily="18" charset="0"/>
                <a:cs typeface="Calibri" panose="020F0502020204030204" pitchFamily="34" charset="0"/>
              </a:rPr>
              <a:t>Si la T° augmente </a:t>
            </a:r>
            <a:r>
              <a:rPr lang="fr-FR" altLang="fr-FR" sz="24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Calibri" panose="020F0502020204030204" pitchFamily="34" charset="0"/>
              </a:rPr>
              <a:t> recommencer la </a:t>
            </a:r>
          </a:p>
          <a:p>
            <a:r>
              <a:rPr lang="fr-FR" altLang="fr-FR" sz="2400">
                <a:latin typeface="Times New Roman" panose="02020603050405020304" pitchFamily="18" charset="0"/>
                <a:cs typeface="Calibri" panose="020F0502020204030204" pitchFamily="34" charset="0"/>
              </a:rPr>
              <a:t>phase de refroidissement pendant 1 heure</a:t>
            </a:r>
          </a:p>
        </p:txBody>
      </p:sp>
      <p:pic>
        <p:nvPicPr>
          <p:cNvPr id="102407" name="Picture 1">
            <a:extLst>
              <a:ext uri="{FF2B5EF4-FFF2-40B4-BE49-F238E27FC236}">
                <a16:creationId xmlns:a16="http://schemas.microsoft.com/office/drawing/2014/main" id="{D95BFCB7-63F4-1C00-FBD9-FC7205E5A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673" b="56171"/>
          <a:stretch>
            <a:fillRect/>
          </a:stretch>
        </p:blipFill>
        <p:spPr bwMode="auto">
          <a:xfrm>
            <a:off x="5942013" y="3284538"/>
            <a:ext cx="273367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re 8">
            <a:extLst>
              <a:ext uri="{FF2B5EF4-FFF2-40B4-BE49-F238E27FC236}">
                <a16:creationId xmlns:a16="http://schemas.microsoft.com/office/drawing/2014/main" id="{24980CB7-0A07-D185-DF31-9EF68AF0753E}"/>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Bouteille d’acétylène</a:t>
            </a:r>
          </a:p>
        </p:txBody>
      </p:sp>
      <p:sp>
        <p:nvSpPr>
          <p:cNvPr id="103427" name="Espace réservé du numéro de diapositive 4">
            <a:extLst>
              <a:ext uri="{FF2B5EF4-FFF2-40B4-BE49-F238E27FC236}">
                <a16:creationId xmlns:a16="http://schemas.microsoft.com/office/drawing/2014/main" id="{BE69F14B-EDD5-548C-4853-03973211446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459DFBB-327D-4E1F-BD58-336BF0BA632D}" type="slidenum">
              <a:rPr lang="fr-FR" altLang="fr-FR" sz="2000">
                <a:solidFill>
                  <a:srgbClr val="984807"/>
                </a:solidFill>
              </a:rPr>
              <a:pPr algn="r" eaLnBrk="1" hangingPunct="1">
                <a:spcBef>
                  <a:spcPct val="0"/>
                </a:spcBef>
                <a:buFontTx/>
                <a:buNone/>
              </a:pPr>
              <a:t>99</a:t>
            </a:fld>
            <a:endParaRPr lang="fr-FR" altLang="fr-FR" sz="2000">
              <a:solidFill>
                <a:srgbClr val="984807"/>
              </a:solidFill>
            </a:endParaRPr>
          </a:p>
        </p:txBody>
      </p:sp>
      <p:sp>
        <p:nvSpPr>
          <p:cNvPr id="103428" name="Rectangle 5">
            <a:extLst>
              <a:ext uri="{FF2B5EF4-FFF2-40B4-BE49-F238E27FC236}">
                <a16:creationId xmlns:a16="http://schemas.microsoft.com/office/drawing/2014/main" id="{3D526BE2-7F7D-FA11-0EF0-4DACAFC548AE}"/>
              </a:ext>
            </a:extLst>
          </p:cNvPr>
          <p:cNvSpPr>
            <a:spLocks noChangeArrowheads="1"/>
          </p:cNvSpPr>
          <p:nvPr/>
        </p:nvSpPr>
        <p:spPr bwMode="auto">
          <a:xfrm>
            <a:off x="217170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103429" name="Rectangle 1">
            <a:extLst>
              <a:ext uri="{FF2B5EF4-FFF2-40B4-BE49-F238E27FC236}">
                <a16:creationId xmlns:a16="http://schemas.microsoft.com/office/drawing/2014/main" id="{CD205CBF-3527-8003-81AC-4EC4BD9CA399}"/>
              </a:ext>
            </a:extLst>
          </p:cNvPr>
          <p:cNvSpPr>
            <a:spLocks noChangeArrowheads="1"/>
          </p:cNvSpPr>
          <p:nvPr/>
        </p:nvSpPr>
        <p:spPr bwMode="auto">
          <a:xfrm>
            <a:off x="414338" y="1316038"/>
            <a:ext cx="833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449263" algn="l"/>
              </a:tabLst>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tabLst>
                <a:tab pos="449263" algn="l"/>
              </a:tabLst>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tabLst>
                <a:tab pos="449263" algn="l"/>
              </a:tabLst>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tabLst>
                <a:tab pos="449263" algn="l"/>
              </a:tabLst>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449263" algn="l"/>
              </a:tabLst>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1. – Soumises à un incendie ou à un flux thermique :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3430" name="ZoneTexte 3">
            <a:extLst>
              <a:ext uri="{FF2B5EF4-FFF2-40B4-BE49-F238E27FC236}">
                <a16:creationId xmlns:a16="http://schemas.microsoft.com/office/drawing/2014/main" id="{6DC57C6A-F78B-0628-7F8D-4D5516F58A0D}"/>
              </a:ext>
            </a:extLst>
          </p:cNvPr>
          <p:cNvSpPr txBox="1">
            <a:spLocks noChangeArrowheads="1"/>
          </p:cNvSpPr>
          <p:nvPr/>
        </p:nvSpPr>
        <p:spPr bwMode="auto">
          <a:xfrm>
            <a:off x="468313" y="1963738"/>
            <a:ext cx="82073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49263" algn="l"/>
              </a:tabLst>
              <a:defRPr>
                <a:solidFill>
                  <a:schemeClr val="tx1"/>
                </a:solidFill>
                <a:latin typeface="Arial" panose="020B0604020202020204" pitchFamily="34" charset="0"/>
              </a:defRPr>
            </a:lvl1pPr>
            <a:lvl2pPr marL="742950" indent="-285750">
              <a:tabLst>
                <a:tab pos="449263" algn="l"/>
              </a:tabLst>
              <a:defRPr>
                <a:solidFill>
                  <a:schemeClr val="tx1"/>
                </a:solidFill>
                <a:latin typeface="Arial" panose="020B0604020202020204" pitchFamily="34" charset="0"/>
              </a:defRPr>
            </a:lvl2pPr>
            <a:lvl3pPr marL="1143000" indent="-228600">
              <a:tabLst>
                <a:tab pos="449263" algn="l"/>
              </a:tabLst>
              <a:defRPr>
                <a:solidFill>
                  <a:schemeClr val="tx1"/>
                </a:solidFill>
                <a:latin typeface="Arial" panose="020B0604020202020204" pitchFamily="34" charset="0"/>
              </a:defRPr>
            </a:lvl3pPr>
            <a:lvl4pPr marL="1600200" indent="-228600">
              <a:tabLst>
                <a:tab pos="449263" algn="l"/>
              </a:tabLst>
              <a:defRPr>
                <a:solidFill>
                  <a:schemeClr val="tx1"/>
                </a:solidFill>
                <a:latin typeface="Arial" panose="020B0604020202020204" pitchFamily="34" charset="0"/>
              </a:defRPr>
            </a:lvl4pPr>
            <a:lvl5pPr marL="2057400" indent="-228600">
              <a:tabLst>
                <a:tab pos="4492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Lst>
              <a:defRPr>
                <a:solidFill>
                  <a:schemeClr val="tx1"/>
                </a:solidFill>
                <a:latin typeface="Arial" panose="020B0604020202020204" pitchFamily="34" charset="0"/>
              </a:defRPr>
            </a:lvl9pPr>
          </a:lstStyle>
          <a:p>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 – Phase de surveillance : 1 heure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Si la bouteille reste à T° ambiante au bout d’une heure : on peut considérer qu’il n’y a plus de risque d’explosion.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À l’issue, en cas de nécessité, la bouteille peut être mise à l’abri pour faciliter sa prise en charge.</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r>
              <a:rPr lang="fr-FR" altLang="fr-FR" sz="2400">
                <a:latin typeface="Times New Roman" panose="02020603050405020304" pitchFamily="18" charset="0"/>
                <a:ea typeface="Calibri" panose="020F0502020204030204" pitchFamily="34" charset="0"/>
                <a:cs typeface="Times New Roman" panose="02020603050405020304" pitchFamily="18" charset="0"/>
              </a:rPr>
              <a:t>Fournisseur doit être contacté pour reprendre la bouteille et la mettre en sécurité. </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1215</TotalTime>
  <Words>4513</Words>
  <Application>Microsoft Office PowerPoint</Application>
  <PresentationFormat>Affichage à l'écran (4:3)</PresentationFormat>
  <Paragraphs>735</Paragraphs>
  <Slides>107</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107</vt:i4>
      </vt:variant>
    </vt:vector>
  </HeadingPairs>
  <TitlesOfParts>
    <vt:vector size="116" baseType="lpstr">
      <vt:lpstr>Arial</vt:lpstr>
      <vt:lpstr>Myriad Pro</vt:lpstr>
      <vt:lpstr>Calibri</vt:lpstr>
      <vt:lpstr>Times New Roman</vt:lpstr>
      <vt:lpstr>inherit</vt:lpstr>
      <vt:lpstr>Wingdings</vt:lpstr>
      <vt:lpstr>Symbol</vt:lpstr>
      <vt:lpstr>GCCAR</vt:lpstr>
      <vt:lpstr>Diapositive Microsoft PowerPoint</vt:lpstr>
      <vt:lpstr>Le risque gaz</vt:lpstr>
      <vt:lpstr>Le risque gaz</vt:lpstr>
      <vt:lpstr>Origine </vt:lpstr>
      <vt:lpstr>Origine </vt:lpstr>
      <vt:lpstr>Origine </vt:lpstr>
      <vt:lpstr>Origine </vt:lpstr>
      <vt:lpstr>Gaz en bouteille </vt:lpstr>
      <vt:lpstr>Gaz en bouteille</vt:lpstr>
      <vt:lpstr>Gaz en bouteille </vt:lpstr>
      <vt:lpstr>Gaz en bouteille</vt:lpstr>
      <vt:lpstr>Gaz en bouteille</vt:lpstr>
      <vt:lpstr>Gaz en bouteille</vt:lpstr>
      <vt:lpstr>Gaz en bouteille </vt:lpstr>
      <vt:lpstr>Gaz en bouteille </vt:lpstr>
      <vt:lpstr>Gaz en bouteille </vt:lpstr>
      <vt:lpstr>Gaz en bouteille </vt:lpstr>
      <vt:lpstr>Gaz en bouteille</vt:lpstr>
      <vt:lpstr>Gaz en bouteille</vt:lpstr>
      <vt:lpstr>Gaz en bouteille</vt:lpstr>
      <vt:lpstr>Gaz en bouteille</vt:lpstr>
      <vt:lpstr>Gaz en bouteille</vt:lpstr>
      <vt:lpstr>Gaz en bouteille</vt:lpstr>
      <vt:lpstr>Gaz en bouteille</vt:lpstr>
      <vt:lpstr>Gaz en bouteille</vt:lpstr>
      <vt:lpstr>Gaz en bouteille</vt:lpstr>
      <vt:lpstr>Gaz en bouteille</vt:lpstr>
      <vt:lpstr>Présentation PowerPoint</vt:lpstr>
      <vt:lpstr>Transport </vt:lpstr>
      <vt:lpstr>Transport </vt:lpstr>
      <vt:lpstr>Transport </vt:lpstr>
      <vt:lpstr>Transport </vt:lpstr>
      <vt:lpstr>Transport </vt:lpstr>
      <vt:lpstr>Transport </vt:lpstr>
      <vt:lpstr>Stockage  </vt:lpstr>
      <vt:lpstr>Stockage  </vt:lpstr>
      <vt:lpstr>Stockage  </vt:lpstr>
      <vt:lpstr>Stockage  </vt:lpstr>
      <vt:lpstr>Stockage  </vt:lpstr>
      <vt:lpstr>Stockage  </vt:lpstr>
      <vt:lpstr>Stockage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Distribution  </vt:lpstr>
      <vt:lpstr>CAT devant une bouteille de gaz soumise au feu ou à un choc  </vt:lpstr>
      <vt:lpstr>Bouteille de gaz soumise au feu ou à un choc  </vt:lpstr>
      <vt:lpstr>Bouteille de gaz soumise au feu ou à un choc  </vt:lpstr>
      <vt:lpstr>Bouteille de gaz soumise au feu ou à un choc  </vt:lpstr>
      <vt:lpstr>Protection et sécurité</vt:lpstr>
      <vt:lpstr>Protection et sécurité</vt:lpstr>
      <vt:lpstr>Protection et sécurité</vt:lpstr>
      <vt:lpstr>Protection et sécurité</vt:lpstr>
      <vt:lpstr>Protection et sécurité</vt:lpstr>
      <vt:lpstr>Bouteille de gaz comprimé</vt:lpstr>
      <vt:lpstr>Bouteille de gaz comprimé</vt:lpstr>
      <vt:lpstr>Bouteille de gaz comprimé</vt:lpstr>
      <vt:lpstr>Bouteille de gaz comprimé</vt:lpstr>
      <vt:lpstr>Bouteille de gaz comprimé</vt:lpstr>
      <vt:lpstr>Bouteille de gaz comprimé</vt:lpstr>
      <vt:lpstr>Bouteille de gaz comprimé</vt:lpstr>
      <vt:lpstr>Bouteille de gaz comprimé</vt:lpstr>
      <vt:lpstr>Bouteille de gaz comprimé</vt:lpstr>
      <vt:lpstr>Bouteille GPL</vt:lpstr>
      <vt:lpstr>Bouteille GPL</vt:lpstr>
      <vt:lpstr>Bouteille GPL</vt:lpstr>
      <vt:lpstr>Bouteille GPL</vt:lpstr>
      <vt:lpstr>Bouteille GPL</vt:lpstr>
      <vt:lpstr>Bouteille GPL</vt:lpstr>
      <vt:lpstr>Bouteille GPL</vt:lpstr>
      <vt:lpstr>Bouteille GPL</vt:lpstr>
      <vt:lpstr>Bouteille GPL</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Bouteille d’acétylène</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106</cp:revision>
  <cp:lastPrinted>2015-08-06T08:01:37Z</cp:lastPrinted>
  <dcterms:created xsi:type="dcterms:W3CDTF">2015-08-05T10:19:35Z</dcterms:created>
  <dcterms:modified xsi:type="dcterms:W3CDTF">2025-01-14T16:23:22Z</dcterms:modified>
</cp:coreProperties>
</file>