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9"/>
  </p:notesMasterIdLst>
  <p:sldIdLst>
    <p:sldId id="256" r:id="rId2"/>
    <p:sldId id="337" r:id="rId3"/>
    <p:sldId id="257" r:id="rId4"/>
    <p:sldId id="270" r:id="rId5"/>
    <p:sldId id="273" r:id="rId6"/>
    <p:sldId id="272" r:id="rId7"/>
    <p:sldId id="271" r:id="rId8"/>
    <p:sldId id="269" r:id="rId9"/>
    <p:sldId id="274" r:id="rId10"/>
    <p:sldId id="258" r:id="rId11"/>
    <p:sldId id="275" r:id="rId12"/>
    <p:sldId id="382" r:id="rId13"/>
    <p:sldId id="259" r:id="rId14"/>
    <p:sldId id="260" r:id="rId15"/>
    <p:sldId id="381" r:id="rId16"/>
    <p:sldId id="261" r:id="rId17"/>
    <p:sldId id="383" r:id="rId18"/>
    <p:sldId id="278" r:id="rId19"/>
    <p:sldId id="277" r:id="rId20"/>
    <p:sldId id="339" r:id="rId21"/>
    <p:sldId id="340" r:id="rId22"/>
    <p:sldId id="341" r:id="rId23"/>
    <p:sldId id="342" r:id="rId24"/>
    <p:sldId id="348" r:id="rId25"/>
    <p:sldId id="346" r:id="rId26"/>
    <p:sldId id="281" r:id="rId27"/>
    <p:sldId id="283" r:id="rId28"/>
    <p:sldId id="282" r:id="rId29"/>
    <p:sldId id="375" r:id="rId30"/>
    <p:sldId id="374" r:id="rId31"/>
    <p:sldId id="284" r:id="rId32"/>
    <p:sldId id="373" r:id="rId33"/>
    <p:sldId id="286" r:id="rId34"/>
    <p:sldId id="376" r:id="rId35"/>
    <p:sldId id="285" r:id="rId36"/>
    <p:sldId id="377" r:id="rId37"/>
    <p:sldId id="290" r:id="rId38"/>
    <p:sldId id="384" r:id="rId39"/>
    <p:sldId id="291" r:id="rId40"/>
    <p:sldId id="358" r:id="rId41"/>
    <p:sldId id="262" r:id="rId42"/>
    <p:sldId id="380" r:id="rId43"/>
    <p:sldId id="287" r:id="rId44"/>
    <p:sldId id="292" r:id="rId45"/>
    <p:sldId id="296" r:id="rId46"/>
    <p:sldId id="295" r:id="rId47"/>
    <p:sldId id="298" r:id="rId48"/>
    <p:sldId id="297" r:id="rId49"/>
    <p:sldId id="299" r:id="rId50"/>
    <p:sldId id="294" r:id="rId51"/>
    <p:sldId id="300" r:id="rId52"/>
    <p:sldId id="293" r:id="rId53"/>
    <p:sldId id="301" r:id="rId54"/>
    <p:sldId id="263" r:id="rId55"/>
    <p:sldId id="264" r:id="rId56"/>
    <p:sldId id="302" r:id="rId57"/>
    <p:sldId id="303" r:id="rId58"/>
    <p:sldId id="351" r:id="rId59"/>
    <p:sldId id="304" r:id="rId60"/>
    <p:sldId id="309" r:id="rId61"/>
    <p:sldId id="306" r:id="rId62"/>
    <p:sldId id="305" r:id="rId63"/>
    <p:sldId id="308" r:id="rId64"/>
    <p:sldId id="349" r:id="rId65"/>
    <p:sldId id="307" r:id="rId66"/>
    <p:sldId id="350" r:id="rId67"/>
    <p:sldId id="310" r:id="rId68"/>
    <p:sldId id="311" r:id="rId69"/>
    <p:sldId id="316" r:id="rId70"/>
    <p:sldId id="359" r:id="rId71"/>
    <p:sldId id="352" r:id="rId72"/>
    <p:sldId id="354" r:id="rId73"/>
    <p:sldId id="315" r:id="rId74"/>
    <p:sldId id="385" r:id="rId75"/>
    <p:sldId id="386" r:id="rId76"/>
    <p:sldId id="317" r:id="rId77"/>
    <p:sldId id="319" r:id="rId78"/>
    <p:sldId id="318" r:id="rId79"/>
    <p:sldId id="355" r:id="rId80"/>
    <p:sldId id="387" r:id="rId81"/>
    <p:sldId id="360" r:id="rId82"/>
    <p:sldId id="378" r:id="rId83"/>
    <p:sldId id="361" r:id="rId84"/>
    <p:sldId id="356" r:id="rId85"/>
    <p:sldId id="362" r:id="rId86"/>
    <p:sldId id="312" r:id="rId87"/>
    <p:sldId id="363" r:id="rId88"/>
    <p:sldId id="322" r:id="rId89"/>
    <p:sldId id="321" r:id="rId90"/>
    <p:sldId id="324" r:id="rId91"/>
    <p:sldId id="366" r:id="rId92"/>
    <p:sldId id="372" r:id="rId93"/>
    <p:sldId id="367" r:id="rId94"/>
    <p:sldId id="368" r:id="rId95"/>
    <p:sldId id="369" r:id="rId96"/>
    <p:sldId id="364" r:id="rId97"/>
    <p:sldId id="327" r:id="rId98"/>
    <p:sldId id="325" r:id="rId99"/>
    <p:sldId id="388" r:id="rId100"/>
    <p:sldId id="328" r:id="rId101"/>
    <p:sldId id="389" r:id="rId102"/>
    <p:sldId id="331" r:id="rId103"/>
    <p:sldId id="334" r:id="rId104"/>
    <p:sldId id="335" r:id="rId105"/>
    <p:sldId id="333" r:id="rId106"/>
    <p:sldId id="336" r:id="rId107"/>
    <p:sldId id="338" r:id="rId108"/>
  </p:sldIdLst>
  <p:sldSz cx="9144000" cy="6858000" type="screen4x3"/>
  <p:notesSz cx="6797675" cy="9926638"/>
  <p:defaultTex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1202"/>
    <a:srgbClr val="0B2C91"/>
    <a:srgbClr val="5BE4FF"/>
    <a:srgbClr val="6F2C91"/>
    <a:srgbClr val="C8B2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53" autoAdjust="0"/>
  </p:normalViewPr>
  <p:slideViewPr>
    <p:cSldViewPr>
      <p:cViewPr varScale="1">
        <p:scale>
          <a:sx n="107" d="100"/>
          <a:sy n="107" d="100"/>
        </p:scale>
        <p:origin x="171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742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C98E2401-F9C8-26D7-ABA5-FAEAB0096CFF}"/>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atin typeface="Arial" charset="0"/>
              </a:defRPr>
            </a:lvl1pPr>
          </a:lstStyle>
          <a:p>
            <a:pPr>
              <a:defRPr/>
            </a:pPr>
            <a:endParaRPr lang="fr-FR"/>
          </a:p>
        </p:txBody>
      </p:sp>
      <p:sp>
        <p:nvSpPr>
          <p:cNvPr id="3" name="Espace réservé de la date 2">
            <a:extLst>
              <a:ext uri="{FF2B5EF4-FFF2-40B4-BE49-F238E27FC236}">
                <a16:creationId xmlns:a16="http://schemas.microsoft.com/office/drawing/2014/main" id="{A65BC0EE-9496-723A-73C4-D2A7E5E48799}"/>
              </a:ext>
            </a:extLst>
          </p:cNvPr>
          <p:cNvSpPr>
            <a:spLocks noGrp="1"/>
          </p:cNvSpPr>
          <p:nvPr>
            <p:ph type="dt" idx="1"/>
          </p:nvPr>
        </p:nvSpPr>
        <p:spPr>
          <a:xfrm>
            <a:off x="3849688" y="0"/>
            <a:ext cx="2946400" cy="496888"/>
          </a:xfrm>
          <a:prstGeom prst="rect">
            <a:avLst/>
          </a:prstGeom>
        </p:spPr>
        <p:txBody>
          <a:bodyPr vert="horz" lIns="91440" tIns="45720" rIns="91440" bIns="45720" rtlCol="0"/>
          <a:lstStyle>
            <a:lvl1pPr algn="r" eaLnBrk="1" hangingPunct="1">
              <a:defRPr sz="1200">
                <a:latin typeface="Arial" charset="0"/>
              </a:defRPr>
            </a:lvl1pPr>
          </a:lstStyle>
          <a:p>
            <a:pPr>
              <a:defRPr/>
            </a:pPr>
            <a:fld id="{36050B61-419A-4F14-8259-4F0BD865CEC4}" type="datetimeFigureOut">
              <a:rPr lang="fr-FR"/>
              <a:pPr>
                <a:defRPr/>
              </a:pPr>
              <a:t>14/01/2025</a:t>
            </a:fld>
            <a:endParaRPr lang="fr-FR"/>
          </a:p>
        </p:txBody>
      </p:sp>
      <p:sp>
        <p:nvSpPr>
          <p:cNvPr id="4" name="Espace réservé de l'image des diapositives 3">
            <a:extLst>
              <a:ext uri="{FF2B5EF4-FFF2-40B4-BE49-F238E27FC236}">
                <a16:creationId xmlns:a16="http://schemas.microsoft.com/office/drawing/2014/main" id="{708CEED0-ABEE-0A83-CB08-8D99A8D54AED}"/>
              </a:ext>
            </a:extLst>
          </p:cNvPr>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a:extLst>
              <a:ext uri="{FF2B5EF4-FFF2-40B4-BE49-F238E27FC236}">
                <a16:creationId xmlns:a16="http://schemas.microsoft.com/office/drawing/2014/main" id="{48335458-56DC-6293-0A2C-F4C862A1A8D8}"/>
              </a:ext>
            </a:extLst>
          </p:cNvPr>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a:extLst>
              <a:ext uri="{FF2B5EF4-FFF2-40B4-BE49-F238E27FC236}">
                <a16:creationId xmlns:a16="http://schemas.microsoft.com/office/drawing/2014/main" id="{91D51B3C-BCBF-1B43-2557-76911E19E0C5}"/>
              </a:ext>
            </a:extLst>
          </p:cNvPr>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fr-FR"/>
          </a:p>
        </p:txBody>
      </p:sp>
      <p:sp>
        <p:nvSpPr>
          <p:cNvPr id="7" name="Espace réservé du numéro de diapositive 6">
            <a:extLst>
              <a:ext uri="{FF2B5EF4-FFF2-40B4-BE49-F238E27FC236}">
                <a16:creationId xmlns:a16="http://schemas.microsoft.com/office/drawing/2014/main" id="{59DBA5F9-62E2-05A4-91B5-EB9928EABC16}"/>
              </a:ext>
            </a:extLst>
          </p:cNvPr>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4C8BC823-716B-4147-BFAD-89AEEC038FBB}"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Espace réservé de l'image des diapositives 1">
            <a:extLst>
              <a:ext uri="{FF2B5EF4-FFF2-40B4-BE49-F238E27FC236}">
                <a16:creationId xmlns:a16="http://schemas.microsoft.com/office/drawing/2014/main" id="{3E743B4A-410F-B007-E9BA-E499288C794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Espace réservé des commentaires 2">
            <a:extLst>
              <a:ext uri="{FF2B5EF4-FFF2-40B4-BE49-F238E27FC236}">
                <a16:creationId xmlns:a16="http://schemas.microsoft.com/office/drawing/2014/main" id="{CEDDC378-7DB7-F025-A5CC-3E939CD6B49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98308" name="Espace réservé du numéro de diapositive 3">
            <a:extLst>
              <a:ext uri="{FF2B5EF4-FFF2-40B4-BE49-F238E27FC236}">
                <a16:creationId xmlns:a16="http://schemas.microsoft.com/office/drawing/2014/main" id="{202FE947-7207-AC98-3036-68E0185AA4D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093E6F4-1C73-4751-A4BE-0AFDB8BC54C0}" type="slidenum">
              <a:rPr lang="fr-FR" altLang="fr-FR" smtClean="0"/>
              <a:pPr/>
              <a:t>93</a:t>
            </a:fld>
            <a:endParaRPr lang="fr-FR" alt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7655969-B78C-EE81-031B-9105F51D0314}"/>
              </a:ext>
            </a:extLst>
          </p:cNvPr>
          <p:cNvSpPr>
            <a:spLocks noGrp="1"/>
          </p:cNvSpPr>
          <p:nvPr>
            <p:ph type="dt" sz="half" idx="10"/>
          </p:nvPr>
        </p:nvSpPr>
        <p:spPr/>
        <p:txBody>
          <a:bodyPr/>
          <a:lstStyle>
            <a:lvl1pPr>
              <a:defRPr/>
            </a:lvl1pPr>
          </a:lstStyle>
          <a:p>
            <a:pPr>
              <a:defRPr/>
            </a:pPr>
            <a:fld id="{6D681407-18EA-42C7-AF73-16B5DF61034E}"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9F8ECC46-9D89-8B22-B01A-58BD0D83D3C7}"/>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716F2B87-03B1-8569-0715-8AF5969608A7}"/>
              </a:ext>
            </a:extLst>
          </p:cNvPr>
          <p:cNvSpPr>
            <a:spLocks noGrp="1"/>
          </p:cNvSpPr>
          <p:nvPr>
            <p:ph type="sldNum" sz="quarter" idx="12"/>
          </p:nvPr>
        </p:nvSpPr>
        <p:spPr/>
        <p:txBody>
          <a:bodyPr/>
          <a:lstStyle>
            <a:lvl1pPr>
              <a:defRPr/>
            </a:lvl1pPr>
          </a:lstStyle>
          <a:p>
            <a:pPr>
              <a:defRPr/>
            </a:pPr>
            <a:fld id="{615F4A75-117F-4F0D-A9F2-BCD6A51F8116}" type="slidenum">
              <a:rPr lang="fr-FR" altLang="fr-FR"/>
              <a:pPr>
                <a:defRPr/>
              </a:pPr>
              <a:t>‹N°›</a:t>
            </a:fld>
            <a:endParaRPr lang="fr-FR" altLang="fr-FR"/>
          </a:p>
        </p:txBody>
      </p:sp>
    </p:spTree>
    <p:extLst>
      <p:ext uri="{BB962C8B-B14F-4D97-AF65-F5344CB8AC3E}">
        <p14:creationId xmlns:p14="http://schemas.microsoft.com/office/powerpoint/2010/main" val="2344362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0998FA1-B239-F9F9-CA8D-7AC418CCA643}"/>
              </a:ext>
            </a:extLst>
          </p:cNvPr>
          <p:cNvSpPr>
            <a:spLocks noGrp="1"/>
          </p:cNvSpPr>
          <p:nvPr>
            <p:ph type="dt" sz="half" idx="10"/>
          </p:nvPr>
        </p:nvSpPr>
        <p:spPr/>
        <p:txBody>
          <a:bodyPr/>
          <a:lstStyle>
            <a:lvl1pPr>
              <a:defRPr/>
            </a:lvl1pPr>
          </a:lstStyle>
          <a:p>
            <a:pPr>
              <a:defRPr/>
            </a:pPr>
            <a:fld id="{9E10F992-8B9E-412D-B621-F37EB2C7E9E1}"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4A6B1FA7-5403-250E-65DD-B174487C98F0}"/>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19A8A0CB-6A79-FB37-B169-28180390B45F}"/>
              </a:ext>
            </a:extLst>
          </p:cNvPr>
          <p:cNvSpPr>
            <a:spLocks noGrp="1"/>
          </p:cNvSpPr>
          <p:nvPr>
            <p:ph type="sldNum" sz="quarter" idx="12"/>
          </p:nvPr>
        </p:nvSpPr>
        <p:spPr/>
        <p:txBody>
          <a:bodyPr/>
          <a:lstStyle>
            <a:lvl1pPr>
              <a:defRPr/>
            </a:lvl1pPr>
          </a:lstStyle>
          <a:p>
            <a:pPr>
              <a:defRPr/>
            </a:pPr>
            <a:fld id="{81A0F82F-B55D-43DB-AD0D-8D127936A2A4}" type="slidenum">
              <a:rPr lang="fr-FR" altLang="fr-FR"/>
              <a:pPr>
                <a:defRPr/>
              </a:pPr>
              <a:t>‹N°›</a:t>
            </a:fld>
            <a:endParaRPr lang="fr-FR" altLang="fr-FR"/>
          </a:p>
        </p:txBody>
      </p:sp>
    </p:spTree>
    <p:extLst>
      <p:ext uri="{BB962C8B-B14F-4D97-AF65-F5344CB8AC3E}">
        <p14:creationId xmlns:p14="http://schemas.microsoft.com/office/powerpoint/2010/main" val="3307475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F00A9F0-EAEA-31E3-71E2-656E959E0F83}"/>
              </a:ext>
            </a:extLst>
          </p:cNvPr>
          <p:cNvSpPr>
            <a:spLocks noGrp="1"/>
          </p:cNvSpPr>
          <p:nvPr>
            <p:ph type="dt" sz="half" idx="10"/>
          </p:nvPr>
        </p:nvSpPr>
        <p:spPr/>
        <p:txBody>
          <a:bodyPr/>
          <a:lstStyle>
            <a:lvl1pPr>
              <a:defRPr/>
            </a:lvl1pPr>
          </a:lstStyle>
          <a:p>
            <a:pPr>
              <a:defRPr/>
            </a:pPr>
            <a:fld id="{991D678C-0064-4BC0-B6CF-1438D91A669E}"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C9A4497D-660C-839A-5D09-F78E229D85F4}"/>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BA74E2EC-9C16-5709-FB74-991C1F2DF426}"/>
              </a:ext>
            </a:extLst>
          </p:cNvPr>
          <p:cNvSpPr>
            <a:spLocks noGrp="1"/>
          </p:cNvSpPr>
          <p:nvPr>
            <p:ph type="sldNum" sz="quarter" idx="12"/>
          </p:nvPr>
        </p:nvSpPr>
        <p:spPr/>
        <p:txBody>
          <a:bodyPr/>
          <a:lstStyle>
            <a:lvl1pPr>
              <a:defRPr/>
            </a:lvl1pPr>
          </a:lstStyle>
          <a:p>
            <a:pPr>
              <a:defRPr/>
            </a:pPr>
            <a:fld id="{E18E8D86-506A-4018-985B-E1208D8C904D}" type="slidenum">
              <a:rPr lang="fr-FR" altLang="fr-FR"/>
              <a:pPr>
                <a:defRPr/>
              </a:pPr>
              <a:t>‹N°›</a:t>
            </a:fld>
            <a:endParaRPr lang="fr-FR" altLang="fr-FR"/>
          </a:p>
        </p:txBody>
      </p:sp>
    </p:spTree>
    <p:extLst>
      <p:ext uri="{BB962C8B-B14F-4D97-AF65-F5344CB8AC3E}">
        <p14:creationId xmlns:p14="http://schemas.microsoft.com/office/powerpoint/2010/main" val="3675271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BF1876B-C007-10F0-D93E-6DB2F842CDBE}"/>
              </a:ext>
            </a:extLst>
          </p:cNvPr>
          <p:cNvSpPr>
            <a:spLocks noGrp="1"/>
          </p:cNvSpPr>
          <p:nvPr>
            <p:ph type="dt" sz="half" idx="10"/>
          </p:nvPr>
        </p:nvSpPr>
        <p:spPr/>
        <p:txBody>
          <a:bodyPr/>
          <a:lstStyle>
            <a:lvl1pPr>
              <a:defRPr/>
            </a:lvl1pPr>
          </a:lstStyle>
          <a:p>
            <a:pPr>
              <a:defRPr/>
            </a:pPr>
            <a:fld id="{67C51D53-721D-417D-A3E6-FF00C8E5A520}"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3A96C25A-D278-D35F-5DE6-9CA29CFF45E2}"/>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6DC79413-CE60-A80B-18D8-7C9BC329B006}"/>
              </a:ext>
            </a:extLst>
          </p:cNvPr>
          <p:cNvSpPr>
            <a:spLocks noGrp="1"/>
          </p:cNvSpPr>
          <p:nvPr>
            <p:ph type="sldNum" sz="quarter" idx="12"/>
          </p:nvPr>
        </p:nvSpPr>
        <p:spPr/>
        <p:txBody>
          <a:bodyPr/>
          <a:lstStyle>
            <a:lvl1pPr>
              <a:defRPr/>
            </a:lvl1pPr>
          </a:lstStyle>
          <a:p>
            <a:pPr>
              <a:defRPr/>
            </a:pPr>
            <a:fld id="{F3CEBEA3-5809-47C6-BD44-1DF7900B4E1B}" type="slidenum">
              <a:rPr lang="fr-FR" altLang="fr-FR"/>
              <a:pPr>
                <a:defRPr/>
              </a:pPr>
              <a:t>‹N°›</a:t>
            </a:fld>
            <a:endParaRPr lang="fr-FR" altLang="fr-FR"/>
          </a:p>
        </p:txBody>
      </p:sp>
    </p:spTree>
    <p:extLst>
      <p:ext uri="{BB962C8B-B14F-4D97-AF65-F5344CB8AC3E}">
        <p14:creationId xmlns:p14="http://schemas.microsoft.com/office/powerpoint/2010/main" val="1689101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a:extLst>
              <a:ext uri="{FF2B5EF4-FFF2-40B4-BE49-F238E27FC236}">
                <a16:creationId xmlns:a16="http://schemas.microsoft.com/office/drawing/2014/main" id="{6AC96B09-74A6-2DE1-BEF9-6250E899D583}"/>
              </a:ext>
            </a:extLst>
          </p:cNvPr>
          <p:cNvSpPr>
            <a:spLocks noGrp="1"/>
          </p:cNvSpPr>
          <p:nvPr>
            <p:ph type="dt" sz="half" idx="10"/>
          </p:nvPr>
        </p:nvSpPr>
        <p:spPr/>
        <p:txBody>
          <a:bodyPr/>
          <a:lstStyle>
            <a:lvl1pPr>
              <a:defRPr/>
            </a:lvl1pPr>
          </a:lstStyle>
          <a:p>
            <a:pPr>
              <a:defRPr/>
            </a:pPr>
            <a:fld id="{B3018C92-9E72-4159-B74F-87C76F019672}"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38CF72AE-9D1F-8BFA-BB9C-05070661561B}"/>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64F7C845-65E0-BC53-A71E-DDD7D772861E}"/>
              </a:ext>
            </a:extLst>
          </p:cNvPr>
          <p:cNvSpPr>
            <a:spLocks noGrp="1"/>
          </p:cNvSpPr>
          <p:nvPr>
            <p:ph type="sldNum" sz="quarter" idx="12"/>
          </p:nvPr>
        </p:nvSpPr>
        <p:spPr/>
        <p:txBody>
          <a:bodyPr/>
          <a:lstStyle>
            <a:lvl1pPr>
              <a:defRPr/>
            </a:lvl1pPr>
          </a:lstStyle>
          <a:p>
            <a:pPr>
              <a:defRPr/>
            </a:pPr>
            <a:fld id="{5F20CEE6-7568-4F7A-90AA-76742D6C6B93}" type="slidenum">
              <a:rPr lang="fr-FR" altLang="fr-FR"/>
              <a:pPr>
                <a:defRPr/>
              </a:pPr>
              <a:t>‹N°›</a:t>
            </a:fld>
            <a:endParaRPr lang="fr-FR" altLang="fr-FR"/>
          </a:p>
        </p:txBody>
      </p:sp>
    </p:spTree>
    <p:extLst>
      <p:ext uri="{BB962C8B-B14F-4D97-AF65-F5344CB8AC3E}">
        <p14:creationId xmlns:p14="http://schemas.microsoft.com/office/powerpoint/2010/main" val="3128412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a:extLst>
              <a:ext uri="{FF2B5EF4-FFF2-40B4-BE49-F238E27FC236}">
                <a16:creationId xmlns:a16="http://schemas.microsoft.com/office/drawing/2014/main" id="{5E0CD495-BD9D-544A-41B4-49F18E633B6A}"/>
              </a:ext>
            </a:extLst>
          </p:cNvPr>
          <p:cNvSpPr>
            <a:spLocks noGrp="1"/>
          </p:cNvSpPr>
          <p:nvPr>
            <p:ph type="dt" sz="half" idx="10"/>
          </p:nvPr>
        </p:nvSpPr>
        <p:spPr/>
        <p:txBody>
          <a:bodyPr/>
          <a:lstStyle>
            <a:lvl1pPr>
              <a:defRPr/>
            </a:lvl1pPr>
          </a:lstStyle>
          <a:p>
            <a:pPr>
              <a:defRPr/>
            </a:pPr>
            <a:fld id="{9C158F6F-B7E7-43E4-AEF4-A7A760F525D8}" type="datetime1">
              <a:rPr lang="fr-FR"/>
              <a:pPr>
                <a:defRPr/>
              </a:pPr>
              <a:t>14/01/2025</a:t>
            </a:fld>
            <a:endParaRPr lang="fr-FR"/>
          </a:p>
        </p:txBody>
      </p:sp>
      <p:sp>
        <p:nvSpPr>
          <p:cNvPr id="6" name="Espace réservé du pied de page 4">
            <a:extLst>
              <a:ext uri="{FF2B5EF4-FFF2-40B4-BE49-F238E27FC236}">
                <a16:creationId xmlns:a16="http://schemas.microsoft.com/office/drawing/2014/main" id="{EE1D92F2-DF96-2421-D800-64F49B86B398}"/>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D30B6C85-845A-CDFC-B5BB-C7306492B67B}"/>
              </a:ext>
            </a:extLst>
          </p:cNvPr>
          <p:cNvSpPr>
            <a:spLocks noGrp="1"/>
          </p:cNvSpPr>
          <p:nvPr>
            <p:ph type="sldNum" sz="quarter" idx="12"/>
          </p:nvPr>
        </p:nvSpPr>
        <p:spPr/>
        <p:txBody>
          <a:bodyPr/>
          <a:lstStyle>
            <a:lvl1pPr>
              <a:defRPr/>
            </a:lvl1pPr>
          </a:lstStyle>
          <a:p>
            <a:pPr>
              <a:defRPr/>
            </a:pPr>
            <a:fld id="{C64E2A0D-F83D-4809-8C61-851CBA85B637}" type="slidenum">
              <a:rPr lang="fr-FR" altLang="fr-FR"/>
              <a:pPr>
                <a:defRPr/>
              </a:pPr>
              <a:t>‹N°›</a:t>
            </a:fld>
            <a:endParaRPr lang="fr-FR" altLang="fr-FR"/>
          </a:p>
        </p:txBody>
      </p:sp>
    </p:spTree>
    <p:extLst>
      <p:ext uri="{BB962C8B-B14F-4D97-AF65-F5344CB8AC3E}">
        <p14:creationId xmlns:p14="http://schemas.microsoft.com/office/powerpoint/2010/main" val="4092122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a:extLst>
              <a:ext uri="{FF2B5EF4-FFF2-40B4-BE49-F238E27FC236}">
                <a16:creationId xmlns:a16="http://schemas.microsoft.com/office/drawing/2014/main" id="{7C438684-83D5-52A1-25CB-A901F9DCB823}"/>
              </a:ext>
            </a:extLst>
          </p:cNvPr>
          <p:cNvSpPr>
            <a:spLocks noGrp="1"/>
          </p:cNvSpPr>
          <p:nvPr>
            <p:ph type="dt" sz="half" idx="10"/>
          </p:nvPr>
        </p:nvSpPr>
        <p:spPr/>
        <p:txBody>
          <a:bodyPr/>
          <a:lstStyle>
            <a:lvl1pPr>
              <a:defRPr/>
            </a:lvl1pPr>
          </a:lstStyle>
          <a:p>
            <a:pPr>
              <a:defRPr/>
            </a:pPr>
            <a:fld id="{7460EFAA-D9C5-4A7C-8C21-D6022AEEFD9E}" type="datetime1">
              <a:rPr lang="fr-FR"/>
              <a:pPr>
                <a:defRPr/>
              </a:pPr>
              <a:t>14/01/2025</a:t>
            </a:fld>
            <a:endParaRPr lang="fr-FR"/>
          </a:p>
        </p:txBody>
      </p:sp>
      <p:sp>
        <p:nvSpPr>
          <p:cNvPr id="8" name="Espace réservé du pied de page 4">
            <a:extLst>
              <a:ext uri="{FF2B5EF4-FFF2-40B4-BE49-F238E27FC236}">
                <a16:creationId xmlns:a16="http://schemas.microsoft.com/office/drawing/2014/main" id="{0B50DBC8-0307-C616-F2E7-47E2D8258586}"/>
              </a:ext>
            </a:extLst>
          </p:cNvPr>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a:extLst>
              <a:ext uri="{FF2B5EF4-FFF2-40B4-BE49-F238E27FC236}">
                <a16:creationId xmlns:a16="http://schemas.microsoft.com/office/drawing/2014/main" id="{956F87E7-3685-598A-07B2-3A7E3CF92154}"/>
              </a:ext>
            </a:extLst>
          </p:cNvPr>
          <p:cNvSpPr>
            <a:spLocks noGrp="1"/>
          </p:cNvSpPr>
          <p:nvPr>
            <p:ph type="sldNum" sz="quarter" idx="12"/>
          </p:nvPr>
        </p:nvSpPr>
        <p:spPr/>
        <p:txBody>
          <a:bodyPr/>
          <a:lstStyle>
            <a:lvl1pPr>
              <a:defRPr/>
            </a:lvl1pPr>
          </a:lstStyle>
          <a:p>
            <a:pPr>
              <a:defRPr/>
            </a:pPr>
            <a:fld id="{CEAE8791-BC20-42B9-96BA-5A82084CF78B}" type="slidenum">
              <a:rPr lang="fr-FR" altLang="fr-FR"/>
              <a:pPr>
                <a:defRPr/>
              </a:pPr>
              <a:t>‹N°›</a:t>
            </a:fld>
            <a:endParaRPr lang="fr-FR" altLang="fr-FR"/>
          </a:p>
        </p:txBody>
      </p:sp>
    </p:spTree>
    <p:extLst>
      <p:ext uri="{BB962C8B-B14F-4D97-AF65-F5344CB8AC3E}">
        <p14:creationId xmlns:p14="http://schemas.microsoft.com/office/powerpoint/2010/main" val="3563295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3">
            <a:extLst>
              <a:ext uri="{FF2B5EF4-FFF2-40B4-BE49-F238E27FC236}">
                <a16:creationId xmlns:a16="http://schemas.microsoft.com/office/drawing/2014/main" id="{383F1D5B-B5E3-6B50-79BD-A06720A4A676}"/>
              </a:ext>
            </a:extLst>
          </p:cNvPr>
          <p:cNvSpPr>
            <a:spLocks noGrp="1"/>
          </p:cNvSpPr>
          <p:nvPr>
            <p:ph type="dt" sz="half" idx="10"/>
          </p:nvPr>
        </p:nvSpPr>
        <p:spPr/>
        <p:txBody>
          <a:bodyPr/>
          <a:lstStyle>
            <a:lvl1pPr>
              <a:defRPr/>
            </a:lvl1pPr>
          </a:lstStyle>
          <a:p>
            <a:pPr>
              <a:defRPr/>
            </a:pPr>
            <a:fld id="{17D6731C-F8C2-480C-A0B3-C693829F0566}" type="datetime1">
              <a:rPr lang="fr-FR"/>
              <a:pPr>
                <a:defRPr/>
              </a:pPr>
              <a:t>14/01/2025</a:t>
            </a:fld>
            <a:endParaRPr lang="fr-FR"/>
          </a:p>
        </p:txBody>
      </p:sp>
      <p:sp>
        <p:nvSpPr>
          <p:cNvPr id="4" name="Espace réservé du pied de page 4">
            <a:extLst>
              <a:ext uri="{FF2B5EF4-FFF2-40B4-BE49-F238E27FC236}">
                <a16:creationId xmlns:a16="http://schemas.microsoft.com/office/drawing/2014/main" id="{23050812-805E-DE58-310D-7AE1FA1425F2}"/>
              </a:ext>
            </a:extLst>
          </p:cNvPr>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a:extLst>
              <a:ext uri="{FF2B5EF4-FFF2-40B4-BE49-F238E27FC236}">
                <a16:creationId xmlns:a16="http://schemas.microsoft.com/office/drawing/2014/main" id="{80CF74EA-BF16-E571-8D86-21E2DA894138}"/>
              </a:ext>
            </a:extLst>
          </p:cNvPr>
          <p:cNvSpPr>
            <a:spLocks noGrp="1"/>
          </p:cNvSpPr>
          <p:nvPr>
            <p:ph type="sldNum" sz="quarter" idx="12"/>
          </p:nvPr>
        </p:nvSpPr>
        <p:spPr/>
        <p:txBody>
          <a:bodyPr/>
          <a:lstStyle>
            <a:lvl1pPr>
              <a:defRPr/>
            </a:lvl1pPr>
          </a:lstStyle>
          <a:p>
            <a:pPr>
              <a:defRPr/>
            </a:pPr>
            <a:fld id="{67789CE1-8221-4204-8F9A-9FBB98F5B626}" type="slidenum">
              <a:rPr lang="fr-FR" altLang="fr-FR"/>
              <a:pPr>
                <a:defRPr/>
              </a:pPr>
              <a:t>‹N°›</a:t>
            </a:fld>
            <a:endParaRPr lang="fr-FR" altLang="fr-FR"/>
          </a:p>
        </p:txBody>
      </p:sp>
    </p:spTree>
    <p:extLst>
      <p:ext uri="{BB962C8B-B14F-4D97-AF65-F5344CB8AC3E}">
        <p14:creationId xmlns:p14="http://schemas.microsoft.com/office/powerpoint/2010/main" val="3384592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a:extLst>
              <a:ext uri="{FF2B5EF4-FFF2-40B4-BE49-F238E27FC236}">
                <a16:creationId xmlns:a16="http://schemas.microsoft.com/office/drawing/2014/main" id="{804FBBCC-BF9D-6866-5FEA-8B8EAA8DD779}"/>
              </a:ext>
            </a:extLst>
          </p:cNvPr>
          <p:cNvSpPr>
            <a:spLocks noGrp="1"/>
          </p:cNvSpPr>
          <p:nvPr>
            <p:ph type="dt" sz="half" idx="10"/>
          </p:nvPr>
        </p:nvSpPr>
        <p:spPr/>
        <p:txBody>
          <a:bodyPr/>
          <a:lstStyle>
            <a:lvl1pPr>
              <a:defRPr/>
            </a:lvl1pPr>
          </a:lstStyle>
          <a:p>
            <a:pPr>
              <a:defRPr/>
            </a:pPr>
            <a:fld id="{85B97F60-05E4-4F1C-8416-DA3AE049A6DE}" type="datetime1">
              <a:rPr lang="fr-FR"/>
              <a:pPr>
                <a:defRPr/>
              </a:pPr>
              <a:t>14/01/2025</a:t>
            </a:fld>
            <a:endParaRPr lang="fr-FR"/>
          </a:p>
        </p:txBody>
      </p:sp>
      <p:sp>
        <p:nvSpPr>
          <p:cNvPr id="3" name="Espace réservé du pied de page 4">
            <a:extLst>
              <a:ext uri="{FF2B5EF4-FFF2-40B4-BE49-F238E27FC236}">
                <a16:creationId xmlns:a16="http://schemas.microsoft.com/office/drawing/2014/main" id="{FB6889CD-3840-7905-5E6B-229F1C204BBF}"/>
              </a:ext>
            </a:extLst>
          </p:cNvPr>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a:extLst>
              <a:ext uri="{FF2B5EF4-FFF2-40B4-BE49-F238E27FC236}">
                <a16:creationId xmlns:a16="http://schemas.microsoft.com/office/drawing/2014/main" id="{D7E3DF7B-5CF9-4048-77CA-FA669E2A498A}"/>
              </a:ext>
            </a:extLst>
          </p:cNvPr>
          <p:cNvSpPr>
            <a:spLocks noGrp="1"/>
          </p:cNvSpPr>
          <p:nvPr>
            <p:ph type="sldNum" sz="quarter" idx="12"/>
          </p:nvPr>
        </p:nvSpPr>
        <p:spPr/>
        <p:txBody>
          <a:bodyPr/>
          <a:lstStyle>
            <a:lvl1pPr>
              <a:defRPr/>
            </a:lvl1pPr>
          </a:lstStyle>
          <a:p>
            <a:pPr>
              <a:defRPr/>
            </a:pPr>
            <a:fld id="{C9EE7FC9-30CB-466B-B990-5AB8B2DF97A7}" type="slidenum">
              <a:rPr lang="fr-FR" altLang="fr-FR"/>
              <a:pPr>
                <a:defRPr/>
              </a:pPr>
              <a:t>‹N°›</a:t>
            </a:fld>
            <a:endParaRPr lang="fr-FR" altLang="fr-FR"/>
          </a:p>
        </p:txBody>
      </p:sp>
    </p:spTree>
    <p:extLst>
      <p:ext uri="{BB962C8B-B14F-4D97-AF65-F5344CB8AC3E}">
        <p14:creationId xmlns:p14="http://schemas.microsoft.com/office/powerpoint/2010/main" val="1163520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a:extLst>
              <a:ext uri="{FF2B5EF4-FFF2-40B4-BE49-F238E27FC236}">
                <a16:creationId xmlns:a16="http://schemas.microsoft.com/office/drawing/2014/main" id="{89AD278A-6620-6DE5-1FAE-80C8B641ED7C}"/>
              </a:ext>
            </a:extLst>
          </p:cNvPr>
          <p:cNvSpPr>
            <a:spLocks noGrp="1"/>
          </p:cNvSpPr>
          <p:nvPr>
            <p:ph type="dt" sz="half" idx="10"/>
          </p:nvPr>
        </p:nvSpPr>
        <p:spPr/>
        <p:txBody>
          <a:bodyPr/>
          <a:lstStyle>
            <a:lvl1pPr>
              <a:defRPr/>
            </a:lvl1pPr>
          </a:lstStyle>
          <a:p>
            <a:pPr>
              <a:defRPr/>
            </a:pPr>
            <a:fld id="{B135FB64-45F6-40C8-A3A9-FD8A233D77EC}" type="datetime1">
              <a:rPr lang="fr-FR"/>
              <a:pPr>
                <a:defRPr/>
              </a:pPr>
              <a:t>14/01/2025</a:t>
            </a:fld>
            <a:endParaRPr lang="fr-FR"/>
          </a:p>
        </p:txBody>
      </p:sp>
      <p:sp>
        <p:nvSpPr>
          <p:cNvPr id="6" name="Espace réservé du pied de page 4">
            <a:extLst>
              <a:ext uri="{FF2B5EF4-FFF2-40B4-BE49-F238E27FC236}">
                <a16:creationId xmlns:a16="http://schemas.microsoft.com/office/drawing/2014/main" id="{B3EA75E6-F4BE-81DA-D1ED-9D1577C79408}"/>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40FCCE02-F151-1850-BB8A-C59334127AB8}"/>
              </a:ext>
            </a:extLst>
          </p:cNvPr>
          <p:cNvSpPr>
            <a:spLocks noGrp="1"/>
          </p:cNvSpPr>
          <p:nvPr>
            <p:ph type="sldNum" sz="quarter" idx="12"/>
          </p:nvPr>
        </p:nvSpPr>
        <p:spPr/>
        <p:txBody>
          <a:bodyPr/>
          <a:lstStyle>
            <a:lvl1pPr>
              <a:defRPr/>
            </a:lvl1pPr>
          </a:lstStyle>
          <a:p>
            <a:pPr>
              <a:defRPr/>
            </a:pPr>
            <a:fld id="{66693287-1DE7-4230-B026-487F42884D5A}" type="slidenum">
              <a:rPr lang="fr-FR" altLang="fr-FR"/>
              <a:pPr>
                <a:defRPr/>
              </a:pPr>
              <a:t>‹N°›</a:t>
            </a:fld>
            <a:endParaRPr lang="fr-FR" altLang="fr-FR"/>
          </a:p>
        </p:txBody>
      </p:sp>
    </p:spTree>
    <p:extLst>
      <p:ext uri="{BB962C8B-B14F-4D97-AF65-F5344CB8AC3E}">
        <p14:creationId xmlns:p14="http://schemas.microsoft.com/office/powerpoint/2010/main" val="1766547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a:extLst>
              <a:ext uri="{FF2B5EF4-FFF2-40B4-BE49-F238E27FC236}">
                <a16:creationId xmlns:a16="http://schemas.microsoft.com/office/drawing/2014/main" id="{B49220CB-2502-E343-E964-FB3590D8F657}"/>
              </a:ext>
            </a:extLst>
          </p:cNvPr>
          <p:cNvSpPr>
            <a:spLocks noGrp="1"/>
          </p:cNvSpPr>
          <p:nvPr>
            <p:ph type="dt" sz="half" idx="10"/>
          </p:nvPr>
        </p:nvSpPr>
        <p:spPr/>
        <p:txBody>
          <a:bodyPr/>
          <a:lstStyle>
            <a:lvl1pPr>
              <a:defRPr/>
            </a:lvl1pPr>
          </a:lstStyle>
          <a:p>
            <a:pPr>
              <a:defRPr/>
            </a:pPr>
            <a:fld id="{1ACDB912-AA68-4302-AC3B-31CA855A8A29}" type="datetime1">
              <a:rPr lang="fr-FR"/>
              <a:pPr>
                <a:defRPr/>
              </a:pPr>
              <a:t>14/01/2025</a:t>
            </a:fld>
            <a:endParaRPr lang="fr-FR"/>
          </a:p>
        </p:txBody>
      </p:sp>
      <p:sp>
        <p:nvSpPr>
          <p:cNvPr id="6" name="Espace réservé du pied de page 4">
            <a:extLst>
              <a:ext uri="{FF2B5EF4-FFF2-40B4-BE49-F238E27FC236}">
                <a16:creationId xmlns:a16="http://schemas.microsoft.com/office/drawing/2014/main" id="{6F13D85C-63D0-4F7D-FC42-E6084EDB9C1C}"/>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6C2FBD92-D722-CF72-4E55-D4397B485ABF}"/>
              </a:ext>
            </a:extLst>
          </p:cNvPr>
          <p:cNvSpPr>
            <a:spLocks noGrp="1"/>
          </p:cNvSpPr>
          <p:nvPr>
            <p:ph type="sldNum" sz="quarter" idx="12"/>
          </p:nvPr>
        </p:nvSpPr>
        <p:spPr/>
        <p:txBody>
          <a:bodyPr/>
          <a:lstStyle>
            <a:lvl1pPr>
              <a:defRPr/>
            </a:lvl1pPr>
          </a:lstStyle>
          <a:p>
            <a:pPr>
              <a:defRPr/>
            </a:pPr>
            <a:fld id="{11348AAF-CFDC-489F-B429-A7D44B8249AB}" type="slidenum">
              <a:rPr lang="fr-FR" altLang="fr-FR"/>
              <a:pPr>
                <a:defRPr/>
              </a:pPr>
              <a:t>‹N°›</a:t>
            </a:fld>
            <a:endParaRPr lang="fr-FR" altLang="fr-FR"/>
          </a:p>
        </p:txBody>
      </p:sp>
    </p:spTree>
    <p:extLst>
      <p:ext uri="{BB962C8B-B14F-4D97-AF65-F5344CB8AC3E}">
        <p14:creationId xmlns:p14="http://schemas.microsoft.com/office/powerpoint/2010/main" val="2411834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Espace réservé du titre 1">
            <a:extLst>
              <a:ext uri="{FF2B5EF4-FFF2-40B4-BE49-F238E27FC236}">
                <a16:creationId xmlns:a16="http://schemas.microsoft.com/office/drawing/2014/main" id="{DE3E0F52-0B69-3D42-4B7E-C220FDF6FE3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1027" name="Espace réservé du texte 2">
            <a:extLst>
              <a:ext uri="{FF2B5EF4-FFF2-40B4-BE49-F238E27FC236}">
                <a16:creationId xmlns:a16="http://schemas.microsoft.com/office/drawing/2014/main" id="{3F9557AA-64C2-B753-BFD9-31219BCF130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a:extLst>
              <a:ext uri="{FF2B5EF4-FFF2-40B4-BE49-F238E27FC236}">
                <a16:creationId xmlns:a16="http://schemas.microsoft.com/office/drawing/2014/main" id="{2705B22F-4E38-A441-E4C0-18618BDEA00B}"/>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1D9D3205-503C-40DA-B164-77AFA423558B}"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6B3C489B-2565-CEF1-1CE2-A3BFCBEA3788}"/>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fr-FR"/>
          </a:p>
        </p:txBody>
      </p:sp>
      <p:sp>
        <p:nvSpPr>
          <p:cNvPr id="6" name="Espace réservé du numéro de diapositive 5">
            <a:extLst>
              <a:ext uri="{FF2B5EF4-FFF2-40B4-BE49-F238E27FC236}">
                <a16:creationId xmlns:a16="http://schemas.microsoft.com/office/drawing/2014/main" id="{EBC01E54-0C35-203E-F37B-EB22F878E75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Myriad Pro" charset="0"/>
              </a:defRPr>
            </a:lvl1pPr>
          </a:lstStyle>
          <a:p>
            <a:pPr>
              <a:defRPr/>
            </a:pPr>
            <a:fld id="{F7BD76D3-E2DA-40AD-90AB-8C078F269081}"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4.wmf"/><Relationship Id="rId1" Type="http://schemas.openxmlformats.org/officeDocument/2006/relationships/slideLayout" Target="../slideLayouts/slideLayout2.xml"/><Relationship Id="rId4" Type="http://schemas.openxmlformats.org/officeDocument/2006/relationships/image" Target="../media/image5.wmf"/></Relationships>
</file>

<file path=ppt/slides/_rels/slide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7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3A1B2D20-EDDF-0F73-43BD-FA8DD997EC18}"/>
              </a:ext>
            </a:extLst>
          </p:cNvPr>
          <p:cNvSpPr>
            <a:spLocks noGrp="1"/>
          </p:cNvSpPr>
          <p:nvPr>
            <p:ph type="title"/>
          </p:nvPr>
        </p:nvSpPr>
        <p:spPr>
          <a:xfrm>
            <a:off x="1187450" y="44450"/>
            <a:ext cx="7705725" cy="1152525"/>
          </a:xfrm>
        </p:spPr>
        <p:txBody>
          <a:bodyPr/>
          <a:lstStyle/>
          <a:p>
            <a:pPr eaLnBrk="1" hangingPunct="1">
              <a:defRPr/>
            </a:pPr>
            <a:r>
              <a:rPr lang="fr-FR" dirty="0">
                <a:solidFill>
                  <a:schemeClr val="bg1"/>
                </a:solidFill>
                <a:effectLst>
                  <a:outerShdw blurRad="38100" dist="38100" dir="2700000" algn="tl">
                    <a:srgbClr val="000000">
                      <a:alpha val="43137"/>
                    </a:srgbClr>
                  </a:outerShdw>
                </a:effectLst>
              </a:rPr>
              <a:t>Tenues et E.P.I.</a:t>
            </a:r>
          </a:p>
        </p:txBody>
      </p:sp>
      <p:sp>
        <p:nvSpPr>
          <p:cNvPr id="3075" name="ZoneTexte 5">
            <a:extLst>
              <a:ext uri="{FF2B5EF4-FFF2-40B4-BE49-F238E27FC236}">
                <a16:creationId xmlns:a16="http://schemas.microsoft.com/office/drawing/2014/main" id="{422918EC-1C2A-DBC6-36AA-CD6224715133}"/>
              </a:ext>
            </a:extLst>
          </p:cNvPr>
          <p:cNvSpPr txBox="1">
            <a:spLocks noChangeArrowheads="1"/>
          </p:cNvSpPr>
          <p:nvPr/>
        </p:nvSpPr>
        <p:spPr bwMode="auto">
          <a:xfrm>
            <a:off x="-22225" y="6165850"/>
            <a:ext cx="914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sz="1200" b="1">
                <a:solidFill>
                  <a:srgbClr val="441202"/>
                </a:solidFill>
                <a:latin typeface="Arial" panose="020B0604020202020204" pitchFamily="34" charset="0"/>
              </a:rPr>
              <a:t>ADMJSP / </a:t>
            </a:r>
            <a:r>
              <a:rPr lang="fr-FR" altLang="fr-FR" sz="1200">
                <a:solidFill>
                  <a:srgbClr val="441202"/>
                </a:solidFill>
                <a:latin typeface="Arial" panose="020B0604020202020204" pitchFamily="34" charset="0"/>
              </a:rPr>
              <a:t>Pôle pédagogie – 2024 - Version 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re 8">
            <a:extLst>
              <a:ext uri="{FF2B5EF4-FFF2-40B4-BE49-F238E27FC236}">
                <a16:creationId xmlns:a16="http://schemas.microsoft.com/office/drawing/2014/main" id="{B0C11C0E-00EC-4980-03C6-8D2C7FED9E81}"/>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Définitions</a:t>
            </a:r>
          </a:p>
        </p:txBody>
      </p:sp>
      <p:sp>
        <p:nvSpPr>
          <p:cNvPr id="12291" name="Espace réservé du numéro de diapositive 4">
            <a:extLst>
              <a:ext uri="{FF2B5EF4-FFF2-40B4-BE49-F238E27FC236}">
                <a16:creationId xmlns:a16="http://schemas.microsoft.com/office/drawing/2014/main" id="{515A353C-D300-D53E-31D2-5A83159F14BD}"/>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5436D2D7-9042-4696-A777-BCC4FDEE211F}" type="slidenum">
              <a:rPr lang="fr-FR" altLang="fr-FR" sz="2000" smtClean="0">
                <a:solidFill>
                  <a:srgbClr val="984807"/>
                </a:solidFill>
              </a:rPr>
              <a:pPr>
                <a:spcBef>
                  <a:spcPct val="0"/>
                </a:spcBef>
                <a:buFontTx/>
                <a:buNone/>
              </a:pPr>
              <a:t>10</a:t>
            </a:fld>
            <a:endParaRPr lang="fr-FR" altLang="fr-FR" sz="2000">
              <a:solidFill>
                <a:srgbClr val="984807"/>
              </a:solidFill>
            </a:endParaRPr>
          </a:p>
        </p:txBody>
      </p:sp>
      <p:sp>
        <p:nvSpPr>
          <p:cNvPr id="12292" name="Rectangle 1">
            <a:extLst>
              <a:ext uri="{FF2B5EF4-FFF2-40B4-BE49-F238E27FC236}">
                <a16:creationId xmlns:a16="http://schemas.microsoft.com/office/drawing/2014/main" id="{54A1CA3B-3C1E-C550-1FBD-1DDEE194B547}"/>
              </a:ext>
            </a:extLst>
          </p:cNvPr>
          <p:cNvSpPr>
            <a:spLocks noChangeArrowheads="1"/>
          </p:cNvSpPr>
          <p:nvPr/>
        </p:nvSpPr>
        <p:spPr bwMode="auto">
          <a:xfrm>
            <a:off x="414338" y="1341438"/>
            <a:ext cx="8334375" cy="401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EPI :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dispositif ou moyen destiné à être porté ou tenu par 1 personne en vue de la protéger contre 1 ou plusieurs risques susceptibles de menacer sa santé ainsi que sa sécurité.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SP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EPI de 3</a:t>
            </a:r>
            <a:r>
              <a:rPr lang="fr-FR" altLang="fr-FR" sz="2400" baseline="30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ème</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catégorie, qui les protègent des risques majeurs ou mortels.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Répondent tous à une </a:t>
            </a:r>
          </a:p>
          <a:p>
            <a:pPr>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série de normes européennes et </a:t>
            </a:r>
          </a:p>
          <a:p>
            <a:pPr>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complétées par des NIT.</a:t>
            </a:r>
          </a:p>
        </p:txBody>
      </p:sp>
      <p:pic>
        <p:nvPicPr>
          <p:cNvPr id="12293" name="Image 2">
            <a:extLst>
              <a:ext uri="{FF2B5EF4-FFF2-40B4-BE49-F238E27FC236}">
                <a16:creationId xmlns:a16="http://schemas.microsoft.com/office/drawing/2014/main" id="{E068604E-C0B4-9481-A50D-F500878B0F16}"/>
              </a:ext>
            </a:extLst>
          </p:cNvPr>
          <p:cNvPicPr>
            <a:picLocks noChangeAspect="1"/>
          </p:cNvPicPr>
          <p:nvPr/>
        </p:nvPicPr>
        <p:blipFill>
          <a:blip r:embed="rId2">
            <a:extLst>
              <a:ext uri="{28A0092B-C50C-407E-A947-70E740481C1C}">
                <a14:useLocalDpi xmlns:a14="http://schemas.microsoft.com/office/drawing/2010/main" val="0"/>
              </a:ext>
            </a:extLst>
          </a:blip>
          <a:srcRect l="10384" t="10847" r="9511" b="14980"/>
          <a:stretch>
            <a:fillRect/>
          </a:stretch>
        </p:blipFill>
        <p:spPr bwMode="auto">
          <a:xfrm>
            <a:off x="5259388" y="3357563"/>
            <a:ext cx="3621087"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re 8">
            <a:extLst>
              <a:ext uri="{FF2B5EF4-FFF2-40B4-BE49-F238E27FC236}">
                <a16:creationId xmlns:a16="http://schemas.microsoft.com/office/drawing/2014/main" id="{97B69519-27EA-91EF-A6B5-4DF1F30344F5}"/>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Entretien des tenues</a:t>
            </a:r>
          </a:p>
        </p:txBody>
      </p:sp>
      <p:sp>
        <p:nvSpPr>
          <p:cNvPr id="105475" name="Espace réservé du numéro de diapositive 4">
            <a:extLst>
              <a:ext uri="{FF2B5EF4-FFF2-40B4-BE49-F238E27FC236}">
                <a16:creationId xmlns:a16="http://schemas.microsoft.com/office/drawing/2014/main" id="{24DAA4FA-1A9F-AC83-0F7B-B55100465171}"/>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EBD1084E-AED0-4A39-B037-F3B9ABEFAE82}" type="slidenum">
              <a:rPr lang="fr-FR" altLang="fr-FR" sz="2000" smtClean="0">
                <a:solidFill>
                  <a:srgbClr val="984807"/>
                </a:solidFill>
              </a:rPr>
              <a:pPr>
                <a:spcBef>
                  <a:spcPct val="0"/>
                </a:spcBef>
                <a:buFontTx/>
                <a:buNone/>
              </a:pPr>
              <a:t>100</a:t>
            </a:fld>
            <a:endParaRPr lang="fr-FR" altLang="fr-FR" sz="2000">
              <a:solidFill>
                <a:srgbClr val="984807"/>
              </a:solidFill>
            </a:endParaRPr>
          </a:p>
        </p:txBody>
      </p:sp>
      <p:sp>
        <p:nvSpPr>
          <p:cNvPr id="105476" name="ZoneTexte 3">
            <a:extLst>
              <a:ext uri="{FF2B5EF4-FFF2-40B4-BE49-F238E27FC236}">
                <a16:creationId xmlns:a16="http://schemas.microsoft.com/office/drawing/2014/main" id="{FFB1311A-D7E6-208C-736B-8ED3C3FAD3B4}"/>
              </a:ext>
            </a:extLst>
          </p:cNvPr>
          <p:cNvSpPr txBox="1">
            <a:spLocks noChangeArrowheads="1"/>
          </p:cNvSpPr>
          <p:nvPr/>
        </p:nvSpPr>
        <p:spPr bwMode="auto">
          <a:xfrm>
            <a:off x="468313" y="1412875"/>
            <a:ext cx="3749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Bottes et bottillons SUAP : </a:t>
            </a:r>
          </a:p>
        </p:txBody>
      </p:sp>
      <p:pic>
        <p:nvPicPr>
          <p:cNvPr id="105477" name="Picture 1" descr="rangers">
            <a:extLst>
              <a:ext uri="{FF2B5EF4-FFF2-40B4-BE49-F238E27FC236}">
                <a16:creationId xmlns:a16="http://schemas.microsoft.com/office/drawing/2014/main" id="{81B2791F-580F-05D3-EDA6-F6368597E1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538" y="4149725"/>
            <a:ext cx="280352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6B4B499-1F39-8E9E-71F7-D8FF19F534C7}"/>
              </a:ext>
            </a:extLst>
          </p:cNvPr>
          <p:cNvSpPr/>
          <p:nvPr/>
        </p:nvSpPr>
        <p:spPr>
          <a:xfrm>
            <a:off x="468313" y="2108200"/>
            <a:ext cx="7920037" cy="2041525"/>
          </a:xfrm>
          <a:prstGeom prst="rect">
            <a:avLst/>
          </a:prstGeom>
        </p:spPr>
        <p:txBody>
          <a:bodyPr>
            <a:spAutoFit/>
          </a:bodyPr>
          <a:lstStyle/>
          <a:p>
            <a:pPr marL="342900" indent="-342900" algn="just">
              <a:lnSpc>
                <a:spcPct val="107000"/>
              </a:lnSpc>
              <a:spcAft>
                <a:spcPts val="0"/>
              </a:spcAft>
              <a:buFont typeface="Wingdings" panose="05000000000000000000" pitchFamily="2" charset="2"/>
              <a:buChar char=""/>
              <a:tabLst>
                <a:tab pos="588645" algn="l"/>
              </a:tabLs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Cirage et lustrage des parties en cuir et le côté de semelle avec de la cire classique.</a:t>
            </a:r>
          </a:p>
          <a:p>
            <a:pPr marL="457200" algn="just">
              <a:lnSpc>
                <a:spcPct val="107000"/>
              </a:lnSpc>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a:t>
            </a:r>
          </a:p>
          <a:p>
            <a:pPr marL="342900" indent="-342900" algn="just">
              <a:lnSpc>
                <a:spcPct val="107000"/>
              </a:lnSpc>
              <a:spcAft>
                <a:spcPts val="0"/>
              </a:spcAft>
              <a:buFont typeface="Wingdings" panose="05000000000000000000" pitchFamily="2" charset="2"/>
              <a:buChar char=""/>
              <a:tabLst>
                <a:tab pos="588645" algn="l"/>
              </a:tabLs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Ne pas utiliser des cires liquides formant une pellicule brillante et dure, car elle empêche le cuir de respirer.</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re 8">
            <a:extLst>
              <a:ext uri="{FF2B5EF4-FFF2-40B4-BE49-F238E27FC236}">
                <a16:creationId xmlns:a16="http://schemas.microsoft.com/office/drawing/2014/main" id="{E800EFCE-6D1A-79B4-33BE-B06194B1B685}"/>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Entretien des tenues</a:t>
            </a:r>
          </a:p>
        </p:txBody>
      </p:sp>
      <p:sp>
        <p:nvSpPr>
          <p:cNvPr id="106499" name="Espace réservé du numéro de diapositive 4">
            <a:extLst>
              <a:ext uri="{FF2B5EF4-FFF2-40B4-BE49-F238E27FC236}">
                <a16:creationId xmlns:a16="http://schemas.microsoft.com/office/drawing/2014/main" id="{0E043866-DF0B-0190-A84C-300D59B0B279}"/>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0A3D5354-5D20-463D-B76D-F508E1A4ECCF}" type="slidenum">
              <a:rPr lang="fr-FR" altLang="fr-FR" sz="2000" smtClean="0">
                <a:solidFill>
                  <a:srgbClr val="984807"/>
                </a:solidFill>
              </a:rPr>
              <a:pPr>
                <a:spcBef>
                  <a:spcPct val="0"/>
                </a:spcBef>
                <a:buFontTx/>
                <a:buNone/>
              </a:pPr>
              <a:t>101</a:t>
            </a:fld>
            <a:endParaRPr lang="fr-FR" altLang="fr-FR" sz="2000">
              <a:solidFill>
                <a:srgbClr val="984807"/>
              </a:solidFill>
            </a:endParaRPr>
          </a:p>
        </p:txBody>
      </p:sp>
      <p:sp>
        <p:nvSpPr>
          <p:cNvPr id="106500" name="ZoneTexte 3">
            <a:extLst>
              <a:ext uri="{FF2B5EF4-FFF2-40B4-BE49-F238E27FC236}">
                <a16:creationId xmlns:a16="http://schemas.microsoft.com/office/drawing/2014/main" id="{059F40A0-0D1F-375A-804E-663F18336BDB}"/>
              </a:ext>
            </a:extLst>
          </p:cNvPr>
          <p:cNvSpPr txBox="1">
            <a:spLocks noChangeArrowheads="1"/>
          </p:cNvSpPr>
          <p:nvPr/>
        </p:nvSpPr>
        <p:spPr bwMode="auto">
          <a:xfrm>
            <a:off x="398463" y="1341438"/>
            <a:ext cx="1774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Bottes EPI: </a:t>
            </a:r>
          </a:p>
        </p:txBody>
      </p:sp>
      <p:sp>
        <p:nvSpPr>
          <p:cNvPr id="106501" name="Rectangle 1">
            <a:extLst>
              <a:ext uri="{FF2B5EF4-FFF2-40B4-BE49-F238E27FC236}">
                <a16:creationId xmlns:a16="http://schemas.microsoft.com/office/drawing/2014/main" id="{56FBF47F-0614-9F65-ECDA-5CA2D90C22BD}"/>
              </a:ext>
            </a:extLst>
          </p:cNvPr>
          <p:cNvSpPr>
            <a:spLocks noChangeArrowheads="1"/>
          </p:cNvSpPr>
          <p:nvPr/>
        </p:nvSpPr>
        <p:spPr bwMode="auto">
          <a:xfrm>
            <a:off x="398463" y="2128838"/>
            <a:ext cx="8135937"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079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07000"/>
              </a:lnSpc>
            </a:pPr>
            <a:r>
              <a:rPr lang="fr-FR" altLang="fr-FR" sz="2400">
                <a:latin typeface="Times New Roman" panose="02020603050405020304" pitchFamily="18" charset="0"/>
                <a:ea typeface="Calibri" panose="020F0502020204030204" pitchFamily="34" charset="0"/>
                <a:cs typeface="Times New Roman" panose="02020603050405020304" pitchFamily="18" charset="0"/>
              </a:rPr>
              <a:t>Laver les bottes souillées avec de l'eau et une brosse.</a:t>
            </a:r>
          </a:p>
          <a:p>
            <a:pPr algn="just">
              <a:lnSpc>
                <a:spcPct val="107000"/>
              </a:lnSpc>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pPr>
            <a:r>
              <a:rPr lang="fr-FR" altLang="fr-FR" sz="2400">
                <a:latin typeface="Times New Roman" panose="02020603050405020304" pitchFamily="18" charset="0"/>
                <a:ea typeface="Calibri" panose="020F0502020204030204" pitchFamily="34" charset="0"/>
                <a:cs typeface="Times New Roman" panose="02020603050405020304" pitchFamily="18" charset="0"/>
              </a:rPr>
              <a:t>Bottes doivent être cirées avec un cirage sans graisse. </a:t>
            </a:r>
          </a:p>
          <a:p>
            <a:pPr algn="just">
              <a:lnSpc>
                <a:spcPct val="107000"/>
              </a:lnSpc>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pPr>
            <a:r>
              <a:rPr lang="fr-FR" altLang="fr-FR" sz="2400">
                <a:latin typeface="Times New Roman" panose="02020603050405020304" pitchFamily="18" charset="0"/>
                <a:ea typeface="Calibri" panose="020F0502020204030204" pitchFamily="34" charset="0"/>
                <a:cs typeface="Times New Roman" panose="02020603050405020304" pitchFamily="18" charset="0"/>
              </a:rPr>
              <a:t>Ne pas mettre les bottes sécher près des flammes d'un feu, d'un four chaud ou d'un radiateur. </a:t>
            </a:r>
          </a:p>
          <a:p>
            <a:pPr algn="just">
              <a:lnSpc>
                <a:spcPct val="107000"/>
              </a:lnSpc>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pPr>
            <a:r>
              <a:rPr lang="fr-FR" altLang="fr-FR" sz="2400">
                <a:latin typeface="Times New Roman" panose="02020603050405020304" pitchFamily="18" charset="0"/>
                <a:ea typeface="Calibri" panose="020F0502020204030204" pitchFamily="34" charset="0"/>
                <a:cs typeface="Times New Roman" panose="02020603050405020304" pitchFamily="18" charset="0"/>
              </a:rPr>
              <a:t>Semelles intérieures doivent être lavées régulièrement à 30°.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re 8">
            <a:extLst>
              <a:ext uri="{FF2B5EF4-FFF2-40B4-BE49-F238E27FC236}">
                <a16:creationId xmlns:a16="http://schemas.microsoft.com/office/drawing/2014/main" id="{0DDFF6EA-FA42-9B55-F3A4-DB03CCD972B2}"/>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Entretien des tenues</a:t>
            </a:r>
          </a:p>
        </p:txBody>
      </p:sp>
      <p:sp>
        <p:nvSpPr>
          <p:cNvPr id="107523" name="Espace réservé du numéro de diapositive 4">
            <a:extLst>
              <a:ext uri="{FF2B5EF4-FFF2-40B4-BE49-F238E27FC236}">
                <a16:creationId xmlns:a16="http://schemas.microsoft.com/office/drawing/2014/main" id="{F5BE62A8-EBAA-4B01-AFFA-69FDA446097C}"/>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290369A0-43D5-4941-8081-AC3BE6025FDE}" type="slidenum">
              <a:rPr lang="fr-FR" altLang="fr-FR" sz="2000" smtClean="0">
                <a:solidFill>
                  <a:srgbClr val="984807"/>
                </a:solidFill>
              </a:rPr>
              <a:pPr>
                <a:spcBef>
                  <a:spcPct val="0"/>
                </a:spcBef>
                <a:buFontTx/>
                <a:buNone/>
              </a:pPr>
              <a:t>102</a:t>
            </a:fld>
            <a:endParaRPr lang="fr-FR" altLang="fr-FR" sz="2000">
              <a:solidFill>
                <a:srgbClr val="984807"/>
              </a:solidFill>
            </a:endParaRPr>
          </a:p>
        </p:txBody>
      </p:sp>
      <p:sp>
        <p:nvSpPr>
          <p:cNvPr id="107524" name="ZoneTexte 3">
            <a:extLst>
              <a:ext uri="{FF2B5EF4-FFF2-40B4-BE49-F238E27FC236}">
                <a16:creationId xmlns:a16="http://schemas.microsoft.com/office/drawing/2014/main" id="{7F55D584-0458-324B-F95F-C0A707A4CE10}"/>
              </a:ext>
            </a:extLst>
          </p:cNvPr>
          <p:cNvSpPr txBox="1">
            <a:spLocks noChangeArrowheads="1"/>
          </p:cNvSpPr>
          <p:nvPr/>
        </p:nvSpPr>
        <p:spPr bwMode="auto">
          <a:xfrm>
            <a:off x="468313" y="1412875"/>
            <a:ext cx="3949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Casque F 1 ou </a:t>
            </a: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Rosenbauer</a:t>
            </a:r>
            <a:r>
              <a:rPr lang="fr-FR" altLang="fr-FR" sz="2400" b="1" u="sng">
                <a:latin typeface="Times New Roman" panose="02020603050405020304" pitchFamily="18" charset="0"/>
                <a:cs typeface="Times New Roman" panose="02020603050405020304" pitchFamily="18" charset="0"/>
              </a:rPr>
              <a:t> : </a:t>
            </a:r>
          </a:p>
        </p:txBody>
      </p:sp>
      <p:sp>
        <p:nvSpPr>
          <p:cNvPr id="107525" name="Rectangle 1">
            <a:extLst>
              <a:ext uri="{FF2B5EF4-FFF2-40B4-BE49-F238E27FC236}">
                <a16:creationId xmlns:a16="http://schemas.microsoft.com/office/drawing/2014/main" id="{BF1276A9-9047-860F-AF93-567BD513ED4E}"/>
              </a:ext>
            </a:extLst>
          </p:cNvPr>
          <p:cNvSpPr>
            <a:spLocks noChangeArrowheads="1"/>
          </p:cNvSpPr>
          <p:nvPr/>
        </p:nvSpPr>
        <p:spPr bwMode="auto">
          <a:xfrm>
            <a:off x="684213" y="2097088"/>
            <a:ext cx="75596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tabLst>
                <a:tab pos="587375"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587375"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587375"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587375"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587375"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587375"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587375"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587375"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587375" algn="l"/>
              </a:tabLst>
              <a:defRPr sz="2000">
                <a:solidFill>
                  <a:schemeClr val="tx1"/>
                </a:solidFill>
                <a:latin typeface="Myriad Pro" panose="020B0503030403020204" pitchFamily="34" charset="0"/>
              </a:defRPr>
            </a:lvl9pPr>
          </a:lstStyle>
          <a:p>
            <a:pPr algn="just">
              <a:lnSpc>
                <a:spcPct val="107000"/>
              </a:lnSpc>
              <a:spcBef>
                <a:spcPct val="0"/>
              </a:spcBef>
              <a:buFont typeface="Wingdings" panose="05000000000000000000" pitchFamily="2" charset="2"/>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Nettoyage du casque avec produit d'entretien fourni par le service.</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pic>
        <p:nvPicPr>
          <p:cNvPr id="107526" name="Image 1">
            <a:extLst>
              <a:ext uri="{FF2B5EF4-FFF2-40B4-BE49-F238E27FC236}">
                <a16:creationId xmlns:a16="http://schemas.microsoft.com/office/drawing/2014/main" id="{6DDB0470-02D6-4A37-950E-33712CFF88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3048000"/>
            <a:ext cx="3552825"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re 8">
            <a:extLst>
              <a:ext uri="{FF2B5EF4-FFF2-40B4-BE49-F238E27FC236}">
                <a16:creationId xmlns:a16="http://schemas.microsoft.com/office/drawing/2014/main" id="{79067643-9478-5971-DAE2-91781A7E1175}"/>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Entretien des tenues</a:t>
            </a:r>
          </a:p>
        </p:txBody>
      </p:sp>
      <p:sp>
        <p:nvSpPr>
          <p:cNvPr id="108547" name="Espace réservé du numéro de diapositive 4">
            <a:extLst>
              <a:ext uri="{FF2B5EF4-FFF2-40B4-BE49-F238E27FC236}">
                <a16:creationId xmlns:a16="http://schemas.microsoft.com/office/drawing/2014/main" id="{EAA7BDB3-2DD9-28C3-3E5F-F2E40F76A592}"/>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58977C8B-5194-4270-9A67-C4EEEE0986FD}" type="slidenum">
              <a:rPr lang="fr-FR" altLang="fr-FR" sz="2000" smtClean="0">
                <a:solidFill>
                  <a:srgbClr val="984807"/>
                </a:solidFill>
              </a:rPr>
              <a:pPr>
                <a:spcBef>
                  <a:spcPct val="0"/>
                </a:spcBef>
                <a:buFontTx/>
                <a:buNone/>
              </a:pPr>
              <a:t>103</a:t>
            </a:fld>
            <a:endParaRPr lang="fr-FR" altLang="fr-FR" sz="2000">
              <a:solidFill>
                <a:srgbClr val="984807"/>
              </a:solidFill>
            </a:endParaRPr>
          </a:p>
        </p:txBody>
      </p:sp>
      <p:sp>
        <p:nvSpPr>
          <p:cNvPr id="108548" name="ZoneTexte 3">
            <a:extLst>
              <a:ext uri="{FF2B5EF4-FFF2-40B4-BE49-F238E27FC236}">
                <a16:creationId xmlns:a16="http://schemas.microsoft.com/office/drawing/2014/main" id="{B08F113C-C713-77D8-029C-E2B0057797EF}"/>
              </a:ext>
            </a:extLst>
          </p:cNvPr>
          <p:cNvSpPr txBox="1">
            <a:spLocks noChangeArrowheads="1"/>
          </p:cNvSpPr>
          <p:nvPr/>
        </p:nvSpPr>
        <p:spPr bwMode="auto">
          <a:xfrm>
            <a:off x="468313" y="1412875"/>
            <a:ext cx="1978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Casque F 2  : </a:t>
            </a:r>
          </a:p>
        </p:txBody>
      </p:sp>
      <p:pic>
        <p:nvPicPr>
          <p:cNvPr id="108549" name="Image 2">
            <a:extLst>
              <a:ext uri="{FF2B5EF4-FFF2-40B4-BE49-F238E27FC236}">
                <a16:creationId xmlns:a16="http://schemas.microsoft.com/office/drawing/2014/main" id="{7B26F52B-4A62-DA5E-B06A-9E337912DF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59563" y="1239838"/>
            <a:ext cx="21463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0" name="Rectangle 4">
            <a:extLst>
              <a:ext uri="{FF2B5EF4-FFF2-40B4-BE49-F238E27FC236}">
                <a16:creationId xmlns:a16="http://schemas.microsoft.com/office/drawing/2014/main" id="{56881E44-ECAE-B7C4-62EB-9282927FA846}"/>
              </a:ext>
            </a:extLst>
          </p:cNvPr>
          <p:cNvSpPr>
            <a:spLocks noChangeArrowheads="1"/>
          </p:cNvSpPr>
          <p:nvPr/>
        </p:nvSpPr>
        <p:spPr bwMode="auto">
          <a:xfrm>
            <a:off x="468313" y="1951038"/>
            <a:ext cx="8337550" cy="362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Après chaque utilisation :</a:t>
            </a:r>
          </a:p>
          <a:p>
            <a:pPr>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Bef>
                <a:spcPct val="0"/>
              </a:spcBef>
              <a:buFont typeface="Wingdings" panose="05000000000000000000" pitchFamily="2" charset="2"/>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Rangez les lunettes à l'intérieur du casque</a:t>
            </a:r>
            <a:r>
              <a:rPr lang="fr-FR" altLang="fr-FR" sz="240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Bef>
                <a:spcPct val="0"/>
              </a:spcBef>
              <a:buFontTx/>
              <a:buNone/>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a:latin typeface="Times New Roman" panose="02020603050405020304" pitchFamily="18" charset="0"/>
                <a:ea typeface="Calibri" panose="020F0502020204030204" pitchFamily="34" charset="0"/>
                <a:cs typeface="Times New Roman" panose="02020603050405020304" pitchFamily="18" charset="0"/>
              </a:rPr>
              <a:t> Eau savonneuse et un chiffon doux (non pelucheux) pour le casque. </a:t>
            </a:r>
          </a:p>
          <a:p>
            <a:pPr>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a:latin typeface="Times New Roman" panose="02020603050405020304" pitchFamily="18" charset="0"/>
                <a:ea typeface="Calibri" panose="020F0502020204030204" pitchFamily="34" charset="0"/>
                <a:cs typeface="Times New Roman" panose="02020603050405020304" pitchFamily="18" charset="0"/>
              </a:rPr>
              <a:t> Laver l'habillage :   Laisser sécher longtemps,  n'utiliser </a:t>
            </a:r>
            <a:r>
              <a:rPr lang="fr-FR" altLang="fr-FR" sz="2400" b="1">
                <a:latin typeface="Times New Roman" panose="02020603050405020304" pitchFamily="18" charset="0"/>
                <a:ea typeface="Calibri" panose="020F0502020204030204" pitchFamily="34" charset="0"/>
                <a:cs typeface="Times New Roman" panose="02020603050405020304" pitchFamily="18" charset="0"/>
              </a:rPr>
              <a:t>pas de sèche-linge.</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re 8">
            <a:extLst>
              <a:ext uri="{FF2B5EF4-FFF2-40B4-BE49-F238E27FC236}">
                <a16:creationId xmlns:a16="http://schemas.microsoft.com/office/drawing/2014/main" id="{7EF21D4C-41CC-4C7F-1404-611C71204714}"/>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Entretien des tenues</a:t>
            </a:r>
          </a:p>
        </p:txBody>
      </p:sp>
      <p:sp>
        <p:nvSpPr>
          <p:cNvPr id="109571" name="Espace réservé du numéro de diapositive 4">
            <a:extLst>
              <a:ext uri="{FF2B5EF4-FFF2-40B4-BE49-F238E27FC236}">
                <a16:creationId xmlns:a16="http://schemas.microsoft.com/office/drawing/2014/main" id="{8A1CC62F-A977-3E3F-B806-66C425EDD641}"/>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954B9D84-D700-4CCC-8BDB-9316C2BB00C5}" type="slidenum">
              <a:rPr lang="fr-FR" altLang="fr-FR" sz="2000" smtClean="0">
                <a:solidFill>
                  <a:srgbClr val="984807"/>
                </a:solidFill>
              </a:rPr>
              <a:pPr>
                <a:spcBef>
                  <a:spcPct val="0"/>
                </a:spcBef>
                <a:buFontTx/>
                <a:buNone/>
              </a:pPr>
              <a:t>104</a:t>
            </a:fld>
            <a:endParaRPr lang="fr-FR" altLang="fr-FR" sz="2000">
              <a:solidFill>
                <a:srgbClr val="984807"/>
              </a:solidFill>
            </a:endParaRPr>
          </a:p>
        </p:txBody>
      </p:sp>
      <p:sp>
        <p:nvSpPr>
          <p:cNvPr id="109572" name="ZoneTexte 3">
            <a:extLst>
              <a:ext uri="{FF2B5EF4-FFF2-40B4-BE49-F238E27FC236}">
                <a16:creationId xmlns:a16="http://schemas.microsoft.com/office/drawing/2014/main" id="{0BF85ED5-1205-6127-A92B-34486EF5B7BE}"/>
              </a:ext>
            </a:extLst>
          </p:cNvPr>
          <p:cNvSpPr txBox="1">
            <a:spLocks noChangeArrowheads="1"/>
          </p:cNvSpPr>
          <p:nvPr/>
        </p:nvSpPr>
        <p:spPr bwMode="auto">
          <a:xfrm>
            <a:off x="468313" y="1412875"/>
            <a:ext cx="1978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Casque F 2  : </a:t>
            </a:r>
          </a:p>
        </p:txBody>
      </p:sp>
      <p:sp>
        <p:nvSpPr>
          <p:cNvPr id="104454" name="Rectangle 4">
            <a:extLst>
              <a:ext uri="{FF2B5EF4-FFF2-40B4-BE49-F238E27FC236}">
                <a16:creationId xmlns:a16="http://schemas.microsoft.com/office/drawing/2014/main" id="{680DF72A-207D-CDD1-2441-C50D4DD44FF4}"/>
              </a:ext>
            </a:extLst>
          </p:cNvPr>
          <p:cNvSpPr>
            <a:spLocks noChangeArrowheads="1"/>
          </p:cNvSpPr>
          <p:nvPr/>
        </p:nvSpPr>
        <p:spPr bwMode="auto">
          <a:xfrm>
            <a:off x="468313" y="2073275"/>
            <a:ext cx="8231187" cy="362267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Myriad Pro" charset="0"/>
              </a:defRPr>
            </a:lvl1pPr>
            <a:lvl2pPr marL="742950" indent="-285750">
              <a:spcBef>
                <a:spcPct val="20000"/>
              </a:spcBef>
              <a:buFont typeface="Arial" panose="020B0604020202020204" pitchFamily="34" charset="0"/>
              <a:buChar char="–"/>
              <a:defRPr sz="2800">
                <a:solidFill>
                  <a:schemeClr val="tx1"/>
                </a:solidFill>
                <a:latin typeface="Myriad Pro" charset="0"/>
              </a:defRPr>
            </a:lvl2pPr>
            <a:lvl3pPr marL="1143000" indent="-228600">
              <a:spcBef>
                <a:spcPct val="20000"/>
              </a:spcBef>
              <a:buFont typeface="Arial" panose="020B0604020202020204" pitchFamily="34" charset="0"/>
              <a:buChar char="•"/>
              <a:defRPr sz="2400">
                <a:solidFill>
                  <a:schemeClr val="tx1"/>
                </a:solidFill>
                <a:latin typeface="Myriad Pro" charset="0"/>
              </a:defRPr>
            </a:lvl3pPr>
            <a:lvl4pPr marL="1600200" indent="-228600">
              <a:spcBef>
                <a:spcPct val="20000"/>
              </a:spcBef>
              <a:buFont typeface="Arial" panose="020B0604020202020204" pitchFamily="34" charset="0"/>
              <a:buChar char="–"/>
              <a:defRPr sz="2000">
                <a:solidFill>
                  <a:schemeClr val="tx1"/>
                </a:solidFill>
                <a:latin typeface="Myriad Pro" charset="0"/>
              </a:defRPr>
            </a:lvl4pPr>
            <a:lvl5pPr marL="2057400" indent="-228600">
              <a:spcBef>
                <a:spcPct val="20000"/>
              </a:spcBef>
              <a:buFont typeface="Arial" panose="020B0604020202020204" pitchFamily="34" charset="0"/>
              <a:buChar char="»"/>
              <a:defRPr sz="2000">
                <a:solidFill>
                  <a:schemeClr val="tx1"/>
                </a:solidFill>
                <a:latin typeface="Myriad Pro"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9pPr>
          </a:lstStyle>
          <a:p>
            <a:pPr>
              <a:lnSpc>
                <a:spcPct val="107000"/>
              </a:lnSpc>
              <a:spcBef>
                <a:spcPct val="0"/>
              </a:spcBef>
              <a:buFontTx/>
              <a:buNone/>
              <a:defRPr/>
            </a:pPr>
            <a:r>
              <a:rPr lang="fr-FR" altLang="fr-FR"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E</a:t>
            </a:r>
            <a:r>
              <a:rPr lang="fr-FR" altLang="fr-FR" sz="2400" dirty="0">
                <a:latin typeface="Times New Roman" panose="02020603050405020304" pitchFamily="18" charset="0"/>
                <a:ea typeface="Calibri" panose="020F0502020204030204" pitchFamily="34" charset="0"/>
                <a:cs typeface="Times New Roman" panose="02020603050405020304" pitchFamily="18" charset="0"/>
              </a:rPr>
              <a:t>ntretien des parties en cuir, appliquer un savon glycériné avec un chiffon non pelucheux puis frotter : il n'est pas nécessaire de rincer.</a:t>
            </a:r>
          </a:p>
          <a:p>
            <a:pPr>
              <a:lnSpc>
                <a:spcPct val="107000"/>
              </a:lnSpc>
              <a:spcBef>
                <a:spcPct val="0"/>
              </a:spcBef>
              <a:buFontTx/>
              <a:buNone/>
              <a:defRPr/>
            </a:pPr>
            <a:r>
              <a:rPr lang="fr-FR" altLang="fr-FR" sz="2400" dirty="0">
                <a:latin typeface="Times New Roman" panose="02020603050405020304" pitchFamily="18" charset="0"/>
                <a:ea typeface="Calibri" panose="020F0502020204030204" pitchFamily="34" charset="0"/>
                <a:cs typeface="Times New Roman" panose="02020603050405020304" pitchFamily="18" charset="0"/>
              </a:rPr>
              <a:t> </a:t>
            </a:r>
          </a:p>
          <a:p>
            <a:pPr marL="342900" indent="-342900">
              <a:lnSpc>
                <a:spcPct val="107000"/>
              </a:lnSpc>
              <a:spcBef>
                <a:spcPct val="0"/>
              </a:spcBef>
              <a:buFont typeface="Wingdings" panose="05000000000000000000" pitchFamily="2" charset="2"/>
              <a:buChar char="è"/>
              <a:defRPr/>
            </a:pPr>
            <a:r>
              <a:rPr lang="fr-FR" altLang="fr-FR" sz="2400" b="1" dirty="0">
                <a:latin typeface="Times New Roman" panose="02020603050405020304" pitchFamily="18" charset="0"/>
                <a:ea typeface="Calibri" panose="020F0502020204030204" pitchFamily="34" charset="0"/>
                <a:cs typeface="Times New Roman" panose="02020603050405020304" pitchFamily="18" charset="0"/>
              </a:rPr>
              <a:t>Évitez toute chute ou choc du casque</a:t>
            </a:r>
            <a:r>
              <a:rPr lang="fr-FR" altLang="fr-FR" sz="2400" dirty="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Bef>
                <a:spcPct val="0"/>
              </a:spcBef>
              <a:buFont typeface="Arial" panose="020B0604020202020204" pitchFamily="34" charset="0"/>
              <a:buNone/>
              <a:defRPr/>
            </a:pPr>
            <a:r>
              <a:rPr lang="fr-FR" altLang="fr-FR" sz="2400" dirty="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Bef>
                <a:spcPct val="0"/>
              </a:spcBef>
              <a:buFontTx/>
              <a:buNone/>
              <a:defRPr/>
            </a:pPr>
            <a:r>
              <a:rPr lang="fr-FR" altLang="fr-FR" sz="2400" b="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b="1" dirty="0">
                <a:latin typeface="Times New Roman" panose="02020603050405020304" pitchFamily="18" charset="0"/>
                <a:ea typeface="Calibri" panose="020F0502020204030204" pitchFamily="34" charset="0"/>
                <a:cs typeface="Times New Roman" panose="02020603050405020304" pitchFamily="18" charset="0"/>
              </a:rPr>
              <a:t> Précautions :</a:t>
            </a:r>
            <a:r>
              <a:rPr lang="fr-FR" altLang="fr-FR" sz="2400" dirty="0">
                <a:latin typeface="Times New Roman" panose="02020603050405020304" pitchFamily="18" charset="0"/>
                <a:ea typeface="Calibri" panose="020F0502020204030204" pitchFamily="34" charset="0"/>
                <a:cs typeface="Times New Roman" panose="02020603050405020304" pitchFamily="18" charset="0"/>
              </a:rPr>
              <a:t> n'appliquer sur le casque, les lunettes ni peinture, ni autocollant, ni hydrocarbure, ni solvant afin d'éviter la détérioration des matériaux.</a:t>
            </a:r>
          </a:p>
        </p:txBody>
      </p:sp>
      <p:pic>
        <p:nvPicPr>
          <p:cNvPr id="109574" name="Image 2">
            <a:extLst>
              <a:ext uri="{FF2B5EF4-FFF2-40B4-BE49-F238E27FC236}">
                <a16:creationId xmlns:a16="http://schemas.microsoft.com/office/drawing/2014/main" id="{9F756988-9C68-DA76-4ABF-5759144B90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29450" y="2911475"/>
            <a:ext cx="167005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re 8">
            <a:extLst>
              <a:ext uri="{FF2B5EF4-FFF2-40B4-BE49-F238E27FC236}">
                <a16:creationId xmlns:a16="http://schemas.microsoft.com/office/drawing/2014/main" id="{99E49B81-D2FC-5469-C927-7E3D16996D45}"/>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Entretien des tenues</a:t>
            </a:r>
          </a:p>
        </p:txBody>
      </p:sp>
      <p:sp>
        <p:nvSpPr>
          <p:cNvPr id="110595" name="Espace réservé du numéro de diapositive 4">
            <a:extLst>
              <a:ext uri="{FF2B5EF4-FFF2-40B4-BE49-F238E27FC236}">
                <a16:creationId xmlns:a16="http://schemas.microsoft.com/office/drawing/2014/main" id="{B023D28D-3D60-8250-F996-2ACE3CB2C33B}"/>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679EC65A-7575-41F2-A58D-8B4DCE33F20B}" type="slidenum">
              <a:rPr lang="fr-FR" altLang="fr-FR" sz="2000" smtClean="0">
                <a:solidFill>
                  <a:srgbClr val="984807"/>
                </a:solidFill>
              </a:rPr>
              <a:pPr>
                <a:spcBef>
                  <a:spcPct val="0"/>
                </a:spcBef>
                <a:buFontTx/>
                <a:buNone/>
              </a:pPr>
              <a:t>105</a:t>
            </a:fld>
            <a:endParaRPr lang="fr-FR" altLang="fr-FR" sz="2000">
              <a:solidFill>
                <a:srgbClr val="984807"/>
              </a:solidFill>
            </a:endParaRPr>
          </a:p>
        </p:txBody>
      </p:sp>
      <p:sp>
        <p:nvSpPr>
          <p:cNvPr id="110596" name="ZoneTexte 3">
            <a:extLst>
              <a:ext uri="{FF2B5EF4-FFF2-40B4-BE49-F238E27FC236}">
                <a16:creationId xmlns:a16="http://schemas.microsoft.com/office/drawing/2014/main" id="{89B32969-4884-AD43-5827-6BF5F845864B}"/>
              </a:ext>
            </a:extLst>
          </p:cNvPr>
          <p:cNvSpPr txBox="1">
            <a:spLocks noChangeArrowheads="1"/>
          </p:cNvSpPr>
          <p:nvPr/>
        </p:nvSpPr>
        <p:spPr bwMode="auto">
          <a:xfrm>
            <a:off x="468313" y="1412875"/>
            <a:ext cx="2270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Par le service  : </a:t>
            </a:r>
          </a:p>
        </p:txBody>
      </p:sp>
      <p:pic>
        <p:nvPicPr>
          <p:cNvPr id="110597" name="Picture 2" descr="cagoule-a-rabat-velcro-courte-">
            <a:extLst>
              <a:ext uri="{FF2B5EF4-FFF2-40B4-BE49-F238E27FC236}">
                <a16:creationId xmlns:a16="http://schemas.microsoft.com/office/drawing/2014/main" id="{6FFF8DE8-AAAC-B6D9-7EF2-ABFB199A70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1975" y="1309688"/>
            <a:ext cx="1884363" cy="188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8" name="Rectangle 1">
            <a:extLst>
              <a:ext uri="{FF2B5EF4-FFF2-40B4-BE49-F238E27FC236}">
                <a16:creationId xmlns:a16="http://schemas.microsoft.com/office/drawing/2014/main" id="{1C7BABB6-4551-3B9E-AAA4-70D9B1DDA110}"/>
              </a:ext>
            </a:extLst>
          </p:cNvPr>
          <p:cNvSpPr>
            <a:spLocks noChangeArrowheads="1"/>
          </p:cNvSpPr>
          <p:nvPr/>
        </p:nvSpPr>
        <p:spPr bwMode="auto">
          <a:xfrm>
            <a:off x="488950" y="2143125"/>
            <a:ext cx="7488238"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 typeface="Arial" panose="020B0604020202020204" pitchFamily="34" charset="0"/>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Veste textile de feu,</a:t>
            </a:r>
          </a:p>
          <a:p>
            <a:pPr algn="just">
              <a:lnSpc>
                <a:spcPct val="107000"/>
              </a:lnSpc>
              <a:spcBef>
                <a:spcPct val="0"/>
              </a:spcBef>
              <a:buFont typeface="Arial" panose="020B0604020202020204" pitchFamily="34" charset="0"/>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Pantalon textile de feu,</a:t>
            </a:r>
          </a:p>
          <a:p>
            <a:pPr algn="just">
              <a:lnSpc>
                <a:spcPct val="107000"/>
              </a:lnSpc>
              <a:spcBef>
                <a:spcPct val="0"/>
              </a:spcBef>
              <a:buFont typeface="Arial" panose="020B0604020202020204" pitchFamily="34" charset="0"/>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Gants d’attaque,</a:t>
            </a:r>
          </a:p>
          <a:p>
            <a:pPr algn="just">
              <a:lnSpc>
                <a:spcPct val="107000"/>
              </a:lnSpc>
              <a:spcBef>
                <a:spcPct val="0"/>
              </a:spcBef>
              <a:buFont typeface="Arial" panose="020B0604020202020204" pitchFamily="34" charset="0"/>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Bottes de feu (ressemelage, coutures),</a:t>
            </a:r>
          </a:p>
          <a:p>
            <a:pPr algn="just">
              <a:lnSpc>
                <a:spcPct val="107000"/>
              </a:lnSpc>
              <a:spcBef>
                <a:spcPct val="0"/>
              </a:spcBef>
              <a:buFont typeface="Arial" panose="020B0604020202020204" pitchFamily="34" charset="0"/>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Cagoule de feu,</a:t>
            </a:r>
          </a:p>
        </p:txBody>
      </p:sp>
      <p:sp>
        <p:nvSpPr>
          <p:cNvPr id="110599" name="Rectangle 2">
            <a:extLst>
              <a:ext uri="{FF2B5EF4-FFF2-40B4-BE49-F238E27FC236}">
                <a16:creationId xmlns:a16="http://schemas.microsoft.com/office/drawing/2014/main" id="{15C1AD94-5954-94A6-D78E-032E071B8CF2}"/>
              </a:ext>
            </a:extLst>
          </p:cNvPr>
          <p:cNvSpPr>
            <a:spLocks noChangeArrowheads="1"/>
          </p:cNvSpPr>
          <p:nvPr/>
        </p:nvSpPr>
        <p:spPr bwMode="auto">
          <a:xfrm>
            <a:off x="250825" y="5175250"/>
            <a:ext cx="8442325"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Des notes de services précisent les modalités de l'entretien des EPI. </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Durant cet entretien un autre EPI est mis à disposition du SP.</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pic>
        <p:nvPicPr>
          <p:cNvPr id="110600" name="Picture 9">
            <a:extLst>
              <a:ext uri="{FF2B5EF4-FFF2-40B4-BE49-F238E27FC236}">
                <a16:creationId xmlns:a16="http://schemas.microsoft.com/office/drawing/2014/main" id="{5DF2FCDB-BADA-EB45-33F0-B8D24B9C70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3152" t="49112" r="18240" b="29289"/>
          <a:stretch>
            <a:fillRect/>
          </a:stretch>
        </p:blipFill>
        <p:spPr bwMode="auto">
          <a:xfrm>
            <a:off x="6138863" y="3490913"/>
            <a:ext cx="14922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re 8">
            <a:extLst>
              <a:ext uri="{FF2B5EF4-FFF2-40B4-BE49-F238E27FC236}">
                <a16:creationId xmlns:a16="http://schemas.microsoft.com/office/drawing/2014/main" id="{CCC6E7A0-5DC5-2D13-FD74-608858818FCC}"/>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Entretien des tenues</a:t>
            </a:r>
          </a:p>
        </p:txBody>
      </p:sp>
      <p:sp>
        <p:nvSpPr>
          <p:cNvPr id="111619" name="Espace réservé du numéro de diapositive 4">
            <a:extLst>
              <a:ext uri="{FF2B5EF4-FFF2-40B4-BE49-F238E27FC236}">
                <a16:creationId xmlns:a16="http://schemas.microsoft.com/office/drawing/2014/main" id="{28C4416C-D6CC-D839-37D7-B4A111B4782F}"/>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52C12050-F0EA-4699-B802-8A174E633349}" type="slidenum">
              <a:rPr lang="fr-FR" altLang="fr-FR" sz="2000" smtClean="0">
                <a:solidFill>
                  <a:srgbClr val="984807"/>
                </a:solidFill>
              </a:rPr>
              <a:pPr>
                <a:spcBef>
                  <a:spcPct val="0"/>
                </a:spcBef>
                <a:buFontTx/>
                <a:buNone/>
              </a:pPr>
              <a:t>106</a:t>
            </a:fld>
            <a:endParaRPr lang="fr-FR" altLang="fr-FR" sz="2000">
              <a:solidFill>
                <a:srgbClr val="984807"/>
              </a:solidFill>
            </a:endParaRPr>
          </a:p>
        </p:txBody>
      </p:sp>
      <p:sp>
        <p:nvSpPr>
          <p:cNvPr id="111620" name="ZoneTexte 3">
            <a:extLst>
              <a:ext uri="{FF2B5EF4-FFF2-40B4-BE49-F238E27FC236}">
                <a16:creationId xmlns:a16="http://schemas.microsoft.com/office/drawing/2014/main" id="{9D5C7EEF-EEC6-7556-1275-68DFEC99CCB1}"/>
              </a:ext>
            </a:extLst>
          </p:cNvPr>
          <p:cNvSpPr txBox="1">
            <a:spLocks noChangeArrowheads="1"/>
          </p:cNvSpPr>
          <p:nvPr/>
        </p:nvSpPr>
        <p:spPr bwMode="auto">
          <a:xfrm>
            <a:off x="468313" y="1412875"/>
            <a:ext cx="2270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Par le service  : </a:t>
            </a:r>
          </a:p>
        </p:txBody>
      </p:sp>
      <p:sp>
        <p:nvSpPr>
          <p:cNvPr id="111621" name="Rectangle 1">
            <a:extLst>
              <a:ext uri="{FF2B5EF4-FFF2-40B4-BE49-F238E27FC236}">
                <a16:creationId xmlns:a16="http://schemas.microsoft.com/office/drawing/2014/main" id="{FBB99EED-33B1-F2F2-D5C5-DD75B815E8D8}"/>
              </a:ext>
            </a:extLst>
          </p:cNvPr>
          <p:cNvSpPr>
            <a:spLocks noChangeArrowheads="1"/>
          </p:cNvSpPr>
          <p:nvPr/>
        </p:nvSpPr>
        <p:spPr bwMode="auto">
          <a:xfrm>
            <a:off x="468313" y="1989138"/>
            <a:ext cx="8137525" cy="40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Contrôle annuel sur les EPI de catégorie 3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 typeface="Arial" panose="020B0604020202020204" pitchFamily="34" charset="0"/>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Casque F 1 ou Rosenbauer,</a:t>
            </a:r>
          </a:p>
          <a:p>
            <a:pPr algn="just">
              <a:lnSpc>
                <a:spcPct val="107000"/>
              </a:lnSpc>
              <a:spcBef>
                <a:spcPct val="0"/>
              </a:spcBef>
              <a:buFont typeface="Arial" panose="020B0604020202020204" pitchFamily="34" charset="0"/>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Veste textile de feu,</a:t>
            </a:r>
          </a:p>
          <a:p>
            <a:pPr algn="just">
              <a:lnSpc>
                <a:spcPct val="107000"/>
              </a:lnSpc>
              <a:spcBef>
                <a:spcPct val="0"/>
              </a:spcBef>
              <a:buFont typeface="Arial" panose="020B0604020202020204" pitchFamily="34" charset="0"/>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Pantalon textile de feu,</a:t>
            </a:r>
          </a:p>
          <a:p>
            <a:pPr algn="just">
              <a:lnSpc>
                <a:spcPct val="107000"/>
              </a:lnSpc>
              <a:spcBef>
                <a:spcPct val="0"/>
              </a:spcBef>
              <a:buFont typeface="Arial" panose="020B0604020202020204" pitchFamily="34" charset="0"/>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Gants d’attaque</a:t>
            </a:r>
          </a:p>
          <a:p>
            <a:pPr algn="just">
              <a:lnSpc>
                <a:spcPct val="107000"/>
              </a:lnSpc>
              <a:spcBef>
                <a:spcPct val="0"/>
              </a:spcBef>
              <a:buFont typeface="Arial" panose="020B0604020202020204" pitchFamily="34" charset="0"/>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Bottes de feu</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NSO précise ces contrôles, leur périodicité, etc.</a:t>
            </a:r>
          </a:p>
        </p:txBody>
      </p:sp>
      <p:pic>
        <p:nvPicPr>
          <p:cNvPr id="111622" name="Picture 3" descr="imagesCA3CK120">
            <a:extLst>
              <a:ext uri="{FF2B5EF4-FFF2-40B4-BE49-F238E27FC236}">
                <a16:creationId xmlns:a16="http://schemas.microsoft.com/office/drawing/2014/main" id="{53164B6B-CE88-9327-624F-243A4063B6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620" r="12421"/>
          <a:stretch>
            <a:fillRect/>
          </a:stretch>
        </p:blipFill>
        <p:spPr bwMode="auto">
          <a:xfrm>
            <a:off x="6111875" y="1403350"/>
            <a:ext cx="2663825"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re 8">
            <a:extLst>
              <a:ext uri="{FF2B5EF4-FFF2-40B4-BE49-F238E27FC236}">
                <a16:creationId xmlns:a16="http://schemas.microsoft.com/office/drawing/2014/main" id="{8CAD58FA-86F3-F57F-7F44-5DE7BD2DAA46}"/>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Conclusion</a:t>
            </a:r>
          </a:p>
        </p:txBody>
      </p:sp>
      <p:sp>
        <p:nvSpPr>
          <p:cNvPr id="112643" name="Espace réservé du numéro de diapositive 4">
            <a:extLst>
              <a:ext uri="{FF2B5EF4-FFF2-40B4-BE49-F238E27FC236}">
                <a16:creationId xmlns:a16="http://schemas.microsoft.com/office/drawing/2014/main" id="{6B68B68E-AB13-8F86-B19F-D0C69A45AFB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EDA1D32-4B8F-4938-B51A-89EE271A0642}" type="slidenum">
              <a:rPr lang="fr-FR" altLang="fr-FR" sz="2000">
                <a:solidFill>
                  <a:srgbClr val="984807"/>
                </a:solidFill>
              </a:rPr>
              <a:pPr algn="r" eaLnBrk="1" hangingPunct="1">
                <a:spcBef>
                  <a:spcPct val="0"/>
                </a:spcBef>
                <a:buFontTx/>
                <a:buNone/>
              </a:pPr>
              <a:t>107</a:t>
            </a:fld>
            <a:endParaRPr lang="fr-FR" altLang="fr-FR" sz="2000">
              <a:solidFill>
                <a:srgbClr val="984807"/>
              </a:solidFill>
            </a:endParaRPr>
          </a:p>
        </p:txBody>
      </p:sp>
      <p:cxnSp>
        <p:nvCxnSpPr>
          <p:cNvPr id="5" name="Connecteur droit 4">
            <a:extLst>
              <a:ext uri="{FF2B5EF4-FFF2-40B4-BE49-F238E27FC236}">
                <a16:creationId xmlns:a16="http://schemas.microsoft.com/office/drawing/2014/main" id="{DB8D1E96-C01C-5FC0-6E93-94EE438CD341}"/>
              </a:ext>
            </a:extLst>
          </p:cNvPr>
          <p:cNvCxnSpPr/>
          <p:nvPr/>
        </p:nvCxnSpPr>
        <p:spPr>
          <a:xfrm rot="5400000">
            <a:off x="2143125" y="3721100"/>
            <a:ext cx="4859338" cy="1588"/>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12645" name="ZoneTexte 15">
            <a:extLst>
              <a:ext uri="{FF2B5EF4-FFF2-40B4-BE49-F238E27FC236}">
                <a16:creationId xmlns:a16="http://schemas.microsoft.com/office/drawing/2014/main" id="{7B0021AF-AE1C-65FE-AB27-72F8E8C4E726}"/>
              </a:ext>
            </a:extLst>
          </p:cNvPr>
          <p:cNvSpPr txBox="1">
            <a:spLocks noChangeArrowheads="1"/>
          </p:cNvSpPr>
          <p:nvPr/>
        </p:nvSpPr>
        <p:spPr bwMode="auto">
          <a:xfrm>
            <a:off x="304800" y="2057400"/>
            <a:ext cx="41148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latin typeface="Times New Roman" panose="02020603050405020304" pitchFamily="18" charset="0"/>
              </a:rPr>
              <a:t>Généralités</a:t>
            </a:r>
          </a:p>
          <a:p>
            <a:pPr>
              <a:spcBef>
                <a:spcPct val="0"/>
              </a:spcBef>
              <a:buFontTx/>
              <a:buNone/>
            </a:pPr>
            <a:r>
              <a:rPr lang="fr-FR" altLang="fr-FR" sz="2000" b="1">
                <a:latin typeface="Times New Roman" panose="02020603050405020304" pitchFamily="18" charset="0"/>
              </a:rPr>
              <a:t>Tenues</a:t>
            </a:r>
          </a:p>
          <a:p>
            <a:pPr>
              <a:spcBef>
                <a:spcPct val="0"/>
              </a:spcBef>
              <a:buFontTx/>
              <a:buNone/>
            </a:pPr>
            <a:r>
              <a:rPr lang="fr-FR" altLang="fr-FR" sz="2000" b="1">
                <a:latin typeface="Times New Roman" panose="02020603050405020304" pitchFamily="18" charset="0"/>
              </a:rPr>
              <a:t>Familles d'équipements</a:t>
            </a:r>
          </a:p>
          <a:p>
            <a:pPr>
              <a:spcBef>
                <a:spcPct val="0"/>
              </a:spcBef>
              <a:buFontTx/>
              <a:buNone/>
            </a:pPr>
            <a:r>
              <a:rPr lang="fr-FR" altLang="fr-FR" sz="2000" b="1">
                <a:latin typeface="Times New Roman" panose="02020603050405020304" pitchFamily="18" charset="0"/>
              </a:rPr>
              <a:t>Tenues de port permanent</a:t>
            </a:r>
          </a:p>
          <a:p>
            <a:pPr>
              <a:spcBef>
                <a:spcPct val="0"/>
              </a:spcBef>
              <a:buFontTx/>
              <a:buNone/>
            </a:pPr>
            <a:r>
              <a:rPr lang="fr-FR" altLang="fr-FR" sz="2000" b="1">
                <a:latin typeface="Times New Roman" panose="02020603050405020304" pitchFamily="18" charset="0"/>
              </a:rPr>
              <a:t>Tenues d'interventions diverses</a:t>
            </a:r>
          </a:p>
          <a:p>
            <a:pPr>
              <a:spcBef>
                <a:spcPct val="0"/>
              </a:spcBef>
              <a:buFontTx/>
              <a:buNone/>
            </a:pPr>
            <a:r>
              <a:rPr lang="fr-FR" altLang="fr-FR" sz="2000" b="1">
                <a:latin typeface="Times New Roman" panose="02020603050405020304" pitchFamily="18" charset="0"/>
              </a:rPr>
              <a:t>Tenues des spécialités</a:t>
            </a:r>
          </a:p>
          <a:p>
            <a:pPr>
              <a:spcBef>
                <a:spcPct val="0"/>
              </a:spcBef>
              <a:buFontTx/>
              <a:buNone/>
            </a:pPr>
            <a:r>
              <a:rPr lang="fr-FR" altLang="fr-FR" sz="2000" b="1">
                <a:latin typeface="Times New Roman" panose="02020603050405020304" pitchFamily="18" charset="0"/>
              </a:rPr>
              <a:t>Autres tenues</a:t>
            </a:r>
          </a:p>
          <a:p>
            <a:pPr>
              <a:spcBef>
                <a:spcPct val="0"/>
              </a:spcBef>
              <a:buFontTx/>
              <a:buNone/>
            </a:pPr>
            <a:r>
              <a:rPr lang="fr-FR" altLang="fr-FR" sz="2000" b="1">
                <a:latin typeface="Times New Roman" panose="02020603050405020304" pitchFamily="18" charset="0"/>
              </a:rPr>
              <a:t>Tenues des JSP</a:t>
            </a:r>
          </a:p>
          <a:p>
            <a:pPr>
              <a:spcBef>
                <a:spcPct val="0"/>
              </a:spcBef>
              <a:buFontTx/>
              <a:buNone/>
            </a:pPr>
            <a:r>
              <a:rPr lang="fr-FR" altLang="fr-FR" sz="2000" b="1">
                <a:latin typeface="Times New Roman" panose="02020603050405020304" pitchFamily="18" charset="0"/>
              </a:rPr>
              <a:t>Matériels EPI</a:t>
            </a:r>
          </a:p>
          <a:p>
            <a:pPr>
              <a:spcBef>
                <a:spcPct val="0"/>
              </a:spcBef>
              <a:buFontTx/>
              <a:buNone/>
            </a:pPr>
            <a:r>
              <a:rPr lang="fr-FR" altLang="fr-FR" sz="2000" b="1">
                <a:latin typeface="Times New Roman" panose="02020603050405020304" pitchFamily="18" charset="0"/>
              </a:rPr>
              <a:t>Entretien des tenues</a:t>
            </a:r>
          </a:p>
        </p:txBody>
      </p:sp>
      <p:sp>
        <p:nvSpPr>
          <p:cNvPr id="112646" name="ZoneTexte 12">
            <a:extLst>
              <a:ext uri="{FF2B5EF4-FFF2-40B4-BE49-F238E27FC236}">
                <a16:creationId xmlns:a16="http://schemas.microsoft.com/office/drawing/2014/main" id="{A2917BFA-3B8A-7F2B-CCE6-0538AEB37520}"/>
              </a:ext>
            </a:extLst>
          </p:cNvPr>
          <p:cNvSpPr txBox="1">
            <a:spLocks noChangeArrowheads="1"/>
          </p:cNvSpPr>
          <p:nvPr/>
        </p:nvSpPr>
        <p:spPr bwMode="auto">
          <a:xfrm>
            <a:off x="4767263" y="2133600"/>
            <a:ext cx="40386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Arial" panose="020B0604020202020204" pitchFamily="34" charset="0"/>
              </a:rPr>
              <a:t>Année : 2024</a:t>
            </a:r>
          </a:p>
          <a:p>
            <a:pPr>
              <a:spcBef>
                <a:spcPct val="0"/>
              </a:spcBef>
              <a:buFontTx/>
              <a:buNone/>
            </a:pPr>
            <a:endParaRPr lang="fr-FR" altLang="fr-FR" sz="2000">
              <a:latin typeface="Times New Roman" panose="02020603050405020304" pitchFamily="18" charset="0"/>
              <a:cs typeface="Arial" panose="020B0604020202020204" pitchFamily="34" charset="0"/>
            </a:endParaRPr>
          </a:p>
          <a:p>
            <a:pPr>
              <a:spcBef>
                <a:spcPct val="0"/>
              </a:spcBef>
              <a:buFontTx/>
              <a:buNone/>
            </a:pPr>
            <a:endParaRPr lang="fr-FR" altLang="fr-FR" sz="2000">
              <a:latin typeface="Times New Roman" panose="02020603050405020304" pitchFamily="18" charset="0"/>
              <a:cs typeface="Arial" panose="020B0604020202020204" pitchFamily="34" charset="0"/>
            </a:endParaRPr>
          </a:p>
          <a:p>
            <a:pPr algn="just">
              <a:spcBef>
                <a:spcPct val="0"/>
              </a:spcBef>
              <a:buFontTx/>
              <a:buNone/>
            </a:pPr>
            <a:r>
              <a:rPr lang="fr-FR" altLang="fr-FR" sz="2000">
                <a:latin typeface="Times New Roman" panose="02020603050405020304" pitchFamily="18" charset="0"/>
                <a:cs typeface="Arial" panose="020B0604020202020204" pitchFamily="34" charset="0"/>
              </a:rPr>
              <a:t>Contact : pour toute remarque concernant ce document, merci d’envoyer un mail sur l’adresse suivante :</a:t>
            </a:r>
          </a:p>
          <a:p>
            <a:pPr algn="just">
              <a:spcBef>
                <a:spcPct val="0"/>
              </a:spcBef>
              <a:buFontTx/>
              <a:buNone/>
            </a:pPr>
            <a:endParaRPr lang="fr-FR" altLang="fr-FR" sz="2000">
              <a:latin typeface="Times New Roman" panose="02020603050405020304" pitchFamily="18" charset="0"/>
              <a:cs typeface="Arial" panose="020B0604020202020204" pitchFamily="34" charset="0"/>
            </a:endParaRPr>
          </a:p>
          <a:p>
            <a:pPr algn="ctr">
              <a:spcBef>
                <a:spcPct val="0"/>
              </a:spcBef>
              <a:buFontTx/>
              <a:buNone/>
            </a:pPr>
            <a:r>
              <a:rPr lang="fr-FR" altLang="fr-FR" sz="2000" b="1">
                <a:latin typeface="Times New Roman" panose="02020603050405020304" pitchFamily="18" charset="0"/>
                <a:cs typeface="Arial" panose="020B0604020202020204" pitchFamily="34" charset="0"/>
              </a:rPr>
              <a:t>gfor_jsp@sdmis.fr</a:t>
            </a:r>
            <a:endParaRPr lang="fr-FR" altLang="fr-FR" sz="2000">
              <a:latin typeface="Times New Roman" panose="02020603050405020304" pitchFamily="18" charset="0"/>
              <a:cs typeface="Arial" panose="020B0604020202020204" pitchFamily="34" charset="0"/>
            </a:endParaRPr>
          </a:p>
          <a:p>
            <a:pPr>
              <a:spcBef>
                <a:spcPct val="0"/>
              </a:spcBef>
              <a:buFontTx/>
              <a:buNone/>
            </a:pPr>
            <a:endParaRPr lang="fr-FR" altLang="fr-FR" sz="2000">
              <a:latin typeface="Times New Roman" panose="02020603050405020304" pitchFamily="18" charset="0"/>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re 8">
            <a:extLst>
              <a:ext uri="{FF2B5EF4-FFF2-40B4-BE49-F238E27FC236}">
                <a16:creationId xmlns:a16="http://schemas.microsoft.com/office/drawing/2014/main" id="{CCB0B268-7A0E-4FF8-8B87-FA76E8240638}"/>
              </a:ext>
            </a:extLst>
          </p:cNvPr>
          <p:cNvSpPr>
            <a:spLocks noGrp="1"/>
          </p:cNvSpPr>
          <p:nvPr>
            <p:ph type="title"/>
          </p:nvPr>
        </p:nvSpPr>
        <p:spPr>
          <a:xfrm>
            <a:off x="971550" y="2959100"/>
            <a:ext cx="2087563" cy="939800"/>
          </a:xfrm>
        </p:spPr>
        <p:txBody>
          <a:bodyPr/>
          <a:lstStyle/>
          <a:p>
            <a:pPr eaLnBrk="1" hangingPunct="1"/>
            <a:r>
              <a:rPr lang="fr-FR" altLang="fr-FR" sz="3200" b="1">
                <a:solidFill>
                  <a:srgbClr val="984807"/>
                </a:solidFill>
              </a:rPr>
              <a:t>Tenues</a:t>
            </a:r>
          </a:p>
        </p:txBody>
      </p:sp>
      <p:sp>
        <p:nvSpPr>
          <p:cNvPr id="13315" name="Espace réservé du numéro de diapositive 4">
            <a:extLst>
              <a:ext uri="{FF2B5EF4-FFF2-40B4-BE49-F238E27FC236}">
                <a16:creationId xmlns:a16="http://schemas.microsoft.com/office/drawing/2014/main" id="{B75AF07C-FE8E-3515-77F0-0844AC366450}"/>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022641B1-CB69-4A10-835E-BAFEB5A186DA}" type="slidenum">
              <a:rPr lang="fr-FR" altLang="fr-FR" sz="2000" smtClean="0">
                <a:solidFill>
                  <a:srgbClr val="984807"/>
                </a:solidFill>
              </a:rPr>
              <a:pPr>
                <a:spcBef>
                  <a:spcPct val="0"/>
                </a:spcBef>
                <a:buFontTx/>
                <a:buNone/>
              </a:pPr>
              <a:t>11</a:t>
            </a:fld>
            <a:endParaRPr lang="fr-FR" altLang="fr-FR" sz="2000">
              <a:solidFill>
                <a:srgbClr val="984807"/>
              </a:solidFill>
            </a:endParaRPr>
          </a:p>
        </p:txBody>
      </p:sp>
      <p:pic>
        <p:nvPicPr>
          <p:cNvPr id="13316" name="Picture 5">
            <a:extLst>
              <a:ext uri="{FF2B5EF4-FFF2-40B4-BE49-F238E27FC236}">
                <a16:creationId xmlns:a16="http://schemas.microsoft.com/office/drawing/2014/main" id="{B6131F9D-EA60-747A-395A-EF852D3BA8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889" t="10455" r="3050" b="4469"/>
          <a:stretch>
            <a:fillRect/>
          </a:stretch>
        </p:blipFill>
        <p:spPr bwMode="auto">
          <a:xfrm>
            <a:off x="3563938" y="163513"/>
            <a:ext cx="5294312" cy="644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ctangle 6">
            <a:extLst>
              <a:ext uri="{FF2B5EF4-FFF2-40B4-BE49-F238E27FC236}">
                <a16:creationId xmlns:a16="http://schemas.microsoft.com/office/drawing/2014/main" id="{176E0EC7-BD03-C8ED-6B51-6F53432B638E}"/>
              </a:ext>
            </a:extLst>
          </p:cNvPr>
          <p:cNvSpPr>
            <a:spLocks noChangeArrowheads="1"/>
          </p:cNvSpPr>
          <p:nvPr/>
        </p:nvSpPr>
        <p:spPr bwMode="auto">
          <a:xfrm>
            <a:off x="1119188" y="968375"/>
            <a:ext cx="724535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br>
              <a:rPr lang="fr-FR" altLang="fr-FR" sz="1800">
                <a:latin typeface="Arial" panose="020B0604020202020204" pitchFamily="34" charset="0"/>
              </a:rPr>
            </a:br>
            <a:endParaRPr lang="fr-FR" altLang="fr-FR" sz="1800">
              <a:latin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re 8">
            <a:extLst>
              <a:ext uri="{FF2B5EF4-FFF2-40B4-BE49-F238E27FC236}">
                <a16:creationId xmlns:a16="http://schemas.microsoft.com/office/drawing/2014/main" id="{44CFA5CD-EB70-EF48-E48E-CC4E8694CFE9}"/>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Tenues</a:t>
            </a:r>
          </a:p>
        </p:txBody>
      </p:sp>
      <p:sp>
        <p:nvSpPr>
          <p:cNvPr id="14339" name="Espace réservé du numéro de diapositive 4">
            <a:extLst>
              <a:ext uri="{FF2B5EF4-FFF2-40B4-BE49-F238E27FC236}">
                <a16:creationId xmlns:a16="http://schemas.microsoft.com/office/drawing/2014/main" id="{C70281CB-009D-1C73-F0FD-4ACF5D76F46D}"/>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34E95F1E-679E-498D-A60D-1732C0CE6F4B}" type="slidenum">
              <a:rPr lang="fr-FR" altLang="fr-FR" sz="2000" smtClean="0">
                <a:solidFill>
                  <a:srgbClr val="984807"/>
                </a:solidFill>
              </a:rPr>
              <a:pPr>
                <a:spcBef>
                  <a:spcPct val="0"/>
                </a:spcBef>
                <a:buFontTx/>
                <a:buNone/>
              </a:pPr>
              <a:t>12</a:t>
            </a:fld>
            <a:endParaRPr lang="fr-FR" altLang="fr-FR" sz="2000">
              <a:solidFill>
                <a:srgbClr val="984807"/>
              </a:solidFill>
            </a:endParaRPr>
          </a:p>
        </p:txBody>
      </p:sp>
      <p:pic>
        <p:nvPicPr>
          <p:cNvPr id="14340" name="Picture 5">
            <a:extLst>
              <a:ext uri="{FF2B5EF4-FFF2-40B4-BE49-F238E27FC236}">
                <a16:creationId xmlns:a16="http://schemas.microsoft.com/office/drawing/2014/main" id="{F6B80EE4-FEA2-A45E-73C3-49FD47A3BD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889" t="10455" r="3050" b="4469"/>
          <a:stretch>
            <a:fillRect/>
          </a:stretch>
        </p:blipFill>
        <p:spPr bwMode="auto">
          <a:xfrm>
            <a:off x="5387975" y="1506538"/>
            <a:ext cx="3470275" cy="422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6">
            <a:extLst>
              <a:ext uri="{FF2B5EF4-FFF2-40B4-BE49-F238E27FC236}">
                <a16:creationId xmlns:a16="http://schemas.microsoft.com/office/drawing/2014/main" id="{CD46E9C1-6CE3-0A24-A59A-442F7454E62E}"/>
              </a:ext>
            </a:extLst>
          </p:cNvPr>
          <p:cNvSpPr>
            <a:spLocks noChangeArrowheads="1"/>
          </p:cNvSpPr>
          <p:nvPr/>
        </p:nvSpPr>
        <p:spPr bwMode="auto">
          <a:xfrm>
            <a:off x="1119188" y="968375"/>
            <a:ext cx="724535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br>
              <a:rPr lang="fr-FR" altLang="fr-FR" sz="1800">
                <a:latin typeface="Arial" panose="020B0604020202020204" pitchFamily="34" charset="0"/>
              </a:rPr>
            </a:br>
            <a:endParaRPr lang="fr-FR" altLang="fr-FR" sz="1800">
              <a:latin typeface="Arial" panose="020B0604020202020204" pitchFamily="34" charset="0"/>
            </a:endParaRPr>
          </a:p>
        </p:txBody>
      </p:sp>
      <p:sp>
        <p:nvSpPr>
          <p:cNvPr id="14342" name="Rectangle 4">
            <a:extLst>
              <a:ext uri="{FF2B5EF4-FFF2-40B4-BE49-F238E27FC236}">
                <a16:creationId xmlns:a16="http://schemas.microsoft.com/office/drawing/2014/main" id="{F0271B54-2114-1FC7-ABBD-0CDAEBCAFC31}"/>
              </a:ext>
            </a:extLst>
          </p:cNvPr>
          <p:cNvSpPr>
            <a:spLocks noChangeArrowheads="1"/>
          </p:cNvSpPr>
          <p:nvPr/>
        </p:nvSpPr>
        <p:spPr bwMode="auto">
          <a:xfrm>
            <a:off x="290513" y="1327150"/>
            <a:ext cx="4643437"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Classées en 5 catégories :</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sp>
        <p:nvSpPr>
          <p:cNvPr id="14343" name="Rectangle 5">
            <a:extLst>
              <a:ext uri="{FF2B5EF4-FFF2-40B4-BE49-F238E27FC236}">
                <a16:creationId xmlns:a16="http://schemas.microsoft.com/office/drawing/2014/main" id="{186120D6-94E2-0D41-231D-A3CC0DBBF029}"/>
              </a:ext>
            </a:extLst>
          </p:cNvPr>
          <p:cNvSpPr>
            <a:spLocks noChangeArrowheads="1"/>
          </p:cNvSpPr>
          <p:nvPr/>
        </p:nvSpPr>
        <p:spPr bwMode="auto">
          <a:xfrm>
            <a:off x="273050" y="2008188"/>
            <a:ext cx="4929188" cy="401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 typeface="Arial" panose="020B0604020202020204" pitchFamily="34" charset="0"/>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Catégorie  1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Tenue de la garde au drapeau ;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 typeface="Arial" panose="020B0604020202020204" pitchFamily="34" charset="0"/>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Catégorie 2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Tenue de sortie portée lors des représentations, cérémonies.</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 typeface="Arial" panose="020B0604020202020204" pitchFamily="34" charset="0"/>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Catégorie 3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Tenues de service et d'intervention.</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 typeface="Arial" panose="020B0604020202020204" pitchFamily="34" charset="0"/>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Catégorie 4 :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Tenue pour l’activité physique et sportive; </a:t>
            </a:r>
          </a:p>
          <a:p>
            <a:pPr algn="just">
              <a:lnSpc>
                <a:spcPct val="107000"/>
              </a:lnSpc>
              <a:spcBef>
                <a:spcPct val="0"/>
              </a:spcBef>
              <a:buFont typeface="Arial" panose="020B0604020202020204" pitchFamily="34" charset="0"/>
              <a:buNone/>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Catégorie  5 :</a:t>
            </a:r>
            <a:r>
              <a:rPr lang="fr-FR" altLang="fr-FR" sz="2400">
                <a:latin typeface="Times New Roman" panose="02020603050405020304" pitchFamily="18" charset="0"/>
                <a:ea typeface="Calibri" panose="020F0502020204030204" pitchFamily="34" charset="0"/>
                <a:cs typeface="Times New Roman" panose="02020603050405020304" pitchFamily="18" charset="0"/>
              </a:rPr>
              <a:t> Tenue des unités spécialisées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8">
            <a:extLst>
              <a:ext uri="{FF2B5EF4-FFF2-40B4-BE49-F238E27FC236}">
                <a16:creationId xmlns:a16="http://schemas.microsoft.com/office/drawing/2014/main" id="{072AE8B2-7E4F-879D-E150-5081A8E0204F}"/>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Tenues</a:t>
            </a:r>
          </a:p>
        </p:txBody>
      </p:sp>
      <p:sp>
        <p:nvSpPr>
          <p:cNvPr id="15363" name="Espace réservé du numéro de diapositive 4">
            <a:extLst>
              <a:ext uri="{FF2B5EF4-FFF2-40B4-BE49-F238E27FC236}">
                <a16:creationId xmlns:a16="http://schemas.microsoft.com/office/drawing/2014/main" id="{08ADF9F2-82AD-C903-452B-7CC34402A964}"/>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C426C072-5529-4F94-A225-FB26BCE6BF48}" type="slidenum">
              <a:rPr lang="fr-FR" altLang="fr-FR" sz="2000" smtClean="0">
                <a:solidFill>
                  <a:srgbClr val="984807"/>
                </a:solidFill>
              </a:rPr>
              <a:pPr>
                <a:spcBef>
                  <a:spcPct val="0"/>
                </a:spcBef>
                <a:buFontTx/>
                <a:buNone/>
              </a:pPr>
              <a:t>13</a:t>
            </a:fld>
            <a:endParaRPr lang="fr-FR" altLang="fr-FR" sz="2000">
              <a:solidFill>
                <a:srgbClr val="984807"/>
              </a:solidFill>
            </a:endParaRPr>
          </a:p>
        </p:txBody>
      </p:sp>
      <p:sp>
        <p:nvSpPr>
          <p:cNvPr id="15364" name="Rectangle 1">
            <a:extLst>
              <a:ext uri="{FF2B5EF4-FFF2-40B4-BE49-F238E27FC236}">
                <a16:creationId xmlns:a16="http://schemas.microsoft.com/office/drawing/2014/main" id="{7AFB96D1-F2DF-8412-7C61-05DDDD4C431B}"/>
              </a:ext>
            </a:extLst>
          </p:cNvPr>
          <p:cNvSpPr>
            <a:spLocks noChangeArrowheads="1"/>
          </p:cNvSpPr>
          <p:nvPr/>
        </p:nvSpPr>
        <p:spPr bwMode="auto">
          <a:xfrm>
            <a:off x="323850" y="1628775"/>
            <a:ext cx="8280400" cy="388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Pendant la durée du service ou dans le cadre de l'exercice de leur mission, les SP portent les tenues, uniformes, équipements et attributs définis par l'arrêté du 08 avril 2015 et dans les conditions prévues par le règlement intérieur du SDMIS.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Port de la tenue ou d'éléments de la tenue en dehors des périodes de service est interdit </a:t>
            </a:r>
          </a:p>
          <a:p>
            <a:pPr algn="just">
              <a:lnSpc>
                <a:spcPct val="107000"/>
              </a:lnSpc>
              <a:spcBef>
                <a:spcPct val="0"/>
              </a:spcBef>
              <a:buFontTx/>
              <a:buNone/>
            </a:pPr>
            <a:endParaRPr lang="fr-FR" altLang="fr-FR"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07000"/>
              </a:lnSpc>
              <a:spcBef>
                <a:spcPct val="0"/>
              </a:spcBef>
              <a:buFontTx/>
              <a:buNone/>
            </a:pPr>
            <a:r>
              <a:rPr lang="fr-FR" altLang="fr-FR" sz="28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tenue des J.S.P. incluses,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re 8">
            <a:extLst>
              <a:ext uri="{FF2B5EF4-FFF2-40B4-BE49-F238E27FC236}">
                <a16:creationId xmlns:a16="http://schemas.microsoft.com/office/drawing/2014/main" id="{B899A383-249A-D77C-DA53-54E34392E1B5}"/>
              </a:ext>
            </a:extLst>
          </p:cNvPr>
          <p:cNvSpPr>
            <a:spLocks noGrp="1"/>
          </p:cNvSpPr>
          <p:nvPr>
            <p:ph type="title"/>
          </p:nvPr>
        </p:nvSpPr>
        <p:spPr>
          <a:xfrm>
            <a:off x="827088" y="2708275"/>
            <a:ext cx="7742237" cy="939800"/>
          </a:xfrm>
        </p:spPr>
        <p:txBody>
          <a:bodyPr/>
          <a:lstStyle/>
          <a:p>
            <a:pPr eaLnBrk="1" hangingPunct="1"/>
            <a:r>
              <a:rPr lang="fr-FR" altLang="fr-FR" sz="3200" b="1">
                <a:solidFill>
                  <a:srgbClr val="984807"/>
                </a:solidFill>
              </a:rPr>
              <a:t>Familles d’équipement</a:t>
            </a:r>
          </a:p>
        </p:txBody>
      </p:sp>
      <p:sp>
        <p:nvSpPr>
          <p:cNvPr id="16387" name="Espace réservé du numéro de diapositive 4">
            <a:extLst>
              <a:ext uri="{FF2B5EF4-FFF2-40B4-BE49-F238E27FC236}">
                <a16:creationId xmlns:a16="http://schemas.microsoft.com/office/drawing/2014/main" id="{963BBCE3-1B7A-0B6A-2FAB-F109EB22189D}"/>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2DB3FD83-6102-4BF5-BF1F-F998F4B33C4D}" type="slidenum">
              <a:rPr lang="fr-FR" altLang="fr-FR" sz="2000" smtClean="0">
                <a:solidFill>
                  <a:srgbClr val="984807"/>
                </a:solidFill>
              </a:rPr>
              <a:pPr>
                <a:spcBef>
                  <a:spcPct val="0"/>
                </a:spcBef>
                <a:buFontTx/>
                <a:buNone/>
              </a:pPr>
              <a:t>14</a:t>
            </a:fld>
            <a:endParaRPr lang="fr-FR" altLang="fr-FR" sz="2000">
              <a:solidFill>
                <a:srgbClr val="984807"/>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re 8">
            <a:extLst>
              <a:ext uri="{FF2B5EF4-FFF2-40B4-BE49-F238E27FC236}">
                <a16:creationId xmlns:a16="http://schemas.microsoft.com/office/drawing/2014/main" id="{8CC75903-1F8E-78BA-A5DC-1E40FD8CD685}"/>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Familles d’équipement</a:t>
            </a:r>
          </a:p>
        </p:txBody>
      </p:sp>
      <p:sp>
        <p:nvSpPr>
          <p:cNvPr id="17411" name="Espace réservé du numéro de diapositive 4">
            <a:extLst>
              <a:ext uri="{FF2B5EF4-FFF2-40B4-BE49-F238E27FC236}">
                <a16:creationId xmlns:a16="http://schemas.microsoft.com/office/drawing/2014/main" id="{77C99113-2B68-DB2B-0F60-605B418A2CAE}"/>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16F9D65C-47E4-4E3F-8892-6ED9DDDF3542}" type="slidenum">
              <a:rPr lang="fr-FR" altLang="fr-FR" sz="2000" smtClean="0">
                <a:solidFill>
                  <a:srgbClr val="984807"/>
                </a:solidFill>
              </a:rPr>
              <a:pPr>
                <a:spcBef>
                  <a:spcPct val="0"/>
                </a:spcBef>
                <a:buFontTx/>
                <a:buNone/>
              </a:pPr>
              <a:t>15</a:t>
            </a:fld>
            <a:endParaRPr lang="fr-FR" altLang="fr-FR" sz="2000">
              <a:solidFill>
                <a:srgbClr val="984807"/>
              </a:solidFill>
            </a:endParaRPr>
          </a:p>
        </p:txBody>
      </p:sp>
      <p:pic>
        <p:nvPicPr>
          <p:cNvPr id="17412" name="Image 2">
            <a:extLst>
              <a:ext uri="{FF2B5EF4-FFF2-40B4-BE49-F238E27FC236}">
                <a16:creationId xmlns:a16="http://schemas.microsoft.com/office/drawing/2014/main" id="{A872C680-4A49-3D3A-D86E-1270E5360183}"/>
              </a:ext>
            </a:extLst>
          </p:cNvPr>
          <p:cNvPicPr>
            <a:picLocks noChangeAspect="1"/>
          </p:cNvPicPr>
          <p:nvPr/>
        </p:nvPicPr>
        <p:blipFill>
          <a:blip r:embed="rId2">
            <a:extLst>
              <a:ext uri="{28A0092B-C50C-407E-A947-70E740481C1C}">
                <a14:useLocalDpi xmlns:a14="http://schemas.microsoft.com/office/drawing/2010/main" val="0"/>
              </a:ext>
            </a:extLst>
          </a:blip>
          <a:srcRect l="37933" t="26691" r="22562" b="31842"/>
          <a:stretch>
            <a:fillRect/>
          </a:stretch>
        </p:blipFill>
        <p:spPr bwMode="auto">
          <a:xfrm>
            <a:off x="2895600" y="1295400"/>
            <a:ext cx="5867400" cy="49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Image 2">
            <a:extLst>
              <a:ext uri="{FF2B5EF4-FFF2-40B4-BE49-F238E27FC236}">
                <a16:creationId xmlns:a16="http://schemas.microsoft.com/office/drawing/2014/main" id="{C3FCE103-5AC0-E87C-3452-74425CD97DCE}"/>
              </a:ext>
            </a:extLst>
          </p:cNvPr>
          <p:cNvPicPr>
            <a:picLocks noChangeAspect="1"/>
          </p:cNvPicPr>
          <p:nvPr/>
        </p:nvPicPr>
        <p:blipFill>
          <a:blip r:embed="rId2">
            <a:extLst>
              <a:ext uri="{28A0092B-C50C-407E-A947-70E740481C1C}">
                <a14:useLocalDpi xmlns:a14="http://schemas.microsoft.com/office/drawing/2010/main" val="0"/>
              </a:ext>
            </a:extLst>
          </a:blip>
          <a:srcRect l="34880" t="69905" r="44150" b="13493"/>
          <a:stretch>
            <a:fillRect/>
          </a:stretch>
        </p:blipFill>
        <p:spPr bwMode="auto">
          <a:xfrm>
            <a:off x="228600" y="3962400"/>
            <a:ext cx="2514600"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Image 2">
            <a:extLst>
              <a:ext uri="{FF2B5EF4-FFF2-40B4-BE49-F238E27FC236}">
                <a16:creationId xmlns:a16="http://schemas.microsoft.com/office/drawing/2014/main" id="{3422342E-6164-421F-34A3-F43FF0E1E5E1}"/>
              </a:ext>
            </a:extLst>
          </p:cNvPr>
          <p:cNvPicPr>
            <a:picLocks noChangeAspect="1"/>
          </p:cNvPicPr>
          <p:nvPr/>
        </p:nvPicPr>
        <p:blipFill>
          <a:blip r:embed="rId2">
            <a:extLst>
              <a:ext uri="{28A0092B-C50C-407E-A947-70E740481C1C}">
                <a14:useLocalDpi xmlns:a14="http://schemas.microsoft.com/office/drawing/2010/main" val="0"/>
              </a:ext>
            </a:extLst>
          </a:blip>
          <a:srcRect l="64937" t="68158" r="21083" b="17862"/>
          <a:stretch>
            <a:fillRect/>
          </a:stretch>
        </p:blipFill>
        <p:spPr bwMode="auto">
          <a:xfrm>
            <a:off x="381000" y="1676400"/>
            <a:ext cx="2133600"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re 8">
            <a:extLst>
              <a:ext uri="{FF2B5EF4-FFF2-40B4-BE49-F238E27FC236}">
                <a16:creationId xmlns:a16="http://schemas.microsoft.com/office/drawing/2014/main" id="{3D86110A-B044-F1AB-B19E-4A22BF1E80F4}"/>
              </a:ext>
            </a:extLst>
          </p:cNvPr>
          <p:cNvSpPr>
            <a:spLocks noGrp="1"/>
          </p:cNvSpPr>
          <p:nvPr>
            <p:ph type="title"/>
          </p:nvPr>
        </p:nvSpPr>
        <p:spPr>
          <a:xfrm>
            <a:off x="827088" y="2781300"/>
            <a:ext cx="7742237" cy="939800"/>
          </a:xfrm>
        </p:spPr>
        <p:txBody>
          <a:bodyPr/>
          <a:lstStyle/>
          <a:p>
            <a:pPr eaLnBrk="1" hangingPunct="1"/>
            <a:r>
              <a:rPr lang="fr-FR" altLang="fr-FR" sz="3200" b="1">
                <a:solidFill>
                  <a:srgbClr val="984807"/>
                </a:solidFill>
              </a:rPr>
              <a:t>Tenues de port permanent, d’intervention</a:t>
            </a:r>
            <a:r>
              <a:rPr lang="fr-FR" altLang="fr-FR" sz="3200">
                <a:solidFill>
                  <a:srgbClr val="984807"/>
                </a:solidFill>
              </a:rPr>
              <a:t> </a:t>
            </a:r>
          </a:p>
        </p:txBody>
      </p:sp>
      <p:sp>
        <p:nvSpPr>
          <p:cNvPr id="18435" name="Espace réservé du numéro de diapositive 4">
            <a:extLst>
              <a:ext uri="{FF2B5EF4-FFF2-40B4-BE49-F238E27FC236}">
                <a16:creationId xmlns:a16="http://schemas.microsoft.com/office/drawing/2014/main" id="{23360BBF-A916-83DB-3D05-36A26CB373F5}"/>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C66C929D-B4DD-4AEC-9CE3-858F0DBBFB4D}" type="slidenum">
              <a:rPr lang="fr-FR" altLang="fr-FR" sz="2000" smtClean="0">
                <a:solidFill>
                  <a:srgbClr val="984807"/>
                </a:solidFill>
              </a:rPr>
              <a:pPr>
                <a:spcBef>
                  <a:spcPct val="0"/>
                </a:spcBef>
                <a:buFontTx/>
                <a:buNone/>
              </a:pPr>
              <a:t>16</a:t>
            </a:fld>
            <a:endParaRPr lang="fr-FR" altLang="fr-FR" sz="2000">
              <a:solidFill>
                <a:srgbClr val="984807"/>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re 8">
            <a:extLst>
              <a:ext uri="{FF2B5EF4-FFF2-40B4-BE49-F238E27FC236}">
                <a16:creationId xmlns:a16="http://schemas.microsoft.com/office/drawing/2014/main" id="{5692D4F0-DF12-DBF7-49C3-E69663396520}"/>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Tenues de port permanent, d’intervention</a:t>
            </a:r>
            <a:r>
              <a:rPr lang="fr-FR" altLang="fr-FR" sz="3200">
                <a:solidFill>
                  <a:srgbClr val="984807"/>
                </a:solidFill>
              </a:rPr>
              <a:t> </a:t>
            </a:r>
          </a:p>
        </p:txBody>
      </p:sp>
      <p:sp>
        <p:nvSpPr>
          <p:cNvPr id="19459" name="Espace réservé du numéro de diapositive 4">
            <a:extLst>
              <a:ext uri="{FF2B5EF4-FFF2-40B4-BE49-F238E27FC236}">
                <a16:creationId xmlns:a16="http://schemas.microsoft.com/office/drawing/2014/main" id="{52B2BC10-5015-818D-E7C7-0FF7093F226C}"/>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DDB0C597-AE00-4687-9102-0EC97ED2F466}" type="slidenum">
              <a:rPr lang="fr-FR" altLang="fr-FR" sz="2000" smtClean="0">
                <a:solidFill>
                  <a:srgbClr val="984807"/>
                </a:solidFill>
              </a:rPr>
              <a:pPr>
                <a:spcBef>
                  <a:spcPct val="0"/>
                </a:spcBef>
                <a:buFontTx/>
                <a:buNone/>
              </a:pPr>
              <a:t>17</a:t>
            </a:fld>
            <a:endParaRPr lang="fr-FR" altLang="fr-FR" sz="2000">
              <a:solidFill>
                <a:srgbClr val="984807"/>
              </a:solidFill>
            </a:endParaRPr>
          </a:p>
        </p:txBody>
      </p:sp>
      <p:sp>
        <p:nvSpPr>
          <p:cNvPr id="19460" name="Rectangle 1">
            <a:extLst>
              <a:ext uri="{FF2B5EF4-FFF2-40B4-BE49-F238E27FC236}">
                <a16:creationId xmlns:a16="http://schemas.microsoft.com/office/drawing/2014/main" id="{ED0350A4-5DCF-B4E9-FB60-8C8E024CC099}"/>
              </a:ext>
            </a:extLst>
          </p:cNvPr>
          <p:cNvSpPr>
            <a:spLocks noChangeArrowheads="1"/>
          </p:cNvSpPr>
          <p:nvPr/>
        </p:nvSpPr>
        <p:spPr bwMode="auto">
          <a:xfrm>
            <a:off x="414338" y="1412875"/>
            <a:ext cx="8261350" cy="454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Utilisées lors des activités : </a:t>
            </a:r>
          </a:p>
          <a:p>
            <a:pPr>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 </a:t>
            </a:r>
          </a:p>
          <a:p>
            <a:pPr>
              <a:spcBef>
                <a:spcPct val="0"/>
              </a:spcBef>
              <a:buFont typeface="Arial" panose="020B0604020202020204" pitchFamily="34" charset="0"/>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Services en casernement, formation, etc.</a:t>
            </a:r>
          </a:p>
          <a:p>
            <a:pPr>
              <a:spcBef>
                <a:spcPct val="0"/>
              </a:spcBef>
              <a:buFont typeface="Arial" panose="020B0604020202020204" pitchFamily="34" charset="0"/>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Interventions opérationnelles telles que le SUAP, SR, PPBE, etc. </a:t>
            </a:r>
          </a:p>
          <a:p>
            <a:pPr algn="just">
              <a:lnSpc>
                <a:spcPct val="107000"/>
              </a:lnSpc>
              <a:spcBef>
                <a:spcPct val="0"/>
              </a:spcBef>
              <a:buFont typeface="Arial" panose="020B0604020202020204" pitchFamily="34" charset="0"/>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Interventions incendies.  </a:t>
            </a:r>
          </a:p>
          <a:p>
            <a:pPr>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 </a:t>
            </a:r>
          </a:p>
          <a:p>
            <a:pPr>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2 types de tenues :  </a:t>
            </a:r>
          </a:p>
          <a:p>
            <a:pPr>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 </a:t>
            </a:r>
          </a:p>
          <a:p>
            <a:pPr lvl="1">
              <a:spcBef>
                <a:spcPct val="0"/>
              </a:spcBef>
              <a:buFont typeface="Wingdings" panose="05000000000000000000" pitchFamily="2" charset="2"/>
              <a:buChar char=""/>
            </a:pPr>
            <a:r>
              <a:rPr lang="fr-FR" altLang="fr-FR" sz="2400">
                <a:solidFill>
                  <a:srgbClr val="000000"/>
                </a:solidFill>
                <a:latin typeface="Times New Roman" panose="02020603050405020304" pitchFamily="18" charset="0"/>
                <a:cs typeface="Times New Roman" panose="02020603050405020304" pitchFamily="18" charset="0"/>
              </a:rPr>
              <a:t>B 1 de service et interventions opérationnelles</a:t>
            </a:r>
            <a:r>
              <a:rPr lang="fr-FR" altLang="fr-FR" sz="2400" b="1">
                <a:solidFill>
                  <a:srgbClr val="000000"/>
                </a:solidFill>
                <a:latin typeface="Times New Roman" panose="02020603050405020304" pitchFamily="18" charset="0"/>
                <a:cs typeface="Times New Roman" panose="02020603050405020304" pitchFamily="18" charset="0"/>
              </a:rPr>
              <a:t>,  </a:t>
            </a:r>
            <a:endParaRPr lang="fr-FR" altLang="fr-FR" sz="24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 </a:t>
            </a:r>
          </a:p>
          <a:p>
            <a:pPr lvl="1">
              <a:spcBef>
                <a:spcPct val="0"/>
              </a:spcBef>
              <a:buFont typeface="Wingdings" panose="05000000000000000000" pitchFamily="2" charset="2"/>
              <a:buChar char=""/>
            </a:pPr>
            <a:r>
              <a:rPr lang="fr-FR" altLang="fr-FR" sz="2400">
                <a:solidFill>
                  <a:srgbClr val="000000"/>
                </a:solidFill>
                <a:latin typeface="Times New Roman" panose="02020603050405020304" pitchFamily="18" charset="0"/>
                <a:cs typeface="Times New Roman" panose="02020603050405020304" pitchFamily="18" charset="0"/>
              </a:rPr>
              <a:t>B 2 de service et interventions opérationnelles, spécifique aux interventions de lutte contre les feux d’espaces naturels.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re 8">
            <a:extLst>
              <a:ext uri="{FF2B5EF4-FFF2-40B4-BE49-F238E27FC236}">
                <a16:creationId xmlns:a16="http://schemas.microsoft.com/office/drawing/2014/main" id="{65F85663-17F8-9D58-1817-1FD3B47151A3}"/>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Tenues de port permanent, d’intervention</a:t>
            </a:r>
          </a:p>
        </p:txBody>
      </p:sp>
      <p:sp>
        <p:nvSpPr>
          <p:cNvPr id="20483" name="Espace réservé du numéro de diapositive 4">
            <a:extLst>
              <a:ext uri="{FF2B5EF4-FFF2-40B4-BE49-F238E27FC236}">
                <a16:creationId xmlns:a16="http://schemas.microsoft.com/office/drawing/2014/main" id="{D9AA2864-2AE7-B722-B5AA-C9AC0AB048FF}"/>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6C8944F8-19D4-411B-81BC-A3E2E835D85B}" type="slidenum">
              <a:rPr lang="fr-FR" altLang="fr-FR" sz="2000" smtClean="0">
                <a:solidFill>
                  <a:srgbClr val="984807"/>
                </a:solidFill>
              </a:rPr>
              <a:pPr>
                <a:spcBef>
                  <a:spcPct val="0"/>
                </a:spcBef>
                <a:buFontTx/>
                <a:buNone/>
              </a:pPr>
              <a:t>18</a:t>
            </a:fld>
            <a:endParaRPr lang="fr-FR" altLang="fr-FR" sz="2000">
              <a:solidFill>
                <a:srgbClr val="984807"/>
              </a:solidFill>
            </a:endParaRPr>
          </a:p>
        </p:txBody>
      </p:sp>
      <p:sp>
        <p:nvSpPr>
          <p:cNvPr id="20484" name="Rectangle 1">
            <a:extLst>
              <a:ext uri="{FF2B5EF4-FFF2-40B4-BE49-F238E27FC236}">
                <a16:creationId xmlns:a16="http://schemas.microsoft.com/office/drawing/2014/main" id="{FB422D58-0F5F-025E-1F8F-439C5187B488}"/>
              </a:ext>
            </a:extLst>
          </p:cNvPr>
          <p:cNvSpPr>
            <a:spLocks noChangeArrowheads="1"/>
          </p:cNvSpPr>
          <p:nvPr/>
        </p:nvSpPr>
        <p:spPr bwMode="auto">
          <a:xfrm>
            <a:off x="400050" y="1412875"/>
            <a:ext cx="6605588" cy="401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Port du GHV obligatoire pour toute intervention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Sauf sur les interventions pour risque de feu, feu,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risque d'explosion, explosion où il est strictement prohibé à l'exception des personnels devant être clairement identifiés (chaîne de commandement, SDS) dès lors qu'il ne pénètre pas dans la ZE.</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Sauf ordre contraire de la hiérarchie opérationnelle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(chef d'agrès, COS),</a:t>
            </a:r>
          </a:p>
        </p:txBody>
      </p:sp>
      <p:pic>
        <p:nvPicPr>
          <p:cNvPr id="20485" name="Picture 1" descr="TENUE-35-H_gilet">
            <a:extLst>
              <a:ext uri="{FF2B5EF4-FFF2-40B4-BE49-F238E27FC236}">
                <a16:creationId xmlns:a16="http://schemas.microsoft.com/office/drawing/2014/main" id="{A5386735-A376-36AA-DC63-E3E01C776D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5638" y="1844675"/>
            <a:ext cx="1695450"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re 8">
            <a:extLst>
              <a:ext uri="{FF2B5EF4-FFF2-40B4-BE49-F238E27FC236}">
                <a16:creationId xmlns:a16="http://schemas.microsoft.com/office/drawing/2014/main" id="{FE9DCE34-1974-1C91-62D3-D2F33F742D5D}"/>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Tenues de port permanent, d’intervention</a:t>
            </a:r>
          </a:p>
        </p:txBody>
      </p:sp>
      <p:sp>
        <p:nvSpPr>
          <p:cNvPr id="21507" name="Espace réservé du numéro de diapositive 4">
            <a:extLst>
              <a:ext uri="{FF2B5EF4-FFF2-40B4-BE49-F238E27FC236}">
                <a16:creationId xmlns:a16="http://schemas.microsoft.com/office/drawing/2014/main" id="{ECF3076F-4881-9D2D-C531-94137E31F6B0}"/>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B1500B00-EAFE-49BA-8064-7F1B3A1811CC}" type="slidenum">
              <a:rPr lang="fr-FR" altLang="fr-FR" sz="2000" smtClean="0">
                <a:solidFill>
                  <a:srgbClr val="984807"/>
                </a:solidFill>
              </a:rPr>
              <a:pPr>
                <a:spcBef>
                  <a:spcPct val="0"/>
                </a:spcBef>
                <a:buFontTx/>
                <a:buNone/>
              </a:pPr>
              <a:t>19</a:t>
            </a:fld>
            <a:endParaRPr lang="fr-FR" altLang="fr-FR" sz="2000">
              <a:solidFill>
                <a:srgbClr val="984807"/>
              </a:solidFill>
            </a:endParaRPr>
          </a:p>
        </p:txBody>
      </p:sp>
      <p:sp>
        <p:nvSpPr>
          <p:cNvPr id="21508" name="ZoneTexte 1">
            <a:extLst>
              <a:ext uri="{FF2B5EF4-FFF2-40B4-BE49-F238E27FC236}">
                <a16:creationId xmlns:a16="http://schemas.microsoft.com/office/drawing/2014/main" id="{614BA968-EDA0-FBBC-EBEB-BFE43380366E}"/>
              </a:ext>
            </a:extLst>
          </p:cNvPr>
          <p:cNvSpPr txBox="1">
            <a:spLocks noChangeArrowheads="1"/>
          </p:cNvSpPr>
          <p:nvPr/>
        </p:nvSpPr>
        <p:spPr bwMode="auto">
          <a:xfrm>
            <a:off x="381000" y="1371600"/>
            <a:ext cx="3711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Tenue de port Permanent :</a:t>
            </a:r>
          </a:p>
        </p:txBody>
      </p:sp>
      <p:sp>
        <p:nvSpPr>
          <p:cNvPr id="21509" name="Rectangle 2">
            <a:extLst>
              <a:ext uri="{FF2B5EF4-FFF2-40B4-BE49-F238E27FC236}">
                <a16:creationId xmlns:a16="http://schemas.microsoft.com/office/drawing/2014/main" id="{F126FEFA-9C83-B6B0-ED44-46D685BD1EEB}"/>
              </a:ext>
            </a:extLst>
          </p:cNvPr>
          <p:cNvSpPr>
            <a:spLocks noChangeArrowheads="1"/>
          </p:cNvSpPr>
          <p:nvPr/>
        </p:nvSpPr>
        <p:spPr bwMode="auto">
          <a:xfrm>
            <a:off x="381000" y="2122488"/>
            <a:ext cx="8147050"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Portée en caserne, services fonctionnels et intervention (selon type). </a:t>
            </a:r>
          </a:p>
        </p:txBody>
      </p:sp>
      <p:sp>
        <p:nvSpPr>
          <p:cNvPr id="21510" name="Rectangle 13">
            <a:extLst>
              <a:ext uri="{FF2B5EF4-FFF2-40B4-BE49-F238E27FC236}">
                <a16:creationId xmlns:a16="http://schemas.microsoft.com/office/drawing/2014/main" id="{273C4EE5-E7CD-ABC5-06A6-80468A54AD7C}"/>
              </a:ext>
            </a:extLst>
          </p:cNvPr>
          <p:cNvSpPr>
            <a:spLocks noChangeArrowheads="1"/>
          </p:cNvSpPr>
          <p:nvPr/>
        </p:nvSpPr>
        <p:spPr bwMode="auto">
          <a:xfrm>
            <a:off x="422275" y="3276600"/>
            <a:ext cx="8064500" cy="193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a:latin typeface="Times New Roman" panose="02020603050405020304" pitchFamily="18" charset="0"/>
                <a:cs typeface="Times New Roman" panose="02020603050405020304" pitchFamily="18" charset="0"/>
              </a:rPr>
              <a:t>Portent une bande rouge et avec la broderie "sapeurs-pompiers"</a:t>
            </a:r>
            <a:endParaRPr lang="fr-FR" altLang="fr-FR" sz="2400">
              <a:latin typeface="Times New Roman" panose="02020603050405020304" pitchFamily="18" charset="0"/>
              <a:cs typeface="Calibri" panose="020F0502020204030204" pitchFamily="34" charset="0"/>
            </a:endParaRPr>
          </a:p>
          <a:p>
            <a:pPr algn="just">
              <a:spcBef>
                <a:spcPct val="0"/>
              </a:spcBef>
              <a:buFontTx/>
              <a:buNone/>
            </a:pPr>
            <a:r>
              <a:rPr lang="fr-FR" altLang="fr-FR" sz="2400">
                <a:latin typeface="Times New Roman" panose="02020603050405020304" pitchFamily="18" charset="0"/>
                <a:cs typeface="Times New Roman" panose="02020603050405020304" pitchFamily="18" charset="0"/>
              </a:rPr>
              <a:t> </a:t>
            </a:r>
            <a:endParaRPr lang="fr-FR" altLang="fr-FR" sz="2400">
              <a:latin typeface="Times New Roman" panose="02020603050405020304" pitchFamily="18" charset="0"/>
              <a:cs typeface="Calibri" panose="020F0502020204030204" pitchFamily="34" charset="0"/>
            </a:endParaRPr>
          </a:p>
          <a:p>
            <a:pPr algn="just">
              <a:spcBef>
                <a:spcPct val="0"/>
              </a:spcBef>
              <a:buFontTx/>
              <a:buNone/>
            </a:pPr>
            <a:r>
              <a:rPr lang="fr-FR" altLang="fr-FR" sz="2400">
                <a:latin typeface="Times New Roman" panose="02020603050405020304" pitchFamily="18" charset="0"/>
                <a:cs typeface="Times New Roman" panose="02020603050405020304" pitchFamily="18" charset="0"/>
              </a:rPr>
              <a:t>Apporter un meilleur confort au porteur, qui peut adapter sa tenue aux conditions climatiques par accumulation ou suppression de couches.</a:t>
            </a:r>
            <a:endParaRPr lang="fr-FR" altLang="fr-FR" sz="2400">
              <a:latin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8">
            <a:extLst>
              <a:ext uri="{FF2B5EF4-FFF2-40B4-BE49-F238E27FC236}">
                <a16:creationId xmlns:a16="http://schemas.microsoft.com/office/drawing/2014/main" id="{810D618B-7D36-0754-F7AA-1DEB565D15D4}"/>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Les tenues et les EPI</a:t>
            </a:r>
          </a:p>
        </p:txBody>
      </p:sp>
      <p:sp>
        <p:nvSpPr>
          <p:cNvPr id="4099" name="Espace réservé du numéro de diapositive 4">
            <a:extLst>
              <a:ext uri="{FF2B5EF4-FFF2-40B4-BE49-F238E27FC236}">
                <a16:creationId xmlns:a16="http://schemas.microsoft.com/office/drawing/2014/main" id="{459F4076-7149-BCAE-4FB5-5946876EAC6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82C6106-5041-4B47-BFE3-C897929B3BAD}" type="slidenum">
              <a:rPr lang="fr-FR" altLang="fr-FR" sz="2000">
                <a:solidFill>
                  <a:srgbClr val="984807"/>
                </a:solidFill>
              </a:rPr>
              <a:pPr algn="r" eaLnBrk="1" hangingPunct="1">
                <a:spcBef>
                  <a:spcPct val="0"/>
                </a:spcBef>
                <a:buFontTx/>
                <a:buNone/>
              </a:pPr>
              <a:t>2</a:t>
            </a:fld>
            <a:endParaRPr lang="fr-FR" altLang="fr-FR" sz="2000">
              <a:solidFill>
                <a:srgbClr val="984807"/>
              </a:solidFill>
            </a:endParaRPr>
          </a:p>
        </p:txBody>
      </p:sp>
      <p:cxnSp>
        <p:nvCxnSpPr>
          <p:cNvPr id="5" name="Connecteur droit 4">
            <a:extLst>
              <a:ext uri="{FF2B5EF4-FFF2-40B4-BE49-F238E27FC236}">
                <a16:creationId xmlns:a16="http://schemas.microsoft.com/office/drawing/2014/main" id="{730F674E-82A2-134A-E84B-57D1674AC7F2}"/>
              </a:ext>
            </a:extLst>
          </p:cNvPr>
          <p:cNvCxnSpPr/>
          <p:nvPr/>
        </p:nvCxnSpPr>
        <p:spPr>
          <a:xfrm rot="5400000">
            <a:off x="2143125" y="3721100"/>
            <a:ext cx="4859338" cy="1588"/>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101" name="ZoneTexte 16">
            <a:extLst>
              <a:ext uri="{FF2B5EF4-FFF2-40B4-BE49-F238E27FC236}">
                <a16:creationId xmlns:a16="http://schemas.microsoft.com/office/drawing/2014/main" id="{4E3CD9D7-C7B3-597D-2CBF-87DA6593646E}"/>
              </a:ext>
            </a:extLst>
          </p:cNvPr>
          <p:cNvSpPr txBox="1">
            <a:spLocks noChangeArrowheads="1"/>
          </p:cNvSpPr>
          <p:nvPr/>
        </p:nvSpPr>
        <p:spPr bwMode="auto">
          <a:xfrm>
            <a:off x="4572000" y="1916113"/>
            <a:ext cx="4300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latin typeface="Times New Roman" panose="02020603050405020304" pitchFamily="18" charset="0"/>
                <a:cs typeface="Arial" panose="020B0604020202020204" pitchFamily="34" charset="0"/>
              </a:rPr>
              <a:t>Objectifs</a:t>
            </a:r>
          </a:p>
        </p:txBody>
      </p:sp>
      <p:sp>
        <p:nvSpPr>
          <p:cNvPr id="4102" name="ZoneTexte 20">
            <a:extLst>
              <a:ext uri="{FF2B5EF4-FFF2-40B4-BE49-F238E27FC236}">
                <a16:creationId xmlns:a16="http://schemas.microsoft.com/office/drawing/2014/main" id="{0558F34D-6A5D-5B97-8883-74009AF16F52}"/>
              </a:ext>
            </a:extLst>
          </p:cNvPr>
          <p:cNvSpPr txBox="1">
            <a:spLocks noChangeArrowheads="1"/>
          </p:cNvSpPr>
          <p:nvPr/>
        </p:nvSpPr>
        <p:spPr bwMode="auto">
          <a:xfrm>
            <a:off x="4811713" y="2632075"/>
            <a:ext cx="3821112"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90000"/>
              </a:lnSpc>
              <a:spcBef>
                <a:spcPct val="0"/>
              </a:spcBef>
              <a:buClr>
                <a:schemeClr val="hlink"/>
              </a:buClr>
              <a:buFontTx/>
              <a:buChar char=" "/>
            </a:pPr>
            <a:r>
              <a:rPr lang="fr-FR" altLang="fr-FR" sz="2000">
                <a:latin typeface="Times New Roman" panose="02020603050405020304" pitchFamily="18" charset="0"/>
                <a:cs typeface="Arial" panose="020B0604020202020204" pitchFamily="34" charset="0"/>
              </a:rPr>
              <a:t>A la fin de cette partie, vous serez capable de connaître les différentes tenues, tenues EPI que peut revêtir un SP, le matériel EPI ainsi que leur entretien et contrôle.</a:t>
            </a:r>
          </a:p>
        </p:txBody>
      </p:sp>
      <p:sp>
        <p:nvSpPr>
          <p:cNvPr id="4103" name="ZoneTexte 15">
            <a:extLst>
              <a:ext uri="{FF2B5EF4-FFF2-40B4-BE49-F238E27FC236}">
                <a16:creationId xmlns:a16="http://schemas.microsoft.com/office/drawing/2014/main" id="{F9D82B0C-427C-77B3-9AA8-D71FA5F4DAE4}"/>
              </a:ext>
            </a:extLst>
          </p:cNvPr>
          <p:cNvSpPr txBox="1">
            <a:spLocks noChangeArrowheads="1"/>
          </p:cNvSpPr>
          <p:nvPr/>
        </p:nvSpPr>
        <p:spPr bwMode="auto">
          <a:xfrm>
            <a:off x="338138" y="1628775"/>
            <a:ext cx="41148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latin typeface="Times New Roman" panose="02020603050405020304" pitchFamily="18" charset="0"/>
              </a:rPr>
              <a:t>Généralités</a:t>
            </a:r>
          </a:p>
          <a:p>
            <a:pPr>
              <a:spcBef>
                <a:spcPct val="0"/>
              </a:spcBef>
              <a:buFontTx/>
              <a:buNone/>
            </a:pPr>
            <a:r>
              <a:rPr lang="fr-FR" altLang="fr-FR" sz="2000" b="1">
                <a:latin typeface="Times New Roman" panose="02020603050405020304" pitchFamily="18" charset="0"/>
              </a:rPr>
              <a:t>Tenues</a:t>
            </a:r>
          </a:p>
          <a:p>
            <a:pPr>
              <a:spcBef>
                <a:spcPct val="0"/>
              </a:spcBef>
              <a:buFontTx/>
              <a:buNone/>
            </a:pPr>
            <a:r>
              <a:rPr lang="fr-FR" altLang="fr-FR" sz="2000" b="1">
                <a:latin typeface="Times New Roman" panose="02020603050405020304" pitchFamily="18" charset="0"/>
              </a:rPr>
              <a:t>Familles d'équipements</a:t>
            </a:r>
          </a:p>
          <a:p>
            <a:pPr>
              <a:spcBef>
                <a:spcPct val="0"/>
              </a:spcBef>
              <a:buFontTx/>
              <a:buNone/>
            </a:pPr>
            <a:r>
              <a:rPr lang="fr-FR" altLang="fr-FR" sz="2000" b="1">
                <a:latin typeface="Times New Roman" panose="02020603050405020304" pitchFamily="18" charset="0"/>
              </a:rPr>
              <a:t>Tenues de port permanent</a:t>
            </a:r>
          </a:p>
          <a:p>
            <a:pPr>
              <a:spcBef>
                <a:spcPct val="0"/>
              </a:spcBef>
              <a:buFontTx/>
              <a:buNone/>
            </a:pPr>
            <a:r>
              <a:rPr lang="fr-FR" altLang="fr-FR" sz="2000" b="1">
                <a:latin typeface="Times New Roman" panose="02020603050405020304" pitchFamily="18" charset="0"/>
              </a:rPr>
              <a:t>Tenues d'interventions diverses</a:t>
            </a:r>
          </a:p>
          <a:p>
            <a:pPr>
              <a:spcBef>
                <a:spcPct val="0"/>
              </a:spcBef>
              <a:buFontTx/>
              <a:buNone/>
            </a:pPr>
            <a:r>
              <a:rPr lang="fr-FR" altLang="fr-FR" sz="2000" b="1">
                <a:latin typeface="Times New Roman" panose="02020603050405020304" pitchFamily="18" charset="0"/>
              </a:rPr>
              <a:t>Tenues des spécialités</a:t>
            </a:r>
          </a:p>
          <a:p>
            <a:pPr>
              <a:spcBef>
                <a:spcPct val="0"/>
              </a:spcBef>
              <a:buFontTx/>
              <a:buNone/>
            </a:pPr>
            <a:r>
              <a:rPr lang="fr-FR" altLang="fr-FR" sz="2000" b="1">
                <a:latin typeface="Times New Roman" panose="02020603050405020304" pitchFamily="18" charset="0"/>
              </a:rPr>
              <a:t>Autres tenues</a:t>
            </a:r>
          </a:p>
          <a:p>
            <a:pPr>
              <a:spcBef>
                <a:spcPct val="0"/>
              </a:spcBef>
              <a:buFontTx/>
              <a:buNone/>
            </a:pPr>
            <a:r>
              <a:rPr lang="fr-FR" altLang="fr-FR" sz="2000" b="1">
                <a:latin typeface="Times New Roman" panose="02020603050405020304" pitchFamily="18" charset="0"/>
              </a:rPr>
              <a:t>Tenues des JSP</a:t>
            </a:r>
          </a:p>
          <a:p>
            <a:pPr>
              <a:spcBef>
                <a:spcPct val="0"/>
              </a:spcBef>
              <a:buFontTx/>
              <a:buNone/>
            </a:pPr>
            <a:r>
              <a:rPr lang="fr-FR" altLang="fr-FR" sz="2000" b="1">
                <a:latin typeface="Times New Roman" panose="02020603050405020304" pitchFamily="18" charset="0"/>
              </a:rPr>
              <a:t>Matériels EPI</a:t>
            </a:r>
          </a:p>
          <a:p>
            <a:pPr>
              <a:spcBef>
                <a:spcPct val="0"/>
              </a:spcBef>
              <a:buFontTx/>
              <a:buNone/>
            </a:pPr>
            <a:r>
              <a:rPr lang="fr-FR" altLang="fr-FR" sz="2000" b="1">
                <a:latin typeface="Times New Roman" panose="02020603050405020304" pitchFamily="18" charset="0"/>
              </a:rPr>
              <a:t>Entretien des tenues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8">
            <a:extLst>
              <a:ext uri="{FF2B5EF4-FFF2-40B4-BE49-F238E27FC236}">
                <a16:creationId xmlns:a16="http://schemas.microsoft.com/office/drawing/2014/main" id="{41F6E6D2-9575-280F-33D7-2CD484A86937}"/>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Tenues de port permanent, d’intervention</a:t>
            </a:r>
          </a:p>
        </p:txBody>
      </p:sp>
      <p:sp>
        <p:nvSpPr>
          <p:cNvPr id="22531" name="Espace réservé du numéro de diapositive 4">
            <a:extLst>
              <a:ext uri="{FF2B5EF4-FFF2-40B4-BE49-F238E27FC236}">
                <a16:creationId xmlns:a16="http://schemas.microsoft.com/office/drawing/2014/main" id="{FDF5D2FB-61B4-10A2-EB67-19B8AA7EF06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B61E060-7B06-4084-8967-BDAACD9E595B}" type="slidenum">
              <a:rPr lang="fr-FR" altLang="fr-FR" sz="2000">
                <a:solidFill>
                  <a:srgbClr val="984807"/>
                </a:solidFill>
              </a:rPr>
              <a:pPr algn="r" eaLnBrk="1" hangingPunct="1">
                <a:spcBef>
                  <a:spcPct val="0"/>
                </a:spcBef>
                <a:buFontTx/>
                <a:buNone/>
              </a:pPr>
              <a:t>20</a:t>
            </a:fld>
            <a:endParaRPr lang="fr-FR" altLang="fr-FR" sz="2000">
              <a:solidFill>
                <a:srgbClr val="984807"/>
              </a:solidFill>
            </a:endParaRPr>
          </a:p>
        </p:txBody>
      </p:sp>
      <p:sp>
        <p:nvSpPr>
          <p:cNvPr id="22532" name="ZoneTexte 1">
            <a:extLst>
              <a:ext uri="{FF2B5EF4-FFF2-40B4-BE49-F238E27FC236}">
                <a16:creationId xmlns:a16="http://schemas.microsoft.com/office/drawing/2014/main" id="{63892F94-68CA-5D96-BC95-E698D56F1CD1}"/>
              </a:ext>
            </a:extLst>
          </p:cNvPr>
          <p:cNvSpPr txBox="1">
            <a:spLocks noChangeArrowheads="1"/>
          </p:cNvSpPr>
          <p:nvPr/>
        </p:nvSpPr>
        <p:spPr bwMode="auto">
          <a:xfrm>
            <a:off x="468313" y="1412875"/>
            <a:ext cx="58150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Tenue de port Permanent : couche de base </a:t>
            </a:r>
          </a:p>
        </p:txBody>
      </p:sp>
      <p:pic>
        <p:nvPicPr>
          <p:cNvPr id="22533" name="Picture 1" descr="polo cours">
            <a:extLst>
              <a:ext uri="{FF2B5EF4-FFF2-40B4-BE49-F238E27FC236}">
                <a16:creationId xmlns:a16="http://schemas.microsoft.com/office/drawing/2014/main" id="{52220012-8379-72A3-1363-7995EC2E53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978025"/>
            <a:ext cx="164147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2" descr="polo long">
            <a:extLst>
              <a:ext uri="{FF2B5EF4-FFF2-40B4-BE49-F238E27FC236}">
                <a16:creationId xmlns:a16="http://schemas.microsoft.com/office/drawing/2014/main" id="{D5626C78-00A7-7DDA-7309-59D76ABB40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2093913"/>
            <a:ext cx="153352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4" descr="pantalon b1">
            <a:extLst>
              <a:ext uri="{FF2B5EF4-FFF2-40B4-BE49-F238E27FC236}">
                <a16:creationId xmlns:a16="http://schemas.microsoft.com/office/drawing/2014/main" id="{4DEDA9C8-9E0D-E779-03D6-2128249024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9857"/>
          <a:stretch>
            <a:fillRect/>
          </a:stretch>
        </p:blipFill>
        <p:spPr bwMode="auto">
          <a:xfrm>
            <a:off x="6492875" y="1214438"/>
            <a:ext cx="232727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5" descr="rangers">
            <a:extLst>
              <a:ext uri="{FF2B5EF4-FFF2-40B4-BE49-F238E27FC236}">
                <a16:creationId xmlns:a16="http://schemas.microsoft.com/office/drawing/2014/main" id="{B2B1BD37-7AA3-07DA-1B01-E7D6531D25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6888" y="4603750"/>
            <a:ext cx="216535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ZoneTexte 10">
            <a:extLst>
              <a:ext uri="{FF2B5EF4-FFF2-40B4-BE49-F238E27FC236}">
                <a16:creationId xmlns:a16="http://schemas.microsoft.com/office/drawing/2014/main" id="{EA6304C9-8A5D-A222-D985-E36A4B074C68}"/>
              </a:ext>
            </a:extLst>
          </p:cNvPr>
          <p:cNvSpPr txBox="1">
            <a:spLocks noChangeArrowheads="1"/>
          </p:cNvSpPr>
          <p:nvPr/>
        </p:nvSpPr>
        <p:spPr bwMode="auto">
          <a:xfrm>
            <a:off x="536575" y="3736975"/>
            <a:ext cx="44672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latin typeface="Times New Roman" panose="02020603050405020304" pitchFamily="18" charset="0"/>
                <a:cs typeface="Times New Roman" panose="02020603050405020304" pitchFamily="18" charset="0"/>
              </a:rPr>
              <a:t>Polo manches courtes ou manches longues porté seul</a:t>
            </a:r>
          </a:p>
        </p:txBody>
      </p:sp>
      <p:pic>
        <p:nvPicPr>
          <p:cNvPr id="22538" name="Picture 10">
            <a:extLst>
              <a:ext uri="{FF2B5EF4-FFF2-40B4-BE49-F238E27FC236}">
                <a16:creationId xmlns:a16="http://schemas.microsoft.com/office/drawing/2014/main" id="{0234EB2B-9BC5-F89F-EA70-A8328D1C6F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4788" y="4483100"/>
            <a:ext cx="2298700"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re 8">
            <a:extLst>
              <a:ext uri="{FF2B5EF4-FFF2-40B4-BE49-F238E27FC236}">
                <a16:creationId xmlns:a16="http://schemas.microsoft.com/office/drawing/2014/main" id="{0A610CB3-6088-F261-F6C8-54719874B93E}"/>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Tenues de port permanent, d’intervention</a:t>
            </a:r>
          </a:p>
        </p:txBody>
      </p:sp>
      <p:sp>
        <p:nvSpPr>
          <p:cNvPr id="23555" name="Espace réservé du numéro de diapositive 4">
            <a:extLst>
              <a:ext uri="{FF2B5EF4-FFF2-40B4-BE49-F238E27FC236}">
                <a16:creationId xmlns:a16="http://schemas.microsoft.com/office/drawing/2014/main" id="{8548F270-C60E-964A-3906-460F283AD9E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8E2DF8E-B896-4076-B1EA-9A392BD030D4}" type="slidenum">
              <a:rPr lang="fr-FR" altLang="fr-FR" sz="2000">
                <a:solidFill>
                  <a:srgbClr val="984807"/>
                </a:solidFill>
              </a:rPr>
              <a:pPr algn="r" eaLnBrk="1" hangingPunct="1">
                <a:spcBef>
                  <a:spcPct val="0"/>
                </a:spcBef>
                <a:buFontTx/>
                <a:buNone/>
              </a:pPr>
              <a:t>21</a:t>
            </a:fld>
            <a:endParaRPr lang="fr-FR" altLang="fr-FR" sz="2000">
              <a:solidFill>
                <a:srgbClr val="984807"/>
              </a:solidFill>
            </a:endParaRPr>
          </a:p>
        </p:txBody>
      </p:sp>
      <p:sp>
        <p:nvSpPr>
          <p:cNvPr id="23556" name="ZoneTexte 1">
            <a:extLst>
              <a:ext uri="{FF2B5EF4-FFF2-40B4-BE49-F238E27FC236}">
                <a16:creationId xmlns:a16="http://schemas.microsoft.com/office/drawing/2014/main" id="{A8F65ABD-C963-9EFD-2D77-A549C5B93540}"/>
              </a:ext>
            </a:extLst>
          </p:cNvPr>
          <p:cNvSpPr txBox="1">
            <a:spLocks noChangeArrowheads="1"/>
          </p:cNvSpPr>
          <p:nvPr/>
        </p:nvSpPr>
        <p:spPr bwMode="auto">
          <a:xfrm>
            <a:off x="468313" y="1412875"/>
            <a:ext cx="6292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Tenue de port Permanent : couche thermique  </a:t>
            </a:r>
          </a:p>
        </p:txBody>
      </p:sp>
      <p:sp>
        <p:nvSpPr>
          <p:cNvPr id="23557" name="Rectangle 13">
            <a:extLst>
              <a:ext uri="{FF2B5EF4-FFF2-40B4-BE49-F238E27FC236}">
                <a16:creationId xmlns:a16="http://schemas.microsoft.com/office/drawing/2014/main" id="{A880CB30-F3E4-A281-EA02-A752429714F4}"/>
              </a:ext>
            </a:extLst>
          </p:cNvPr>
          <p:cNvSpPr>
            <a:spLocks noChangeArrowheads="1"/>
          </p:cNvSpPr>
          <p:nvPr/>
        </p:nvSpPr>
        <p:spPr bwMode="auto">
          <a:xfrm>
            <a:off x="1771650" y="2562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23558" name="Picture 12" descr="ns_2016-079_Page_2">
            <a:extLst>
              <a:ext uri="{FF2B5EF4-FFF2-40B4-BE49-F238E27FC236}">
                <a16:creationId xmlns:a16="http://schemas.microsoft.com/office/drawing/2014/main" id="{13A6F1BB-527A-048A-4C04-57AE5F0382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941" t="44972" r="10600" b="36281"/>
          <a:stretch>
            <a:fillRect/>
          </a:stretch>
        </p:blipFill>
        <p:spPr bwMode="auto">
          <a:xfrm>
            <a:off x="381000" y="2286000"/>
            <a:ext cx="8305800"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Text Box 14">
            <a:extLst>
              <a:ext uri="{FF2B5EF4-FFF2-40B4-BE49-F238E27FC236}">
                <a16:creationId xmlns:a16="http://schemas.microsoft.com/office/drawing/2014/main" id="{CFC4F22A-B71E-FC19-89EC-06E912457381}"/>
              </a:ext>
            </a:extLst>
          </p:cNvPr>
          <p:cNvSpPr txBox="1">
            <a:spLocks noChangeArrowheads="1"/>
          </p:cNvSpPr>
          <p:nvPr/>
        </p:nvSpPr>
        <p:spPr bwMode="auto">
          <a:xfrm>
            <a:off x="898525" y="4967288"/>
            <a:ext cx="64706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rPr>
              <a:t>Sweat-shirt	   Softschell		Veste B 1 ou F 1</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re 8">
            <a:extLst>
              <a:ext uri="{FF2B5EF4-FFF2-40B4-BE49-F238E27FC236}">
                <a16:creationId xmlns:a16="http://schemas.microsoft.com/office/drawing/2014/main" id="{30C465DA-60D0-6F93-6A86-57671E5D48DC}"/>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Tenues de port permanent, d’intervention</a:t>
            </a:r>
          </a:p>
        </p:txBody>
      </p:sp>
      <p:sp>
        <p:nvSpPr>
          <p:cNvPr id="24579" name="Espace réservé du numéro de diapositive 4">
            <a:extLst>
              <a:ext uri="{FF2B5EF4-FFF2-40B4-BE49-F238E27FC236}">
                <a16:creationId xmlns:a16="http://schemas.microsoft.com/office/drawing/2014/main" id="{8DD075E0-B022-923E-6F35-A1A6A6BF654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0E55FB0-3773-43F2-8116-9E572295FFB6}" type="slidenum">
              <a:rPr lang="fr-FR" altLang="fr-FR" sz="2000">
                <a:solidFill>
                  <a:srgbClr val="984807"/>
                </a:solidFill>
              </a:rPr>
              <a:pPr algn="r" eaLnBrk="1" hangingPunct="1">
                <a:spcBef>
                  <a:spcPct val="0"/>
                </a:spcBef>
                <a:buFontTx/>
                <a:buNone/>
              </a:pPr>
              <a:t>22</a:t>
            </a:fld>
            <a:endParaRPr lang="fr-FR" altLang="fr-FR" sz="2000">
              <a:solidFill>
                <a:srgbClr val="984807"/>
              </a:solidFill>
            </a:endParaRPr>
          </a:p>
        </p:txBody>
      </p:sp>
      <p:sp>
        <p:nvSpPr>
          <p:cNvPr id="24580" name="ZoneTexte 1">
            <a:extLst>
              <a:ext uri="{FF2B5EF4-FFF2-40B4-BE49-F238E27FC236}">
                <a16:creationId xmlns:a16="http://schemas.microsoft.com/office/drawing/2014/main" id="{4CD19D73-57A9-6D94-486B-4405498273EA}"/>
              </a:ext>
            </a:extLst>
          </p:cNvPr>
          <p:cNvSpPr txBox="1">
            <a:spLocks noChangeArrowheads="1"/>
          </p:cNvSpPr>
          <p:nvPr/>
        </p:nvSpPr>
        <p:spPr bwMode="auto">
          <a:xfrm>
            <a:off x="468313" y="1412875"/>
            <a:ext cx="64627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Tenue de port Permanent : couche intempéries  </a:t>
            </a:r>
          </a:p>
        </p:txBody>
      </p:sp>
      <p:sp>
        <p:nvSpPr>
          <p:cNvPr id="24581" name="Rectangle 6">
            <a:extLst>
              <a:ext uri="{FF2B5EF4-FFF2-40B4-BE49-F238E27FC236}">
                <a16:creationId xmlns:a16="http://schemas.microsoft.com/office/drawing/2014/main" id="{A97D972F-80E3-B55B-BBE2-DFA4E6679606}"/>
              </a:ext>
            </a:extLst>
          </p:cNvPr>
          <p:cNvSpPr>
            <a:spLocks noChangeArrowheads="1"/>
          </p:cNvSpPr>
          <p:nvPr/>
        </p:nvSpPr>
        <p:spPr bwMode="auto">
          <a:xfrm>
            <a:off x="2971800" y="2419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24582" name="Picture 5" descr="ns_2016-079_Page_2">
            <a:extLst>
              <a:ext uri="{FF2B5EF4-FFF2-40B4-BE49-F238E27FC236}">
                <a16:creationId xmlns:a16="http://schemas.microsoft.com/office/drawing/2014/main" id="{B9DD0F09-1791-91FD-46C0-186F29A297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3902" t="68657" r="22429" b="14359"/>
          <a:stretch>
            <a:fillRect/>
          </a:stretch>
        </p:blipFill>
        <p:spPr bwMode="auto">
          <a:xfrm>
            <a:off x="1371600" y="1981200"/>
            <a:ext cx="5943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Text Box 7">
            <a:extLst>
              <a:ext uri="{FF2B5EF4-FFF2-40B4-BE49-F238E27FC236}">
                <a16:creationId xmlns:a16="http://schemas.microsoft.com/office/drawing/2014/main" id="{5261B2A9-1CE9-1136-30C7-8D50FAE8047A}"/>
              </a:ext>
            </a:extLst>
          </p:cNvPr>
          <p:cNvSpPr txBox="1">
            <a:spLocks noChangeArrowheads="1"/>
          </p:cNvSpPr>
          <p:nvPr/>
        </p:nvSpPr>
        <p:spPr bwMode="auto">
          <a:xfrm>
            <a:off x="2133600" y="5181600"/>
            <a:ext cx="44831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rPr>
              <a:t>Coque intempéries		Parka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re 8">
            <a:extLst>
              <a:ext uri="{FF2B5EF4-FFF2-40B4-BE49-F238E27FC236}">
                <a16:creationId xmlns:a16="http://schemas.microsoft.com/office/drawing/2014/main" id="{049FC414-C116-B96E-1C34-7C27A1F857B1}"/>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Tenues de port permanent, d’intervention</a:t>
            </a:r>
          </a:p>
        </p:txBody>
      </p:sp>
      <p:sp>
        <p:nvSpPr>
          <p:cNvPr id="25603" name="Espace réservé du numéro de diapositive 4">
            <a:extLst>
              <a:ext uri="{FF2B5EF4-FFF2-40B4-BE49-F238E27FC236}">
                <a16:creationId xmlns:a16="http://schemas.microsoft.com/office/drawing/2014/main" id="{1E659C22-FFE9-DB4F-911E-FEE819B6CA9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2C2290F-8D50-4546-88FE-2D7459EEBD12}" type="slidenum">
              <a:rPr lang="fr-FR" altLang="fr-FR" sz="2000">
                <a:solidFill>
                  <a:srgbClr val="984807"/>
                </a:solidFill>
              </a:rPr>
              <a:pPr algn="r" eaLnBrk="1" hangingPunct="1">
                <a:spcBef>
                  <a:spcPct val="0"/>
                </a:spcBef>
                <a:buFontTx/>
                <a:buNone/>
              </a:pPr>
              <a:t>23</a:t>
            </a:fld>
            <a:endParaRPr lang="fr-FR" altLang="fr-FR" sz="2000">
              <a:solidFill>
                <a:srgbClr val="984807"/>
              </a:solidFill>
            </a:endParaRPr>
          </a:p>
        </p:txBody>
      </p:sp>
      <p:sp>
        <p:nvSpPr>
          <p:cNvPr id="25604" name="ZoneTexte 1">
            <a:extLst>
              <a:ext uri="{FF2B5EF4-FFF2-40B4-BE49-F238E27FC236}">
                <a16:creationId xmlns:a16="http://schemas.microsoft.com/office/drawing/2014/main" id="{39CB94D4-08BC-BDBA-A9C9-6BF1CB68E62E}"/>
              </a:ext>
            </a:extLst>
          </p:cNvPr>
          <p:cNvSpPr txBox="1">
            <a:spLocks noChangeArrowheads="1"/>
          </p:cNvSpPr>
          <p:nvPr/>
        </p:nvSpPr>
        <p:spPr bwMode="auto">
          <a:xfrm>
            <a:off x="381000" y="1371600"/>
            <a:ext cx="8682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Tenue de port Permanent : CTA/CODIS – Services fonctionnels  </a:t>
            </a:r>
          </a:p>
        </p:txBody>
      </p:sp>
      <p:sp>
        <p:nvSpPr>
          <p:cNvPr id="25605" name="ZoneTexte 1">
            <a:extLst>
              <a:ext uri="{FF2B5EF4-FFF2-40B4-BE49-F238E27FC236}">
                <a16:creationId xmlns:a16="http://schemas.microsoft.com/office/drawing/2014/main" id="{42C1CB57-2AD5-6653-0AD9-7194FDEA43E1}"/>
              </a:ext>
            </a:extLst>
          </p:cNvPr>
          <p:cNvSpPr txBox="1">
            <a:spLocks noChangeArrowheads="1"/>
          </p:cNvSpPr>
          <p:nvPr/>
        </p:nvSpPr>
        <p:spPr bwMode="auto">
          <a:xfrm>
            <a:off x="609600" y="1981200"/>
            <a:ext cx="25542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Couche de base :  </a:t>
            </a:r>
          </a:p>
        </p:txBody>
      </p:sp>
      <p:sp>
        <p:nvSpPr>
          <p:cNvPr id="25606" name="Rectangle 7">
            <a:extLst>
              <a:ext uri="{FF2B5EF4-FFF2-40B4-BE49-F238E27FC236}">
                <a16:creationId xmlns:a16="http://schemas.microsoft.com/office/drawing/2014/main" id="{AFA5685A-03CC-AA6D-B70E-DC796AF6E182}"/>
              </a:ext>
            </a:extLst>
          </p:cNvPr>
          <p:cNvSpPr>
            <a:spLocks noChangeArrowheads="1"/>
          </p:cNvSpPr>
          <p:nvPr/>
        </p:nvSpPr>
        <p:spPr bwMode="auto">
          <a:xfrm>
            <a:off x="2286000" y="25050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25607" name="Picture 6" descr="ns_2016-079_Page_3">
            <a:extLst>
              <a:ext uri="{FF2B5EF4-FFF2-40B4-BE49-F238E27FC236}">
                <a16:creationId xmlns:a16="http://schemas.microsoft.com/office/drawing/2014/main" id="{4750F077-5421-9754-A8FC-9C3B554DFF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2447" r="36453" b="59309"/>
          <a:stretch>
            <a:fillRect/>
          </a:stretch>
        </p:blipFill>
        <p:spPr bwMode="auto">
          <a:xfrm>
            <a:off x="838200" y="2360613"/>
            <a:ext cx="7467600" cy="301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ZoneTexte 1">
            <a:extLst>
              <a:ext uri="{FF2B5EF4-FFF2-40B4-BE49-F238E27FC236}">
                <a16:creationId xmlns:a16="http://schemas.microsoft.com/office/drawing/2014/main" id="{1C02A648-CA39-82D1-C4D1-20683AE63A6A}"/>
              </a:ext>
            </a:extLst>
          </p:cNvPr>
          <p:cNvSpPr txBox="1">
            <a:spLocks noChangeArrowheads="1"/>
          </p:cNvSpPr>
          <p:nvPr/>
        </p:nvSpPr>
        <p:spPr bwMode="auto">
          <a:xfrm>
            <a:off x="1017588" y="5105400"/>
            <a:ext cx="728821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rPr>
              <a:t>Chemisette bleu		Polo Manches courtes ou manches longues</a:t>
            </a:r>
          </a:p>
          <a:p>
            <a:pPr>
              <a:spcBef>
                <a:spcPct val="0"/>
              </a:spcBef>
              <a:buFontTx/>
              <a:buNone/>
            </a:pPr>
            <a:r>
              <a:rPr lang="fr-FR" altLang="fr-FR" sz="2000">
                <a:latin typeface="Times New Roman" panose="02020603050405020304" pitchFamily="18" charset="0"/>
              </a:rPr>
              <a:t>		</a:t>
            </a:r>
          </a:p>
          <a:p>
            <a:pPr>
              <a:spcBef>
                <a:spcPct val="0"/>
              </a:spcBef>
              <a:buFontTx/>
              <a:buNone/>
            </a:pPr>
            <a:r>
              <a:rPr lang="fr-FR" altLang="fr-FR" sz="2000">
                <a:latin typeface="Times New Roman" panose="02020603050405020304" pitchFamily="18" charset="0"/>
              </a:rPr>
              <a:t>	</a:t>
            </a:r>
            <a:r>
              <a:rPr lang="fr-FR" altLang="fr-FR" sz="2000">
                <a:latin typeface="Times New Roman" panose="02020603050405020304" pitchFamily="18" charset="0"/>
                <a:sym typeface="Wingdings" panose="05000000000000000000" pitchFamily="2" charset="2"/>
              </a:rPr>
              <a:t> </a:t>
            </a:r>
            <a:r>
              <a:rPr lang="fr-FR" altLang="fr-FR" sz="2000">
                <a:latin typeface="Times New Roman" panose="02020603050405020304" pitchFamily="18" charset="0"/>
              </a:rPr>
              <a:t>porté(e) seule(e) </a:t>
            </a:r>
          </a:p>
        </p:txBody>
      </p:sp>
      <p:sp>
        <p:nvSpPr>
          <p:cNvPr id="25609" name="Rectangle 10">
            <a:extLst>
              <a:ext uri="{FF2B5EF4-FFF2-40B4-BE49-F238E27FC236}">
                <a16:creationId xmlns:a16="http://schemas.microsoft.com/office/drawing/2014/main" id="{292967E7-CD02-EC18-FD24-F2331E355FA6}"/>
              </a:ext>
            </a:extLst>
          </p:cNvPr>
          <p:cNvSpPr>
            <a:spLocks noChangeArrowheads="1"/>
          </p:cNvSpPr>
          <p:nvPr/>
        </p:nvSpPr>
        <p:spPr bwMode="auto">
          <a:xfrm>
            <a:off x="4019550" y="24860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re 8">
            <a:extLst>
              <a:ext uri="{FF2B5EF4-FFF2-40B4-BE49-F238E27FC236}">
                <a16:creationId xmlns:a16="http://schemas.microsoft.com/office/drawing/2014/main" id="{5C26383A-D072-B138-8F19-A745636B253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Tenues de port permanent, d’intervention</a:t>
            </a:r>
          </a:p>
        </p:txBody>
      </p:sp>
      <p:sp>
        <p:nvSpPr>
          <p:cNvPr id="26627" name="Espace réservé du numéro de diapositive 4">
            <a:extLst>
              <a:ext uri="{FF2B5EF4-FFF2-40B4-BE49-F238E27FC236}">
                <a16:creationId xmlns:a16="http://schemas.microsoft.com/office/drawing/2014/main" id="{33163376-130A-5578-08B8-B2B327A93F8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D695065-54F8-46AF-8914-689DBC3A5F97}" type="slidenum">
              <a:rPr lang="fr-FR" altLang="fr-FR" sz="2000">
                <a:solidFill>
                  <a:srgbClr val="984807"/>
                </a:solidFill>
              </a:rPr>
              <a:pPr algn="r" eaLnBrk="1" hangingPunct="1">
                <a:spcBef>
                  <a:spcPct val="0"/>
                </a:spcBef>
                <a:buFontTx/>
                <a:buNone/>
              </a:pPr>
              <a:t>24</a:t>
            </a:fld>
            <a:endParaRPr lang="fr-FR" altLang="fr-FR" sz="2000">
              <a:solidFill>
                <a:srgbClr val="984807"/>
              </a:solidFill>
            </a:endParaRPr>
          </a:p>
        </p:txBody>
      </p:sp>
      <p:sp>
        <p:nvSpPr>
          <p:cNvPr id="26628" name="ZoneTexte 1">
            <a:extLst>
              <a:ext uri="{FF2B5EF4-FFF2-40B4-BE49-F238E27FC236}">
                <a16:creationId xmlns:a16="http://schemas.microsoft.com/office/drawing/2014/main" id="{D5EEEF12-C87C-E1E6-7155-D1599899E0DF}"/>
              </a:ext>
            </a:extLst>
          </p:cNvPr>
          <p:cNvSpPr txBox="1">
            <a:spLocks noChangeArrowheads="1"/>
          </p:cNvSpPr>
          <p:nvPr/>
        </p:nvSpPr>
        <p:spPr bwMode="auto">
          <a:xfrm>
            <a:off x="381000" y="1371600"/>
            <a:ext cx="8682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Tenue de port Permanent : CTA/CODIS – Services fonctionnels  </a:t>
            </a:r>
          </a:p>
        </p:txBody>
      </p:sp>
      <p:sp>
        <p:nvSpPr>
          <p:cNvPr id="26629" name="ZoneTexte 1">
            <a:extLst>
              <a:ext uri="{FF2B5EF4-FFF2-40B4-BE49-F238E27FC236}">
                <a16:creationId xmlns:a16="http://schemas.microsoft.com/office/drawing/2014/main" id="{6C04AE79-068A-BE0C-75B5-CBB560BA7627}"/>
              </a:ext>
            </a:extLst>
          </p:cNvPr>
          <p:cNvSpPr txBox="1">
            <a:spLocks noChangeArrowheads="1"/>
          </p:cNvSpPr>
          <p:nvPr/>
        </p:nvSpPr>
        <p:spPr bwMode="auto">
          <a:xfrm>
            <a:off x="609600" y="1981200"/>
            <a:ext cx="25542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Couche de base :  </a:t>
            </a:r>
          </a:p>
        </p:txBody>
      </p:sp>
      <p:sp>
        <p:nvSpPr>
          <p:cNvPr id="26630" name="Rectangle 1030">
            <a:extLst>
              <a:ext uri="{FF2B5EF4-FFF2-40B4-BE49-F238E27FC236}">
                <a16:creationId xmlns:a16="http://schemas.microsoft.com/office/drawing/2014/main" id="{490198C6-3FAF-761D-0EAB-C19C4BA8674D}"/>
              </a:ext>
            </a:extLst>
          </p:cNvPr>
          <p:cNvSpPr>
            <a:spLocks noChangeArrowheads="1"/>
          </p:cNvSpPr>
          <p:nvPr/>
        </p:nvSpPr>
        <p:spPr bwMode="auto">
          <a:xfrm>
            <a:off x="2286000" y="25050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26631" name="ZoneTexte 1">
            <a:extLst>
              <a:ext uri="{FF2B5EF4-FFF2-40B4-BE49-F238E27FC236}">
                <a16:creationId xmlns:a16="http://schemas.microsoft.com/office/drawing/2014/main" id="{A4ADE3C6-A0FF-30EB-78A9-B0251D0F8B87}"/>
              </a:ext>
            </a:extLst>
          </p:cNvPr>
          <p:cNvSpPr txBox="1">
            <a:spLocks noChangeArrowheads="1"/>
          </p:cNvSpPr>
          <p:nvPr/>
        </p:nvSpPr>
        <p:spPr bwMode="auto">
          <a:xfrm>
            <a:off x="328613" y="3321050"/>
            <a:ext cx="51609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latin typeface="Times New Roman" panose="02020603050405020304" pitchFamily="18" charset="0"/>
              </a:rPr>
              <a:t>Pantalon de sortie et chaussures de ville </a:t>
            </a:r>
          </a:p>
        </p:txBody>
      </p:sp>
      <p:sp>
        <p:nvSpPr>
          <p:cNvPr id="26632" name="Rectangle 1033">
            <a:extLst>
              <a:ext uri="{FF2B5EF4-FFF2-40B4-BE49-F238E27FC236}">
                <a16:creationId xmlns:a16="http://schemas.microsoft.com/office/drawing/2014/main" id="{2EFB6C84-EF95-61FA-20E7-1FDC5D5E3B02}"/>
              </a:ext>
            </a:extLst>
          </p:cNvPr>
          <p:cNvSpPr>
            <a:spLocks noChangeArrowheads="1"/>
          </p:cNvSpPr>
          <p:nvPr/>
        </p:nvSpPr>
        <p:spPr bwMode="auto">
          <a:xfrm>
            <a:off x="4019550" y="24860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26633" name="Picture 1034" descr="ns_2016-079_Page_3">
            <a:extLst>
              <a:ext uri="{FF2B5EF4-FFF2-40B4-BE49-F238E27FC236}">
                <a16:creationId xmlns:a16="http://schemas.microsoft.com/office/drawing/2014/main" id="{1E75F7EF-0549-06E4-DF28-1DA2A05F9C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3507" t="9067" r="8743" b="57239"/>
          <a:stretch>
            <a:fillRect/>
          </a:stretch>
        </p:blipFill>
        <p:spPr bwMode="auto">
          <a:xfrm>
            <a:off x="6000750" y="1981200"/>
            <a:ext cx="236696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re 8">
            <a:extLst>
              <a:ext uri="{FF2B5EF4-FFF2-40B4-BE49-F238E27FC236}">
                <a16:creationId xmlns:a16="http://schemas.microsoft.com/office/drawing/2014/main" id="{B20A572F-3960-B8F2-96C3-336201DDAB47}"/>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Tenues de port permanent, d’intervention</a:t>
            </a:r>
          </a:p>
        </p:txBody>
      </p:sp>
      <p:sp>
        <p:nvSpPr>
          <p:cNvPr id="27651" name="Espace réservé du numéro de diapositive 4">
            <a:extLst>
              <a:ext uri="{FF2B5EF4-FFF2-40B4-BE49-F238E27FC236}">
                <a16:creationId xmlns:a16="http://schemas.microsoft.com/office/drawing/2014/main" id="{DFFFBF85-DB5C-10C4-3636-DAA88D01AE2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6F033C5-84BF-47C8-A231-B33C2DEB90BD}" type="slidenum">
              <a:rPr lang="fr-FR" altLang="fr-FR" sz="2000">
                <a:solidFill>
                  <a:srgbClr val="984807"/>
                </a:solidFill>
              </a:rPr>
              <a:pPr algn="r" eaLnBrk="1" hangingPunct="1">
                <a:spcBef>
                  <a:spcPct val="0"/>
                </a:spcBef>
                <a:buFontTx/>
                <a:buNone/>
              </a:pPr>
              <a:t>25</a:t>
            </a:fld>
            <a:endParaRPr lang="fr-FR" altLang="fr-FR" sz="2000">
              <a:solidFill>
                <a:srgbClr val="984807"/>
              </a:solidFill>
            </a:endParaRPr>
          </a:p>
        </p:txBody>
      </p:sp>
      <p:sp>
        <p:nvSpPr>
          <p:cNvPr id="27652" name="ZoneTexte 1">
            <a:extLst>
              <a:ext uri="{FF2B5EF4-FFF2-40B4-BE49-F238E27FC236}">
                <a16:creationId xmlns:a16="http://schemas.microsoft.com/office/drawing/2014/main" id="{AE727CF5-5DE5-FA64-BD40-4BAB22428BCD}"/>
              </a:ext>
            </a:extLst>
          </p:cNvPr>
          <p:cNvSpPr txBox="1">
            <a:spLocks noChangeArrowheads="1"/>
          </p:cNvSpPr>
          <p:nvPr/>
        </p:nvSpPr>
        <p:spPr bwMode="auto">
          <a:xfrm>
            <a:off x="381000" y="1371600"/>
            <a:ext cx="8682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Tenue de port Permanent : CTA/CODIS – Services fonctionnels  </a:t>
            </a:r>
          </a:p>
        </p:txBody>
      </p:sp>
      <p:sp>
        <p:nvSpPr>
          <p:cNvPr id="27653" name="ZoneTexte 1">
            <a:extLst>
              <a:ext uri="{FF2B5EF4-FFF2-40B4-BE49-F238E27FC236}">
                <a16:creationId xmlns:a16="http://schemas.microsoft.com/office/drawing/2014/main" id="{C38005BA-E875-5F39-DC79-B42262013798}"/>
              </a:ext>
            </a:extLst>
          </p:cNvPr>
          <p:cNvSpPr txBox="1">
            <a:spLocks noChangeArrowheads="1"/>
          </p:cNvSpPr>
          <p:nvPr/>
        </p:nvSpPr>
        <p:spPr bwMode="auto">
          <a:xfrm>
            <a:off x="609600" y="1981200"/>
            <a:ext cx="2954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Couche thermique :  </a:t>
            </a:r>
          </a:p>
        </p:txBody>
      </p:sp>
      <p:sp>
        <p:nvSpPr>
          <p:cNvPr id="27654" name="Rectangle 1030">
            <a:extLst>
              <a:ext uri="{FF2B5EF4-FFF2-40B4-BE49-F238E27FC236}">
                <a16:creationId xmlns:a16="http://schemas.microsoft.com/office/drawing/2014/main" id="{5697BDD9-0EE5-810C-08D5-9B60C38047F1}"/>
              </a:ext>
            </a:extLst>
          </p:cNvPr>
          <p:cNvSpPr>
            <a:spLocks noChangeArrowheads="1"/>
          </p:cNvSpPr>
          <p:nvPr/>
        </p:nvSpPr>
        <p:spPr bwMode="auto">
          <a:xfrm>
            <a:off x="2286000" y="25050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27655" name="Rectangle 1035">
            <a:extLst>
              <a:ext uri="{FF2B5EF4-FFF2-40B4-BE49-F238E27FC236}">
                <a16:creationId xmlns:a16="http://schemas.microsoft.com/office/drawing/2014/main" id="{3FF2B1FC-ED98-63E2-7C57-8625F9D5E8E5}"/>
              </a:ext>
            </a:extLst>
          </p:cNvPr>
          <p:cNvSpPr>
            <a:spLocks noChangeArrowheads="1"/>
          </p:cNvSpPr>
          <p:nvPr/>
        </p:nvSpPr>
        <p:spPr bwMode="auto">
          <a:xfrm>
            <a:off x="4019550" y="24860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27656" name="Rectangle 1037">
            <a:extLst>
              <a:ext uri="{FF2B5EF4-FFF2-40B4-BE49-F238E27FC236}">
                <a16:creationId xmlns:a16="http://schemas.microsoft.com/office/drawing/2014/main" id="{C3423FE6-5387-524A-206E-1C79B28DC07C}"/>
              </a:ext>
            </a:extLst>
          </p:cNvPr>
          <p:cNvSpPr>
            <a:spLocks noChangeArrowheads="1"/>
          </p:cNvSpPr>
          <p:nvPr/>
        </p:nvSpPr>
        <p:spPr bwMode="auto">
          <a:xfrm>
            <a:off x="3043238" y="25098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27657" name="Picture 1036" descr="ns_2016-079_Page_3">
            <a:extLst>
              <a:ext uri="{FF2B5EF4-FFF2-40B4-BE49-F238E27FC236}">
                <a16:creationId xmlns:a16="http://schemas.microsoft.com/office/drawing/2014/main" id="{18D54728-8FEA-B03E-7BCC-7586B60216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942" t="47743" r="46378" b="34383"/>
          <a:stretch>
            <a:fillRect/>
          </a:stretch>
        </p:blipFill>
        <p:spPr bwMode="auto">
          <a:xfrm>
            <a:off x="1981200" y="2362200"/>
            <a:ext cx="5257800" cy="316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ZoneTexte 1">
            <a:extLst>
              <a:ext uri="{FF2B5EF4-FFF2-40B4-BE49-F238E27FC236}">
                <a16:creationId xmlns:a16="http://schemas.microsoft.com/office/drawing/2014/main" id="{0D0C4671-15E6-0DCE-A303-335B77C5AB27}"/>
              </a:ext>
            </a:extLst>
          </p:cNvPr>
          <p:cNvSpPr txBox="1">
            <a:spLocks noChangeArrowheads="1"/>
          </p:cNvSpPr>
          <p:nvPr/>
        </p:nvSpPr>
        <p:spPr bwMode="auto">
          <a:xfrm>
            <a:off x="2438400" y="5486400"/>
            <a:ext cx="4686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rPr>
              <a:t>Sweat-shirt 		Pull demi-saison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re 8">
            <a:extLst>
              <a:ext uri="{FF2B5EF4-FFF2-40B4-BE49-F238E27FC236}">
                <a16:creationId xmlns:a16="http://schemas.microsoft.com/office/drawing/2014/main" id="{F5EB270B-799E-DBFD-646C-79082451CEC5}"/>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Tenues de service,d’intervention</a:t>
            </a:r>
          </a:p>
        </p:txBody>
      </p:sp>
      <p:sp>
        <p:nvSpPr>
          <p:cNvPr id="28675" name="Espace réservé du numéro de diapositive 4">
            <a:extLst>
              <a:ext uri="{FF2B5EF4-FFF2-40B4-BE49-F238E27FC236}">
                <a16:creationId xmlns:a16="http://schemas.microsoft.com/office/drawing/2014/main" id="{AE014CE7-5114-B92C-9ACD-CA83C03EEE3B}"/>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98D31393-7254-4284-BED4-CA0FB8C3157D}" type="slidenum">
              <a:rPr lang="fr-FR" altLang="fr-FR" sz="2000" smtClean="0">
                <a:solidFill>
                  <a:srgbClr val="984807"/>
                </a:solidFill>
              </a:rPr>
              <a:pPr>
                <a:spcBef>
                  <a:spcPct val="0"/>
                </a:spcBef>
                <a:buFontTx/>
                <a:buNone/>
              </a:pPr>
              <a:t>26</a:t>
            </a:fld>
            <a:endParaRPr lang="fr-FR" altLang="fr-FR" sz="2000">
              <a:solidFill>
                <a:srgbClr val="984807"/>
              </a:solidFill>
            </a:endParaRPr>
          </a:p>
        </p:txBody>
      </p:sp>
      <p:sp>
        <p:nvSpPr>
          <p:cNvPr id="28676" name="ZoneTexte 6">
            <a:extLst>
              <a:ext uri="{FF2B5EF4-FFF2-40B4-BE49-F238E27FC236}">
                <a16:creationId xmlns:a16="http://schemas.microsoft.com/office/drawing/2014/main" id="{E7CB4A2C-2D8D-0C4A-3C91-931455AC3282}"/>
              </a:ext>
            </a:extLst>
          </p:cNvPr>
          <p:cNvSpPr txBox="1">
            <a:spLocks noChangeArrowheads="1"/>
          </p:cNvSpPr>
          <p:nvPr/>
        </p:nvSpPr>
        <p:spPr bwMode="auto">
          <a:xfrm>
            <a:off x="468313" y="1412875"/>
            <a:ext cx="35290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Ensemble de protection  :</a:t>
            </a:r>
          </a:p>
        </p:txBody>
      </p:sp>
      <p:pic>
        <p:nvPicPr>
          <p:cNvPr id="28677" name="Picture 3" descr="feu urbain">
            <a:extLst>
              <a:ext uri="{FF2B5EF4-FFF2-40B4-BE49-F238E27FC236}">
                <a16:creationId xmlns:a16="http://schemas.microsoft.com/office/drawing/2014/main" id="{8243FED4-67A6-349D-9BBE-751429F8C3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1219200"/>
            <a:ext cx="2044700"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Rectangle 1">
            <a:extLst>
              <a:ext uri="{FF2B5EF4-FFF2-40B4-BE49-F238E27FC236}">
                <a16:creationId xmlns:a16="http://schemas.microsoft.com/office/drawing/2014/main" id="{08C5E80D-E37C-0F31-8A1B-A9F060D262E7}"/>
              </a:ext>
            </a:extLst>
          </p:cNvPr>
          <p:cNvSpPr>
            <a:spLocks noChangeArrowheads="1"/>
          </p:cNvSpPr>
          <p:nvPr/>
        </p:nvSpPr>
        <p:spPr bwMode="auto">
          <a:xfrm>
            <a:off x="382588" y="2205038"/>
            <a:ext cx="5848350" cy="2838450"/>
          </a:xfrm>
          <a:prstGeom prst="rect">
            <a:avLst/>
          </a:prstGeom>
          <a:noFill/>
          <a:ln>
            <a:noFill/>
          </a:ln>
        </p:spPr>
        <p:txBody>
          <a:bodyPr>
            <a:spAutoFit/>
          </a:bodyPr>
          <a:lstStyle>
            <a:lvl1pPr marL="457200">
              <a:spcBef>
                <a:spcPct val="20000"/>
              </a:spcBef>
              <a:buFont typeface="Arial" panose="020B0604020202020204" pitchFamily="34" charset="0"/>
              <a:buChar char="•"/>
              <a:defRPr sz="3200">
                <a:solidFill>
                  <a:schemeClr val="tx1"/>
                </a:solidFill>
                <a:latin typeface="Myriad Pro" charset="0"/>
              </a:defRPr>
            </a:lvl1pPr>
            <a:lvl2pPr marL="742950" indent="-285750">
              <a:spcBef>
                <a:spcPct val="20000"/>
              </a:spcBef>
              <a:buFont typeface="Arial" panose="020B0604020202020204" pitchFamily="34" charset="0"/>
              <a:buChar char="–"/>
              <a:defRPr sz="2800">
                <a:solidFill>
                  <a:schemeClr val="tx1"/>
                </a:solidFill>
                <a:latin typeface="Myriad Pro" charset="0"/>
              </a:defRPr>
            </a:lvl2pPr>
            <a:lvl3pPr marL="1143000" indent="-228600">
              <a:spcBef>
                <a:spcPct val="20000"/>
              </a:spcBef>
              <a:buFont typeface="Arial" panose="020B0604020202020204" pitchFamily="34" charset="0"/>
              <a:buChar char="•"/>
              <a:defRPr sz="2400">
                <a:solidFill>
                  <a:schemeClr val="tx1"/>
                </a:solidFill>
                <a:latin typeface="Myriad Pro" charset="0"/>
              </a:defRPr>
            </a:lvl3pPr>
            <a:lvl4pPr marL="1600200" indent="-228600">
              <a:spcBef>
                <a:spcPct val="20000"/>
              </a:spcBef>
              <a:buFont typeface="Arial" panose="020B0604020202020204" pitchFamily="34" charset="0"/>
              <a:buChar char="–"/>
              <a:defRPr sz="2000">
                <a:solidFill>
                  <a:schemeClr val="tx1"/>
                </a:solidFill>
                <a:latin typeface="Myriad Pro" charset="0"/>
              </a:defRPr>
            </a:lvl4pPr>
            <a:lvl5pPr marL="2057400" indent="-228600">
              <a:spcBef>
                <a:spcPct val="20000"/>
              </a:spcBef>
              <a:buFont typeface="Arial" panose="020B0604020202020204" pitchFamily="34" charset="0"/>
              <a:buChar char="»"/>
              <a:defRPr sz="2000">
                <a:solidFill>
                  <a:schemeClr val="tx1"/>
                </a:solidFill>
                <a:latin typeface="Myriad Pro"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9pPr>
          </a:lstStyle>
          <a:p>
            <a:pPr marL="0">
              <a:lnSpc>
                <a:spcPct val="107000"/>
              </a:lnSpc>
              <a:spcBef>
                <a:spcPct val="0"/>
              </a:spcBef>
              <a:buFontTx/>
              <a:buNone/>
              <a:defRPr/>
            </a:pPr>
            <a:r>
              <a:rPr lang="fr-FR" altLang="fr-FR" sz="2400" dirty="0">
                <a:latin typeface="Times New Roman" panose="02020603050405020304" pitchFamily="18" charset="0"/>
                <a:ea typeface="Calibri" panose="020F0502020204030204" pitchFamily="34" charset="0"/>
                <a:cs typeface="Times New Roman" panose="02020603050405020304" pitchFamily="18" charset="0"/>
              </a:rPr>
              <a:t>Portée sur les interventions pour risque de feu, feu, risque d'explosion, explosion (hors feux de forêt), ainsi que pour l’intervention de SR.</a:t>
            </a:r>
          </a:p>
          <a:p>
            <a:pPr>
              <a:lnSpc>
                <a:spcPct val="107000"/>
              </a:lnSpc>
              <a:spcBef>
                <a:spcPct val="0"/>
              </a:spcBef>
              <a:buFontTx/>
              <a:buNone/>
              <a:defRPr/>
            </a:pPr>
            <a:endParaRPr lang="fr-FR" altLang="fr-FR" sz="2400" dirty="0">
              <a:latin typeface="Times New Roman" panose="02020603050405020304" pitchFamily="18" charset="0"/>
              <a:ea typeface="Calibri" panose="020F0502020204030204" pitchFamily="34" charset="0"/>
              <a:cs typeface="Times New Roman" panose="02020603050405020304" pitchFamily="18" charset="0"/>
            </a:endParaRPr>
          </a:p>
          <a:p>
            <a:pPr marL="0">
              <a:lnSpc>
                <a:spcPct val="107000"/>
              </a:lnSpc>
              <a:spcBef>
                <a:spcPct val="0"/>
              </a:spcBef>
              <a:buFontTx/>
              <a:buNone/>
              <a:defRPr/>
            </a:pPr>
            <a:r>
              <a:rPr lang="fr-FR" altLang="fr-FR" sz="2400" dirty="0">
                <a:latin typeface="Times New Roman" panose="02020603050405020304" pitchFamily="18" charset="0"/>
                <a:ea typeface="Calibri" panose="020F0502020204030204" pitchFamily="34" charset="0"/>
                <a:cs typeface="Times New Roman" panose="02020603050405020304" pitchFamily="18" charset="0"/>
              </a:rPr>
              <a:t>Permet de protéger le SP des accidents thermiques pendant un certain temps.</a:t>
            </a:r>
            <a:endParaRPr lang="fr-FR" altLang="fr-FR" sz="20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re 8">
            <a:extLst>
              <a:ext uri="{FF2B5EF4-FFF2-40B4-BE49-F238E27FC236}">
                <a16:creationId xmlns:a16="http://schemas.microsoft.com/office/drawing/2014/main" id="{EAD8D3AE-0F8E-AAB2-EABC-2F5ED40FA91E}"/>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Tenues de service,d’intervention</a:t>
            </a:r>
          </a:p>
        </p:txBody>
      </p:sp>
      <p:sp>
        <p:nvSpPr>
          <p:cNvPr id="29699" name="Espace réservé du numéro de diapositive 4">
            <a:extLst>
              <a:ext uri="{FF2B5EF4-FFF2-40B4-BE49-F238E27FC236}">
                <a16:creationId xmlns:a16="http://schemas.microsoft.com/office/drawing/2014/main" id="{A3CA81D2-FAE8-1705-65DC-D601CE59412F}"/>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71B10880-F790-4ECC-BD9E-A57620FCB408}" type="slidenum">
              <a:rPr lang="fr-FR" altLang="fr-FR" sz="2000" smtClean="0">
                <a:solidFill>
                  <a:srgbClr val="984807"/>
                </a:solidFill>
              </a:rPr>
              <a:pPr>
                <a:spcBef>
                  <a:spcPct val="0"/>
                </a:spcBef>
                <a:buFontTx/>
                <a:buNone/>
              </a:pPr>
              <a:t>27</a:t>
            </a:fld>
            <a:endParaRPr lang="fr-FR" altLang="fr-FR" sz="2000">
              <a:solidFill>
                <a:srgbClr val="984807"/>
              </a:solidFill>
            </a:endParaRPr>
          </a:p>
        </p:txBody>
      </p:sp>
      <p:sp>
        <p:nvSpPr>
          <p:cNvPr id="29700" name="ZoneTexte 6">
            <a:extLst>
              <a:ext uri="{FF2B5EF4-FFF2-40B4-BE49-F238E27FC236}">
                <a16:creationId xmlns:a16="http://schemas.microsoft.com/office/drawing/2014/main" id="{D39ADB06-3648-0147-3026-5C1F98959F69}"/>
              </a:ext>
            </a:extLst>
          </p:cNvPr>
          <p:cNvSpPr txBox="1">
            <a:spLocks noChangeArrowheads="1"/>
          </p:cNvSpPr>
          <p:nvPr/>
        </p:nvSpPr>
        <p:spPr bwMode="auto">
          <a:xfrm>
            <a:off x="468313" y="1412875"/>
            <a:ext cx="35290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Ensemble de protection : </a:t>
            </a:r>
          </a:p>
        </p:txBody>
      </p:sp>
      <p:sp>
        <p:nvSpPr>
          <p:cNvPr id="29701" name="Rectangle 1">
            <a:extLst>
              <a:ext uri="{FF2B5EF4-FFF2-40B4-BE49-F238E27FC236}">
                <a16:creationId xmlns:a16="http://schemas.microsoft.com/office/drawing/2014/main" id="{E453079E-F24C-5030-A779-1CD700832699}"/>
              </a:ext>
            </a:extLst>
          </p:cNvPr>
          <p:cNvSpPr>
            <a:spLocks noChangeArrowheads="1"/>
          </p:cNvSpPr>
          <p:nvPr/>
        </p:nvSpPr>
        <p:spPr bwMode="auto">
          <a:xfrm>
            <a:off x="468313" y="1951038"/>
            <a:ext cx="8208962" cy="362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Composé de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pPr>
            <a:r>
              <a:rPr lang="fr-FR" altLang="fr-FR" sz="2400">
                <a:latin typeface="Times New Roman" panose="02020603050405020304" pitchFamily="18" charset="0"/>
                <a:ea typeface="Calibri" panose="020F0502020204030204" pitchFamily="34" charset="0"/>
                <a:cs typeface="Times New Roman" panose="02020603050405020304" pitchFamily="18" charset="0"/>
              </a:rPr>
              <a:t> Casque Rosenbauer ou F1 </a:t>
            </a:r>
          </a:p>
          <a:p>
            <a:pPr algn="just">
              <a:lnSpc>
                <a:spcPct val="107000"/>
              </a:lnSpc>
              <a:spcBef>
                <a:spcPct val="0"/>
              </a:spcBef>
            </a:pPr>
            <a:r>
              <a:rPr lang="fr-FR" altLang="fr-FR" sz="2400">
                <a:latin typeface="Times New Roman" panose="02020603050405020304" pitchFamily="18" charset="0"/>
                <a:ea typeface="Calibri" panose="020F0502020204030204" pitchFamily="34" charset="0"/>
                <a:cs typeface="Times New Roman" panose="02020603050405020304" pitchFamily="18" charset="0"/>
              </a:rPr>
              <a:t> Cagoule, </a:t>
            </a:r>
          </a:p>
          <a:p>
            <a:pPr algn="just">
              <a:lnSpc>
                <a:spcPct val="107000"/>
              </a:lnSpc>
              <a:spcBef>
                <a:spcPct val="0"/>
              </a:spcBef>
            </a:pPr>
            <a:r>
              <a:rPr lang="fr-FR" altLang="fr-FR" sz="2400">
                <a:latin typeface="Times New Roman" panose="02020603050405020304" pitchFamily="18" charset="0"/>
                <a:ea typeface="Calibri" panose="020F0502020204030204" pitchFamily="34" charset="0"/>
                <a:cs typeface="Times New Roman" panose="02020603050405020304" pitchFamily="18" charset="0"/>
              </a:rPr>
              <a:t> Veste textile de feu,</a:t>
            </a:r>
          </a:p>
          <a:p>
            <a:pPr algn="just">
              <a:lnSpc>
                <a:spcPct val="107000"/>
              </a:lnSpc>
              <a:spcBef>
                <a:spcPct val="0"/>
              </a:spcBef>
            </a:pPr>
            <a:r>
              <a:rPr lang="fr-FR" altLang="fr-FR" sz="2400">
                <a:latin typeface="Times New Roman" panose="02020603050405020304" pitchFamily="18" charset="0"/>
                <a:ea typeface="Calibri" panose="020F0502020204030204" pitchFamily="34" charset="0"/>
                <a:cs typeface="Times New Roman" panose="02020603050405020304" pitchFamily="18" charset="0"/>
              </a:rPr>
              <a:t> Pantalon textile de feu,</a:t>
            </a:r>
          </a:p>
          <a:p>
            <a:pPr algn="just">
              <a:lnSpc>
                <a:spcPct val="107000"/>
              </a:lnSpc>
              <a:spcBef>
                <a:spcPct val="0"/>
              </a:spcBef>
            </a:pPr>
            <a:r>
              <a:rPr lang="fr-FR" altLang="fr-FR" sz="2400">
                <a:latin typeface="Times New Roman" panose="02020603050405020304" pitchFamily="18" charset="0"/>
                <a:ea typeface="Calibri" panose="020F0502020204030204" pitchFamily="34" charset="0"/>
                <a:cs typeface="Times New Roman" panose="02020603050405020304" pitchFamily="18" charset="0"/>
              </a:rPr>
              <a:t> Gants de protection,</a:t>
            </a:r>
          </a:p>
          <a:p>
            <a:pPr algn="just">
              <a:lnSpc>
                <a:spcPct val="107000"/>
              </a:lnSpc>
              <a:spcBef>
                <a:spcPct val="0"/>
              </a:spcBef>
            </a:pPr>
            <a:r>
              <a:rPr lang="fr-FR" altLang="fr-FR" sz="2400">
                <a:latin typeface="Times New Roman" panose="02020603050405020304" pitchFamily="18" charset="0"/>
                <a:ea typeface="Calibri" panose="020F0502020204030204" pitchFamily="34" charset="0"/>
                <a:cs typeface="Times New Roman" panose="02020603050405020304" pitchFamily="18" charset="0"/>
              </a:rPr>
              <a:t> Bottes de feu coquées qui protègent des chutes d’objet et de la chaleur,</a:t>
            </a:r>
          </a:p>
        </p:txBody>
      </p:sp>
      <p:sp>
        <p:nvSpPr>
          <p:cNvPr id="29702" name="Rectangle 2">
            <a:extLst>
              <a:ext uri="{FF2B5EF4-FFF2-40B4-BE49-F238E27FC236}">
                <a16:creationId xmlns:a16="http://schemas.microsoft.com/office/drawing/2014/main" id="{8E2BD7C6-A9F6-E846-087E-CE22557D6098}"/>
              </a:ext>
            </a:extLst>
          </p:cNvPr>
          <p:cNvSpPr>
            <a:spLocks noChangeArrowheads="1"/>
          </p:cNvSpPr>
          <p:nvPr/>
        </p:nvSpPr>
        <p:spPr bwMode="auto">
          <a:xfrm>
            <a:off x="468313" y="5648325"/>
            <a:ext cx="776605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Face à une atmosphère non respirable et / ou toxique = ARI.</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pic>
        <p:nvPicPr>
          <p:cNvPr id="29703" name="Picture 8">
            <a:extLst>
              <a:ext uri="{FF2B5EF4-FFF2-40B4-BE49-F238E27FC236}">
                <a16:creationId xmlns:a16="http://schemas.microsoft.com/office/drawing/2014/main" id="{E421EF10-A3C5-8D78-7515-ED93BEEBE2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933" t="55664" r="41933" b="35059"/>
          <a:stretch>
            <a:fillRect/>
          </a:stretch>
        </p:blipFill>
        <p:spPr bwMode="auto">
          <a:xfrm>
            <a:off x="6019800" y="1219200"/>
            <a:ext cx="2819400" cy="22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re 8">
            <a:extLst>
              <a:ext uri="{FF2B5EF4-FFF2-40B4-BE49-F238E27FC236}">
                <a16:creationId xmlns:a16="http://schemas.microsoft.com/office/drawing/2014/main" id="{DF020284-FA76-56FF-DD33-A8EC4E748D4E}"/>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Tenues de service, d’intervention</a:t>
            </a:r>
          </a:p>
        </p:txBody>
      </p:sp>
      <p:sp>
        <p:nvSpPr>
          <p:cNvPr id="30723" name="Espace réservé du numéro de diapositive 4">
            <a:extLst>
              <a:ext uri="{FF2B5EF4-FFF2-40B4-BE49-F238E27FC236}">
                <a16:creationId xmlns:a16="http://schemas.microsoft.com/office/drawing/2014/main" id="{127385EF-1EA2-DE9C-510D-0918A5EDF596}"/>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FF2F1BE5-34F8-4CC4-B6C7-73764D8E10C3}" type="slidenum">
              <a:rPr lang="fr-FR" altLang="fr-FR" sz="2000" smtClean="0">
                <a:solidFill>
                  <a:srgbClr val="984807"/>
                </a:solidFill>
              </a:rPr>
              <a:pPr>
                <a:spcBef>
                  <a:spcPct val="0"/>
                </a:spcBef>
                <a:buFontTx/>
                <a:buNone/>
              </a:pPr>
              <a:t>28</a:t>
            </a:fld>
            <a:endParaRPr lang="fr-FR" altLang="fr-FR" sz="2000">
              <a:solidFill>
                <a:srgbClr val="984807"/>
              </a:solidFill>
            </a:endParaRPr>
          </a:p>
        </p:txBody>
      </p:sp>
      <p:pic>
        <p:nvPicPr>
          <p:cNvPr id="30724" name="Picture 8" descr="SKM_C284e19111011070_0002">
            <a:extLst>
              <a:ext uri="{FF2B5EF4-FFF2-40B4-BE49-F238E27FC236}">
                <a16:creationId xmlns:a16="http://schemas.microsoft.com/office/drawing/2014/main" id="{60484598-2B5A-8574-5DCD-B1D91CADD9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613" t="23427" r="34959" b="41704"/>
          <a:stretch>
            <a:fillRect/>
          </a:stretch>
        </p:blipFill>
        <p:spPr bwMode="auto">
          <a:xfrm>
            <a:off x="2987675" y="1887538"/>
            <a:ext cx="5256213" cy="42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ZoneTexte 3">
            <a:extLst>
              <a:ext uri="{FF2B5EF4-FFF2-40B4-BE49-F238E27FC236}">
                <a16:creationId xmlns:a16="http://schemas.microsoft.com/office/drawing/2014/main" id="{782EC927-20FB-7049-188F-27ABBEAE1F5C}"/>
              </a:ext>
            </a:extLst>
          </p:cNvPr>
          <p:cNvSpPr txBox="1">
            <a:spLocks noChangeArrowheads="1"/>
          </p:cNvSpPr>
          <p:nvPr/>
        </p:nvSpPr>
        <p:spPr bwMode="auto">
          <a:xfrm>
            <a:off x="468313" y="1412875"/>
            <a:ext cx="5365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Ensemble de protection : la veste de feu</a:t>
            </a:r>
          </a:p>
        </p:txBody>
      </p:sp>
      <p:pic>
        <p:nvPicPr>
          <p:cNvPr id="30726" name="Image 1">
            <a:extLst>
              <a:ext uri="{FF2B5EF4-FFF2-40B4-BE49-F238E27FC236}">
                <a16:creationId xmlns:a16="http://schemas.microsoft.com/office/drawing/2014/main" id="{A4FF3EDE-1FAA-FB1A-755C-7A2124521CA1}"/>
              </a:ext>
            </a:extLst>
          </p:cNvPr>
          <p:cNvPicPr>
            <a:picLocks noChangeAspect="1"/>
          </p:cNvPicPr>
          <p:nvPr/>
        </p:nvPicPr>
        <p:blipFill>
          <a:blip r:embed="rId3">
            <a:extLst>
              <a:ext uri="{28A0092B-C50C-407E-A947-70E740481C1C}">
                <a14:useLocalDpi xmlns:a14="http://schemas.microsoft.com/office/drawing/2010/main" val="0"/>
              </a:ext>
            </a:extLst>
          </a:blip>
          <a:srcRect l="11906" t="6114" r="43449" b="43820"/>
          <a:stretch>
            <a:fillRect/>
          </a:stretch>
        </p:blipFill>
        <p:spPr bwMode="auto">
          <a:xfrm>
            <a:off x="582613" y="1887538"/>
            <a:ext cx="1892300" cy="252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re 8">
            <a:extLst>
              <a:ext uri="{FF2B5EF4-FFF2-40B4-BE49-F238E27FC236}">
                <a16:creationId xmlns:a16="http://schemas.microsoft.com/office/drawing/2014/main" id="{F7071F8F-6D51-B877-89DD-C0F6491D5A14}"/>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Tenues de service, d’intervention</a:t>
            </a:r>
          </a:p>
        </p:txBody>
      </p:sp>
      <p:sp>
        <p:nvSpPr>
          <p:cNvPr id="31747" name="Espace réservé du numéro de diapositive 4">
            <a:extLst>
              <a:ext uri="{FF2B5EF4-FFF2-40B4-BE49-F238E27FC236}">
                <a16:creationId xmlns:a16="http://schemas.microsoft.com/office/drawing/2014/main" id="{01C04701-9280-2B07-7623-74B92FC8C784}"/>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092B414F-590B-4329-BD98-A5DD6793AAD5}" type="slidenum">
              <a:rPr lang="fr-FR" altLang="fr-FR" sz="2000" smtClean="0">
                <a:solidFill>
                  <a:srgbClr val="984807"/>
                </a:solidFill>
              </a:rPr>
              <a:pPr>
                <a:spcBef>
                  <a:spcPct val="0"/>
                </a:spcBef>
                <a:buFontTx/>
                <a:buNone/>
              </a:pPr>
              <a:t>29</a:t>
            </a:fld>
            <a:endParaRPr lang="fr-FR" altLang="fr-FR" sz="2000">
              <a:solidFill>
                <a:srgbClr val="984807"/>
              </a:solidFill>
            </a:endParaRPr>
          </a:p>
        </p:txBody>
      </p:sp>
      <p:sp>
        <p:nvSpPr>
          <p:cNvPr id="31748" name="ZoneTexte 3">
            <a:extLst>
              <a:ext uri="{FF2B5EF4-FFF2-40B4-BE49-F238E27FC236}">
                <a16:creationId xmlns:a16="http://schemas.microsoft.com/office/drawing/2014/main" id="{DA97E3B5-FB90-96D6-0435-4011026D8769}"/>
              </a:ext>
            </a:extLst>
          </p:cNvPr>
          <p:cNvSpPr txBox="1">
            <a:spLocks noChangeArrowheads="1"/>
          </p:cNvSpPr>
          <p:nvPr/>
        </p:nvSpPr>
        <p:spPr bwMode="auto">
          <a:xfrm>
            <a:off x="468313" y="1412875"/>
            <a:ext cx="5616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Ensemble de protection : la veste de feu</a:t>
            </a:r>
          </a:p>
        </p:txBody>
      </p:sp>
      <p:pic>
        <p:nvPicPr>
          <p:cNvPr id="31749" name="Picture 9" descr="SKM_C284e19111011070_0002">
            <a:extLst>
              <a:ext uri="{FF2B5EF4-FFF2-40B4-BE49-F238E27FC236}">
                <a16:creationId xmlns:a16="http://schemas.microsoft.com/office/drawing/2014/main" id="{0CA7B7FA-C9EC-6AAE-3C5C-B6FEF60B8A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272" t="61476" r="34959" b="11438"/>
          <a:stretch>
            <a:fillRect/>
          </a:stretch>
        </p:blipFill>
        <p:spPr bwMode="auto">
          <a:xfrm>
            <a:off x="1084263" y="1987550"/>
            <a:ext cx="6196012"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8">
            <a:extLst>
              <a:ext uri="{FF2B5EF4-FFF2-40B4-BE49-F238E27FC236}">
                <a16:creationId xmlns:a16="http://schemas.microsoft.com/office/drawing/2014/main" id="{7F773A00-53D4-B4C5-212E-79D3B48AAE87}"/>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5123" name="Espace réservé du numéro de diapositive 4">
            <a:extLst>
              <a:ext uri="{FF2B5EF4-FFF2-40B4-BE49-F238E27FC236}">
                <a16:creationId xmlns:a16="http://schemas.microsoft.com/office/drawing/2014/main" id="{FA6D1E0A-84BC-6D8F-A3A7-28ECDEA6A089}"/>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1AD23DDD-76EC-4136-BCA1-82846CA32140}" type="slidenum">
              <a:rPr lang="fr-FR" altLang="fr-FR" sz="2000" smtClean="0">
                <a:solidFill>
                  <a:srgbClr val="984807"/>
                </a:solidFill>
              </a:rPr>
              <a:pPr>
                <a:spcBef>
                  <a:spcPct val="0"/>
                </a:spcBef>
                <a:buFontTx/>
                <a:buNone/>
              </a:pPr>
              <a:t>3</a:t>
            </a:fld>
            <a:endParaRPr lang="fr-FR" altLang="fr-FR" sz="2000">
              <a:solidFill>
                <a:srgbClr val="984807"/>
              </a:solidFill>
            </a:endParaRPr>
          </a:p>
        </p:txBody>
      </p:sp>
      <p:sp>
        <p:nvSpPr>
          <p:cNvPr id="5124" name="Rectangle 1">
            <a:extLst>
              <a:ext uri="{FF2B5EF4-FFF2-40B4-BE49-F238E27FC236}">
                <a16:creationId xmlns:a16="http://schemas.microsoft.com/office/drawing/2014/main" id="{75E6C309-FE61-D53E-66BC-207CFC9E84D2}"/>
              </a:ext>
            </a:extLst>
          </p:cNvPr>
          <p:cNvSpPr>
            <a:spLocks noChangeArrowheads="1"/>
          </p:cNvSpPr>
          <p:nvPr/>
        </p:nvSpPr>
        <p:spPr bwMode="auto">
          <a:xfrm>
            <a:off x="446088" y="1349375"/>
            <a:ext cx="8251825"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Quelle que soit l’intervention, SP doit travailler en toute sécurité. Pour cela il doit :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 typeface="Wingdings" panose="05000000000000000000" pitchFamily="2" charset="2"/>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Se protéger en revêtant une tenue correcte : EPI,</a:t>
            </a:r>
          </a:p>
          <a:p>
            <a:pPr algn="just">
              <a:lnSpc>
                <a:spcPct val="107000"/>
              </a:lnSpc>
              <a:spcBef>
                <a:spcPct val="0"/>
              </a:spcBef>
              <a:buFont typeface="Wingdings" panose="05000000000000000000" pitchFamily="2" charset="2"/>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Avoir une condition physique optimale et une hygiène de vie appropriée tout au long de sa carrière,</a:t>
            </a:r>
          </a:p>
          <a:p>
            <a:pPr algn="just">
              <a:lnSpc>
                <a:spcPct val="107000"/>
              </a:lnSpc>
              <a:spcBef>
                <a:spcPct val="0"/>
              </a:spcBef>
              <a:buFont typeface="Wingdings" panose="05000000000000000000" pitchFamily="2" charset="2"/>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u="sng">
                <a:latin typeface="Times New Roman" panose="02020603050405020304" pitchFamily="18" charset="0"/>
                <a:ea typeface="Calibri" panose="020F0502020204030204" pitchFamily="34" charset="0"/>
                <a:cs typeface="Times New Roman" panose="02020603050405020304" pitchFamily="18" charset="0"/>
              </a:rPr>
              <a:t>Connaître les manœuvres,</a:t>
            </a:r>
          </a:p>
          <a:p>
            <a:pPr algn="just">
              <a:lnSpc>
                <a:spcPct val="107000"/>
              </a:lnSpc>
              <a:spcBef>
                <a:spcPct val="0"/>
              </a:spcBef>
              <a:buFont typeface="Wingdings" panose="05000000000000000000" pitchFamily="2" charset="2"/>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Utiliser les matériels dans les règles de l’art et appliquer les règles de sécurité,</a:t>
            </a:r>
          </a:p>
          <a:p>
            <a:pPr algn="just">
              <a:lnSpc>
                <a:spcPct val="107000"/>
              </a:lnSpc>
              <a:spcBef>
                <a:spcPct val="0"/>
              </a:spcBef>
              <a:buFont typeface="Wingdings" panose="05000000000000000000" pitchFamily="2" charset="2"/>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Assurer la protection des personnes qui interviennent avec lui = protection collective.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re 8">
            <a:extLst>
              <a:ext uri="{FF2B5EF4-FFF2-40B4-BE49-F238E27FC236}">
                <a16:creationId xmlns:a16="http://schemas.microsoft.com/office/drawing/2014/main" id="{03D6FA1B-A9E4-347C-5F7A-080CF3A35E94}"/>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Tenues de service, d’intervention</a:t>
            </a:r>
          </a:p>
        </p:txBody>
      </p:sp>
      <p:sp>
        <p:nvSpPr>
          <p:cNvPr id="32771" name="Espace réservé du numéro de diapositive 4">
            <a:extLst>
              <a:ext uri="{FF2B5EF4-FFF2-40B4-BE49-F238E27FC236}">
                <a16:creationId xmlns:a16="http://schemas.microsoft.com/office/drawing/2014/main" id="{7665DD34-C4C3-921F-FA7D-C40C8E6CEF09}"/>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45A2960B-E97C-4A04-BB03-D83EFE8EDA9F}" type="slidenum">
              <a:rPr lang="fr-FR" altLang="fr-FR" sz="2000" smtClean="0">
                <a:solidFill>
                  <a:srgbClr val="984807"/>
                </a:solidFill>
              </a:rPr>
              <a:pPr>
                <a:spcBef>
                  <a:spcPct val="0"/>
                </a:spcBef>
                <a:buFontTx/>
                <a:buNone/>
              </a:pPr>
              <a:t>30</a:t>
            </a:fld>
            <a:endParaRPr lang="fr-FR" altLang="fr-FR" sz="2000">
              <a:solidFill>
                <a:srgbClr val="984807"/>
              </a:solidFill>
            </a:endParaRPr>
          </a:p>
        </p:txBody>
      </p:sp>
      <p:sp>
        <p:nvSpPr>
          <p:cNvPr id="32772" name="Zone de texte 2">
            <a:extLst>
              <a:ext uri="{FF2B5EF4-FFF2-40B4-BE49-F238E27FC236}">
                <a16:creationId xmlns:a16="http://schemas.microsoft.com/office/drawing/2014/main" id="{AD665B98-CB42-3A3A-CE6E-DEE55B588400}"/>
              </a:ext>
            </a:extLst>
          </p:cNvPr>
          <p:cNvSpPr txBox="1">
            <a:spLocks noChangeArrowheads="1"/>
          </p:cNvSpPr>
          <p:nvPr/>
        </p:nvSpPr>
        <p:spPr bwMode="auto">
          <a:xfrm>
            <a:off x="468313" y="1916113"/>
            <a:ext cx="8064500" cy="25209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118800"/>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Doit être fermée par la fermeture éclair, puis par la bande velcro.</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buFont typeface="Arial" panose="020B0604020202020204" pitchFamily="34" charset="0"/>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Protège cou doit être</a:t>
            </a:r>
          </a:p>
          <a:p>
            <a:pPr algn="just">
              <a:lnSpc>
                <a:spcPct val="107000"/>
              </a:lnSpc>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rabattu</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p:txBody>
      </p:sp>
      <p:sp>
        <p:nvSpPr>
          <p:cNvPr id="32773" name="ZoneTexte 3">
            <a:extLst>
              <a:ext uri="{FF2B5EF4-FFF2-40B4-BE49-F238E27FC236}">
                <a16:creationId xmlns:a16="http://schemas.microsoft.com/office/drawing/2014/main" id="{472B2CC1-7CDB-1C98-7894-B5751D53CB65}"/>
              </a:ext>
            </a:extLst>
          </p:cNvPr>
          <p:cNvSpPr txBox="1">
            <a:spLocks noChangeArrowheads="1"/>
          </p:cNvSpPr>
          <p:nvPr/>
        </p:nvSpPr>
        <p:spPr bwMode="auto">
          <a:xfrm>
            <a:off x="395288" y="1341438"/>
            <a:ext cx="56165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Ensemble de protection : la veste de feu</a:t>
            </a:r>
          </a:p>
        </p:txBody>
      </p:sp>
      <p:pic>
        <p:nvPicPr>
          <p:cNvPr id="32774" name="Image 177">
            <a:extLst>
              <a:ext uri="{FF2B5EF4-FFF2-40B4-BE49-F238E27FC236}">
                <a16:creationId xmlns:a16="http://schemas.microsoft.com/office/drawing/2014/main" id="{9F56B074-7AC9-A335-42BC-EF13858D40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4763" y="2519363"/>
            <a:ext cx="4860925" cy="364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re 8">
            <a:extLst>
              <a:ext uri="{FF2B5EF4-FFF2-40B4-BE49-F238E27FC236}">
                <a16:creationId xmlns:a16="http://schemas.microsoft.com/office/drawing/2014/main" id="{24F4A0E2-D259-BF13-C05D-B68C9FE41851}"/>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Tenues de service, d’intervention</a:t>
            </a:r>
          </a:p>
        </p:txBody>
      </p:sp>
      <p:sp>
        <p:nvSpPr>
          <p:cNvPr id="33795" name="Espace réservé du numéro de diapositive 4">
            <a:extLst>
              <a:ext uri="{FF2B5EF4-FFF2-40B4-BE49-F238E27FC236}">
                <a16:creationId xmlns:a16="http://schemas.microsoft.com/office/drawing/2014/main" id="{5E874344-51B2-4D8C-CD74-E474989F425E}"/>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AAB68078-64E2-470D-8692-58041A82A9E6}" type="slidenum">
              <a:rPr lang="fr-FR" altLang="fr-FR" sz="2000" smtClean="0">
                <a:solidFill>
                  <a:srgbClr val="984807"/>
                </a:solidFill>
              </a:rPr>
              <a:pPr>
                <a:spcBef>
                  <a:spcPct val="0"/>
                </a:spcBef>
                <a:buFontTx/>
                <a:buNone/>
              </a:pPr>
              <a:t>31</a:t>
            </a:fld>
            <a:endParaRPr lang="fr-FR" altLang="fr-FR" sz="2000">
              <a:solidFill>
                <a:srgbClr val="984807"/>
              </a:solidFill>
            </a:endParaRPr>
          </a:p>
        </p:txBody>
      </p:sp>
      <p:pic>
        <p:nvPicPr>
          <p:cNvPr id="33796" name="Image 184">
            <a:extLst>
              <a:ext uri="{FF2B5EF4-FFF2-40B4-BE49-F238E27FC236}">
                <a16:creationId xmlns:a16="http://schemas.microsoft.com/office/drawing/2014/main" id="{0B5643CE-578C-4C56-B3F1-3EDC6E49CD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3167063"/>
            <a:ext cx="4248150" cy="320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Zone de texte 2">
            <a:extLst>
              <a:ext uri="{FF2B5EF4-FFF2-40B4-BE49-F238E27FC236}">
                <a16:creationId xmlns:a16="http://schemas.microsoft.com/office/drawing/2014/main" id="{6DE51A90-55AD-C458-FDD2-D8275C9221AF}"/>
              </a:ext>
            </a:extLst>
          </p:cNvPr>
          <p:cNvSpPr txBox="1">
            <a:spLocks noChangeArrowheads="1"/>
          </p:cNvSpPr>
          <p:nvPr/>
        </p:nvSpPr>
        <p:spPr bwMode="auto">
          <a:xfrm>
            <a:off x="395288" y="1916113"/>
            <a:ext cx="8462962" cy="1346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118800"/>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u="sng">
                <a:latin typeface="Times New Roman" panose="02020603050405020304" pitchFamily="18" charset="0"/>
                <a:cs typeface="Times New Roman" panose="02020603050405020304" pitchFamily="18" charset="0"/>
              </a:rPr>
              <a:t>COUP DE CHALEUR</a:t>
            </a:r>
            <a:r>
              <a:rPr lang="fr-FR" altLang="fr-FR" sz="2400">
                <a:latin typeface="Times New Roman" panose="02020603050405020304" pitchFamily="18" charset="0"/>
                <a:cs typeface="Times New Roman" panose="02020603050405020304" pitchFamily="18" charset="0"/>
              </a:rPr>
              <a:t> : Tirez la fermeture éclair </a:t>
            </a:r>
            <a:r>
              <a:rPr lang="fr-FR" altLang="fr-FR" sz="2400" b="1">
                <a:latin typeface="Times New Roman" panose="02020603050405020304" pitchFamily="18" charset="0"/>
                <a:cs typeface="Times New Roman" panose="02020603050405020304" pitchFamily="18" charset="0"/>
              </a:rPr>
              <a:t>jusqu’en haut </a:t>
            </a:r>
            <a:r>
              <a:rPr lang="fr-FR" altLang="fr-FR" sz="2400">
                <a:latin typeface="Times New Roman" panose="02020603050405020304" pitchFamily="18" charset="0"/>
                <a:cs typeface="Times New Roman" panose="02020603050405020304" pitchFamily="18" charset="0"/>
              </a:rPr>
              <a:t>pour permettre le décrochage de celle-ci afin de pouvoir ouvrir le zip plus rapidement.</a:t>
            </a:r>
            <a:endParaRPr lang="fr-FR" altLang="fr-FR" sz="3600">
              <a:latin typeface="Times New Roman" panose="02020603050405020304" pitchFamily="18" charset="0"/>
              <a:cs typeface="Times New Roman" panose="02020603050405020304" pitchFamily="18" charset="0"/>
            </a:endParaRPr>
          </a:p>
        </p:txBody>
      </p:sp>
      <p:sp>
        <p:nvSpPr>
          <p:cNvPr id="33798" name="ZoneTexte 3">
            <a:extLst>
              <a:ext uri="{FF2B5EF4-FFF2-40B4-BE49-F238E27FC236}">
                <a16:creationId xmlns:a16="http://schemas.microsoft.com/office/drawing/2014/main" id="{DAAA15A6-87BC-F826-EDD8-21E32DB1BEF7}"/>
              </a:ext>
            </a:extLst>
          </p:cNvPr>
          <p:cNvSpPr txBox="1">
            <a:spLocks noChangeArrowheads="1"/>
          </p:cNvSpPr>
          <p:nvPr/>
        </p:nvSpPr>
        <p:spPr bwMode="auto">
          <a:xfrm>
            <a:off x="395288" y="1274763"/>
            <a:ext cx="56165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Ensemble de protection : la veste de feu</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re 8">
            <a:extLst>
              <a:ext uri="{FF2B5EF4-FFF2-40B4-BE49-F238E27FC236}">
                <a16:creationId xmlns:a16="http://schemas.microsoft.com/office/drawing/2014/main" id="{69687617-07D5-AF11-AF18-6658BE28FF1C}"/>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Tenues de service, d’intervention</a:t>
            </a:r>
          </a:p>
        </p:txBody>
      </p:sp>
      <p:sp>
        <p:nvSpPr>
          <p:cNvPr id="34819" name="Espace réservé du numéro de diapositive 4">
            <a:extLst>
              <a:ext uri="{FF2B5EF4-FFF2-40B4-BE49-F238E27FC236}">
                <a16:creationId xmlns:a16="http://schemas.microsoft.com/office/drawing/2014/main" id="{4C14932B-8551-3386-B4F8-16724A545AB2}"/>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AA09788A-FE09-4B3A-8908-3CA638F04DDD}" type="slidenum">
              <a:rPr lang="fr-FR" altLang="fr-FR" sz="2000" smtClean="0">
                <a:solidFill>
                  <a:srgbClr val="984807"/>
                </a:solidFill>
              </a:rPr>
              <a:pPr>
                <a:spcBef>
                  <a:spcPct val="0"/>
                </a:spcBef>
                <a:buFontTx/>
                <a:buNone/>
              </a:pPr>
              <a:t>32</a:t>
            </a:fld>
            <a:endParaRPr lang="fr-FR" altLang="fr-FR" sz="2000">
              <a:solidFill>
                <a:srgbClr val="984807"/>
              </a:solidFill>
            </a:endParaRPr>
          </a:p>
        </p:txBody>
      </p:sp>
      <p:sp>
        <p:nvSpPr>
          <p:cNvPr id="34820" name="ZoneTexte 3">
            <a:extLst>
              <a:ext uri="{FF2B5EF4-FFF2-40B4-BE49-F238E27FC236}">
                <a16:creationId xmlns:a16="http://schemas.microsoft.com/office/drawing/2014/main" id="{4C159C74-5DCE-9C1C-B41D-49EC00062A10}"/>
              </a:ext>
            </a:extLst>
          </p:cNvPr>
          <p:cNvSpPr txBox="1">
            <a:spLocks noChangeArrowheads="1"/>
          </p:cNvSpPr>
          <p:nvPr/>
        </p:nvSpPr>
        <p:spPr bwMode="auto">
          <a:xfrm>
            <a:off x="468313" y="1412875"/>
            <a:ext cx="5068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Ensemble de protection : le pantalon </a:t>
            </a:r>
          </a:p>
        </p:txBody>
      </p:sp>
      <p:pic>
        <p:nvPicPr>
          <p:cNvPr id="34821" name="Image 53">
            <a:extLst>
              <a:ext uri="{FF2B5EF4-FFF2-40B4-BE49-F238E27FC236}">
                <a16:creationId xmlns:a16="http://schemas.microsoft.com/office/drawing/2014/main" id="{34058E4D-F465-4C33-0440-DE1B75E568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9513" y="2943225"/>
            <a:ext cx="3895725"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Image 122">
            <a:extLst>
              <a:ext uri="{FF2B5EF4-FFF2-40B4-BE49-F238E27FC236}">
                <a16:creationId xmlns:a16="http://schemas.microsoft.com/office/drawing/2014/main" id="{14F6B2D7-710A-0273-2948-C949D98D6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 y="3068638"/>
            <a:ext cx="396240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Zone de texte 2">
            <a:extLst>
              <a:ext uri="{FF2B5EF4-FFF2-40B4-BE49-F238E27FC236}">
                <a16:creationId xmlns:a16="http://schemas.microsoft.com/office/drawing/2014/main" id="{293A8A0F-D09B-F27B-181B-B8E39D5E2D8A}"/>
              </a:ext>
            </a:extLst>
          </p:cNvPr>
          <p:cNvSpPr txBox="1">
            <a:spLocks noChangeArrowheads="1"/>
          </p:cNvSpPr>
          <p:nvPr/>
        </p:nvSpPr>
        <p:spPr bwMode="auto">
          <a:xfrm>
            <a:off x="596900" y="2127250"/>
            <a:ext cx="7429500" cy="5635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Mettre la doublure du pantalon par-dessus la botte de feu</a:t>
            </a:r>
            <a:endParaRPr lang="fr-FR" altLang="fr-FR" sz="3600">
              <a:latin typeface="Arial" panose="020B060402020202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re 8">
            <a:extLst>
              <a:ext uri="{FF2B5EF4-FFF2-40B4-BE49-F238E27FC236}">
                <a16:creationId xmlns:a16="http://schemas.microsoft.com/office/drawing/2014/main" id="{5BB9429F-6F28-E2E6-3C40-57756198C2FD}"/>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Tenues de service, d’intervention</a:t>
            </a:r>
          </a:p>
        </p:txBody>
      </p:sp>
      <p:sp>
        <p:nvSpPr>
          <p:cNvPr id="35843" name="Espace réservé du numéro de diapositive 4">
            <a:extLst>
              <a:ext uri="{FF2B5EF4-FFF2-40B4-BE49-F238E27FC236}">
                <a16:creationId xmlns:a16="http://schemas.microsoft.com/office/drawing/2014/main" id="{C7AA1098-BE23-0DA7-24C7-429723B169EB}"/>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42B0B867-0C4D-432D-89DC-B8543E4F2BB0}" type="slidenum">
              <a:rPr lang="fr-FR" altLang="fr-FR" sz="2000" smtClean="0">
                <a:solidFill>
                  <a:srgbClr val="984807"/>
                </a:solidFill>
              </a:rPr>
              <a:pPr>
                <a:spcBef>
                  <a:spcPct val="0"/>
                </a:spcBef>
                <a:buFontTx/>
                <a:buNone/>
              </a:pPr>
              <a:t>33</a:t>
            </a:fld>
            <a:endParaRPr lang="fr-FR" altLang="fr-FR" sz="2000">
              <a:solidFill>
                <a:srgbClr val="984807"/>
              </a:solidFill>
            </a:endParaRPr>
          </a:p>
        </p:txBody>
      </p:sp>
      <p:sp>
        <p:nvSpPr>
          <p:cNvPr id="35844" name="ZoneTexte 3">
            <a:extLst>
              <a:ext uri="{FF2B5EF4-FFF2-40B4-BE49-F238E27FC236}">
                <a16:creationId xmlns:a16="http://schemas.microsoft.com/office/drawing/2014/main" id="{C872162C-6E29-6348-B5B1-C6C628B65092}"/>
              </a:ext>
            </a:extLst>
          </p:cNvPr>
          <p:cNvSpPr txBox="1">
            <a:spLocks noChangeArrowheads="1"/>
          </p:cNvSpPr>
          <p:nvPr/>
        </p:nvSpPr>
        <p:spPr bwMode="auto">
          <a:xfrm>
            <a:off x="468313" y="1412875"/>
            <a:ext cx="5068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Ensemble de protection : le pantalon </a:t>
            </a:r>
          </a:p>
        </p:txBody>
      </p:sp>
      <p:sp>
        <p:nvSpPr>
          <p:cNvPr id="35845" name="Rectangle 10">
            <a:extLst>
              <a:ext uri="{FF2B5EF4-FFF2-40B4-BE49-F238E27FC236}">
                <a16:creationId xmlns:a16="http://schemas.microsoft.com/office/drawing/2014/main" id="{6F343273-D459-FAFD-4ED9-AEB94E958380}"/>
              </a:ext>
            </a:extLst>
          </p:cNvPr>
          <p:cNvSpPr>
            <a:spLocks noChangeArrowheads="1"/>
          </p:cNvSpPr>
          <p:nvPr/>
        </p:nvSpPr>
        <p:spPr bwMode="auto">
          <a:xfrm>
            <a:off x="-3211513" y="2011363"/>
            <a:ext cx="155590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35846" name="Picture 9" descr="SKM_C284e19111011070_0003">
            <a:extLst>
              <a:ext uri="{FF2B5EF4-FFF2-40B4-BE49-F238E27FC236}">
                <a16:creationId xmlns:a16="http://schemas.microsoft.com/office/drawing/2014/main" id="{DD542C65-1C0D-1A19-72D5-A833FEC7B2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52" t="28127" r="30325" b="47919"/>
          <a:stretch>
            <a:fillRect/>
          </a:stretch>
        </p:blipFill>
        <p:spPr bwMode="auto">
          <a:xfrm>
            <a:off x="323850" y="2011363"/>
            <a:ext cx="8404225"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re 8">
            <a:extLst>
              <a:ext uri="{FF2B5EF4-FFF2-40B4-BE49-F238E27FC236}">
                <a16:creationId xmlns:a16="http://schemas.microsoft.com/office/drawing/2014/main" id="{7F7AEC08-7270-8CF6-B40B-25F41D1598AF}"/>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Tenues de service, d’intervention</a:t>
            </a:r>
          </a:p>
        </p:txBody>
      </p:sp>
      <p:sp>
        <p:nvSpPr>
          <p:cNvPr id="36867" name="Espace réservé du numéro de diapositive 4">
            <a:extLst>
              <a:ext uri="{FF2B5EF4-FFF2-40B4-BE49-F238E27FC236}">
                <a16:creationId xmlns:a16="http://schemas.microsoft.com/office/drawing/2014/main" id="{ED2D8383-226D-3C9C-288F-9C31AE210CB0}"/>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C23C7E57-D676-4313-BF73-E5D03BDB5C01}" type="slidenum">
              <a:rPr lang="fr-FR" altLang="fr-FR" sz="2000" smtClean="0">
                <a:solidFill>
                  <a:srgbClr val="984807"/>
                </a:solidFill>
              </a:rPr>
              <a:pPr>
                <a:spcBef>
                  <a:spcPct val="0"/>
                </a:spcBef>
                <a:buFontTx/>
                <a:buNone/>
              </a:pPr>
              <a:t>34</a:t>
            </a:fld>
            <a:endParaRPr lang="fr-FR" altLang="fr-FR" sz="2000">
              <a:solidFill>
                <a:srgbClr val="984807"/>
              </a:solidFill>
            </a:endParaRPr>
          </a:p>
        </p:txBody>
      </p:sp>
      <p:sp>
        <p:nvSpPr>
          <p:cNvPr id="36868" name="ZoneTexte 3">
            <a:extLst>
              <a:ext uri="{FF2B5EF4-FFF2-40B4-BE49-F238E27FC236}">
                <a16:creationId xmlns:a16="http://schemas.microsoft.com/office/drawing/2014/main" id="{6C14E711-06F5-60EA-D177-17E6EF5F42FE}"/>
              </a:ext>
            </a:extLst>
          </p:cNvPr>
          <p:cNvSpPr txBox="1">
            <a:spLocks noChangeArrowheads="1"/>
          </p:cNvSpPr>
          <p:nvPr/>
        </p:nvSpPr>
        <p:spPr bwMode="auto">
          <a:xfrm>
            <a:off x="468313" y="1412875"/>
            <a:ext cx="5068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Ensemble de protection : le pantalon </a:t>
            </a:r>
          </a:p>
        </p:txBody>
      </p:sp>
      <p:sp>
        <p:nvSpPr>
          <p:cNvPr id="36869" name="Rectangle 10">
            <a:extLst>
              <a:ext uri="{FF2B5EF4-FFF2-40B4-BE49-F238E27FC236}">
                <a16:creationId xmlns:a16="http://schemas.microsoft.com/office/drawing/2014/main" id="{1DD7EC45-0839-57C3-3934-7C88BF51E832}"/>
              </a:ext>
            </a:extLst>
          </p:cNvPr>
          <p:cNvSpPr>
            <a:spLocks noChangeArrowheads="1"/>
          </p:cNvSpPr>
          <p:nvPr/>
        </p:nvSpPr>
        <p:spPr bwMode="auto">
          <a:xfrm>
            <a:off x="-3211513" y="2011363"/>
            <a:ext cx="155590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6870" name="Rectangle 2">
            <a:extLst>
              <a:ext uri="{FF2B5EF4-FFF2-40B4-BE49-F238E27FC236}">
                <a16:creationId xmlns:a16="http://schemas.microsoft.com/office/drawing/2014/main" id="{32FD2E25-BD6C-2F31-3676-549D5F719E2D}"/>
              </a:ext>
            </a:extLst>
          </p:cNvPr>
          <p:cNvSpPr>
            <a:spLocks noChangeArrowheads="1"/>
          </p:cNvSpPr>
          <p:nvPr/>
        </p:nvSpPr>
        <p:spPr bwMode="auto">
          <a:xfrm>
            <a:off x="-1806575" y="2011363"/>
            <a:ext cx="1473041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36871" name="Picture 1" descr="SKM_C284e19111011070_0003">
            <a:extLst>
              <a:ext uri="{FF2B5EF4-FFF2-40B4-BE49-F238E27FC236}">
                <a16:creationId xmlns:a16="http://schemas.microsoft.com/office/drawing/2014/main" id="{95B6285C-3D8F-4C18-7DE4-975C8E4FF0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915" t="60304" r="30325" b="8810"/>
          <a:stretch>
            <a:fillRect/>
          </a:stretch>
        </p:blipFill>
        <p:spPr bwMode="auto">
          <a:xfrm>
            <a:off x="1476375" y="2011363"/>
            <a:ext cx="6075363" cy="423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re 8">
            <a:extLst>
              <a:ext uri="{FF2B5EF4-FFF2-40B4-BE49-F238E27FC236}">
                <a16:creationId xmlns:a16="http://schemas.microsoft.com/office/drawing/2014/main" id="{FC6FFE48-C04E-DB68-493A-9EEEF26D64EE}"/>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Tenues de service, d’intervention</a:t>
            </a:r>
          </a:p>
        </p:txBody>
      </p:sp>
      <p:sp>
        <p:nvSpPr>
          <p:cNvPr id="37891" name="Espace réservé du numéro de diapositive 4">
            <a:extLst>
              <a:ext uri="{FF2B5EF4-FFF2-40B4-BE49-F238E27FC236}">
                <a16:creationId xmlns:a16="http://schemas.microsoft.com/office/drawing/2014/main" id="{79DB8AC0-3C7C-B99B-E06B-6CA6B5042BD1}"/>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67B58F62-E533-48AD-B66F-BD73264C68A0}" type="slidenum">
              <a:rPr lang="fr-FR" altLang="fr-FR" sz="2000" smtClean="0">
                <a:solidFill>
                  <a:srgbClr val="984807"/>
                </a:solidFill>
              </a:rPr>
              <a:pPr>
                <a:spcBef>
                  <a:spcPct val="0"/>
                </a:spcBef>
                <a:buFontTx/>
                <a:buNone/>
              </a:pPr>
              <a:t>35</a:t>
            </a:fld>
            <a:endParaRPr lang="fr-FR" altLang="fr-FR" sz="2000">
              <a:solidFill>
                <a:srgbClr val="984807"/>
              </a:solidFill>
            </a:endParaRPr>
          </a:p>
        </p:txBody>
      </p:sp>
      <p:sp>
        <p:nvSpPr>
          <p:cNvPr id="37892" name="ZoneTexte 3">
            <a:extLst>
              <a:ext uri="{FF2B5EF4-FFF2-40B4-BE49-F238E27FC236}">
                <a16:creationId xmlns:a16="http://schemas.microsoft.com/office/drawing/2014/main" id="{FA612F6C-182D-D151-5D97-722C7B05DF58}"/>
              </a:ext>
            </a:extLst>
          </p:cNvPr>
          <p:cNvSpPr txBox="1">
            <a:spLocks noChangeArrowheads="1"/>
          </p:cNvSpPr>
          <p:nvPr/>
        </p:nvSpPr>
        <p:spPr bwMode="auto">
          <a:xfrm>
            <a:off x="468313" y="1412875"/>
            <a:ext cx="34528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Ensemble de protection :</a:t>
            </a:r>
          </a:p>
        </p:txBody>
      </p:sp>
      <p:pic>
        <p:nvPicPr>
          <p:cNvPr id="37893" name="Picture 3" descr="cagoule-a-rabat-velcro-courte-">
            <a:extLst>
              <a:ext uri="{FF2B5EF4-FFF2-40B4-BE49-F238E27FC236}">
                <a16:creationId xmlns:a16="http://schemas.microsoft.com/office/drawing/2014/main" id="{43D646DD-2F3A-E254-3DA8-879CF20AF5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453" r="15918"/>
          <a:stretch>
            <a:fillRect/>
          </a:stretch>
        </p:blipFill>
        <p:spPr bwMode="auto">
          <a:xfrm>
            <a:off x="6049963" y="1778000"/>
            <a:ext cx="2808287" cy="371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Rectangle 1">
            <a:extLst>
              <a:ext uri="{FF2B5EF4-FFF2-40B4-BE49-F238E27FC236}">
                <a16:creationId xmlns:a16="http://schemas.microsoft.com/office/drawing/2014/main" id="{308E36B3-EC0B-A32B-4090-CD72BE0B4491}"/>
              </a:ext>
            </a:extLst>
          </p:cNvPr>
          <p:cNvSpPr>
            <a:spLocks noChangeArrowheads="1"/>
          </p:cNvSpPr>
          <p:nvPr/>
        </p:nvSpPr>
        <p:spPr bwMode="auto">
          <a:xfrm>
            <a:off x="468313" y="2438400"/>
            <a:ext cx="5678487"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Seule la cagoule de feu spéciale KIT F1 doit être portée en situation opérationnelle.</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Couleur rouge : différencie des autres modèles.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re 8">
            <a:extLst>
              <a:ext uri="{FF2B5EF4-FFF2-40B4-BE49-F238E27FC236}">
                <a16:creationId xmlns:a16="http://schemas.microsoft.com/office/drawing/2014/main" id="{D49DDF26-0B32-C828-BF9A-7B60A8AAE47E}"/>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Tenues de service, d’intervention</a:t>
            </a:r>
          </a:p>
        </p:txBody>
      </p:sp>
      <p:sp>
        <p:nvSpPr>
          <p:cNvPr id="38915" name="Espace réservé du numéro de diapositive 4">
            <a:extLst>
              <a:ext uri="{FF2B5EF4-FFF2-40B4-BE49-F238E27FC236}">
                <a16:creationId xmlns:a16="http://schemas.microsoft.com/office/drawing/2014/main" id="{5D94B30C-ECC1-900C-6C40-AC981996697D}"/>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AA21430A-6741-48AC-8E4C-4B2C1603ACB0}" type="slidenum">
              <a:rPr lang="fr-FR" altLang="fr-FR" sz="2000" smtClean="0">
                <a:solidFill>
                  <a:srgbClr val="984807"/>
                </a:solidFill>
              </a:rPr>
              <a:pPr>
                <a:spcBef>
                  <a:spcPct val="0"/>
                </a:spcBef>
                <a:buFontTx/>
                <a:buNone/>
              </a:pPr>
              <a:t>36</a:t>
            </a:fld>
            <a:endParaRPr lang="fr-FR" altLang="fr-FR" sz="2000">
              <a:solidFill>
                <a:srgbClr val="984807"/>
              </a:solidFill>
            </a:endParaRPr>
          </a:p>
        </p:txBody>
      </p:sp>
      <p:sp>
        <p:nvSpPr>
          <p:cNvPr id="38916" name="ZoneTexte 3">
            <a:extLst>
              <a:ext uri="{FF2B5EF4-FFF2-40B4-BE49-F238E27FC236}">
                <a16:creationId xmlns:a16="http://schemas.microsoft.com/office/drawing/2014/main" id="{522A7D5E-ADAB-64D3-01AB-207B372BD859}"/>
              </a:ext>
            </a:extLst>
          </p:cNvPr>
          <p:cNvSpPr txBox="1">
            <a:spLocks noChangeArrowheads="1"/>
          </p:cNvSpPr>
          <p:nvPr/>
        </p:nvSpPr>
        <p:spPr bwMode="auto">
          <a:xfrm>
            <a:off x="468313" y="1412875"/>
            <a:ext cx="34528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Ensemble de protection :</a:t>
            </a:r>
          </a:p>
        </p:txBody>
      </p:sp>
      <p:sp>
        <p:nvSpPr>
          <p:cNvPr id="38917" name="Rectangle 1">
            <a:extLst>
              <a:ext uri="{FF2B5EF4-FFF2-40B4-BE49-F238E27FC236}">
                <a16:creationId xmlns:a16="http://schemas.microsoft.com/office/drawing/2014/main" id="{33F719A8-5FA7-2C60-81B2-F1745A17BE5F}"/>
              </a:ext>
            </a:extLst>
          </p:cNvPr>
          <p:cNvSpPr>
            <a:spLocks noChangeArrowheads="1"/>
          </p:cNvSpPr>
          <p:nvPr/>
        </p:nvSpPr>
        <p:spPr bwMode="auto">
          <a:xfrm>
            <a:off x="323850" y="2117725"/>
            <a:ext cx="56784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Mettre la cagoule dans la veste EPI</a:t>
            </a:r>
          </a:p>
        </p:txBody>
      </p:sp>
      <p:pic>
        <p:nvPicPr>
          <p:cNvPr id="38918" name="Image 35">
            <a:extLst>
              <a:ext uri="{FF2B5EF4-FFF2-40B4-BE49-F238E27FC236}">
                <a16:creationId xmlns:a16="http://schemas.microsoft.com/office/drawing/2014/main" id="{6A20300D-5856-3D00-E06D-1CA160B807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2708275"/>
            <a:ext cx="4465638"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re 8">
            <a:extLst>
              <a:ext uri="{FF2B5EF4-FFF2-40B4-BE49-F238E27FC236}">
                <a16:creationId xmlns:a16="http://schemas.microsoft.com/office/drawing/2014/main" id="{1F25A28A-BC39-18AF-02C4-A1D67D8351B4}"/>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Tenues de service, d’intervention</a:t>
            </a:r>
          </a:p>
        </p:txBody>
      </p:sp>
      <p:sp>
        <p:nvSpPr>
          <p:cNvPr id="39939" name="Espace réservé du numéro de diapositive 4">
            <a:extLst>
              <a:ext uri="{FF2B5EF4-FFF2-40B4-BE49-F238E27FC236}">
                <a16:creationId xmlns:a16="http://schemas.microsoft.com/office/drawing/2014/main" id="{B7C5541E-C23C-2F1D-E172-5D320F2B4D4C}"/>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ED0A9E71-EE35-4D7F-A0DE-32998ADE89A7}" type="slidenum">
              <a:rPr lang="fr-FR" altLang="fr-FR" sz="2000" smtClean="0">
                <a:solidFill>
                  <a:srgbClr val="984807"/>
                </a:solidFill>
              </a:rPr>
              <a:pPr>
                <a:spcBef>
                  <a:spcPct val="0"/>
                </a:spcBef>
                <a:buFontTx/>
                <a:buNone/>
              </a:pPr>
              <a:t>37</a:t>
            </a:fld>
            <a:endParaRPr lang="fr-FR" altLang="fr-FR" sz="2000">
              <a:solidFill>
                <a:srgbClr val="984807"/>
              </a:solidFill>
            </a:endParaRPr>
          </a:p>
        </p:txBody>
      </p:sp>
      <p:sp>
        <p:nvSpPr>
          <p:cNvPr id="39940" name="ZoneTexte 3">
            <a:extLst>
              <a:ext uri="{FF2B5EF4-FFF2-40B4-BE49-F238E27FC236}">
                <a16:creationId xmlns:a16="http://schemas.microsoft.com/office/drawing/2014/main" id="{632B0267-C26E-F49E-AE09-864653CC0AC6}"/>
              </a:ext>
            </a:extLst>
          </p:cNvPr>
          <p:cNvSpPr txBox="1">
            <a:spLocks noChangeArrowheads="1"/>
          </p:cNvSpPr>
          <p:nvPr/>
        </p:nvSpPr>
        <p:spPr bwMode="auto">
          <a:xfrm>
            <a:off x="395288" y="1325563"/>
            <a:ext cx="1485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Times New Roman" panose="02020603050405020304" pitchFamily="18" charset="0"/>
              </a:rPr>
              <a:t>Casque F 1:</a:t>
            </a:r>
          </a:p>
        </p:txBody>
      </p:sp>
      <p:pic>
        <p:nvPicPr>
          <p:cNvPr id="39941" name="Picture 3" descr="IMG_3770">
            <a:extLst>
              <a:ext uri="{FF2B5EF4-FFF2-40B4-BE49-F238E27FC236}">
                <a16:creationId xmlns:a16="http://schemas.microsoft.com/office/drawing/2014/main" id="{B43BBF6D-CFB4-A140-C900-8430BE8098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062" t="19058" r="17868" b="22118"/>
          <a:stretch>
            <a:fillRect/>
          </a:stretch>
        </p:blipFill>
        <p:spPr bwMode="auto">
          <a:xfrm>
            <a:off x="1331913" y="1985963"/>
            <a:ext cx="2405062" cy="303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5" descr="IMG_3772">
            <a:extLst>
              <a:ext uri="{FF2B5EF4-FFF2-40B4-BE49-F238E27FC236}">
                <a16:creationId xmlns:a16="http://schemas.microsoft.com/office/drawing/2014/main" id="{528213F7-4E23-1336-1CAA-3B6739844B34}"/>
              </a:ext>
            </a:extLst>
          </p:cNvPr>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l="8018" t="9155" b="19719"/>
          <a:stretch>
            <a:fillRect/>
          </a:stretch>
        </p:blipFill>
        <p:spPr bwMode="auto">
          <a:xfrm>
            <a:off x="4972050" y="1981200"/>
            <a:ext cx="2936875"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3" name="ZoneTexte 9">
            <a:extLst>
              <a:ext uri="{FF2B5EF4-FFF2-40B4-BE49-F238E27FC236}">
                <a16:creationId xmlns:a16="http://schemas.microsoft.com/office/drawing/2014/main" id="{5A27A32B-54B0-0F06-A5C9-66B3F354C994}"/>
              </a:ext>
            </a:extLst>
          </p:cNvPr>
          <p:cNvSpPr txBox="1">
            <a:spLocks noChangeArrowheads="1"/>
          </p:cNvSpPr>
          <p:nvPr/>
        </p:nvSpPr>
        <p:spPr bwMode="auto">
          <a:xfrm>
            <a:off x="5762625" y="5108575"/>
            <a:ext cx="167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Ecran oculaire</a:t>
            </a:r>
          </a:p>
        </p:txBody>
      </p:sp>
      <p:sp>
        <p:nvSpPr>
          <p:cNvPr id="39944" name="ZoneTexte 10">
            <a:extLst>
              <a:ext uri="{FF2B5EF4-FFF2-40B4-BE49-F238E27FC236}">
                <a16:creationId xmlns:a16="http://schemas.microsoft.com/office/drawing/2014/main" id="{C412FE1E-05C4-A8F8-D0A8-7F05B23FD884}"/>
              </a:ext>
            </a:extLst>
          </p:cNvPr>
          <p:cNvSpPr txBox="1">
            <a:spLocks noChangeArrowheads="1"/>
          </p:cNvSpPr>
          <p:nvPr/>
        </p:nvSpPr>
        <p:spPr bwMode="auto">
          <a:xfrm>
            <a:off x="1619250" y="5108575"/>
            <a:ext cx="14144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Ecran facial</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re 8">
            <a:extLst>
              <a:ext uri="{FF2B5EF4-FFF2-40B4-BE49-F238E27FC236}">
                <a16:creationId xmlns:a16="http://schemas.microsoft.com/office/drawing/2014/main" id="{EE89D6A7-356C-5079-48B9-889E7FE69EF9}"/>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Tenue de service - d’intervention</a:t>
            </a:r>
          </a:p>
        </p:txBody>
      </p:sp>
      <p:sp>
        <p:nvSpPr>
          <p:cNvPr id="40963" name="Espace réservé du numéro de diapositive 4">
            <a:extLst>
              <a:ext uri="{FF2B5EF4-FFF2-40B4-BE49-F238E27FC236}">
                <a16:creationId xmlns:a16="http://schemas.microsoft.com/office/drawing/2014/main" id="{25F96D5B-3491-1CD5-91A6-0A9C183CC8B0}"/>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528A46CE-10A0-46B5-B158-3087715CB3BF}" type="slidenum">
              <a:rPr lang="fr-FR" altLang="fr-FR" sz="2000" smtClean="0">
                <a:solidFill>
                  <a:srgbClr val="984807"/>
                </a:solidFill>
              </a:rPr>
              <a:pPr>
                <a:spcBef>
                  <a:spcPct val="0"/>
                </a:spcBef>
                <a:buFontTx/>
                <a:buNone/>
              </a:pPr>
              <a:t>38</a:t>
            </a:fld>
            <a:endParaRPr lang="fr-FR" altLang="fr-FR" sz="2000">
              <a:solidFill>
                <a:srgbClr val="984807"/>
              </a:solidFill>
            </a:endParaRPr>
          </a:p>
        </p:txBody>
      </p:sp>
      <p:sp>
        <p:nvSpPr>
          <p:cNvPr id="40964" name="ZoneTexte 3">
            <a:extLst>
              <a:ext uri="{FF2B5EF4-FFF2-40B4-BE49-F238E27FC236}">
                <a16:creationId xmlns:a16="http://schemas.microsoft.com/office/drawing/2014/main" id="{F021E086-A7B6-3DDB-EBDE-4608F807D130}"/>
              </a:ext>
            </a:extLst>
          </p:cNvPr>
          <p:cNvSpPr txBox="1">
            <a:spLocks noChangeArrowheads="1"/>
          </p:cNvSpPr>
          <p:nvPr/>
        </p:nvSpPr>
        <p:spPr bwMode="auto">
          <a:xfrm>
            <a:off x="395288" y="1311275"/>
            <a:ext cx="4140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Casque HEROS Rosenbauer :</a:t>
            </a:r>
          </a:p>
        </p:txBody>
      </p:sp>
      <p:sp>
        <p:nvSpPr>
          <p:cNvPr id="40965" name="Rectangle 1">
            <a:extLst>
              <a:ext uri="{FF2B5EF4-FFF2-40B4-BE49-F238E27FC236}">
                <a16:creationId xmlns:a16="http://schemas.microsoft.com/office/drawing/2014/main" id="{03EFA1F9-9302-935D-E42C-F98DA1D54FFC}"/>
              </a:ext>
            </a:extLst>
          </p:cNvPr>
          <p:cNvSpPr>
            <a:spLocks noChangeArrowheads="1"/>
          </p:cNvSpPr>
          <p:nvPr/>
        </p:nvSpPr>
        <p:spPr bwMode="auto">
          <a:xfrm>
            <a:off x="500063" y="2965450"/>
            <a:ext cx="2808287"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Dotation collective,</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pic>
        <p:nvPicPr>
          <p:cNvPr id="40966" name="Image 1">
            <a:extLst>
              <a:ext uri="{FF2B5EF4-FFF2-40B4-BE49-F238E27FC236}">
                <a16:creationId xmlns:a16="http://schemas.microsoft.com/office/drawing/2014/main" id="{54DD4CA6-AECD-B893-675F-29277BCF05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00" y="2276475"/>
            <a:ext cx="5151438" cy="357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re 8">
            <a:extLst>
              <a:ext uri="{FF2B5EF4-FFF2-40B4-BE49-F238E27FC236}">
                <a16:creationId xmlns:a16="http://schemas.microsoft.com/office/drawing/2014/main" id="{7C5CDBA0-6489-D750-0CCA-1255220662B7}"/>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Tenues de service, d’intervention</a:t>
            </a:r>
          </a:p>
        </p:txBody>
      </p:sp>
      <p:sp>
        <p:nvSpPr>
          <p:cNvPr id="41987" name="Espace réservé du numéro de diapositive 4">
            <a:extLst>
              <a:ext uri="{FF2B5EF4-FFF2-40B4-BE49-F238E27FC236}">
                <a16:creationId xmlns:a16="http://schemas.microsoft.com/office/drawing/2014/main" id="{013471B9-D464-794D-B032-380F816B436A}"/>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FB4DC558-9CF2-4CF3-BD8D-1A0B7E2FAB8A}" type="slidenum">
              <a:rPr lang="fr-FR" altLang="fr-FR" sz="2000" smtClean="0">
                <a:solidFill>
                  <a:srgbClr val="984807"/>
                </a:solidFill>
              </a:rPr>
              <a:pPr>
                <a:spcBef>
                  <a:spcPct val="0"/>
                </a:spcBef>
                <a:buFontTx/>
                <a:buNone/>
              </a:pPr>
              <a:t>39</a:t>
            </a:fld>
            <a:endParaRPr lang="fr-FR" altLang="fr-FR" sz="2000">
              <a:solidFill>
                <a:srgbClr val="984807"/>
              </a:solidFill>
            </a:endParaRPr>
          </a:p>
        </p:txBody>
      </p:sp>
      <p:sp>
        <p:nvSpPr>
          <p:cNvPr id="41988" name="ZoneTexte 3">
            <a:extLst>
              <a:ext uri="{FF2B5EF4-FFF2-40B4-BE49-F238E27FC236}">
                <a16:creationId xmlns:a16="http://schemas.microsoft.com/office/drawing/2014/main" id="{A67F536D-1FA3-A416-C041-CC9CF3263C9E}"/>
              </a:ext>
            </a:extLst>
          </p:cNvPr>
          <p:cNvSpPr txBox="1">
            <a:spLocks noChangeArrowheads="1"/>
          </p:cNvSpPr>
          <p:nvPr/>
        </p:nvSpPr>
        <p:spPr bwMode="auto">
          <a:xfrm>
            <a:off x="395288" y="1325563"/>
            <a:ext cx="13398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Casque :</a:t>
            </a:r>
          </a:p>
        </p:txBody>
      </p:sp>
      <p:pic>
        <p:nvPicPr>
          <p:cNvPr id="41989" name="Picture 6" descr="imagesCA3CK120">
            <a:extLst>
              <a:ext uri="{FF2B5EF4-FFF2-40B4-BE49-F238E27FC236}">
                <a16:creationId xmlns:a16="http://schemas.microsoft.com/office/drawing/2014/main" id="{88566CA9-4990-2698-C243-A01DB5E761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777" r="13181"/>
          <a:stretch>
            <a:fillRect/>
          </a:stretch>
        </p:blipFill>
        <p:spPr bwMode="auto">
          <a:xfrm>
            <a:off x="393700" y="1898650"/>
            <a:ext cx="2520950"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Rectangle 1">
            <a:extLst>
              <a:ext uri="{FF2B5EF4-FFF2-40B4-BE49-F238E27FC236}">
                <a16:creationId xmlns:a16="http://schemas.microsoft.com/office/drawing/2014/main" id="{824DBDDD-9DB7-5CCF-5B37-5525579D7EF9}"/>
              </a:ext>
            </a:extLst>
          </p:cNvPr>
          <p:cNvSpPr>
            <a:spLocks noChangeArrowheads="1"/>
          </p:cNvSpPr>
          <p:nvPr/>
        </p:nvSpPr>
        <p:spPr bwMode="auto">
          <a:xfrm>
            <a:off x="3276600" y="2400300"/>
            <a:ext cx="547370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spcAft>
                <a:spcPts val="800"/>
              </a:spcAft>
              <a:buFontTx/>
              <a:buNone/>
            </a:pPr>
            <a:r>
              <a:rPr lang="fr-FR" altLang="fr-FR" sz="2400">
                <a:latin typeface="Times New Roman" panose="02020603050405020304" pitchFamily="18" charset="0"/>
                <a:cs typeface="Calibri" panose="020F0502020204030204" pitchFamily="34" charset="0"/>
              </a:rPr>
              <a:t>Bavolet : se positionne par-dessus la veste de feu</a:t>
            </a:r>
          </a:p>
        </p:txBody>
      </p:sp>
      <p:sp>
        <p:nvSpPr>
          <p:cNvPr id="41991" name="Rectangle 4">
            <a:extLst>
              <a:ext uri="{FF2B5EF4-FFF2-40B4-BE49-F238E27FC236}">
                <a16:creationId xmlns:a16="http://schemas.microsoft.com/office/drawing/2014/main" id="{399004DD-14D8-7698-383C-C43260F69AEF}"/>
              </a:ext>
            </a:extLst>
          </p:cNvPr>
          <p:cNvSpPr>
            <a:spLocks noChangeArrowheads="1"/>
          </p:cNvSpPr>
          <p:nvPr/>
        </p:nvSpPr>
        <p:spPr bwMode="auto">
          <a:xfrm>
            <a:off x="393700" y="4441825"/>
            <a:ext cx="82264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Réglages fins et personnalisés de la mentonnière et de la coiffe du casque afin de protéger efficacement le SP.</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8">
            <a:extLst>
              <a:ext uri="{FF2B5EF4-FFF2-40B4-BE49-F238E27FC236}">
                <a16:creationId xmlns:a16="http://schemas.microsoft.com/office/drawing/2014/main" id="{C077C2ED-7DC9-B23D-8EDD-0F10E2188BD8}"/>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6147" name="Espace réservé du numéro de diapositive 4">
            <a:extLst>
              <a:ext uri="{FF2B5EF4-FFF2-40B4-BE49-F238E27FC236}">
                <a16:creationId xmlns:a16="http://schemas.microsoft.com/office/drawing/2014/main" id="{39EA1D3E-0F79-39AE-8FB2-27159983A5E9}"/>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3BB4ADB0-2EC2-405F-882B-B83C3A99D8F9}" type="slidenum">
              <a:rPr lang="fr-FR" altLang="fr-FR" sz="2000" smtClean="0">
                <a:solidFill>
                  <a:srgbClr val="984807"/>
                </a:solidFill>
              </a:rPr>
              <a:pPr>
                <a:spcBef>
                  <a:spcPct val="0"/>
                </a:spcBef>
                <a:buFontTx/>
                <a:buNone/>
              </a:pPr>
              <a:t>4</a:t>
            </a:fld>
            <a:endParaRPr lang="fr-FR" altLang="fr-FR" sz="2000">
              <a:solidFill>
                <a:srgbClr val="984807"/>
              </a:solidFill>
            </a:endParaRPr>
          </a:p>
        </p:txBody>
      </p:sp>
      <p:sp>
        <p:nvSpPr>
          <p:cNvPr id="6148" name="Rectangle 1">
            <a:extLst>
              <a:ext uri="{FF2B5EF4-FFF2-40B4-BE49-F238E27FC236}">
                <a16:creationId xmlns:a16="http://schemas.microsoft.com/office/drawing/2014/main" id="{9A982C69-F511-8C98-7187-10E1B3EA28DD}"/>
              </a:ext>
            </a:extLst>
          </p:cNvPr>
          <p:cNvSpPr>
            <a:spLocks noChangeArrowheads="1"/>
          </p:cNvSpPr>
          <p:nvPr/>
        </p:nvSpPr>
        <p:spPr bwMode="auto">
          <a:xfrm>
            <a:off x="414338" y="1316038"/>
            <a:ext cx="8189912"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Pour des raisons d'hygiène et de sécurité, le SP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Doit porter des SVI. </a:t>
            </a:r>
          </a:p>
          <a:p>
            <a:pPr algn="just">
              <a:lnSpc>
                <a:spcPct val="107000"/>
              </a:lnSpc>
              <a:spcBef>
                <a:spcPct val="0"/>
              </a:spcBef>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Ne jamais porter des sous-vêtements en fibres synthétiques : mauvaise réaction à la chaleur.</a:t>
            </a:r>
          </a:p>
        </p:txBody>
      </p:sp>
      <p:pic>
        <p:nvPicPr>
          <p:cNvPr id="6149" name="Image 2">
            <a:extLst>
              <a:ext uri="{FF2B5EF4-FFF2-40B4-BE49-F238E27FC236}">
                <a16:creationId xmlns:a16="http://schemas.microsoft.com/office/drawing/2014/main" id="{DC6173A1-BF3A-DB29-900E-FD76CCA8CEE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27600" y="3213100"/>
            <a:ext cx="26828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re 8">
            <a:extLst>
              <a:ext uri="{FF2B5EF4-FFF2-40B4-BE49-F238E27FC236}">
                <a16:creationId xmlns:a16="http://schemas.microsoft.com/office/drawing/2014/main" id="{88124D4A-2EFC-1FC5-578E-18D9573E8E33}"/>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Tenue de service - d’intervention</a:t>
            </a:r>
          </a:p>
        </p:txBody>
      </p:sp>
      <p:sp>
        <p:nvSpPr>
          <p:cNvPr id="43011" name="Espace réservé du numéro de diapositive 4">
            <a:extLst>
              <a:ext uri="{FF2B5EF4-FFF2-40B4-BE49-F238E27FC236}">
                <a16:creationId xmlns:a16="http://schemas.microsoft.com/office/drawing/2014/main" id="{1040CA9D-DDFB-7061-D741-B70BE4CD6897}"/>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366FC045-CFD5-427C-8423-2D5CFDC50A7A}" type="slidenum">
              <a:rPr lang="fr-FR" altLang="fr-FR" sz="2000" smtClean="0">
                <a:solidFill>
                  <a:srgbClr val="984807"/>
                </a:solidFill>
              </a:rPr>
              <a:pPr>
                <a:spcBef>
                  <a:spcPct val="0"/>
                </a:spcBef>
                <a:buFontTx/>
                <a:buNone/>
              </a:pPr>
              <a:t>40</a:t>
            </a:fld>
            <a:endParaRPr lang="fr-FR" altLang="fr-FR" sz="2000">
              <a:solidFill>
                <a:srgbClr val="984807"/>
              </a:solidFill>
            </a:endParaRPr>
          </a:p>
        </p:txBody>
      </p:sp>
      <p:sp>
        <p:nvSpPr>
          <p:cNvPr id="43012" name="ZoneTexte 3">
            <a:extLst>
              <a:ext uri="{FF2B5EF4-FFF2-40B4-BE49-F238E27FC236}">
                <a16:creationId xmlns:a16="http://schemas.microsoft.com/office/drawing/2014/main" id="{0A154C08-C469-7494-E1DB-A1786B094FA2}"/>
              </a:ext>
            </a:extLst>
          </p:cNvPr>
          <p:cNvSpPr txBox="1">
            <a:spLocks noChangeArrowheads="1"/>
          </p:cNvSpPr>
          <p:nvPr/>
        </p:nvSpPr>
        <p:spPr bwMode="auto">
          <a:xfrm>
            <a:off x="468313" y="1412875"/>
            <a:ext cx="5743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Port et utilisation des gants de protection :</a:t>
            </a:r>
          </a:p>
        </p:txBody>
      </p:sp>
      <p:sp>
        <p:nvSpPr>
          <p:cNvPr id="43013" name="Rectangle 1">
            <a:extLst>
              <a:ext uri="{FF2B5EF4-FFF2-40B4-BE49-F238E27FC236}">
                <a16:creationId xmlns:a16="http://schemas.microsoft.com/office/drawing/2014/main" id="{FA285353-AD70-F80E-7B6A-3D0DF31C86CA}"/>
              </a:ext>
            </a:extLst>
          </p:cNvPr>
          <p:cNvSpPr>
            <a:spLocks noChangeArrowheads="1"/>
          </p:cNvSpPr>
          <p:nvPr/>
        </p:nvSpPr>
        <p:spPr bwMode="auto">
          <a:xfrm>
            <a:off x="503238" y="2492375"/>
            <a:ext cx="8137525"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Protègent les mains contre les risques thermiques et mécaniques lors des opérations de lutte contre les incendies, y compris les opérations de recherche, de sauvetage et de désincarcération.</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re 8">
            <a:extLst>
              <a:ext uri="{FF2B5EF4-FFF2-40B4-BE49-F238E27FC236}">
                <a16:creationId xmlns:a16="http://schemas.microsoft.com/office/drawing/2014/main" id="{2E219647-8405-3D9D-D67B-B791B6940588}"/>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Tenues de service, d’intervention</a:t>
            </a:r>
          </a:p>
        </p:txBody>
      </p:sp>
      <p:sp>
        <p:nvSpPr>
          <p:cNvPr id="44035" name="Espace réservé du numéro de diapositive 4">
            <a:extLst>
              <a:ext uri="{FF2B5EF4-FFF2-40B4-BE49-F238E27FC236}">
                <a16:creationId xmlns:a16="http://schemas.microsoft.com/office/drawing/2014/main" id="{E168596A-970B-D1E8-28BA-703495435428}"/>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0FD123A8-DA66-41F8-B890-060833DC8B23}" type="slidenum">
              <a:rPr lang="fr-FR" altLang="fr-FR" sz="2000" smtClean="0">
                <a:solidFill>
                  <a:srgbClr val="984807"/>
                </a:solidFill>
              </a:rPr>
              <a:pPr>
                <a:spcBef>
                  <a:spcPct val="0"/>
                </a:spcBef>
                <a:buFontTx/>
                <a:buNone/>
              </a:pPr>
              <a:t>41</a:t>
            </a:fld>
            <a:endParaRPr lang="fr-FR" altLang="fr-FR" sz="2000">
              <a:solidFill>
                <a:srgbClr val="984807"/>
              </a:solidFill>
            </a:endParaRPr>
          </a:p>
        </p:txBody>
      </p:sp>
      <p:sp>
        <p:nvSpPr>
          <p:cNvPr id="44036" name="ZoneTexte 2">
            <a:extLst>
              <a:ext uri="{FF2B5EF4-FFF2-40B4-BE49-F238E27FC236}">
                <a16:creationId xmlns:a16="http://schemas.microsoft.com/office/drawing/2014/main" id="{8DAD5E33-C941-0C8C-5C04-93E19FBD07A9}"/>
              </a:ext>
            </a:extLst>
          </p:cNvPr>
          <p:cNvSpPr txBox="1">
            <a:spLocks noChangeArrowheads="1"/>
          </p:cNvSpPr>
          <p:nvPr/>
        </p:nvSpPr>
        <p:spPr bwMode="auto">
          <a:xfrm>
            <a:off x="323850" y="1379538"/>
            <a:ext cx="8281988" cy="204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Gants de Déblai/travails  :</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Assurent uniquement une protection mécanique.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Strictement interdits dans les situations présentant un risque thermique, même minime.</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p:txBody>
      </p:sp>
      <p:pic>
        <p:nvPicPr>
          <p:cNvPr id="44037" name="Picture 7">
            <a:extLst>
              <a:ext uri="{FF2B5EF4-FFF2-40B4-BE49-F238E27FC236}">
                <a16:creationId xmlns:a16="http://schemas.microsoft.com/office/drawing/2014/main" id="{57EA5972-C19A-0335-3A4F-38B226700E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079" t="49112" r="50609" b="27820"/>
          <a:stretch>
            <a:fillRect/>
          </a:stretch>
        </p:blipFill>
        <p:spPr bwMode="auto">
          <a:xfrm>
            <a:off x="4356100" y="3068638"/>
            <a:ext cx="3279775"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re 8">
            <a:extLst>
              <a:ext uri="{FF2B5EF4-FFF2-40B4-BE49-F238E27FC236}">
                <a16:creationId xmlns:a16="http://schemas.microsoft.com/office/drawing/2014/main" id="{4A8FC57A-AF86-958A-5D66-AD2472A01CE2}"/>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Tenues de service, d’intervention</a:t>
            </a:r>
          </a:p>
        </p:txBody>
      </p:sp>
      <p:sp>
        <p:nvSpPr>
          <p:cNvPr id="45059" name="Espace réservé du numéro de diapositive 4">
            <a:extLst>
              <a:ext uri="{FF2B5EF4-FFF2-40B4-BE49-F238E27FC236}">
                <a16:creationId xmlns:a16="http://schemas.microsoft.com/office/drawing/2014/main" id="{6B0ABEE4-ED39-783C-97BC-F37CF9BD9244}"/>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4A532D1D-6332-4D54-8B64-46C4986324D9}" type="slidenum">
              <a:rPr lang="fr-FR" altLang="fr-FR" sz="2000" smtClean="0">
                <a:solidFill>
                  <a:srgbClr val="984807"/>
                </a:solidFill>
              </a:rPr>
              <a:pPr>
                <a:spcBef>
                  <a:spcPct val="0"/>
                </a:spcBef>
                <a:buFontTx/>
                <a:buNone/>
              </a:pPr>
              <a:t>42</a:t>
            </a:fld>
            <a:endParaRPr lang="fr-FR" altLang="fr-FR" sz="2000">
              <a:solidFill>
                <a:srgbClr val="984807"/>
              </a:solidFill>
            </a:endParaRPr>
          </a:p>
        </p:txBody>
      </p:sp>
      <p:sp>
        <p:nvSpPr>
          <p:cNvPr id="45060" name="ZoneTexte 3">
            <a:extLst>
              <a:ext uri="{FF2B5EF4-FFF2-40B4-BE49-F238E27FC236}">
                <a16:creationId xmlns:a16="http://schemas.microsoft.com/office/drawing/2014/main" id="{C1932C6E-0113-9829-8D8F-C215BA9D1656}"/>
              </a:ext>
            </a:extLst>
          </p:cNvPr>
          <p:cNvSpPr txBox="1">
            <a:spLocks noChangeArrowheads="1"/>
          </p:cNvSpPr>
          <p:nvPr/>
        </p:nvSpPr>
        <p:spPr bwMode="auto">
          <a:xfrm>
            <a:off x="3344863" y="1681163"/>
            <a:ext cx="5327650" cy="323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Gants d’attaque :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Assurent une protection thermique et mécanique sur les opérations de lutte contre les incendies de tous types.</a:t>
            </a:r>
          </a:p>
          <a:p>
            <a:pPr algn="just">
              <a:lnSpc>
                <a:spcPct val="107000"/>
              </a:lnSpc>
              <a:spcBef>
                <a:spcPct val="0"/>
              </a:spcBef>
              <a:buFontTx/>
              <a:buNone/>
            </a:pPr>
            <a:endParaRPr lang="fr-FR" altLang="fr-FR" sz="24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ct val="0"/>
              </a:spcBef>
              <a:spcAft>
                <a:spcPts val="800"/>
              </a:spcAft>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Obligatoires dès qu'un risque thermique existe, déblai inclus.</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p:txBody>
      </p:sp>
      <p:pic>
        <p:nvPicPr>
          <p:cNvPr id="45061" name="Picture 1">
            <a:extLst>
              <a:ext uri="{FF2B5EF4-FFF2-40B4-BE49-F238E27FC236}">
                <a16:creationId xmlns:a16="http://schemas.microsoft.com/office/drawing/2014/main" id="{C0584A94-E233-31F9-7CF9-3435D33E7F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3152" t="49112" r="18240" b="29289"/>
          <a:stretch>
            <a:fillRect/>
          </a:stretch>
        </p:blipFill>
        <p:spPr bwMode="auto">
          <a:xfrm>
            <a:off x="300038" y="1949450"/>
            <a:ext cx="3048000"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re 8">
            <a:extLst>
              <a:ext uri="{FF2B5EF4-FFF2-40B4-BE49-F238E27FC236}">
                <a16:creationId xmlns:a16="http://schemas.microsoft.com/office/drawing/2014/main" id="{F144FCD1-8186-2597-3946-AAC7A81BC1C0}"/>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Tenues de service, d’intervention</a:t>
            </a:r>
          </a:p>
        </p:txBody>
      </p:sp>
      <p:sp>
        <p:nvSpPr>
          <p:cNvPr id="46083" name="Espace réservé du numéro de diapositive 4">
            <a:extLst>
              <a:ext uri="{FF2B5EF4-FFF2-40B4-BE49-F238E27FC236}">
                <a16:creationId xmlns:a16="http://schemas.microsoft.com/office/drawing/2014/main" id="{660A589F-BDB3-5CA1-9439-47CB0A8496C6}"/>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BC86795A-3E6A-4904-9FE3-6017805FB759}" type="slidenum">
              <a:rPr lang="fr-FR" altLang="fr-FR" sz="2000" smtClean="0">
                <a:solidFill>
                  <a:srgbClr val="984807"/>
                </a:solidFill>
              </a:rPr>
              <a:pPr>
                <a:spcBef>
                  <a:spcPct val="0"/>
                </a:spcBef>
                <a:buFontTx/>
                <a:buNone/>
              </a:pPr>
              <a:t>43</a:t>
            </a:fld>
            <a:endParaRPr lang="fr-FR" altLang="fr-FR" sz="2000">
              <a:solidFill>
                <a:srgbClr val="984807"/>
              </a:solidFill>
            </a:endParaRPr>
          </a:p>
        </p:txBody>
      </p:sp>
      <p:sp>
        <p:nvSpPr>
          <p:cNvPr id="46084" name="Rectangle 1">
            <a:extLst>
              <a:ext uri="{FF2B5EF4-FFF2-40B4-BE49-F238E27FC236}">
                <a16:creationId xmlns:a16="http://schemas.microsoft.com/office/drawing/2014/main" id="{E91C8297-F538-53A2-ECEB-EA1F30912A2A}"/>
              </a:ext>
            </a:extLst>
          </p:cNvPr>
          <p:cNvSpPr>
            <a:spLocks noChangeArrowheads="1"/>
          </p:cNvSpPr>
          <p:nvPr/>
        </p:nvSpPr>
        <p:spPr bwMode="auto">
          <a:xfrm>
            <a:off x="395288" y="1341438"/>
            <a:ext cx="57435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Port et utilisation des gants de protection :</a:t>
            </a:r>
          </a:p>
        </p:txBody>
      </p:sp>
      <p:pic>
        <p:nvPicPr>
          <p:cNvPr id="46085" name="Picture 3" descr="gfor_formation_17">
            <a:extLst>
              <a:ext uri="{FF2B5EF4-FFF2-40B4-BE49-F238E27FC236}">
                <a16:creationId xmlns:a16="http://schemas.microsoft.com/office/drawing/2014/main" id="{F9EE7F48-0BED-8BCD-63F9-C6C9FBDCFB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763" y="2311400"/>
            <a:ext cx="4313237"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Zone de texte 2">
            <a:extLst>
              <a:ext uri="{FF2B5EF4-FFF2-40B4-BE49-F238E27FC236}">
                <a16:creationId xmlns:a16="http://schemas.microsoft.com/office/drawing/2014/main" id="{B87819F7-CF13-5E19-2A3F-D8CE326E4AF3}"/>
              </a:ext>
            </a:extLst>
          </p:cNvPr>
          <p:cNvSpPr txBox="1">
            <a:spLocks noChangeArrowheads="1"/>
          </p:cNvSpPr>
          <p:nvPr/>
        </p:nvSpPr>
        <p:spPr bwMode="auto">
          <a:xfrm>
            <a:off x="4710113" y="3213100"/>
            <a:ext cx="3822700" cy="744538"/>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latin typeface="Times New Roman" panose="02020603050405020304" pitchFamily="18" charset="0"/>
                <a:cs typeface="Times New Roman" panose="02020603050405020304" pitchFamily="18" charset="0"/>
              </a:rPr>
              <a:t>Gants de feu doivent être mis par-dessus la veste EPI.</a:t>
            </a:r>
            <a:endParaRPr lang="fr-FR" altLang="fr-FR" sz="3600">
              <a:latin typeface="Times New Roman" panose="02020603050405020304" pitchFamily="18" charset="0"/>
              <a:cs typeface="Times New Roman" panose="02020603050405020304" pitchFamily="18"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re 8">
            <a:extLst>
              <a:ext uri="{FF2B5EF4-FFF2-40B4-BE49-F238E27FC236}">
                <a16:creationId xmlns:a16="http://schemas.microsoft.com/office/drawing/2014/main" id="{F1D5D56D-4ABA-6E56-023B-4F0537885B11}"/>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Tenues de service, d’intervention</a:t>
            </a:r>
          </a:p>
        </p:txBody>
      </p:sp>
      <p:sp>
        <p:nvSpPr>
          <p:cNvPr id="47107" name="Espace réservé du numéro de diapositive 4">
            <a:extLst>
              <a:ext uri="{FF2B5EF4-FFF2-40B4-BE49-F238E27FC236}">
                <a16:creationId xmlns:a16="http://schemas.microsoft.com/office/drawing/2014/main" id="{316343C6-17C4-3AF6-F182-0F98CE2A37EF}"/>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122322A3-A856-4C62-859B-B5B308829F89}" type="slidenum">
              <a:rPr lang="fr-FR" altLang="fr-FR" sz="2000" smtClean="0">
                <a:solidFill>
                  <a:srgbClr val="984807"/>
                </a:solidFill>
              </a:rPr>
              <a:pPr>
                <a:spcBef>
                  <a:spcPct val="0"/>
                </a:spcBef>
                <a:buFontTx/>
                <a:buNone/>
              </a:pPr>
              <a:t>44</a:t>
            </a:fld>
            <a:endParaRPr lang="fr-FR" altLang="fr-FR" sz="2000">
              <a:solidFill>
                <a:srgbClr val="984807"/>
              </a:solidFill>
            </a:endParaRPr>
          </a:p>
        </p:txBody>
      </p:sp>
      <p:sp>
        <p:nvSpPr>
          <p:cNvPr id="47108" name="ZoneTexte 3">
            <a:extLst>
              <a:ext uri="{FF2B5EF4-FFF2-40B4-BE49-F238E27FC236}">
                <a16:creationId xmlns:a16="http://schemas.microsoft.com/office/drawing/2014/main" id="{C710AB44-6AB7-C9C4-5017-48B7D270BF70}"/>
              </a:ext>
            </a:extLst>
          </p:cNvPr>
          <p:cNvSpPr txBox="1">
            <a:spLocks noChangeArrowheads="1"/>
          </p:cNvSpPr>
          <p:nvPr/>
        </p:nvSpPr>
        <p:spPr bwMode="auto">
          <a:xfrm>
            <a:off x="358775" y="1341438"/>
            <a:ext cx="55435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Ensemble pour feux d’espaces naturels : </a:t>
            </a:r>
          </a:p>
        </p:txBody>
      </p:sp>
      <p:sp>
        <p:nvSpPr>
          <p:cNvPr id="47109" name="Rectangle 1">
            <a:extLst>
              <a:ext uri="{FF2B5EF4-FFF2-40B4-BE49-F238E27FC236}">
                <a16:creationId xmlns:a16="http://schemas.microsoft.com/office/drawing/2014/main" id="{8D5AACC9-F535-6C40-CF75-23A7B508567B}"/>
              </a:ext>
            </a:extLst>
          </p:cNvPr>
          <p:cNvSpPr>
            <a:spLocks noChangeArrowheads="1"/>
          </p:cNvSpPr>
          <p:nvPr/>
        </p:nvSpPr>
        <p:spPr bwMode="auto">
          <a:xfrm>
            <a:off x="355600" y="2060575"/>
            <a:ext cx="8280400" cy="401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SP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feux d'espaces naturels, feux de forêts, de végétaux, </a:t>
            </a: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quelque soit l'engin </a:t>
            </a:r>
            <a:r>
              <a:rPr lang="fr-FR" altLang="fr-FR" sz="2400">
                <a:latin typeface="Times New Roman" panose="02020603050405020304" pitchFamily="18" charset="0"/>
                <a:ea typeface="Calibri" panose="020F0502020204030204" pitchFamily="34" charset="0"/>
                <a:cs typeface="Times New Roman" panose="02020603050405020304" pitchFamily="18" charset="0"/>
              </a:rPr>
              <a:t>revêtiront :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Ensemble de port permanent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et</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Ensemble de protection sans le pantalon de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protection et sans les bottes de protection avec</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embout protecteur.</a:t>
            </a:r>
          </a:p>
        </p:txBody>
      </p:sp>
      <p:pic>
        <p:nvPicPr>
          <p:cNvPr id="47110" name="Image 2">
            <a:extLst>
              <a:ext uri="{FF2B5EF4-FFF2-40B4-BE49-F238E27FC236}">
                <a16:creationId xmlns:a16="http://schemas.microsoft.com/office/drawing/2014/main" id="{80CF9791-4BC9-3CD5-CB94-FD98E3642D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11888" y="2667000"/>
            <a:ext cx="2576512" cy="34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re 8">
            <a:extLst>
              <a:ext uri="{FF2B5EF4-FFF2-40B4-BE49-F238E27FC236}">
                <a16:creationId xmlns:a16="http://schemas.microsoft.com/office/drawing/2014/main" id="{5C51486D-B5B7-5313-E9BC-495307FF667F}"/>
              </a:ext>
            </a:extLst>
          </p:cNvPr>
          <p:cNvSpPr>
            <a:spLocks noGrp="1"/>
          </p:cNvSpPr>
          <p:nvPr>
            <p:ph type="title"/>
          </p:nvPr>
        </p:nvSpPr>
        <p:spPr>
          <a:xfrm>
            <a:off x="1116013" y="274638"/>
            <a:ext cx="7804150" cy="939800"/>
          </a:xfrm>
        </p:spPr>
        <p:txBody>
          <a:bodyPr/>
          <a:lstStyle/>
          <a:p>
            <a:pPr eaLnBrk="1" hangingPunct="1"/>
            <a:r>
              <a:rPr lang="fr-FR" altLang="fr-FR" sz="3200" b="1">
                <a:solidFill>
                  <a:srgbClr val="984807"/>
                </a:solidFill>
              </a:rPr>
              <a:t>Tenues de service, d’intervention</a:t>
            </a:r>
          </a:p>
        </p:txBody>
      </p:sp>
      <p:sp>
        <p:nvSpPr>
          <p:cNvPr id="48131" name="Espace réservé du numéro de diapositive 4">
            <a:extLst>
              <a:ext uri="{FF2B5EF4-FFF2-40B4-BE49-F238E27FC236}">
                <a16:creationId xmlns:a16="http://schemas.microsoft.com/office/drawing/2014/main" id="{DFC77064-872D-912B-B456-205D0AF2F80A}"/>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46D9C066-6BB9-487D-AFD6-244AEA606F30}" type="slidenum">
              <a:rPr lang="fr-FR" altLang="fr-FR" sz="2000" smtClean="0">
                <a:solidFill>
                  <a:srgbClr val="984807"/>
                </a:solidFill>
              </a:rPr>
              <a:pPr>
                <a:spcBef>
                  <a:spcPct val="0"/>
                </a:spcBef>
                <a:buFontTx/>
                <a:buNone/>
              </a:pPr>
              <a:t>45</a:t>
            </a:fld>
            <a:endParaRPr lang="fr-FR" altLang="fr-FR" sz="2000">
              <a:solidFill>
                <a:srgbClr val="984807"/>
              </a:solidFill>
            </a:endParaRPr>
          </a:p>
        </p:txBody>
      </p:sp>
      <p:sp>
        <p:nvSpPr>
          <p:cNvPr id="48132" name="ZoneTexte 4">
            <a:extLst>
              <a:ext uri="{FF2B5EF4-FFF2-40B4-BE49-F238E27FC236}">
                <a16:creationId xmlns:a16="http://schemas.microsoft.com/office/drawing/2014/main" id="{74F05DB3-54F7-3B89-2597-CAC671C2F7C7}"/>
              </a:ext>
            </a:extLst>
          </p:cNvPr>
          <p:cNvSpPr txBox="1">
            <a:spLocks noChangeArrowheads="1"/>
          </p:cNvSpPr>
          <p:nvPr/>
        </p:nvSpPr>
        <p:spPr bwMode="auto">
          <a:xfrm>
            <a:off x="373063" y="1319213"/>
            <a:ext cx="5543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Ensemble pour feux d’espaces naturels : </a:t>
            </a:r>
          </a:p>
        </p:txBody>
      </p:sp>
      <p:pic>
        <p:nvPicPr>
          <p:cNvPr id="48133" name="Picture 1" descr="fdf">
            <a:extLst>
              <a:ext uri="{FF2B5EF4-FFF2-40B4-BE49-F238E27FC236}">
                <a16:creationId xmlns:a16="http://schemas.microsoft.com/office/drawing/2014/main" id="{7484D1B5-2832-4CFB-18AD-91DDB07383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6625" y="1684338"/>
            <a:ext cx="2874963"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Rectangle 1">
            <a:extLst>
              <a:ext uri="{FF2B5EF4-FFF2-40B4-BE49-F238E27FC236}">
                <a16:creationId xmlns:a16="http://schemas.microsoft.com/office/drawing/2014/main" id="{D830276F-8657-9E13-C63B-1426F4F2489A}"/>
              </a:ext>
            </a:extLst>
          </p:cNvPr>
          <p:cNvSpPr>
            <a:spLocks noChangeArrowheads="1"/>
          </p:cNvSpPr>
          <p:nvPr/>
        </p:nvSpPr>
        <p:spPr bwMode="auto">
          <a:xfrm>
            <a:off x="373063" y="1919288"/>
            <a:ext cx="5287962" cy="40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Composé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 typeface="Arial" panose="020B0604020202020204" pitchFamily="34" charset="0"/>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Casque Rosenbauer, F1 ou F2 si dotation, </a:t>
            </a:r>
          </a:p>
          <a:p>
            <a:pPr algn="just">
              <a:lnSpc>
                <a:spcPct val="107000"/>
              </a:lnSpc>
              <a:spcBef>
                <a:spcPct val="0"/>
              </a:spcBef>
              <a:buFont typeface="Arial" panose="020B0604020202020204" pitchFamily="34" charset="0"/>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Lunette de protection,</a:t>
            </a:r>
          </a:p>
          <a:p>
            <a:pPr algn="just">
              <a:lnSpc>
                <a:spcPct val="107000"/>
              </a:lnSpc>
              <a:spcBef>
                <a:spcPct val="0"/>
              </a:spcBef>
              <a:buFont typeface="Arial" panose="020B0604020202020204" pitchFamily="34" charset="0"/>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Cagoule, </a:t>
            </a:r>
          </a:p>
          <a:p>
            <a:pPr algn="just">
              <a:lnSpc>
                <a:spcPct val="107000"/>
              </a:lnSpc>
              <a:spcBef>
                <a:spcPct val="0"/>
              </a:spcBef>
              <a:buFont typeface="Arial" panose="020B0604020202020204" pitchFamily="34" charset="0"/>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Veste textile de feu,</a:t>
            </a:r>
          </a:p>
          <a:p>
            <a:pPr algn="just">
              <a:lnSpc>
                <a:spcPct val="107000"/>
              </a:lnSpc>
              <a:spcBef>
                <a:spcPct val="0"/>
              </a:spcBef>
              <a:buFont typeface="Arial" panose="020B0604020202020204" pitchFamily="34" charset="0"/>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Pantalon B1,</a:t>
            </a:r>
          </a:p>
          <a:p>
            <a:pPr algn="just">
              <a:lnSpc>
                <a:spcPct val="107000"/>
              </a:lnSpc>
              <a:spcBef>
                <a:spcPct val="0"/>
              </a:spcBef>
              <a:buFont typeface="Arial" panose="020B0604020202020204" pitchFamily="34" charset="0"/>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Gants </a:t>
            </a:r>
          </a:p>
          <a:p>
            <a:pPr algn="just">
              <a:lnSpc>
                <a:spcPct val="107000"/>
              </a:lnSpc>
              <a:spcBef>
                <a:spcPct val="0"/>
              </a:spcBef>
              <a:buFont typeface="Arial" panose="020B0604020202020204" pitchFamily="34" charset="0"/>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Bottillons à lacets,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re 8">
            <a:extLst>
              <a:ext uri="{FF2B5EF4-FFF2-40B4-BE49-F238E27FC236}">
                <a16:creationId xmlns:a16="http://schemas.microsoft.com/office/drawing/2014/main" id="{C3B4FDF3-8197-99E7-F857-E0E4364345AD}"/>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Tenues d’interventions diverses</a:t>
            </a:r>
          </a:p>
        </p:txBody>
      </p:sp>
      <p:sp>
        <p:nvSpPr>
          <p:cNvPr id="49155" name="Espace réservé du numéro de diapositive 4">
            <a:extLst>
              <a:ext uri="{FF2B5EF4-FFF2-40B4-BE49-F238E27FC236}">
                <a16:creationId xmlns:a16="http://schemas.microsoft.com/office/drawing/2014/main" id="{44CE9D41-93DF-88D8-74CA-F41A8C0E72EC}"/>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CA0A1887-C45D-4DAF-BA31-7ABD3632CAD3}" type="slidenum">
              <a:rPr lang="fr-FR" altLang="fr-FR" sz="2000" smtClean="0">
                <a:solidFill>
                  <a:srgbClr val="984807"/>
                </a:solidFill>
              </a:rPr>
              <a:pPr>
                <a:spcBef>
                  <a:spcPct val="0"/>
                </a:spcBef>
                <a:buFontTx/>
                <a:buNone/>
              </a:pPr>
              <a:t>46</a:t>
            </a:fld>
            <a:endParaRPr lang="fr-FR" altLang="fr-FR" sz="2000">
              <a:solidFill>
                <a:srgbClr val="984807"/>
              </a:solidFill>
            </a:endParaRPr>
          </a:p>
        </p:txBody>
      </p:sp>
      <p:sp>
        <p:nvSpPr>
          <p:cNvPr id="49156" name="ZoneTexte 3">
            <a:extLst>
              <a:ext uri="{FF2B5EF4-FFF2-40B4-BE49-F238E27FC236}">
                <a16:creationId xmlns:a16="http://schemas.microsoft.com/office/drawing/2014/main" id="{6CC4979E-7E79-55B1-C5CE-5BA5C9C266E6}"/>
              </a:ext>
            </a:extLst>
          </p:cNvPr>
          <p:cNvSpPr txBox="1">
            <a:spLocks noChangeArrowheads="1"/>
          </p:cNvSpPr>
          <p:nvPr/>
        </p:nvSpPr>
        <p:spPr bwMode="auto">
          <a:xfrm>
            <a:off x="323850" y="1298575"/>
            <a:ext cx="3871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Tenue pour le tronçonnage :</a:t>
            </a:r>
          </a:p>
        </p:txBody>
      </p:sp>
      <p:sp>
        <p:nvSpPr>
          <p:cNvPr id="49157" name="Rectangle 1">
            <a:extLst>
              <a:ext uri="{FF2B5EF4-FFF2-40B4-BE49-F238E27FC236}">
                <a16:creationId xmlns:a16="http://schemas.microsoft.com/office/drawing/2014/main" id="{BA9920AF-E319-8DFC-208A-97E2575C9F54}"/>
              </a:ext>
            </a:extLst>
          </p:cNvPr>
          <p:cNvSpPr>
            <a:spLocks noChangeArrowheads="1"/>
          </p:cNvSpPr>
          <p:nvPr/>
        </p:nvSpPr>
        <p:spPr bwMode="auto">
          <a:xfrm>
            <a:off x="395288" y="1876425"/>
            <a:ext cx="84248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latin typeface="Times New Roman" panose="02020603050405020304" pitchFamily="18" charset="0"/>
                <a:cs typeface="Calibri" panose="020F0502020204030204" pitchFamily="34" charset="0"/>
              </a:rPr>
              <a:t>Utilisation de la tronçonneuse dans les opérations d'ébranchage, de billonnage des arbres tombés et de déforestage pour progresser lors des feux de forêts. </a:t>
            </a:r>
            <a:endParaRPr lang="fr-FR" altLang="fr-FR" sz="2400">
              <a:latin typeface="Arial" panose="020B0604020202020204" pitchFamily="34" charset="0"/>
            </a:endParaRPr>
          </a:p>
        </p:txBody>
      </p:sp>
      <p:pic>
        <p:nvPicPr>
          <p:cNvPr id="49158" name="Picture 7" descr="DSC_0570">
            <a:extLst>
              <a:ext uri="{FF2B5EF4-FFF2-40B4-BE49-F238E27FC236}">
                <a16:creationId xmlns:a16="http://schemas.microsoft.com/office/drawing/2014/main" id="{64A0CB93-ED93-7C66-F850-0414F3C462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297" r="24191" b="6564"/>
          <a:stretch>
            <a:fillRect/>
          </a:stretch>
        </p:blipFill>
        <p:spPr bwMode="auto">
          <a:xfrm>
            <a:off x="611188" y="3338513"/>
            <a:ext cx="2038350"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ZoneTexte 2">
            <a:extLst>
              <a:ext uri="{FF2B5EF4-FFF2-40B4-BE49-F238E27FC236}">
                <a16:creationId xmlns:a16="http://schemas.microsoft.com/office/drawing/2014/main" id="{BCE46B9B-C349-E505-5E63-43832EF7B997}"/>
              </a:ext>
            </a:extLst>
          </p:cNvPr>
          <p:cNvSpPr txBox="1">
            <a:spLocks noChangeArrowheads="1"/>
          </p:cNvSpPr>
          <p:nvPr/>
        </p:nvSpPr>
        <p:spPr bwMode="auto">
          <a:xfrm>
            <a:off x="2765425" y="3192463"/>
            <a:ext cx="6092825"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pPr>
            <a:r>
              <a:rPr lang="fr-FR" altLang="fr-FR" sz="2400">
                <a:latin typeface="Times New Roman" panose="02020603050405020304" pitchFamily="18" charset="0"/>
                <a:cs typeface="Times New Roman" panose="02020603050405020304" pitchFamily="18" charset="0"/>
              </a:rPr>
              <a:t>Casque de bûcheronnage</a:t>
            </a:r>
          </a:p>
          <a:p>
            <a:pPr>
              <a:spcBef>
                <a:spcPct val="0"/>
              </a:spcBef>
            </a:pPr>
            <a:r>
              <a:rPr lang="fr-FR" altLang="fr-FR" sz="2400">
                <a:latin typeface="Times New Roman" panose="02020603050405020304" pitchFamily="18" charset="0"/>
                <a:cs typeface="Times New Roman" panose="02020603050405020304" pitchFamily="18" charset="0"/>
              </a:rPr>
              <a:t>Veste EPI</a:t>
            </a:r>
          </a:p>
          <a:p>
            <a:pPr>
              <a:spcBef>
                <a:spcPct val="0"/>
              </a:spcBef>
            </a:pPr>
            <a:r>
              <a:rPr lang="fr-FR" altLang="fr-FR" sz="2400">
                <a:latin typeface="Times New Roman" panose="02020603050405020304" pitchFamily="18" charset="0"/>
                <a:cs typeface="Times New Roman" panose="02020603050405020304" pitchFamily="18" charset="0"/>
              </a:rPr>
              <a:t>Gants de travail</a:t>
            </a:r>
          </a:p>
          <a:p>
            <a:pPr>
              <a:spcBef>
                <a:spcPct val="0"/>
              </a:spcBef>
            </a:pPr>
            <a:r>
              <a:rPr lang="fr-FR" altLang="fr-FR" sz="2400">
                <a:latin typeface="Times New Roman" panose="02020603050405020304" pitchFamily="18" charset="0"/>
                <a:cs typeface="Times New Roman" panose="02020603050405020304" pitchFamily="18" charset="0"/>
              </a:rPr>
              <a:t>Pantalon B1</a:t>
            </a:r>
          </a:p>
          <a:p>
            <a:pPr>
              <a:spcBef>
                <a:spcPct val="0"/>
              </a:spcBef>
            </a:pPr>
            <a:r>
              <a:rPr lang="fr-FR" altLang="fr-FR" sz="2400">
                <a:latin typeface="Times New Roman" panose="02020603050405020304" pitchFamily="18" charset="0"/>
                <a:cs typeface="Times New Roman" panose="02020603050405020304" pitchFamily="18" charset="0"/>
              </a:rPr>
              <a:t>Surpantalon anti-coupure</a:t>
            </a:r>
          </a:p>
          <a:p>
            <a:pPr>
              <a:spcBef>
                <a:spcPct val="0"/>
              </a:spcBef>
            </a:pPr>
            <a:r>
              <a:rPr lang="fr-FR" altLang="fr-FR" sz="2400">
                <a:latin typeface="Times New Roman" panose="02020603050405020304" pitchFamily="18" charset="0"/>
                <a:cs typeface="Times New Roman" panose="02020603050405020304" pitchFamily="18" charset="0"/>
              </a:rPr>
              <a:t>Bottes EPI </a:t>
            </a:r>
          </a:p>
          <a:p>
            <a:pPr>
              <a:spcBef>
                <a:spcPct val="0"/>
              </a:spcBef>
            </a:pPr>
            <a:r>
              <a:rPr lang="fr-FR" altLang="fr-FR" sz="2400">
                <a:latin typeface="Times New Roman" panose="02020603050405020304" pitchFamily="18" charset="0"/>
                <a:cs typeface="Times New Roman" panose="02020603050405020304" pitchFamily="18" charset="0"/>
              </a:rPr>
              <a:t>Guêtres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re 8">
            <a:extLst>
              <a:ext uri="{FF2B5EF4-FFF2-40B4-BE49-F238E27FC236}">
                <a16:creationId xmlns:a16="http://schemas.microsoft.com/office/drawing/2014/main" id="{3A064EFB-4588-E6A9-9BB5-D6EB0658A6B4}"/>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Tenues d’interventions diverses</a:t>
            </a:r>
          </a:p>
        </p:txBody>
      </p:sp>
      <p:sp>
        <p:nvSpPr>
          <p:cNvPr id="50179" name="Espace réservé du numéro de diapositive 4">
            <a:extLst>
              <a:ext uri="{FF2B5EF4-FFF2-40B4-BE49-F238E27FC236}">
                <a16:creationId xmlns:a16="http://schemas.microsoft.com/office/drawing/2014/main" id="{A430383A-3613-1691-126E-DE6A57D8A231}"/>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310BD814-258E-4E32-9CB1-6F2CD7351EEC}" type="slidenum">
              <a:rPr lang="fr-FR" altLang="fr-FR" sz="2000" smtClean="0">
                <a:solidFill>
                  <a:srgbClr val="984807"/>
                </a:solidFill>
              </a:rPr>
              <a:pPr>
                <a:spcBef>
                  <a:spcPct val="0"/>
                </a:spcBef>
                <a:buFontTx/>
                <a:buNone/>
              </a:pPr>
              <a:t>47</a:t>
            </a:fld>
            <a:endParaRPr lang="fr-FR" altLang="fr-FR" sz="2000">
              <a:solidFill>
                <a:srgbClr val="984807"/>
              </a:solidFill>
            </a:endParaRPr>
          </a:p>
        </p:txBody>
      </p:sp>
      <p:sp>
        <p:nvSpPr>
          <p:cNvPr id="50180" name="ZoneTexte 3">
            <a:extLst>
              <a:ext uri="{FF2B5EF4-FFF2-40B4-BE49-F238E27FC236}">
                <a16:creationId xmlns:a16="http://schemas.microsoft.com/office/drawing/2014/main" id="{73A645CE-0CC5-7388-3B4B-AAA9EAC64399}"/>
              </a:ext>
            </a:extLst>
          </p:cNvPr>
          <p:cNvSpPr txBox="1">
            <a:spLocks noChangeArrowheads="1"/>
          </p:cNvSpPr>
          <p:nvPr/>
        </p:nvSpPr>
        <p:spPr bwMode="auto">
          <a:xfrm>
            <a:off x="468313" y="1412875"/>
            <a:ext cx="38719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Tenue pour le tronçonnage :</a:t>
            </a:r>
          </a:p>
        </p:txBody>
      </p:sp>
      <p:sp>
        <p:nvSpPr>
          <p:cNvPr id="50181" name="Rectangle 1">
            <a:extLst>
              <a:ext uri="{FF2B5EF4-FFF2-40B4-BE49-F238E27FC236}">
                <a16:creationId xmlns:a16="http://schemas.microsoft.com/office/drawing/2014/main" id="{F14FDB95-2A8B-75D7-E3D5-910CED64A622}"/>
              </a:ext>
            </a:extLst>
          </p:cNvPr>
          <p:cNvSpPr>
            <a:spLocks noChangeArrowheads="1"/>
          </p:cNvSpPr>
          <p:nvPr/>
        </p:nvSpPr>
        <p:spPr bwMode="auto">
          <a:xfrm>
            <a:off x="560388" y="2211388"/>
            <a:ext cx="7899400"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Autres intervenants à proximité porteront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lvl="1">
              <a:lnSpc>
                <a:spcPct val="107000"/>
              </a:lnSpc>
              <a:spcBef>
                <a:spcPct val="0"/>
              </a:spcBef>
              <a:buFont typeface="Wingdings" panose="05000000000000000000" pitchFamily="2" charset="2"/>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Casque </a:t>
            </a:r>
            <a:r>
              <a:rPr lang="fr-FR" altLang="fr-FR" sz="2400">
                <a:latin typeface="Times New Roman" panose="02020603050405020304" pitchFamily="18" charset="0"/>
                <a:ea typeface="Calibri" panose="020F0502020204030204" pitchFamily="34" charset="0"/>
                <a:cs typeface="Times New Roman" panose="02020603050405020304" pitchFamily="18" charset="0"/>
              </a:rPr>
              <a:t>Rosenbauer</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ou F1</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lvl="1">
              <a:lnSpc>
                <a:spcPct val="107000"/>
              </a:lnSpc>
              <a:spcBef>
                <a:spcPct val="0"/>
              </a:spcBef>
              <a:buFont typeface="Wingdings" panose="05000000000000000000" pitchFamily="2" charset="2"/>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Chaussures de sécurité : bottes EPI,</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lvl="1">
              <a:lnSpc>
                <a:spcPct val="107000"/>
              </a:lnSpc>
              <a:spcBef>
                <a:spcPct val="0"/>
              </a:spcBef>
              <a:buFont typeface="Wingdings" panose="05000000000000000000" pitchFamily="2" charset="2"/>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Vestes EPI,</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lvl="1">
              <a:lnSpc>
                <a:spcPct val="107000"/>
              </a:lnSpc>
              <a:spcBef>
                <a:spcPct val="0"/>
              </a:spcBef>
              <a:buFont typeface="Wingdings" panose="05000000000000000000" pitchFamily="2" charset="2"/>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Gants de travail</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Image 4">
            <a:extLst>
              <a:ext uri="{FF2B5EF4-FFF2-40B4-BE49-F238E27FC236}">
                <a16:creationId xmlns:a16="http://schemas.microsoft.com/office/drawing/2014/main" id="{F98D66D0-0B06-79C2-2E53-DBEBF188F6E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1249363"/>
            <a:ext cx="6656388"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itre 8">
            <a:extLst>
              <a:ext uri="{FF2B5EF4-FFF2-40B4-BE49-F238E27FC236}">
                <a16:creationId xmlns:a16="http://schemas.microsoft.com/office/drawing/2014/main" id="{0D9734EE-B88A-47DA-1F65-93F279FE24E3}"/>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Tenues d’interventions diverses</a:t>
            </a:r>
          </a:p>
        </p:txBody>
      </p:sp>
      <p:sp>
        <p:nvSpPr>
          <p:cNvPr id="51204" name="Espace réservé du numéro de diapositive 4">
            <a:extLst>
              <a:ext uri="{FF2B5EF4-FFF2-40B4-BE49-F238E27FC236}">
                <a16:creationId xmlns:a16="http://schemas.microsoft.com/office/drawing/2014/main" id="{E1CB2485-A4FC-7D91-1E41-EEA5700AA519}"/>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E6339B7F-B00C-4AEA-B293-FC3CE71B6CF9}" type="slidenum">
              <a:rPr lang="fr-FR" altLang="fr-FR" sz="2000" smtClean="0">
                <a:solidFill>
                  <a:srgbClr val="984807"/>
                </a:solidFill>
              </a:rPr>
              <a:pPr>
                <a:spcBef>
                  <a:spcPct val="0"/>
                </a:spcBef>
                <a:buFontTx/>
                <a:buNone/>
              </a:pPr>
              <a:t>48</a:t>
            </a:fld>
            <a:endParaRPr lang="fr-FR" altLang="fr-FR" sz="2000">
              <a:solidFill>
                <a:srgbClr val="984807"/>
              </a:solidFill>
            </a:endParaRPr>
          </a:p>
        </p:txBody>
      </p:sp>
      <p:sp>
        <p:nvSpPr>
          <p:cNvPr id="51205" name="ZoneTexte 3">
            <a:extLst>
              <a:ext uri="{FF2B5EF4-FFF2-40B4-BE49-F238E27FC236}">
                <a16:creationId xmlns:a16="http://schemas.microsoft.com/office/drawing/2014/main" id="{438F3640-3844-0041-0587-31C6AEFC2E71}"/>
              </a:ext>
            </a:extLst>
          </p:cNvPr>
          <p:cNvSpPr txBox="1">
            <a:spLocks noChangeArrowheads="1"/>
          </p:cNvSpPr>
          <p:nvPr/>
        </p:nvSpPr>
        <p:spPr bwMode="auto">
          <a:xfrm>
            <a:off x="468313" y="1331913"/>
            <a:ext cx="4198937" cy="4619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Tenue d’intervention insectes :</a:t>
            </a:r>
          </a:p>
        </p:txBody>
      </p:sp>
      <p:pic>
        <p:nvPicPr>
          <p:cNvPr id="51206" name="Picture 1" descr="Guepes">
            <a:extLst>
              <a:ext uri="{FF2B5EF4-FFF2-40B4-BE49-F238E27FC236}">
                <a16:creationId xmlns:a16="http://schemas.microsoft.com/office/drawing/2014/main" id="{8F6891D7-C301-FE8A-4997-2C527D9FDE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554" t="11937" r="26820"/>
          <a:stretch>
            <a:fillRect/>
          </a:stretch>
        </p:blipFill>
        <p:spPr bwMode="auto">
          <a:xfrm>
            <a:off x="250825" y="2041525"/>
            <a:ext cx="2017713" cy="413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7" name="Rectangle 2">
            <a:extLst>
              <a:ext uri="{FF2B5EF4-FFF2-40B4-BE49-F238E27FC236}">
                <a16:creationId xmlns:a16="http://schemas.microsoft.com/office/drawing/2014/main" id="{3BB0F17D-1E01-0D9E-2F64-96E6C2253979}"/>
              </a:ext>
            </a:extLst>
          </p:cNvPr>
          <p:cNvSpPr>
            <a:spLocks noChangeArrowheads="1"/>
          </p:cNvSpPr>
          <p:nvPr/>
        </p:nvSpPr>
        <p:spPr bwMode="auto">
          <a:xfrm>
            <a:off x="2268538" y="1909763"/>
            <a:ext cx="6589712"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chemeClr val="bg1"/>
                </a:solidFill>
                <a:latin typeface="Times New Roman" panose="02020603050405020304" pitchFamily="18" charset="0"/>
                <a:ea typeface="Calibri" panose="020F0502020204030204" pitchFamily="34" charset="0"/>
                <a:cs typeface="Times New Roman" panose="02020603050405020304" pitchFamily="18" charset="0"/>
              </a:rPr>
              <a:t>Destructions des nids d’hyménoptères (guêpes, frelons…). </a:t>
            </a:r>
          </a:p>
          <a:p>
            <a:pPr algn="just">
              <a:lnSpc>
                <a:spcPct val="107000"/>
              </a:lnSpc>
              <a:spcBef>
                <a:spcPct val="0"/>
              </a:spcBef>
              <a:buFontTx/>
              <a:buNone/>
            </a:pPr>
            <a:r>
              <a:rPr lang="fr-FR" altLang="fr-FR" sz="24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400">
                <a:solidFill>
                  <a:schemeClr val="bg1"/>
                </a:solidFill>
                <a:latin typeface="Times New Roman" panose="02020603050405020304" pitchFamily="18" charset="0"/>
                <a:ea typeface="Calibri" panose="020F0502020204030204" pitchFamily="34" charset="0"/>
                <a:cs typeface="Times New Roman" panose="02020603050405020304" pitchFamily="18" charset="0"/>
              </a:rPr>
              <a:t>Combinaison hermétique et protège le corps des piqûres.</a:t>
            </a:r>
          </a:p>
          <a:p>
            <a:pPr algn="just">
              <a:lnSpc>
                <a:spcPct val="107000"/>
              </a:lnSpc>
              <a:spcBef>
                <a:spcPct val="0"/>
              </a:spcBef>
              <a:buFontTx/>
              <a:buNone/>
            </a:pPr>
            <a:r>
              <a:rPr lang="fr-FR" altLang="fr-FR" sz="2400">
                <a:solidFill>
                  <a:schemeClr val="bg1"/>
                </a:solidFill>
                <a:latin typeface="Times New Roman" panose="02020603050405020304" pitchFamily="18" charset="0"/>
                <a:ea typeface="Calibri" panose="020F0502020204030204" pitchFamily="34" charset="0"/>
                <a:cs typeface="Times New Roman" panose="02020603050405020304" pitchFamily="18" charset="0"/>
              </a:rPr>
              <a:t>Tête est protégée par un casque de type chantier et la protection du visage se fait par l'intermédiaire d'une partie grillagée à large champ de vision. </a:t>
            </a:r>
          </a:p>
          <a:p>
            <a:pPr algn="just">
              <a:lnSpc>
                <a:spcPct val="107000"/>
              </a:lnSpc>
              <a:spcBef>
                <a:spcPct val="0"/>
              </a:spcBef>
              <a:buFontTx/>
              <a:buNone/>
            </a:pPr>
            <a:r>
              <a:rPr lang="fr-FR" altLang="fr-FR" sz="2400">
                <a:solidFill>
                  <a:schemeClr val="bg1"/>
                </a:solidFill>
                <a:latin typeface="Times New Roman" panose="02020603050405020304" pitchFamily="18" charset="0"/>
                <a:ea typeface="Calibri" panose="020F0502020204030204" pitchFamily="34" charset="0"/>
                <a:cs typeface="Times New Roman" panose="02020603050405020304" pitchFamily="18" charset="0"/>
              </a:rPr>
              <a:t>Gants en PVC protègent les mains.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re 8">
            <a:extLst>
              <a:ext uri="{FF2B5EF4-FFF2-40B4-BE49-F238E27FC236}">
                <a16:creationId xmlns:a16="http://schemas.microsoft.com/office/drawing/2014/main" id="{33734D03-786B-64DE-3DA2-687FC0CAFB58}"/>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Tenues de protection spécifique</a:t>
            </a:r>
          </a:p>
        </p:txBody>
      </p:sp>
      <p:sp>
        <p:nvSpPr>
          <p:cNvPr id="52227" name="Espace réservé du numéro de diapositive 4">
            <a:extLst>
              <a:ext uri="{FF2B5EF4-FFF2-40B4-BE49-F238E27FC236}">
                <a16:creationId xmlns:a16="http://schemas.microsoft.com/office/drawing/2014/main" id="{CFA10829-43DD-BED8-910A-66B2184E4B2F}"/>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290E412A-9ED7-44F3-8F94-2E7BD63FA169}" type="slidenum">
              <a:rPr lang="fr-FR" altLang="fr-FR" sz="2000" smtClean="0">
                <a:solidFill>
                  <a:srgbClr val="984807"/>
                </a:solidFill>
              </a:rPr>
              <a:pPr>
                <a:spcBef>
                  <a:spcPct val="0"/>
                </a:spcBef>
                <a:buFontTx/>
                <a:buNone/>
              </a:pPr>
              <a:t>49</a:t>
            </a:fld>
            <a:endParaRPr lang="fr-FR" altLang="fr-FR" sz="2000">
              <a:solidFill>
                <a:srgbClr val="984807"/>
              </a:solidFill>
            </a:endParaRPr>
          </a:p>
        </p:txBody>
      </p:sp>
      <p:sp>
        <p:nvSpPr>
          <p:cNvPr id="52228" name="ZoneTexte 3">
            <a:extLst>
              <a:ext uri="{FF2B5EF4-FFF2-40B4-BE49-F238E27FC236}">
                <a16:creationId xmlns:a16="http://schemas.microsoft.com/office/drawing/2014/main" id="{030FEA30-7741-0606-859F-AEA6AFA51D00}"/>
              </a:ext>
            </a:extLst>
          </p:cNvPr>
          <p:cNvSpPr txBox="1">
            <a:spLocks noChangeArrowheads="1"/>
          </p:cNvSpPr>
          <p:nvPr/>
        </p:nvSpPr>
        <p:spPr bwMode="auto">
          <a:xfrm>
            <a:off x="404813" y="1273175"/>
            <a:ext cx="4679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Tenue légère de décontamination :</a:t>
            </a:r>
          </a:p>
        </p:txBody>
      </p:sp>
      <p:pic>
        <p:nvPicPr>
          <p:cNvPr id="52229" name="Picture 4" descr="P5120050">
            <a:extLst>
              <a:ext uri="{FF2B5EF4-FFF2-40B4-BE49-F238E27FC236}">
                <a16:creationId xmlns:a16="http://schemas.microsoft.com/office/drawing/2014/main" id="{A83E4C7E-03B9-078D-7243-1E7289CAA9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4713" y="3513138"/>
            <a:ext cx="2073275"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2" descr="tld">
            <a:extLst>
              <a:ext uri="{FF2B5EF4-FFF2-40B4-BE49-F238E27FC236}">
                <a16:creationId xmlns:a16="http://schemas.microsoft.com/office/drawing/2014/main" id="{DF833115-9AA7-95A2-18E0-8AEFCD327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1725" y="1290638"/>
            <a:ext cx="12874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Rectangle 1">
            <a:extLst>
              <a:ext uri="{FF2B5EF4-FFF2-40B4-BE49-F238E27FC236}">
                <a16:creationId xmlns:a16="http://schemas.microsoft.com/office/drawing/2014/main" id="{4726A5AB-4C72-436F-58D8-07512F55DF6A}"/>
              </a:ext>
            </a:extLst>
          </p:cNvPr>
          <p:cNvSpPr>
            <a:spLocks noChangeArrowheads="1"/>
          </p:cNvSpPr>
          <p:nvPr/>
        </p:nvSpPr>
        <p:spPr bwMode="auto">
          <a:xfrm>
            <a:off x="461963" y="1841500"/>
            <a:ext cx="7385050" cy="401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Interventions à risque infectieux ou radiologique.</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Composée de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 typeface="Arial" panose="020B0604020202020204" pitchFamily="34" charset="0"/>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Combinaison avec chaussons et cagoule,</a:t>
            </a:r>
          </a:p>
          <a:p>
            <a:pPr algn="just">
              <a:lnSpc>
                <a:spcPct val="107000"/>
              </a:lnSpc>
              <a:spcBef>
                <a:spcPct val="0"/>
              </a:spcBef>
              <a:buFont typeface="Arial" panose="020B0604020202020204" pitchFamily="34" charset="0"/>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Lunette de protection,</a:t>
            </a:r>
          </a:p>
          <a:p>
            <a:pPr algn="just">
              <a:lnSpc>
                <a:spcPct val="107000"/>
              </a:lnSpc>
              <a:spcBef>
                <a:spcPct val="0"/>
              </a:spcBef>
              <a:buFont typeface="Arial" panose="020B0604020202020204" pitchFamily="34" charset="0"/>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Masque FFP2 ou à cartouche,</a:t>
            </a:r>
          </a:p>
          <a:p>
            <a:pPr algn="just">
              <a:lnSpc>
                <a:spcPct val="107000"/>
              </a:lnSpc>
              <a:spcBef>
                <a:spcPct val="0"/>
              </a:spcBef>
              <a:buFont typeface="Arial" panose="020B0604020202020204" pitchFamily="34" charset="0"/>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Gant coton,</a:t>
            </a:r>
          </a:p>
          <a:p>
            <a:pPr algn="just">
              <a:lnSpc>
                <a:spcPct val="107000"/>
              </a:lnSpc>
              <a:spcBef>
                <a:spcPct val="0"/>
              </a:spcBef>
              <a:buFont typeface="Arial" panose="020B0604020202020204" pitchFamily="34" charset="0"/>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Gants néoprènes ou nitriles,</a:t>
            </a:r>
          </a:p>
          <a:p>
            <a:pPr algn="just">
              <a:lnSpc>
                <a:spcPct val="107000"/>
              </a:lnSpc>
              <a:spcBef>
                <a:spcPct val="0"/>
              </a:spcBef>
              <a:buFont typeface="Arial" panose="020B0604020202020204" pitchFamily="34" charset="0"/>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Bottes en caoutchouc.</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re 8">
            <a:extLst>
              <a:ext uri="{FF2B5EF4-FFF2-40B4-BE49-F238E27FC236}">
                <a16:creationId xmlns:a16="http://schemas.microsoft.com/office/drawing/2014/main" id="{4B83B5B4-26B4-8014-927E-654C281AC484}"/>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7171" name="Espace réservé du numéro de diapositive 4">
            <a:extLst>
              <a:ext uri="{FF2B5EF4-FFF2-40B4-BE49-F238E27FC236}">
                <a16:creationId xmlns:a16="http://schemas.microsoft.com/office/drawing/2014/main" id="{A085C8D5-FE22-7002-5312-A23A0E87254F}"/>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E9E769C4-D184-4769-A16A-7FA046560E4C}" type="slidenum">
              <a:rPr lang="fr-FR" altLang="fr-FR" sz="2000" smtClean="0">
                <a:solidFill>
                  <a:srgbClr val="984807"/>
                </a:solidFill>
              </a:rPr>
              <a:pPr>
                <a:spcBef>
                  <a:spcPct val="0"/>
                </a:spcBef>
                <a:buFontTx/>
                <a:buNone/>
              </a:pPr>
              <a:t>5</a:t>
            </a:fld>
            <a:endParaRPr lang="fr-FR" altLang="fr-FR" sz="2000">
              <a:solidFill>
                <a:srgbClr val="984807"/>
              </a:solidFill>
            </a:endParaRPr>
          </a:p>
        </p:txBody>
      </p:sp>
      <p:sp>
        <p:nvSpPr>
          <p:cNvPr id="7172" name="Rectangle 1">
            <a:extLst>
              <a:ext uri="{FF2B5EF4-FFF2-40B4-BE49-F238E27FC236}">
                <a16:creationId xmlns:a16="http://schemas.microsoft.com/office/drawing/2014/main" id="{F52A4B2B-2EA0-602D-BF42-C8D1ECF137A3}"/>
              </a:ext>
            </a:extLst>
          </p:cNvPr>
          <p:cNvSpPr>
            <a:spLocks noChangeArrowheads="1"/>
          </p:cNvSpPr>
          <p:nvPr/>
        </p:nvSpPr>
        <p:spPr bwMode="auto">
          <a:xfrm>
            <a:off x="414338" y="1316038"/>
            <a:ext cx="8189912"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Pour des raisons d'hygiène et de sécurité, le SP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Port de bijoux apparent (dont les boucles d'oreilles, piercings, etc.) n'est pas autorisé (article 1.8.10 du RI SDMIS).</a:t>
            </a:r>
          </a:p>
        </p:txBody>
      </p:sp>
      <p:pic>
        <p:nvPicPr>
          <p:cNvPr id="7173" name="Picture 6" descr="F:\CLIPART\OBJECTS\OBJECTS\JEWLR010.WMF">
            <a:extLst>
              <a:ext uri="{FF2B5EF4-FFF2-40B4-BE49-F238E27FC236}">
                <a16:creationId xmlns:a16="http://schemas.microsoft.com/office/drawing/2014/main" id="{6FBDDB37-F6CB-6550-D2CF-EE5D7F28CF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3068638"/>
            <a:ext cx="3916363" cy="30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174" name="Object 8">
            <a:extLst>
              <a:ext uri="{FF2B5EF4-FFF2-40B4-BE49-F238E27FC236}">
                <a16:creationId xmlns:a16="http://schemas.microsoft.com/office/drawing/2014/main" id="{0228F1D8-B04B-D058-3FC5-68DCA2A20B04}"/>
              </a:ext>
            </a:extLst>
          </p:cNvPr>
          <p:cNvGraphicFramePr>
            <a:graphicFrameLocks noChangeAspect="1"/>
          </p:cNvGraphicFramePr>
          <p:nvPr/>
        </p:nvGraphicFramePr>
        <p:xfrm>
          <a:off x="3059113" y="3560763"/>
          <a:ext cx="2122487" cy="2120900"/>
        </p:xfrm>
        <a:graphic>
          <a:graphicData uri="http://schemas.openxmlformats.org/presentationml/2006/ole">
            <mc:AlternateContent xmlns:mc="http://schemas.openxmlformats.org/markup-compatibility/2006">
              <mc:Choice xmlns:v="urn:schemas-microsoft-com:vml" Requires="v">
                <p:oleObj name="CorelDRAW" r:id="rId3" imgW="3400425" imgH="3400425" progId="CorelDraw.Graphic.9">
                  <p:embed/>
                </p:oleObj>
              </mc:Choice>
              <mc:Fallback>
                <p:oleObj name="CorelDRAW" r:id="rId3" imgW="3400425" imgH="3400425" progId="CorelDraw.Graphic.9">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113" y="3560763"/>
                        <a:ext cx="2122487"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re 8">
            <a:extLst>
              <a:ext uri="{FF2B5EF4-FFF2-40B4-BE49-F238E27FC236}">
                <a16:creationId xmlns:a16="http://schemas.microsoft.com/office/drawing/2014/main" id="{A89ECCAE-5B8F-4B41-3247-F441450E56D4}"/>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Tenues de protection spécifique</a:t>
            </a:r>
          </a:p>
        </p:txBody>
      </p:sp>
      <p:sp>
        <p:nvSpPr>
          <p:cNvPr id="53251" name="Espace réservé du numéro de diapositive 4">
            <a:extLst>
              <a:ext uri="{FF2B5EF4-FFF2-40B4-BE49-F238E27FC236}">
                <a16:creationId xmlns:a16="http://schemas.microsoft.com/office/drawing/2014/main" id="{09E87681-C534-C5F3-4924-C05E7EA73710}"/>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4B1E61F2-6710-4C90-86FC-A6CFAFEF7CE9}" type="slidenum">
              <a:rPr lang="fr-FR" altLang="fr-FR" sz="2000" smtClean="0">
                <a:solidFill>
                  <a:srgbClr val="984807"/>
                </a:solidFill>
              </a:rPr>
              <a:pPr>
                <a:spcBef>
                  <a:spcPct val="0"/>
                </a:spcBef>
                <a:buFontTx/>
                <a:buNone/>
              </a:pPr>
              <a:t>50</a:t>
            </a:fld>
            <a:endParaRPr lang="fr-FR" altLang="fr-FR" sz="2000">
              <a:solidFill>
                <a:srgbClr val="984807"/>
              </a:solidFill>
            </a:endParaRPr>
          </a:p>
        </p:txBody>
      </p:sp>
      <p:sp>
        <p:nvSpPr>
          <p:cNvPr id="53252" name="ZoneTexte 3">
            <a:extLst>
              <a:ext uri="{FF2B5EF4-FFF2-40B4-BE49-F238E27FC236}">
                <a16:creationId xmlns:a16="http://schemas.microsoft.com/office/drawing/2014/main" id="{6AFA90F1-A99F-FA88-AE1A-7EC70B556682}"/>
              </a:ext>
            </a:extLst>
          </p:cNvPr>
          <p:cNvSpPr txBox="1">
            <a:spLocks noChangeArrowheads="1"/>
          </p:cNvSpPr>
          <p:nvPr/>
        </p:nvSpPr>
        <p:spPr bwMode="auto">
          <a:xfrm>
            <a:off x="395288" y="1285875"/>
            <a:ext cx="2105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Kit épizootie : </a:t>
            </a:r>
          </a:p>
        </p:txBody>
      </p:sp>
      <p:pic>
        <p:nvPicPr>
          <p:cNvPr id="53253" name="Picture 3" descr="G3">
            <a:extLst>
              <a:ext uri="{FF2B5EF4-FFF2-40B4-BE49-F238E27FC236}">
                <a16:creationId xmlns:a16="http://schemas.microsoft.com/office/drawing/2014/main" id="{7A729504-63A4-819B-BC11-8A32958E80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1503" t="36569"/>
          <a:stretch>
            <a:fillRect/>
          </a:stretch>
        </p:blipFill>
        <p:spPr bwMode="auto">
          <a:xfrm>
            <a:off x="395288" y="1808163"/>
            <a:ext cx="1728787"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A3C0609B-5783-37D6-6BCF-5CC49C42D38C}"/>
              </a:ext>
            </a:extLst>
          </p:cNvPr>
          <p:cNvSpPr/>
          <p:nvPr/>
        </p:nvSpPr>
        <p:spPr>
          <a:xfrm>
            <a:off x="2103438" y="1930400"/>
            <a:ext cx="6500812" cy="2436813"/>
          </a:xfrm>
          <a:prstGeom prst="rect">
            <a:avLst/>
          </a:prstGeom>
        </p:spPr>
        <p:txBody>
          <a:bodyPr>
            <a:spAutoFit/>
          </a:bodyPr>
          <a:lstStyle/>
          <a:p>
            <a:pPr marL="457200" algn="just">
              <a:lnSpc>
                <a:spcPct val="107000"/>
              </a:lnSpc>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Combinaison sera mise : </a:t>
            </a:r>
          </a:p>
          <a:p>
            <a:pPr marL="457200" algn="just">
              <a:lnSpc>
                <a:spcPct val="107000"/>
              </a:lnSpc>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a:t>
            </a:r>
          </a:p>
          <a:p>
            <a:pPr marL="342900" indent="-342900" algn="just">
              <a:lnSpc>
                <a:spcPct val="107000"/>
              </a:lnSpc>
              <a:spcAft>
                <a:spcPts val="0"/>
              </a:spcAft>
              <a:buFont typeface="Wingdings" panose="05000000000000000000" pitchFamily="2" charset="2"/>
              <a:buChar char=""/>
              <a:tabLst>
                <a:tab pos="408940" algn="l"/>
              </a:tabLs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Interventions d'aide à l'abattage de volailles (grippe aviaire) ;</a:t>
            </a:r>
          </a:p>
          <a:p>
            <a:pPr marL="342900" indent="-342900" algn="just">
              <a:lnSpc>
                <a:spcPct val="107000"/>
              </a:lnSpc>
              <a:spcAft>
                <a:spcPts val="0"/>
              </a:spcAft>
              <a:buFont typeface="Wingdings" panose="05000000000000000000" pitchFamily="2" charset="2"/>
              <a:buChar char=""/>
              <a:tabLst>
                <a:tab pos="408940" algn="l"/>
              </a:tabLs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Pénétration dans le périmètre de sécurité au côté des services vétérinaires.</a:t>
            </a:r>
          </a:p>
        </p:txBody>
      </p:sp>
      <p:pic>
        <p:nvPicPr>
          <p:cNvPr id="53255" name="Picture 4" descr="G3">
            <a:extLst>
              <a:ext uri="{FF2B5EF4-FFF2-40B4-BE49-F238E27FC236}">
                <a16:creationId xmlns:a16="http://schemas.microsoft.com/office/drawing/2014/main" id="{84B85760-F3F4-EF70-98A8-D0ACF1EA87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5542" t="13002" r="2571" b="63152"/>
          <a:stretch>
            <a:fillRect/>
          </a:stretch>
        </p:blipFill>
        <p:spPr bwMode="auto">
          <a:xfrm>
            <a:off x="6084888" y="4021138"/>
            <a:ext cx="2663825"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re 8">
            <a:extLst>
              <a:ext uri="{FF2B5EF4-FFF2-40B4-BE49-F238E27FC236}">
                <a16:creationId xmlns:a16="http://schemas.microsoft.com/office/drawing/2014/main" id="{8361E434-FC84-6836-CE00-0AB89E8F8856}"/>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Tenues de protection spécifique</a:t>
            </a:r>
          </a:p>
        </p:txBody>
      </p:sp>
      <p:sp>
        <p:nvSpPr>
          <p:cNvPr id="54275" name="Espace réservé du numéro de diapositive 4">
            <a:extLst>
              <a:ext uri="{FF2B5EF4-FFF2-40B4-BE49-F238E27FC236}">
                <a16:creationId xmlns:a16="http://schemas.microsoft.com/office/drawing/2014/main" id="{D50AFAE6-C747-C32D-2A30-F8080CF8917F}"/>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051F1AE4-4BB1-4E6D-BEC2-F268D6D9114A}" type="slidenum">
              <a:rPr lang="fr-FR" altLang="fr-FR" sz="2000" smtClean="0">
                <a:solidFill>
                  <a:srgbClr val="984807"/>
                </a:solidFill>
              </a:rPr>
              <a:pPr>
                <a:spcBef>
                  <a:spcPct val="0"/>
                </a:spcBef>
                <a:buFontTx/>
                <a:buNone/>
              </a:pPr>
              <a:t>51</a:t>
            </a:fld>
            <a:endParaRPr lang="fr-FR" altLang="fr-FR" sz="2000">
              <a:solidFill>
                <a:srgbClr val="984807"/>
              </a:solidFill>
            </a:endParaRPr>
          </a:p>
        </p:txBody>
      </p:sp>
      <p:sp>
        <p:nvSpPr>
          <p:cNvPr id="54276" name="ZoneTexte 3">
            <a:extLst>
              <a:ext uri="{FF2B5EF4-FFF2-40B4-BE49-F238E27FC236}">
                <a16:creationId xmlns:a16="http://schemas.microsoft.com/office/drawing/2014/main" id="{B53FE231-9015-FA0F-B7A5-B5AA015E57DB}"/>
              </a:ext>
            </a:extLst>
          </p:cNvPr>
          <p:cNvSpPr txBox="1">
            <a:spLocks noChangeArrowheads="1"/>
          </p:cNvSpPr>
          <p:nvPr/>
        </p:nvSpPr>
        <p:spPr bwMode="auto">
          <a:xfrm>
            <a:off x="395288" y="1374775"/>
            <a:ext cx="21050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Kit épizootie : </a:t>
            </a:r>
          </a:p>
        </p:txBody>
      </p:sp>
      <p:pic>
        <p:nvPicPr>
          <p:cNvPr id="54277" name="Picture 2" descr="G3">
            <a:extLst>
              <a:ext uri="{FF2B5EF4-FFF2-40B4-BE49-F238E27FC236}">
                <a16:creationId xmlns:a16="http://schemas.microsoft.com/office/drawing/2014/main" id="{2652963F-53CC-E065-8CC8-AB6FDC7B57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9669" t="50098" r="20605" b="23335"/>
          <a:stretch>
            <a:fillRect/>
          </a:stretch>
        </p:blipFill>
        <p:spPr bwMode="auto">
          <a:xfrm>
            <a:off x="3851275" y="2457450"/>
            <a:ext cx="4908550"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Rectangle 1">
            <a:extLst>
              <a:ext uri="{FF2B5EF4-FFF2-40B4-BE49-F238E27FC236}">
                <a16:creationId xmlns:a16="http://schemas.microsoft.com/office/drawing/2014/main" id="{C19D728F-11E6-95CB-38E2-E62AB8849E5F}"/>
              </a:ext>
            </a:extLst>
          </p:cNvPr>
          <p:cNvSpPr>
            <a:spLocks noChangeArrowheads="1"/>
          </p:cNvSpPr>
          <p:nvPr/>
        </p:nvSpPr>
        <p:spPr bwMode="auto">
          <a:xfrm>
            <a:off x="395288" y="2001838"/>
            <a:ext cx="3455987" cy="362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407988"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07988"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07988"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07988"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07988"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07988"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07988"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07988"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07988" algn="l"/>
              </a:tabLst>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Composition : </a:t>
            </a:r>
          </a:p>
          <a:p>
            <a:pPr>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Bef>
                <a:spcPct val="0"/>
              </a:spcBef>
              <a:buFont typeface="Wingdings" panose="05000000000000000000" pitchFamily="2" charset="2"/>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1 masque FFP2, </a:t>
            </a:r>
          </a:p>
          <a:p>
            <a:pPr>
              <a:lnSpc>
                <a:spcPct val="107000"/>
              </a:lnSpc>
              <a:spcBef>
                <a:spcPct val="0"/>
              </a:spcBef>
              <a:buFont typeface="Wingdings" panose="05000000000000000000" pitchFamily="2" charset="2"/>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1 combinaison TYZEK avec calot,</a:t>
            </a:r>
          </a:p>
          <a:p>
            <a:pPr>
              <a:lnSpc>
                <a:spcPct val="107000"/>
              </a:lnSpc>
              <a:spcBef>
                <a:spcPct val="0"/>
              </a:spcBef>
              <a:buFont typeface="Wingdings" panose="05000000000000000000" pitchFamily="2" charset="2"/>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1 paire de sur bottes,</a:t>
            </a:r>
          </a:p>
          <a:p>
            <a:pPr>
              <a:lnSpc>
                <a:spcPct val="107000"/>
              </a:lnSpc>
              <a:spcBef>
                <a:spcPct val="0"/>
              </a:spcBef>
              <a:buFont typeface="Wingdings" panose="05000000000000000000" pitchFamily="2" charset="2"/>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1 paire de sur lunettes,</a:t>
            </a:r>
          </a:p>
          <a:p>
            <a:pPr>
              <a:lnSpc>
                <a:spcPct val="107000"/>
              </a:lnSpc>
              <a:spcBef>
                <a:spcPct val="0"/>
              </a:spcBef>
              <a:buFont typeface="Wingdings" panose="05000000000000000000" pitchFamily="2" charset="2"/>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1 fiche réflexe </a:t>
            </a:r>
          </a:p>
          <a:p>
            <a:pPr>
              <a:lnSpc>
                <a:spcPct val="107000"/>
              </a:lnSpc>
              <a:spcBef>
                <a:spcPct val="0"/>
              </a:spcBef>
              <a:buFont typeface="Wingdings" panose="05000000000000000000" pitchFamily="2" charset="2"/>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1 sac poubelle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re 8">
            <a:extLst>
              <a:ext uri="{FF2B5EF4-FFF2-40B4-BE49-F238E27FC236}">
                <a16:creationId xmlns:a16="http://schemas.microsoft.com/office/drawing/2014/main" id="{FC5F06EA-AE5E-59AC-BA13-A59C4A14166F}"/>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Tenues des spécialités</a:t>
            </a:r>
          </a:p>
        </p:txBody>
      </p:sp>
      <p:sp>
        <p:nvSpPr>
          <p:cNvPr id="55299" name="Espace réservé du numéro de diapositive 4">
            <a:extLst>
              <a:ext uri="{FF2B5EF4-FFF2-40B4-BE49-F238E27FC236}">
                <a16:creationId xmlns:a16="http://schemas.microsoft.com/office/drawing/2014/main" id="{0CABD26E-F9C2-72D3-178D-1DE8D15A7A5B}"/>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AD78BFE7-C830-4CA7-8BC2-0C91E9CF21A4}" type="slidenum">
              <a:rPr lang="fr-FR" altLang="fr-FR" sz="2000" smtClean="0">
                <a:solidFill>
                  <a:srgbClr val="984807"/>
                </a:solidFill>
              </a:rPr>
              <a:pPr>
                <a:spcBef>
                  <a:spcPct val="0"/>
                </a:spcBef>
                <a:buFontTx/>
                <a:buNone/>
              </a:pPr>
              <a:t>52</a:t>
            </a:fld>
            <a:endParaRPr lang="fr-FR" altLang="fr-FR" sz="2000">
              <a:solidFill>
                <a:srgbClr val="984807"/>
              </a:solidFill>
            </a:endParaRPr>
          </a:p>
        </p:txBody>
      </p:sp>
      <p:sp>
        <p:nvSpPr>
          <p:cNvPr id="55300" name="ZoneTexte 3">
            <a:extLst>
              <a:ext uri="{FF2B5EF4-FFF2-40B4-BE49-F238E27FC236}">
                <a16:creationId xmlns:a16="http://schemas.microsoft.com/office/drawing/2014/main" id="{C303B13C-FF08-A79C-BFDF-7DE718B3791A}"/>
              </a:ext>
            </a:extLst>
          </p:cNvPr>
          <p:cNvSpPr txBox="1">
            <a:spLocks noChangeArrowheads="1"/>
          </p:cNvSpPr>
          <p:nvPr/>
        </p:nvSpPr>
        <p:spPr bwMode="auto">
          <a:xfrm>
            <a:off x="468313" y="1412875"/>
            <a:ext cx="2773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Tenue du GRIMP : </a:t>
            </a:r>
          </a:p>
        </p:txBody>
      </p:sp>
      <p:pic>
        <p:nvPicPr>
          <p:cNvPr id="55301" name="Picture 1" descr="DSC_7618-1024x680">
            <a:extLst>
              <a:ext uri="{FF2B5EF4-FFF2-40B4-BE49-F238E27FC236}">
                <a16:creationId xmlns:a16="http://schemas.microsoft.com/office/drawing/2014/main" id="{2F5E9FA8-5BDC-42AC-BA3C-A5D9EE0419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2205038"/>
            <a:ext cx="5400675"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re 8">
            <a:extLst>
              <a:ext uri="{FF2B5EF4-FFF2-40B4-BE49-F238E27FC236}">
                <a16:creationId xmlns:a16="http://schemas.microsoft.com/office/drawing/2014/main" id="{1E23CE5B-9AA9-D643-7652-DFE45A158FEE}"/>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Tenues des spécialités</a:t>
            </a:r>
          </a:p>
        </p:txBody>
      </p:sp>
      <p:sp>
        <p:nvSpPr>
          <p:cNvPr id="56323" name="Espace réservé du numéro de diapositive 4">
            <a:extLst>
              <a:ext uri="{FF2B5EF4-FFF2-40B4-BE49-F238E27FC236}">
                <a16:creationId xmlns:a16="http://schemas.microsoft.com/office/drawing/2014/main" id="{F2B1CCF6-1F76-6363-3A46-407D01064FAD}"/>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1727E18D-7012-4A91-B418-7B34038A6B4C}" type="slidenum">
              <a:rPr lang="fr-FR" altLang="fr-FR" sz="2000" smtClean="0">
                <a:solidFill>
                  <a:srgbClr val="984807"/>
                </a:solidFill>
              </a:rPr>
              <a:pPr>
                <a:spcBef>
                  <a:spcPct val="0"/>
                </a:spcBef>
                <a:buFontTx/>
                <a:buNone/>
              </a:pPr>
              <a:t>53</a:t>
            </a:fld>
            <a:endParaRPr lang="fr-FR" altLang="fr-FR" sz="2000">
              <a:solidFill>
                <a:srgbClr val="984807"/>
              </a:solidFill>
            </a:endParaRPr>
          </a:p>
        </p:txBody>
      </p:sp>
      <p:sp>
        <p:nvSpPr>
          <p:cNvPr id="56324" name="ZoneTexte 3">
            <a:extLst>
              <a:ext uri="{FF2B5EF4-FFF2-40B4-BE49-F238E27FC236}">
                <a16:creationId xmlns:a16="http://schemas.microsoft.com/office/drawing/2014/main" id="{8BFF8BDA-88A7-C22F-EC77-28257C6BF9E9}"/>
              </a:ext>
            </a:extLst>
          </p:cNvPr>
          <p:cNvSpPr txBox="1">
            <a:spLocks noChangeArrowheads="1"/>
          </p:cNvSpPr>
          <p:nvPr/>
        </p:nvSpPr>
        <p:spPr bwMode="auto">
          <a:xfrm>
            <a:off x="320675" y="1214438"/>
            <a:ext cx="27733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Tenue du GRIMP : </a:t>
            </a:r>
          </a:p>
        </p:txBody>
      </p:sp>
      <p:sp>
        <p:nvSpPr>
          <p:cNvPr id="5" name="Rectangle 4">
            <a:extLst>
              <a:ext uri="{FF2B5EF4-FFF2-40B4-BE49-F238E27FC236}">
                <a16:creationId xmlns:a16="http://schemas.microsoft.com/office/drawing/2014/main" id="{E366E47A-A4DB-3B42-6ADB-01825DAD14A3}"/>
              </a:ext>
            </a:extLst>
          </p:cNvPr>
          <p:cNvSpPr/>
          <p:nvPr/>
        </p:nvSpPr>
        <p:spPr>
          <a:xfrm>
            <a:off x="320675" y="1676400"/>
            <a:ext cx="4967288" cy="4610100"/>
          </a:xfrm>
          <a:prstGeom prst="rect">
            <a:avLst/>
          </a:prstGeom>
        </p:spPr>
        <p:txBody>
          <a:bodyPr>
            <a:spAutoFit/>
          </a:bodyPr>
          <a:lstStyle/>
          <a:p>
            <a:pPr algn="just">
              <a:lnSpc>
                <a:spcPct val="107000"/>
              </a:lnSpc>
              <a:spcAft>
                <a:spcPts val="0"/>
              </a:spcAft>
              <a:defRPr/>
            </a:pP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Se compose :</a:t>
            </a:r>
          </a:p>
          <a:p>
            <a:pPr algn="just">
              <a:lnSpc>
                <a:spcPct val="107000"/>
              </a:lnSpc>
              <a:spcAft>
                <a:spcPts val="0"/>
              </a:spcAft>
              <a:defRPr/>
            </a:pPr>
            <a:endParaRPr lang="fr-FR" sz="12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7000"/>
              </a:lnSpc>
              <a:spcAft>
                <a:spcPts val="0"/>
              </a:spcAft>
              <a:buFont typeface="Wingdings" panose="05000000000000000000" pitchFamily="2" charset="2"/>
              <a:buChar char=""/>
              <a:tabLst>
                <a:tab pos="408940" algn="l"/>
              </a:tabLst>
              <a:defRPr/>
            </a:pP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Tenue couleur rouge leur permettant de se mouvoir avec aisance,</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7000"/>
              </a:lnSpc>
              <a:spcAft>
                <a:spcPts val="0"/>
              </a:spcAft>
              <a:buFont typeface="Wingdings" panose="05000000000000000000" pitchFamily="2" charset="2"/>
              <a:buChar char=""/>
              <a:tabLst>
                <a:tab pos="408940" algn="l"/>
              </a:tabLst>
              <a:defRPr/>
            </a:pP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Casque F 2,</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7000"/>
              </a:lnSpc>
              <a:spcAft>
                <a:spcPts val="0"/>
              </a:spcAft>
              <a:buFont typeface="Wingdings" panose="05000000000000000000" pitchFamily="2" charset="2"/>
              <a:buChar char=""/>
              <a:tabLst>
                <a:tab pos="408940" algn="l"/>
              </a:tabLst>
              <a:defRPr/>
            </a:pP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Chaussures type montagne assurant la cheville et assurant une adhérence maximum sur tous types de terrain.</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7000"/>
              </a:lnSpc>
              <a:spcAft>
                <a:spcPts val="0"/>
              </a:spcAft>
              <a:buFont typeface="Wingdings" panose="05000000000000000000" pitchFamily="2" charset="2"/>
              <a:buChar char=""/>
              <a:tabLst>
                <a:tab pos="408940" algn="l"/>
              </a:tabLst>
              <a:defRPr/>
            </a:pP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Gants permettant une précision de doigté lors des manœuvres de corde,</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6326" name="Picture 1" descr="PHOTO GRIMP">
            <a:extLst>
              <a:ext uri="{FF2B5EF4-FFF2-40B4-BE49-F238E27FC236}">
                <a16:creationId xmlns:a16="http://schemas.microsoft.com/office/drawing/2014/main" id="{90C73697-9053-4287-679D-E76147B001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8775" y="1612900"/>
            <a:ext cx="3419475" cy="413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re 8">
            <a:extLst>
              <a:ext uri="{FF2B5EF4-FFF2-40B4-BE49-F238E27FC236}">
                <a16:creationId xmlns:a16="http://schemas.microsoft.com/office/drawing/2014/main" id="{596DE186-A5FC-B49C-61EA-EFEF59380AC2}"/>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Tenues des spécialités</a:t>
            </a:r>
          </a:p>
        </p:txBody>
      </p:sp>
      <p:sp>
        <p:nvSpPr>
          <p:cNvPr id="57347" name="Espace réservé du numéro de diapositive 4">
            <a:extLst>
              <a:ext uri="{FF2B5EF4-FFF2-40B4-BE49-F238E27FC236}">
                <a16:creationId xmlns:a16="http://schemas.microsoft.com/office/drawing/2014/main" id="{5F4A2216-A574-EE3E-318C-4FC46F8F94F3}"/>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8DDC9D9B-6839-400B-B6EE-F8856AF6CD36}" type="slidenum">
              <a:rPr lang="fr-FR" altLang="fr-FR" sz="2000" smtClean="0">
                <a:solidFill>
                  <a:srgbClr val="984807"/>
                </a:solidFill>
              </a:rPr>
              <a:pPr>
                <a:spcBef>
                  <a:spcPct val="0"/>
                </a:spcBef>
                <a:buFontTx/>
                <a:buNone/>
              </a:pPr>
              <a:t>54</a:t>
            </a:fld>
            <a:endParaRPr lang="fr-FR" altLang="fr-FR" sz="2000">
              <a:solidFill>
                <a:srgbClr val="984807"/>
              </a:solidFill>
            </a:endParaRPr>
          </a:p>
        </p:txBody>
      </p:sp>
      <p:sp>
        <p:nvSpPr>
          <p:cNvPr id="57348" name="ZoneTexte 3">
            <a:extLst>
              <a:ext uri="{FF2B5EF4-FFF2-40B4-BE49-F238E27FC236}">
                <a16:creationId xmlns:a16="http://schemas.microsoft.com/office/drawing/2014/main" id="{2C750894-E548-0BEF-40D3-E8E96B31F511}"/>
              </a:ext>
            </a:extLst>
          </p:cNvPr>
          <p:cNvSpPr txBox="1">
            <a:spLocks noChangeArrowheads="1"/>
          </p:cNvSpPr>
          <p:nvPr/>
        </p:nvSpPr>
        <p:spPr bwMode="auto">
          <a:xfrm>
            <a:off x="468313" y="1412875"/>
            <a:ext cx="4402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Tenue du sauveteur aquatique : </a:t>
            </a:r>
          </a:p>
        </p:txBody>
      </p:sp>
      <p:pic>
        <p:nvPicPr>
          <p:cNvPr id="57349" name="Picture 1" descr="sav-se-jetant-du-brs-floute">
            <a:extLst>
              <a:ext uri="{FF2B5EF4-FFF2-40B4-BE49-F238E27FC236}">
                <a16:creationId xmlns:a16="http://schemas.microsoft.com/office/drawing/2014/main" id="{0E5BBB98-16FF-040F-53C5-0B5C7E3CF3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25" y="1984375"/>
            <a:ext cx="523875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re 8">
            <a:extLst>
              <a:ext uri="{FF2B5EF4-FFF2-40B4-BE49-F238E27FC236}">
                <a16:creationId xmlns:a16="http://schemas.microsoft.com/office/drawing/2014/main" id="{D9362417-32AE-AC7B-D440-26A7B7BCD1FC}"/>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Tenues des spécialités</a:t>
            </a:r>
          </a:p>
        </p:txBody>
      </p:sp>
      <p:sp>
        <p:nvSpPr>
          <p:cNvPr id="58371" name="Espace réservé du numéro de diapositive 4">
            <a:extLst>
              <a:ext uri="{FF2B5EF4-FFF2-40B4-BE49-F238E27FC236}">
                <a16:creationId xmlns:a16="http://schemas.microsoft.com/office/drawing/2014/main" id="{A9488BAF-7ED3-6D39-5385-EDDC376F995E}"/>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A2DEAAFF-1E81-4BCA-B965-0D8343F3BE06}" type="slidenum">
              <a:rPr lang="fr-FR" altLang="fr-FR" sz="2000" smtClean="0">
                <a:solidFill>
                  <a:srgbClr val="984807"/>
                </a:solidFill>
              </a:rPr>
              <a:pPr>
                <a:spcBef>
                  <a:spcPct val="0"/>
                </a:spcBef>
                <a:buFontTx/>
                <a:buNone/>
              </a:pPr>
              <a:t>55</a:t>
            </a:fld>
            <a:endParaRPr lang="fr-FR" altLang="fr-FR" sz="2000">
              <a:solidFill>
                <a:srgbClr val="984807"/>
              </a:solidFill>
            </a:endParaRPr>
          </a:p>
        </p:txBody>
      </p:sp>
      <p:sp>
        <p:nvSpPr>
          <p:cNvPr id="58372" name="ZoneTexte 3">
            <a:extLst>
              <a:ext uri="{FF2B5EF4-FFF2-40B4-BE49-F238E27FC236}">
                <a16:creationId xmlns:a16="http://schemas.microsoft.com/office/drawing/2014/main" id="{BEAE9F41-44A5-49C3-8D81-A51C59420B33}"/>
              </a:ext>
            </a:extLst>
          </p:cNvPr>
          <p:cNvSpPr txBox="1">
            <a:spLocks noChangeArrowheads="1"/>
          </p:cNvSpPr>
          <p:nvPr/>
        </p:nvSpPr>
        <p:spPr bwMode="auto">
          <a:xfrm>
            <a:off x="323850" y="1231900"/>
            <a:ext cx="4402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Tenue du sauveteur aquatique : </a:t>
            </a:r>
          </a:p>
        </p:txBody>
      </p:sp>
      <p:pic>
        <p:nvPicPr>
          <p:cNvPr id="58373" name="Picture 1" descr="sav-NAGEANT">
            <a:extLst>
              <a:ext uri="{FF2B5EF4-FFF2-40B4-BE49-F238E27FC236}">
                <a16:creationId xmlns:a16="http://schemas.microsoft.com/office/drawing/2014/main" id="{91781596-6E71-FE39-981C-11223A0B4A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5963" y="4114800"/>
            <a:ext cx="3063875"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Rectangle 1">
            <a:extLst>
              <a:ext uri="{FF2B5EF4-FFF2-40B4-BE49-F238E27FC236}">
                <a16:creationId xmlns:a16="http://schemas.microsoft.com/office/drawing/2014/main" id="{F0F9E74A-FE04-C047-3143-40DD2809783D}"/>
              </a:ext>
            </a:extLst>
          </p:cNvPr>
          <p:cNvSpPr>
            <a:spLocks noChangeArrowheads="1"/>
          </p:cNvSpPr>
          <p:nvPr/>
        </p:nvSpPr>
        <p:spPr bwMode="auto">
          <a:xfrm>
            <a:off x="503238" y="1762125"/>
            <a:ext cx="8137525" cy="402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Composée : </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ct val="0"/>
              </a:spcBef>
              <a:buFont typeface="Wingdings" panose="05000000000000000000" pitchFamily="2" charset="2"/>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Combinaison,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supporter les T° peu élevées de l'eau certaines saisons et renforcée aux genoux, </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ct val="0"/>
              </a:spcBef>
              <a:buFont typeface="Wingdings" panose="05000000000000000000" pitchFamily="2" charset="2"/>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Masque et un tuba pour des recherches sous l'eau,</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ct val="0"/>
              </a:spcBef>
              <a:buFont typeface="Wingdings" panose="05000000000000000000" pitchFamily="2" charset="2"/>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Chaussons, pour les déplacements à pied, dans l'eau, </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ct val="0"/>
              </a:spcBef>
              <a:buFont typeface="Wingdings" panose="05000000000000000000" pitchFamily="2" charset="2"/>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Palmes, pour secourir les personnes rapidement. </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U</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tilise parfois des moyens nautiques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(bateaux).</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re 8">
            <a:extLst>
              <a:ext uri="{FF2B5EF4-FFF2-40B4-BE49-F238E27FC236}">
                <a16:creationId xmlns:a16="http://schemas.microsoft.com/office/drawing/2014/main" id="{2C194629-7970-56BB-883D-C7AB681DDA9B}"/>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Tenues des spécialités</a:t>
            </a:r>
          </a:p>
        </p:txBody>
      </p:sp>
      <p:sp>
        <p:nvSpPr>
          <p:cNvPr id="59395" name="Espace réservé du numéro de diapositive 4">
            <a:extLst>
              <a:ext uri="{FF2B5EF4-FFF2-40B4-BE49-F238E27FC236}">
                <a16:creationId xmlns:a16="http://schemas.microsoft.com/office/drawing/2014/main" id="{31348FC5-B29E-D5AB-6C75-2DC1298355ED}"/>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5F87FE16-FDF1-495A-A14A-27683218483F}" type="slidenum">
              <a:rPr lang="fr-FR" altLang="fr-FR" sz="2000" smtClean="0">
                <a:solidFill>
                  <a:srgbClr val="984807"/>
                </a:solidFill>
              </a:rPr>
              <a:pPr>
                <a:spcBef>
                  <a:spcPct val="0"/>
                </a:spcBef>
                <a:buFontTx/>
                <a:buNone/>
              </a:pPr>
              <a:t>56</a:t>
            </a:fld>
            <a:endParaRPr lang="fr-FR" altLang="fr-FR" sz="2000">
              <a:solidFill>
                <a:srgbClr val="984807"/>
              </a:solidFill>
            </a:endParaRPr>
          </a:p>
        </p:txBody>
      </p:sp>
      <p:sp>
        <p:nvSpPr>
          <p:cNvPr id="59396" name="ZoneTexte 3">
            <a:extLst>
              <a:ext uri="{FF2B5EF4-FFF2-40B4-BE49-F238E27FC236}">
                <a16:creationId xmlns:a16="http://schemas.microsoft.com/office/drawing/2014/main" id="{49AE67C0-0013-1A2E-46C8-6D9BA8FD705B}"/>
              </a:ext>
            </a:extLst>
          </p:cNvPr>
          <p:cNvSpPr txBox="1">
            <a:spLocks noChangeArrowheads="1"/>
          </p:cNvSpPr>
          <p:nvPr/>
        </p:nvSpPr>
        <p:spPr bwMode="auto">
          <a:xfrm>
            <a:off x="468313" y="1412875"/>
            <a:ext cx="23129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Tenue du SAL : </a:t>
            </a:r>
          </a:p>
        </p:txBody>
      </p:sp>
      <p:pic>
        <p:nvPicPr>
          <p:cNvPr id="59397" name="Picture 1" descr="plongee02">
            <a:extLst>
              <a:ext uri="{FF2B5EF4-FFF2-40B4-BE49-F238E27FC236}">
                <a16:creationId xmlns:a16="http://schemas.microsoft.com/office/drawing/2014/main" id="{C857C928-B827-33EE-15BC-FEDA1FCC5F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2205038"/>
            <a:ext cx="5383212" cy="340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re 8">
            <a:extLst>
              <a:ext uri="{FF2B5EF4-FFF2-40B4-BE49-F238E27FC236}">
                <a16:creationId xmlns:a16="http://schemas.microsoft.com/office/drawing/2014/main" id="{60E633C7-38FE-E82C-7802-19AF8C1FC016}"/>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Tenues des spécialités</a:t>
            </a:r>
          </a:p>
        </p:txBody>
      </p:sp>
      <p:sp>
        <p:nvSpPr>
          <p:cNvPr id="60419" name="Espace réservé du numéro de diapositive 4">
            <a:extLst>
              <a:ext uri="{FF2B5EF4-FFF2-40B4-BE49-F238E27FC236}">
                <a16:creationId xmlns:a16="http://schemas.microsoft.com/office/drawing/2014/main" id="{617FBA8D-B318-1C14-2BD8-66D66165CF5B}"/>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5558168D-6250-4843-87A3-AFD42B6C79AB}" type="slidenum">
              <a:rPr lang="fr-FR" altLang="fr-FR" sz="2000" smtClean="0">
                <a:solidFill>
                  <a:srgbClr val="984807"/>
                </a:solidFill>
              </a:rPr>
              <a:pPr>
                <a:spcBef>
                  <a:spcPct val="0"/>
                </a:spcBef>
                <a:buFontTx/>
                <a:buNone/>
              </a:pPr>
              <a:t>57</a:t>
            </a:fld>
            <a:endParaRPr lang="fr-FR" altLang="fr-FR" sz="2000">
              <a:solidFill>
                <a:srgbClr val="984807"/>
              </a:solidFill>
            </a:endParaRPr>
          </a:p>
        </p:txBody>
      </p:sp>
      <p:sp>
        <p:nvSpPr>
          <p:cNvPr id="60420" name="ZoneTexte 3">
            <a:extLst>
              <a:ext uri="{FF2B5EF4-FFF2-40B4-BE49-F238E27FC236}">
                <a16:creationId xmlns:a16="http://schemas.microsoft.com/office/drawing/2014/main" id="{31B49CE3-F022-FB1E-6559-A3A0CFF6F69A}"/>
              </a:ext>
            </a:extLst>
          </p:cNvPr>
          <p:cNvSpPr txBox="1">
            <a:spLocks noChangeArrowheads="1"/>
          </p:cNvSpPr>
          <p:nvPr/>
        </p:nvSpPr>
        <p:spPr bwMode="auto">
          <a:xfrm>
            <a:off x="323850" y="1214438"/>
            <a:ext cx="23129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Tenue du SAL : </a:t>
            </a:r>
          </a:p>
        </p:txBody>
      </p:sp>
      <p:sp>
        <p:nvSpPr>
          <p:cNvPr id="60421" name="Rectangle 1">
            <a:extLst>
              <a:ext uri="{FF2B5EF4-FFF2-40B4-BE49-F238E27FC236}">
                <a16:creationId xmlns:a16="http://schemas.microsoft.com/office/drawing/2014/main" id="{107C2966-FB85-0147-0195-FFDF35BBE3E8}"/>
              </a:ext>
            </a:extLst>
          </p:cNvPr>
          <p:cNvSpPr>
            <a:spLocks noChangeArrowheads="1"/>
          </p:cNvSpPr>
          <p:nvPr/>
        </p:nvSpPr>
        <p:spPr bwMode="auto">
          <a:xfrm>
            <a:off x="323850" y="1916113"/>
            <a:ext cx="842486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a:solidFill>
                  <a:srgbClr val="000000"/>
                </a:solidFill>
                <a:latin typeface="Times New Roman" panose="02020603050405020304" pitchFamily="18" charset="0"/>
                <a:cs typeface="Calibri" panose="020F0502020204030204" pitchFamily="34" charset="0"/>
              </a:rPr>
              <a:t>Composée : </a:t>
            </a:r>
          </a:p>
          <a:p>
            <a:pPr algn="just">
              <a:spcBef>
                <a:spcPct val="0"/>
              </a:spcBef>
              <a:buFontTx/>
              <a:buNone/>
            </a:pPr>
            <a:r>
              <a:rPr lang="fr-FR" altLang="fr-FR" sz="2400">
                <a:solidFill>
                  <a:srgbClr val="000000"/>
                </a:solidFill>
                <a:latin typeface="Times New Roman" panose="02020603050405020304" pitchFamily="18" charset="0"/>
                <a:cs typeface="Calibri" panose="020F0502020204030204" pitchFamily="34" charset="0"/>
              </a:rPr>
              <a:t> </a:t>
            </a:r>
          </a:p>
          <a:p>
            <a:pPr algn="just">
              <a:spcBef>
                <a:spcPct val="0"/>
              </a:spcBef>
              <a:buFont typeface="Wingdings" panose="05000000000000000000" pitchFamily="2" charset="2"/>
              <a:buChar char=""/>
            </a:pPr>
            <a:r>
              <a:rPr lang="fr-FR" altLang="fr-FR" sz="2400">
                <a:solidFill>
                  <a:srgbClr val="000000"/>
                </a:solidFill>
                <a:latin typeface="Times New Roman" panose="02020603050405020304" pitchFamily="18" charset="0"/>
                <a:cs typeface="Calibri" panose="020F0502020204030204" pitchFamily="34" charset="0"/>
              </a:rPr>
              <a:t> Veste avec cagoule, pantalon, bottillons et gants ou une combinaison jouant un rôle de protection thermique et mécanique ;</a:t>
            </a:r>
          </a:p>
          <a:p>
            <a:pPr algn="just">
              <a:spcBef>
                <a:spcPct val="0"/>
              </a:spcBef>
              <a:buFont typeface="Wingdings" panose="05000000000000000000" pitchFamily="2" charset="2"/>
              <a:buChar char=""/>
            </a:pPr>
            <a:r>
              <a:rPr lang="fr-FR" altLang="fr-FR" sz="2400">
                <a:solidFill>
                  <a:srgbClr val="000000"/>
                </a:solidFill>
                <a:latin typeface="Times New Roman" panose="02020603050405020304" pitchFamily="18" charset="0"/>
                <a:cs typeface="Calibri" panose="020F0502020204030204" pitchFamily="34" charset="0"/>
              </a:rPr>
              <a:t> Masque,</a:t>
            </a:r>
          </a:p>
          <a:p>
            <a:pPr algn="just">
              <a:spcBef>
                <a:spcPct val="0"/>
              </a:spcBef>
              <a:buFont typeface="Wingdings" panose="05000000000000000000" pitchFamily="2" charset="2"/>
              <a:buChar char=""/>
            </a:pPr>
            <a:r>
              <a:rPr lang="fr-FR" altLang="fr-FR" sz="2400">
                <a:solidFill>
                  <a:srgbClr val="000000"/>
                </a:solidFill>
                <a:latin typeface="Times New Roman" panose="02020603050405020304" pitchFamily="18" charset="0"/>
                <a:cs typeface="Calibri" panose="020F0502020204030204" pitchFamily="34" charset="0"/>
              </a:rPr>
              <a:t> Scaphandre composé d’1 bloc bouteille et d’1 détendeur,</a:t>
            </a:r>
          </a:p>
          <a:p>
            <a:pPr algn="just">
              <a:spcBef>
                <a:spcPct val="0"/>
              </a:spcBef>
              <a:buFont typeface="Wingdings" panose="05000000000000000000" pitchFamily="2" charset="2"/>
              <a:buChar char=""/>
            </a:pPr>
            <a:r>
              <a:rPr lang="fr-FR" altLang="fr-FR" sz="2400">
                <a:solidFill>
                  <a:srgbClr val="000000"/>
                </a:solidFill>
                <a:latin typeface="Times New Roman" panose="02020603050405020304" pitchFamily="18" charset="0"/>
                <a:cs typeface="Calibri" panose="020F0502020204030204" pitchFamily="34" charset="0"/>
              </a:rPr>
              <a:t> Dispositif de lestage,</a:t>
            </a:r>
          </a:p>
          <a:p>
            <a:pPr algn="just">
              <a:spcBef>
                <a:spcPct val="0"/>
              </a:spcBef>
              <a:buFont typeface="Wingdings" panose="05000000000000000000" pitchFamily="2" charset="2"/>
              <a:buChar char=""/>
            </a:pPr>
            <a:r>
              <a:rPr lang="fr-FR" altLang="fr-FR" sz="2400">
                <a:solidFill>
                  <a:srgbClr val="000000"/>
                </a:solidFill>
                <a:latin typeface="Times New Roman" panose="02020603050405020304" pitchFamily="18" charset="0"/>
                <a:cs typeface="Calibri" panose="020F0502020204030204" pitchFamily="34" charset="0"/>
              </a:rPr>
              <a:t> Paire de palmes,</a:t>
            </a:r>
          </a:p>
          <a:p>
            <a:pPr algn="just">
              <a:spcBef>
                <a:spcPct val="0"/>
              </a:spcBef>
              <a:buFont typeface="Wingdings" panose="05000000000000000000" pitchFamily="2" charset="2"/>
              <a:buChar char=""/>
            </a:pPr>
            <a:r>
              <a:rPr lang="fr-FR" altLang="fr-FR" sz="2400">
                <a:solidFill>
                  <a:srgbClr val="000000"/>
                </a:solidFill>
                <a:latin typeface="Times New Roman" panose="02020603050405020304" pitchFamily="18" charset="0"/>
                <a:cs typeface="Calibri" panose="020F0502020204030204" pitchFamily="34" charset="0"/>
              </a:rPr>
              <a:t> Tuba, indispensable en surface.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re 8">
            <a:extLst>
              <a:ext uri="{FF2B5EF4-FFF2-40B4-BE49-F238E27FC236}">
                <a16:creationId xmlns:a16="http://schemas.microsoft.com/office/drawing/2014/main" id="{ED8C8C22-6303-25A6-A00C-E82DBFF558A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Tenues des spécialités</a:t>
            </a:r>
          </a:p>
        </p:txBody>
      </p:sp>
      <p:sp>
        <p:nvSpPr>
          <p:cNvPr id="61443" name="Espace réservé du numéro de diapositive 4">
            <a:extLst>
              <a:ext uri="{FF2B5EF4-FFF2-40B4-BE49-F238E27FC236}">
                <a16:creationId xmlns:a16="http://schemas.microsoft.com/office/drawing/2014/main" id="{A481F346-C846-B170-F054-03D33F1F63C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94BBE2C-76FE-41DA-A9AB-05605CC6A6FC}" type="slidenum">
              <a:rPr lang="fr-FR" altLang="fr-FR" sz="2000">
                <a:solidFill>
                  <a:srgbClr val="984807"/>
                </a:solidFill>
              </a:rPr>
              <a:pPr algn="r" eaLnBrk="1" hangingPunct="1">
                <a:spcBef>
                  <a:spcPct val="0"/>
                </a:spcBef>
                <a:buFontTx/>
                <a:buNone/>
              </a:pPr>
              <a:t>58</a:t>
            </a:fld>
            <a:endParaRPr lang="fr-FR" altLang="fr-FR" sz="2000">
              <a:solidFill>
                <a:srgbClr val="984807"/>
              </a:solidFill>
            </a:endParaRPr>
          </a:p>
        </p:txBody>
      </p:sp>
      <p:sp>
        <p:nvSpPr>
          <p:cNvPr id="61444" name="ZoneTexte 3">
            <a:extLst>
              <a:ext uri="{FF2B5EF4-FFF2-40B4-BE49-F238E27FC236}">
                <a16:creationId xmlns:a16="http://schemas.microsoft.com/office/drawing/2014/main" id="{B0DBBB0B-E98D-4255-2967-23B537494A0E}"/>
              </a:ext>
            </a:extLst>
          </p:cNvPr>
          <p:cNvSpPr txBox="1">
            <a:spLocks noChangeArrowheads="1"/>
          </p:cNvSpPr>
          <p:nvPr/>
        </p:nvSpPr>
        <p:spPr bwMode="auto">
          <a:xfrm>
            <a:off x="468313" y="1412875"/>
            <a:ext cx="23129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Tenue du SAL : </a:t>
            </a:r>
          </a:p>
        </p:txBody>
      </p:sp>
      <p:sp>
        <p:nvSpPr>
          <p:cNvPr id="61445" name="Rectangle 1">
            <a:extLst>
              <a:ext uri="{FF2B5EF4-FFF2-40B4-BE49-F238E27FC236}">
                <a16:creationId xmlns:a16="http://schemas.microsoft.com/office/drawing/2014/main" id="{E5CC7516-2C02-114E-CD06-8F11F0025CFC}"/>
              </a:ext>
            </a:extLst>
          </p:cNvPr>
          <p:cNvSpPr>
            <a:spLocks noChangeArrowheads="1"/>
          </p:cNvSpPr>
          <p:nvPr/>
        </p:nvSpPr>
        <p:spPr bwMode="auto">
          <a:xfrm>
            <a:off x="323850" y="2022475"/>
            <a:ext cx="8334375"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 typeface="Wingdings" panose="05000000000000000000" pitchFamily="2" charset="2"/>
              <a:buChar char=""/>
            </a:pPr>
            <a:r>
              <a:rPr lang="fr-FR" altLang="fr-FR" sz="2400">
                <a:solidFill>
                  <a:srgbClr val="000000"/>
                </a:solidFill>
                <a:latin typeface="Times New Roman" panose="02020603050405020304" pitchFamily="18" charset="0"/>
                <a:cs typeface="Calibri" panose="020F0502020204030204" pitchFamily="34" charset="0"/>
              </a:rPr>
              <a:t> Montre de plongée afin de contrôler le temps de plongée, </a:t>
            </a:r>
          </a:p>
          <a:p>
            <a:pPr algn="just">
              <a:spcBef>
                <a:spcPct val="0"/>
              </a:spcBef>
              <a:buFont typeface="Wingdings" panose="05000000000000000000" pitchFamily="2" charset="2"/>
              <a:buChar char=""/>
            </a:pPr>
            <a:endParaRPr lang="fr-FR" altLang="fr-FR" sz="2400">
              <a:solidFill>
                <a:srgbClr val="000000"/>
              </a:solidFill>
              <a:latin typeface="Times New Roman" panose="02020603050405020304" pitchFamily="18" charset="0"/>
              <a:cs typeface="Calibri" panose="020F0502020204030204" pitchFamily="34" charset="0"/>
            </a:endParaRPr>
          </a:p>
          <a:p>
            <a:pPr algn="just">
              <a:spcBef>
                <a:spcPct val="0"/>
              </a:spcBef>
              <a:buFont typeface="Wingdings" panose="05000000000000000000" pitchFamily="2" charset="2"/>
              <a:buChar char=""/>
            </a:pPr>
            <a:r>
              <a:rPr lang="fr-FR" altLang="fr-FR" sz="2400">
                <a:solidFill>
                  <a:srgbClr val="000000"/>
                </a:solidFill>
                <a:latin typeface="Times New Roman" panose="02020603050405020304" pitchFamily="18" charset="0"/>
                <a:cs typeface="Calibri" panose="020F0502020204030204" pitchFamily="34" charset="0"/>
              </a:rPr>
              <a:t> Profondimètre indispensable pour effectuer toutes les plongées.</a:t>
            </a:r>
          </a:p>
          <a:p>
            <a:pPr algn="just">
              <a:spcBef>
                <a:spcPct val="0"/>
              </a:spcBef>
              <a:buFont typeface="Wingdings" panose="05000000000000000000" pitchFamily="2" charset="2"/>
              <a:buChar char=""/>
            </a:pPr>
            <a:endParaRPr lang="fr-FR" altLang="fr-FR" sz="2400">
              <a:solidFill>
                <a:srgbClr val="000000"/>
              </a:solidFill>
              <a:latin typeface="Times New Roman" panose="02020603050405020304" pitchFamily="18" charset="0"/>
              <a:cs typeface="Calibri" panose="020F0502020204030204" pitchFamily="34" charset="0"/>
            </a:endParaRPr>
          </a:p>
          <a:p>
            <a:pPr algn="just">
              <a:spcBef>
                <a:spcPct val="0"/>
              </a:spcBef>
              <a:buFont typeface="Wingdings" panose="05000000000000000000" pitchFamily="2" charset="2"/>
              <a:buChar char=""/>
            </a:pPr>
            <a:r>
              <a:rPr lang="fr-FR" altLang="fr-FR" sz="2400">
                <a:solidFill>
                  <a:srgbClr val="000000"/>
                </a:solidFill>
                <a:latin typeface="Times New Roman" panose="02020603050405020304" pitchFamily="18" charset="0"/>
                <a:cs typeface="Calibri" panose="020F0502020204030204" pitchFamily="34" charset="0"/>
              </a:rPr>
              <a:t> Poignard, à la fois outil et élément de sécurité,</a:t>
            </a:r>
          </a:p>
          <a:p>
            <a:pPr algn="just">
              <a:spcBef>
                <a:spcPct val="0"/>
              </a:spcBef>
              <a:buFont typeface="Wingdings" panose="05000000000000000000" pitchFamily="2" charset="2"/>
              <a:buChar char=""/>
            </a:pPr>
            <a:endParaRPr lang="fr-FR" altLang="fr-FR" sz="2400">
              <a:solidFill>
                <a:srgbClr val="000000"/>
              </a:solidFill>
              <a:latin typeface="Times New Roman" panose="02020603050405020304" pitchFamily="18" charset="0"/>
              <a:cs typeface="Calibri" panose="020F0502020204030204" pitchFamily="34" charset="0"/>
            </a:endParaRPr>
          </a:p>
          <a:p>
            <a:pPr algn="just">
              <a:spcBef>
                <a:spcPct val="0"/>
              </a:spcBef>
              <a:buFont typeface="Wingdings" panose="05000000000000000000" pitchFamily="2" charset="2"/>
              <a:buChar char=""/>
            </a:pPr>
            <a:r>
              <a:rPr lang="fr-FR" altLang="fr-FR" sz="2400">
                <a:solidFill>
                  <a:srgbClr val="000000"/>
                </a:solidFill>
                <a:latin typeface="Times New Roman" panose="02020603050405020304" pitchFamily="18" charset="0"/>
                <a:cs typeface="Calibri" panose="020F0502020204030204" pitchFamily="34" charset="0"/>
              </a:rPr>
              <a:t> Lampe torche,</a:t>
            </a:r>
          </a:p>
          <a:p>
            <a:pPr algn="just">
              <a:spcBef>
                <a:spcPct val="0"/>
              </a:spcBef>
              <a:buFont typeface="Wingdings" panose="05000000000000000000" pitchFamily="2" charset="2"/>
              <a:buChar char=""/>
            </a:pPr>
            <a:endParaRPr lang="fr-FR" altLang="fr-FR" sz="2400">
              <a:solidFill>
                <a:srgbClr val="000000"/>
              </a:solidFill>
              <a:latin typeface="Times New Roman" panose="02020603050405020304" pitchFamily="18" charset="0"/>
              <a:cs typeface="Calibri" panose="020F0502020204030204" pitchFamily="34" charset="0"/>
            </a:endParaRPr>
          </a:p>
          <a:p>
            <a:pPr algn="just">
              <a:spcBef>
                <a:spcPct val="0"/>
              </a:spcBef>
              <a:buFont typeface="Wingdings" panose="05000000000000000000" pitchFamily="2" charset="2"/>
              <a:buChar char=""/>
            </a:pPr>
            <a:r>
              <a:rPr lang="fr-FR" altLang="fr-FR" sz="2400">
                <a:solidFill>
                  <a:srgbClr val="000000"/>
                </a:solidFill>
                <a:latin typeface="Times New Roman" panose="02020603050405020304" pitchFamily="18" charset="0"/>
                <a:cs typeface="Calibri" panose="020F0502020204030204" pitchFamily="34" charset="0"/>
              </a:rPr>
              <a:t> Système de sécurité gonflable (gilet ou bouée) permettant au plongeur de remonter et de se maintenir en surface sans efforts.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re 8">
            <a:extLst>
              <a:ext uri="{FF2B5EF4-FFF2-40B4-BE49-F238E27FC236}">
                <a16:creationId xmlns:a16="http://schemas.microsoft.com/office/drawing/2014/main" id="{950C3557-5943-003B-E414-2A3016086AFD}"/>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Tenues des spécialités</a:t>
            </a:r>
          </a:p>
        </p:txBody>
      </p:sp>
      <p:sp>
        <p:nvSpPr>
          <p:cNvPr id="62467" name="Espace réservé du numéro de diapositive 4">
            <a:extLst>
              <a:ext uri="{FF2B5EF4-FFF2-40B4-BE49-F238E27FC236}">
                <a16:creationId xmlns:a16="http://schemas.microsoft.com/office/drawing/2014/main" id="{3CAB6EB1-2E20-8839-3D5A-262857D9B2F3}"/>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76B5F194-1D1C-4F42-ACAD-ADB2CC098513}" type="slidenum">
              <a:rPr lang="fr-FR" altLang="fr-FR" sz="2000" smtClean="0">
                <a:solidFill>
                  <a:srgbClr val="984807"/>
                </a:solidFill>
              </a:rPr>
              <a:pPr>
                <a:spcBef>
                  <a:spcPct val="0"/>
                </a:spcBef>
                <a:buFontTx/>
                <a:buNone/>
              </a:pPr>
              <a:t>59</a:t>
            </a:fld>
            <a:endParaRPr lang="fr-FR" altLang="fr-FR" sz="2000">
              <a:solidFill>
                <a:srgbClr val="984807"/>
              </a:solidFill>
            </a:endParaRPr>
          </a:p>
        </p:txBody>
      </p:sp>
      <p:sp>
        <p:nvSpPr>
          <p:cNvPr id="62468" name="ZoneTexte 3">
            <a:extLst>
              <a:ext uri="{FF2B5EF4-FFF2-40B4-BE49-F238E27FC236}">
                <a16:creationId xmlns:a16="http://schemas.microsoft.com/office/drawing/2014/main" id="{4BF9EC70-2982-6C63-EEC7-D818AAA98249}"/>
              </a:ext>
            </a:extLst>
          </p:cNvPr>
          <p:cNvSpPr txBox="1">
            <a:spLocks noChangeArrowheads="1"/>
          </p:cNvSpPr>
          <p:nvPr/>
        </p:nvSpPr>
        <p:spPr bwMode="auto">
          <a:xfrm>
            <a:off x="468313" y="1412875"/>
            <a:ext cx="3662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Tenue risques chimiques : </a:t>
            </a:r>
          </a:p>
        </p:txBody>
      </p:sp>
      <p:sp>
        <p:nvSpPr>
          <p:cNvPr id="62469" name="Rectangle 1">
            <a:extLst>
              <a:ext uri="{FF2B5EF4-FFF2-40B4-BE49-F238E27FC236}">
                <a16:creationId xmlns:a16="http://schemas.microsoft.com/office/drawing/2014/main" id="{1E87E7EC-9804-5A03-582C-F678F9417235}"/>
              </a:ext>
            </a:extLst>
          </p:cNvPr>
          <p:cNvSpPr>
            <a:spLocks noChangeArrowheads="1"/>
          </p:cNvSpPr>
          <p:nvPr/>
        </p:nvSpPr>
        <p:spPr bwMode="auto">
          <a:xfrm>
            <a:off x="293688" y="2133600"/>
            <a:ext cx="6149975" cy="362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Permet la pénétration dans un milieu chargé en vapeurs agressives composée d’1 combinaison d’1 seul tenant, avec bottes en caoutchouc intégrées, étanche au gaz.</a:t>
            </a:r>
          </a:p>
          <a:p>
            <a:pPr>
              <a:lnSpc>
                <a:spcPct val="107000"/>
              </a:lnSpc>
              <a:spcBef>
                <a:spcPct val="0"/>
              </a:spcBef>
              <a:buFontTx/>
              <a:buNone/>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ARI est à l'extérieur de la combinaison.</a:t>
            </a:r>
          </a:p>
          <a:p>
            <a:pPr>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Ecran facial panoramique permet une large vision.</a:t>
            </a:r>
          </a:p>
        </p:txBody>
      </p:sp>
      <p:pic>
        <p:nvPicPr>
          <p:cNvPr id="62470" name="Picture 1">
            <a:extLst>
              <a:ext uri="{FF2B5EF4-FFF2-40B4-BE49-F238E27FC236}">
                <a16:creationId xmlns:a16="http://schemas.microsoft.com/office/drawing/2014/main" id="{3314AD2E-1B27-CA73-C856-5F63E18714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25" y="1317625"/>
            <a:ext cx="2478088" cy="375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re 8">
            <a:extLst>
              <a:ext uri="{FF2B5EF4-FFF2-40B4-BE49-F238E27FC236}">
                <a16:creationId xmlns:a16="http://schemas.microsoft.com/office/drawing/2014/main" id="{1D2ED3DC-9D0A-9C7C-2119-3AA2E51060D9}"/>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8195" name="Espace réservé du numéro de diapositive 4">
            <a:extLst>
              <a:ext uri="{FF2B5EF4-FFF2-40B4-BE49-F238E27FC236}">
                <a16:creationId xmlns:a16="http://schemas.microsoft.com/office/drawing/2014/main" id="{1F0336EA-1896-2113-461C-726677159465}"/>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1E36E5DA-B6CA-4407-962C-BCF28DF5B107}" type="slidenum">
              <a:rPr lang="fr-FR" altLang="fr-FR" sz="2000" smtClean="0">
                <a:solidFill>
                  <a:srgbClr val="984807"/>
                </a:solidFill>
              </a:rPr>
              <a:pPr>
                <a:spcBef>
                  <a:spcPct val="0"/>
                </a:spcBef>
                <a:buFontTx/>
                <a:buNone/>
              </a:pPr>
              <a:t>6</a:t>
            </a:fld>
            <a:endParaRPr lang="fr-FR" altLang="fr-FR" sz="2000">
              <a:solidFill>
                <a:srgbClr val="984807"/>
              </a:solidFill>
            </a:endParaRPr>
          </a:p>
        </p:txBody>
      </p:sp>
      <p:sp>
        <p:nvSpPr>
          <p:cNvPr id="8196" name="Rectangle 1">
            <a:extLst>
              <a:ext uri="{FF2B5EF4-FFF2-40B4-BE49-F238E27FC236}">
                <a16:creationId xmlns:a16="http://schemas.microsoft.com/office/drawing/2014/main" id="{4A7474AD-4E9F-EAE8-6F04-0AC7D04C4B29}"/>
              </a:ext>
            </a:extLst>
          </p:cNvPr>
          <p:cNvSpPr>
            <a:spLocks noChangeArrowheads="1"/>
          </p:cNvSpPr>
          <p:nvPr/>
        </p:nvSpPr>
        <p:spPr bwMode="auto">
          <a:xfrm>
            <a:off x="414338" y="1316038"/>
            <a:ext cx="8189912" cy="243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Pour des raisons d'hygiène et de sécurité, le SP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 typeface="Wingdings" panose="05000000000000000000" pitchFamily="2" charset="2"/>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Article 1.8.10 du RI SDMIS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 typeface="Wingdings" panose="05000000000000000000" pitchFamily="2" charset="2"/>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Barbe et favoris interdit (port ARI), </a:t>
            </a:r>
          </a:p>
          <a:p>
            <a:pPr algn="just">
              <a:lnSpc>
                <a:spcPct val="107000"/>
              </a:lnSpc>
              <a:spcBef>
                <a:spcPct val="0"/>
              </a:spcBef>
              <a:buFont typeface="Wingdings" panose="05000000000000000000" pitchFamily="2" charset="2"/>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Rasage impératif pour la prise de service.</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197" name="Picture 14" descr="C:\Mes Documents\Philippe\J.S.P\Inscrits\Trombinoscope\Damien Debize.JPG">
            <a:extLst>
              <a:ext uri="{FF2B5EF4-FFF2-40B4-BE49-F238E27FC236}">
                <a16:creationId xmlns:a16="http://schemas.microsoft.com/office/drawing/2014/main" id="{960F906C-FA1B-234D-FE69-79AC2489C2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2663" y="3573463"/>
            <a:ext cx="2667000"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re 8">
            <a:extLst>
              <a:ext uri="{FF2B5EF4-FFF2-40B4-BE49-F238E27FC236}">
                <a16:creationId xmlns:a16="http://schemas.microsoft.com/office/drawing/2014/main" id="{61D4C9E7-F4D4-B4AA-1A4B-75D9CB6FC641}"/>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Tenues des spécialités </a:t>
            </a:r>
          </a:p>
        </p:txBody>
      </p:sp>
      <p:sp>
        <p:nvSpPr>
          <p:cNvPr id="63491" name="Espace réservé du numéro de diapositive 4">
            <a:extLst>
              <a:ext uri="{FF2B5EF4-FFF2-40B4-BE49-F238E27FC236}">
                <a16:creationId xmlns:a16="http://schemas.microsoft.com/office/drawing/2014/main" id="{56B55C9C-9F87-6244-B984-475F236B8935}"/>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2ED2EA9F-B76A-4381-B264-127C4C7CABEF}" type="slidenum">
              <a:rPr lang="fr-FR" altLang="fr-FR" sz="2000" smtClean="0">
                <a:solidFill>
                  <a:srgbClr val="984807"/>
                </a:solidFill>
              </a:rPr>
              <a:pPr>
                <a:spcBef>
                  <a:spcPct val="0"/>
                </a:spcBef>
                <a:buFontTx/>
                <a:buNone/>
              </a:pPr>
              <a:t>60</a:t>
            </a:fld>
            <a:endParaRPr lang="fr-FR" altLang="fr-FR" sz="2000">
              <a:solidFill>
                <a:srgbClr val="984807"/>
              </a:solidFill>
            </a:endParaRPr>
          </a:p>
        </p:txBody>
      </p:sp>
      <p:sp>
        <p:nvSpPr>
          <p:cNvPr id="63492" name="ZoneTexte 3">
            <a:extLst>
              <a:ext uri="{FF2B5EF4-FFF2-40B4-BE49-F238E27FC236}">
                <a16:creationId xmlns:a16="http://schemas.microsoft.com/office/drawing/2014/main" id="{AAD70352-57E4-CBB3-B3A3-875FB440C264}"/>
              </a:ext>
            </a:extLst>
          </p:cNvPr>
          <p:cNvSpPr txBox="1">
            <a:spLocks noChangeArrowheads="1"/>
          </p:cNvSpPr>
          <p:nvPr/>
        </p:nvSpPr>
        <p:spPr bwMode="auto">
          <a:xfrm>
            <a:off x="468313" y="1412875"/>
            <a:ext cx="19796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Tenue RAD : </a:t>
            </a:r>
          </a:p>
        </p:txBody>
      </p:sp>
      <p:pic>
        <p:nvPicPr>
          <p:cNvPr id="63493" name="Picture 1">
            <a:extLst>
              <a:ext uri="{FF2B5EF4-FFF2-40B4-BE49-F238E27FC236}">
                <a16:creationId xmlns:a16="http://schemas.microsoft.com/office/drawing/2014/main" id="{301B4FBE-C723-4547-26D6-35828E6734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1247775"/>
            <a:ext cx="2160587"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2">
            <a:extLst>
              <a:ext uri="{FF2B5EF4-FFF2-40B4-BE49-F238E27FC236}">
                <a16:creationId xmlns:a16="http://schemas.microsoft.com/office/drawing/2014/main" id="{7CB654E4-C8EF-90F9-3412-3D8D6A5D73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1214438"/>
            <a:ext cx="2198687"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5" name="Rectangle 1">
            <a:extLst>
              <a:ext uri="{FF2B5EF4-FFF2-40B4-BE49-F238E27FC236}">
                <a16:creationId xmlns:a16="http://schemas.microsoft.com/office/drawing/2014/main" id="{B0C49154-EDA4-96AF-6646-556D34414FE0}"/>
              </a:ext>
            </a:extLst>
          </p:cNvPr>
          <p:cNvSpPr>
            <a:spLocks noChangeArrowheads="1"/>
          </p:cNvSpPr>
          <p:nvPr/>
        </p:nvSpPr>
        <p:spPr bwMode="auto">
          <a:xfrm>
            <a:off x="285750" y="4187825"/>
            <a:ext cx="8694738"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Vêtements ne préservant pas contre l'irradiation  : protègent de la contamination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destinés à protéger des poussières radioactives</a:t>
            </a:r>
          </a:p>
          <a:p>
            <a:pPr>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Utilisés avec ARI ou cartouches filtrantes qui protègent contre les poussières radioactives.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re 8">
            <a:extLst>
              <a:ext uri="{FF2B5EF4-FFF2-40B4-BE49-F238E27FC236}">
                <a16:creationId xmlns:a16="http://schemas.microsoft.com/office/drawing/2014/main" id="{DFEBF26A-A9F4-3156-312E-C2BECC83E085}"/>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Tenues des spécialités</a:t>
            </a:r>
          </a:p>
        </p:txBody>
      </p:sp>
      <p:sp>
        <p:nvSpPr>
          <p:cNvPr id="64515" name="Espace réservé du numéro de diapositive 4">
            <a:extLst>
              <a:ext uri="{FF2B5EF4-FFF2-40B4-BE49-F238E27FC236}">
                <a16:creationId xmlns:a16="http://schemas.microsoft.com/office/drawing/2014/main" id="{8058ED40-18E6-887D-9596-9F9F4787F1E4}"/>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6FC3DFE9-4D3F-4B8B-8437-5B6A75E898B6}" type="slidenum">
              <a:rPr lang="fr-FR" altLang="fr-FR" sz="2000" smtClean="0">
                <a:solidFill>
                  <a:srgbClr val="984807"/>
                </a:solidFill>
              </a:rPr>
              <a:pPr>
                <a:spcBef>
                  <a:spcPct val="0"/>
                </a:spcBef>
                <a:buFontTx/>
                <a:buNone/>
              </a:pPr>
              <a:t>61</a:t>
            </a:fld>
            <a:endParaRPr lang="fr-FR" altLang="fr-FR" sz="2000">
              <a:solidFill>
                <a:srgbClr val="984807"/>
              </a:solidFill>
            </a:endParaRPr>
          </a:p>
        </p:txBody>
      </p:sp>
      <p:sp>
        <p:nvSpPr>
          <p:cNvPr id="64516" name="ZoneTexte 3">
            <a:extLst>
              <a:ext uri="{FF2B5EF4-FFF2-40B4-BE49-F238E27FC236}">
                <a16:creationId xmlns:a16="http://schemas.microsoft.com/office/drawing/2014/main" id="{686CE3E2-E2D8-B45C-2B61-1FA4538E5EA8}"/>
              </a:ext>
            </a:extLst>
          </p:cNvPr>
          <p:cNvSpPr txBox="1">
            <a:spLocks noChangeArrowheads="1"/>
          </p:cNvSpPr>
          <p:nvPr/>
        </p:nvSpPr>
        <p:spPr bwMode="auto">
          <a:xfrm>
            <a:off x="336550" y="1254125"/>
            <a:ext cx="2809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Tenue d’approche : </a:t>
            </a:r>
          </a:p>
        </p:txBody>
      </p:sp>
      <p:pic>
        <p:nvPicPr>
          <p:cNvPr id="64517" name="Picture 1" descr="approcher les flammes">
            <a:extLst>
              <a:ext uri="{FF2B5EF4-FFF2-40B4-BE49-F238E27FC236}">
                <a16:creationId xmlns:a16="http://schemas.microsoft.com/office/drawing/2014/main" id="{D9F4A137-8B55-FBD8-F7E3-BB4AE78722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254" t="6383" r="18645"/>
          <a:stretch>
            <a:fillRect/>
          </a:stretch>
        </p:blipFill>
        <p:spPr bwMode="auto">
          <a:xfrm>
            <a:off x="6443663" y="3454400"/>
            <a:ext cx="2503487" cy="282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2" descr="imagesCAUB3YFU">
            <a:extLst>
              <a:ext uri="{FF2B5EF4-FFF2-40B4-BE49-F238E27FC236}">
                <a16:creationId xmlns:a16="http://schemas.microsoft.com/office/drawing/2014/main" id="{94979F4C-FC02-2982-3522-83C5126F10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725" y="3911600"/>
            <a:ext cx="1646238" cy="231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9" name="Rectangle 1">
            <a:extLst>
              <a:ext uri="{FF2B5EF4-FFF2-40B4-BE49-F238E27FC236}">
                <a16:creationId xmlns:a16="http://schemas.microsoft.com/office/drawing/2014/main" id="{B41A0D6F-E6CA-A6C1-C32B-1C209D3A9CF0}"/>
              </a:ext>
            </a:extLst>
          </p:cNvPr>
          <p:cNvSpPr>
            <a:spLocks noChangeArrowheads="1"/>
          </p:cNvSpPr>
          <p:nvPr/>
        </p:nvSpPr>
        <p:spPr bwMode="auto">
          <a:xfrm>
            <a:off x="336550" y="1844675"/>
            <a:ext cx="8408988"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Inventaire du FMOGP, ces vêtements permettent :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 typeface="Wingdings" panose="05000000000000000000" pitchFamily="2" charset="2"/>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Reconnaissances de courte durée,</a:t>
            </a:r>
          </a:p>
          <a:p>
            <a:pPr algn="just">
              <a:lnSpc>
                <a:spcPct val="107000"/>
              </a:lnSpc>
              <a:spcBef>
                <a:spcPct val="0"/>
              </a:spcBef>
              <a:buFont typeface="Wingdings" panose="05000000000000000000" pitchFamily="2" charset="2"/>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Approche jusqu'à la lisère d’1 feu afin de positionner 1 lance canon, fermer 1 vanne par exemple.</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Tissu donne au vêtement un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pouvoir incombustible et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thermo-réflecteur.</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re 8">
            <a:extLst>
              <a:ext uri="{FF2B5EF4-FFF2-40B4-BE49-F238E27FC236}">
                <a16:creationId xmlns:a16="http://schemas.microsoft.com/office/drawing/2014/main" id="{EB0CC476-B188-2CDE-9084-27696FC56D95}"/>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Autres tenues</a:t>
            </a:r>
          </a:p>
        </p:txBody>
      </p:sp>
      <p:sp>
        <p:nvSpPr>
          <p:cNvPr id="65539" name="Espace réservé du numéro de diapositive 4">
            <a:extLst>
              <a:ext uri="{FF2B5EF4-FFF2-40B4-BE49-F238E27FC236}">
                <a16:creationId xmlns:a16="http://schemas.microsoft.com/office/drawing/2014/main" id="{AE0F4BDC-0010-F487-0522-F52E50529394}"/>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EE6AE087-F613-4FBF-893A-948C89B060E9}" type="slidenum">
              <a:rPr lang="fr-FR" altLang="fr-FR" sz="2000" smtClean="0">
                <a:solidFill>
                  <a:srgbClr val="984807"/>
                </a:solidFill>
              </a:rPr>
              <a:pPr>
                <a:spcBef>
                  <a:spcPct val="0"/>
                </a:spcBef>
                <a:buFontTx/>
                <a:buNone/>
              </a:pPr>
              <a:t>62</a:t>
            </a:fld>
            <a:endParaRPr lang="fr-FR" altLang="fr-FR" sz="2000">
              <a:solidFill>
                <a:srgbClr val="984807"/>
              </a:solidFill>
            </a:endParaRPr>
          </a:p>
        </p:txBody>
      </p:sp>
      <p:sp>
        <p:nvSpPr>
          <p:cNvPr id="65540" name="ZoneTexte 3">
            <a:extLst>
              <a:ext uri="{FF2B5EF4-FFF2-40B4-BE49-F238E27FC236}">
                <a16:creationId xmlns:a16="http://schemas.microsoft.com/office/drawing/2014/main" id="{329E4713-A44B-4FE9-083D-9A9CEF904843}"/>
              </a:ext>
            </a:extLst>
          </p:cNvPr>
          <p:cNvSpPr txBox="1">
            <a:spLocks noChangeArrowheads="1"/>
          </p:cNvSpPr>
          <p:nvPr/>
        </p:nvSpPr>
        <p:spPr bwMode="auto">
          <a:xfrm>
            <a:off x="323850" y="1320800"/>
            <a:ext cx="23796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Tenue de sport : </a:t>
            </a:r>
          </a:p>
        </p:txBody>
      </p:sp>
      <p:pic>
        <p:nvPicPr>
          <p:cNvPr id="65541" name="Image 6" descr="P1010017">
            <a:extLst>
              <a:ext uri="{FF2B5EF4-FFF2-40B4-BE49-F238E27FC236}">
                <a16:creationId xmlns:a16="http://schemas.microsoft.com/office/drawing/2014/main" id="{448EC4AA-6258-BF44-AF74-824C3A8F4A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6963" y="2713038"/>
            <a:ext cx="26543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Rectangle 1">
            <a:extLst>
              <a:ext uri="{FF2B5EF4-FFF2-40B4-BE49-F238E27FC236}">
                <a16:creationId xmlns:a16="http://schemas.microsoft.com/office/drawing/2014/main" id="{F14AD1FD-CE95-F36D-73B4-C529086D9DA9}"/>
              </a:ext>
            </a:extLst>
          </p:cNvPr>
          <p:cNvSpPr>
            <a:spLocks noChangeArrowheads="1"/>
          </p:cNvSpPr>
          <p:nvPr/>
        </p:nvSpPr>
        <p:spPr bwMode="auto">
          <a:xfrm>
            <a:off x="468313" y="1889125"/>
            <a:ext cx="8118475"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Activité physique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port équipement sportif adapté afin de prévenir les blessures et les coups de chaud.</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Se compose de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 typeface="Arial" panose="020B0604020202020204" pitchFamily="34" charset="0"/>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Tee-shirt respirant,</a:t>
            </a:r>
          </a:p>
          <a:p>
            <a:pPr algn="just">
              <a:lnSpc>
                <a:spcPct val="107000"/>
              </a:lnSpc>
              <a:spcBef>
                <a:spcPct val="0"/>
              </a:spcBef>
              <a:buFont typeface="Arial" panose="020B0604020202020204" pitchFamily="34" charset="0"/>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Short ample,</a:t>
            </a:r>
          </a:p>
          <a:p>
            <a:pPr algn="just">
              <a:lnSpc>
                <a:spcPct val="107000"/>
              </a:lnSpc>
              <a:spcBef>
                <a:spcPct val="0"/>
              </a:spcBef>
              <a:buFont typeface="Arial" panose="020B0604020202020204" pitchFamily="34" charset="0"/>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Chaussures de sport adaptées à l’activité, </a:t>
            </a:r>
          </a:p>
          <a:p>
            <a:pPr algn="just">
              <a:lnSpc>
                <a:spcPct val="107000"/>
              </a:lnSpc>
              <a:spcBef>
                <a:spcPct val="0"/>
              </a:spcBef>
              <a:buFont typeface="Arial" panose="020B0604020202020204" pitchFamily="34" charset="0"/>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Survêtement à revêtir à la fin de la séance.</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re 8">
            <a:extLst>
              <a:ext uri="{FF2B5EF4-FFF2-40B4-BE49-F238E27FC236}">
                <a16:creationId xmlns:a16="http://schemas.microsoft.com/office/drawing/2014/main" id="{33E792D6-F33A-8CE7-F707-A8636B40AFEC}"/>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Autres tenues</a:t>
            </a:r>
          </a:p>
        </p:txBody>
      </p:sp>
      <p:sp>
        <p:nvSpPr>
          <p:cNvPr id="66563" name="Espace réservé du numéro de diapositive 4">
            <a:extLst>
              <a:ext uri="{FF2B5EF4-FFF2-40B4-BE49-F238E27FC236}">
                <a16:creationId xmlns:a16="http://schemas.microsoft.com/office/drawing/2014/main" id="{ACAD0857-4F83-04DA-9380-1C21D213446C}"/>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FD29E33C-0FE7-437A-9E0B-C7632575D1C5}" type="slidenum">
              <a:rPr lang="fr-FR" altLang="fr-FR" sz="2000" smtClean="0">
                <a:solidFill>
                  <a:srgbClr val="984807"/>
                </a:solidFill>
              </a:rPr>
              <a:pPr>
                <a:spcBef>
                  <a:spcPct val="0"/>
                </a:spcBef>
                <a:buFontTx/>
                <a:buNone/>
              </a:pPr>
              <a:t>63</a:t>
            </a:fld>
            <a:endParaRPr lang="fr-FR" altLang="fr-FR" sz="2000">
              <a:solidFill>
                <a:srgbClr val="984807"/>
              </a:solidFill>
            </a:endParaRPr>
          </a:p>
        </p:txBody>
      </p:sp>
      <p:sp>
        <p:nvSpPr>
          <p:cNvPr id="66564" name="Rectangle 1">
            <a:extLst>
              <a:ext uri="{FF2B5EF4-FFF2-40B4-BE49-F238E27FC236}">
                <a16:creationId xmlns:a16="http://schemas.microsoft.com/office/drawing/2014/main" id="{8FCC9084-06C3-0F91-008F-F85659C8BB4A}"/>
              </a:ext>
            </a:extLst>
          </p:cNvPr>
          <p:cNvSpPr>
            <a:spLocks noChangeArrowheads="1"/>
          </p:cNvSpPr>
          <p:nvPr/>
        </p:nvSpPr>
        <p:spPr bwMode="auto">
          <a:xfrm>
            <a:off x="323850" y="1341438"/>
            <a:ext cx="8335963"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Séance de sport peut-être interrompue par une intervention.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Les anciens vous donneront quelques astuces pour s'habiller rapidement comme par exemple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Tenue sera préparée pour un départ éventuel en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marL="0" lvl="1" algn="just">
              <a:lnSpc>
                <a:spcPct val="107000"/>
              </a:lnSpc>
              <a:spcBef>
                <a:spcPct val="0"/>
              </a:spcBef>
              <a:buFont typeface="Wingdings" panose="05000000000000000000" pitchFamily="2" charset="2"/>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Repliant le pantalon sur les bottes,</a:t>
            </a:r>
          </a:p>
          <a:p>
            <a:pPr marL="0" lvl="1" algn="just">
              <a:lnSpc>
                <a:spcPct val="107000"/>
              </a:lnSpc>
              <a:spcBef>
                <a:spcPct val="0"/>
              </a:spcBef>
              <a:buFont typeface="Wingdings" panose="05000000000000000000" pitchFamily="2" charset="2"/>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Enlevant d’1seul tenant SVI et polo,</a:t>
            </a:r>
          </a:p>
        </p:txBody>
      </p:sp>
      <p:pic>
        <p:nvPicPr>
          <p:cNvPr id="66565" name="Picture 6" descr="IMGP5343">
            <a:extLst>
              <a:ext uri="{FF2B5EF4-FFF2-40B4-BE49-F238E27FC236}">
                <a16:creationId xmlns:a16="http://schemas.microsoft.com/office/drawing/2014/main" id="{D6512A2A-DFB9-0080-0FAC-628D949F85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943" t="9869" r="4362" b="15050"/>
          <a:stretch>
            <a:fillRect/>
          </a:stretch>
        </p:blipFill>
        <p:spPr bwMode="auto">
          <a:xfrm>
            <a:off x="6227763" y="3324225"/>
            <a:ext cx="2603500"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re 8">
            <a:extLst>
              <a:ext uri="{FF2B5EF4-FFF2-40B4-BE49-F238E27FC236}">
                <a16:creationId xmlns:a16="http://schemas.microsoft.com/office/drawing/2014/main" id="{11175CFC-859F-8ECE-BD54-39DD63DD427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Autres tenues</a:t>
            </a:r>
          </a:p>
        </p:txBody>
      </p:sp>
      <p:sp>
        <p:nvSpPr>
          <p:cNvPr id="67587" name="Espace réservé du numéro de diapositive 4">
            <a:extLst>
              <a:ext uri="{FF2B5EF4-FFF2-40B4-BE49-F238E27FC236}">
                <a16:creationId xmlns:a16="http://schemas.microsoft.com/office/drawing/2014/main" id="{1B065109-374C-AE12-F5FF-0A2D91E9545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8CD090A-21F9-4111-BA4E-AC81DF916816}" type="slidenum">
              <a:rPr lang="fr-FR" altLang="fr-FR" sz="2000">
                <a:solidFill>
                  <a:srgbClr val="984807"/>
                </a:solidFill>
              </a:rPr>
              <a:pPr algn="r" eaLnBrk="1" hangingPunct="1">
                <a:spcBef>
                  <a:spcPct val="0"/>
                </a:spcBef>
                <a:buFontTx/>
                <a:buNone/>
              </a:pPr>
              <a:t>64</a:t>
            </a:fld>
            <a:endParaRPr lang="fr-FR" altLang="fr-FR" sz="2000">
              <a:solidFill>
                <a:srgbClr val="984807"/>
              </a:solidFill>
            </a:endParaRPr>
          </a:p>
        </p:txBody>
      </p:sp>
      <p:sp>
        <p:nvSpPr>
          <p:cNvPr id="67588" name="ZoneTexte 3">
            <a:extLst>
              <a:ext uri="{FF2B5EF4-FFF2-40B4-BE49-F238E27FC236}">
                <a16:creationId xmlns:a16="http://schemas.microsoft.com/office/drawing/2014/main" id="{2CCF8F65-ABD3-9858-B34B-4E872DCE12E3}"/>
              </a:ext>
            </a:extLst>
          </p:cNvPr>
          <p:cNvSpPr txBox="1">
            <a:spLocks noChangeArrowheads="1"/>
          </p:cNvSpPr>
          <p:nvPr/>
        </p:nvSpPr>
        <p:spPr bwMode="auto">
          <a:xfrm>
            <a:off x="323850" y="1285875"/>
            <a:ext cx="2428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Tenue de sortie : </a:t>
            </a:r>
          </a:p>
        </p:txBody>
      </p:sp>
      <p:sp>
        <p:nvSpPr>
          <p:cNvPr id="67589" name="Rectangle 1">
            <a:extLst>
              <a:ext uri="{FF2B5EF4-FFF2-40B4-BE49-F238E27FC236}">
                <a16:creationId xmlns:a16="http://schemas.microsoft.com/office/drawing/2014/main" id="{1039816A-ABEE-B8E6-3A8A-6F50F53B4E8E}"/>
              </a:ext>
            </a:extLst>
          </p:cNvPr>
          <p:cNvSpPr>
            <a:spLocks noChangeArrowheads="1"/>
          </p:cNvSpPr>
          <p:nvPr/>
        </p:nvSpPr>
        <p:spPr bwMode="auto">
          <a:xfrm>
            <a:off x="611188" y="2349500"/>
            <a:ext cx="7742237"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Tenues sont portées lors des représentations, cérémonies et défilés.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1 note de service définie la composition de la tenue de sortie pour les officiers et les sous-officiers :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re 8">
            <a:extLst>
              <a:ext uri="{FF2B5EF4-FFF2-40B4-BE49-F238E27FC236}">
                <a16:creationId xmlns:a16="http://schemas.microsoft.com/office/drawing/2014/main" id="{6FBCC4D6-1D47-7110-A3F2-73C3FE48E425}"/>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Autres tenues</a:t>
            </a:r>
          </a:p>
        </p:txBody>
      </p:sp>
      <p:sp>
        <p:nvSpPr>
          <p:cNvPr id="68611" name="Espace réservé du numéro de diapositive 4">
            <a:extLst>
              <a:ext uri="{FF2B5EF4-FFF2-40B4-BE49-F238E27FC236}">
                <a16:creationId xmlns:a16="http://schemas.microsoft.com/office/drawing/2014/main" id="{C35AD350-859C-0DD4-52E1-76A8E1E813AF}"/>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4D4E4582-663C-4C56-B83D-4F2294026B8C}" type="slidenum">
              <a:rPr lang="fr-FR" altLang="fr-FR" sz="2000" smtClean="0">
                <a:solidFill>
                  <a:srgbClr val="984807"/>
                </a:solidFill>
              </a:rPr>
              <a:pPr>
                <a:spcBef>
                  <a:spcPct val="0"/>
                </a:spcBef>
                <a:buFontTx/>
                <a:buNone/>
              </a:pPr>
              <a:t>65</a:t>
            </a:fld>
            <a:endParaRPr lang="fr-FR" altLang="fr-FR" sz="2000">
              <a:solidFill>
                <a:srgbClr val="984807"/>
              </a:solidFill>
            </a:endParaRPr>
          </a:p>
        </p:txBody>
      </p:sp>
      <p:sp>
        <p:nvSpPr>
          <p:cNvPr id="68612" name="ZoneTexte 3">
            <a:extLst>
              <a:ext uri="{FF2B5EF4-FFF2-40B4-BE49-F238E27FC236}">
                <a16:creationId xmlns:a16="http://schemas.microsoft.com/office/drawing/2014/main" id="{EF0263BB-104F-FD42-04C4-DC6754B4670F}"/>
              </a:ext>
            </a:extLst>
          </p:cNvPr>
          <p:cNvSpPr txBox="1">
            <a:spLocks noChangeArrowheads="1"/>
          </p:cNvSpPr>
          <p:nvPr/>
        </p:nvSpPr>
        <p:spPr bwMode="auto">
          <a:xfrm>
            <a:off x="381000" y="1295400"/>
            <a:ext cx="28908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Tenue de sortie : 2.1 </a:t>
            </a:r>
          </a:p>
        </p:txBody>
      </p:sp>
      <p:pic>
        <p:nvPicPr>
          <p:cNvPr id="68613" name="Picture 9" descr="K:\A diffuser\JSP SDMIS\Dématérialisation\doc\ns_2016-080_Page_2.jpg">
            <a:extLst>
              <a:ext uri="{FF2B5EF4-FFF2-40B4-BE49-F238E27FC236}">
                <a16:creationId xmlns:a16="http://schemas.microsoft.com/office/drawing/2014/main" id="{876B1254-CAC6-5923-F989-D34E5AAC3F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9812" t="12665" r="12502" b="50829"/>
          <a:stretch>
            <a:fillRect/>
          </a:stretch>
        </p:blipFill>
        <p:spPr bwMode="auto">
          <a:xfrm>
            <a:off x="6891338" y="1263650"/>
            <a:ext cx="1924050"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Rectangle 11">
            <a:extLst>
              <a:ext uri="{FF2B5EF4-FFF2-40B4-BE49-F238E27FC236}">
                <a16:creationId xmlns:a16="http://schemas.microsoft.com/office/drawing/2014/main" id="{3B74E2D7-73EF-CE46-FFC0-E2AD54671698}"/>
              </a:ext>
            </a:extLst>
          </p:cNvPr>
          <p:cNvSpPr>
            <a:spLocks noChangeArrowheads="1"/>
          </p:cNvSpPr>
          <p:nvPr/>
        </p:nvSpPr>
        <p:spPr bwMode="auto">
          <a:xfrm>
            <a:off x="381000" y="1981200"/>
            <a:ext cx="5559425" cy="304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Char char="•"/>
            </a:pPr>
            <a:r>
              <a:rPr lang="fr-FR" altLang="fr-FR" sz="2400">
                <a:latin typeface="Times New Roman" panose="02020603050405020304" pitchFamily="18" charset="0"/>
                <a:cs typeface="Times New Roman" panose="02020603050405020304" pitchFamily="18" charset="0"/>
              </a:rPr>
              <a:t> Vareuse et pantalon de sortie, ou jupe,</a:t>
            </a:r>
            <a:endParaRPr lang="fr-FR" altLang="fr-FR" sz="2400">
              <a:latin typeface="Times New Roman" panose="02020603050405020304" pitchFamily="18" charset="0"/>
              <a:cs typeface="Calibri" panose="020F0502020204030204" pitchFamily="34" charset="0"/>
            </a:endParaRPr>
          </a:p>
          <a:p>
            <a:pPr algn="just">
              <a:spcBef>
                <a:spcPct val="0"/>
              </a:spcBef>
              <a:buFontTx/>
              <a:buChar char="•"/>
            </a:pPr>
            <a:r>
              <a:rPr lang="fr-FR" altLang="fr-FR" sz="2400">
                <a:latin typeface="Times New Roman" panose="02020603050405020304" pitchFamily="18" charset="0"/>
                <a:cs typeface="Times New Roman" panose="02020603050405020304" pitchFamily="18" charset="0"/>
              </a:rPr>
              <a:t> Ceinture toile bleue à boucle chromée,</a:t>
            </a:r>
          </a:p>
          <a:p>
            <a:pPr algn="just">
              <a:spcBef>
                <a:spcPct val="0"/>
              </a:spcBef>
              <a:buFontTx/>
              <a:buChar char="•"/>
            </a:pPr>
            <a:r>
              <a:rPr lang="fr-FR" altLang="fr-FR" sz="2400">
                <a:latin typeface="Times New Roman" panose="02020603050405020304" pitchFamily="18" charset="0"/>
                <a:cs typeface="Times New Roman" panose="02020603050405020304" pitchFamily="18" charset="0"/>
              </a:rPr>
              <a:t> Képi ou tricorne</a:t>
            </a:r>
            <a:endParaRPr lang="fr-FR" altLang="fr-FR" sz="2400">
              <a:latin typeface="Times New Roman" panose="02020603050405020304" pitchFamily="18" charset="0"/>
              <a:cs typeface="Calibri" panose="020F0502020204030204" pitchFamily="34" charset="0"/>
            </a:endParaRPr>
          </a:p>
          <a:p>
            <a:pPr algn="just">
              <a:spcBef>
                <a:spcPct val="0"/>
              </a:spcBef>
              <a:buFontTx/>
              <a:buChar char="•"/>
            </a:pPr>
            <a:r>
              <a:rPr lang="fr-FR" altLang="fr-FR" sz="2400">
                <a:latin typeface="Times New Roman" panose="02020603050405020304" pitchFamily="18" charset="0"/>
                <a:cs typeface="Times New Roman" panose="02020603050405020304" pitchFamily="18" charset="0"/>
              </a:rPr>
              <a:t> Chemise ou chemisette blanche,</a:t>
            </a:r>
            <a:endParaRPr lang="fr-FR" altLang="fr-FR" sz="2400">
              <a:latin typeface="Times New Roman" panose="02020603050405020304" pitchFamily="18" charset="0"/>
              <a:cs typeface="Calibri" panose="020F0502020204030204" pitchFamily="34" charset="0"/>
            </a:endParaRPr>
          </a:p>
          <a:p>
            <a:pPr algn="just">
              <a:spcBef>
                <a:spcPct val="0"/>
              </a:spcBef>
              <a:buFontTx/>
              <a:buChar char="•"/>
            </a:pPr>
            <a:r>
              <a:rPr lang="fr-FR" altLang="fr-FR" sz="2400">
                <a:latin typeface="Times New Roman" panose="02020603050405020304" pitchFamily="18" charset="0"/>
                <a:cs typeface="Times New Roman" panose="02020603050405020304" pitchFamily="18" charset="0"/>
              </a:rPr>
              <a:t> Cravate noire,</a:t>
            </a:r>
            <a:endParaRPr lang="fr-FR" altLang="fr-FR" sz="2400">
              <a:latin typeface="Times New Roman" panose="02020603050405020304" pitchFamily="18" charset="0"/>
              <a:cs typeface="Calibri" panose="020F0502020204030204" pitchFamily="34" charset="0"/>
            </a:endParaRPr>
          </a:p>
          <a:p>
            <a:pPr algn="just">
              <a:spcBef>
                <a:spcPct val="0"/>
              </a:spcBef>
              <a:buFontTx/>
              <a:buChar char="•"/>
            </a:pPr>
            <a:r>
              <a:rPr lang="fr-FR" altLang="fr-FR" sz="2400">
                <a:latin typeface="Times New Roman" panose="02020603050405020304" pitchFamily="18" charset="0"/>
                <a:cs typeface="Times New Roman" panose="02020603050405020304" pitchFamily="18" charset="0"/>
              </a:rPr>
              <a:t> Gants blancs,</a:t>
            </a:r>
            <a:endParaRPr lang="fr-FR" altLang="fr-FR" sz="2400">
              <a:latin typeface="Times New Roman" panose="02020603050405020304" pitchFamily="18" charset="0"/>
              <a:cs typeface="Calibri" panose="020F0502020204030204" pitchFamily="34" charset="0"/>
            </a:endParaRPr>
          </a:p>
          <a:p>
            <a:pPr algn="just">
              <a:spcBef>
                <a:spcPct val="0"/>
              </a:spcBef>
              <a:buFontTx/>
              <a:buChar char="•"/>
            </a:pPr>
            <a:r>
              <a:rPr lang="fr-FR" altLang="fr-FR" sz="2400">
                <a:latin typeface="Times New Roman" panose="02020603050405020304" pitchFamily="18" charset="0"/>
                <a:cs typeface="Times New Roman" panose="02020603050405020304" pitchFamily="18" charset="0"/>
              </a:rPr>
              <a:t> Chaussettes noires ou collant chair,</a:t>
            </a:r>
            <a:endParaRPr lang="fr-FR" altLang="fr-FR" sz="2400">
              <a:latin typeface="Times New Roman" panose="02020603050405020304" pitchFamily="18" charset="0"/>
              <a:cs typeface="Calibri" panose="020F0502020204030204" pitchFamily="34" charset="0"/>
            </a:endParaRPr>
          </a:p>
          <a:p>
            <a:pPr>
              <a:spcBef>
                <a:spcPct val="0"/>
              </a:spcBef>
              <a:buFontTx/>
              <a:buChar char="•"/>
            </a:pPr>
            <a:r>
              <a:rPr lang="fr-FR" altLang="fr-FR" sz="2400">
                <a:latin typeface="Times New Roman" panose="02020603050405020304" pitchFamily="18" charset="0"/>
                <a:cs typeface="Times New Roman" panose="02020603050405020304" pitchFamily="18" charset="0"/>
              </a:rPr>
              <a:t> Chaussures de villes ou escarpins,</a:t>
            </a:r>
            <a:r>
              <a:rPr lang="fr-FR" altLang="fr-FR" sz="2400">
                <a:latin typeface="Times New Roman" panose="02020603050405020304" pitchFamily="18" charset="0"/>
              </a:rPr>
              <a:t> </a:t>
            </a:r>
          </a:p>
        </p:txBody>
      </p:sp>
      <p:pic>
        <p:nvPicPr>
          <p:cNvPr id="68615" name="Picture 8" descr="tenue officier">
            <a:extLst>
              <a:ext uri="{FF2B5EF4-FFF2-40B4-BE49-F238E27FC236}">
                <a16:creationId xmlns:a16="http://schemas.microsoft.com/office/drawing/2014/main" id="{C9442043-1436-1B47-A3D7-C77DAD4F21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274" r="24153"/>
          <a:stretch>
            <a:fillRect/>
          </a:stretch>
        </p:blipFill>
        <p:spPr bwMode="auto">
          <a:xfrm>
            <a:off x="5189538" y="2997200"/>
            <a:ext cx="242887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re 8">
            <a:extLst>
              <a:ext uri="{FF2B5EF4-FFF2-40B4-BE49-F238E27FC236}">
                <a16:creationId xmlns:a16="http://schemas.microsoft.com/office/drawing/2014/main" id="{BA45ACE8-3777-5D51-0A85-65BE6DBFC6A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Autres tenues</a:t>
            </a:r>
          </a:p>
        </p:txBody>
      </p:sp>
      <p:sp>
        <p:nvSpPr>
          <p:cNvPr id="69635" name="Espace réservé du numéro de diapositive 4">
            <a:extLst>
              <a:ext uri="{FF2B5EF4-FFF2-40B4-BE49-F238E27FC236}">
                <a16:creationId xmlns:a16="http://schemas.microsoft.com/office/drawing/2014/main" id="{5A4954B7-BB3B-D88B-D483-EA3206491AC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5CECBE5-A7CF-4072-B4C0-737914124798}" type="slidenum">
              <a:rPr lang="fr-FR" altLang="fr-FR" sz="2000">
                <a:solidFill>
                  <a:srgbClr val="984807"/>
                </a:solidFill>
              </a:rPr>
              <a:pPr algn="r" eaLnBrk="1" hangingPunct="1">
                <a:spcBef>
                  <a:spcPct val="0"/>
                </a:spcBef>
                <a:buFontTx/>
                <a:buNone/>
              </a:pPr>
              <a:t>66</a:t>
            </a:fld>
            <a:endParaRPr lang="fr-FR" altLang="fr-FR" sz="2000">
              <a:solidFill>
                <a:srgbClr val="984807"/>
              </a:solidFill>
            </a:endParaRPr>
          </a:p>
        </p:txBody>
      </p:sp>
      <p:sp>
        <p:nvSpPr>
          <p:cNvPr id="69636" name="ZoneTexte 3">
            <a:extLst>
              <a:ext uri="{FF2B5EF4-FFF2-40B4-BE49-F238E27FC236}">
                <a16:creationId xmlns:a16="http://schemas.microsoft.com/office/drawing/2014/main" id="{511DFFCA-7B64-75C3-8C75-34846EF640AD}"/>
              </a:ext>
            </a:extLst>
          </p:cNvPr>
          <p:cNvSpPr txBox="1">
            <a:spLocks noChangeArrowheads="1"/>
          </p:cNvSpPr>
          <p:nvPr/>
        </p:nvSpPr>
        <p:spPr bwMode="auto">
          <a:xfrm>
            <a:off x="468313" y="1412875"/>
            <a:ext cx="2890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Tenue de sortie : 2.2 </a:t>
            </a:r>
          </a:p>
        </p:txBody>
      </p:sp>
      <p:sp>
        <p:nvSpPr>
          <p:cNvPr id="69637" name="Rectangle 7">
            <a:extLst>
              <a:ext uri="{FF2B5EF4-FFF2-40B4-BE49-F238E27FC236}">
                <a16:creationId xmlns:a16="http://schemas.microsoft.com/office/drawing/2014/main" id="{8A79636B-2BE1-64BC-1009-7DB3F0BD00D4}"/>
              </a:ext>
            </a:extLst>
          </p:cNvPr>
          <p:cNvSpPr>
            <a:spLocks noChangeArrowheads="1"/>
          </p:cNvSpPr>
          <p:nvPr/>
        </p:nvSpPr>
        <p:spPr bwMode="auto">
          <a:xfrm>
            <a:off x="609600" y="2438400"/>
            <a:ext cx="5330825" cy="304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Char char="•"/>
            </a:pPr>
            <a:r>
              <a:rPr lang="fr-FR" altLang="fr-FR" sz="2400">
                <a:latin typeface="Times New Roman" panose="02020603050405020304" pitchFamily="18" charset="0"/>
                <a:cs typeface="Times New Roman" panose="02020603050405020304" pitchFamily="18" charset="0"/>
              </a:rPr>
              <a:t> Pantalon de sortie, ou jupe,</a:t>
            </a:r>
            <a:endParaRPr lang="fr-FR" altLang="fr-FR" sz="2400">
              <a:latin typeface="Times New Roman" panose="02020603050405020304" pitchFamily="18" charset="0"/>
              <a:cs typeface="Calibri" panose="020F0502020204030204" pitchFamily="34" charset="0"/>
            </a:endParaRPr>
          </a:p>
          <a:p>
            <a:pPr algn="just">
              <a:spcBef>
                <a:spcPct val="0"/>
              </a:spcBef>
              <a:buFontTx/>
              <a:buChar char="•"/>
            </a:pPr>
            <a:r>
              <a:rPr lang="fr-FR" altLang="fr-FR" sz="2400">
                <a:latin typeface="Times New Roman" panose="02020603050405020304" pitchFamily="18" charset="0"/>
                <a:cs typeface="Times New Roman" panose="02020603050405020304" pitchFamily="18" charset="0"/>
              </a:rPr>
              <a:t> Ceinture toile bleue à boucle chromée,</a:t>
            </a:r>
          </a:p>
          <a:p>
            <a:pPr algn="just">
              <a:spcBef>
                <a:spcPct val="0"/>
              </a:spcBef>
              <a:buFontTx/>
              <a:buChar char="•"/>
            </a:pPr>
            <a:r>
              <a:rPr lang="fr-FR" altLang="fr-FR" sz="2400">
                <a:latin typeface="Times New Roman" panose="02020603050405020304" pitchFamily="18" charset="0"/>
                <a:cs typeface="Times New Roman" panose="02020603050405020304" pitchFamily="18" charset="0"/>
              </a:rPr>
              <a:t> Képi ou tricorne</a:t>
            </a:r>
            <a:endParaRPr lang="fr-FR" altLang="fr-FR" sz="2400">
              <a:latin typeface="Times New Roman" panose="02020603050405020304" pitchFamily="18" charset="0"/>
              <a:cs typeface="Calibri" panose="020F0502020204030204" pitchFamily="34" charset="0"/>
            </a:endParaRPr>
          </a:p>
          <a:p>
            <a:pPr algn="just">
              <a:spcBef>
                <a:spcPct val="0"/>
              </a:spcBef>
              <a:buFontTx/>
              <a:buChar char="•"/>
            </a:pPr>
            <a:r>
              <a:rPr lang="fr-FR" altLang="fr-FR" sz="2400">
                <a:latin typeface="Times New Roman" panose="02020603050405020304" pitchFamily="18" charset="0"/>
                <a:cs typeface="Times New Roman" panose="02020603050405020304" pitchFamily="18" charset="0"/>
              </a:rPr>
              <a:t> Chemise ou chemisette blanche,</a:t>
            </a:r>
            <a:endParaRPr lang="fr-FR" altLang="fr-FR" sz="2400">
              <a:latin typeface="Times New Roman" panose="02020603050405020304" pitchFamily="18" charset="0"/>
              <a:cs typeface="Calibri" panose="020F0502020204030204" pitchFamily="34" charset="0"/>
            </a:endParaRPr>
          </a:p>
          <a:p>
            <a:pPr algn="just">
              <a:spcBef>
                <a:spcPct val="0"/>
              </a:spcBef>
              <a:buFontTx/>
              <a:buChar char="•"/>
            </a:pPr>
            <a:r>
              <a:rPr lang="fr-FR" altLang="fr-FR" sz="2400">
                <a:latin typeface="Times New Roman" panose="02020603050405020304" pitchFamily="18" charset="0"/>
                <a:cs typeface="Times New Roman" panose="02020603050405020304" pitchFamily="18" charset="0"/>
              </a:rPr>
              <a:t> Cravate noire,</a:t>
            </a:r>
            <a:endParaRPr lang="fr-FR" altLang="fr-FR" sz="2400">
              <a:latin typeface="Times New Roman" panose="02020603050405020304" pitchFamily="18" charset="0"/>
              <a:cs typeface="Calibri" panose="020F0502020204030204" pitchFamily="34" charset="0"/>
            </a:endParaRPr>
          </a:p>
          <a:p>
            <a:pPr algn="just">
              <a:spcBef>
                <a:spcPct val="0"/>
              </a:spcBef>
              <a:buFontTx/>
              <a:buChar char="•"/>
            </a:pPr>
            <a:r>
              <a:rPr lang="fr-FR" altLang="fr-FR" sz="2400">
                <a:latin typeface="Times New Roman" panose="02020603050405020304" pitchFamily="18" charset="0"/>
                <a:cs typeface="Times New Roman" panose="02020603050405020304" pitchFamily="18" charset="0"/>
              </a:rPr>
              <a:t> Gants blancs,</a:t>
            </a:r>
            <a:endParaRPr lang="fr-FR" altLang="fr-FR" sz="2400">
              <a:latin typeface="Times New Roman" panose="02020603050405020304" pitchFamily="18" charset="0"/>
              <a:cs typeface="Calibri" panose="020F0502020204030204" pitchFamily="34" charset="0"/>
            </a:endParaRPr>
          </a:p>
          <a:p>
            <a:pPr algn="just">
              <a:spcBef>
                <a:spcPct val="0"/>
              </a:spcBef>
              <a:buFontTx/>
              <a:buChar char="•"/>
            </a:pPr>
            <a:r>
              <a:rPr lang="fr-FR" altLang="fr-FR" sz="2400">
                <a:latin typeface="Times New Roman" panose="02020603050405020304" pitchFamily="18" charset="0"/>
                <a:cs typeface="Times New Roman" panose="02020603050405020304" pitchFamily="18" charset="0"/>
              </a:rPr>
              <a:t> Chaussettes noires ou collant chair,</a:t>
            </a:r>
            <a:endParaRPr lang="fr-FR" altLang="fr-FR" sz="2400">
              <a:latin typeface="Times New Roman" panose="02020603050405020304" pitchFamily="18" charset="0"/>
              <a:cs typeface="Calibri" panose="020F0502020204030204" pitchFamily="34" charset="0"/>
            </a:endParaRPr>
          </a:p>
          <a:p>
            <a:pPr>
              <a:spcBef>
                <a:spcPct val="0"/>
              </a:spcBef>
              <a:buFontTx/>
              <a:buChar char="•"/>
            </a:pPr>
            <a:r>
              <a:rPr lang="fr-FR" altLang="fr-FR" sz="2400">
                <a:latin typeface="Times New Roman" panose="02020603050405020304" pitchFamily="18" charset="0"/>
                <a:cs typeface="Times New Roman" panose="02020603050405020304" pitchFamily="18" charset="0"/>
              </a:rPr>
              <a:t> Chaussures de villes ou escarpins,</a:t>
            </a:r>
            <a:r>
              <a:rPr lang="fr-FR" altLang="fr-FR" sz="2400">
                <a:latin typeface="Times New Roman" panose="02020603050405020304" pitchFamily="18" charset="0"/>
              </a:rPr>
              <a:t> </a:t>
            </a:r>
          </a:p>
        </p:txBody>
      </p:sp>
      <p:pic>
        <p:nvPicPr>
          <p:cNvPr id="69638" name="Picture 8" descr="K:\A diffuser\JSP SDMIS\Dématérialisation\doc\ns_2016-080_Page_2.jpg">
            <a:extLst>
              <a:ext uri="{FF2B5EF4-FFF2-40B4-BE49-F238E27FC236}">
                <a16:creationId xmlns:a16="http://schemas.microsoft.com/office/drawing/2014/main" id="{928BD52B-DA6E-651C-6B74-7B2C326DD8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5814" t="49149" r="20406" b="16162"/>
          <a:stretch>
            <a:fillRect/>
          </a:stretch>
        </p:blipFill>
        <p:spPr bwMode="auto">
          <a:xfrm>
            <a:off x="6338888" y="1214438"/>
            <a:ext cx="2336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re 8">
            <a:extLst>
              <a:ext uri="{FF2B5EF4-FFF2-40B4-BE49-F238E27FC236}">
                <a16:creationId xmlns:a16="http://schemas.microsoft.com/office/drawing/2014/main" id="{BDDC78C7-B8B0-0906-50D0-81B5893B1C47}"/>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Autres tenues</a:t>
            </a:r>
          </a:p>
        </p:txBody>
      </p:sp>
      <p:sp>
        <p:nvSpPr>
          <p:cNvPr id="70659" name="Espace réservé du numéro de diapositive 4">
            <a:extLst>
              <a:ext uri="{FF2B5EF4-FFF2-40B4-BE49-F238E27FC236}">
                <a16:creationId xmlns:a16="http://schemas.microsoft.com/office/drawing/2014/main" id="{D0F2F75A-6D6F-7880-5F98-13AF2F0209EB}"/>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403E74EC-5755-4123-BE0C-39A25A3B4927}" type="slidenum">
              <a:rPr lang="fr-FR" altLang="fr-FR" sz="2000" smtClean="0">
                <a:solidFill>
                  <a:srgbClr val="984807"/>
                </a:solidFill>
              </a:rPr>
              <a:pPr>
                <a:spcBef>
                  <a:spcPct val="0"/>
                </a:spcBef>
                <a:buFontTx/>
                <a:buNone/>
              </a:pPr>
              <a:t>67</a:t>
            </a:fld>
            <a:endParaRPr lang="fr-FR" altLang="fr-FR" sz="2000">
              <a:solidFill>
                <a:srgbClr val="984807"/>
              </a:solidFill>
            </a:endParaRPr>
          </a:p>
        </p:txBody>
      </p:sp>
      <p:sp>
        <p:nvSpPr>
          <p:cNvPr id="70660" name="ZoneTexte 3">
            <a:extLst>
              <a:ext uri="{FF2B5EF4-FFF2-40B4-BE49-F238E27FC236}">
                <a16:creationId xmlns:a16="http://schemas.microsoft.com/office/drawing/2014/main" id="{DF8512BE-08A5-CC76-93D9-50C139AA0D7E}"/>
              </a:ext>
            </a:extLst>
          </p:cNvPr>
          <p:cNvSpPr txBox="1">
            <a:spLocks noChangeArrowheads="1"/>
          </p:cNvSpPr>
          <p:nvPr/>
        </p:nvSpPr>
        <p:spPr bwMode="auto">
          <a:xfrm>
            <a:off x="333375" y="1341438"/>
            <a:ext cx="24288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Tenue de sortie : </a:t>
            </a:r>
          </a:p>
        </p:txBody>
      </p:sp>
      <p:sp>
        <p:nvSpPr>
          <p:cNvPr id="70661" name="Rectangle 1">
            <a:extLst>
              <a:ext uri="{FF2B5EF4-FFF2-40B4-BE49-F238E27FC236}">
                <a16:creationId xmlns:a16="http://schemas.microsoft.com/office/drawing/2014/main" id="{30573F7D-9E37-A143-449E-51CCE204D905}"/>
              </a:ext>
            </a:extLst>
          </p:cNvPr>
          <p:cNvSpPr>
            <a:spLocks noChangeArrowheads="1"/>
          </p:cNvSpPr>
          <p:nvPr/>
        </p:nvSpPr>
        <p:spPr bwMode="auto">
          <a:xfrm>
            <a:off x="323850" y="2205038"/>
            <a:ext cx="64627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latin typeface="Times New Roman" panose="02020603050405020304" pitchFamily="18" charset="0"/>
                <a:cs typeface="Times New Roman" panose="02020603050405020304" pitchFamily="18" charset="0"/>
              </a:rPr>
              <a:t>SP ne disposant pas d'une tenue de sortie, la tenue de port permanent ou d'intervention sera portée. </a:t>
            </a:r>
          </a:p>
          <a:p>
            <a:pPr>
              <a:spcBef>
                <a:spcPct val="0"/>
              </a:spcBef>
              <a:buFontTx/>
              <a:buNone/>
            </a:pPr>
            <a:r>
              <a:rPr lang="fr-FR" altLang="fr-FR" sz="2400">
                <a:latin typeface="Times New Roman" panose="02020603050405020304" pitchFamily="18" charset="0"/>
                <a:cs typeface="Times New Roman" panose="02020603050405020304" pitchFamily="18" charset="0"/>
              </a:rPr>
              <a:t> </a:t>
            </a:r>
          </a:p>
          <a:p>
            <a:pPr>
              <a:spcBef>
                <a:spcPct val="0"/>
              </a:spcBef>
              <a:buFontTx/>
              <a:buNone/>
            </a:pPr>
            <a:endParaRPr lang="fr-FR" altLang="fr-FR" sz="2400">
              <a:latin typeface="Times New Roman" panose="02020603050405020304" pitchFamily="18"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cs typeface="Times New Roman" panose="02020603050405020304" pitchFamily="18" charset="0"/>
              </a:rPr>
              <a:t>Tenue de port permanent sera portée avec la fourragère. </a:t>
            </a:r>
          </a:p>
        </p:txBody>
      </p:sp>
      <p:pic>
        <p:nvPicPr>
          <p:cNvPr id="70662" name="Picture 1" descr="TENUE-35-H_fourragère">
            <a:extLst>
              <a:ext uri="{FF2B5EF4-FFF2-40B4-BE49-F238E27FC236}">
                <a16:creationId xmlns:a16="http://schemas.microsoft.com/office/drawing/2014/main" id="{BE422D8B-BD4E-3B59-D65F-8A88B3CA94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5463" y="1460500"/>
            <a:ext cx="1793875"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re 8">
            <a:extLst>
              <a:ext uri="{FF2B5EF4-FFF2-40B4-BE49-F238E27FC236}">
                <a16:creationId xmlns:a16="http://schemas.microsoft.com/office/drawing/2014/main" id="{324B8642-1F5D-BA09-4A02-D919167CA6CE}"/>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Autres tenues</a:t>
            </a:r>
          </a:p>
        </p:txBody>
      </p:sp>
      <p:sp>
        <p:nvSpPr>
          <p:cNvPr id="71683" name="Espace réservé du numéro de diapositive 4">
            <a:extLst>
              <a:ext uri="{FF2B5EF4-FFF2-40B4-BE49-F238E27FC236}">
                <a16:creationId xmlns:a16="http://schemas.microsoft.com/office/drawing/2014/main" id="{4A10962C-0A5A-76C0-B58A-AA4895F954B2}"/>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B2BB8A15-AE64-4E0B-AE46-7B408F945C9B}" type="slidenum">
              <a:rPr lang="fr-FR" altLang="fr-FR" sz="2000" smtClean="0">
                <a:solidFill>
                  <a:srgbClr val="984807"/>
                </a:solidFill>
              </a:rPr>
              <a:pPr>
                <a:spcBef>
                  <a:spcPct val="0"/>
                </a:spcBef>
                <a:buFontTx/>
                <a:buNone/>
              </a:pPr>
              <a:t>68</a:t>
            </a:fld>
            <a:endParaRPr lang="fr-FR" altLang="fr-FR" sz="2000">
              <a:solidFill>
                <a:srgbClr val="984807"/>
              </a:solidFill>
            </a:endParaRPr>
          </a:p>
        </p:txBody>
      </p:sp>
      <p:sp>
        <p:nvSpPr>
          <p:cNvPr id="71684" name="ZoneTexte 3">
            <a:extLst>
              <a:ext uri="{FF2B5EF4-FFF2-40B4-BE49-F238E27FC236}">
                <a16:creationId xmlns:a16="http://schemas.microsoft.com/office/drawing/2014/main" id="{726EC4F9-1B80-1C6D-6BFE-A4C7477569AA}"/>
              </a:ext>
            </a:extLst>
          </p:cNvPr>
          <p:cNvSpPr txBox="1">
            <a:spLocks noChangeArrowheads="1"/>
          </p:cNvSpPr>
          <p:nvPr/>
        </p:nvSpPr>
        <p:spPr bwMode="auto">
          <a:xfrm>
            <a:off x="323850" y="1303338"/>
            <a:ext cx="4337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Tenue de la garde au drapeau : </a:t>
            </a:r>
          </a:p>
        </p:txBody>
      </p:sp>
      <p:sp>
        <p:nvSpPr>
          <p:cNvPr id="71685" name="Rectangle 2">
            <a:extLst>
              <a:ext uri="{FF2B5EF4-FFF2-40B4-BE49-F238E27FC236}">
                <a16:creationId xmlns:a16="http://schemas.microsoft.com/office/drawing/2014/main" id="{8DEB29A0-68C2-1ED9-56FA-29655109410C}"/>
              </a:ext>
            </a:extLst>
          </p:cNvPr>
          <p:cNvSpPr>
            <a:spLocks noChangeArrowheads="1"/>
          </p:cNvSpPr>
          <p:nvPr/>
        </p:nvSpPr>
        <p:spPr bwMode="auto">
          <a:xfrm>
            <a:off x="468313" y="1917700"/>
            <a:ext cx="7920037" cy="402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Le porte drapeau et sa garde portent :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 typeface="Wingdings" panose="05000000000000000000" pitchFamily="2" charset="2"/>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Tenue de service et d'intervention, </a:t>
            </a:r>
          </a:p>
          <a:p>
            <a:pPr algn="just">
              <a:lnSpc>
                <a:spcPct val="107000"/>
              </a:lnSpc>
              <a:spcBef>
                <a:spcPct val="0"/>
              </a:spcBef>
              <a:buFont typeface="Wingdings" panose="05000000000000000000" pitchFamily="2" charset="2"/>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Plastron (foulard rouge),</a:t>
            </a:r>
          </a:p>
          <a:p>
            <a:pPr algn="just">
              <a:lnSpc>
                <a:spcPct val="107000"/>
              </a:lnSpc>
              <a:spcBef>
                <a:spcPct val="0"/>
              </a:spcBef>
              <a:buFont typeface="Wingdings" panose="05000000000000000000" pitchFamily="2" charset="2"/>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Gants blancs avec crispin,</a:t>
            </a:r>
          </a:p>
          <a:p>
            <a:pPr algn="just">
              <a:lnSpc>
                <a:spcPct val="107000"/>
              </a:lnSpc>
              <a:spcBef>
                <a:spcPct val="0"/>
              </a:spcBef>
              <a:buFont typeface="Wingdings" panose="05000000000000000000" pitchFamily="2" charset="2"/>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Bottillons à lacets de couleur blanche,</a:t>
            </a:r>
          </a:p>
          <a:p>
            <a:pPr algn="just">
              <a:lnSpc>
                <a:spcPct val="107000"/>
              </a:lnSpc>
              <a:spcBef>
                <a:spcPct val="0"/>
              </a:spcBef>
              <a:buFont typeface="Wingdings" panose="05000000000000000000" pitchFamily="2" charset="2"/>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Ceinturon d'intervention blanc,</a:t>
            </a:r>
          </a:p>
          <a:p>
            <a:pPr algn="just">
              <a:lnSpc>
                <a:spcPct val="107000"/>
              </a:lnSpc>
              <a:spcBef>
                <a:spcPct val="0"/>
              </a:spcBef>
              <a:buFont typeface="Wingdings" panose="05000000000000000000" pitchFamily="2" charset="2"/>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Casque tradition en métal,</a:t>
            </a:r>
          </a:p>
          <a:p>
            <a:pPr algn="just">
              <a:lnSpc>
                <a:spcPct val="107000"/>
              </a:lnSpc>
              <a:spcBef>
                <a:spcPct val="0"/>
              </a:spcBef>
              <a:buFont typeface="Wingdings" panose="05000000000000000000" pitchFamily="2" charset="2"/>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Insignes et décorations pendantes,</a:t>
            </a:r>
          </a:p>
          <a:p>
            <a:pPr algn="just">
              <a:lnSpc>
                <a:spcPct val="107000"/>
              </a:lnSpc>
              <a:spcBef>
                <a:spcPct val="0"/>
              </a:spcBef>
              <a:buFont typeface="Wingdings" panose="05000000000000000000" pitchFamily="2" charset="2"/>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Fourragère.</a:t>
            </a:r>
          </a:p>
        </p:txBody>
      </p:sp>
      <p:pic>
        <p:nvPicPr>
          <p:cNvPr id="71686" name="Picture 1" descr="Porte-drapeau">
            <a:extLst>
              <a:ext uri="{FF2B5EF4-FFF2-40B4-BE49-F238E27FC236}">
                <a16:creationId xmlns:a16="http://schemas.microsoft.com/office/drawing/2014/main" id="{156A3EF5-F4BB-FC83-D386-7C6F576EEA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6563" y="279400"/>
            <a:ext cx="1738312" cy="583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re 8">
            <a:extLst>
              <a:ext uri="{FF2B5EF4-FFF2-40B4-BE49-F238E27FC236}">
                <a16:creationId xmlns:a16="http://schemas.microsoft.com/office/drawing/2014/main" id="{70566366-0757-9E38-052E-7885835A1F22}"/>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Autres tenues</a:t>
            </a:r>
          </a:p>
        </p:txBody>
      </p:sp>
      <p:sp>
        <p:nvSpPr>
          <p:cNvPr id="72707" name="Espace réservé du numéro de diapositive 4">
            <a:extLst>
              <a:ext uri="{FF2B5EF4-FFF2-40B4-BE49-F238E27FC236}">
                <a16:creationId xmlns:a16="http://schemas.microsoft.com/office/drawing/2014/main" id="{27AD05D4-DDFD-672F-A645-A9BE0CD65499}"/>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A88BA356-93F0-41EC-95FC-C10BD72B4C39}" type="slidenum">
              <a:rPr lang="fr-FR" altLang="fr-FR" sz="2000" smtClean="0">
                <a:solidFill>
                  <a:srgbClr val="984807"/>
                </a:solidFill>
              </a:rPr>
              <a:pPr>
                <a:spcBef>
                  <a:spcPct val="0"/>
                </a:spcBef>
                <a:buFontTx/>
                <a:buNone/>
              </a:pPr>
              <a:t>69</a:t>
            </a:fld>
            <a:endParaRPr lang="fr-FR" altLang="fr-FR" sz="2000">
              <a:solidFill>
                <a:srgbClr val="984807"/>
              </a:solidFill>
            </a:endParaRPr>
          </a:p>
        </p:txBody>
      </p:sp>
      <p:sp>
        <p:nvSpPr>
          <p:cNvPr id="72708" name="ZoneTexte 3">
            <a:extLst>
              <a:ext uri="{FF2B5EF4-FFF2-40B4-BE49-F238E27FC236}">
                <a16:creationId xmlns:a16="http://schemas.microsoft.com/office/drawing/2014/main" id="{55D2776D-4F43-2578-F022-38571F8FE573}"/>
              </a:ext>
            </a:extLst>
          </p:cNvPr>
          <p:cNvSpPr txBox="1">
            <a:spLocks noChangeArrowheads="1"/>
          </p:cNvSpPr>
          <p:nvPr/>
        </p:nvSpPr>
        <p:spPr bwMode="auto">
          <a:xfrm>
            <a:off x="398463" y="1214438"/>
            <a:ext cx="4337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Tenue de la garde au drapeau : </a:t>
            </a:r>
          </a:p>
        </p:txBody>
      </p:sp>
      <p:sp>
        <p:nvSpPr>
          <p:cNvPr id="72709" name="Rectangle 2">
            <a:extLst>
              <a:ext uri="{FF2B5EF4-FFF2-40B4-BE49-F238E27FC236}">
                <a16:creationId xmlns:a16="http://schemas.microsoft.com/office/drawing/2014/main" id="{479C64C7-1932-ACCB-650D-1DE30D518B70}"/>
              </a:ext>
            </a:extLst>
          </p:cNvPr>
          <p:cNvSpPr>
            <a:spLocks noChangeArrowheads="1"/>
          </p:cNvSpPr>
          <p:nvPr/>
        </p:nvSpPr>
        <p:spPr bwMode="auto">
          <a:xfrm>
            <a:off x="427038" y="1817688"/>
            <a:ext cx="6359525" cy="243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Complétée pour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 typeface="Wingdings" panose="05000000000000000000" pitchFamily="2" charset="2"/>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Porte drapeau : baudrier blanc dans lequel s'enfiche la hampe du drapeau</a:t>
            </a:r>
          </a:p>
          <a:p>
            <a:pPr algn="just">
              <a:lnSpc>
                <a:spcPct val="107000"/>
              </a:lnSpc>
              <a:spcBef>
                <a:spcPct val="0"/>
              </a:spcBef>
              <a:buFont typeface="Wingdings" panose="05000000000000000000" pitchFamily="2" charset="2"/>
              <a:buChar char=""/>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 typeface="Wingdings" panose="05000000000000000000" pitchFamily="2" charset="2"/>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Garde : hache  de cérémonie en acier chromé.</a:t>
            </a:r>
          </a:p>
        </p:txBody>
      </p:sp>
      <p:pic>
        <p:nvPicPr>
          <p:cNvPr id="72710" name="Picture 1" descr="TENUE-43">
            <a:extLst>
              <a:ext uri="{FF2B5EF4-FFF2-40B4-BE49-F238E27FC236}">
                <a16:creationId xmlns:a16="http://schemas.microsoft.com/office/drawing/2014/main" id="{43FB62A2-D818-B605-6CBD-EC2CD629A1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9925" y="1646238"/>
            <a:ext cx="1522413" cy="449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1" name="Picture 7" descr="I:\Images\Sapeurs-Pompiers\6-Photos\équipement\DSC_0004.JPG">
            <a:extLst>
              <a:ext uri="{FF2B5EF4-FFF2-40B4-BE49-F238E27FC236}">
                <a16:creationId xmlns:a16="http://schemas.microsoft.com/office/drawing/2014/main" id="{5CC147D4-F82D-50B0-262C-B38884AF49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7513" y="4276725"/>
            <a:ext cx="3048000"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re 8">
            <a:extLst>
              <a:ext uri="{FF2B5EF4-FFF2-40B4-BE49-F238E27FC236}">
                <a16:creationId xmlns:a16="http://schemas.microsoft.com/office/drawing/2014/main" id="{FCDABD01-0ED2-C909-9BD5-C9BB442E0DCC}"/>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9219" name="Espace réservé du numéro de diapositive 4">
            <a:extLst>
              <a:ext uri="{FF2B5EF4-FFF2-40B4-BE49-F238E27FC236}">
                <a16:creationId xmlns:a16="http://schemas.microsoft.com/office/drawing/2014/main" id="{018DFC33-D738-A92A-40CB-30A4919B6597}"/>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CA7DF3FB-7C9F-4A94-BF40-F0B0070E7EA5}" type="slidenum">
              <a:rPr lang="fr-FR" altLang="fr-FR" sz="2000" smtClean="0">
                <a:solidFill>
                  <a:srgbClr val="984807"/>
                </a:solidFill>
              </a:rPr>
              <a:pPr>
                <a:spcBef>
                  <a:spcPct val="0"/>
                </a:spcBef>
                <a:buFontTx/>
                <a:buNone/>
              </a:pPr>
              <a:t>7</a:t>
            </a:fld>
            <a:endParaRPr lang="fr-FR" altLang="fr-FR" sz="2000">
              <a:solidFill>
                <a:srgbClr val="984807"/>
              </a:solidFill>
            </a:endParaRPr>
          </a:p>
        </p:txBody>
      </p:sp>
      <p:sp>
        <p:nvSpPr>
          <p:cNvPr id="9220" name="Rectangle 1">
            <a:extLst>
              <a:ext uri="{FF2B5EF4-FFF2-40B4-BE49-F238E27FC236}">
                <a16:creationId xmlns:a16="http://schemas.microsoft.com/office/drawing/2014/main" id="{FEC91BFD-53C4-D2B7-7174-A8A02D2B6048}"/>
              </a:ext>
            </a:extLst>
          </p:cNvPr>
          <p:cNvSpPr>
            <a:spLocks noChangeArrowheads="1"/>
          </p:cNvSpPr>
          <p:nvPr/>
        </p:nvSpPr>
        <p:spPr bwMode="auto">
          <a:xfrm>
            <a:off x="414338" y="1316038"/>
            <a:ext cx="8189912"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Pour des raisons d'hygiène et de sécurité, le SP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Met son pantalon par-dessus les bottes ou les bottillons à lacets.</a:t>
            </a:r>
          </a:p>
        </p:txBody>
      </p:sp>
      <p:pic>
        <p:nvPicPr>
          <p:cNvPr id="9221" name="Image 2">
            <a:extLst>
              <a:ext uri="{FF2B5EF4-FFF2-40B4-BE49-F238E27FC236}">
                <a16:creationId xmlns:a16="http://schemas.microsoft.com/office/drawing/2014/main" id="{FA64B026-3B06-9237-F89C-B34BDA6678CB}"/>
              </a:ext>
            </a:extLst>
          </p:cNvPr>
          <p:cNvPicPr>
            <a:picLocks noChangeAspect="1"/>
          </p:cNvPicPr>
          <p:nvPr/>
        </p:nvPicPr>
        <p:blipFill>
          <a:blip r:embed="rId2">
            <a:extLst>
              <a:ext uri="{28A0092B-C50C-407E-A947-70E740481C1C}">
                <a14:useLocalDpi xmlns:a14="http://schemas.microsoft.com/office/drawing/2010/main" val="0"/>
              </a:ext>
            </a:extLst>
          </a:blip>
          <a:srcRect l="22647" t="47353" r="27943" b="6326"/>
          <a:stretch>
            <a:fillRect/>
          </a:stretch>
        </p:blipFill>
        <p:spPr bwMode="auto">
          <a:xfrm>
            <a:off x="2195513" y="3003550"/>
            <a:ext cx="3455987"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re 8">
            <a:extLst>
              <a:ext uri="{FF2B5EF4-FFF2-40B4-BE49-F238E27FC236}">
                <a16:creationId xmlns:a16="http://schemas.microsoft.com/office/drawing/2014/main" id="{97D6F37F-876E-66C1-B1C6-98E0235E41BB}"/>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Autres tenues</a:t>
            </a:r>
          </a:p>
        </p:txBody>
      </p:sp>
      <p:sp>
        <p:nvSpPr>
          <p:cNvPr id="73731" name="Espace réservé du numéro de diapositive 4">
            <a:extLst>
              <a:ext uri="{FF2B5EF4-FFF2-40B4-BE49-F238E27FC236}">
                <a16:creationId xmlns:a16="http://schemas.microsoft.com/office/drawing/2014/main" id="{BFAE4E38-EB16-4B3A-2E19-BD4003ED4B25}"/>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06F4CD4C-A61E-4464-AB7F-3E6448B8D9DC}" type="slidenum">
              <a:rPr lang="fr-FR" altLang="fr-FR" sz="2000" smtClean="0">
                <a:solidFill>
                  <a:srgbClr val="984807"/>
                </a:solidFill>
              </a:rPr>
              <a:pPr>
                <a:spcBef>
                  <a:spcPct val="0"/>
                </a:spcBef>
                <a:buFontTx/>
                <a:buNone/>
              </a:pPr>
              <a:t>70</a:t>
            </a:fld>
            <a:endParaRPr lang="fr-FR" altLang="fr-FR" sz="2000">
              <a:solidFill>
                <a:srgbClr val="984807"/>
              </a:solidFill>
            </a:endParaRPr>
          </a:p>
        </p:txBody>
      </p:sp>
      <p:sp>
        <p:nvSpPr>
          <p:cNvPr id="73732" name="ZoneTexte 3">
            <a:extLst>
              <a:ext uri="{FF2B5EF4-FFF2-40B4-BE49-F238E27FC236}">
                <a16:creationId xmlns:a16="http://schemas.microsoft.com/office/drawing/2014/main" id="{E6BB5D6A-37A1-1AFD-5244-419873492BF5}"/>
              </a:ext>
            </a:extLst>
          </p:cNvPr>
          <p:cNvSpPr txBox="1">
            <a:spLocks noChangeArrowheads="1"/>
          </p:cNvSpPr>
          <p:nvPr/>
        </p:nvSpPr>
        <p:spPr bwMode="auto">
          <a:xfrm>
            <a:off x="282575" y="1239838"/>
            <a:ext cx="81772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Tenue du DDMIS : M. le Contrôleur Général E CLAVAUD : </a:t>
            </a:r>
          </a:p>
        </p:txBody>
      </p:sp>
      <p:sp>
        <p:nvSpPr>
          <p:cNvPr id="2" name="Rectangle 1">
            <a:extLst>
              <a:ext uri="{FF2B5EF4-FFF2-40B4-BE49-F238E27FC236}">
                <a16:creationId xmlns:a16="http://schemas.microsoft.com/office/drawing/2014/main" id="{39331719-6BF6-6896-FE1C-0412B0B0DF2B}"/>
              </a:ext>
            </a:extLst>
          </p:cNvPr>
          <p:cNvSpPr/>
          <p:nvPr/>
        </p:nvSpPr>
        <p:spPr>
          <a:xfrm>
            <a:off x="460375" y="1849438"/>
            <a:ext cx="8062913" cy="2436812"/>
          </a:xfrm>
          <a:prstGeom prst="rect">
            <a:avLst/>
          </a:prstGeom>
        </p:spPr>
        <p:txBody>
          <a:bodyPr>
            <a:spAutoFit/>
          </a:bodyPr>
          <a:lstStyle/>
          <a:p>
            <a:pPr marL="457200">
              <a:lnSpc>
                <a:spcPct val="107000"/>
              </a:lnSpc>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Porte soit : </a:t>
            </a:r>
          </a:p>
          <a:p>
            <a:pPr marL="457200" algn="ctr">
              <a:lnSpc>
                <a:spcPct val="107000"/>
              </a:lnSpc>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a:t>
            </a:r>
          </a:p>
          <a:p>
            <a:pPr marL="342900" indent="-342900" algn="just">
              <a:lnSpc>
                <a:spcPct val="107000"/>
              </a:lnSpc>
              <a:spcAft>
                <a:spcPts val="0"/>
              </a:spcAft>
              <a:buFont typeface="Wingdings" panose="05000000000000000000" pitchFamily="2" charset="2"/>
              <a:buChar char=""/>
              <a:tabLst>
                <a:tab pos="866140" algn="l"/>
              </a:tabLs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La tenue 2.1</a:t>
            </a:r>
          </a:p>
          <a:p>
            <a:pPr marL="342900" indent="-342900" algn="just">
              <a:lnSpc>
                <a:spcPct val="107000"/>
              </a:lnSpc>
              <a:spcAft>
                <a:spcPts val="0"/>
              </a:spcAft>
              <a:buFont typeface="Wingdings" panose="05000000000000000000" pitchFamily="2" charset="2"/>
              <a:buChar char=""/>
              <a:tabLst>
                <a:tab pos="866140" algn="l"/>
              </a:tabLs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La tenue 2.2</a:t>
            </a:r>
          </a:p>
          <a:p>
            <a:pPr algn="just">
              <a:lnSpc>
                <a:spcPct val="107000"/>
              </a:lnSpc>
              <a:spcAft>
                <a:spcPts val="0"/>
              </a:spcAft>
              <a:tabLst>
                <a:tab pos="866140" algn="l"/>
              </a:tabLst>
              <a:defRPr/>
            </a:pP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tabLst>
                <a:tab pos="866140" algn="l"/>
              </a:tabLs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Képi est différent : il arbore 2 bûchers.</a:t>
            </a:r>
          </a:p>
        </p:txBody>
      </p:sp>
      <p:pic>
        <p:nvPicPr>
          <p:cNvPr id="73734" name="Picture 1" descr="tenue contrôleur">
            <a:extLst>
              <a:ext uri="{FF2B5EF4-FFF2-40B4-BE49-F238E27FC236}">
                <a16:creationId xmlns:a16="http://schemas.microsoft.com/office/drawing/2014/main" id="{29394708-CF3A-EEE8-D3BB-1F1D720231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5333" b="-1355"/>
          <a:stretch>
            <a:fillRect/>
          </a:stretch>
        </p:blipFill>
        <p:spPr bwMode="auto">
          <a:xfrm>
            <a:off x="5651500" y="1819275"/>
            <a:ext cx="3141663"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2" descr="képi contrôleur">
            <a:extLst>
              <a:ext uri="{FF2B5EF4-FFF2-40B4-BE49-F238E27FC236}">
                <a16:creationId xmlns:a16="http://schemas.microsoft.com/office/drawing/2014/main" id="{224856F1-83CF-E6A3-4DAB-95195FF1C1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2410" r="8308"/>
          <a:stretch>
            <a:fillRect/>
          </a:stretch>
        </p:blipFill>
        <p:spPr bwMode="auto">
          <a:xfrm>
            <a:off x="1522413" y="4435475"/>
            <a:ext cx="2954337"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re 8">
            <a:extLst>
              <a:ext uri="{FF2B5EF4-FFF2-40B4-BE49-F238E27FC236}">
                <a16:creationId xmlns:a16="http://schemas.microsoft.com/office/drawing/2014/main" id="{6436DDEF-7591-6B50-D0DB-1702934346FA}"/>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Autres tenues</a:t>
            </a:r>
          </a:p>
        </p:txBody>
      </p:sp>
      <p:sp>
        <p:nvSpPr>
          <p:cNvPr id="74755" name="Espace réservé du numéro de diapositive 4">
            <a:extLst>
              <a:ext uri="{FF2B5EF4-FFF2-40B4-BE49-F238E27FC236}">
                <a16:creationId xmlns:a16="http://schemas.microsoft.com/office/drawing/2014/main" id="{30BFDE17-58F0-396F-B58E-79DF85D17672}"/>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E9A716BB-D296-499D-BCAD-AAFB95B18448}" type="slidenum">
              <a:rPr lang="fr-FR" altLang="fr-FR" sz="2000" smtClean="0">
                <a:solidFill>
                  <a:srgbClr val="984807"/>
                </a:solidFill>
              </a:rPr>
              <a:pPr>
                <a:spcBef>
                  <a:spcPct val="0"/>
                </a:spcBef>
                <a:buFontTx/>
                <a:buNone/>
              </a:pPr>
              <a:t>71</a:t>
            </a:fld>
            <a:endParaRPr lang="fr-FR" altLang="fr-FR" sz="2000">
              <a:solidFill>
                <a:srgbClr val="984807"/>
              </a:solidFill>
            </a:endParaRPr>
          </a:p>
        </p:txBody>
      </p:sp>
      <p:sp>
        <p:nvSpPr>
          <p:cNvPr id="74756" name="ZoneTexte 3">
            <a:extLst>
              <a:ext uri="{FF2B5EF4-FFF2-40B4-BE49-F238E27FC236}">
                <a16:creationId xmlns:a16="http://schemas.microsoft.com/office/drawing/2014/main" id="{CB4B8E4B-C06D-A386-EF6F-11A33D3FC6E7}"/>
              </a:ext>
            </a:extLst>
          </p:cNvPr>
          <p:cNvSpPr txBox="1">
            <a:spLocks noChangeArrowheads="1"/>
          </p:cNvSpPr>
          <p:nvPr/>
        </p:nvSpPr>
        <p:spPr bwMode="auto">
          <a:xfrm>
            <a:off x="396875" y="1263650"/>
            <a:ext cx="84089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Tenue du directeur général de la SC et de la gestion des crises : </a:t>
            </a:r>
          </a:p>
        </p:txBody>
      </p:sp>
      <p:pic>
        <p:nvPicPr>
          <p:cNvPr id="74757" name="Picture 1" descr="Arrêté uniforme DG signé Ministre - 3 novembre 2016_Page_14">
            <a:extLst>
              <a:ext uri="{FF2B5EF4-FFF2-40B4-BE49-F238E27FC236}">
                <a16:creationId xmlns:a16="http://schemas.microsoft.com/office/drawing/2014/main" id="{EB19A248-AC23-0C0D-FDBD-54D23B2261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633" t="14058" r="1212" b="1543"/>
          <a:stretch>
            <a:fillRect/>
          </a:stretch>
        </p:blipFill>
        <p:spPr bwMode="auto">
          <a:xfrm>
            <a:off x="4954588" y="1773238"/>
            <a:ext cx="3511550" cy="440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2" descr="Arrêté uniforme DG signé Ministre - 3 novembre 2016_Page_15">
            <a:extLst>
              <a:ext uri="{FF2B5EF4-FFF2-40B4-BE49-F238E27FC236}">
                <a16:creationId xmlns:a16="http://schemas.microsoft.com/office/drawing/2014/main" id="{94A0B52A-A3F4-ED22-F7A7-BE5507BE25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401" t="14058" r="3633" b="2200"/>
          <a:stretch>
            <a:fillRect/>
          </a:stretch>
        </p:blipFill>
        <p:spPr bwMode="auto">
          <a:xfrm>
            <a:off x="825500" y="1749425"/>
            <a:ext cx="3363913"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re 8">
            <a:extLst>
              <a:ext uri="{FF2B5EF4-FFF2-40B4-BE49-F238E27FC236}">
                <a16:creationId xmlns:a16="http://schemas.microsoft.com/office/drawing/2014/main" id="{831AFDF0-2FDA-E498-E38A-225E134F294B}"/>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Autres tenues</a:t>
            </a:r>
          </a:p>
        </p:txBody>
      </p:sp>
      <p:sp>
        <p:nvSpPr>
          <p:cNvPr id="75779" name="Espace réservé du numéro de diapositive 4">
            <a:extLst>
              <a:ext uri="{FF2B5EF4-FFF2-40B4-BE49-F238E27FC236}">
                <a16:creationId xmlns:a16="http://schemas.microsoft.com/office/drawing/2014/main" id="{6A4ECC46-B835-B2DD-5543-61D462E0BC2D}"/>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8F26EE90-B0BD-466E-AD6E-83C5ED9C74ED}" type="slidenum">
              <a:rPr lang="fr-FR" altLang="fr-FR" sz="2000" smtClean="0">
                <a:solidFill>
                  <a:srgbClr val="984807"/>
                </a:solidFill>
              </a:rPr>
              <a:pPr>
                <a:spcBef>
                  <a:spcPct val="0"/>
                </a:spcBef>
                <a:buFontTx/>
                <a:buNone/>
              </a:pPr>
              <a:t>72</a:t>
            </a:fld>
            <a:endParaRPr lang="fr-FR" altLang="fr-FR" sz="2000">
              <a:solidFill>
                <a:srgbClr val="984807"/>
              </a:solidFill>
            </a:endParaRPr>
          </a:p>
        </p:txBody>
      </p:sp>
      <p:sp>
        <p:nvSpPr>
          <p:cNvPr id="75780" name="ZoneTexte 3">
            <a:extLst>
              <a:ext uri="{FF2B5EF4-FFF2-40B4-BE49-F238E27FC236}">
                <a16:creationId xmlns:a16="http://schemas.microsoft.com/office/drawing/2014/main" id="{2DDBFAF6-1E35-2F8F-D308-9DD90521198C}"/>
              </a:ext>
            </a:extLst>
          </p:cNvPr>
          <p:cNvSpPr txBox="1">
            <a:spLocks noChangeArrowheads="1"/>
          </p:cNvSpPr>
          <p:nvPr/>
        </p:nvSpPr>
        <p:spPr bwMode="auto">
          <a:xfrm>
            <a:off x="398463" y="1287463"/>
            <a:ext cx="74564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Tenue du directeur des sapeurs-pompiers (DGSCGC) : </a:t>
            </a:r>
          </a:p>
        </p:txBody>
      </p:sp>
      <p:pic>
        <p:nvPicPr>
          <p:cNvPr id="75781" name="Picture 1" descr="tenue uniforme DSP - JO 14 janvier 2017_Page_15">
            <a:extLst>
              <a:ext uri="{FF2B5EF4-FFF2-40B4-BE49-F238E27FC236}">
                <a16:creationId xmlns:a16="http://schemas.microsoft.com/office/drawing/2014/main" id="{1FAABACE-2F58-0DEB-DFC1-BB58051FA7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369" t="13904" r="8131" b="2023"/>
          <a:stretch>
            <a:fillRect/>
          </a:stretch>
        </p:blipFill>
        <p:spPr bwMode="auto">
          <a:xfrm>
            <a:off x="5208588" y="1968500"/>
            <a:ext cx="3155950"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2" descr="tenue uniforme DSP - JO 14 janvier 2017_Page_13">
            <a:extLst>
              <a:ext uri="{FF2B5EF4-FFF2-40B4-BE49-F238E27FC236}">
                <a16:creationId xmlns:a16="http://schemas.microsoft.com/office/drawing/2014/main" id="{B6C10140-3344-AEC9-03A0-F972086B2F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97" t="14870" r="3015" b="5107"/>
          <a:stretch>
            <a:fillRect/>
          </a:stretch>
        </p:blipFill>
        <p:spPr bwMode="auto">
          <a:xfrm>
            <a:off x="598488" y="1968500"/>
            <a:ext cx="3529012" cy="423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re 8">
            <a:extLst>
              <a:ext uri="{FF2B5EF4-FFF2-40B4-BE49-F238E27FC236}">
                <a16:creationId xmlns:a16="http://schemas.microsoft.com/office/drawing/2014/main" id="{7C9C6F7A-7445-D7F5-D90C-915146FE4103}"/>
              </a:ext>
            </a:extLst>
          </p:cNvPr>
          <p:cNvSpPr>
            <a:spLocks noGrp="1"/>
          </p:cNvSpPr>
          <p:nvPr>
            <p:ph type="title"/>
          </p:nvPr>
        </p:nvSpPr>
        <p:spPr>
          <a:xfrm>
            <a:off x="611188" y="2276475"/>
            <a:ext cx="7742237" cy="939800"/>
          </a:xfrm>
        </p:spPr>
        <p:txBody>
          <a:bodyPr/>
          <a:lstStyle/>
          <a:p>
            <a:pPr eaLnBrk="1" hangingPunct="1"/>
            <a:r>
              <a:rPr lang="fr-FR" altLang="fr-FR" sz="3200" b="1">
                <a:solidFill>
                  <a:srgbClr val="984807"/>
                </a:solidFill>
              </a:rPr>
              <a:t>Tenues des JSP</a:t>
            </a:r>
          </a:p>
        </p:txBody>
      </p:sp>
      <p:sp>
        <p:nvSpPr>
          <p:cNvPr id="76803" name="Espace réservé du numéro de diapositive 4">
            <a:extLst>
              <a:ext uri="{FF2B5EF4-FFF2-40B4-BE49-F238E27FC236}">
                <a16:creationId xmlns:a16="http://schemas.microsoft.com/office/drawing/2014/main" id="{FA7C96AB-8261-1495-96B8-5EFC7E9CBEBC}"/>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F9DCC239-88AC-409D-9856-C339AC62EFC3}" type="slidenum">
              <a:rPr lang="fr-FR" altLang="fr-FR" sz="2000" smtClean="0">
                <a:solidFill>
                  <a:srgbClr val="984807"/>
                </a:solidFill>
              </a:rPr>
              <a:pPr>
                <a:spcBef>
                  <a:spcPct val="0"/>
                </a:spcBef>
                <a:buFontTx/>
                <a:buNone/>
              </a:pPr>
              <a:t>73</a:t>
            </a:fld>
            <a:endParaRPr lang="fr-FR" altLang="fr-FR" sz="2000">
              <a:solidFill>
                <a:srgbClr val="984807"/>
              </a:solidFill>
            </a:endParaRPr>
          </a:p>
        </p:txBody>
      </p:sp>
      <p:pic>
        <p:nvPicPr>
          <p:cNvPr id="76804" name="Image 5">
            <a:extLst>
              <a:ext uri="{FF2B5EF4-FFF2-40B4-BE49-F238E27FC236}">
                <a16:creationId xmlns:a16="http://schemas.microsoft.com/office/drawing/2014/main" id="{86775993-F1FE-6036-080C-9678D39DAD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76575" y="3641725"/>
            <a:ext cx="29908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re 8">
            <a:extLst>
              <a:ext uri="{FF2B5EF4-FFF2-40B4-BE49-F238E27FC236}">
                <a16:creationId xmlns:a16="http://schemas.microsoft.com/office/drawing/2014/main" id="{EE5CC077-BCA4-99E2-0A51-7455313FD913}"/>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Tenues des JSP</a:t>
            </a:r>
          </a:p>
        </p:txBody>
      </p:sp>
      <p:sp>
        <p:nvSpPr>
          <p:cNvPr id="77827" name="Espace réservé du numéro de diapositive 4">
            <a:extLst>
              <a:ext uri="{FF2B5EF4-FFF2-40B4-BE49-F238E27FC236}">
                <a16:creationId xmlns:a16="http://schemas.microsoft.com/office/drawing/2014/main" id="{F4AD58E0-2C6F-6A4E-F4A6-D4608A9502FB}"/>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AF025B32-0857-4055-86E6-52E5432816A0}" type="slidenum">
              <a:rPr lang="fr-FR" altLang="fr-FR" sz="2000" smtClean="0">
                <a:solidFill>
                  <a:srgbClr val="984807"/>
                </a:solidFill>
              </a:rPr>
              <a:pPr>
                <a:spcBef>
                  <a:spcPct val="0"/>
                </a:spcBef>
                <a:buFontTx/>
                <a:buNone/>
              </a:pPr>
              <a:t>74</a:t>
            </a:fld>
            <a:endParaRPr lang="fr-FR" altLang="fr-FR" sz="2000">
              <a:solidFill>
                <a:srgbClr val="984807"/>
              </a:solidFill>
            </a:endParaRPr>
          </a:p>
        </p:txBody>
      </p:sp>
      <p:sp>
        <p:nvSpPr>
          <p:cNvPr id="77828" name="ZoneTexte 3">
            <a:extLst>
              <a:ext uri="{FF2B5EF4-FFF2-40B4-BE49-F238E27FC236}">
                <a16:creationId xmlns:a16="http://schemas.microsoft.com/office/drawing/2014/main" id="{10139F9C-2247-F198-D5B8-4C041AF53228}"/>
              </a:ext>
            </a:extLst>
          </p:cNvPr>
          <p:cNvSpPr txBox="1">
            <a:spLocks noChangeArrowheads="1"/>
          </p:cNvSpPr>
          <p:nvPr/>
        </p:nvSpPr>
        <p:spPr bwMode="auto">
          <a:xfrm>
            <a:off x="323850" y="1270000"/>
            <a:ext cx="3092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Tenue de manœuvre : </a:t>
            </a:r>
          </a:p>
        </p:txBody>
      </p:sp>
      <p:sp>
        <p:nvSpPr>
          <p:cNvPr id="75781" name="Rectangle 1">
            <a:extLst>
              <a:ext uri="{FF2B5EF4-FFF2-40B4-BE49-F238E27FC236}">
                <a16:creationId xmlns:a16="http://schemas.microsoft.com/office/drawing/2014/main" id="{78045FB5-BB6C-B13F-6A19-3DD783C2E4C6}"/>
              </a:ext>
            </a:extLst>
          </p:cNvPr>
          <p:cNvSpPr>
            <a:spLocks noChangeArrowheads="1"/>
          </p:cNvSpPr>
          <p:nvPr/>
        </p:nvSpPr>
        <p:spPr bwMode="auto">
          <a:xfrm>
            <a:off x="323850" y="1865313"/>
            <a:ext cx="8515350" cy="4017962"/>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Myriad Pro" charset="0"/>
              </a:defRPr>
            </a:lvl1pPr>
            <a:lvl2pPr marL="742950" indent="-285750">
              <a:spcBef>
                <a:spcPct val="20000"/>
              </a:spcBef>
              <a:buFont typeface="Arial" panose="020B0604020202020204" pitchFamily="34" charset="0"/>
              <a:buChar char="–"/>
              <a:defRPr sz="2800">
                <a:solidFill>
                  <a:schemeClr val="tx1"/>
                </a:solidFill>
                <a:latin typeface="Myriad Pro" charset="0"/>
              </a:defRPr>
            </a:lvl2pPr>
            <a:lvl3pPr marL="1143000" indent="-228600">
              <a:spcBef>
                <a:spcPct val="20000"/>
              </a:spcBef>
              <a:buFont typeface="Arial" panose="020B0604020202020204" pitchFamily="34" charset="0"/>
              <a:buChar char="•"/>
              <a:defRPr sz="2400">
                <a:solidFill>
                  <a:schemeClr val="tx1"/>
                </a:solidFill>
                <a:latin typeface="Myriad Pro" charset="0"/>
              </a:defRPr>
            </a:lvl3pPr>
            <a:lvl4pPr marL="1600200" indent="-228600">
              <a:spcBef>
                <a:spcPct val="20000"/>
              </a:spcBef>
              <a:buFont typeface="Arial" panose="020B0604020202020204" pitchFamily="34" charset="0"/>
              <a:buChar char="–"/>
              <a:defRPr sz="2000">
                <a:solidFill>
                  <a:schemeClr val="tx1"/>
                </a:solidFill>
                <a:latin typeface="Myriad Pro" charset="0"/>
              </a:defRPr>
            </a:lvl4pPr>
            <a:lvl5pPr marL="2057400" indent="-228600">
              <a:spcBef>
                <a:spcPct val="20000"/>
              </a:spcBef>
              <a:buFont typeface="Arial" panose="020B0604020202020204" pitchFamily="34" charset="0"/>
              <a:buChar char="»"/>
              <a:defRPr sz="2000">
                <a:solidFill>
                  <a:schemeClr val="tx1"/>
                </a:solidFill>
                <a:latin typeface="Myriad Pro"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9pPr>
          </a:lstStyle>
          <a:p>
            <a:pPr>
              <a:lnSpc>
                <a:spcPct val="107000"/>
              </a:lnSpc>
              <a:spcBef>
                <a:spcPct val="0"/>
              </a:spcBef>
              <a:buFontTx/>
              <a:buNone/>
              <a:defRPr/>
            </a:pPr>
            <a:r>
              <a:rPr lang="fr-FR" altLang="fr-FR" sz="2400" dirty="0">
                <a:latin typeface="Times New Roman" panose="02020603050405020304" pitchFamily="18" charset="0"/>
                <a:ea typeface="Calibri" panose="020F0502020204030204" pitchFamily="34" charset="0"/>
                <a:cs typeface="Times New Roman" panose="02020603050405020304" pitchFamily="18" charset="0"/>
              </a:rPr>
              <a:t>Article 10 de l'arrêté du 03.12.2021 défini les tenues qui seront portées lors des séances, les manifestations sportives et cérémonies,</a:t>
            </a:r>
          </a:p>
          <a:p>
            <a:pPr>
              <a:lnSpc>
                <a:spcPct val="107000"/>
              </a:lnSpc>
              <a:spcBef>
                <a:spcPct val="0"/>
              </a:spcBef>
              <a:buFontTx/>
              <a:buNone/>
              <a:defRPr/>
            </a:pPr>
            <a:endParaRPr lang="fr-FR" altLang="fr-FR"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defRPr/>
            </a:pPr>
            <a:r>
              <a:rPr lang="fr-FR" altLang="fr-FR" sz="2400" dirty="0">
                <a:latin typeface="Times New Roman" panose="02020603050405020304" pitchFamily="18" charset="0"/>
                <a:ea typeface="Calibri" panose="020F0502020204030204" pitchFamily="34" charset="0"/>
                <a:cs typeface="Times New Roman" panose="02020603050405020304" pitchFamily="18" charset="0"/>
              </a:rPr>
              <a:t>SDMIS met à disposition : </a:t>
            </a:r>
          </a:p>
          <a:p>
            <a:pPr>
              <a:lnSpc>
                <a:spcPct val="107000"/>
              </a:lnSpc>
              <a:spcBef>
                <a:spcPct val="0"/>
              </a:spcBef>
              <a:buFontTx/>
              <a:buNone/>
              <a:defRPr/>
            </a:pPr>
            <a:r>
              <a:rPr lang="fr-FR" altLang="fr-FR" sz="2400" dirty="0">
                <a:latin typeface="Times New Roman" panose="02020603050405020304" pitchFamily="18" charset="0"/>
                <a:ea typeface="Calibri" panose="020F0502020204030204" pitchFamily="34" charset="0"/>
                <a:cs typeface="Times New Roman" panose="02020603050405020304" pitchFamily="18" charset="0"/>
              </a:rPr>
              <a:t> </a:t>
            </a:r>
          </a:p>
          <a:p>
            <a:pPr marL="342900" indent="-342900">
              <a:lnSpc>
                <a:spcPct val="107000"/>
              </a:lnSpc>
              <a:spcBef>
                <a:spcPct val="0"/>
              </a:spcBef>
              <a:buFontTx/>
              <a:buChar char="-"/>
              <a:defRPr/>
            </a:pPr>
            <a:r>
              <a:rPr lang="fr-FR" altLang="fr-FR" sz="2400" dirty="0">
                <a:latin typeface="Times New Roman" panose="02020603050405020304" pitchFamily="18" charset="0"/>
                <a:ea typeface="Calibri" panose="020F0502020204030204" pitchFamily="34" charset="0"/>
                <a:cs typeface="Times New Roman" panose="02020603050405020304" pitchFamily="18" charset="0"/>
              </a:rPr>
              <a:t>Une casquette de couleur rouge ;</a:t>
            </a:r>
          </a:p>
          <a:p>
            <a:pPr>
              <a:lnSpc>
                <a:spcPct val="107000"/>
              </a:lnSpc>
              <a:spcBef>
                <a:spcPct val="0"/>
              </a:spcBef>
              <a:buFontTx/>
              <a:buNone/>
              <a:defRPr/>
            </a:pPr>
            <a:r>
              <a:rPr lang="fr-FR" altLang="fr-FR" sz="2400" dirty="0">
                <a:latin typeface="Times New Roman" panose="02020603050405020304" pitchFamily="18" charset="0"/>
                <a:ea typeface="Calibri" panose="020F0502020204030204" pitchFamily="34" charset="0"/>
                <a:cs typeface="Times New Roman" panose="02020603050405020304" pitchFamily="18" charset="0"/>
              </a:rPr>
              <a:t> - Une veste et un pantalon de manœuvre </a:t>
            </a:r>
          </a:p>
          <a:p>
            <a:pPr>
              <a:lnSpc>
                <a:spcPct val="107000"/>
              </a:lnSpc>
              <a:spcBef>
                <a:spcPct val="0"/>
              </a:spcBef>
              <a:buFontTx/>
              <a:buNone/>
              <a:defRPr/>
            </a:pPr>
            <a:r>
              <a:rPr lang="fr-FR" altLang="fr-FR" sz="2400" dirty="0">
                <a:latin typeface="Times New Roman" panose="02020603050405020304" pitchFamily="18" charset="0"/>
                <a:ea typeface="Calibri" panose="020F0502020204030204" pitchFamily="34" charset="0"/>
                <a:cs typeface="Times New Roman" panose="02020603050405020304" pitchFamily="18" charset="0"/>
              </a:rPr>
              <a:t> - Une ceinture bleue en coton,</a:t>
            </a:r>
          </a:p>
          <a:p>
            <a:pPr>
              <a:lnSpc>
                <a:spcPct val="107000"/>
              </a:lnSpc>
              <a:spcBef>
                <a:spcPct val="0"/>
              </a:spcBef>
              <a:buFontTx/>
              <a:buNone/>
              <a:defRPr/>
            </a:pPr>
            <a:r>
              <a:rPr lang="fr-FR" altLang="fr-FR" sz="2400" dirty="0">
                <a:latin typeface="Times New Roman" panose="02020603050405020304" pitchFamily="18" charset="0"/>
                <a:ea typeface="Calibri" panose="020F0502020204030204" pitchFamily="34" charset="0"/>
                <a:cs typeface="Times New Roman" panose="02020603050405020304" pitchFamily="18" charset="0"/>
              </a:rPr>
              <a:t> - 2 polos</a:t>
            </a:r>
          </a:p>
          <a:p>
            <a:pPr>
              <a:lnSpc>
                <a:spcPct val="107000"/>
              </a:lnSpc>
              <a:spcBef>
                <a:spcPct val="0"/>
              </a:spcBef>
              <a:buFontTx/>
              <a:buNone/>
              <a:defRPr/>
            </a:pPr>
            <a:r>
              <a:rPr lang="fr-FR" altLang="fr-FR" sz="2400" dirty="0">
                <a:latin typeface="Times New Roman" panose="02020603050405020304" pitchFamily="18" charset="0"/>
                <a:ea typeface="Calibri" panose="020F0502020204030204" pitchFamily="34" charset="0"/>
                <a:cs typeface="Times New Roman" panose="02020603050405020304" pitchFamily="18" charset="0"/>
              </a:rPr>
              <a:t> - Une paire de chaussant type SUAP;</a:t>
            </a:r>
          </a:p>
        </p:txBody>
      </p:sp>
      <p:pic>
        <p:nvPicPr>
          <p:cNvPr id="77830" name="Image 5">
            <a:extLst>
              <a:ext uri="{FF2B5EF4-FFF2-40B4-BE49-F238E27FC236}">
                <a16:creationId xmlns:a16="http://schemas.microsoft.com/office/drawing/2014/main" id="{CA83868B-61FB-74AA-4604-B89693677BB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48350" y="2908300"/>
            <a:ext cx="29908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re 8">
            <a:extLst>
              <a:ext uri="{FF2B5EF4-FFF2-40B4-BE49-F238E27FC236}">
                <a16:creationId xmlns:a16="http://schemas.microsoft.com/office/drawing/2014/main" id="{F6DDA1DF-E065-7506-C3F3-4B306EF8985E}"/>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Tenues des JSP</a:t>
            </a:r>
          </a:p>
        </p:txBody>
      </p:sp>
      <p:sp>
        <p:nvSpPr>
          <p:cNvPr id="78851" name="Espace réservé du numéro de diapositive 4">
            <a:extLst>
              <a:ext uri="{FF2B5EF4-FFF2-40B4-BE49-F238E27FC236}">
                <a16:creationId xmlns:a16="http://schemas.microsoft.com/office/drawing/2014/main" id="{06B9D4F8-3CDE-7AE3-AA12-2DA420FB53B0}"/>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59FDC1C4-DF6E-49EC-B326-FB17748B472F}" type="slidenum">
              <a:rPr lang="fr-FR" altLang="fr-FR" sz="2000" smtClean="0">
                <a:solidFill>
                  <a:srgbClr val="984807"/>
                </a:solidFill>
              </a:rPr>
              <a:pPr>
                <a:spcBef>
                  <a:spcPct val="0"/>
                </a:spcBef>
                <a:buFontTx/>
                <a:buNone/>
              </a:pPr>
              <a:t>75</a:t>
            </a:fld>
            <a:endParaRPr lang="fr-FR" altLang="fr-FR" sz="2000">
              <a:solidFill>
                <a:srgbClr val="984807"/>
              </a:solidFill>
            </a:endParaRPr>
          </a:p>
        </p:txBody>
      </p:sp>
      <p:sp>
        <p:nvSpPr>
          <p:cNvPr id="78852" name="ZoneTexte 3">
            <a:extLst>
              <a:ext uri="{FF2B5EF4-FFF2-40B4-BE49-F238E27FC236}">
                <a16:creationId xmlns:a16="http://schemas.microsoft.com/office/drawing/2014/main" id="{A37D4529-ED8E-5889-55E4-4209287F2938}"/>
              </a:ext>
            </a:extLst>
          </p:cNvPr>
          <p:cNvSpPr txBox="1">
            <a:spLocks noChangeArrowheads="1"/>
          </p:cNvSpPr>
          <p:nvPr/>
        </p:nvSpPr>
        <p:spPr bwMode="auto">
          <a:xfrm>
            <a:off x="360363" y="1336675"/>
            <a:ext cx="3092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Tenue de manœuvre : </a:t>
            </a:r>
          </a:p>
        </p:txBody>
      </p:sp>
      <p:pic>
        <p:nvPicPr>
          <p:cNvPr id="78853" name="Picture 1" descr="jsp-jeunes">
            <a:extLst>
              <a:ext uri="{FF2B5EF4-FFF2-40B4-BE49-F238E27FC236}">
                <a16:creationId xmlns:a16="http://schemas.microsoft.com/office/drawing/2014/main" id="{76F3E494-A3C4-73EB-BDFC-7F9ECF17C0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689" r="32759"/>
          <a:stretch>
            <a:fillRect/>
          </a:stretch>
        </p:blipFill>
        <p:spPr bwMode="auto">
          <a:xfrm>
            <a:off x="250825" y="2011363"/>
            <a:ext cx="1320800" cy="425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4" name="Rectangle 1">
            <a:extLst>
              <a:ext uri="{FF2B5EF4-FFF2-40B4-BE49-F238E27FC236}">
                <a16:creationId xmlns:a16="http://schemas.microsoft.com/office/drawing/2014/main" id="{2EAF22E5-B052-0DEE-68F2-E02E4DEB9C3E}"/>
              </a:ext>
            </a:extLst>
          </p:cNvPr>
          <p:cNvSpPr>
            <a:spLocks noChangeArrowheads="1"/>
          </p:cNvSpPr>
          <p:nvPr/>
        </p:nvSpPr>
        <p:spPr bwMode="auto">
          <a:xfrm>
            <a:off x="1692275" y="2100263"/>
            <a:ext cx="7056438" cy="243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Une paire de gants de protection en cuir ;</a:t>
            </a:r>
          </a:p>
          <a:p>
            <a:pPr>
              <a:lnSpc>
                <a:spcPct val="107000"/>
              </a:lnSpc>
              <a:spcBef>
                <a:spcPct val="0"/>
              </a:spcBef>
              <a:buFontTx/>
              <a:buChar char="-"/>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Une softshell </a:t>
            </a:r>
          </a:p>
          <a:p>
            <a:pPr>
              <a:lnSpc>
                <a:spcPct val="107000"/>
              </a:lnSpc>
              <a:spcBef>
                <a:spcPct val="0"/>
              </a:spcBef>
              <a:buFontTx/>
              <a:buChar char="-"/>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Un casque F 2 EPI de couleur orange avec inscription « jeune sapeur-pompier »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re 8">
            <a:extLst>
              <a:ext uri="{FF2B5EF4-FFF2-40B4-BE49-F238E27FC236}">
                <a16:creationId xmlns:a16="http://schemas.microsoft.com/office/drawing/2014/main" id="{670DB339-103C-6E0C-D81A-864504EA225C}"/>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Tenues des JSP</a:t>
            </a:r>
          </a:p>
        </p:txBody>
      </p:sp>
      <p:sp>
        <p:nvSpPr>
          <p:cNvPr id="79875" name="Espace réservé du numéro de diapositive 4">
            <a:extLst>
              <a:ext uri="{FF2B5EF4-FFF2-40B4-BE49-F238E27FC236}">
                <a16:creationId xmlns:a16="http://schemas.microsoft.com/office/drawing/2014/main" id="{737B5256-B13D-5807-2E80-6227D0BFCC97}"/>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BCB9E0D3-AD04-4397-82DE-E11314458685}" type="slidenum">
              <a:rPr lang="fr-FR" altLang="fr-FR" sz="2000" smtClean="0">
                <a:solidFill>
                  <a:srgbClr val="984807"/>
                </a:solidFill>
              </a:rPr>
              <a:pPr>
                <a:spcBef>
                  <a:spcPct val="0"/>
                </a:spcBef>
                <a:buFontTx/>
                <a:buNone/>
              </a:pPr>
              <a:t>76</a:t>
            </a:fld>
            <a:endParaRPr lang="fr-FR" altLang="fr-FR" sz="2000">
              <a:solidFill>
                <a:srgbClr val="984807"/>
              </a:solidFill>
            </a:endParaRPr>
          </a:p>
        </p:txBody>
      </p:sp>
      <p:sp>
        <p:nvSpPr>
          <p:cNvPr id="79876" name="ZoneTexte 3">
            <a:extLst>
              <a:ext uri="{FF2B5EF4-FFF2-40B4-BE49-F238E27FC236}">
                <a16:creationId xmlns:a16="http://schemas.microsoft.com/office/drawing/2014/main" id="{FE4530BA-3CA4-DA56-0DDA-97457185B41A}"/>
              </a:ext>
            </a:extLst>
          </p:cNvPr>
          <p:cNvSpPr txBox="1">
            <a:spLocks noChangeArrowheads="1"/>
          </p:cNvSpPr>
          <p:nvPr/>
        </p:nvSpPr>
        <p:spPr bwMode="auto">
          <a:xfrm>
            <a:off x="360363" y="1336675"/>
            <a:ext cx="3092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Tenue de manœuvre : </a:t>
            </a:r>
          </a:p>
        </p:txBody>
      </p:sp>
      <p:pic>
        <p:nvPicPr>
          <p:cNvPr id="79877" name="Picture 1" descr="jsp-jeunes">
            <a:extLst>
              <a:ext uri="{FF2B5EF4-FFF2-40B4-BE49-F238E27FC236}">
                <a16:creationId xmlns:a16="http://schemas.microsoft.com/office/drawing/2014/main" id="{ACB1B36A-50DD-6A54-198C-EFE64F5501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689" r="32759"/>
          <a:stretch>
            <a:fillRect/>
          </a:stretch>
        </p:blipFill>
        <p:spPr bwMode="auto">
          <a:xfrm>
            <a:off x="250825" y="2011363"/>
            <a:ext cx="1320800" cy="425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8" name="Rectangle 2">
            <a:extLst>
              <a:ext uri="{FF2B5EF4-FFF2-40B4-BE49-F238E27FC236}">
                <a16:creationId xmlns:a16="http://schemas.microsoft.com/office/drawing/2014/main" id="{D72CF769-33FF-10CD-0702-B62CBC2BE2FA}"/>
              </a:ext>
            </a:extLst>
          </p:cNvPr>
          <p:cNvSpPr>
            <a:spLocks noChangeArrowheads="1"/>
          </p:cNvSpPr>
          <p:nvPr/>
        </p:nvSpPr>
        <p:spPr bwMode="auto">
          <a:xfrm>
            <a:off x="2195513" y="1957388"/>
            <a:ext cx="4572000"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Un ceinturon porte accessoires ;</a:t>
            </a:r>
          </a:p>
          <a:p>
            <a:pPr>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 Un porte-gants et accessoires ;</a:t>
            </a:r>
          </a:p>
          <a:p>
            <a:pPr>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 Une polycoises ;</a:t>
            </a:r>
          </a:p>
        </p:txBody>
      </p:sp>
      <p:pic>
        <p:nvPicPr>
          <p:cNvPr id="79879" name="Picture 1" descr="IMGP2056">
            <a:extLst>
              <a:ext uri="{FF2B5EF4-FFF2-40B4-BE49-F238E27FC236}">
                <a16:creationId xmlns:a16="http://schemas.microsoft.com/office/drawing/2014/main" id="{210D26EA-A701-DC9F-66E8-51DD06A585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8247" t="57433" r="27434" b="30630"/>
          <a:stretch>
            <a:fillRect/>
          </a:stretch>
        </p:blipFill>
        <p:spPr bwMode="auto">
          <a:xfrm>
            <a:off x="2189163" y="3649663"/>
            <a:ext cx="2786062" cy="174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0" name="Image 2">
            <a:extLst>
              <a:ext uri="{FF2B5EF4-FFF2-40B4-BE49-F238E27FC236}">
                <a16:creationId xmlns:a16="http://schemas.microsoft.com/office/drawing/2014/main" id="{C51569CB-68CA-52C8-72A8-5579F61C5B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861" t="26250" r="10835" b="6250"/>
          <a:stretch>
            <a:fillRect/>
          </a:stretch>
        </p:blipFill>
        <p:spPr bwMode="auto">
          <a:xfrm>
            <a:off x="5435600" y="3119438"/>
            <a:ext cx="3422650"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re 8">
            <a:extLst>
              <a:ext uri="{FF2B5EF4-FFF2-40B4-BE49-F238E27FC236}">
                <a16:creationId xmlns:a16="http://schemas.microsoft.com/office/drawing/2014/main" id="{B3BAF742-5520-184C-7992-A5D3F72CDF9B}"/>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Tenues des JSP </a:t>
            </a:r>
          </a:p>
        </p:txBody>
      </p:sp>
      <p:sp>
        <p:nvSpPr>
          <p:cNvPr id="80899" name="Espace réservé du numéro de diapositive 4">
            <a:extLst>
              <a:ext uri="{FF2B5EF4-FFF2-40B4-BE49-F238E27FC236}">
                <a16:creationId xmlns:a16="http://schemas.microsoft.com/office/drawing/2014/main" id="{E49DF03F-D4AD-18E3-BC0D-72E2275FB6AB}"/>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F0FCF544-687B-4EF4-BF9E-4D62FFC46DCB}" type="slidenum">
              <a:rPr lang="fr-FR" altLang="fr-FR" sz="2000" smtClean="0">
                <a:solidFill>
                  <a:srgbClr val="984807"/>
                </a:solidFill>
              </a:rPr>
              <a:pPr>
                <a:spcBef>
                  <a:spcPct val="0"/>
                </a:spcBef>
                <a:buFontTx/>
                <a:buNone/>
              </a:pPr>
              <a:t>77</a:t>
            </a:fld>
            <a:endParaRPr lang="fr-FR" altLang="fr-FR" sz="2000">
              <a:solidFill>
                <a:srgbClr val="984807"/>
              </a:solidFill>
            </a:endParaRPr>
          </a:p>
        </p:txBody>
      </p:sp>
      <p:sp>
        <p:nvSpPr>
          <p:cNvPr id="80900" name="ZoneTexte 3">
            <a:extLst>
              <a:ext uri="{FF2B5EF4-FFF2-40B4-BE49-F238E27FC236}">
                <a16:creationId xmlns:a16="http://schemas.microsoft.com/office/drawing/2014/main" id="{1215EC58-D5A1-1F63-3163-5AB98A8D8319}"/>
              </a:ext>
            </a:extLst>
          </p:cNvPr>
          <p:cNvSpPr txBox="1">
            <a:spLocks noChangeArrowheads="1"/>
          </p:cNvSpPr>
          <p:nvPr/>
        </p:nvSpPr>
        <p:spPr bwMode="auto">
          <a:xfrm>
            <a:off x="339725" y="1289050"/>
            <a:ext cx="30908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Tenue de manœuvre : </a:t>
            </a:r>
          </a:p>
        </p:txBody>
      </p:sp>
      <p:pic>
        <p:nvPicPr>
          <p:cNvPr id="80901" name="Image 4">
            <a:extLst>
              <a:ext uri="{FF2B5EF4-FFF2-40B4-BE49-F238E27FC236}">
                <a16:creationId xmlns:a16="http://schemas.microsoft.com/office/drawing/2014/main" id="{EBC4FF56-CC05-1F66-4A89-C43B395CB2A0}"/>
              </a:ext>
            </a:extLst>
          </p:cNvPr>
          <p:cNvPicPr>
            <a:picLocks noChangeAspect="1"/>
          </p:cNvPicPr>
          <p:nvPr/>
        </p:nvPicPr>
        <p:blipFill>
          <a:blip r:embed="rId2">
            <a:extLst>
              <a:ext uri="{28A0092B-C50C-407E-A947-70E740481C1C}">
                <a14:useLocalDpi xmlns:a14="http://schemas.microsoft.com/office/drawing/2010/main" val="0"/>
              </a:ext>
            </a:extLst>
          </a:blip>
          <a:srcRect l="9628" r="1550"/>
          <a:stretch>
            <a:fillRect/>
          </a:stretch>
        </p:blipFill>
        <p:spPr bwMode="auto">
          <a:xfrm>
            <a:off x="3717925" y="3021013"/>
            <a:ext cx="4916488"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Rectangle 5">
            <a:extLst>
              <a:ext uri="{FF2B5EF4-FFF2-40B4-BE49-F238E27FC236}">
                <a16:creationId xmlns:a16="http://schemas.microsoft.com/office/drawing/2014/main" id="{85DDB867-77F3-F3D7-0667-CA09AC3FD8C2}"/>
              </a:ext>
            </a:extLst>
          </p:cNvPr>
          <p:cNvSpPr>
            <a:spLocks noChangeArrowheads="1"/>
          </p:cNvSpPr>
          <p:nvPr/>
        </p:nvSpPr>
        <p:spPr bwMode="auto">
          <a:xfrm>
            <a:off x="341313" y="1916113"/>
            <a:ext cx="81946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Est adaptée en fonction des activités, des manœuvres, des conditions climatiques et du RI de l'association ou de l’ADMJSP.</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pic>
        <p:nvPicPr>
          <p:cNvPr id="80903" name="Image 6">
            <a:extLst>
              <a:ext uri="{FF2B5EF4-FFF2-40B4-BE49-F238E27FC236}">
                <a16:creationId xmlns:a16="http://schemas.microsoft.com/office/drawing/2014/main" id="{9800F4DA-E324-13BE-8D90-17CB9A0D37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1013" y="3051175"/>
            <a:ext cx="2808287" cy="29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re 8">
            <a:extLst>
              <a:ext uri="{FF2B5EF4-FFF2-40B4-BE49-F238E27FC236}">
                <a16:creationId xmlns:a16="http://schemas.microsoft.com/office/drawing/2014/main" id="{169E22C2-51A6-C342-A600-F0EF97A5582D}"/>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Tenues des JSP </a:t>
            </a:r>
          </a:p>
        </p:txBody>
      </p:sp>
      <p:sp>
        <p:nvSpPr>
          <p:cNvPr id="81923" name="Espace réservé du numéro de diapositive 4">
            <a:extLst>
              <a:ext uri="{FF2B5EF4-FFF2-40B4-BE49-F238E27FC236}">
                <a16:creationId xmlns:a16="http://schemas.microsoft.com/office/drawing/2014/main" id="{6FCA5E76-C590-FEA8-E6B0-18377247FCEF}"/>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3C9289D1-9FBC-437B-A261-2061639EB1BD}" type="slidenum">
              <a:rPr lang="fr-FR" altLang="fr-FR" sz="2000" smtClean="0">
                <a:solidFill>
                  <a:srgbClr val="984807"/>
                </a:solidFill>
              </a:rPr>
              <a:pPr>
                <a:spcBef>
                  <a:spcPct val="0"/>
                </a:spcBef>
                <a:buFontTx/>
                <a:buNone/>
              </a:pPr>
              <a:t>78</a:t>
            </a:fld>
            <a:endParaRPr lang="fr-FR" altLang="fr-FR" sz="2000">
              <a:solidFill>
                <a:srgbClr val="984807"/>
              </a:solidFill>
            </a:endParaRPr>
          </a:p>
        </p:txBody>
      </p:sp>
      <p:sp>
        <p:nvSpPr>
          <p:cNvPr id="81924" name="ZoneTexte 3">
            <a:extLst>
              <a:ext uri="{FF2B5EF4-FFF2-40B4-BE49-F238E27FC236}">
                <a16:creationId xmlns:a16="http://schemas.microsoft.com/office/drawing/2014/main" id="{42A3E8BA-4867-0094-D413-AB5306D510F3}"/>
              </a:ext>
            </a:extLst>
          </p:cNvPr>
          <p:cNvSpPr txBox="1">
            <a:spLocks noChangeArrowheads="1"/>
          </p:cNvSpPr>
          <p:nvPr/>
        </p:nvSpPr>
        <p:spPr bwMode="auto">
          <a:xfrm>
            <a:off x="395288" y="1327150"/>
            <a:ext cx="23796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Tenue de sport : </a:t>
            </a:r>
          </a:p>
        </p:txBody>
      </p:sp>
      <p:pic>
        <p:nvPicPr>
          <p:cNvPr id="81925" name="Image 4">
            <a:extLst>
              <a:ext uri="{FF2B5EF4-FFF2-40B4-BE49-F238E27FC236}">
                <a16:creationId xmlns:a16="http://schemas.microsoft.com/office/drawing/2014/main" id="{FAAB96F9-83B3-F331-6322-C75A848B73B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9325" y="2741613"/>
            <a:ext cx="7186613"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6" name="Rectangle 5">
            <a:extLst>
              <a:ext uri="{FF2B5EF4-FFF2-40B4-BE49-F238E27FC236}">
                <a16:creationId xmlns:a16="http://schemas.microsoft.com/office/drawing/2014/main" id="{6E991801-AF0F-1114-3511-DD4B2E6EB697}"/>
              </a:ext>
            </a:extLst>
          </p:cNvPr>
          <p:cNvSpPr>
            <a:spLocks noChangeArrowheads="1"/>
          </p:cNvSpPr>
          <p:nvPr/>
        </p:nvSpPr>
        <p:spPr bwMode="auto">
          <a:xfrm>
            <a:off x="539750" y="2087563"/>
            <a:ext cx="37734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latin typeface="Times New Roman" panose="02020603050405020304" pitchFamily="18" charset="0"/>
                <a:cs typeface="Calibri" panose="020F0502020204030204" pitchFamily="34" charset="0"/>
              </a:rPr>
              <a:t>Est définie par l'association.</a:t>
            </a:r>
            <a:endParaRPr lang="fr-FR" altLang="fr-FR" sz="2400">
              <a:latin typeface="Arial" panose="020B0604020202020204"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re 8">
            <a:extLst>
              <a:ext uri="{FF2B5EF4-FFF2-40B4-BE49-F238E27FC236}">
                <a16:creationId xmlns:a16="http://schemas.microsoft.com/office/drawing/2014/main" id="{56ABF8B7-C329-5B24-1668-8FC211DEE634}"/>
              </a:ext>
            </a:extLst>
          </p:cNvPr>
          <p:cNvSpPr>
            <a:spLocks noGrp="1"/>
          </p:cNvSpPr>
          <p:nvPr>
            <p:ph type="title"/>
          </p:nvPr>
        </p:nvSpPr>
        <p:spPr>
          <a:xfrm>
            <a:off x="611188" y="2708275"/>
            <a:ext cx="7742237" cy="939800"/>
          </a:xfrm>
        </p:spPr>
        <p:txBody>
          <a:bodyPr/>
          <a:lstStyle/>
          <a:p>
            <a:pPr eaLnBrk="1" hangingPunct="1"/>
            <a:r>
              <a:rPr lang="fr-FR" altLang="fr-FR" sz="3200" b="1">
                <a:solidFill>
                  <a:srgbClr val="984807"/>
                </a:solidFill>
              </a:rPr>
              <a:t>Matériel EPI</a:t>
            </a:r>
          </a:p>
        </p:txBody>
      </p:sp>
      <p:sp>
        <p:nvSpPr>
          <p:cNvPr id="82947" name="Espace réservé du numéro de diapositive 4">
            <a:extLst>
              <a:ext uri="{FF2B5EF4-FFF2-40B4-BE49-F238E27FC236}">
                <a16:creationId xmlns:a16="http://schemas.microsoft.com/office/drawing/2014/main" id="{B1798942-9020-5B03-2D2A-CE5B35EFCA61}"/>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6F613173-92ED-419C-AF97-D97F3E144EB9}" type="slidenum">
              <a:rPr lang="fr-FR" altLang="fr-FR" sz="2000" smtClean="0">
                <a:solidFill>
                  <a:srgbClr val="984807"/>
                </a:solidFill>
              </a:rPr>
              <a:pPr>
                <a:spcBef>
                  <a:spcPct val="0"/>
                </a:spcBef>
                <a:buFontTx/>
                <a:buNone/>
              </a:pPr>
              <a:t>79</a:t>
            </a:fld>
            <a:endParaRPr lang="fr-FR" altLang="fr-FR" sz="2000">
              <a:solidFill>
                <a:srgbClr val="984807"/>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re 8">
            <a:extLst>
              <a:ext uri="{FF2B5EF4-FFF2-40B4-BE49-F238E27FC236}">
                <a16:creationId xmlns:a16="http://schemas.microsoft.com/office/drawing/2014/main" id="{7378BBEF-FEFC-73B5-0461-3FDC6C07BA88}"/>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10243" name="Espace réservé du numéro de diapositive 4">
            <a:extLst>
              <a:ext uri="{FF2B5EF4-FFF2-40B4-BE49-F238E27FC236}">
                <a16:creationId xmlns:a16="http://schemas.microsoft.com/office/drawing/2014/main" id="{F6E26D2E-50F0-E3C1-04FE-908CF16D8EBC}"/>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FB0BAC32-DCE9-4D34-B5D7-FD2304B8B646}" type="slidenum">
              <a:rPr lang="fr-FR" altLang="fr-FR" sz="2000" smtClean="0">
                <a:solidFill>
                  <a:srgbClr val="984807"/>
                </a:solidFill>
              </a:rPr>
              <a:pPr>
                <a:spcBef>
                  <a:spcPct val="0"/>
                </a:spcBef>
                <a:buFontTx/>
                <a:buNone/>
              </a:pPr>
              <a:t>8</a:t>
            </a:fld>
            <a:endParaRPr lang="fr-FR" altLang="fr-FR" sz="2000">
              <a:solidFill>
                <a:srgbClr val="984807"/>
              </a:solidFill>
            </a:endParaRPr>
          </a:p>
        </p:txBody>
      </p:sp>
      <p:sp>
        <p:nvSpPr>
          <p:cNvPr id="10244" name="Rectangle 1">
            <a:extLst>
              <a:ext uri="{FF2B5EF4-FFF2-40B4-BE49-F238E27FC236}">
                <a16:creationId xmlns:a16="http://schemas.microsoft.com/office/drawing/2014/main" id="{1C1BDE41-DE6F-20AD-C85D-75107DFD9B64}"/>
              </a:ext>
            </a:extLst>
          </p:cNvPr>
          <p:cNvSpPr>
            <a:spLocks noChangeArrowheads="1"/>
          </p:cNvSpPr>
          <p:nvPr/>
        </p:nvSpPr>
        <p:spPr bwMode="auto">
          <a:xfrm>
            <a:off x="323850" y="1322388"/>
            <a:ext cx="83058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SP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tenue réglementaire et fixée par le chef de corps départemental et métropolitain en respectant l'uniforme qu'il porte, les valeurs et tradition qu'il incarne.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JSP porte les tenues fournies par son association et le SDMIS.</a:t>
            </a:r>
          </a:p>
        </p:txBody>
      </p:sp>
      <p:pic>
        <p:nvPicPr>
          <p:cNvPr id="10245" name="Picture 32" descr="K:\J.S.P - à mettre à jour\100_0407\IMGP2056.JPG">
            <a:extLst>
              <a:ext uri="{FF2B5EF4-FFF2-40B4-BE49-F238E27FC236}">
                <a16:creationId xmlns:a16="http://schemas.microsoft.com/office/drawing/2014/main" id="{09C79068-C0B9-6BB2-9188-489802849A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800" t="28380" r="21100"/>
          <a:stretch>
            <a:fillRect/>
          </a:stretch>
        </p:blipFill>
        <p:spPr bwMode="auto">
          <a:xfrm>
            <a:off x="1290638" y="3394075"/>
            <a:ext cx="2128837" cy="3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9" descr="I:\Images\Sapeurs-Pompiers\J.S.P\Photos\compétitions\Challenge nautique\Challenge nautique 2012\IMGP1876.JPG">
            <a:extLst>
              <a:ext uri="{FF2B5EF4-FFF2-40B4-BE49-F238E27FC236}">
                <a16:creationId xmlns:a16="http://schemas.microsoft.com/office/drawing/2014/main" id="{108C3ACF-0197-11C9-9874-BC0FA3E033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6615" t="29649" r="7729" b="3938"/>
          <a:stretch>
            <a:fillRect/>
          </a:stretch>
        </p:blipFill>
        <p:spPr bwMode="auto">
          <a:xfrm>
            <a:off x="5148263" y="3333750"/>
            <a:ext cx="2487612"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re 8">
            <a:extLst>
              <a:ext uri="{FF2B5EF4-FFF2-40B4-BE49-F238E27FC236}">
                <a16:creationId xmlns:a16="http://schemas.microsoft.com/office/drawing/2014/main" id="{0A9BFBE2-0209-84D6-F39D-9611C7B2ED3D}"/>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Matériel EPI</a:t>
            </a:r>
          </a:p>
        </p:txBody>
      </p:sp>
      <p:sp>
        <p:nvSpPr>
          <p:cNvPr id="83971" name="Espace réservé du numéro de diapositive 4">
            <a:extLst>
              <a:ext uri="{FF2B5EF4-FFF2-40B4-BE49-F238E27FC236}">
                <a16:creationId xmlns:a16="http://schemas.microsoft.com/office/drawing/2014/main" id="{020D2BAF-8128-9F51-0123-E01E4BC29911}"/>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7E09B649-A321-41D6-8E29-A12265DE2F3F}" type="slidenum">
              <a:rPr lang="fr-FR" altLang="fr-FR" sz="2000" smtClean="0">
                <a:solidFill>
                  <a:srgbClr val="984807"/>
                </a:solidFill>
              </a:rPr>
              <a:pPr>
                <a:spcBef>
                  <a:spcPct val="0"/>
                </a:spcBef>
                <a:buFontTx/>
                <a:buNone/>
              </a:pPr>
              <a:t>80</a:t>
            </a:fld>
            <a:endParaRPr lang="fr-FR" altLang="fr-FR" sz="2000">
              <a:solidFill>
                <a:srgbClr val="984807"/>
              </a:solidFill>
            </a:endParaRPr>
          </a:p>
        </p:txBody>
      </p:sp>
      <p:sp>
        <p:nvSpPr>
          <p:cNvPr id="83972" name="ZoneTexte 4">
            <a:extLst>
              <a:ext uri="{FF2B5EF4-FFF2-40B4-BE49-F238E27FC236}">
                <a16:creationId xmlns:a16="http://schemas.microsoft.com/office/drawing/2014/main" id="{86C33CE5-8350-F494-D511-6E9137761AF6}"/>
              </a:ext>
            </a:extLst>
          </p:cNvPr>
          <p:cNvSpPr txBox="1">
            <a:spLocks noChangeArrowheads="1"/>
          </p:cNvSpPr>
          <p:nvPr/>
        </p:nvSpPr>
        <p:spPr bwMode="auto">
          <a:xfrm>
            <a:off x="468313" y="1412875"/>
            <a:ext cx="1235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VSAV : </a:t>
            </a:r>
          </a:p>
        </p:txBody>
      </p:sp>
      <p:sp>
        <p:nvSpPr>
          <p:cNvPr id="83973" name="Rectangle 2">
            <a:extLst>
              <a:ext uri="{FF2B5EF4-FFF2-40B4-BE49-F238E27FC236}">
                <a16:creationId xmlns:a16="http://schemas.microsoft.com/office/drawing/2014/main" id="{2A6809D1-DF5A-A5AF-F8DF-567893AD3531}"/>
              </a:ext>
            </a:extLst>
          </p:cNvPr>
          <p:cNvSpPr>
            <a:spLocks noChangeArrowheads="1"/>
          </p:cNvSpPr>
          <p:nvPr/>
        </p:nvSpPr>
        <p:spPr bwMode="auto">
          <a:xfrm>
            <a:off x="611188" y="2205038"/>
            <a:ext cx="79216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Gants jetables afin de se protéger des risques d’accident d’exposition au sang (AES).</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pic>
        <p:nvPicPr>
          <p:cNvPr id="83974" name="Image 1">
            <a:extLst>
              <a:ext uri="{FF2B5EF4-FFF2-40B4-BE49-F238E27FC236}">
                <a16:creationId xmlns:a16="http://schemas.microsoft.com/office/drawing/2014/main" id="{233D0BFB-8AE7-5816-E291-43C7666D88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4963" y="3371850"/>
            <a:ext cx="3394075"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re 8">
            <a:extLst>
              <a:ext uri="{FF2B5EF4-FFF2-40B4-BE49-F238E27FC236}">
                <a16:creationId xmlns:a16="http://schemas.microsoft.com/office/drawing/2014/main" id="{2B855632-506C-5374-499A-B5A373198C5F}"/>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Matériel EPI</a:t>
            </a:r>
          </a:p>
        </p:txBody>
      </p:sp>
      <p:sp>
        <p:nvSpPr>
          <p:cNvPr id="84995" name="Espace réservé du numéro de diapositive 4">
            <a:extLst>
              <a:ext uri="{FF2B5EF4-FFF2-40B4-BE49-F238E27FC236}">
                <a16:creationId xmlns:a16="http://schemas.microsoft.com/office/drawing/2014/main" id="{FA54E4C8-D1BD-3EE1-5CE3-098868F60590}"/>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FD64A63D-E985-40A7-A946-6C3D70C8E80A}" type="slidenum">
              <a:rPr lang="fr-FR" altLang="fr-FR" sz="2000" smtClean="0">
                <a:solidFill>
                  <a:srgbClr val="984807"/>
                </a:solidFill>
              </a:rPr>
              <a:pPr>
                <a:spcBef>
                  <a:spcPct val="0"/>
                </a:spcBef>
                <a:buFontTx/>
                <a:buNone/>
              </a:pPr>
              <a:t>81</a:t>
            </a:fld>
            <a:endParaRPr lang="fr-FR" altLang="fr-FR" sz="2000">
              <a:solidFill>
                <a:srgbClr val="984807"/>
              </a:solidFill>
            </a:endParaRPr>
          </a:p>
        </p:txBody>
      </p:sp>
      <p:sp>
        <p:nvSpPr>
          <p:cNvPr id="84996" name="ZoneTexte 4">
            <a:extLst>
              <a:ext uri="{FF2B5EF4-FFF2-40B4-BE49-F238E27FC236}">
                <a16:creationId xmlns:a16="http://schemas.microsoft.com/office/drawing/2014/main" id="{46808FF7-B922-57B6-C5A5-B8596C5BAF08}"/>
              </a:ext>
            </a:extLst>
          </p:cNvPr>
          <p:cNvSpPr txBox="1">
            <a:spLocks noChangeArrowheads="1"/>
          </p:cNvSpPr>
          <p:nvPr/>
        </p:nvSpPr>
        <p:spPr bwMode="auto">
          <a:xfrm>
            <a:off x="452438" y="1214438"/>
            <a:ext cx="14684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COVID : </a:t>
            </a:r>
          </a:p>
        </p:txBody>
      </p:sp>
      <p:sp>
        <p:nvSpPr>
          <p:cNvPr id="78853" name="Rectangle 2">
            <a:extLst>
              <a:ext uri="{FF2B5EF4-FFF2-40B4-BE49-F238E27FC236}">
                <a16:creationId xmlns:a16="http://schemas.microsoft.com/office/drawing/2014/main" id="{D7BD7582-6194-F978-4C11-5A8AE55ED22D}"/>
              </a:ext>
            </a:extLst>
          </p:cNvPr>
          <p:cNvSpPr>
            <a:spLocks noChangeArrowheads="1"/>
          </p:cNvSpPr>
          <p:nvPr/>
        </p:nvSpPr>
        <p:spPr bwMode="auto">
          <a:xfrm>
            <a:off x="423863" y="1762125"/>
            <a:ext cx="8251825" cy="4229100"/>
          </a:xfrm>
          <a:prstGeom prst="rect">
            <a:avLst/>
          </a:prstGeom>
          <a:noFill/>
          <a:ln>
            <a:noFill/>
          </a:ln>
        </p:spPr>
        <p:txBody>
          <a:bodyPr>
            <a:spAutoFit/>
          </a:bodyPr>
          <a:lstStyle>
            <a:lvl1pPr marL="457200">
              <a:spcBef>
                <a:spcPct val="20000"/>
              </a:spcBef>
              <a:buFont typeface="Arial" panose="020B0604020202020204" pitchFamily="34" charset="0"/>
              <a:buChar char="•"/>
              <a:defRPr sz="3200">
                <a:solidFill>
                  <a:schemeClr val="tx1"/>
                </a:solidFill>
                <a:latin typeface="Myriad Pro" charset="0"/>
              </a:defRPr>
            </a:lvl1pPr>
            <a:lvl2pPr marL="742950" indent="-285750">
              <a:spcBef>
                <a:spcPct val="20000"/>
              </a:spcBef>
              <a:buFont typeface="Arial" panose="020B0604020202020204" pitchFamily="34" charset="0"/>
              <a:buChar char="–"/>
              <a:defRPr sz="2800">
                <a:solidFill>
                  <a:schemeClr val="tx1"/>
                </a:solidFill>
                <a:latin typeface="Myriad Pro" charset="0"/>
              </a:defRPr>
            </a:lvl2pPr>
            <a:lvl3pPr marL="1143000" indent="-228600">
              <a:spcBef>
                <a:spcPct val="20000"/>
              </a:spcBef>
              <a:buFont typeface="Arial" panose="020B0604020202020204" pitchFamily="34" charset="0"/>
              <a:buChar char="•"/>
              <a:defRPr sz="2400">
                <a:solidFill>
                  <a:schemeClr val="tx1"/>
                </a:solidFill>
                <a:latin typeface="Myriad Pro" charset="0"/>
              </a:defRPr>
            </a:lvl3pPr>
            <a:lvl4pPr marL="1600200" indent="-228600">
              <a:spcBef>
                <a:spcPct val="20000"/>
              </a:spcBef>
              <a:buFont typeface="Arial" panose="020B0604020202020204" pitchFamily="34" charset="0"/>
              <a:buChar char="–"/>
              <a:defRPr sz="2000">
                <a:solidFill>
                  <a:schemeClr val="tx1"/>
                </a:solidFill>
                <a:latin typeface="Myriad Pro" charset="0"/>
              </a:defRPr>
            </a:lvl4pPr>
            <a:lvl5pPr marL="2057400" indent="-228600">
              <a:spcBef>
                <a:spcPct val="20000"/>
              </a:spcBef>
              <a:buFont typeface="Arial" panose="020B0604020202020204" pitchFamily="34" charset="0"/>
              <a:buChar char="»"/>
              <a:defRPr sz="2000">
                <a:solidFill>
                  <a:schemeClr val="tx1"/>
                </a:solidFill>
                <a:latin typeface="Myriad Pro"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9pPr>
          </a:lstStyle>
          <a:p>
            <a:pPr marL="0">
              <a:buFont typeface="Arial" panose="020B0604020202020204" pitchFamily="34" charset="0"/>
              <a:buNone/>
              <a:defRPr/>
            </a:pPr>
            <a:r>
              <a:rPr lang="fr-FR" altLang="fr-FR" sz="2400" dirty="0">
                <a:latin typeface="Times New Roman" panose="02020603050405020304" pitchFamily="18" charset="0"/>
                <a:cs typeface="Times New Roman" panose="02020603050405020304" pitchFamily="18" charset="0"/>
              </a:rPr>
              <a:t>Dans chaque engin, des masques chirurgicaux et/ou FFP 2 sont inclus dans l’inventaire,</a:t>
            </a:r>
          </a:p>
          <a:p>
            <a:pPr marL="0">
              <a:buFont typeface="Arial" panose="020B0604020202020204" pitchFamily="34" charset="0"/>
              <a:buNone/>
              <a:defRPr/>
            </a:pPr>
            <a:endParaRPr lang="fr-FR" altLang="fr-FR" sz="2400" dirty="0">
              <a:latin typeface="Times New Roman" panose="02020603050405020304" pitchFamily="18" charset="0"/>
              <a:cs typeface="Times New Roman" panose="02020603050405020304" pitchFamily="18" charset="0"/>
            </a:endParaRPr>
          </a:p>
          <a:p>
            <a:pPr marL="0">
              <a:buFont typeface="Arial" panose="020B0604020202020204" pitchFamily="34" charset="0"/>
              <a:buNone/>
              <a:defRPr/>
            </a:pPr>
            <a:r>
              <a:rPr lang="fr-FR" altLang="fr-FR" sz="2400" dirty="0">
                <a:latin typeface="Times New Roman" panose="02020603050405020304" pitchFamily="18" charset="0"/>
                <a:cs typeface="Times New Roman" panose="02020603050405020304" pitchFamily="18" charset="0"/>
              </a:rPr>
              <a:t>Lors d’informations ou de symptômes évoquant un risque de « COVID », le personnel du VSAV s’équipe, avant de quitter la caserne :</a:t>
            </a:r>
          </a:p>
          <a:p>
            <a:pPr marL="0" indent="-342900">
              <a:buFont typeface="Wingdings" panose="05000000000000000000" pitchFamily="2" charset="2"/>
              <a:buChar char="Ø"/>
              <a:defRPr/>
            </a:pPr>
            <a:r>
              <a:rPr lang="fr-FR" altLang="fr-FR" sz="2400" dirty="0">
                <a:latin typeface="Times New Roman" panose="02020603050405020304" pitchFamily="18" charset="0"/>
                <a:cs typeface="Times New Roman" panose="02020603050405020304" pitchFamily="18" charset="0"/>
              </a:rPr>
              <a:t>D’une blouse,</a:t>
            </a:r>
          </a:p>
          <a:p>
            <a:pPr marL="0" indent="-342900">
              <a:buFont typeface="Wingdings" panose="05000000000000000000" pitchFamily="2" charset="2"/>
              <a:buChar char="Ø"/>
              <a:defRPr/>
            </a:pPr>
            <a:r>
              <a:rPr lang="fr-FR" altLang="fr-FR" sz="2400" dirty="0">
                <a:latin typeface="Times New Roman" panose="02020603050405020304" pitchFamily="18" charset="0"/>
                <a:cs typeface="Times New Roman" panose="02020603050405020304" pitchFamily="18" charset="0"/>
              </a:rPr>
              <a:t>D’une charlotte,</a:t>
            </a:r>
          </a:p>
          <a:p>
            <a:pPr marL="0" indent="-342900">
              <a:buFont typeface="Wingdings" panose="05000000000000000000" pitchFamily="2" charset="2"/>
              <a:buChar char="Ø"/>
              <a:defRPr/>
            </a:pPr>
            <a:r>
              <a:rPr lang="fr-FR" altLang="fr-FR" sz="2400" dirty="0">
                <a:latin typeface="Times New Roman" panose="02020603050405020304" pitchFamily="18" charset="0"/>
                <a:cs typeface="Times New Roman" panose="02020603050405020304" pitchFamily="18" charset="0"/>
              </a:rPr>
              <a:t>D’un masque FFP2, </a:t>
            </a:r>
          </a:p>
          <a:p>
            <a:pPr marL="0" indent="-342900">
              <a:buFont typeface="Wingdings" panose="05000000000000000000" pitchFamily="2" charset="2"/>
              <a:buChar char="Ø"/>
              <a:defRPr/>
            </a:pPr>
            <a:r>
              <a:rPr lang="fr-FR" altLang="fr-FR" sz="2400" dirty="0">
                <a:latin typeface="Times New Roman" panose="02020603050405020304" pitchFamily="18" charset="0"/>
                <a:cs typeface="Times New Roman" panose="02020603050405020304" pitchFamily="18" charset="0"/>
              </a:rPr>
              <a:t>Gants à usage unique,</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re 8">
            <a:extLst>
              <a:ext uri="{FF2B5EF4-FFF2-40B4-BE49-F238E27FC236}">
                <a16:creationId xmlns:a16="http://schemas.microsoft.com/office/drawing/2014/main" id="{2A89ADA6-40B2-62ED-602E-EC8BA794AAC9}"/>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Matériel EPI</a:t>
            </a:r>
          </a:p>
        </p:txBody>
      </p:sp>
      <p:sp>
        <p:nvSpPr>
          <p:cNvPr id="86019" name="Espace réservé du numéro de diapositive 4">
            <a:extLst>
              <a:ext uri="{FF2B5EF4-FFF2-40B4-BE49-F238E27FC236}">
                <a16:creationId xmlns:a16="http://schemas.microsoft.com/office/drawing/2014/main" id="{39CFA64A-38AE-F999-6B0C-55F2CA45AD01}"/>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5DB9E193-7EF7-466C-80C5-958D22BAFBC6}" type="slidenum">
              <a:rPr lang="fr-FR" altLang="fr-FR" sz="2000" smtClean="0">
                <a:solidFill>
                  <a:srgbClr val="984807"/>
                </a:solidFill>
              </a:rPr>
              <a:pPr>
                <a:spcBef>
                  <a:spcPct val="0"/>
                </a:spcBef>
                <a:buFontTx/>
                <a:buNone/>
              </a:pPr>
              <a:t>82</a:t>
            </a:fld>
            <a:endParaRPr lang="fr-FR" altLang="fr-FR" sz="2000">
              <a:solidFill>
                <a:srgbClr val="984807"/>
              </a:solidFill>
            </a:endParaRPr>
          </a:p>
        </p:txBody>
      </p:sp>
      <p:sp>
        <p:nvSpPr>
          <p:cNvPr id="86020" name="ZoneTexte 4">
            <a:extLst>
              <a:ext uri="{FF2B5EF4-FFF2-40B4-BE49-F238E27FC236}">
                <a16:creationId xmlns:a16="http://schemas.microsoft.com/office/drawing/2014/main" id="{E003C160-75A1-DE6D-2366-6A3CC7AA6EA9}"/>
              </a:ext>
            </a:extLst>
          </p:cNvPr>
          <p:cNvSpPr txBox="1">
            <a:spLocks noChangeArrowheads="1"/>
          </p:cNvSpPr>
          <p:nvPr/>
        </p:nvSpPr>
        <p:spPr bwMode="auto">
          <a:xfrm>
            <a:off x="468313" y="1412875"/>
            <a:ext cx="1235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VSAV : </a:t>
            </a:r>
          </a:p>
        </p:txBody>
      </p:sp>
      <p:sp>
        <p:nvSpPr>
          <p:cNvPr id="86021" name="Rectangle 2">
            <a:extLst>
              <a:ext uri="{FF2B5EF4-FFF2-40B4-BE49-F238E27FC236}">
                <a16:creationId xmlns:a16="http://schemas.microsoft.com/office/drawing/2014/main" id="{A6DC227C-602E-6F60-ED7D-F21DAA5C2B15}"/>
              </a:ext>
            </a:extLst>
          </p:cNvPr>
          <p:cNvSpPr>
            <a:spLocks noChangeArrowheads="1"/>
          </p:cNvSpPr>
          <p:nvPr/>
        </p:nvSpPr>
        <p:spPr bwMode="auto">
          <a:xfrm>
            <a:off x="417513" y="1909763"/>
            <a:ext cx="8496300" cy="371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400">
                <a:latin typeface="Times New Roman" panose="02020603050405020304" pitchFamily="18" charset="0"/>
                <a:cs typeface="Times New Roman" panose="02020603050405020304" pitchFamily="18" charset="0"/>
              </a:rPr>
              <a:t>En complément des kits décrits dans les chapitres suivants, il est rajouté dans chaque VSAV :</a:t>
            </a:r>
          </a:p>
          <a:p>
            <a:pPr>
              <a:buFont typeface="Arial" panose="020B0604020202020204" pitchFamily="34" charset="0"/>
              <a:buNone/>
            </a:pPr>
            <a:endParaRPr lang="fr-FR" altLang="fr-FR" sz="2400">
              <a:latin typeface="Times New Roman" panose="02020603050405020304" pitchFamily="18" charset="0"/>
              <a:cs typeface="Times New Roman" panose="02020603050405020304" pitchFamily="18" charset="0"/>
            </a:endParaRPr>
          </a:p>
          <a:p>
            <a:r>
              <a:rPr lang="fr-FR" altLang="fr-FR" sz="2400">
                <a:latin typeface="Times New Roman" panose="02020603050405020304" pitchFamily="18" charset="0"/>
                <a:cs typeface="Times New Roman" panose="02020603050405020304" pitchFamily="18" charset="0"/>
              </a:rPr>
              <a:t> 4 masques avec visière (2 dans le sac oxygénothérapie et 2 en réserve dans le tiroir respiratoire.</a:t>
            </a:r>
          </a:p>
          <a:p>
            <a:pPr>
              <a:buFont typeface="Arial" panose="020B0604020202020204" pitchFamily="34" charset="0"/>
              <a:buNone/>
            </a:pPr>
            <a:endParaRPr lang="fr-FR" altLang="fr-FR" sz="240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fr-FR" altLang="fr-FR" sz="2400">
                <a:latin typeface="Times New Roman" panose="02020603050405020304" pitchFamily="18" charset="0"/>
                <a:cs typeface="Times New Roman" panose="02020603050405020304" pitchFamily="18" charset="0"/>
              </a:rPr>
              <a:t>La réalisation des gestes à risques de projections de liquides biologiques, dans le contexte précité, (aspiration, intubation, etc.) nécessite le port du masque FFP2 et des lunettes de protections.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re 8">
            <a:extLst>
              <a:ext uri="{FF2B5EF4-FFF2-40B4-BE49-F238E27FC236}">
                <a16:creationId xmlns:a16="http://schemas.microsoft.com/office/drawing/2014/main" id="{A2AED526-51AB-14FF-844B-541A1EA93C81}"/>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Matériel EPI</a:t>
            </a:r>
          </a:p>
        </p:txBody>
      </p:sp>
      <p:sp>
        <p:nvSpPr>
          <p:cNvPr id="87043" name="Espace réservé du numéro de diapositive 4">
            <a:extLst>
              <a:ext uri="{FF2B5EF4-FFF2-40B4-BE49-F238E27FC236}">
                <a16:creationId xmlns:a16="http://schemas.microsoft.com/office/drawing/2014/main" id="{B7AC70CB-70F7-267F-5D26-373E9A7A36B4}"/>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FA0A43D7-8A5A-4CF3-A387-042944B33DC0}" type="slidenum">
              <a:rPr lang="fr-FR" altLang="fr-FR" sz="2000" smtClean="0">
                <a:solidFill>
                  <a:srgbClr val="984807"/>
                </a:solidFill>
              </a:rPr>
              <a:pPr>
                <a:spcBef>
                  <a:spcPct val="0"/>
                </a:spcBef>
                <a:buFontTx/>
                <a:buNone/>
              </a:pPr>
              <a:t>83</a:t>
            </a:fld>
            <a:endParaRPr lang="fr-FR" altLang="fr-FR" sz="2000">
              <a:solidFill>
                <a:srgbClr val="984807"/>
              </a:solidFill>
            </a:endParaRPr>
          </a:p>
        </p:txBody>
      </p:sp>
      <p:sp>
        <p:nvSpPr>
          <p:cNvPr id="87044" name="ZoneTexte 4">
            <a:extLst>
              <a:ext uri="{FF2B5EF4-FFF2-40B4-BE49-F238E27FC236}">
                <a16:creationId xmlns:a16="http://schemas.microsoft.com/office/drawing/2014/main" id="{9F0F44A7-7171-EB88-F460-9227B4D57831}"/>
              </a:ext>
            </a:extLst>
          </p:cNvPr>
          <p:cNvSpPr txBox="1">
            <a:spLocks noChangeArrowheads="1"/>
          </p:cNvSpPr>
          <p:nvPr/>
        </p:nvSpPr>
        <p:spPr bwMode="auto">
          <a:xfrm>
            <a:off x="468313" y="1412875"/>
            <a:ext cx="1235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VSAV : </a:t>
            </a:r>
          </a:p>
        </p:txBody>
      </p:sp>
      <p:pic>
        <p:nvPicPr>
          <p:cNvPr id="87045" name="Picture 1">
            <a:extLst>
              <a:ext uri="{FF2B5EF4-FFF2-40B4-BE49-F238E27FC236}">
                <a16:creationId xmlns:a16="http://schemas.microsoft.com/office/drawing/2014/main" id="{5F7ED251-8675-EB9A-4B8F-D8C2E7D39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8189"/>
          <a:stretch>
            <a:fillRect/>
          </a:stretch>
        </p:blipFill>
        <p:spPr bwMode="auto">
          <a:xfrm>
            <a:off x="2627313" y="1412875"/>
            <a:ext cx="3805237" cy="486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re 8">
            <a:extLst>
              <a:ext uri="{FF2B5EF4-FFF2-40B4-BE49-F238E27FC236}">
                <a16:creationId xmlns:a16="http://schemas.microsoft.com/office/drawing/2014/main" id="{91376C48-7606-E5C0-39A4-059DE725156A}"/>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Matériel EPI</a:t>
            </a:r>
          </a:p>
        </p:txBody>
      </p:sp>
      <p:sp>
        <p:nvSpPr>
          <p:cNvPr id="88067" name="Espace réservé du numéro de diapositive 4">
            <a:extLst>
              <a:ext uri="{FF2B5EF4-FFF2-40B4-BE49-F238E27FC236}">
                <a16:creationId xmlns:a16="http://schemas.microsoft.com/office/drawing/2014/main" id="{34386A51-928B-C05D-F32A-04CCB9FEDE90}"/>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E87D33A5-781F-4881-8D9D-A49FF89E4C44}" type="slidenum">
              <a:rPr lang="fr-FR" altLang="fr-FR" sz="2000" smtClean="0">
                <a:solidFill>
                  <a:srgbClr val="984807"/>
                </a:solidFill>
              </a:rPr>
              <a:pPr>
                <a:spcBef>
                  <a:spcPct val="0"/>
                </a:spcBef>
                <a:buFontTx/>
                <a:buNone/>
              </a:pPr>
              <a:t>84</a:t>
            </a:fld>
            <a:endParaRPr lang="fr-FR" altLang="fr-FR" sz="2000">
              <a:solidFill>
                <a:srgbClr val="984807"/>
              </a:solidFill>
            </a:endParaRPr>
          </a:p>
        </p:txBody>
      </p:sp>
      <p:sp>
        <p:nvSpPr>
          <p:cNvPr id="88068" name="ZoneTexte 4">
            <a:extLst>
              <a:ext uri="{FF2B5EF4-FFF2-40B4-BE49-F238E27FC236}">
                <a16:creationId xmlns:a16="http://schemas.microsoft.com/office/drawing/2014/main" id="{AF81BC3F-7F05-C978-1A71-28A851FCD060}"/>
              </a:ext>
            </a:extLst>
          </p:cNvPr>
          <p:cNvSpPr txBox="1">
            <a:spLocks noChangeArrowheads="1"/>
          </p:cNvSpPr>
          <p:nvPr/>
        </p:nvSpPr>
        <p:spPr bwMode="auto">
          <a:xfrm>
            <a:off x="468313" y="1412875"/>
            <a:ext cx="4152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Kit RI Respiratoire Niveau 1: </a:t>
            </a:r>
          </a:p>
        </p:txBody>
      </p:sp>
      <p:sp>
        <p:nvSpPr>
          <p:cNvPr id="88069" name="Rectangle 2">
            <a:extLst>
              <a:ext uri="{FF2B5EF4-FFF2-40B4-BE49-F238E27FC236}">
                <a16:creationId xmlns:a16="http://schemas.microsoft.com/office/drawing/2014/main" id="{026EF683-7D5A-72B7-7518-69548C6588D4}"/>
              </a:ext>
            </a:extLst>
          </p:cNvPr>
          <p:cNvSpPr>
            <a:spLocks noChangeArrowheads="1"/>
          </p:cNvSpPr>
          <p:nvPr/>
        </p:nvSpPr>
        <p:spPr bwMode="auto">
          <a:xfrm>
            <a:off x="468313" y="2011363"/>
            <a:ext cx="79200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400">
                <a:latin typeface="Times New Roman" panose="02020603050405020304" pitchFamily="18" charset="0"/>
                <a:cs typeface="Times New Roman" panose="02020603050405020304" pitchFamily="18" charset="0"/>
              </a:rPr>
              <a:t>Kit doit être utilisé dès qu'un risque infectieux  respiratoire et présent ou suspecté ou bien sur ordre du COS, du CODIS, du SDS, ou de tout infirmier ou médecin.</a:t>
            </a:r>
          </a:p>
        </p:txBody>
      </p:sp>
      <p:pic>
        <p:nvPicPr>
          <p:cNvPr id="88070" name="Picture 3" descr="G3">
            <a:extLst>
              <a:ext uri="{FF2B5EF4-FFF2-40B4-BE49-F238E27FC236}">
                <a16:creationId xmlns:a16="http://schemas.microsoft.com/office/drawing/2014/main" id="{562A5E3C-8940-573B-5487-06BE627647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5555" t="34431" r="8492" b="31078"/>
          <a:stretch>
            <a:fillRect/>
          </a:stretch>
        </p:blipFill>
        <p:spPr bwMode="auto">
          <a:xfrm>
            <a:off x="6227763" y="2852738"/>
            <a:ext cx="2022475" cy="325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re 8">
            <a:extLst>
              <a:ext uri="{FF2B5EF4-FFF2-40B4-BE49-F238E27FC236}">
                <a16:creationId xmlns:a16="http://schemas.microsoft.com/office/drawing/2014/main" id="{D8C30F71-9E38-798F-E696-4DBADDA0C5D8}"/>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Matériel EPI</a:t>
            </a:r>
          </a:p>
        </p:txBody>
      </p:sp>
      <p:sp>
        <p:nvSpPr>
          <p:cNvPr id="89091" name="Espace réservé du numéro de diapositive 4">
            <a:extLst>
              <a:ext uri="{FF2B5EF4-FFF2-40B4-BE49-F238E27FC236}">
                <a16:creationId xmlns:a16="http://schemas.microsoft.com/office/drawing/2014/main" id="{913D6A0A-9DFB-FD32-62B9-106D04F538FC}"/>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DA522797-9C90-4802-BFEB-5368F2898E24}" type="slidenum">
              <a:rPr lang="fr-FR" altLang="fr-FR" sz="2000" smtClean="0">
                <a:solidFill>
                  <a:srgbClr val="984807"/>
                </a:solidFill>
              </a:rPr>
              <a:pPr>
                <a:spcBef>
                  <a:spcPct val="0"/>
                </a:spcBef>
                <a:buFontTx/>
                <a:buNone/>
              </a:pPr>
              <a:t>85</a:t>
            </a:fld>
            <a:endParaRPr lang="fr-FR" altLang="fr-FR" sz="2000">
              <a:solidFill>
                <a:srgbClr val="984807"/>
              </a:solidFill>
            </a:endParaRPr>
          </a:p>
        </p:txBody>
      </p:sp>
      <p:sp>
        <p:nvSpPr>
          <p:cNvPr id="89092" name="ZoneTexte 4">
            <a:extLst>
              <a:ext uri="{FF2B5EF4-FFF2-40B4-BE49-F238E27FC236}">
                <a16:creationId xmlns:a16="http://schemas.microsoft.com/office/drawing/2014/main" id="{B3FEB4B6-19AA-EAE3-BDC4-9B8CD63FA4EC}"/>
              </a:ext>
            </a:extLst>
          </p:cNvPr>
          <p:cNvSpPr txBox="1">
            <a:spLocks noChangeArrowheads="1"/>
          </p:cNvSpPr>
          <p:nvPr/>
        </p:nvSpPr>
        <p:spPr bwMode="auto">
          <a:xfrm>
            <a:off x="395288" y="1268413"/>
            <a:ext cx="3735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Kit RI Renforcé niveau 2 : </a:t>
            </a:r>
          </a:p>
        </p:txBody>
      </p:sp>
      <p:sp>
        <p:nvSpPr>
          <p:cNvPr id="89093" name="Rectangle 2">
            <a:extLst>
              <a:ext uri="{FF2B5EF4-FFF2-40B4-BE49-F238E27FC236}">
                <a16:creationId xmlns:a16="http://schemas.microsoft.com/office/drawing/2014/main" id="{B845196F-69F2-E4E8-DEF7-CEBBF3A6AFB0}"/>
              </a:ext>
            </a:extLst>
          </p:cNvPr>
          <p:cNvSpPr>
            <a:spLocks noChangeArrowheads="1"/>
          </p:cNvSpPr>
          <p:nvPr/>
        </p:nvSpPr>
        <p:spPr bwMode="auto">
          <a:xfrm>
            <a:off x="395288" y="1873250"/>
            <a:ext cx="8353425"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400">
                <a:latin typeface="Times New Roman" panose="02020603050405020304" pitchFamily="18" charset="0"/>
                <a:cs typeface="Times New Roman" panose="02020603050405020304" pitchFamily="18" charset="0"/>
              </a:rPr>
              <a:t>Composé :</a:t>
            </a:r>
          </a:p>
          <a:p>
            <a:r>
              <a:rPr lang="fr-FR" altLang="fr-FR" sz="2400">
                <a:latin typeface="Times New Roman" panose="02020603050405020304" pitchFamily="18" charset="0"/>
                <a:cs typeface="Times New Roman" panose="02020603050405020304" pitchFamily="18" charset="0"/>
              </a:rPr>
              <a:t> 4 tenues type Tyvek catégorie III, type 5/6,</a:t>
            </a:r>
          </a:p>
          <a:p>
            <a:r>
              <a:rPr lang="fr-FR" altLang="fr-FR" sz="2400">
                <a:latin typeface="Times New Roman" panose="02020603050405020304" pitchFamily="18" charset="0"/>
                <a:cs typeface="Times New Roman" panose="02020603050405020304" pitchFamily="18" charset="0"/>
              </a:rPr>
              <a:t> 8 paires de gants nitrile taille L,</a:t>
            </a:r>
          </a:p>
          <a:p>
            <a:r>
              <a:rPr lang="fr-FR" altLang="fr-FR" sz="2400">
                <a:latin typeface="Times New Roman" panose="02020603050405020304" pitchFamily="18" charset="0"/>
                <a:cs typeface="Times New Roman" panose="02020603050405020304" pitchFamily="18" charset="0"/>
              </a:rPr>
              <a:t> 8 paires de gants nitrile taille XL,</a:t>
            </a:r>
          </a:p>
          <a:p>
            <a:r>
              <a:rPr lang="fr-FR" altLang="fr-FR" sz="2400">
                <a:latin typeface="Times New Roman" panose="02020603050405020304" pitchFamily="18" charset="0"/>
                <a:cs typeface="Times New Roman" panose="02020603050405020304" pitchFamily="18" charset="0"/>
              </a:rPr>
              <a:t> 4 flacons de gel hydro-alcoolique.</a:t>
            </a:r>
          </a:p>
          <a:p>
            <a:endParaRPr lang="fr-FR" altLang="fr-FR" sz="240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fr-FR" altLang="fr-FR" sz="2400">
                <a:latin typeface="Times New Roman" panose="02020603050405020304" pitchFamily="18" charset="0"/>
                <a:cs typeface="Times New Roman" panose="02020603050405020304" pitchFamily="18" charset="0"/>
              </a:rPr>
              <a:t>Kit est à disposition dans chaque VSAV</a:t>
            </a:r>
          </a:p>
          <a:p>
            <a:pPr>
              <a:buFont typeface="Arial" panose="020B0604020202020204" pitchFamily="34" charset="0"/>
              <a:buNone/>
            </a:pPr>
            <a:r>
              <a:rPr lang="fr-FR" altLang="fr-FR" sz="2400">
                <a:latin typeface="Times New Roman" panose="02020603050405020304" pitchFamily="18" charset="0"/>
                <a:cs typeface="Times New Roman" panose="02020603050405020304" pitchFamily="18" charset="0"/>
              </a:rPr>
              <a:t>Utilisé en complément du kit RIR, sur consigne du COS, du CODIS, du SDS ou de tout infirmier ou médecin</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re 8">
            <a:extLst>
              <a:ext uri="{FF2B5EF4-FFF2-40B4-BE49-F238E27FC236}">
                <a16:creationId xmlns:a16="http://schemas.microsoft.com/office/drawing/2014/main" id="{1553AD0C-E152-7525-6F6C-DA383301B602}"/>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Matériels EPI</a:t>
            </a:r>
          </a:p>
        </p:txBody>
      </p:sp>
      <p:sp>
        <p:nvSpPr>
          <p:cNvPr id="90115" name="Espace réservé du numéro de diapositive 4">
            <a:extLst>
              <a:ext uri="{FF2B5EF4-FFF2-40B4-BE49-F238E27FC236}">
                <a16:creationId xmlns:a16="http://schemas.microsoft.com/office/drawing/2014/main" id="{DAAB1EB5-10EA-799D-C954-5EB0FC43B27C}"/>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0F4DA03E-7777-4A86-9C6A-544F08E70E3F}" type="slidenum">
              <a:rPr lang="fr-FR" altLang="fr-FR" sz="2000" smtClean="0">
                <a:solidFill>
                  <a:srgbClr val="984807"/>
                </a:solidFill>
              </a:rPr>
              <a:pPr>
                <a:spcBef>
                  <a:spcPct val="0"/>
                </a:spcBef>
                <a:buFontTx/>
                <a:buNone/>
              </a:pPr>
              <a:t>86</a:t>
            </a:fld>
            <a:endParaRPr lang="fr-FR" altLang="fr-FR" sz="2000">
              <a:solidFill>
                <a:srgbClr val="984807"/>
              </a:solidFill>
            </a:endParaRPr>
          </a:p>
        </p:txBody>
      </p:sp>
      <p:sp>
        <p:nvSpPr>
          <p:cNvPr id="90116" name="ZoneTexte 3">
            <a:extLst>
              <a:ext uri="{FF2B5EF4-FFF2-40B4-BE49-F238E27FC236}">
                <a16:creationId xmlns:a16="http://schemas.microsoft.com/office/drawing/2014/main" id="{BD3365C0-56DC-08C2-9580-8490DAEC6EFE}"/>
              </a:ext>
            </a:extLst>
          </p:cNvPr>
          <p:cNvSpPr txBox="1">
            <a:spLocks noChangeArrowheads="1"/>
          </p:cNvSpPr>
          <p:nvPr/>
        </p:nvSpPr>
        <p:spPr bwMode="auto">
          <a:xfrm>
            <a:off x="468313" y="1412875"/>
            <a:ext cx="5108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Brassières à flottabilité permanente : </a:t>
            </a:r>
          </a:p>
        </p:txBody>
      </p:sp>
      <p:sp>
        <p:nvSpPr>
          <p:cNvPr id="90117" name="Rectangle 4">
            <a:extLst>
              <a:ext uri="{FF2B5EF4-FFF2-40B4-BE49-F238E27FC236}">
                <a16:creationId xmlns:a16="http://schemas.microsoft.com/office/drawing/2014/main" id="{87D64440-AB95-C9DE-649F-BBCE36766E2A}"/>
              </a:ext>
            </a:extLst>
          </p:cNvPr>
          <p:cNvSpPr>
            <a:spLocks noChangeArrowheads="1"/>
          </p:cNvSpPr>
          <p:nvPr/>
        </p:nvSpPr>
        <p:spPr bwMode="auto">
          <a:xfrm>
            <a:off x="387350" y="2297113"/>
            <a:ext cx="5472113"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400">
                <a:latin typeface="Times New Roman" panose="02020603050405020304" pitchFamily="18" charset="0"/>
                <a:cs typeface="Times New Roman" panose="02020603050405020304" pitchFamily="18" charset="0"/>
              </a:rPr>
              <a:t>Equipent les FPT, EPC, VID et VFI.</a:t>
            </a:r>
          </a:p>
          <a:p>
            <a:endParaRPr lang="fr-FR" altLang="fr-FR" sz="240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fr-FR" altLang="fr-FR" sz="2400">
                <a:latin typeface="Times New Roman" panose="02020603050405020304" pitchFamily="18" charset="0"/>
                <a:cs typeface="Times New Roman" panose="02020603050405020304" pitchFamily="18" charset="0"/>
              </a:rPr>
              <a:t>Permettent la flottabilité du SP dans le cadre d'un prompt secours aquatique, et à titre préventif, lors de navigation sur les embarcations du SDMIS ou lors de déplacements pédestres en zones inondées.</a:t>
            </a:r>
          </a:p>
        </p:txBody>
      </p:sp>
      <p:pic>
        <p:nvPicPr>
          <p:cNvPr id="90118" name="Picture 10" descr="NIO 2018-024 - Affectation de brassières de flotabilité permanente">
            <a:extLst>
              <a:ext uri="{FF2B5EF4-FFF2-40B4-BE49-F238E27FC236}">
                <a16:creationId xmlns:a16="http://schemas.microsoft.com/office/drawing/2014/main" id="{C4DDE8BE-D05B-02A0-1D5E-F51A23CC93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338" t="46730" r="61691" b="29932"/>
          <a:stretch>
            <a:fillRect/>
          </a:stretch>
        </p:blipFill>
        <p:spPr bwMode="auto">
          <a:xfrm>
            <a:off x="5651500" y="1706563"/>
            <a:ext cx="3060700" cy="404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re 8">
            <a:extLst>
              <a:ext uri="{FF2B5EF4-FFF2-40B4-BE49-F238E27FC236}">
                <a16:creationId xmlns:a16="http://schemas.microsoft.com/office/drawing/2014/main" id="{D2950198-C6A8-37EB-6B55-C2CC603BFE6B}"/>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Matériels EPI</a:t>
            </a:r>
          </a:p>
        </p:txBody>
      </p:sp>
      <p:sp>
        <p:nvSpPr>
          <p:cNvPr id="91139" name="Espace réservé du numéro de diapositive 4">
            <a:extLst>
              <a:ext uri="{FF2B5EF4-FFF2-40B4-BE49-F238E27FC236}">
                <a16:creationId xmlns:a16="http://schemas.microsoft.com/office/drawing/2014/main" id="{F9CA392A-EBB2-4387-C523-F2DE7901B1A1}"/>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4009FCD9-95B7-4464-A700-94DB40CBB7EC}" type="slidenum">
              <a:rPr lang="fr-FR" altLang="fr-FR" sz="2000" smtClean="0">
                <a:solidFill>
                  <a:srgbClr val="984807"/>
                </a:solidFill>
              </a:rPr>
              <a:pPr>
                <a:spcBef>
                  <a:spcPct val="0"/>
                </a:spcBef>
                <a:buFontTx/>
                <a:buNone/>
              </a:pPr>
              <a:t>87</a:t>
            </a:fld>
            <a:endParaRPr lang="fr-FR" altLang="fr-FR" sz="2000">
              <a:solidFill>
                <a:srgbClr val="984807"/>
              </a:solidFill>
            </a:endParaRPr>
          </a:p>
        </p:txBody>
      </p:sp>
      <p:sp>
        <p:nvSpPr>
          <p:cNvPr id="91140" name="ZoneTexte 3">
            <a:extLst>
              <a:ext uri="{FF2B5EF4-FFF2-40B4-BE49-F238E27FC236}">
                <a16:creationId xmlns:a16="http://schemas.microsoft.com/office/drawing/2014/main" id="{D8150661-E7AC-5010-600F-BD05F9A9EEBE}"/>
              </a:ext>
            </a:extLst>
          </p:cNvPr>
          <p:cNvSpPr txBox="1">
            <a:spLocks noChangeArrowheads="1"/>
          </p:cNvSpPr>
          <p:nvPr/>
        </p:nvSpPr>
        <p:spPr bwMode="auto">
          <a:xfrm>
            <a:off x="468313" y="1412875"/>
            <a:ext cx="1006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ARI : </a:t>
            </a:r>
          </a:p>
        </p:txBody>
      </p:sp>
      <p:sp>
        <p:nvSpPr>
          <p:cNvPr id="91141" name="Rectangle 4">
            <a:extLst>
              <a:ext uri="{FF2B5EF4-FFF2-40B4-BE49-F238E27FC236}">
                <a16:creationId xmlns:a16="http://schemas.microsoft.com/office/drawing/2014/main" id="{7730AE1C-673E-0736-C09A-484FD76EF9D9}"/>
              </a:ext>
            </a:extLst>
          </p:cNvPr>
          <p:cNvSpPr>
            <a:spLocks noChangeArrowheads="1"/>
          </p:cNvSpPr>
          <p:nvPr/>
        </p:nvSpPr>
        <p:spPr bwMode="auto">
          <a:xfrm>
            <a:off x="674688" y="2041525"/>
            <a:ext cx="717867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a:latin typeface="Times New Roman" panose="02020603050405020304" pitchFamily="18" charset="0"/>
                <a:ea typeface="Calibri" panose="020F0502020204030204" pitchFamily="34" charset="0"/>
                <a:cs typeface="Times New Roman" panose="02020603050405020304" pitchFamily="18" charset="0"/>
              </a:rPr>
              <a:t> Protégeant les voies respiratoires, </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pic>
        <p:nvPicPr>
          <p:cNvPr id="91142" name="Image 5">
            <a:extLst>
              <a:ext uri="{FF2B5EF4-FFF2-40B4-BE49-F238E27FC236}">
                <a16:creationId xmlns:a16="http://schemas.microsoft.com/office/drawing/2014/main" id="{CC767B6E-4794-992F-BDCB-77CC674A41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3170238"/>
            <a:ext cx="717867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re 8">
            <a:extLst>
              <a:ext uri="{FF2B5EF4-FFF2-40B4-BE49-F238E27FC236}">
                <a16:creationId xmlns:a16="http://schemas.microsoft.com/office/drawing/2014/main" id="{52AA810F-0123-C276-FC67-30A7669A26E7}"/>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Matériels EPI</a:t>
            </a:r>
          </a:p>
        </p:txBody>
      </p:sp>
      <p:sp>
        <p:nvSpPr>
          <p:cNvPr id="92163" name="Espace réservé du numéro de diapositive 4">
            <a:extLst>
              <a:ext uri="{FF2B5EF4-FFF2-40B4-BE49-F238E27FC236}">
                <a16:creationId xmlns:a16="http://schemas.microsoft.com/office/drawing/2014/main" id="{61D4F272-FCAF-A56D-9ABB-D3E6BF357D09}"/>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FC43F862-AF9D-4493-9D55-A44AF5AB42E3}" type="slidenum">
              <a:rPr lang="fr-FR" altLang="fr-FR" sz="2000" smtClean="0">
                <a:solidFill>
                  <a:srgbClr val="984807"/>
                </a:solidFill>
              </a:rPr>
              <a:pPr>
                <a:spcBef>
                  <a:spcPct val="0"/>
                </a:spcBef>
                <a:buFontTx/>
                <a:buNone/>
              </a:pPr>
              <a:t>88</a:t>
            </a:fld>
            <a:endParaRPr lang="fr-FR" altLang="fr-FR" sz="2000">
              <a:solidFill>
                <a:srgbClr val="984807"/>
              </a:solidFill>
            </a:endParaRPr>
          </a:p>
        </p:txBody>
      </p:sp>
      <p:sp>
        <p:nvSpPr>
          <p:cNvPr id="92164" name="ZoneTexte 3">
            <a:extLst>
              <a:ext uri="{FF2B5EF4-FFF2-40B4-BE49-F238E27FC236}">
                <a16:creationId xmlns:a16="http://schemas.microsoft.com/office/drawing/2014/main" id="{67CFA375-D81F-6DF9-AFEA-60A722757DE7}"/>
              </a:ext>
            </a:extLst>
          </p:cNvPr>
          <p:cNvSpPr txBox="1">
            <a:spLocks noChangeArrowheads="1"/>
          </p:cNvSpPr>
          <p:nvPr/>
        </p:nvSpPr>
        <p:spPr bwMode="auto">
          <a:xfrm>
            <a:off x="468313" y="1412875"/>
            <a:ext cx="2578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Cagoule de fuite : </a:t>
            </a:r>
          </a:p>
        </p:txBody>
      </p:sp>
      <p:pic>
        <p:nvPicPr>
          <p:cNvPr id="92165" name="Picture 1" descr="cagoule de fuite">
            <a:extLst>
              <a:ext uri="{FF2B5EF4-FFF2-40B4-BE49-F238E27FC236}">
                <a16:creationId xmlns:a16="http://schemas.microsoft.com/office/drawing/2014/main" id="{52A61AF8-C3FB-069D-83DA-0829054689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845" t="17665" r="29619" b="57217"/>
          <a:stretch>
            <a:fillRect/>
          </a:stretch>
        </p:blipFill>
        <p:spPr bwMode="auto">
          <a:xfrm>
            <a:off x="5976938" y="3429000"/>
            <a:ext cx="273685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6" name="Rectangle 1">
            <a:extLst>
              <a:ext uri="{FF2B5EF4-FFF2-40B4-BE49-F238E27FC236}">
                <a16:creationId xmlns:a16="http://schemas.microsoft.com/office/drawing/2014/main" id="{959EAF72-C26E-CFDD-8E43-4EFA97BAB3AD}"/>
              </a:ext>
            </a:extLst>
          </p:cNvPr>
          <p:cNvSpPr>
            <a:spLocks noChangeArrowheads="1"/>
          </p:cNvSpPr>
          <p:nvPr/>
        </p:nvSpPr>
        <p:spPr bwMode="auto">
          <a:xfrm>
            <a:off x="430213" y="2060575"/>
            <a:ext cx="8132762"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FPT et EPC sont équipés de cagoules de fuites.</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Destinées aux victimes, elles peuvent aussi être utilisées par un SP dont l'ARICO connaîtrait un problème.</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re 8">
            <a:extLst>
              <a:ext uri="{FF2B5EF4-FFF2-40B4-BE49-F238E27FC236}">
                <a16:creationId xmlns:a16="http://schemas.microsoft.com/office/drawing/2014/main" id="{784030CB-C39A-F700-898B-AF6FDFCAE9D6}"/>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Matériels EPI</a:t>
            </a:r>
          </a:p>
        </p:txBody>
      </p:sp>
      <p:sp>
        <p:nvSpPr>
          <p:cNvPr id="93187" name="Espace réservé du numéro de diapositive 4">
            <a:extLst>
              <a:ext uri="{FF2B5EF4-FFF2-40B4-BE49-F238E27FC236}">
                <a16:creationId xmlns:a16="http://schemas.microsoft.com/office/drawing/2014/main" id="{1EEB3E73-A3BC-76BD-334D-A0ABFF72C8B0}"/>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C7C0015B-8AC3-4557-AAE5-EF351A86BE3A}" type="slidenum">
              <a:rPr lang="fr-FR" altLang="fr-FR" sz="2000" smtClean="0">
                <a:solidFill>
                  <a:srgbClr val="984807"/>
                </a:solidFill>
              </a:rPr>
              <a:pPr>
                <a:spcBef>
                  <a:spcPct val="0"/>
                </a:spcBef>
                <a:buFontTx/>
                <a:buNone/>
              </a:pPr>
              <a:t>89</a:t>
            </a:fld>
            <a:endParaRPr lang="fr-FR" altLang="fr-FR" sz="2000">
              <a:solidFill>
                <a:srgbClr val="984807"/>
              </a:solidFill>
            </a:endParaRPr>
          </a:p>
        </p:txBody>
      </p:sp>
      <p:sp>
        <p:nvSpPr>
          <p:cNvPr id="93188" name="ZoneTexte 3">
            <a:extLst>
              <a:ext uri="{FF2B5EF4-FFF2-40B4-BE49-F238E27FC236}">
                <a16:creationId xmlns:a16="http://schemas.microsoft.com/office/drawing/2014/main" id="{A556EC8B-BAF7-8F64-310D-B743E7F47A69}"/>
              </a:ext>
            </a:extLst>
          </p:cNvPr>
          <p:cNvSpPr txBox="1">
            <a:spLocks noChangeArrowheads="1"/>
          </p:cNvSpPr>
          <p:nvPr/>
        </p:nvSpPr>
        <p:spPr bwMode="auto">
          <a:xfrm>
            <a:off x="468313" y="1412875"/>
            <a:ext cx="1450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LSPCC : </a:t>
            </a:r>
          </a:p>
        </p:txBody>
      </p:sp>
      <p:pic>
        <p:nvPicPr>
          <p:cNvPr id="93189" name="Picture 1" descr="LSPCC">
            <a:extLst>
              <a:ext uri="{FF2B5EF4-FFF2-40B4-BE49-F238E27FC236}">
                <a16:creationId xmlns:a16="http://schemas.microsoft.com/office/drawing/2014/main" id="{D8F4FB6C-D4B3-8245-4D4E-36FAF6867E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213" y="3078163"/>
            <a:ext cx="3143250" cy="308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0" name="Rectangle 1">
            <a:extLst>
              <a:ext uri="{FF2B5EF4-FFF2-40B4-BE49-F238E27FC236}">
                <a16:creationId xmlns:a16="http://schemas.microsoft.com/office/drawing/2014/main" id="{3F6144B0-84AA-960F-4425-996565D1E4C9}"/>
              </a:ext>
            </a:extLst>
          </p:cNvPr>
          <p:cNvSpPr>
            <a:spLocks noChangeArrowheads="1"/>
          </p:cNvSpPr>
          <p:nvPr/>
        </p:nvSpPr>
        <p:spPr bwMode="auto">
          <a:xfrm>
            <a:off x="611188" y="1989138"/>
            <a:ext cx="79216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a:latin typeface="Times New Roman" panose="02020603050405020304" pitchFamily="18" charset="0"/>
                <a:ea typeface="Calibri" panose="020F0502020204030204" pitchFamily="34" charset="0"/>
                <a:cs typeface="Times New Roman" panose="02020603050405020304" pitchFamily="18" charset="0"/>
              </a:rPr>
              <a:t> Destiné à la protection contre les chutes lors de progression, de reconnaissance d'appartement et aux sauvetages.</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re 8">
            <a:extLst>
              <a:ext uri="{FF2B5EF4-FFF2-40B4-BE49-F238E27FC236}">
                <a16:creationId xmlns:a16="http://schemas.microsoft.com/office/drawing/2014/main" id="{39838DCE-8313-BB35-D19A-976E6C339C60}"/>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11267" name="Espace réservé du numéro de diapositive 4">
            <a:extLst>
              <a:ext uri="{FF2B5EF4-FFF2-40B4-BE49-F238E27FC236}">
                <a16:creationId xmlns:a16="http://schemas.microsoft.com/office/drawing/2014/main" id="{BDDBC963-7E7D-D3BA-674C-56AC0793013C}"/>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0AA02BAA-4155-467F-AB1A-F12B15C2627F}" type="slidenum">
              <a:rPr lang="fr-FR" altLang="fr-FR" sz="2000" smtClean="0">
                <a:solidFill>
                  <a:srgbClr val="984807"/>
                </a:solidFill>
              </a:rPr>
              <a:pPr>
                <a:spcBef>
                  <a:spcPct val="0"/>
                </a:spcBef>
                <a:buFontTx/>
                <a:buNone/>
              </a:pPr>
              <a:t>9</a:t>
            </a:fld>
            <a:endParaRPr lang="fr-FR" altLang="fr-FR" sz="2000">
              <a:solidFill>
                <a:srgbClr val="984807"/>
              </a:solidFill>
            </a:endParaRPr>
          </a:p>
        </p:txBody>
      </p:sp>
      <p:sp>
        <p:nvSpPr>
          <p:cNvPr id="11268" name="Rectangle 1">
            <a:extLst>
              <a:ext uri="{FF2B5EF4-FFF2-40B4-BE49-F238E27FC236}">
                <a16:creationId xmlns:a16="http://schemas.microsoft.com/office/drawing/2014/main" id="{A74CC0D6-8766-956E-079B-830698135959}"/>
              </a:ext>
            </a:extLst>
          </p:cNvPr>
          <p:cNvSpPr>
            <a:spLocks noChangeArrowheads="1"/>
          </p:cNvSpPr>
          <p:nvPr/>
        </p:nvSpPr>
        <p:spPr bwMode="auto">
          <a:xfrm>
            <a:off x="268288" y="1376363"/>
            <a:ext cx="8607425"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Coupes et couleurs de cheveux, maquillage et tatouages apparents doivent être compatibles avec l'exercice de leurs fonctions et ne doivent pas attenter à la discrétion ainsi qu'au devoir de réserve du porteur de la tenue (article 1.9.8 RI SDMIS).</a:t>
            </a:r>
          </a:p>
        </p:txBody>
      </p:sp>
      <p:pic>
        <p:nvPicPr>
          <p:cNvPr id="11269" name="Picture 12" descr="C:\Mes Documents\Philippe\J.S.P\Inscrits\Trombinoscope\Photos diverses\cheveux longs attachés.3.JPG">
            <a:extLst>
              <a:ext uri="{FF2B5EF4-FFF2-40B4-BE49-F238E27FC236}">
                <a16:creationId xmlns:a16="http://schemas.microsoft.com/office/drawing/2014/main" id="{7926FEE3-132B-050B-1018-06AD359E14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5113" y="3413125"/>
            <a:ext cx="25082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14" descr="C:\Mes Documents\Philippe\J.S.P\Inscrits\Trombinoscope\Damien Debize.JPG">
            <a:extLst>
              <a:ext uri="{FF2B5EF4-FFF2-40B4-BE49-F238E27FC236}">
                <a16:creationId xmlns:a16="http://schemas.microsoft.com/office/drawing/2014/main" id="{7DF8BAEA-08E3-7C96-C3D1-0A4A340AC0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3573463"/>
            <a:ext cx="2286000" cy="221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re 8">
            <a:extLst>
              <a:ext uri="{FF2B5EF4-FFF2-40B4-BE49-F238E27FC236}">
                <a16:creationId xmlns:a16="http://schemas.microsoft.com/office/drawing/2014/main" id="{C0508D4A-220B-622F-D32E-043049ACFE2A}"/>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Matériels EPI</a:t>
            </a:r>
          </a:p>
        </p:txBody>
      </p:sp>
      <p:sp>
        <p:nvSpPr>
          <p:cNvPr id="94211" name="Espace réservé du numéro de diapositive 4">
            <a:extLst>
              <a:ext uri="{FF2B5EF4-FFF2-40B4-BE49-F238E27FC236}">
                <a16:creationId xmlns:a16="http://schemas.microsoft.com/office/drawing/2014/main" id="{366866CB-344E-0480-2F05-D67D442850C1}"/>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FA1A8DF1-B72C-4DCA-9815-3C5B7256E73C}" type="slidenum">
              <a:rPr lang="fr-FR" altLang="fr-FR" sz="2000" smtClean="0">
                <a:solidFill>
                  <a:srgbClr val="984807"/>
                </a:solidFill>
              </a:rPr>
              <a:pPr>
                <a:spcBef>
                  <a:spcPct val="0"/>
                </a:spcBef>
                <a:buFontTx/>
                <a:buNone/>
              </a:pPr>
              <a:t>90</a:t>
            </a:fld>
            <a:endParaRPr lang="fr-FR" altLang="fr-FR" sz="2000">
              <a:solidFill>
                <a:srgbClr val="984807"/>
              </a:solidFill>
            </a:endParaRPr>
          </a:p>
        </p:txBody>
      </p:sp>
      <p:sp>
        <p:nvSpPr>
          <p:cNvPr id="94212" name="ZoneTexte 3">
            <a:extLst>
              <a:ext uri="{FF2B5EF4-FFF2-40B4-BE49-F238E27FC236}">
                <a16:creationId xmlns:a16="http://schemas.microsoft.com/office/drawing/2014/main" id="{C23713A0-FAE8-4D22-2FE7-C422E420BDED}"/>
              </a:ext>
            </a:extLst>
          </p:cNvPr>
          <p:cNvSpPr txBox="1">
            <a:spLocks noChangeArrowheads="1"/>
          </p:cNvSpPr>
          <p:nvPr/>
        </p:nvSpPr>
        <p:spPr bwMode="auto">
          <a:xfrm>
            <a:off x="468313" y="1412875"/>
            <a:ext cx="29035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Lot antichute EPC : </a:t>
            </a:r>
          </a:p>
        </p:txBody>
      </p:sp>
      <p:sp>
        <p:nvSpPr>
          <p:cNvPr id="94213" name="Rectangle 1">
            <a:extLst>
              <a:ext uri="{FF2B5EF4-FFF2-40B4-BE49-F238E27FC236}">
                <a16:creationId xmlns:a16="http://schemas.microsoft.com/office/drawing/2014/main" id="{E8886959-1D82-D4E9-09B8-39A8300EA953}"/>
              </a:ext>
            </a:extLst>
          </p:cNvPr>
          <p:cNvSpPr>
            <a:spLocks noChangeArrowheads="1"/>
          </p:cNvSpPr>
          <p:nvPr/>
        </p:nvSpPr>
        <p:spPr bwMode="auto">
          <a:xfrm>
            <a:off x="395288" y="2112963"/>
            <a:ext cx="8280400" cy="282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400" b="1">
                <a:latin typeface="Times New Roman" panose="02020603050405020304" pitchFamily="18" charset="0"/>
                <a:cs typeface="Times New Roman" panose="02020603050405020304" pitchFamily="18" charset="0"/>
              </a:rPr>
              <a:t>Principe général : Toutes les personnes effectuant un travail en H avec un MEA (EPC par exemple) doivent être équipées du harnais ainsi que du dispositif de maintien au travail et de protection contre les chutes associé. </a:t>
            </a:r>
            <a:endParaRPr lang="fr-FR" altLang="fr-FR" sz="2400">
              <a:latin typeface="Times New Roman" panose="02020603050405020304" pitchFamily="18" charset="0"/>
              <a:cs typeface="Times New Roman" panose="02020603050405020304" pitchFamily="18" charset="0"/>
            </a:endParaRPr>
          </a:p>
          <a:p>
            <a:pPr>
              <a:buFont typeface="Arial" panose="020B0604020202020204" pitchFamily="34" charset="0"/>
              <a:buNone/>
            </a:pPr>
            <a:endParaRPr lang="fr-FR" altLang="fr-FR" sz="240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fr-FR" altLang="fr-FR" sz="2400">
                <a:latin typeface="Times New Roman" panose="02020603050405020304" pitchFamily="18" charset="0"/>
                <a:cs typeface="Times New Roman" panose="02020603050405020304" pitchFamily="18" charset="0"/>
              </a:rPr>
              <a:t>Objectif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I</a:t>
            </a:r>
            <a:r>
              <a:rPr lang="fr-FR" altLang="fr-FR" sz="2400">
                <a:latin typeface="Times New Roman" panose="02020603050405020304" pitchFamily="18" charset="0"/>
                <a:cs typeface="Times New Roman" panose="02020603050405020304" pitchFamily="18" charset="0"/>
              </a:rPr>
              <a:t>ntégration de la sécurité dès l’alerte pour un gain de temps et d’efficacité opérationnelle.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1">
            <a:extLst>
              <a:ext uri="{FF2B5EF4-FFF2-40B4-BE49-F238E27FC236}">
                <a16:creationId xmlns:a16="http://schemas.microsoft.com/office/drawing/2014/main" id="{71EDF4B7-3474-23C4-1136-B96638DF1A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7952"/>
          <a:stretch>
            <a:fillRect/>
          </a:stretch>
        </p:blipFill>
        <p:spPr bwMode="auto">
          <a:xfrm>
            <a:off x="7088188" y="2971800"/>
            <a:ext cx="1624012"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5" name="Picture 2">
            <a:extLst>
              <a:ext uri="{FF2B5EF4-FFF2-40B4-BE49-F238E27FC236}">
                <a16:creationId xmlns:a16="http://schemas.microsoft.com/office/drawing/2014/main" id="{950F46E6-0D53-8714-A44F-D8325D5D71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023" r="20468"/>
          <a:stretch>
            <a:fillRect/>
          </a:stretch>
        </p:blipFill>
        <p:spPr bwMode="auto">
          <a:xfrm>
            <a:off x="485775" y="2997200"/>
            <a:ext cx="1584325"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Rectangle 1">
            <a:extLst>
              <a:ext uri="{FF2B5EF4-FFF2-40B4-BE49-F238E27FC236}">
                <a16:creationId xmlns:a16="http://schemas.microsoft.com/office/drawing/2014/main" id="{C027DFEE-A068-F5DE-6DE9-DF9BAA6330F0}"/>
              </a:ext>
            </a:extLst>
          </p:cNvPr>
          <p:cNvSpPr>
            <a:spLocks noChangeArrowheads="1"/>
          </p:cNvSpPr>
          <p:nvPr/>
        </p:nvSpPr>
        <p:spPr bwMode="auto">
          <a:xfrm>
            <a:off x="431800" y="1874838"/>
            <a:ext cx="8208963" cy="349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400">
                <a:latin typeface="Times New Roman" panose="02020603050405020304" pitchFamily="18" charset="0"/>
                <a:cs typeface="Times New Roman" panose="02020603050405020304" pitchFamily="18" charset="0"/>
              </a:rPr>
              <a:t>CA et équipier s'équipent du harnais</a:t>
            </a:r>
            <a:r>
              <a:rPr lang="fr-FR" altLang="fr-FR" sz="2400" b="1">
                <a:latin typeface="Times New Roman" panose="02020603050405020304" pitchFamily="18" charset="0"/>
                <a:cs typeface="Times New Roman" panose="02020603050405020304" pitchFamily="18" charset="0"/>
              </a:rPr>
              <a:t> avant le départ en intervention.</a:t>
            </a:r>
            <a:endParaRPr lang="fr-FR" altLang="fr-FR" sz="240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fr-FR" altLang="fr-FR" sz="2400">
                <a:latin typeface="Times New Roman" panose="02020603050405020304" pitchFamily="18" charset="0"/>
                <a:cs typeface="Times New Roman" panose="02020603050405020304" pitchFamily="18" charset="0"/>
              </a:rPr>
              <a:t> </a:t>
            </a:r>
          </a:p>
          <a:p>
            <a:pPr>
              <a:buFont typeface="Arial" panose="020B0604020202020204" pitchFamily="34" charset="0"/>
              <a:buNone/>
            </a:pPr>
            <a:r>
              <a:rPr lang="fr-FR" altLang="fr-FR" sz="2400" b="1">
                <a:latin typeface="Times New Roman" panose="02020603050405020304" pitchFamily="18" charset="0"/>
                <a:cs typeface="Times New Roman" panose="02020603050405020304" pitchFamily="18" charset="0"/>
              </a:rPr>
              <a:t>		Port du harnais sur ou sous la veste </a:t>
            </a:r>
          </a:p>
          <a:p>
            <a:pPr>
              <a:buFont typeface="Arial" panose="020B0604020202020204" pitchFamily="34" charset="0"/>
              <a:buNone/>
            </a:pPr>
            <a:r>
              <a:rPr lang="fr-FR" altLang="fr-FR" sz="2400" b="1">
                <a:latin typeface="Times New Roman" panose="02020603050405020304" pitchFamily="18" charset="0"/>
                <a:cs typeface="Times New Roman" panose="02020603050405020304" pitchFamily="18" charset="0"/>
              </a:rPr>
              <a:t>		EPI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b="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a:t>
            </a:r>
            <a:r>
              <a:rPr lang="fr-FR" altLang="fr-FR" sz="2400" b="1">
                <a:latin typeface="Times New Roman" panose="02020603050405020304" pitchFamily="18" charset="0"/>
                <a:cs typeface="Times New Roman" panose="02020603050405020304" pitchFamily="18" charset="0"/>
              </a:rPr>
              <a:t>ppréciation du SP</a:t>
            </a:r>
            <a:r>
              <a:rPr lang="fr-FR" altLang="fr-FR" sz="2400">
                <a:latin typeface="Times New Roman" panose="02020603050405020304" pitchFamily="18" charset="0"/>
                <a:cs typeface="Times New Roman" panose="02020603050405020304" pitchFamily="18" charset="0"/>
              </a:rPr>
              <a:t>			</a:t>
            </a:r>
          </a:p>
          <a:p>
            <a:pPr>
              <a:buFont typeface="Arial" panose="020B0604020202020204" pitchFamily="34" charset="0"/>
              <a:buNone/>
            </a:pPr>
            <a:r>
              <a:rPr lang="fr-FR" altLang="fr-FR" sz="2400">
                <a:latin typeface="Times New Roman" panose="02020603050405020304" pitchFamily="18" charset="0"/>
                <a:cs typeface="Times New Roman" panose="02020603050405020304" pitchFamily="18" charset="0"/>
              </a:rPr>
              <a:t>		</a:t>
            </a:r>
          </a:p>
          <a:p>
            <a:pPr>
              <a:buFont typeface="Arial" panose="020B0604020202020204" pitchFamily="34" charset="0"/>
              <a:buNone/>
            </a:pPr>
            <a:r>
              <a:rPr lang="fr-FR" altLang="fr-FR" sz="2400">
                <a:latin typeface="Times New Roman" panose="02020603050405020304" pitchFamily="18" charset="0"/>
                <a:cs typeface="Times New Roman" panose="02020603050405020304" pitchFamily="18" charset="0"/>
              </a:rPr>
              <a:t>		L’utilisation du harnais est compatible </a:t>
            </a:r>
          </a:p>
          <a:p>
            <a:pPr>
              <a:buFont typeface="Arial" panose="020B0604020202020204" pitchFamily="34" charset="0"/>
              <a:buNone/>
            </a:pPr>
            <a:r>
              <a:rPr lang="fr-FR" altLang="fr-FR" sz="2400">
                <a:latin typeface="Times New Roman" panose="02020603050405020304" pitchFamily="18" charset="0"/>
                <a:cs typeface="Times New Roman" panose="02020603050405020304" pitchFamily="18" charset="0"/>
              </a:rPr>
              <a:t>		avec le port de l’ARICO.</a:t>
            </a:r>
          </a:p>
        </p:txBody>
      </p:sp>
      <p:sp>
        <p:nvSpPr>
          <p:cNvPr id="95237" name="Titre 8">
            <a:extLst>
              <a:ext uri="{FF2B5EF4-FFF2-40B4-BE49-F238E27FC236}">
                <a16:creationId xmlns:a16="http://schemas.microsoft.com/office/drawing/2014/main" id="{00396EAE-EA91-2ED4-89EB-F82FAA14E60B}"/>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Matériels EPI</a:t>
            </a:r>
          </a:p>
        </p:txBody>
      </p:sp>
      <p:sp>
        <p:nvSpPr>
          <p:cNvPr id="95238" name="Espace réservé du numéro de diapositive 4">
            <a:extLst>
              <a:ext uri="{FF2B5EF4-FFF2-40B4-BE49-F238E27FC236}">
                <a16:creationId xmlns:a16="http://schemas.microsoft.com/office/drawing/2014/main" id="{BFFA1429-414F-5F57-4798-BC703B357BE3}"/>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7042338E-CB46-4980-805F-43DED8ECA52D}" type="slidenum">
              <a:rPr lang="fr-FR" altLang="fr-FR" sz="2000" smtClean="0">
                <a:solidFill>
                  <a:srgbClr val="984807"/>
                </a:solidFill>
              </a:rPr>
              <a:pPr>
                <a:spcBef>
                  <a:spcPct val="0"/>
                </a:spcBef>
                <a:buFontTx/>
                <a:buNone/>
              </a:pPr>
              <a:t>91</a:t>
            </a:fld>
            <a:endParaRPr lang="fr-FR" altLang="fr-FR" sz="2000">
              <a:solidFill>
                <a:srgbClr val="984807"/>
              </a:solidFill>
            </a:endParaRPr>
          </a:p>
        </p:txBody>
      </p:sp>
      <p:sp>
        <p:nvSpPr>
          <p:cNvPr id="95239" name="ZoneTexte 3">
            <a:extLst>
              <a:ext uri="{FF2B5EF4-FFF2-40B4-BE49-F238E27FC236}">
                <a16:creationId xmlns:a16="http://schemas.microsoft.com/office/drawing/2014/main" id="{DF8EB1B8-72D2-5FB6-7DF8-9144AC452145}"/>
              </a:ext>
            </a:extLst>
          </p:cNvPr>
          <p:cNvSpPr txBox="1">
            <a:spLocks noChangeArrowheads="1"/>
          </p:cNvSpPr>
          <p:nvPr/>
        </p:nvSpPr>
        <p:spPr bwMode="auto">
          <a:xfrm>
            <a:off x="431800" y="1282700"/>
            <a:ext cx="290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Lot antichute EPC :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re 8">
            <a:extLst>
              <a:ext uri="{FF2B5EF4-FFF2-40B4-BE49-F238E27FC236}">
                <a16:creationId xmlns:a16="http://schemas.microsoft.com/office/drawing/2014/main" id="{290CA0CE-D2CF-F8F5-30B5-EABCBFFFA0C9}"/>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Matériels EPI</a:t>
            </a:r>
          </a:p>
        </p:txBody>
      </p:sp>
      <p:sp>
        <p:nvSpPr>
          <p:cNvPr id="96259" name="Espace réservé du numéro de diapositive 4">
            <a:extLst>
              <a:ext uri="{FF2B5EF4-FFF2-40B4-BE49-F238E27FC236}">
                <a16:creationId xmlns:a16="http://schemas.microsoft.com/office/drawing/2014/main" id="{14029316-EB97-B524-1B10-A9EC884917ED}"/>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A294F603-969B-4513-BE11-0E7F0AF7556F}" type="slidenum">
              <a:rPr lang="fr-FR" altLang="fr-FR" sz="2000" smtClean="0">
                <a:solidFill>
                  <a:srgbClr val="984807"/>
                </a:solidFill>
              </a:rPr>
              <a:pPr>
                <a:spcBef>
                  <a:spcPct val="0"/>
                </a:spcBef>
                <a:buFontTx/>
                <a:buNone/>
              </a:pPr>
              <a:t>92</a:t>
            </a:fld>
            <a:endParaRPr lang="fr-FR" altLang="fr-FR" sz="2000">
              <a:solidFill>
                <a:srgbClr val="984807"/>
              </a:solidFill>
            </a:endParaRPr>
          </a:p>
        </p:txBody>
      </p:sp>
      <p:sp>
        <p:nvSpPr>
          <p:cNvPr id="96260" name="ZoneTexte 3">
            <a:extLst>
              <a:ext uri="{FF2B5EF4-FFF2-40B4-BE49-F238E27FC236}">
                <a16:creationId xmlns:a16="http://schemas.microsoft.com/office/drawing/2014/main" id="{8DA7CC4D-9B0A-8E96-0BAD-B49768703BC5}"/>
              </a:ext>
            </a:extLst>
          </p:cNvPr>
          <p:cNvSpPr txBox="1">
            <a:spLocks noChangeArrowheads="1"/>
          </p:cNvSpPr>
          <p:nvPr/>
        </p:nvSpPr>
        <p:spPr bwMode="auto">
          <a:xfrm>
            <a:off x="468313" y="1412875"/>
            <a:ext cx="29035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Lot antichute EPC : </a:t>
            </a:r>
          </a:p>
        </p:txBody>
      </p:sp>
      <p:sp>
        <p:nvSpPr>
          <p:cNvPr id="96261" name="Rectangle 1">
            <a:extLst>
              <a:ext uri="{FF2B5EF4-FFF2-40B4-BE49-F238E27FC236}">
                <a16:creationId xmlns:a16="http://schemas.microsoft.com/office/drawing/2014/main" id="{17877968-66EA-8B1E-FD8B-07D8EBC40135}"/>
              </a:ext>
            </a:extLst>
          </p:cNvPr>
          <p:cNvSpPr>
            <a:spLocks noChangeArrowheads="1"/>
          </p:cNvSpPr>
          <p:nvPr/>
        </p:nvSpPr>
        <p:spPr bwMode="auto">
          <a:xfrm>
            <a:off x="468313" y="2074863"/>
            <a:ext cx="8280400"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400">
                <a:latin typeface="Times New Roman" panose="02020603050405020304" pitchFamily="18" charset="0"/>
                <a:cs typeface="Times New Roman" panose="02020603050405020304" pitchFamily="18" charset="0"/>
              </a:rPr>
              <a:t>Sans nacelle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a:latin typeface="Times New Roman" panose="02020603050405020304" pitchFamily="18" charset="0"/>
                <a:cs typeface="Times New Roman" panose="02020603050405020304" pitchFamily="18" charset="0"/>
              </a:rPr>
              <a:t>la longe antichute sera fixée directement sur le harnais. L'amarrage sera réalisé sur un échelon lorsque l'agent sera à sa position de travail.</a:t>
            </a:r>
          </a:p>
          <a:p>
            <a:pPr>
              <a:buFont typeface="Arial" panose="020B0604020202020204" pitchFamily="34" charset="0"/>
              <a:buNone/>
            </a:pPr>
            <a:endParaRPr lang="fr-FR" altLang="fr-FR" sz="240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fr-FR" altLang="fr-FR" sz="2400">
                <a:latin typeface="Times New Roman" panose="02020603050405020304" pitchFamily="18" charset="0"/>
                <a:cs typeface="Times New Roman" panose="02020603050405020304" pitchFamily="18" charset="0"/>
              </a:rPr>
              <a:t>Il est interdit de s'amarrer sur un point fixe d'une structure (résistance inconnue et absence de la liberté de mouvement de l'échelle si besoin).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re 8">
            <a:extLst>
              <a:ext uri="{FF2B5EF4-FFF2-40B4-BE49-F238E27FC236}">
                <a16:creationId xmlns:a16="http://schemas.microsoft.com/office/drawing/2014/main" id="{AF54279F-88F9-3C37-68DB-1CF5926D898F}"/>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Matériels EPI</a:t>
            </a:r>
          </a:p>
        </p:txBody>
      </p:sp>
      <p:sp>
        <p:nvSpPr>
          <p:cNvPr id="97283" name="Espace réservé du numéro de diapositive 4">
            <a:extLst>
              <a:ext uri="{FF2B5EF4-FFF2-40B4-BE49-F238E27FC236}">
                <a16:creationId xmlns:a16="http://schemas.microsoft.com/office/drawing/2014/main" id="{64E07E27-82B7-13A9-048F-3E69C2E0DEB2}"/>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134201CD-48EB-4ED0-A437-863BC80AE8FE}" type="slidenum">
              <a:rPr lang="fr-FR" altLang="fr-FR" sz="2000" smtClean="0">
                <a:solidFill>
                  <a:srgbClr val="984807"/>
                </a:solidFill>
              </a:rPr>
              <a:pPr>
                <a:spcBef>
                  <a:spcPct val="0"/>
                </a:spcBef>
                <a:buFontTx/>
                <a:buNone/>
              </a:pPr>
              <a:t>93</a:t>
            </a:fld>
            <a:endParaRPr lang="fr-FR" altLang="fr-FR" sz="2000">
              <a:solidFill>
                <a:srgbClr val="984807"/>
              </a:solidFill>
            </a:endParaRPr>
          </a:p>
        </p:txBody>
      </p:sp>
      <p:sp>
        <p:nvSpPr>
          <p:cNvPr id="97284" name="ZoneTexte 3">
            <a:extLst>
              <a:ext uri="{FF2B5EF4-FFF2-40B4-BE49-F238E27FC236}">
                <a16:creationId xmlns:a16="http://schemas.microsoft.com/office/drawing/2014/main" id="{230EE417-8FEF-BE0E-58C6-90649A03AB1F}"/>
              </a:ext>
            </a:extLst>
          </p:cNvPr>
          <p:cNvSpPr txBox="1">
            <a:spLocks noChangeArrowheads="1"/>
          </p:cNvSpPr>
          <p:nvPr/>
        </p:nvSpPr>
        <p:spPr bwMode="auto">
          <a:xfrm>
            <a:off x="412750" y="1384300"/>
            <a:ext cx="290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Lot antichute EPC : </a:t>
            </a:r>
          </a:p>
        </p:txBody>
      </p:sp>
      <p:sp>
        <p:nvSpPr>
          <p:cNvPr id="97285" name="Rectangle 1">
            <a:extLst>
              <a:ext uri="{FF2B5EF4-FFF2-40B4-BE49-F238E27FC236}">
                <a16:creationId xmlns:a16="http://schemas.microsoft.com/office/drawing/2014/main" id="{19C0107C-709D-4434-C8B8-C75127E273B1}"/>
              </a:ext>
            </a:extLst>
          </p:cNvPr>
          <p:cNvSpPr>
            <a:spLocks noChangeArrowheads="1"/>
          </p:cNvSpPr>
          <p:nvPr/>
        </p:nvSpPr>
        <p:spPr bwMode="auto">
          <a:xfrm>
            <a:off x="412750" y="1981200"/>
            <a:ext cx="5238750" cy="406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Composé de :</a:t>
            </a:r>
          </a:p>
          <a:p>
            <a:pPr>
              <a:lnSpc>
                <a:spcPct val="107000"/>
              </a:lnSpc>
              <a:buFont typeface="Arial" panose="020B0604020202020204" pitchFamily="34" charset="0"/>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fr-FR" altLang="fr-FR" sz="2400">
                <a:latin typeface="Times New Roman" panose="02020603050405020304" pitchFamily="18" charset="0"/>
                <a:ea typeface="Calibri" panose="020F0502020204030204" pitchFamily="34" charset="0"/>
                <a:cs typeface="Times New Roman" panose="02020603050405020304" pitchFamily="18" charset="0"/>
              </a:rPr>
              <a:t> 1 sac orange,</a:t>
            </a:r>
          </a:p>
          <a:p>
            <a:pPr>
              <a:lnSpc>
                <a:spcPct val="107000"/>
              </a:lnSpc>
            </a:pPr>
            <a:r>
              <a:rPr lang="fr-FR" altLang="fr-FR" sz="2400">
                <a:latin typeface="Times New Roman" panose="02020603050405020304" pitchFamily="18" charset="0"/>
                <a:ea typeface="Calibri" panose="020F0502020204030204" pitchFamily="34" charset="0"/>
                <a:cs typeface="Times New Roman" panose="02020603050405020304" pitchFamily="18" charset="0"/>
              </a:rPr>
              <a:t> 2 dispositifs de rappel automatique "Mansafe" </a:t>
            </a:r>
          </a:p>
          <a:p>
            <a:pPr>
              <a:lnSpc>
                <a:spcPct val="107000"/>
              </a:lnSpc>
            </a:pPr>
            <a:r>
              <a:rPr lang="fr-FR" altLang="fr-FR" sz="2400">
                <a:latin typeface="Times New Roman" panose="02020603050405020304" pitchFamily="18" charset="0"/>
                <a:ea typeface="Calibri" panose="020F0502020204030204" pitchFamily="34" charset="0"/>
                <a:cs typeface="Times New Roman" panose="02020603050405020304" pitchFamily="18" charset="0"/>
              </a:rPr>
              <a:t>2 anneaux cousus (rouge ou bleu en fonction du modèle de MEA),</a:t>
            </a:r>
          </a:p>
          <a:p>
            <a:pPr>
              <a:lnSpc>
                <a:spcPct val="107000"/>
              </a:lnSpc>
            </a:pPr>
            <a:r>
              <a:rPr lang="fr-FR" altLang="fr-FR" sz="2400">
                <a:latin typeface="Times New Roman" panose="02020603050405020304" pitchFamily="18" charset="0"/>
                <a:ea typeface="Calibri" panose="020F0502020204030204" pitchFamily="34" charset="0"/>
                <a:cs typeface="Times New Roman" panose="02020603050405020304" pitchFamily="18" charset="0"/>
              </a:rPr>
              <a:t> 3 harnais,</a:t>
            </a:r>
          </a:p>
          <a:p>
            <a:pPr>
              <a:lnSpc>
                <a:spcPct val="107000"/>
              </a:lnSpc>
            </a:pPr>
            <a:r>
              <a:rPr lang="fr-FR" altLang="fr-FR" sz="2400">
                <a:latin typeface="Times New Roman" panose="02020603050405020304" pitchFamily="18" charset="0"/>
                <a:ea typeface="Calibri" panose="020F0502020204030204" pitchFamily="34" charset="0"/>
                <a:cs typeface="Times New Roman" panose="02020603050405020304" pitchFamily="18" charset="0"/>
              </a:rPr>
              <a:t> 1 longe de maintien au travail.</a:t>
            </a:r>
          </a:p>
        </p:txBody>
      </p:sp>
      <p:pic>
        <p:nvPicPr>
          <p:cNvPr id="97286" name="Picture 1" descr="DO 2018-004 - Maintien au travail en hauteur et protection contre les chutes dans les MEA_Page_06">
            <a:extLst>
              <a:ext uri="{FF2B5EF4-FFF2-40B4-BE49-F238E27FC236}">
                <a16:creationId xmlns:a16="http://schemas.microsoft.com/office/drawing/2014/main" id="{35EE3B74-260B-0891-0B63-95C7970F0B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6908" t="19218" r="14372" b="52963"/>
          <a:stretch>
            <a:fillRect/>
          </a:stretch>
        </p:blipFill>
        <p:spPr bwMode="auto">
          <a:xfrm>
            <a:off x="5724525" y="1611313"/>
            <a:ext cx="302418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re 8">
            <a:extLst>
              <a:ext uri="{FF2B5EF4-FFF2-40B4-BE49-F238E27FC236}">
                <a16:creationId xmlns:a16="http://schemas.microsoft.com/office/drawing/2014/main" id="{C0F990E6-F9D8-CCCE-25A2-B1D598A92D15}"/>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Matériels EPI</a:t>
            </a:r>
          </a:p>
        </p:txBody>
      </p:sp>
      <p:sp>
        <p:nvSpPr>
          <p:cNvPr id="99331" name="Espace réservé du numéro de diapositive 4">
            <a:extLst>
              <a:ext uri="{FF2B5EF4-FFF2-40B4-BE49-F238E27FC236}">
                <a16:creationId xmlns:a16="http://schemas.microsoft.com/office/drawing/2014/main" id="{2AC3316A-5B61-C4B0-9309-67DE996D906C}"/>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450B6FE8-98EF-4116-A6F2-C5CAFABE3585}" type="slidenum">
              <a:rPr lang="fr-FR" altLang="fr-FR" sz="2000" smtClean="0">
                <a:solidFill>
                  <a:srgbClr val="984807"/>
                </a:solidFill>
              </a:rPr>
              <a:pPr>
                <a:spcBef>
                  <a:spcPct val="0"/>
                </a:spcBef>
                <a:buFontTx/>
                <a:buNone/>
              </a:pPr>
              <a:t>94</a:t>
            </a:fld>
            <a:endParaRPr lang="fr-FR" altLang="fr-FR" sz="2000">
              <a:solidFill>
                <a:srgbClr val="984807"/>
              </a:solidFill>
            </a:endParaRPr>
          </a:p>
        </p:txBody>
      </p:sp>
      <p:sp>
        <p:nvSpPr>
          <p:cNvPr id="99332" name="ZoneTexte 3">
            <a:extLst>
              <a:ext uri="{FF2B5EF4-FFF2-40B4-BE49-F238E27FC236}">
                <a16:creationId xmlns:a16="http://schemas.microsoft.com/office/drawing/2014/main" id="{0D823C51-CB21-F1E5-0070-0EE669028023}"/>
              </a:ext>
            </a:extLst>
          </p:cNvPr>
          <p:cNvSpPr txBox="1">
            <a:spLocks noChangeArrowheads="1"/>
          </p:cNvSpPr>
          <p:nvPr/>
        </p:nvSpPr>
        <p:spPr bwMode="auto">
          <a:xfrm>
            <a:off x="468313" y="1412875"/>
            <a:ext cx="29035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Lot antichute EPC : </a:t>
            </a:r>
          </a:p>
        </p:txBody>
      </p:sp>
      <p:sp>
        <p:nvSpPr>
          <p:cNvPr id="99333" name="Rectangle 2">
            <a:extLst>
              <a:ext uri="{FF2B5EF4-FFF2-40B4-BE49-F238E27FC236}">
                <a16:creationId xmlns:a16="http://schemas.microsoft.com/office/drawing/2014/main" id="{28D767F1-F576-6672-757D-B50F412B0678}"/>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99334" name="Picture 1" descr="DO 2018-004 - Maintien au travail en hauteur et protection contre les chutes dans les MEA_Page_07">
            <a:extLst>
              <a:ext uri="{FF2B5EF4-FFF2-40B4-BE49-F238E27FC236}">
                <a16:creationId xmlns:a16="http://schemas.microsoft.com/office/drawing/2014/main" id="{7539E3C9-62D2-10A1-319B-9349BDE8AB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811" t="16466" r="6653" b="53992"/>
          <a:stretch>
            <a:fillRect/>
          </a:stretch>
        </p:blipFill>
        <p:spPr bwMode="auto">
          <a:xfrm>
            <a:off x="468313" y="2073275"/>
            <a:ext cx="8154987"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re 8">
            <a:extLst>
              <a:ext uri="{FF2B5EF4-FFF2-40B4-BE49-F238E27FC236}">
                <a16:creationId xmlns:a16="http://schemas.microsoft.com/office/drawing/2014/main" id="{2F5C4573-6C10-84D8-6F0B-C4C0D596BCA3}"/>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Matériels EPI</a:t>
            </a:r>
          </a:p>
        </p:txBody>
      </p:sp>
      <p:sp>
        <p:nvSpPr>
          <p:cNvPr id="100355" name="Espace réservé du numéro de diapositive 4">
            <a:extLst>
              <a:ext uri="{FF2B5EF4-FFF2-40B4-BE49-F238E27FC236}">
                <a16:creationId xmlns:a16="http://schemas.microsoft.com/office/drawing/2014/main" id="{26DD21EF-4B46-A0E6-743A-4C240684E4AA}"/>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EC967C89-D9DC-4138-B5BB-808F4527F276}" type="slidenum">
              <a:rPr lang="fr-FR" altLang="fr-FR" sz="2000" smtClean="0">
                <a:solidFill>
                  <a:srgbClr val="984807"/>
                </a:solidFill>
              </a:rPr>
              <a:pPr>
                <a:spcBef>
                  <a:spcPct val="0"/>
                </a:spcBef>
                <a:buFontTx/>
                <a:buNone/>
              </a:pPr>
              <a:t>95</a:t>
            </a:fld>
            <a:endParaRPr lang="fr-FR" altLang="fr-FR" sz="2000">
              <a:solidFill>
                <a:srgbClr val="984807"/>
              </a:solidFill>
            </a:endParaRPr>
          </a:p>
        </p:txBody>
      </p:sp>
      <p:sp>
        <p:nvSpPr>
          <p:cNvPr id="100356" name="ZoneTexte 3">
            <a:extLst>
              <a:ext uri="{FF2B5EF4-FFF2-40B4-BE49-F238E27FC236}">
                <a16:creationId xmlns:a16="http://schemas.microsoft.com/office/drawing/2014/main" id="{3ED08A9A-307C-C5AF-FA7E-6A2E8A76707F}"/>
              </a:ext>
            </a:extLst>
          </p:cNvPr>
          <p:cNvSpPr txBox="1">
            <a:spLocks noChangeArrowheads="1"/>
          </p:cNvSpPr>
          <p:nvPr/>
        </p:nvSpPr>
        <p:spPr bwMode="auto">
          <a:xfrm>
            <a:off x="468313" y="1412875"/>
            <a:ext cx="29035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Lot antichute EPC : </a:t>
            </a:r>
          </a:p>
        </p:txBody>
      </p:sp>
      <p:sp>
        <p:nvSpPr>
          <p:cNvPr id="100357" name="Rectangle 2">
            <a:extLst>
              <a:ext uri="{FF2B5EF4-FFF2-40B4-BE49-F238E27FC236}">
                <a16:creationId xmlns:a16="http://schemas.microsoft.com/office/drawing/2014/main" id="{F40472B8-A091-D5E2-7333-DBE6F3B8AA1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00358" name="Picture 1" descr="DO 2018-004 - Maintien au travail en hauteur et protection contre les chutes dans les MEA_Page_09">
            <a:extLst>
              <a:ext uri="{FF2B5EF4-FFF2-40B4-BE49-F238E27FC236}">
                <a16:creationId xmlns:a16="http://schemas.microsoft.com/office/drawing/2014/main" id="{8369DD9E-4F53-DBBC-3F26-8E34D13703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811" t="16423" r="6653" b="51900"/>
          <a:stretch>
            <a:fillRect/>
          </a:stretch>
        </p:blipFill>
        <p:spPr bwMode="auto">
          <a:xfrm>
            <a:off x="611188" y="1985963"/>
            <a:ext cx="8027987" cy="419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re 8">
            <a:extLst>
              <a:ext uri="{FF2B5EF4-FFF2-40B4-BE49-F238E27FC236}">
                <a16:creationId xmlns:a16="http://schemas.microsoft.com/office/drawing/2014/main" id="{95E58B1E-36E0-2F6C-450E-186364C1320B}"/>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Matériels EPI</a:t>
            </a:r>
          </a:p>
        </p:txBody>
      </p:sp>
      <p:sp>
        <p:nvSpPr>
          <p:cNvPr id="101379" name="Espace réservé du numéro de diapositive 4">
            <a:extLst>
              <a:ext uri="{FF2B5EF4-FFF2-40B4-BE49-F238E27FC236}">
                <a16:creationId xmlns:a16="http://schemas.microsoft.com/office/drawing/2014/main" id="{06C82D01-5D1E-04C3-6523-3821FDE00242}"/>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FDDB91A7-3740-4DDA-B3A5-3D67BBFBBB17}" type="slidenum">
              <a:rPr lang="fr-FR" altLang="fr-FR" sz="2000" smtClean="0">
                <a:solidFill>
                  <a:srgbClr val="984807"/>
                </a:solidFill>
              </a:rPr>
              <a:pPr>
                <a:spcBef>
                  <a:spcPct val="0"/>
                </a:spcBef>
                <a:buFontTx/>
                <a:buNone/>
              </a:pPr>
              <a:t>96</a:t>
            </a:fld>
            <a:endParaRPr lang="fr-FR" altLang="fr-FR" sz="2000">
              <a:solidFill>
                <a:srgbClr val="984807"/>
              </a:solidFill>
            </a:endParaRPr>
          </a:p>
        </p:txBody>
      </p:sp>
      <p:sp>
        <p:nvSpPr>
          <p:cNvPr id="101380" name="ZoneTexte 3">
            <a:extLst>
              <a:ext uri="{FF2B5EF4-FFF2-40B4-BE49-F238E27FC236}">
                <a16:creationId xmlns:a16="http://schemas.microsoft.com/office/drawing/2014/main" id="{6D6BACBB-D202-EE7A-0308-EE7BDA61E9CA}"/>
              </a:ext>
            </a:extLst>
          </p:cNvPr>
          <p:cNvSpPr txBox="1">
            <a:spLocks noChangeArrowheads="1"/>
          </p:cNvSpPr>
          <p:nvPr/>
        </p:nvSpPr>
        <p:spPr bwMode="auto">
          <a:xfrm>
            <a:off x="468313" y="1412875"/>
            <a:ext cx="27765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Casque anti-bruit : </a:t>
            </a:r>
          </a:p>
        </p:txBody>
      </p:sp>
      <p:pic>
        <p:nvPicPr>
          <p:cNvPr id="101381" name="Picture 1" descr="CASQUE ANTIBRUIT">
            <a:extLst>
              <a:ext uri="{FF2B5EF4-FFF2-40B4-BE49-F238E27FC236}">
                <a16:creationId xmlns:a16="http://schemas.microsoft.com/office/drawing/2014/main" id="{B571071B-6C9F-3B9C-116F-37B9B7E315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4663" y="3789363"/>
            <a:ext cx="2151062"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2" name="Rectangle 1">
            <a:extLst>
              <a:ext uri="{FF2B5EF4-FFF2-40B4-BE49-F238E27FC236}">
                <a16:creationId xmlns:a16="http://schemas.microsoft.com/office/drawing/2014/main" id="{960A4C7A-2C56-56E8-948E-693E1A49A614}"/>
              </a:ext>
            </a:extLst>
          </p:cNvPr>
          <p:cNvSpPr>
            <a:spLocks noChangeArrowheads="1"/>
          </p:cNvSpPr>
          <p:nvPr/>
        </p:nvSpPr>
        <p:spPr bwMode="auto">
          <a:xfrm>
            <a:off x="490538" y="2420938"/>
            <a:ext cx="8185150"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Casque diminue le volume du bruit.</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Sera utilisé lors des désincarcérations, opérations de tronçonnage, etc. </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re 8">
            <a:extLst>
              <a:ext uri="{FF2B5EF4-FFF2-40B4-BE49-F238E27FC236}">
                <a16:creationId xmlns:a16="http://schemas.microsoft.com/office/drawing/2014/main" id="{769FC4C7-2557-9A4A-0158-2D346B7656A2}"/>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Matériels EPI</a:t>
            </a:r>
          </a:p>
        </p:txBody>
      </p:sp>
      <p:sp>
        <p:nvSpPr>
          <p:cNvPr id="102403" name="Espace réservé du numéro de diapositive 4">
            <a:extLst>
              <a:ext uri="{FF2B5EF4-FFF2-40B4-BE49-F238E27FC236}">
                <a16:creationId xmlns:a16="http://schemas.microsoft.com/office/drawing/2014/main" id="{EDB7BA28-9183-7762-472A-E4DBFA692ABE}"/>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D49778FB-B8E7-4EDB-B9E5-BC8B65D6A2CC}" type="slidenum">
              <a:rPr lang="fr-FR" altLang="fr-FR" sz="2000" smtClean="0">
                <a:solidFill>
                  <a:srgbClr val="984807"/>
                </a:solidFill>
              </a:rPr>
              <a:pPr>
                <a:spcBef>
                  <a:spcPct val="0"/>
                </a:spcBef>
                <a:buFontTx/>
                <a:buNone/>
              </a:pPr>
              <a:t>97</a:t>
            </a:fld>
            <a:endParaRPr lang="fr-FR" altLang="fr-FR" sz="2000">
              <a:solidFill>
                <a:srgbClr val="984807"/>
              </a:solidFill>
            </a:endParaRPr>
          </a:p>
        </p:txBody>
      </p:sp>
      <p:sp>
        <p:nvSpPr>
          <p:cNvPr id="102404" name="ZoneTexte 3">
            <a:extLst>
              <a:ext uri="{FF2B5EF4-FFF2-40B4-BE49-F238E27FC236}">
                <a16:creationId xmlns:a16="http://schemas.microsoft.com/office/drawing/2014/main" id="{ACE8985D-49E9-0718-DF96-D69044844100}"/>
              </a:ext>
            </a:extLst>
          </p:cNvPr>
          <p:cNvSpPr txBox="1">
            <a:spLocks noChangeArrowheads="1"/>
          </p:cNvSpPr>
          <p:nvPr/>
        </p:nvSpPr>
        <p:spPr bwMode="auto">
          <a:xfrm>
            <a:off x="355600" y="1290638"/>
            <a:ext cx="5213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Équipement de protection balistique : </a:t>
            </a:r>
          </a:p>
        </p:txBody>
      </p:sp>
      <p:pic>
        <p:nvPicPr>
          <p:cNvPr id="102405" name="Picture 1">
            <a:extLst>
              <a:ext uri="{FF2B5EF4-FFF2-40B4-BE49-F238E27FC236}">
                <a16:creationId xmlns:a16="http://schemas.microsoft.com/office/drawing/2014/main" id="{97110C2D-10AD-4C71-1C0A-E51E5C682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306" t="5270" r="22801" b="8510"/>
          <a:stretch>
            <a:fillRect/>
          </a:stretch>
        </p:blipFill>
        <p:spPr bwMode="auto">
          <a:xfrm>
            <a:off x="466725" y="1922463"/>
            <a:ext cx="1474788" cy="166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6" name="Picture 2" descr="casque EPB">
            <a:extLst>
              <a:ext uri="{FF2B5EF4-FFF2-40B4-BE49-F238E27FC236}">
                <a16:creationId xmlns:a16="http://schemas.microsoft.com/office/drawing/2014/main" id="{161518FC-BA71-AC17-39F6-9CE39053F3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1922463"/>
            <a:ext cx="2016125" cy="150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7" name="Image 3">
            <a:extLst>
              <a:ext uri="{FF2B5EF4-FFF2-40B4-BE49-F238E27FC236}">
                <a16:creationId xmlns:a16="http://schemas.microsoft.com/office/drawing/2014/main" id="{623FFF9F-A5F1-93C4-A97F-F1C655717D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8915" b="24808"/>
          <a:stretch>
            <a:fillRect/>
          </a:stretch>
        </p:blipFill>
        <p:spPr bwMode="auto">
          <a:xfrm>
            <a:off x="5505450" y="1287463"/>
            <a:ext cx="3294063" cy="212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8" name="Rectangle 1">
            <a:extLst>
              <a:ext uri="{FF2B5EF4-FFF2-40B4-BE49-F238E27FC236}">
                <a16:creationId xmlns:a16="http://schemas.microsoft.com/office/drawing/2014/main" id="{5F63D846-EFFE-B28B-0B38-F48565AC3998}"/>
              </a:ext>
            </a:extLst>
          </p:cNvPr>
          <p:cNvSpPr>
            <a:spLocks noChangeArrowheads="1"/>
          </p:cNvSpPr>
          <p:nvPr/>
        </p:nvSpPr>
        <p:spPr bwMode="auto">
          <a:xfrm>
            <a:off x="388938" y="3738563"/>
            <a:ext cx="8366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latin typeface="Times New Roman" panose="02020603050405020304" pitchFamily="18" charset="0"/>
                <a:cs typeface="Calibri" panose="020F0502020204030204" pitchFamily="34" charset="0"/>
              </a:rPr>
              <a:t>Permet aux SP de progresser dans le corridor d'évacuation,</a:t>
            </a:r>
            <a:endParaRPr lang="fr-FR" altLang="fr-FR" sz="2400">
              <a:latin typeface="Arial" panose="020B0604020202020204" pitchFamily="34" charset="0"/>
            </a:endParaRPr>
          </a:p>
        </p:txBody>
      </p:sp>
      <p:pic>
        <p:nvPicPr>
          <p:cNvPr id="102409" name="Image 1">
            <a:extLst>
              <a:ext uri="{FF2B5EF4-FFF2-40B4-BE49-F238E27FC236}">
                <a16:creationId xmlns:a16="http://schemas.microsoft.com/office/drawing/2014/main" id="{BC93B879-84F9-D2C6-0E29-8B1B6D1523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9892" t="46268" r="8850" b="17502"/>
          <a:stretch>
            <a:fillRect/>
          </a:stretch>
        </p:blipFill>
        <p:spPr bwMode="auto">
          <a:xfrm>
            <a:off x="1371600" y="4370388"/>
            <a:ext cx="5472113" cy="194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re 8">
            <a:extLst>
              <a:ext uri="{FF2B5EF4-FFF2-40B4-BE49-F238E27FC236}">
                <a16:creationId xmlns:a16="http://schemas.microsoft.com/office/drawing/2014/main" id="{B4C197D8-63CB-A00A-FA59-B70B504FEAF5}"/>
              </a:ext>
            </a:extLst>
          </p:cNvPr>
          <p:cNvSpPr>
            <a:spLocks noGrp="1"/>
          </p:cNvSpPr>
          <p:nvPr>
            <p:ph type="title"/>
          </p:nvPr>
        </p:nvSpPr>
        <p:spPr>
          <a:xfrm>
            <a:off x="700088" y="2708275"/>
            <a:ext cx="7742237" cy="939800"/>
          </a:xfrm>
        </p:spPr>
        <p:txBody>
          <a:bodyPr/>
          <a:lstStyle/>
          <a:p>
            <a:pPr eaLnBrk="1" hangingPunct="1"/>
            <a:r>
              <a:rPr lang="fr-FR" altLang="fr-FR" sz="3200" b="1">
                <a:solidFill>
                  <a:srgbClr val="984807"/>
                </a:solidFill>
              </a:rPr>
              <a:t>Entretien des tenues</a:t>
            </a:r>
          </a:p>
        </p:txBody>
      </p:sp>
      <p:sp>
        <p:nvSpPr>
          <p:cNvPr id="103427" name="Espace réservé du numéro de diapositive 4">
            <a:extLst>
              <a:ext uri="{FF2B5EF4-FFF2-40B4-BE49-F238E27FC236}">
                <a16:creationId xmlns:a16="http://schemas.microsoft.com/office/drawing/2014/main" id="{EF1FF7BE-A5B6-1776-9D60-B06AB4489725}"/>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F4C3C3F4-7F44-4D3D-BF38-1F98E13540EB}" type="slidenum">
              <a:rPr lang="fr-FR" altLang="fr-FR" sz="2000" smtClean="0">
                <a:solidFill>
                  <a:srgbClr val="984807"/>
                </a:solidFill>
              </a:rPr>
              <a:pPr>
                <a:spcBef>
                  <a:spcPct val="0"/>
                </a:spcBef>
                <a:buFontTx/>
                <a:buNone/>
              </a:pPr>
              <a:t>98</a:t>
            </a:fld>
            <a:endParaRPr lang="fr-FR" altLang="fr-FR" sz="2000">
              <a:solidFill>
                <a:srgbClr val="984807"/>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re 8">
            <a:extLst>
              <a:ext uri="{FF2B5EF4-FFF2-40B4-BE49-F238E27FC236}">
                <a16:creationId xmlns:a16="http://schemas.microsoft.com/office/drawing/2014/main" id="{5C9237F7-C4D3-7FF1-91B2-C66CA5F12BB4}"/>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Entretien des tenues</a:t>
            </a:r>
          </a:p>
        </p:txBody>
      </p:sp>
      <p:sp>
        <p:nvSpPr>
          <p:cNvPr id="104451" name="Espace réservé du numéro de diapositive 4">
            <a:extLst>
              <a:ext uri="{FF2B5EF4-FFF2-40B4-BE49-F238E27FC236}">
                <a16:creationId xmlns:a16="http://schemas.microsoft.com/office/drawing/2014/main" id="{7792FC73-1DC5-247A-B57F-14421E2B767B}"/>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22E64B44-357A-47B8-B090-7FF2EA509FA8}" type="slidenum">
              <a:rPr lang="fr-FR" altLang="fr-FR" sz="2000" smtClean="0">
                <a:solidFill>
                  <a:srgbClr val="984807"/>
                </a:solidFill>
              </a:rPr>
              <a:pPr>
                <a:spcBef>
                  <a:spcPct val="0"/>
                </a:spcBef>
                <a:buFontTx/>
                <a:buNone/>
              </a:pPr>
              <a:t>99</a:t>
            </a:fld>
            <a:endParaRPr lang="fr-FR" altLang="fr-FR" sz="2000">
              <a:solidFill>
                <a:srgbClr val="984807"/>
              </a:solidFill>
            </a:endParaRPr>
          </a:p>
        </p:txBody>
      </p:sp>
      <p:sp>
        <p:nvSpPr>
          <p:cNvPr id="104452" name="ZoneTexte 3">
            <a:extLst>
              <a:ext uri="{FF2B5EF4-FFF2-40B4-BE49-F238E27FC236}">
                <a16:creationId xmlns:a16="http://schemas.microsoft.com/office/drawing/2014/main" id="{77905134-E181-F4AC-01C8-F0B3F470A9B4}"/>
              </a:ext>
            </a:extLst>
          </p:cNvPr>
          <p:cNvSpPr txBox="1">
            <a:spLocks noChangeArrowheads="1"/>
          </p:cNvSpPr>
          <p:nvPr/>
        </p:nvSpPr>
        <p:spPr bwMode="auto">
          <a:xfrm>
            <a:off x="468313" y="1412875"/>
            <a:ext cx="1670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Times New Roman" panose="02020603050405020304" pitchFamily="18" charset="0"/>
              </a:rPr>
              <a:t>Tenue B 1: </a:t>
            </a:r>
          </a:p>
        </p:txBody>
      </p:sp>
      <p:pic>
        <p:nvPicPr>
          <p:cNvPr id="104453" name="Picture 1" descr="polo cours">
            <a:extLst>
              <a:ext uri="{FF2B5EF4-FFF2-40B4-BE49-F238E27FC236}">
                <a16:creationId xmlns:a16="http://schemas.microsoft.com/office/drawing/2014/main" id="{DB776B53-5B0D-0087-0A4E-71C878ED80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063" y="4198938"/>
            <a:ext cx="1800225"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4" name="Picture 2" descr="pantalon b1">
            <a:extLst>
              <a:ext uri="{FF2B5EF4-FFF2-40B4-BE49-F238E27FC236}">
                <a16:creationId xmlns:a16="http://schemas.microsoft.com/office/drawing/2014/main" id="{30053B1C-F90B-1EE0-A87E-6A3C44E52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9857"/>
          <a:stretch>
            <a:fillRect/>
          </a:stretch>
        </p:blipFill>
        <p:spPr bwMode="auto">
          <a:xfrm>
            <a:off x="2339975" y="4198938"/>
            <a:ext cx="158432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5" name="Rectangle 2">
            <a:extLst>
              <a:ext uri="{FF2B5EF4-FFF2-40B4-BE49-F238E27FC236}">
                <a16:creationId xmlns:a16="http://schemas.microsoft.com/office/drawing/2014/main" id="{B37F0A57-AA5A-FDBE-7264-18BB5CACE024}"/>
              </a:ext>
            </a:extLst>
          </p:cNvPr>
          <p:cNvSpPr>
            <a:spLocks noChangeArrowheads="1"/>
          </p:cNvSpPr>
          <p:nvPr/>
        </p:nvSpPr>
        <p:spPr bwMode="auto">
          <a:xfrm>
            <a:off x="431800" y="1985963"/>
            <a:ext cx="8208963"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tabLst>
                <a:tab pos="587375"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587375" algn="l"/>
              </a:tabLst>
              <a:defRPr sz="2800">
                <a:solidFill>
                  <a:schemeClr val="tx1"/>
                </a:solidFill>
                <a:latin typeface="Myriad Pro" panose="020B0503030403020204" pitchFamily="34" charset="0"/>
              </a:defRPr>
            </a:lvl2pPr>
            <a:lvl3pPr marL="179388" indent="-228600">
              <a:spcBef>
                <a:spcPct val="20000"/>
              </a:spcBef>
              <a:buFont typeface="Arial" panose="020B0604020202020204" pitchFamily="34" charset="0"/>
              <a:buChar char="•"/>
              <a:tabLst>
                <a:tab pos="587375"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587375"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587375"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587375"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587375"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587375"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587375" algn="l"/>
              </a:tabLst>
              <a:defRPr sz="2000">
                <a:solidFill>
                  <a:schemeClr val="tx1"/>
                </a:solidFill>
                <a:latin typeface="Myriad Pro" panose="020B0503030403020204" pitchFamily="34" charset="0"/>
              </a:defRPr>
            </a:lvl9pPr>
          </a:lstStyle>
          <a:p>
            <a:pPr lvl="2" algn="just">
              <a:lnSpc>
                <a:spcPct val="107000"/>
              </a:lnSpc>
              <a:spcBef>
                <a:spcPct val="0"/>
              </a:spcBef>
              <a:buFont typeface="Wingdings" panose="05000000000000000000" pitchFamily="2" charset="2"/>
              <a:buChar char=""/>
            </a:pPr>
            <a:r>
              <a:rPr lang="fr-FR" altLang="fr-FR">
                <a:latin typeface="Times New Roman" panose="02020603050405020304" pitchFamily="18" charset="0"/>
                <a:ea typeface="Calibri" panose="020F0502020204030204" pitchFamily="34" charset="0"/>
                <a:cs typeface="Times New Roman" panose="02020603050405020304" pitchFamily="18" charset="0"/>
              </a:rPr>
              <a:t> Lavage en machine 60° maxi avec lessive classique sans eau de javel ou dégraissant.</a:t>
            </a:r>
          </a:p>
          <a:p>
            <a:pPr lvl="2" algn="just">
              <a:lnSpc>
                <a:spcPct val="107000"/>
              </a:lnSpc>
              <a:spcBef>
                <a:spcPct val="0"/>
              </a:spcBef>
              <a:buFont typeface="Wingdings" panose="05000000000000000000" pitchFamily="2" charset="2"/>
              <a:buChar char=""/>
            </a:pPr>
            <a:r>
              <a:rPr lang="fr-FR" altLang="fr-FR">
                <a:latin typeface="Times New Roman" panose="02020603050405020304" pitchFamily="18" charset="0"/>
                <a:ea typeface="Calibri" panose="020F0502020204030204" pitchFamily="34" charset="0"/>
                <a:cs typeface="Times New Roman" panose="02020603050405020304" pitchFamily="18" charset="0"/>
              </a:rPr>
              <a:t> Sèche-linge possible en mode normal ; </a:t>
            </a:r>
          </a:p>
          <a:p>
            <a:pPr lvl="2" algn="just">
              <a:lnSpc>
                <a:spcPct val="107000"/>
              </a:lnSpc>
              <a:spcBef>
                <a:spcPct val="0"/>
              </a:spcBef>
              <a:buFont typeface="Wingdings" panose="05000000000000000000" pitchFamily="2" charset="2"/>
              <a:buChar char=""/>
            </a:pPr>
            <a:r>
              <a:rPr lang="fr-FR" altLang="fr-FR">
                <a:latin typeface="Times New Roman" panose="02020603050405020304" pitchFamily="18" charset="0"/>
                <a:ea typeface="Calibri" panose="020F0502020204030204" pitchFamily="34" charset="0"/>
                <a:cs typeface="Times New Roman" panose="02020603050405020304" pitchFamily="18" charset="0"/>
              </a:rPr>
              <a:t> Repassage sans vapeur ;</a:t>
            </a:r>
          </a:p>
          <a:p>
            <a:pPr lvl="2" algn="just">
              <a:lnSpc>
                <a:spcPct val="107000"/>
              </a:lnSpc>
              <a:spcBef>
                <a:spcPct val="0"/>
              </a:spcBef>
              <a:buFont typeface="Wingdings" panose="05000000000000000000" pitchFamily="2" charset="2"/>
              <a:buChar char=""/>
            </a:pPr>
            <a:r>
              <a:rPr lang="fr-FR" altLang="fr-FR">
                <a:latin typeface="Times New Roman" panose="02020603050405020304" pitchFamily="18" charset="0"/>
                <a:ea typeface="Calibri" panose="020F0502020204030204" pitchFamily="34" charset="0"/>
                <a:cs typeface="Times New Roman" panose="02020603050405020304" pitchFamily="18" charset="0"/>
              </a:rPr>
              <a:t> Ne doit jamais être troué ou décousu, ni raccommodé.</a:t>
            </a:r>
          </a:p>
        </p:txBody>
      </p:sp>
    </p:spTree>
  </p:cSld>
  <p:clrMapOvr>
    <a:masterClrMapping/>
  </p:clrMapOvr>
</p:sld>
</file>

<file path=ppt/theme/theme1.xml><?xml version="1.0" encoding="utf-8"?>
<a:theme xmlns:a="http://schemas.openxmlformats.org/drawingml/2006/main" name="GCCA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DIS">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Aquatique</Template>
  <TotalTime>1139</TotalTime>
  <Words>4132</Words>
  <Application>Microsoft Office PowerPoint</Application>
  <PresentationFormat>Affichage à l'écran (4:3)</PresentationFormat>
  <Paragraphs>727</Paragraphs>
  <Slides>107</Slides>
  <Notes>1</Notes>
  <HiddenSlides>0</HiddenSlides>
  <MMClips>0</MMClips>
  <ScaleCrop>false</ScaleCrop>
  <HeadingPairs>
    <vt:vector size="8" baseType="variant">
      <vt:variant>
        <vt:lpstr>Polices utilisées</vt:lpstr>
      </vt:variant>
      <vt:variant>
        <vt:i4>5</vt:i4>
      </vt:variant>
      <vt:variant>
        <vt:lpstr>Thème</vt:lpstr>
      </vt:variant>
      <vt:variant>
        <vt:i4>1</vt:i4>
      </vt:variant>
      <vt:variant>
        <vt:lpstr>Serveurs OLE incorporés</vt:lpstr>
      </vt:variant>
      <vt:variant>
        <vt:i4>1</vt:i4>
      </vt:variant>
      <vt:variant>
        <vt:lpstr>Titres des diapositives</vt:lpstr>
      </vt:variant>
      <vt:variant>
        <vt:i4>107</vt:i4>
      </vt:variant>
    </vt:vector>
  </HeadingPairs>
  <TitlesOfParts>
    <vt:vector size="114" baseType="lpstr">
      <vt:lpstr>Arial</vt:lpstr>
      <vt:lpstr>Myriad Pro</vt:lpstr>
      <vt:lpstr>Calibri</vt:lpstr>
      <vt:lpstr>Times New Roman</vt:lpstr>
      <vt:lpstr>Wingdings</vt:lpstr>
      <vt:lpstr>GCCAR</vt:lpstr>
      <vt:lpstr>Graphique CorelDRAW 9.0</vt:lpstr>
      <vt:lpstr>Tenues et E.P.I.</vt:lpstr>
      <vt:lpstr>Les tenues et les EPI</vt:lpstr>
      <vt:lpstr>Généralités</vt:lpstr>
      <vt:lpstr>Généralités</vt:lpstr>
      <vt:lpstr>Généralités</vt:lpstr>
      <vt:lpstr>Généralités</vt:lpstr>
      <vt:lpstr>Généralités</vt:lpstr>
      <vt:lpstr>Généralités</vt:lpstr>
      <vt:lpstr>Généralités</vt:lpstr>
      <vt:lpstr>Définitions</vt:lpstr>
      <vt:lpstr>Tenues</vt:lpstr>
      <vt:lpstr>Tenues</vt:lpstr>
      <vt:lpstr>Tenues</vt:lpstr>
      <vt:lpstr>Familles d’équipement</vt:lpstr>
      <vt:lpstr>Familles d’équipement</vt:lpstr>
      <vt:lpstr>Tenues de port permanent, d’intervention </vt:lpstr>
      <vt:lpstr>Tenues de port permanent, d’intervention </vt:lpstr>
      <vt:lpstr>Tenues de port permanent, d’intervention</vt:lpstr>
      <vt:lpstr>Tenues de port permanent, d’intervention</vt:lpstr>
      <vt:lpstr>Tenues de port permanent, d’intervention</vt:lpstr>
      <vt:lpstr>Tenues de port permanent, d’intervention</vt:lpstr>
      <vt:lpstr>Tenues de port permanent, d’intervention</vt:lpstr>
      <vt:lpstr>Tenues de port permanent, d’intervention</vt:lpstr>
      <vt:lpstr>Tenues de port permanent, d’intervention</vt:lpstr>
      <vt:lpstr>Tenues de port permanent, d’intervention</vt:lpstr>
      <vt:lpstr>Tenues de service,d’intervention</vt:lpstr>
      <vt:lpstr>Tenues de service,d’intervention</vt:lpstr>
      <vt:lpstr>Tenues de service, d’intervention</vt:lpstr>
      <vt:lpstr>Tenues de service, d’intervention</vt:lpstr>
      <vt:lpstr>Tenues de service, d’intervention</vt:lpstr>
      <vt:lpstr>Tenues de service, d’intervention</vt:lpstr>
      <vt:lpstr>Tenues de service, d’intervention</vt:lpstr>
      <vt:lpstr>Tenues de service, d’intervention</vt:lpstr>
      <vt:lpstr>Tenues de service, d’intervention</vt:lpstr>
      <vt:lpstr>Tenues de service, d’intervention</vt:lpstr>
      <vt:lpstr>Tenues de service, d’intervention</vt:lpstr>
      <vt:lpstr>Tenues de service, d’intervention</vt:lpstr>
      <vt:lpstr>Tenue de service - d’intervention</vt:lpstr>
      <vt:lpstr>Tenues de service, d’intervention</vt:lpstr>
      <vt:lpstr>Tenue de service - d’intervention</vt:lpstr>
      <vt:lpstr>Tenues de service, d’intervention</vt:lpstr>
      <vt:lpstr>Tenues de service, d’intervention</vt:lpstr>
      <vt:lpstr>Tenues de service, d’intervention</vt:lpstr>
      <vt:lpstr>Tenues de service, d’intervention</vt:lpstr>
      <vt:lpstr>Tenues de service, d’intervention</vt:lpstr>
      <vt:lpstr>Tenues d’interventions diverses</vt:lpstr>
      <vt:lpstr>Tenues d’interventions diverses</vt:lpstr>
      <vt:lpstr>Tenues d’interventions diverses</vt:lpstr>
      <vt:lpstr>Tenues de protection spécifique</vt:lpstr>
      <vt:lpstr>Tenues de protection spécifique</vt:lpstr>
      <vt:lpstr>Tenues de protection spécifique</vt:lpstr>
      <vt:lpstr>Tenues des spécialités</vt:lpstr>
      <vt:lpstr>Tenues des spécialités</vt:lpstr>
      <vt:lpstr>Tenues des spécialités</vt:lpstr>
      <vt:lpstr>Tenues des spécialités</vt:lpstr>
      <vt:lpstr>Tenues des spécialités</vt:lpstr>
      <vt:lpstr>Tenues des spécialités</vt:lpstr>
      <vt:lpstr>Tenues des spécialités</vt:lpstr>
      <vt:lpstr>Tenues des spécialités</vt:lpstr>
      <vt:lpstr>Tenues des spécialités </vt:lpstr>
      <vt:lpstr>Tenues des spécialités</vt:lpstr>
      <vt:lpstr>Autres tenues</vt:lpstr>
      <vt:lpstr>Autres tenues</vt:lpstr>
      <vt:lpstr>Autres tenues</vt:lpstr>
      <vt:lpstr>Autres tenues</vt:lpstr>
      <vt:lpstr>Autres tenues</vt:lpstr>
      <vt:lpstr>Autres tenues</vt:lpstr>
      <vt:lpstr>Autres tenues</vt:lpstr>
      <vt:lpstr>Autres tenues</vt:lpstr>
      <vt:lpstr>Autres tenues</vt:lpstr>
      <vt:lpstr>Autres tenues</vt:lpstr>
      <vt:lpstr>Autres tenues</vt:lpstr>
      <vt:lpstr>Tenues des JSP</vt:lpstr>
      <vt:lpstr>Tenues des JSP</vt:lpstr>
      <vt:lpstr>Tenues des JSP</vt:lpstr>
      <vt:lpstr>Tenues des JSP</vt:lpstr>
      <vt:lpstr>Tenues des JSP </vt:lpstr>
      <vt:lpstr>Tenues des JSP </vt:lpstr>
      <vt:lpstr>Matériel EPI</vt:lpstr>
      <vt:lpstr>Matériel EPI</vt:lpstr>
      <vt:lpstr>Matériel EPI</vt:lpstr>
      <vt:lpstr>Matériel EPI</vt:lpstr>
      <vt:lpstr>Matériel EPI</vt:lpstr>
      <vt:lpstr>Matériel EPI</vt:lpstr>
      <vt:lpstr>Matériel EPI</vt:lpstr>
      <vt:lpstr>Matériels EPI</vt:lpstr>
      <vt:lpstr>Matériels EPI</vt:lpstr>
      <vt:lpstr>Matériels EPI</vt:lpstr>
      <vt:lpstr>Matériels EPI</vt:lpstr>
      <vt:lpstr>Matériels EPI</vt:lpstr>
      <vt:lpstr>Matériels EPI</vt:lpstr>
      <vt:lpstr>Matériels EPI</vt:lpstr>
      <vt:lpstr>Matériels EPI</vt:lpstr>
      <vt:lpstr>Matériels EPI</vt:lpstr>
      <vt:lpstr>Matériels EPI</vt:lpstr>
      <vt:lpstr>Matériels EPI</vt:lpstr>
      <vt:lpstr>Matériels EPI</vt:lpstr>
      <vt:lpstr>Entretien des tenues</vt:lpstr>
      <vt:lpstr>Entretien des tenues</vt:lpstr>
      <vt:lpstr>Entretien des tenues</vt:lpstr>
      <vt:lpstr>Entretien des tenues</vt:lpstr>
      <vt:lpstr>Entretien des tenues</vt:lpstr>
      <vt:lpstr>Entretien des tenues</vt:lpstr>
      <vt:lpstr>Entretien des tenues</vt:lpstr>
      <vt:lpstr>Entretien des tenues</vt:lpstr>
      <vt:lpstr>Entretien des tenues</vt:lpstr>
      <vt:lpstr>Conclusion</vt:lpstr>
    </vt:vector>
  </TitlesOfParts>
  <Company>SDIS du Rhône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MUSSARD Vincent</dc:creator>
  <cp:lastModifiedBy>daniel rosique</cp:lastModifiedBy>
  <cp:revision>99</cp:revision>
  <cp:lastPrinted>2015-08-06T08:01:37Z</cp:lastPrinted>
  <dcterms:created xsi:type="dcterms:W3CDTF">2015-08-05T10:19:35Z</dcterms:created>
  <dcterms:modified xsi:type="dcterms:W3CDTF">2025-01-14T15:44:04Z</dcterms:modified>
</cp:coreProperties>
</file>