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sldIdLst>
    <p:sldId id="256" r:id="rId2"/>
    <p:sldId id="269" r:id="rId3"/>
    <p:sldId id="257" r:id="rId4"/>
    <p:sldId id="287" r:id="rId5"/>
    <p:sldId id="259" r:id="rId6"/>
    <p:sldId id="288" r:id="rId7"/>
    <p:sldId id="290" r:id="rId8"/>
    <p:sldId id="289" r:id="rId9"/>
    <p:sldId id="291" r:id="rId10"/>
    <p:sldId id="365" r:id="rId11"/>
    <p:sldId id="260" r:id="rId12"/>
    <p:sldId id="303" r:id="rId13"/>
    <p:sldId id="342" r:id="rId14"/>
    <p:sldId id="341" r:id="rId15"/>
    <p:sldId id="313" r:id="rId16"/>
    <p:sldId id="314" r:id="rId17"/>
    <p:sldId id="315" r:id="rId18"/>
    <p:sldId id="316" r:id="rId19"/>
    <p:sldId id="366" r:id="rId20"/>
    <p:sldId id="322" r:id="rId21"/>
    <p:sldId id="323" r:id="rId22"/>
    <p:sldId id="367" r:id="rId23"/>
    <p:sldId id="292" r:id="rId24"/>
    <p:sldId id="368" r:id="rId25"/>
    <p:sldId id="262" r:id="rId26"/>
    <p:sldId id="284" r:id="rId27"/>
    <p:sldId id="343" r:id="rId28"/>
    <p:sldId id="369" r:id="rId29"/>
    <p:sldId id="344" r:id="rId30"/>
    <p:sldId id="345" r:id="rId31"/>
    <p:sldId id="346" r:id="rId32"/>
    <p:sldId id="370" r:id="rId33"/>
    <p:sldId id="347" r:id="rId34"/>
    <p:sldId id="348" r:id="rId35"/>
    <p:sldId id="349" r:id="rId36"/>
    <p:sldId id="350" r:id="rId37"/>
    <p:sldId id="363" r:id="rId38"/>
    <p:sldId id="351" r:id="rId39"/>
    <p:sldId id="352" r:id="rId40"/>
    <p:sldId id="353" r:id="rId41"/>
    <p:sldId id="361" r:id="rId42"/>
    <p:sldId id="364" r:id="rId43"/>
    <p:sldId id="263" r:id="rId44"/>
    <p:sldId id="294" r:id="rId45"/>
    <p:sldId id="293" r:id="rId46"/>
    <p:sldId id="280" r:id="rId47"/>
    <p:sldId id="281" r:id="rId48"/>
    <p:sldId id="282" r:id="rId49"/>
    <p:sldId id="362" r:id="rId50"/>
    <p:sldId id="265" r:id="rId51"/>
    <p:sldId id="277" r:id="rId52"/>
    <p:sldId id="371" r:id="rId53"/>
    <p:sldId id="278" r:id="rId54"/>
    <p:sldId id="279" r:id="rId55"/>
    <p:sldId id="295" r:id="rId56"/>
    <p:sldId id="296" r:id="rId57"/>
    <p:sldId id="266" r:id="rId58"/>
    <p:sldId id="276" r:id="rId59"/>
    <p:sldId id="372" r:id="rId60"/>
    <p:sldId id="297" r:id="rId61"/>
    <p:sldId id="273" r:id="rId62"/>
    <p:sldId id="298" r:id="rId63"/>
    <p:sldId id="274" r:id="rId64"/>
    <p:sldId id="299" r:id="rId65"/>
    <p:sldId id="275" r:id="rId66"/>
    <p:sldId id="373" r:id="rId67"/>
    <p:sldId id="268" r:id="rId68"/>
    <p:sldId id="300" r:id="rId69"/>
    <p:sldId id="271" r:id="rId70"/>
    <p:sldId id="301" r:id="rId71"/>
    <p:sldId id="302" r:id="rId72"/>
    <p:sldId id="272" r:id="rId73"/>
    <p:sldId id="270" r:id="rId74"/>
  </p:sldIdLst>
  <p:sldSz cx="9144000" cy="6858000" type="screen4x3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441202"/>
    <a:srgbClr val="0B2C91"/>
    <a:srgbClr val="5BE4FF"/>
    <a:srgbClr val="6F2C91"/>
    <a:srgbClr val="C8B2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53" autoAdjust="0"/>
  </p:normalViewPr>
  <p:slideViewPr>
    <p:cSldViewPr>
      <p:cViewPr varScale="1">
        <p:scale>
          <a:sx n="85" d="100"/>
          <a:sy n="85" d="100"/>
        </p:scale>
        <p:origin x="1363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02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70140CA3-1BB3-5066-D4CF-8F6D177EC2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F3DAFF7-407B-2D1E-03E6-DE74237F005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33C69BA-AE4D-4ED0-839D-28F8E59F76DE}" type="datetimeFigureOut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23CBAEDB-29DC-A9D1-DDBD-090EF341B7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62236560-B8BD-BDAE-14D9-F51FE60ACB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AFCDFB7-6B17-4DD2-62F2-FA9AE524045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D6510A7-FFF0-1570-3B44-C1182C235E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14BAFEF-C1F5-4C7C-9EAC-A4670BA78C5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35AF431-2DA8-0B0B-AC5A-2435DDEDA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2AACC-5DC3-4882-B47F-D707814D1D69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9632C9E-BA38-791C-D04C-8A4C3DDCE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EED8EF-9125-1412-10B7-C165E85FB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71700-01F3-4183-8CD0-0DA9CECB7FD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0529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4E04D4F-6E6A-5FCA-1211-695D51A25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B15BD-EF40-4F2A-868A-5B2C4F6CC22D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222EDEA-47A8-097D-6C74-F76F00248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AD6467-BC0C-6D55-367B-5D7BAE497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2DB6D-64BC-4870-A313-F355019C97E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4970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869715-9BEA-76A8-F447-3C14621D4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CDA63-3E01-4B2A-BAA3-67C64C91BDAD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D797205-37E0-A757-2F41-DB9A97D0B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84E8EEA-E1E4-162C-63FE-E0BDB595D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B27A8-04D6-4883-BA80-FA41CD3B92A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7548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544308-E750-FE57-9269-2974F2AC5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794BB-C9E7-470A-8187-DBD76831136C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853CA9-6EE6-8218-43B1-E14928C2E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571637-2AA3-9CD7-7ACB-C054AAE81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035F3-23FC-4191-93FA-CD353315A77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76136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2D9EE7E-B855-FA10-90D0-919522519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5BD04-2D95-44E1-AB2B-DF123EC3ABD2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FDDBF0-0BD5-2635-BC96-ACAAE35F3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9145E1-9AD6-E2D4-056E-635DD8B90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B6CC8-4934-4308-9190-35E0B685EBC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15058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AF627B98-0CF1-AF8C-2AE5-DA35B764E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C05A3-55F1-4CFD-99DD-7922E30C9E96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C3CBE9B3-E139-D643-3F5D-C8E1B4C15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82A4D1D0-C9D1-2665-ACAA-1AC8C51EF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139BE-974E-426A-91D0-9356CE12802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99877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AB21C6B4-7CF3-A62C-1DD0-5B837CAE7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0ED68-641B-49BD-BC67-E93C007E7140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60ED1BD4-821A-E224-14E6-4060CDC50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E38E8C9A-0B83-8935-2079-E68FE71C3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D36DF-28FE-4496-9176-CBA930DE878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19295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49365A9D-871D-8171-F2EB-CED1D9FE3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69ABE-0B59-4944-900F-D44190B2193C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4AA610F7-C0D9-A968-3A31-21BE02A01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9F3E711D-022D-E41C-87E6-C27E16333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4E147-E60C-4236-82A4-06D61C64CE5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19815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CB10EBD1-D126-47D3-C352-5E06DCAE1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29CF1-9209-4334-AD51-E4976B2D3AC8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BFD0441B-DC8B-23CC-AF4A-0D8F7B5A8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8D687DD7-6179-6EA5-062A-9371225D7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897FF-8428-4156-BAEC-BC1B9AA616F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19223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7775FA1C-3FF6-5C63-E7A3-30BD24AFA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ED433-6F24-4B7F-A032-E135B2301443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233CB096-5F51-B122-A9BF-9285FD7A3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4072CCA0-7971-038D-A913-133D7120B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03D8B-D4EB-4422-AE56-266D897088D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36187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A8D8C36F-C622-2526-CCF4-5FB31CFA3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82A8F-99FB-45E3-8CD3-7CDF431FC805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84E10983-ADD2-5111-1F64-42AC29D56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CB963CA5-0ED7-CFD1-F2C7-CBCBF90E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5CBAA-130F-4D5A-BD66-16A9DAA6784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84851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ED071F56-C6A9-B18D-2A0C-ED95881D106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E6283E27-3636-5F9D-DD36-216B80BDE4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C48369-256D-4884-A286-7B46928256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DB6D17-5001-4DD2-9E4B-CC94F8C3EFA4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EF5F828-A41A-F80A-85D5-13B59B30BD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55A0A9-A095-83A5-8F3B-EEBEA4E21A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Myriad Pro"/>
              </a:defRPr>
            </a:lvl1pPr>
          </a:lstStyle>
          <a:p>
            <a:pPr>
              <a:defRPr/>
            </a:pPr>
            <a:fld id="{AC0817F1-D76B-4A7E-8D4D-299D4999C49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40BD8036-0FDF-26D2-369F-031C4B376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188913"/>
            <a:ext cx="8243887" cy="1012825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LES ATMOSPHERES NON RESPIRABLES ET LES CONTRAINTES PHYSIOLOGIQUES</a:t>
            </a:r>
          </a:p>
        </p:txBody>
      </p:sp>
      <p:sp>
        <p:nvSpPr>
          <p:cNvPr id="3075" name="ZoneTexte 5">
            <a:extLst>
              <a:ext uri="{FF2B5EF4-FFF2-40B4-BE49-F238E27FC236}">
                <a16:creationId xmlns:a16="http://schemas.microsoft.com/office/drawing/2014/main" id="{680E231F-FAA1-D61A-FC9F-08F4BF1E8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4840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441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ADMJSP / </a:t>
            </a:r>
            <a:r>
              <a:rPr lang="fr-FR" altLang="fr-FR" sz="1200">
                <a:solidFill>
                  <a:srgbClr val="441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Pôle pédagogie – 2024 -  Version 7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22475D68-6F3D-AA32-F291-A7A29BFCB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8" y="1484313"/>
            <a:ext cx="7742237" cy="939800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Les fumées d’incendie</a:t>
            </a:r>
          </a:p>
        </p:txBody>
      </p:sp>
      <p:sp>
        <p:nvSpPr>
          <p:cNvPr id="12291" name="Espace réservé du numéro de diapositive 4">
            <a:extLst>
              <a:ext uri="{FF2B5EF4-FFF2-40B4-BE49-F238E27FC236}">
                <a16:creationId xmlns:a16="http://schemas.microsoft.com/office/drawing/2014/main" id="{AFA107B8-832F-B703-919A-B197752F4E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5AEFA5-F798-4D82-9BED-E7F6807F56B2}" type="slidenum">
              <a:rPr lang="fr-FR" altLang="fr-FR" sz="2000" smtClean="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8C213E7-071B-12CE-F8A1-B623356EEC2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2564904"/>
            <a:ext cx="2805119" cy="3293284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27DC615E-A54A-599E-4194-C11989605440}"/>
              </a:ext>
            </a:extLst>
          </p:cNvPr>
          <p:cNvCxnSpPr>
            <a:stCxn id="5" idx="0"/>
            <a:endCxn id="13328" idx="2"/>
          </p:cNvCxnSpPr>
          <p:nvPr/>
        </p:nvCxnSpPr>
        <p:spPr>
          <a:xfrm flipV="1">
            <a:off x="6983413" y="1768475"/>
            <a:ext cx="557212" cy="9937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CBE4AEA0-0024-DFCE-FB45-BB48DACB7BF9}"/>
              </a:ext>
            </a:extLst>
          </p:cNvPr>
          <p:cNvCxnSpPr>
            <a:cxnSpLocks noChangeShapeType="1"/>
            <a:endCxn id="13327" idx="2"/>
          </p:cNvCxnSpPr>
          <p:nvPr/>
        </p:nvCxnSpPr>
        <p:spPr bwMode="auto">
          <a:xfrm flipH="1" flipV="1">
            <a:off x="5524500" y="1768475"/>
            <a:ext cx="495300" cy="1008063"/>
          </a:xfrm>
          <a:prstGeom prst="straightConnector1">
            <a:avLst/>
          </a:prstGeom>
          <a:noFill/>
          <a:ln w="38100" algn="ctr">
            <a:solidFill>
              <a:schemeClr val="accent2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D8D0FB34-AED9-2230-429C-0B9EE602C045}"/>
              </a:ext>
            </a:extLst>
          </p:cNvPr>
          <p:cNvCxnSpPr>
            <a:endCxn id="13326" idx="3"/>
          </p:cNvCxnSpPr>
          <p:nvPr/>
        </p:nvCxnSpPr>
        <p:spPr>
          <a:xfrm flipH="1" flipV="1">
            <a:off x="3200400" y="2179638"/>
            <a:ext cx="2379663" cy="6492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C6320EB4-ED19-8A7F-7371-40549B35000B}"/>
              </a:ext>
            </a:extLst>
          </p:cNvPr>
          <p:cNvCxnSpPr>
            <a:endCxn id="13325" idx="3"/>
          </p:cNvCxnSpPr>
          <p:nvPr/>
        </p:nvCxnSpPr>
        <p:spPr>
          <a:xfrm flipH="1" flipV="1">
            <a:off x="2286000" y="3246438"/>
            <a:ext cx="3313113" cy="533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itre 8">
            <a:extLst>
              <a:ext uri="{FF2B5EF4-FFF2-40B4-BE49-F238E27FC236}">
                <a16:creationId xmlns:a16="http://schemas.microsoft.com/office/drawing/2014/main" id="{3D1C4694-669F-A8C4-078B-80699E9EB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Les fumées d’incendie</a:t>
            </a:r>
          </a:p>
        </p:txBody>
      </p:sp>
      <p:sp>
        <p:nvSpPr>
          <p:cNvPr id="13319" name="Espace réservé du numéro de diapositive 4">
            <a:extLst>
              <a:ext uri="{FF2B5EF4-FFF2-40B4-BE49-F238E27FC236}">
                <a16:creationId xmlns:a16="http://schemas.microsoft.com/office/drawing/2014/main" id="{5BEE82F8-AB75-074D-C98E-C9BBBA8B7B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DDD378-F838-4034-9304-2B3DD0CA49D5}" type="slidenum">
              <a:rPr lang="fr-FR" altLang="fr-FR" sz="2000" smtClean="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73394EB-1C06-F995-0DAE-C4D9AFD9ECF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2793628"/>
            <a:ext cx="2805119" cy="3293284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74AD9CAB-4B5C-8242-C466-FFA9A7E796CE}"/>
              </a:ext>
            </a:extLst>
          </p:cNvPr>
          <p:cNvCxnSpPr>
            <a:endCxn id="13323" idx="3"/>
          </p:cNvCxnSpPr>
          <p:nvPr/>
        </p:nvCxnSpPr>
        <p:spPr>
          <a:xfrm flipH="1" flipV="1">
            <a:off x="3200400" y="5227638"/>
            <a:ext cx="2403475" cy="317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CD696F65-E2F2-1BC3-A53D-C6DC0C5DB635}"/>
              </a:ext>
            </a:extLst>
          </p:cNvPr>
          <p:cNvCxnSpPr>
            <a:stCxn id="5" idx="1"/>
            <a:endCxn id="13324" idx="3"/>
          </p:cNvCxnSpPr>
          <p:nvPr/>
        </p:nvCxnSpPr>
        <p:spPr>
          <a:xfrm flipH="1" flipV="1">
            <a:off x="3124200" y="4313238"/>
            <a:ext cx="2398713" cy="152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323" name="ZoneTexte 19">
            <a:extLst>
              <a:ext uri="{FF2B5EF4-FFF2-40B4-BE49-F238E27FC236}">
                <a16:creationId xmlns:a16="http://schemas.microsoft.com/office/drawing/2014/main" id="{D0080962-B67D-B660-B800-601651FC9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029200"/>
            <a:ext cx="2514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Aharoni" panose="02010803020104030203" pitchFamily="2" charset="-79"/>
              </a:rPr>
              <a:t>Acide cyanhydrique</a:t>
            </a:r>
          </a:p>
        </p:txBody>
      </p:sp>
      <p:sp>
        <p:nvSpPr>
          <p:cNvPr id="13324" name="ZoneTexte 20">
            <a:extLst>
              <a:ext uri="{FF2B5EF4-FFF2-40B4-BE49-F238E27FC236}">
                <a16:creationId xmlns:a16="http://schemas.microsoft.com/office/drawing/2014/main" id="{4295A557-E588-205C-65E4-93BD61D06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114800"/>
            <a:ext cx="2514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Aharoni" panose="02010803020104030203" pitchFamily="2" charset="-79"/>
              </a:rPr>
              <a:t>Oxyde de carbone</a:t>
            </a:r>
          </a:p>
        </p:txBody>
      </p:sp>
      <p:sp>
        <p:nvSpPr>
          <p:cNvPr id="13325" name="ZoneTexte 21">
            <a:extLst>
              <a:ext uri="{FF2B5EF4-FFF2-40B4-BE49-F238E27FC236}">
                <a16:creationId xmlns:a16="http://schemas.microsoft.com/office/drawing/2014/main" id="{6827FD19-89A5-2147-02B9-C620FBC13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048000"/>
            <a:ext cx="137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Aharoni" panose="02010803020104030203" pitchFamily="2" charset="-79"/>
              </a:rPr>
              <a:t>Chlore</a:t>
            </a:r>
          </a:p>
        </p:txBody>
      </p:sp>
      <p:sp>
        <p:nvSpPr>
          <p:cNvPr id="13326" name="ZoneTexte 22">
            <a:extLst>
              <a:ext uri="{FF2B5EF4-FFF2-40B4-BE49-F238E27FC236}">
                <a16:creationId xmlns:a16="http://schemas.microsoft.com/office/drawing/2014/main" id="{0A9AAE70-3DF1-BE65-9DBE-CACD43041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981200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Aharoni" panose="02010803020104030203" pitchFamily="2" charset="-79"/>
              </a:rPr>
              <a:t>Ammoniac</a:t>
            </a:r>
          </a:p>
        </p:txBody>
      </p:sp>
      <p:sp>
        <p:nvSpPr>
          <p:cNvPr id="13327" name="ZoneTexte 23">
            <a:extLst>
              <a:ext uri="{FF2B5EF4-FFF2-40B4-BE49-F238E27FC236}">
                <a16:creationId xmlns:a16="http://schemas.microsoft.com/office/drawing/2014/main" id="{CA6A733E-6BF2-165D-C496-1C16F5CF9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371600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Aharoni" panose="02010803020104030203" pitchFamily="2" charset="-79"/>
              </a:rPr>
              <a:t>Phosgène</a:t>
            </a:r>
          </a:p>
        </p:txBody>
      </p:sp>
      <p:sp>
        <p:nvSpPr>
          <p:cNvPr id="13328" name="ZoneTexte 24">
            <a:extLst>
              <a:ext uri="{FF2B5EF4-FFF2-40B4-BE49-F238E27FC236}">
                <a16:creationId xmlns:a16="http://schemas.microsoft.com/office/drawing/2014/main" id="{2F736EB1-40AF-0365-5B45-497D5024B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1371600"/>
            <a:ext cx="2278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Aharoni" panose="02010803020104030203" pitchFamily="2" charset="-79"/>
              </a:rPr>
              <a:t>Oxyde d’azote</a:t>
            </a:r>
            <a:r>
              <a:rPr lang="fr-FR" altLang="fr-FR" sz="2000">
                <a:latin typeface="Times New Roman" panose="02020603050405020304" pitchFamily="18" charset="0"/>
                <a:cs typeface="Aharoni" panose="02010803020104030203" pitchFamily="2" charset="-79"/>
              </a:rPr>
              <a:t>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1D200E2A-0FD4-7308-2122-6ED5C89BB38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Les fumées d’incendie</a:t>
            </a:r>
          </a:p>
        </p:txBody>
      </p:sp>
      <p:sp>
        <p:nvSpPr>
          <p:cNvPr id="14339" name="Espace réservé du numéro de diapositive 4">
            <a:extLst>
              <a:ext uri="{FF2B5EF4-FFF2-40B4-BE49-F238E27FC236}">
                <a16:creationId xmlns:a16="http://schemas.microsoft.com/office/drawing/2014/main" id="{3460B2A2-E857-8587-7A4D-4901EDEEFA6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8D4D08C-DA03-4A6F-9ADD-C06064D0D09D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4340" name="ZoneTexte 1">
            <a:extLst>
              <a:ext uri="{FF2B5EF4-FFF2-40B4-BE49-F238E27FC236}">
                <a16:creationId xmlns:a16="http://schemas.microsoft.com/office/drawing/2014/main" id="{A34E0995-F414-D8E3-90D9-323E0A875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268413"/>
            <a:ext cx="82867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Terme </a:t>
            </a:r>
            <a:r>
              <a:rPr lang="fr-FR" altLang="fr-FR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M.I.T.C.H. :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Mobilité </a:t>
            </a: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+ la couche de fumées est agitée, + elle est inflammable ;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Inflammabilité :</a:t>
            </a: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 si des anges danseurs ou des rouleaux de flammes apparaissent, l’inflammation est imminente ;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T° :</a:t>
            </a: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 + la T° est chaude, + la plage d’inflammabilité est grande ;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45648643-6AE5-8868-51FB-0EFECDC3BCF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Les fumées d’incendie</a:t>
            </a:r>
          </a:p>
        </p:txBody>
      </p:sp>
      <p:sp>
        <p:nvSpPr>
          <p:cNvPr id="15363" name="Espace réservé du numéro de diapositive 4">
            <a:extLst>
              <a:ext uri="{FF2B5EF4-FFF2-40B4-BE49-F238E27FC236}">
                <a16:creationId xmlns:a16="http://schemas.microsoft.com/office/drawing/2014/main" id="{D25685A5-FDF1-8DA6-6A1C-3C44A324245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7A41049-79F8-40C7-8A70-C2FFA97CA7DE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5364" name="ZoneTexte 1">
            <a:extLst>
              <a:ext uri="{FF2B5EF4-FFF2-40B4-BE49-F238E27FC236}">
                <a16:creationId xmlns:a16="http://schemas.microsoft.com/office/drawing/2014/main" id="{5E43E58F-84C3-CE8E-59E1-01A084F7C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268413"/>
            <a:ext cx="828675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MITCH :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Couleurs :</a:t>
            </a: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 1 fumée blanche sera chargée en vapeur d’eau (peu inflammable), alors qu’1 fumée grise sera bien plus chargée en gaz de pyrolyse.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Horizontalité :</a:t>
            </a: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 où nous situons-nous sur notre plage d’inflammabilité ?</a:t>
            </a:r>
            <a:endParaRPr lang="fr-FR" altLang="fr-FR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3" descr="..\..\..\Textes\Guides Nationaux de références\GDO\GDO_prévention_risques_toxicité_fumées_22032018_Page_09.jpg">
            <a:extLst>
              <a:ext uri="{FF2B5EF4-FFF2-40B4-BE49-F238E27FC236}">
                <a16:creationId xmlns:a16="http://schemas.microsoft.com/office/drawing/2014/main" id="{A0779F7B-C1CB-BF04-3CC6-B391CD23E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2" t="37192" r="55696" b="50801"/>
          <a:stretch>
            <a:fillRect/>
          </a:stretch>
        </p:blipFill>
        <p:spPr bwMode="auto">
          <a:xfrm>
            <a:off x="5805488" y="3357563"/>
            <a:ext cx="27781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re 8">
            <a:extLst>
              <a:ext uri="{FF2B5EF4-FFF2-40B4-BE49-F238E27FC236}">
                <a16:creationId xmlns:a16="http://schemas.microsoft.com/office/drawing/2014/main" id="{229A433B-39A4-F461-D5EA-26034D04627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Les fumées d’incendie</a:t>
            </a:r>
          </a:p>
        </p:txBody>
      </p:sp>
      <p:sp>
        <p:nvSpPr>
          <p:cNvPr id="16388" name="Espace réservé du numéro de diapositive 4">
            <a:extLst>
              <a:ext uri="{FF2B5EF4-FFF2-40B4-BE49-F238E27FC236}">
                <a16:creationId xmlns:a16="http://schemas.microsoft.com/office/drawing/2014/main" id="{7DD35522-1E8D-B82E-BBBF-8D7E956B130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5E163B9-D75B-4252-881A-FC9FCAC90489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6389" name="ZoneTexte 1">
            <a:extLst>
              <a:ext uri="{FF2B5EF4-FFF2-40B4-BE49-F238E27FC236}">
                <a16:creationId xmlns:a16="http://schemas.microsoft.com/office/drawing/2014/main" id="{C19C380A-8BC6-730F-79AB-CF333FCCE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268413"/>
            <a:ext cx="82804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cs typeface="Calibri" panose="020F0502020204030204" pitchFamily="34" charset="0"/>
              </a:rPr>
              <a:t>Notions d'absorption, d'adsorption et désorption :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 b="1" u="sng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Absorption :</a:t>
            </a:r>
            <a:endParaRPr lang="fr-FR" altLang="fr-FR" sz="2400" b="1" u="sng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Propriété que présentent les solides et les liquides à retenir certaines substances dans la totalité de leur volume. 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l'eau avec une éponge. </a:t>
            </a:r>
            <a:endParaRPr lang="fr-FR" altLang="fr-FR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..\..\..\Textes\Guides Nationaux de références\GDO\GDO_prévention_risques_toxicité_fumées_22032018_Page_09.jpg">
            <a:extLst>
              <a:ext uri="{FF2B5EF4-FFF2-40B4-BE49-F238E27FC236}">
                <a16:creationId xmlns:a16="http://schemas.microsoft.com/office/drawing/2014/main" id="{EDBBDC18-2C27-6466-C819-F451F26CA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04" t="32745" r="36125" b="50801"/>
          <a:stretch>
            <a:fillRect/>
          </a:stretch>
        </p:blipFill>
        <p:spPr bwMode="auto">
          <a:xfrm>
            <a:off x="6291263" y="1700213"/>
            <a:ext cx="25558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re 8">
            <a:extLst>
              <a:ext uri="{FF2B5EF4-FFF2-40B4-BE49-F238E27FC236}">
                <a16:creationId xmlns:a16="http://schemas.microsoft.com/office/drawing/2014/main" id="{83C504EB-C160-31D4-0EB8-7FFEAB28D1E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Les fumées d’incendie</a:t>
            </a:r>
          </a:p>
        </p:txBody>
      </p:sp>
      <p:sp>
        <p:nvSpPr>
          <p:cNvPr id="17412" name="Espace réservé du numéro de diapositive 4">
            <a:extLst>
              <a:ext uri="{FF2B5EF4-FFF2-40B4-BE49-F238E27FC236}">
                <a16:creationId xmlns:a16="http://schemas.microsoft.com/office/drawing/2014/main" id="{D2C8FA05-DAE3-5549-7EBD-BC27C3C0AE4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A8E68E0-B8F8-44C3-A04B-A5F1D5ECD386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7413" name="ZoneTexte 1">
            <a:extLst>
              <a:ext uri="{FF2B5EF4-FFF2-40B4-BE49-F238E27FC236}">
                <a16:creationId xmlns:a16="http://schemas.microsoft.com/office/drawing/2014/main" id="{E74524E2-0116-1C5A-B55E-7ECB8B84A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341438"/>
            <a:ext cx="7920038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cs typeface="Calibri" panose="020F0502020204030204" pitchFamily="34" charset="0"/>
              </a:rPr>
              <a:t>Notions d'absorption, d'adsorption et désorption :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 b="1" u="sng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Adsorption : </a:t>
            </a:r>
            <a:endParaRPr lang="fr-FR" altLang="fr-FR" sz="2400" b="1" u="sng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hénomène de surface grâce auquel les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molécules se fixent sur un solide.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Seuls les gaz et les liquides ont cette capacité.</a:t>
            </a:r>
            <a:endParaRPr lang="fr-FR" altLang="fr-FR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..\..\..\Textes\Guides Nationaux de références\GDO\GDO_prévention_risques_toxicité_fumées_22032018_Page_09.jpg">
            <a:extLst>
              <a:ext uri="{FF2B5EF4-FFF2-40B4-BE49-F238E27FC236}">
                <a16:creationId xmlns:a16="http://schemas.microsoft.com/office/drawing/2014/main" id="{33DEA89E-AE8F-90DC-75D0-7192BB285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1" t="60411" r="36125" b="29216"/>
          <a:stretch>
            <a:fillRect/>
          </a:stretch>
        </p:blipFill>
        <p:spPr bwMode="auto">
          <a:xfrm>
            <a:off x="2700338" y="3424238"/>
            <a:ext cx="5932487" cy="279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re 8">
            <a:extLst>
              <a:ext uri="{FF2B5EF4-FFF2-40B4-BE49-F238E27FC236}">
                <a16:creationId xmlns:a16="http://schemas.microsoft.com/office/drawing/2014/main" id="{3D6CADAA-DFE0-DD23-92A3-0B3D1B0A74C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Les fumées d’incendie</a:t>
            </a:r>
          </a:p>
        </p:txBody>
      </p:sp>
      <p:sp>
        <p:nvSpPr>
          <p:cNvPr id="18436" name="Espace réservé du numéro de diapositive 4">
            <a:extLst>
              <a:ext uri="{FF2B5EF4-FFF2-40B4-BE49-F238E27FC236}">
                <a16:creationId xmlns:a16="http://schemas.microsoft.com/office/drawing/2014/main" id="{58512D01-2EED-20DA-BD95-1ABD4BAC7C3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6C2E372-860E-463B-943D-C7F778E70A09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8437" name="ZoneTexte 1">
            <a:extLst>
              <a:ext uri="{FF2B5EF4-FFF2-40B4-BE49-F238E27FC236}">
                <a16:creationId xmlns:a16="http://schemas.microsoft.com/office/drawing/2014/main" id="{3D83FC5A-89F6-E96B-C3F6-7B21D1728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268413"/>
            <a:ext cx="843915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cs typeface="Calibri" panose="020F0502020204030204" pitchFamily="34" charset="0"/>
              </a:rPr>
              <a:t>Notions d'absorption, d'adsorption et désorption :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 b="1" u="sng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Désorption :</a:t>
            </a:r>
            <a:endParaRPr lang="fr-FR" altLang="fr-FR" sz="2400" b="1" u="sng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4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Calibri" panose="020F0502020204030204" pitchFamily="34" charset="0"/>
              </a:rPr>
              <a:t>Phénomène inverse qui aura lieu immédiatement ou à plus long terme en fonction de la volatilité des toxiques et d'autres paramètres comme la T°.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1B9B5020-F644-5B41-F8AC-4B633D464F5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Les fumées d’incendie</a:t>
            </a:r>
          </a:p>
        </p:txBody>
      </p:sp>
      <p:sp>
        <p:nvSpPr>
          <p:cNvPr id="19459" name="Espace réservé du numéro de diapositive 4">
            <a:extLst>
              <a:ext uri="{FF2B5EF4-FFF2-40B4-BE49-F238E27FC236}">
                <a16:creationId xmlns:a16="http://schemas.microsoft.com/office/drawing/2014/main" id="{99BE582D-C086-69B2-52E3-D30CE0B4E24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B79862C-5496-4CBF-B4C3-BC813C156331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9460" name="ZoneTexte 1">
            <a:extLst>
              <a:ext uri="{FF2B5EF4-FFF2-40B4-BE49-F238E27FC236}">
                <a16:creationId xmlns:a16="http://schemas.microsoft.com/office/drawing/2014/main" id="{90EFCD0D-3EA5-7A9D-F14C-46C32E492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268413"/>
            <a:ext cx="8439150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cs typeface="Calibri" panose="020F0502020204030204" pitchFamily="34" charset="0"/>
              </a:rPr>
              <a:t>Environnement opérationnel :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 b="1" u="sng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Phénomènes sont reproductibles sur les matériaux de construction, l'eau, les outils, etc.</a:t>
            </a: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Suies : </a:t>
            </a: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Composées hydrocarbures et de matières imbrûlées.</a:t>
            </a: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Eaux : </a:t>
            </a: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 d'extinction ont une capacité à transporter des produits de combustion et résidus qui peuvent être mis en contact avec le SP, ses EPI, les matériels, etc.</a:t>
            </a: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A596E13B-1F2E-64DD-DF81-286E6250B1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Les fumées d’incendie</a:t>
            </a:r>
          </a:p>
        </p:txBody>
      </p:sp>
      <p:sp>
        <p:nvSpPr>
          <p:cNvPr id="20483" name="Espace réservé du numéro de diapositive 4">
            <a:extLst>
              <a:ext uri="{FF2B5EF4-FFF2-40B4-BE49-F238E27FC236}">
                <a16:creationId xmlns:a16="http://schemas.microsoft.com/office/drawing/2014/main" id="{48C2326F-243F-4C8D-E5C0-5981BC658F2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3545D35-0892-4186-8B4F-E1F79FD5A246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20484" name="ZoneTexte 1">
            <a:extLst>
              <a:ext uri="{FF2B5EF4-FFF2-40B4-BE49-F238E27FC236}">
                <a16:creationId xmlns:a16="http://schemas.microsoft.com/office/drawing/2014/main" id="{D5C892FB-D992-E5AF-CAA9-CCF6FCA0A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268413"/>
            <a:ext cx="843915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cs typeface="Calibri" panose="020F0502020204030204" pitchFamily="34" charset="0"/>
              </a:rPr>
              <a:t>Environnement opérationnel :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Matériaux de construction :</a:t>
            </a: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 Capacité à absorber des toxiques dépend de leur porosité.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Matériaux les plus absorbant, on retrouve, la brique, le béton, etc.</a:t>
            </a: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Feux en milieux clos ou semi-clos sont particulièrement concernés.</a:t>
            </a: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20485" name="Picture 5" descr="..\..\..\Textes\Guides Nationaux de références\GDO\GDO_prévention_risques_toxicité_fumées_22032018_Page_10.jpg">
            <a:extLst>
              <a:ext uri="{FF2B5EF4-FFF2-40B4-BE49-F238E27FC236}">
                <a16:creationId xmlns:a16="http://schemas.microsoft.com/office/drawing/2014/main" id="{9981BCD2-15E9-CF62-8ECE-0A9BE2BF2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5" t="75235" r="32365" b="7886"/>
          <a:stretch>
            <a:fillRect/>
          </a:stretch>
        </p:blipFill>
        <p:spPr bwMode="auto">
          <a:xfrm>
            <a:off x="5562600" y="4114800"/>
            <a:ext cx="3125788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DEAE632B-D1DA-1E02-3CD9-BDA6580DFD7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Les fumées d’incendie</a:t>
            </a:r>
          </a:p>
        </p:txBody>
      </p:sp>
      <p:sp>
        <p:nvSpPr>
          <p:cNvPr id="21507" name="Espace réservé du numéro de diapositive 4">
            <a:extLst>
              <a:ext uri="{FF2B5EF4-FFF2-40B4-BE49-F238E27FC236}">
                <a16:creationId xmlns:a16="http://schemas.microsoft.com/office/drawing/2014/main" id="{04EF3B00-6C0B-CAEC-268D-E39E64F4AB3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A9B0DA7-D431-4B2A-BBDB-3237A26BC845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21508" name="ZoneTexte 1">
            <a:extLst>
              <a:ext uri="{FF2B5EF4-FFF2-40B4-BE49-F238E27FC236}">
                <a16:creationId xmlns:a16="http://schemas.microsoft.com/office/drawing/2014/main" id="{EFCA279C-F26C-0968-3343-8F5F9A3EB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268413"/>
            <a:ext cx="84391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cs typeface="Calibri" panose="020F0502020204030204" pitchFamily="34" charset="0"/>
              </a:rPr>
              <a:t>Environnement opérationnel :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Matériaux de construction :</a:t>
            </a: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Après l'incendie, ces gaz sont libérés. D'importantes concentrations de CO ont pu être mesurées au moment des déblais.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Déblais, dans des locaux mal ventilés,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ARI.</a:t>
            </a:r>
            <a:endParaRPr lang="fr-FR" altLang="fr-FR" sz="2400">
              <a:latin typeface="Times New Roman" panose="02020603050405020304" pitchFamily="18" charset="0"/>
            </a:endParaRPr>
          </a:p>
        </p:txBody>
      </p:sp>
      <p:pic>
        <p:nvPicPr>
          <p:cNvPr id="21509" name="Picture 5" descr="..\..\..\Textes\Guides Nationaux de références\GDO\GDO_prévention_risques_toxicité_fumées_22032018_Page_10.jpg">
            <a:extLst>
              <a:ext uri="{FF2B5EF4-FFF2-40B4-BE49-F238E27FC236}">
                <a16:creationId xmlns:a16="http://schemas.microsoft.com/office/drawing/2014/main" id="{1AF55186-9600-03ED-6413-5445F99EB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5" t="75235" r="32365" b="7886"/>
          <a:stretch>
            <a:fillRect/>
          </a:stretch>
        </p:blipFill>
        <p:spPr bwMode="auto">
          <a:xfrm>
            <a:off x="5248275" y="3860800"/>
            <a:ext cx="3571875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8">
            <a:extLst>
              <a:ext uri="{FF2B5EF4-FFF2-40B4-BE49-F238E27FC236}">
                <a16:creationId xmlns:a16="http://schemas.microsoft.com/office/drawing/2014/main" id="{7551B516-A334-3A3E-6B94-89518D67AEB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Atmosphère non respirables</a:t>
            </a:r>
            <a:br>
              <a:rPr lang="fr-FR" altLang="fr-FR" sz="3600" b="1">
                <a:solidFill>
                  <a:srgbClr val="984807"/>
                </a:solidFill>
              </a:rPr>
            </a:br>
            <a:r>
              <a:rPr lang="fr-FR" altLang="fr-FR" sz="3600" b="1">
                <a:solidFill>
                  <a:srgbClr val="984807"/>
                </a:solidFill>
              </a:rPr>
              <a:t>Contraintes  physiologiques</a:t>
            </a:r>
          </a:p>
        </p:txBody>
      </p:sp>
      <p:sp>
        <p:nvSpPr>
          <p:cNvPr id="4099" name="Espace réservé du numéro de diapositive 4">
            <a:extLst>
              <a:ext uri="{FF2B5EF4-FFF2-40B4-BE49-F238E27FC236}">
                <a16:creationId xmlns:a16="http://schemas.microsoft.com/office/drawing/2014/main" id="{78D3F18C-403D-88CA-33B9-85CA97B35E4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2672C97-DEB5-4BDE-9B4A-5758D1ECD723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2D6C8C3C-E021-1CC9-7862-C14D99C76CF4}"/>
              </a:ext>
            </a:extLst>
          </p:cNvPr>
          <p:cNvCxnSpPr/>
          <p:nvPr/>
        </p:nvCxnSpPr>
        <p:spPr>
          <a:xfrm rot="5400000">
            <a:off x="2143125" y="3721100"/>
            <a:ext cx="4859338" cy="1588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1" name="ZoneTexte 16">
            <a:extLst>
              <a:ext uri="{FF2B5EF4-FFF2-40B4-BE49-F238E27FC236}">
                <a16:creationId xmlns:a16="http://schemas.microsoft.com/office/drawing/2014/main" id="{C333E9E8-BE2F-C43D-BD1D-C5C8F1930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916113"/>
            <a:ext cx="4300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Objectifs</a:t>
            </a:r>
          </a:p>
        </p:txBody>
      </p:sp>
      <p:sp>
        <p:nvSpPr>
          <p:cNvPr id="4102" name="ZoneTexte 20">
            <a:extLst>
              <a:ext uri="{FF2B5EF4-FFF2-40B4-BE49-F238E27FC236}">
                <a16:creationId xmlns:a16="http://schemas.microsoft.com/office/drawing/2014/main" id="{871FF948-7732-5BE1-90D0-93F5E0F81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713" y="2632075"/>
            <a:ext cx="3821112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FontTx/>
              <a:buChar char=" "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A la fin de cette partie, vous serez capable de connaître les dangers des fumées et les contraintes physiologiques dues au port de l'ARI.</a:t>
            </a:r>
          </a:p>
        </p:txBody>
      </p:sp>
      <p:sp>
        <p:nvSpPr>
          <p:cNvPr id="4103" name="ZoneTexte 15">
            <a:extLst>
              <a:ext uri="{FF2B5EF4-FFF2-40B4-BE49-F238E27FC236}">
                <a16:creationId xmlns:a16="http://schemas.microsoft.com/office/drawing/2014/main" id="{68BDFF2D-860A-917F-0C77-FBD18C9B1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752600"/>
            <a:ext cx="38862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altLang="fr-FR" sz="2000" b="1">
                <a:latin typeface="Times New Roman" panose="02020603050405020304" pitchFamily="18" charset="0"/>
                <a:cs typeface="Calibri" panose="020F0502020204030204" pitchFamily="34" charset="0"/>
              </a:rPr>
              <a:t> Définitions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altLang="fr-FR" sz="2000" b="1">
                <a:latin typeface="Times New Roman" panose="02020603050405020304" pitchFamily="18" charset="0"/>
                <a:cs typeface="Calibri" panose="020F0502020204030204" pitchFamily="34" charset="0"/>
              </a:rPr>
              <a:t> Les fumées d’incendie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altLang="fr-FR" sz="2000" b="1">
                <a:latin typeface="Times New Roman" panose="02020603050405020304" pitchFamily="18" charset="0"/>
                <a:cs typeface="Calibri" panose="020F0502020204030204" pitchFamily="34" charset="0"/>
              </a:rPr>
              <a:t> Les épandages et atmosphères toxiques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altLang="fr-FR" sz="2000" b="1">
                <a:latin typeface="Times New Roman" panose="02020603050405020304" pitchFamily="18" charset="0"/>
                <a:cs typeface="Calibri" panose="020F0502020204030204" pitchFamily="34" charset="0"/>
              </a:rPr>
              <a:t> Les contraintes physiologiques</a:t>
            </a:r>
            <a:endParaRPr lang="fr-FR" altLang="fr-FR" sz="20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02FF2D70-8CF7-55E6-8169-4036B33F6B8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Les fumées d’incendie</a:t>
            </a:r>
          </a:p>
        </p:txBody>
      </p:sp>
      <p:sp>
        <p:nvSpPr>
          <p:cNvPr id="22531" name="Espace réservé du numéro de diapositive 4">
            <a:extLst>
              <a:ext uri="{FF2B5EF4-FFF2-40B4-BE49-F238E27FC236}">
                <a16:creationId xmlns:a16="http://schemas.microsoft.com/office/drawing/2014/main" id="{E459853C-4540-6C3C-B017-3F942F49EA5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2A60143-77F9-4100-9F38-B69F79EF24C9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22532" name="ZoneTexte 1">
            <a:extLst>
              <a:ext uri="{FF2B5EF4-FFF2-40B4-BE49-F238E27FC236}">
                <a16:creationId xmlns:a16="http://schemas.microsoft.com/office/drawing/2014/main" id="{6400100D-5D31-6CFC-EEC9-6FCFA7622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268413"/>
            <a:ext cx="6153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cs typeface="Calibri" panose="020F0502020204030204" pitchFamily="34" charset="0"/>
              </a:rPr>
              <a:t>Environnement opérationnel :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EPI : </a:t>
            </a:r>
            <a:endParaRPr lang="fr-FR" altLang="fr-FR" sz="2400">
              <a:latin typeface="Times New Roman" panose="02020603050405020304" pitchFamily="18" charset="0"/>
            </a:endParaRPr>
          </a:p>
        </p:txBody>
      </p:sp>
      <p:sp>
        <p:nvSpPr>
          <p:cNvPr id="22533" name="Rectangle 6">
            <a:extLst>
              <a:ext uri="{FF2B5EF4-FFF2-40B4-BE49-F238E27FC236}">
                <a16:creationId xmlns:a16="http://schemas.microsoft.com/office/drawing/2014/main" id="{A83E9E22-F834-C37A-EFAB-72ECC5022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2185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22534" name="Picture 5" descr="GDO_prévention_risques_toxicité_fumées_22032018_Page_11">
            <a:extLst>
              <a:ext uri="{FF2B5EF4-FFF2-40B4-BE49-F238E27FC236}">
                <a16:creationId xmlns:a16="http://schemas.microsoft.com/office/drawing/2014/main" id="{3AF6B037-C7C8-AD5C-FEBA-33CDF932B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2" t="36865" r="2681" b="36844"/>
          <a:stretch>
            <a:fillRect/>
          </a:stretch>
        </p:blipFill>
        <p:spPr bwMode="auto">
          <a:xfrm>
            <a:off x="333375" y="2692400"/>
            <a:ext cx="84963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913E3E7C-FF19-854B-23C5-9AC424352D1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Les fumées d’incendie</a:t>
            </a:r>
          </a:p>
        </p:txBody>
      </p:sp>
      <p:sp>
        <p:nvSpPr>
          <p:cNvPr id="23555" name="Espace réservé du numéro de diapositive 4">
            <a:extLst>
              <a:ext uri="{FF2B5EF4-FFF2-40B4-BE49-F238E27FC236}">
                <a16:creationId xmlns:a16="http://schemas.microsoft.com/office/drawing/2014/main" id="{6ED7C7D5-21F1-4A3F-8C4A-643DEB324A3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5AA412F-FE68-4C6F-9B85-89883F67650C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21508" name="ZoneTexte 1">
            <a:extLst>
              <a:ext uri="{FF2B5EF4-FFF2-40B4-BE49-F238E27FC236}">
                <a16:creationId xmlns:a16="http://schemas.microsoft.com/office/drawing/2014/main" id="{51A857A4-065F-47C9-0412-A1DBDC1A5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268413"/>
            <a:ext cx="8362950" cy="3416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fr-FR" altLang="fr-FR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Préconisations pour les équipes :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fr-FR" sz="2400" b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Mise en œuvre des mesures suivantes :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fr-FR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defRPr/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Utilisation des moyens de protection individuelle et collective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fr-FR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fr-FR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defRPr/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Règles d'hygiène à adopter pour préserver la santé des personnes, (lavage des mains, du visage, douche, etc.).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43FC0D5B-1358-8A41-18B1-9F4695C4BFD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Les fumées d’incendie</a:t>
            </a:r>
          </a:p>
        </p:txBody>
      </p:sp>
      <p:sp>
        <p:nvSpPr>
          <p:cNvPr id="24579" name="Espace réservé du numéro de diapositive 4">
            <a:extLst>
              <a:ext uri="{FF2B5EF4-FFF2-40B4-BE49-F238E27FC236}">
                <a16:creationId xmlns:a16="http://schemas.microsoft.com/office/drawing/2014/main" id="{B1354810-185A-D679-E347-56975A20878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926BA16-28BA-47B1-8BDF-1629D71B6CB2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21508" name="ZoneTexte 1">
            <a:extLst>
              <a:ext uri="{FF2B5EF4-FFF2-40B4-BE49-F238E27FC236}">
                <a16:creationId xmlns:a16="http://schemas.microsoft.com/office/drawing/2014/main" id="{AD291B7F-ACDD-958E-3002-34EB51DCA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268413"/>
            <a:ext cx="8362950" cy="36004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Préconisations pour les équipes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2400" b="1" u="sng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2400" b="1" u="sng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Chaque SP est responsable de sa propre sécurité et de sa santé. Il l'est également vis-à-vis de ses collègues dans le cadre d'une prévention collective.</a:t>
            </a:r>
          </a:p>
          <a:p>
            <a:pPr algn="just"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reporter au cours sur la MGO : chapitre reconditionnement du personnel et des matériels.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DEC38F1F-4D9F-0166-22ED-54594CADBF3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0088" y="2708275"/>
            <a:ext cx="7742237" cy="939800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Epandages et atmosphères toxiques</a:t>
            </a:r>
          </a:p>
        </p:txBody>
      </p:sp>
      <p:sp>
        <p:nvSpPr>
          <p:cNvPr id="25603" name="Espace réservé du numéro de diapositive 4">
            <a:extLst>
              <a:ext uri="{FF2B5EF4-FFF2-40B4-BE49-F238E27FC236}">
                <a16:creationId xmlns:a16="http://schemas.microsoft.com/office/drawing/2014/main" id="{BB84A25E-8613-7728-198F-6AACF96FB79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CD5BBF5-07E6-4B55-AD89-240CDF7B4E21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fr-FR" altLang="fr-FR" sz="2000">
              <a:solidFill>
                <a:srgbClr val="984807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CFB60F80-9774-6F00-D989-C410BF64021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Les épandages et atmosphères toxiques</a:t>
            </a:r>
          </a:p>
        </p:txBody>
      </p:sp>
      <p:sp>
        <p:nvSpPr>
          <p:cNvPr id="26627" name="Espace réservé du numéro de diapositive 4">
            <a:extLst>
              <a:ext uri="{FF2B5EF4-FFF2-40B4-BE49-F238E27FC236}">
                <a16:creationId xmlns:a16="http://schemas.microsoft.com/office/drawing/2014/main" id="{FF298A12-50AD-E53F-0F16-F483EBD0D54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6FA98A2-20F1-4257-8E19-6B21A4FCCC74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791E4A3A-E727-C73A-1617-461F5AB2C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417638"/>
            <a:ext cx="8431213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6286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Atmosphères froides toxiques résultent :</a:t>
            </a: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 Processus chimiques, </a:t>
            </a: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 Fuites de grandes importances sur des réservoirs </a:t>
            </a: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Risque diffère 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 </a:t>
            </a: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de T°.</a:t>
            </a:r>
          </a:p>
        </p:txBody>
      </p:sp>
      <p:sp>
        <p:nvSpPr>
          <p:cNvPr id="39941" name="Cloud">
            <a:extLst>
              <a:ext uri="{FF2B5EF4-FFF2-40B4-BE49-F238E27FC236}">
                <a16:creationId xmlns:a16="http://schemas.microsoft.com/office/drawing/2014/main" id="{EB648154-47B3-350F-4AB3-2711D24BBB7C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7467600" y="3048000"/>
            <a:ext cx="1295400" cy="60483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0">
            <a:gsLst>
              <a:gs pos="0">
                <a:srgbClr val="FFCC00"/>
              </a:gs>
              <a:gs pos="50000">
                <a:srgbClr val="765E00"/>
              </a:gs>
              <a:gs pos="100000">
                <a:srgbClr val="FFCC00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39942" name="Cloud">
            <a:extLst>
              <a:ext uri="{FF2B5EF4-FFF2-40B4-BE49-F238E27FC236}">
                <a16:creationId xmlns:a16="http://schemas.microsoft.com/office/drawing/2014/main" id="{E4C2DC66-7780-A786-2441-9D78EEB1D1C9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6634163" y="3444875"/>
            <a:ext cx="1752600" cy="81756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0">
            <a:gsLst>
              <a:gs pos="0">
                <a:srgbClr val="765E00"/>
              </a:gs>
              <a:gs pos="100000">
                <a:srgbClr val="FFCC00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39943" name="AutoShape 7">
            <a:extLst>
              <a:ext uri="{FF2B5EF4-FFF2-40B4-BE49-F238E27FC236}">
                <a16:creationId xmlns:a16="http://schemas.microsoft.com/office/drawing/2014/main" id="{18A77AD3-C89C-2A6D-558A-887C1C622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4114800"/>
            <a:ext cx="914400" cy="1524000"/>
          </a:xfrm>
          <a:prstGeom prst="can">
            <a:avLst>
              <a:gd name="adj" fmla="val 41667"/>
            </a:avLst>
          </a:prstGeom>
          <a:gradFill rotWithShape="0">
            <a:gsLst>
              <a:gs pos="0">
                <a:srgbClr val="C0C0C0"/>
              </a:gs>
              <a:gs pos="50000">
                <a:srgbClr val="595959"/>
              </a:gs>
              <a:gs pos="100000">
                <a:srgbClr val="C0C0C0"/>
              </a:gs>
            </a:gsLst>
            <a:lin ang="5400000" scaled="1"/>
          </a:gra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39944" name="Picture 8">
            <a:extLst>
              <a:ext uri="{FF2B5EF4-FFF2-40B4-BE49-F238E27FC236}">
                <a16:creationId xmlns:a16="http://schemas.microsoft.com/office/drawing/2014/main" id="{E643B4F5-5033-42C7-18BC-563CE22F1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724400"/>
            <a:ext cx="53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9945" name="Object 9">
            <a:extLst>
              <a:ext uri="{FF2B5EF4-FFF2-40B4-BE49-F238E27FC236}">
                <a16:creationId xmlns:a16="http://schemas.microsoft.com/office/drawing/2014/main" id="{DA8B5FD8-7265-E112-4C67-EF5768EDA4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95813" y="1974850"/>
          <a:ext cx="1524000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1828571" imgH="1752381" progId="MSPhotoEd.3">
                  <p:embed/>
                </p:oleObj>
              </mc:Choice>
              <mc:Fallback>
                <p:oleObj name="Photo Editor Photo" r:id="rId3" imgW="1828571" imgH="1752381" progId="MSPhotoEd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5813" y="1974850"/>
                        <a:ext cx="1524000" cy="146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F332381C-AE6B-64BC-7B5B-A6F390308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Les épandages et atmosphères toxiques</a:t>
            </a:r>
          </a:p>
        </p:txBody>
      </p:sp>
      <p:sp>
        <p:nvSpPr>
          <p:cNvPr id="27651" name="Espace réservé du numéro de diapositive 4">
            <a:extLst>
              <a:ext uri="{FF2B5EF4-FFF2-40B4-BE49-F238E27FC236}">
                <a16:creationId xmlns:a16="http://schemas.microsoft.com/office/drawing/2014/main" id="{D20E982E-7891-8D7D-678B-1B6EE363A8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4D59D8-C701-46F3-909E-59DBD9F3F224}" type="slidenum">
              <a:rPr lang="fr-FR" altLang="fr-FR" sz="2000" smtClean="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25604" name="Rectangle 2">
            <a:extLst>
              <a:ext uri="{FF2B5EF4-FFF2-40B4-BE49-F238E27FC236}">
                <a16:creationId xmlns:a16="http://schemas.microsoft.com/office/drawing/2014/main" id="{02FDC955-9FD5-BE7E-D3E6-7A4D3DA80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50" y="1590675"/>
            <a:ext cx="8431213" cy="44132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/>
              </a:defRPr>
            </a:lvl1pPr>
            <a:lvl2pPr marL="6286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9pPr>
          </a:lstStyle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  <a:defRPr/>
            </a:pPr>
            <a:r>
              <a:rPr lang="fr-FR" alt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Toxiques 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</a:t>
            </a:r>
            <a:r>
              <a:rPr lang="fr-FR" alt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ature et toxicité très variables. </a:t>
            </a:r>
          </a:p>
          <a:p>
            <a:pPr marL="342900" indent="-342900" algn="just" eaLnBrk="1" hangingPunct="1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Char char="è"/>
              <a:defRPr/>
            </a:pP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P</a:t>
            </a:r>
            <a:r>
              <a:rPr lang="fr-FR" alt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ouvoir de pénétration dans notre organisme est très souvent lié à sa forme physique.</a:t>
            </a:r>
          </a:p>
          <a:p>
            <a:pPr marL="342900" indent="-342900" algn="just" eaLnBrk="1" hangingPunct="1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Char char="è"/>
              <a:defRPr/>
            </a:pPr>
            <a:endParaRPr lang="fr-FR" alt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  <a:defRPr/>
            </a:pPr>
            <a:r>
              <a:rPr lang="fr-FR" altLang="fr-F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P</a:t>
            </a:r>
            <a:r>
              <a:rPr lang="fr-FR" alt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rovoquent des </a:t>
            </a:r>
            <a:r>
              <a:rPr lang="fr-FR" alt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lésions pulmonaires </a:t>
            </a:r>
            <a:r>
              <a:rPr lang="fr-FR" alt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  <a:defRPr/>
            </a:pPr>
            <a:endParaRPr lang="fr-FR" alt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eaLnBrk="1" hangingPunct="1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FR" alt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CHLORE : irritations et œdème aigu</a:t>
            </a:r>
          </a:p>
          <a:p>
            <a:pPr lvl="1" algn="just" eaLnBrk="1" hangingPunct="1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FR" alt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PHOSGENE : œdème aigu du poumon</a:t>
            </a:r>
          </a:p>
          <a:p>
            <a:pPr lvl="1" algn="just" eaLnBrk="1" hangingPunct="1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FR" alt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ANHYDRIDE SULFUREUX : œdème aigu du poumon</a:t>
            </a:r>
          </a:p>
          <a:p>
            <a:pPr lvl="1" algn="just" eaLnBrk="1" hangingPunct="1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FR" alt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AMMONIAC : irritations et œdème aigu</a:t>
            </a:r>
          </a:p>
          <a:p>
            <a:pPr lvl="1" algn="just" eaLnBrk="1" hangingPunct="1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FR" alt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OXYDES D'AZOTE : irritations et œdème aigu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B89C08FA-A785-FC7C-B2F7-384A1FE13BF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Les épandages et atmosphères toxiques</a:t>
            </a:r>
          </a:p>
        </p:txBody>
      </p:sp>
      <p:sp>
        <p:nvSpPr>
          <p:cNvPr id="28675" name="Espace réservé du numéro de diapositive 4">
            <a:extLst>
              <a:ext uri="{FF2B5EF4-FFF2-40B4-BE49-F238E27FC236}">
                <a16:creationId xmlns:a16="http://schemas.microsoft.com/office/drawing/2014/main" id="{539CCC6B-0243-0571-7EDC-07A615024AA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EDBE27E-5139-4A98-A2AA-890BAA956250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3DA1E92B-4348-EBE8-ECDD-CD053C8E4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600" y="1446213"/>
            <a:ext cx="8431213" cy="436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6286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imes New Roman" panose="02020603050405020304" pitchFamily="18" charset="0"/>
                <a:cs typeface="Arial" panose="020B0604020202020204" pitchFamily="34" charset="0"/>
              </a:rPr>
              <a:t>Pénètrent par la peau ou les voies aériennes </a:t>
            </a: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et produisent des effets toxiques :</a:t>
            </a: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HCN : collapsus cardio-respiratoire – coma</a:t>
            </a: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CO : collapsus cardio-respiratoire – coma</a:t>
            </a: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Suivant les concentrations et les risques présentés par les toxiques les SP doivent impérativement procéder à une analyse du risque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 ARI +</a:t>
            </a: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 tenue étanche 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E5564CC9-822D-91BA-5ED0-EF2C6877B2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Les épandages et atmosphères toxiques</a:t>
            </a:r>
          </a:p>
        </p:txBody>
      </p:sp>
      <p:sp>
        <p:nvSpPr>
          <p:cNvPr id="29699" name="Espace réservé du numéro de diapositive 4">
            <a:extLst>
              <a:ext uri="{FF2B5EF4-FFF2-40B4-BE49-F238E27FC236}">
                <a16:creationId xmlns:a16="http://schemas.microsoft.com/office/drawing/2014/main" id="{D0123428-DA37-F1B6-03AB-B5E5CE7ED53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EAD9C5F-23AE-494B-B6E9-1584D3598701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A616F492-4390-DB0E-2680-881947F8A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371600"/>
            <a:ext cx="8431213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6286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Caractéristiques du CO :</a:t>
            </a: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Composé :</a:t>
            </a: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atome de carbone 	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</a:t>
            </a: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atome d'oxygène		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O</a:t>
            </a: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Gaz « toxique », car il forme avec l’hémoglobine un composé 200 fois plus stable que celui avec l’O</a:t>
            </a:r>
            <a:r>
              <a:rPr lang="fr-FR" altLang="fr-FR" sz="24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2231B4E2-B9EF-F1E1-86D4-94702A441C2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Les épandages et atmosphères toxiques</a:t>
            </a:r>
          </a:p>
        </p:txBody>
      </p:sp>
      <p:sp>
        <p:nvSpPr>
          <p:cNvPr id="30723" name="Espace réservé du numéro de diapositive 4">
            <a:extLst>
              <a:ext uri="{FF2B5EF4-FFF2-40B4-BE49-F238E27FC236}">
                <a16:creationId xmlns:a16="http://schemas.microsoft.com/office/drawing/2014/main" id="{C690B8F5-151E-888E-17AE-0D0B97A0034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34574D2-DBAF-48A3-AEE0-B3FD539D6BFF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7473F96B-1018-0F4C-1A7E-B8F48BFAE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371600"/>
            <a:ext cx="8431213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6286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Caractéristiques du CO :</a:t>
            </a: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Gaz combustible : </a:t>
            </a:r>
            <a:r>
              <a:rPr lang="fr-FR" altLang="fr-FR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explosif mélangé à l'air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Limite inférieure d'explosivité :  12,5 %,</a:t>
            </a: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Limite supérieure d'explosivité : 74,4 %,</a:t>
            </a: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725" name="Object 5">
            <a:extLst>
              <a:ext uri="{FF2B5EF4-FFF2-40B4-BE49-F238E27FC236}">
                <a16:creationId xmlns:a16="http://schemas.microsoft.com/office/drawing/2014/main" id="{7D992927-D758-C8BC-9381-C3108FAA33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59563" y="1765300"/>
          <a:ext cx="1335087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2324100" imgH="2657475" progId="CorelDraw.Graphic.9">
                  <p:embed/>
                </p:oleObj>
              </mc:Choice>
              <mc:Fallback>
                <p:oleObj name="CorelDRAW" r:id="rId2" imgW="2324100" imgH="2657475" progId="CorelDraw.Graphic.9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1765300"/>
                        <a:ext cx="1335087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25E7998D-2351-418C-ABF4-E9D67065B25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Les épandages et atmosphères toxiques</a:t>
            </a:r>
          </a:p>
        </p:txBody>
      </p:sp>
      <p:sp>
        <p:nvSpPr>
          <p:cNvPr id="31747" name="Espace réservé du numéro de diapositive 4">
            <a:extLst>
              <a:ext uri="{FF2B5EF4-FFF2-40B4-BE49-F238E27FC236}">
                <a16:creationId xmlns:a16="http://schemas.microsoft.com/office/drawing/2014/main" id="{BB76AEC3-7CE6-DEFB-B63A-71C93B4F240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DC03949-3517-4F20-8288-3F88A3D9F44C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31748" name="Rectangle 2">
            <a:extLst>
              <a:ext uri="{FF2B5EF4-FFF2-40B4-BE49-F238E27FC236}">
                <a16:creationId xmlns:a16="http://schemas.microsoft.com/office/drawing/2014/main" id="{09D4DE75-DB35-54BF-F7ED-641949B73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371600"/>
            <a:ext cx="8431213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6286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Caractéristiques du CO :</a:t>
            </a: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Incolore,</a:t>
            </a: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Inodore,</a:t>
            </a: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Insipide (sans saveur),</a:t>
            </a: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Indécelable sans appareil de détection spécifique.</a:t>
            </a: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peine plus léger que l'air 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diffusant rapidement</a:t>
            </a: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Densité :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Air   				= 	1.</a:t>
            </a: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CO 				= 	0,96. </a:t>
            </a:r>
            <a:endParaRPr lang="fr-FR" altLang="fr-FR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C1391574-F16C-D154-819F-46C6A37B5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>
              <a:defRPr/>
            </a:pPr>
            <a:r>
              <a:rPr lang="fr-FR" sz="3600" b="1" dirty="0">
                <a:solidFill>
                  <a:schemeClr val="accent6">
                    <a:lumMod val="50000"/>
                  </a:schemeClr>
                </a:solidFill>
              </a:rPr>
              <a:t>Avant propos</a:t>
            </a:r>
          </a:p>
        </p:txBody>
      </p:sp>
      <p:sp>
        <p:nvSpPr>
          <p:cNvPr id="5123" name="Espace réservé du numéro de diapositive 4">
            <a:extLst>
              <a:ext uri="{FF2B5EF4-FFF2-40B4-BE49-F238E27FC236}">
                <a16:creationId xmlns:a16="http://schemas.microsoft.com/office/drawing/2014/main" id="{867DCEFC-70F8-9B03-3ECE-FF24ADC344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966297-0B1C-459D-A18E-9AE5B95B2A71}" type="slidenum">
              <a:rPr lang="fr-FR" altLang="fr-FR" sz="2000" smtClean="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5124" name="Espace réservé du contenu 2">
            <a:extLst>
              <a:ext uri="{FF2B5EF4-FFF2-40B4-BE49-F238E27FC236}">
                <a16:creationId xmlns:a16="http://schemas.microsoft.com/office/drawing/2014/main" id="{0CAEECED-145A-C940-E664-B6D05A010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35487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Pour apprendre à utiliser un A.R.I, il faut 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fr-FR" altLang="fr-FR" sz="24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eaLnBrk="1" hangingPunct="1"/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 Connaître les règles de sécurité individuelle, </a:t>
            </a:r>
          </a:p>
          <a:p>
            <a:pPr marL="0" indent="0" algn="just" eaLnBrk="1" hangingPunct="1"/>
            <a:endParaRPr lang="fr-FR" altLang="fr-FR" sz="24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eaLnBrk="1" hangingPunct="1"/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 Exercices appropriés  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 porteur prend conscience des problèmes physiologiques liés au port de l'A.R.I. 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fr-FR" altLang="fr-FR" sz="24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eaLnBrk="1" hangingPunct="1"/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 Découvrir ses propres limites </a:t>
            </a:r>
          </a:p>
          <a:p>
            <a:pPr marL="0" indent="0" algn="just" eaLnBrk="1" hangingPunct="1"/>
            <a:endParaRPr lang="fr-FR" altLang="fr-FR" sz="24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eaLnBrk="1" hangingPunct="1"/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 Aborder la procédure opérationnelle.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9955C5F9-9AF2-9766-0C7B-ED53504E5F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Les épandages et atmosphères toxiques</a:t>
            </a:r>
          </a:p>
        </p:txBody>
      </p:sp>
      <p:sp>
        <p:nvSpPr>
          <p:cNvPr id="32771" name="Espace réservé du numéro de diapositive 4">
            <a:extLst>
              <a:ext uri="{FF2B5EF4-FFF2-40B4-BE49-F238E27FC236}">
                <a16:creationId xmlns:a16="http://schemas.microsoft.com/office/drawing/2014/main" id="{77E927BE-43F7-8170-9F6B-6526C8F2637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F50BEED-5741-4191-BB79-948A1FC6AB37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22BA716C-22B4-85D4-866A-6A2C1CDBD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32773" name="Picture 1" descr="NIO_2020-008_Page_5">
            <a:extLst>
              <a:ext uri="{FF2B5EF4-FFF2-40B4-BE49-F238E27FC236}">
                <a16:creationId xmlns:a16="http://schemas.microsoft.com/office/drawing/2014/main" id="{F871566B-9D92-BA64-809D-AA869DB55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1" t="87306" r="19791" b="7774"/>
          <a:stretch>
            <a:fillRect/>
          </a:stretch>
        </p:blipFill>
        <p:spPr bwMode="auto">
          <a:xfrm>
            <a:off x="395288" y="2603500"/>
            <a:ext cx="8462962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7F502D2F-C9C5-B659-1638-6E87472B25E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Les épandages et atmosphères toxiques</a:t>
            </a:r>
          </a:p>
        </p:txBody>
      </p:sp>
      <p:sp>
        <p:nvSpPr>
          <p:cNvPr id="33795" name="Espace réservé du numéro de diapositive 4">
            <a:extLst>
              <a:ext uri="{FF2B5EF4-FFF2-40B4-BE49-F238E27FC236}">
                <a16:creationId xmlns:a16="http://schemas.microsoft.com/office/drawing/2014/main" id="{7567389E-5A2A-0051-C790-CC217044D33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EC04B1D-7584-46E9-8C9C-63E124F2E946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31748" name="Rectangle 2">
            <a:extLst>
              <a:ext uri="{FF2B5EF4-FFF2-40B4-BE49-F238E27FC236}">
                <a16:creationId xmlns:a16="http://schemas.microsoft.com/office/drawing/2014/main" id="{E544719B-02E5-9647-847B-BAA1641D3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371600"/>
            <a:ext cx="8431213" cy="37861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charset="0"/>
              </a:defRPr>
            </a:lvl1pPr>
            <a:lvl2pPr marL="6286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fr-FR" sz="2400" u="db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Symptômes d’une intoxication au CO :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defRPr/>
            </a:pP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Intoxication chronique : 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maux de tête, nausées, u confusion mentale. Difficilement détectable, elle peut entraîner des troubles cardiaques ou respiratoires.</a:t>
            </a:r>
          </a:p>
          <a:p>
            <a:pPr>
              <a:defRPr/>
            </a:pP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defRPr/>
            </a:pP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Intoxication aigue : 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vertiges, perte de connaissance, impotence musculaire voire un coma et le décès.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74FEE111-7C04-44D5-D47E-4520E52345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Les épandages et atmosphères toxiques</a:t>
            </a:r>
          </a:p>
        </p:txBody>
      </p:sp>
      <p:sp>
        <p:nvSpPr>
          <p:cNvPr id="34819" name="Espace réservé du numéro de diapositive 4">
            <a:extLst>
              <a:ext uri="{FF2B5EF4-FFF2-40B4-BE49-F238E27FC236}">
                <a16:creationId xmlns:a16="http://schemas.microsoft.com/office/drawing/2014/main" id="{3EE837C1-C114-A854-715A-CDB9CE60DD4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872DE26-2311-4F8E-ABF8-97A72C69731A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31748" name="Rectangle 2">
            <a:extLst>
              <a:ext uri="{FF2B5EF4-FFF2-40B4-BE49-F238E27FC236}">
                <a16:creationId xmlns:a16="http://schemas.microsoft.com/office/drawing/2014/main" id="{7CA69EBA-0635-EE86-A096-423202290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371600"/>
            <a:ext cx="8431213" cy="44497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charset="0"/>
              </a:defRPr>
            </a:lvl1pPr>
            <a:lvl2pPr marL="6286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fr-FR" sz="2400" u="db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Symptômes d’une intoxication au CO :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la concentration est élevée plus l’exposition doit être courte.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1 000 ppm (parties par million) : maux de têtes, vertiges.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nausées apparaissent dans un délai de 20 min,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issue mortelle en moins de 2 heures.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5 000 ppm : perte de connaissance après 2 à 3 respirations,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mort survient en moins de 15 minutes.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1BE72F4F-BA85-8F08-DA59-D81B3DA9ABE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Détecteur CO</a:t>
            </a:r>
          </a:p>
        </p:txBody>
      </p:sp>
      <p:sp>
        <p:nvSpPr>
          <p:cNvPr id="35843" name="Espace réservé du numéro de diapositive 4">
            <a:extLst>
              <a:ext uri="{FF2B5EF4-FFF2-40B4-BE49-F238E27FC236}">
                <a16:creationId xmlns:a16="http://schemas.microsoft.com/office/drawing/2014/main" id="{3AF7DE95-A0CC-C439-B881-7C822EEDEDD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64BBB47-C1AF-42B6-BF4D-4BFAA0070A7B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31748" name="Rectangle 2">
            <a:extLst>
              <a:ext uri="{FF2B5EF4-FFF2-40B4-BE49-F238E27FC236}">
                <a16:creationId xmlns:a16="http://schemas.microsoft.com/office/drawing/2014/main" id="{521F129A-6E32-166B-5261-2353518C5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371600"/>
            <a:ext cx="8431213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charset="0"/>
              </a:defRPr>
            </a:lvl1pPr>
            <a:lvl2pPr marL="6286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fr-FR" sz="2400" b="1" u="db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Détecteur CO :  </a:t>
            </a:r>
            <a:r>
              <a:rPr lang="fr-FR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Présentation de l’appareil :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5" name="Rectangle 4">
            <a:extLst>
              <a:ext uri="{FF2B5EF4-FFF2-40B4-BE49-F238E27FC236}">
                <a16:creationId xmlns:a16="http://schemas.microsoft.com/office/drawing/2014/main" id="{9AE76E7F-71C4-CCE6-0C8F-AEA63CF7D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sp>
        <p:nvSpPr>
          <p:cNvPr id="35846" name="Rectangle 8">
            <a:extLst>
              <a:ext uri="{FF2B5EF4-FFF2-40B4-BE49-F238E27FC236}">
                <a16:creationId xmlns:a16="http://schemas.microsoft.com/office/drawing/2014/main" id="{B05706D4-D9A0-2506-B9FC-2909E82E0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35847" name="Picture 7">
            <a:extLst>
              <a:ext uri="{FF2B5EF4-FFF2-40B4-BE49-F238E27FC236}">
                <a16:creationId xmlns:a16="http://schemas.microsoft.com/office/drawing/2014/main" id="{4C1A154C-5F6E-9A7F-A531-E091193AF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8" t="19194" r="12318" b="33028"/>
          <a:stretch>
            <a:fillRect/>
          </a:stretch>
        </p:blipFill>
        <p:spPr bwMode="auto">
          <a:xfrm>
            <a:off x="2243138" y="1838325"/>
            <a:ext cx="5353050" cy="441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79894829-4C33-9CAD-E71D-C6D57D17EDE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Détecteur CO</a:t>
            </a:r>
          </a:p>
        </p:txBody>
      </p:sp>
      <p:sp>
        <p:nvSpPr>
          <p:cNvPr id="36867" name="Espace réservé du numéro de diapositive 4">
            <a:extLst>
              <a:ext uri="{FF2B5EF4-FFF2-40B4-BE49-F238E27FC236}">
                <a16:creationId xmlns:a16="http://schemas.microsoft.com/office/drawing/2014/main" id="{39E4F3F0-36F9-057B-DD32-567B22DBBBB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D62E769-B1A2-471C-B01F-FCD814F0A76B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36868" name="Rectangle 2">
            <a:extLst>
              <a:ext uri="{FF2B5EF4-FFF2-40B4-BE49-F238E27FC236}">
                <a16:creationId xmlns:a16="http://schemas.microsoft.com/office/drawing/2014/main" id="{1CA64CF3-BB2B-A11B-5B90-A3C19DDAE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371600"/>
            <a:ext cx="8431213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6286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Détecteur de CO : équipement qui contribue à la sécurité des SP.</a:t>
            </a:r>
          </a:p>
          <a:p>
            <a:pPr>
              <a:buFont typeface="Arial" panose="020B0604020202020204" pitchFamily="34" charset="0"/>
              <a:buNone/>
            </a:pP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 Modèle SUAP est en fonctionnement permanent et ne peut être arrêté,</a:t>
            </a:r>
          </a:p>
          <a:p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 Modèle INC doit être allumé pour fonctionner.</a:t>
            </a:r>
          </a:p>
        </p:txBody>
      </p:sp>
      <p:pic>
        <p:nvPicPr>
          <p:cNvPr id="36869" name="Picture 6">
            <a:extLst>
              <a:ext uri="{FF2B5EF4-FFF2-40B4-BE49-F238E27FC236}">
                <a16:creationId xmlns:a16="http://schemas.microsoft.com/office/drawing/2014/main" id="{2F2F08DA-80EC-1B8C-69D6-2028B22AC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140075"/>
            <a:ext cx="1668462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98F941FF-65EB-E336-160C-8B775B7ED1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Détecteur CO</a:t>
            </a:r>
          </a:p>
        </p:txBody>
      </p:sp>
      <p:sp>
        <p:nvSpPr>
          <p:cNvPr id="37891" name="Espace réservé du numéro de diapositive 4">
            <a:extLst>
              <a:ext uri="{FF2B5EF4-FFF2-40B4-BE49-F238E27FC236}">
                <a16:creationId xmlns:a16="http://schemas.microsoft.com/office/drawing/2014/main" id="{C46E3BB9-9C40-E747-1E79-160F0BB1DE6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646A55C-C53C-4B18-B7FA-E60C97CEADCD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35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37892" name="Rectangle 2">
            <a:extLst>
              <a:ext uri="{FF2B5EF4-FFF2-40B4-BE49-F238E27FC236}">
                <a16:creationId xmlns:a16="http://schemas.microsoft.com/office/drawing/2014/main" id="{0FECF8D7-694A-D349-B41D-9E396FA3E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1268413"/>
            <a:ext cx="842962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6286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fr-FR" altLang="fr-FR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Caractéristiques communes aux modèles SUAP et INC : </a:t>
            </a: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 Échelle de mesure de 0 à 1 000 ppm de CO.</a:t>
            </a:r>
          </a:p>
          <a:p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fr-FR" altLang="fr-FR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Alarmes : </a:t>
            </a: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Basse : 20 ppm </a:t>
            </a:r>
            <a:r>
              <a:rPr lang="fr-FR" altLang="fr-FR" sz="24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acquittable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(VLEP 8 heures), alarme sonore 100 décibels avec un son continu + LED rouges vitesse rapide.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Haute : 100 ppm </a:t>
            </a:r>
            <a:r>
              <a:rPr lang="fr-FR" altLang="fr-FR" sz="24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 acquittable 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(VLEP à court terme). Similaire à l’alarme basse, mais avec LED bleue en plus des rouges. Vitesse moyenne.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175C1E8F-038F-3BC0-3A32-240F5527B53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Détecteur CO</a:t>
            </a:r>
          </a:p>
        </p:txBody>
      </p:sp>
      <p:sp>
        <p:nvSpPr>
          <p:cNvPr id="38915" name="Espace réservé du numéro de diapositive 4">
            <a:extLst>
              <a:ext uri="{FF2B5EF4-FFF2-40B4-BE49-F238E27FC236}">
                <a16:creationId xmlns:a16="http://schemas.microsoft.com/office/drawing/2014/main" id="{2EFEBC11-51B0-D817-9006-F58FDD5FF16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4CD7754-5B54-402B-BC31-11F3313E97A2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36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id="{0DED9408-1496-6DDB-106C-27513A1AD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371600"/>
            <a:ext cx="84312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6286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fr-FR" altLang="fr-FR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Affichages : </a:t>
            </a:r>
            <a:endParaRPr lang="fr-FR" altLang="fr-FR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17" name="Rectangle 2">
            <a:extLst>
              <a:ext uri="{FF2B5EF4-FFF2-40B4-BE49-F238E27FC236}">
                <a16:creationId xmlns:a16="http://schemas.microsoft.com/office/drawing/2014/main" id="{EEB70810-8D31-C865-E765-91A07AC0B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38918" name="Image 1">
            <a:extLst>
              <a:ext uri="{FF2B5EF4-FFF2-40B4-BE49-F238E27FC236}">
                <a16:creationId xmlns:a16="http://schemas.microsoft.com/office/drawing/2014/main" id="{774ED4E3-FD4B-191E-4660-B9E9861B3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132138"/>
            <a:ext cx="3248025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ZoneTexte 2">
            <a:extLst>
              <a:ext uri="{FF2B5EF4-FFF2-40B4-BE49-F238E27FC236}">
                <a16:creationId xmlns:a16="http://schemas.microsoft.com/office/drawing/2014/main" id="{756109BB-0AFC-1ADB-87AE-00A503271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146300"/>
            <a:ext cx="784860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Mesure dépasse le seuil des 1 000 ppm : </a:t>
            </a:r>
            <a:endParaRPr lang="fr-FR" altLang="fr-FR" sz="2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3EB0A4D5-4193-A558-7855-23188976EAB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Détecteur CO</a:t>
            </a:r>
          </a:p>
        </p:txBody>
      </p:sp>
      <p:sp>
        <p:nvSpPr>
          <p:cNvPr id="39939" name="Espace réservé du numéro de diapositive 4">
            <a:extLst>
              <a:ext uri="{FF2B5EF4-FFF2-40B4-BE49-F238E27FC236}">
                <a16:creationId xmlns:a16="http://schemas.microsoft.com/office/drawing/2014/main" id="{710EF52E-6847-BA47-F359-2F290C7FB38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F83E256-1E53-427B-8DEA-EBA6EBA6858E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37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2C852D24-289A-4B02-9A6F-CF6AA9F1C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600" y="1258888"/>
            <a:ext cx="84312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6286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fr-FR" altLang="fr-FR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Affichages : </a:t>
            </a:r>
            <a:endParaRPr lang="fr-FR" altLang="fr-FR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41" name="Rectangle 2">
            <a:extLst>
              <a:ext uri="{FF2B5EF4-FFF2-40B4-BE49-F238E27FC236}">
                <a16:creationId xmlns:a16="http://schemas.microsoft.com/office/drawing/2014/main" id="{AF820E30-69D9-09EB-3434-9E3236919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sp>
        <p:nvSpPr>
          <p:cNvPr id="39942" name="ZoneTexte 2">
            <a:extLst>
              <a:ext uri="{FF2B5EF4-FFF2-40B4-BE49-F238E27FC236}">
                <a16:creationId xmlns:a16="http://schemas.microsoft.com/office/drawing/2014/main" id="{7507FC7F-89FB-6EC1-1221-39B67B2AC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825625"/>
            <a:ext cx="8207375" cy="384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Verrouillage de l’instrument activé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	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une alarme reste affichée jusqu'à ce que 			l’utilisateur appuie sur pour l’éteindre.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Changement de concentration détecté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		 </a:t>
            </a:r>
            <a:r>
              <a:rPr lang="fr-FR" altLang="fr-FR" sz="2400">
                <a:latin typeface="Times New Roman" panose="02020603050405020304" pitchFamily="18" charset="0"/>
                <a:cs typeface="Calibri" panose="020F0502020204030204" pitchFamily="34" charset="0"/>
              </a:rPr>
              <a:t>indicateurs d’alarme changent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Calibri" panose="020F0502020204030204" pitchFamily="34" charset="0"/>
              </a:rPr>
              <a:t>≠ événements peuvent produire la même alarme.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E917BC81-A7AA-99F1-4D90-44F90A8B24B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Détecteur CO</a:t>
            </a:r>
          </a:p>
        </p:txBody>
      </p:sp>
      <p:sp>
        <p:nvSpPr>
          <p:cNvPr id="40963" name="Espace réservé du numéro de diapositive 4">
            <a:extLst>
              <a:ext uri="{FF2B5EF4-FFF2-40B4-BE49-F238E27FC236}">
                <a16:creationId xmlns:a16="http://schemas.microsoft.com/office/drawing/2014/main" id="{EADAEA2D-BB47-14D7-C6C6-E5B0E40A941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22304A8-D27D-437A-9275-DC9B574A7869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38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40964" name="Rectangle 5">
            <a:extLst>
              <a:ext uri="{FF2B5EF4-FFF2-40B4-BE49-F238E27FC236}">
                <a16:creationId xmlns:a16="http://schemas.microsoft.com/office/drawing/2014/main" id="{1B72DFEF-0271-84C4-EADA-869B4538A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397000"/>
            <a:ext cx="29781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Affichages : </a:t>
            </a:r>
            <a:endParaRPr lang="fr-FR" altLang="fr-FR" sz="2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CAA8D0F4-071B-69EB-074E-0D71EC0AF77B}"/>
              </a:ext>
            </a:extLst>
          </p:cNvPr>
          <p:cNvGraphicFramePr>
            <a:graphicFrameLocks noGrp="1"/>
          </p:cNvGraphicFramePr>
          <p:nvPr/>
        </p:nvGraphicFramePr>
        <p:xfrm>
          <a:off x="468313" y="1944688"/>
          <a:ext cx="8280400" cy="4148137"/>
        </p:xfrm>
        <a:graphic>
          <a:graphicData uri="http://schemas.openxmlformats.org/drawingml/2006/table">
            <a:tbl>
              <a:tblPr firstRow="1" firstCol="1" bandRow="1"/>
              <a:tblGrid>
                <a:gridCol w="792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88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96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Cellules OK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96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Valeur maximale mesurée depuis l’allumage de l’appareil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96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Alarme sonore 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96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Problèmes cellules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96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Piles faibles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0985" name="Image 1">
            <a:extLst>
              <a:ext uri="{FF2B5EF4-FFF2-40B4-BE49-F238E27FC236}">
                <a16:creationId xmlns:a16="http://schemas.microsoft.com/office/drawing/2014/main" id="{600D3036-DF7E-9C0B-1521-D16BF5F74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2147888"/>
            <a:ext cx="4476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6" name="Picture 10">
            <a:extLst>
              <a:ext uri="{FF2B5EF4-FFF2-40B4-BE49-F238E27FC236}">
                <a16:creationId xmlns:a16="http://schemas.microsoft.com/office/drawing/2014/main" id="{B0C45011-45E0-EC2C-7879-80989EF37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2946400"/>
            <a:ext cx="530225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7" name="Picture 9">
            <a:extLst>
              <a:ext uri="{FF2B5EF4-FFF2-40B4-BE49-F238E27FC236}">
                <a16:creationId xmlns:a16="http://schemas.microsoft.com/office/drawing/2014/main" id="{BDCE5803-13C7-8B2F-C4F4-1E4A09509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3760788"/>
            <a:ext cx="53022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8" name="Picture 7">
            <a:extLst>
              <a:ext uri="{FF2B5EF4-FFF2-40B4-BE49-F238E27FC236}">
                <a16:creationId xmlns:a16="http://schemas.microsoft.com/office/drawing/2014/main" id="{B8B0A576-A918-258E-039D-22788E6D0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5300663"/>
            <a:ext cx="4476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9" name="Image 1">
            <a:extLst>
              <a:ext uri="{FF2B5EF4-FFF2-40B4-BE49-F238E27FC236}">
                <a16:creationId xmlns:a16="http://schemas.microsoft.com/office/drawing/2014/main" id="{CBA92858-1C11-480E-9977-5AE0317BF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559300"/>
            <a:ext cx="6604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380FFF22-041B-CDD9-EC5D-AEA3A119EE9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Détecteur CO</a:t>
            </a:r>
          </a:p>
        </p:txBody>
      </p:sp>
      <p:sp>
        <p:nvSpPr>
          <p:cNvPr id="41987" name="Espace réservé du numéro de diapositive 4">
            <a:extLst>
              <a:ext uri="{FF2B5EF4-FFF2-40B4-BE49-F238E27FC236}">
                <a16:creationId xmlns:a16="http://schemas.microsoft.com/office/drawing/2014/main" id="{DB616D2A-C584-E1A9-718C-9266BB83D57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568CC51-7E73-4E29-88F2-2633239E15C0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39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97E7C989-74FD-0CEC-0CEE-CBB2ED5F8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600" y="1333500"/>
            <a:ext cx="8431213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6286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fr-FR" altLang="fr-FR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Calibrage : </a:t>
            </a: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Doit être calibré régulièrement par le GLOG. </a:t>
            </a:r>
          </a:p>
        </p:txBody>
      </p:sp>
      <p:pic>
        <p:nvPicPr>
          <p:cNvPr id="41989" name="Picture 1" descr="NIO_2020-008_Page_4">
            <a:extLst>
              <a:ext uri="{FF2B5EF4-FFF2-40B4-BE49-F238E27FC236}">
                <a16:creationId xmlns:a16="http://schemas.microsoft.com/office/drawing/2014/main" id="{A303F824-040E-2567-8768-525374B25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86" t="35577" r="46240" b="57501"/>
          <a:stretch>
            <a:fillRect/>
          </a:stretch>
        </p:blipFill>
        <p:spPr bwMode="auto">
          <a:xfrm>
            <a:off x="4438650" y="3232150"/>
            <a:ext cx="3449638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6">
            <a:extLst>
              <a:ext uri="{FF2B5EF4-FFF2-40B4-BE49-F238E27FC236}">
                <a16:creationId xmlns:a16="http://schemas.microsoft.com/office/drawing/2014/main" id="{260EF6C5-8A8B-FC11-D6C5-C9FDF0256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849563"/>
            <a:ext cx="1728788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996F8B48-E3B7-EDD8-CB66-78D76580BD4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>
              <a:defRPr/>
            </a:pPr>
            <a:r>
              <a:rPr lang="fr-FR" sz="3600" b="1" dirty="0">
                <a:solidFill>
                  <a:schemeClr val="accent6">
                    <a:lumMod val="50000"/>
                  </a:schemeClr>
                </a:solidFill>
              </a:rPr>
              <a:t>Avant propos</a:t>
            </a:r>
          </a:p>
        </p:txBody>
      </p:sp>
      <p:sp>
        <p:nvSpPr>
          <p:cNvPr id="6147" name="Espace réservé du numéro de diapositive 4">
            <a:extLst>
              <a:ext uri="{FF2B5EF4-FFF2-40B4-BE49-F238E27FC236}">
                <a16:creationId xmlns:a16="http://schemas.microsoft.com/office/drawing/2014/main" id="{8AC8D160-52DB-E050-C026-4ADFF019581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B9D6B33-BFBC-43C7-9907-8E43137666B4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6148" name="Espace réservé du contenu 2">
            <a:extLst>
              <a:ext uri="{FF2B5EF4-FFF2-40B4-BE49-F238E27FC236}">
                <a16:creationId xmlns:a16="http://schemas.microsoft.com/office/drawing/2014/main" id="{965E800F-3B98-1C61-724C-FF55AEBF6C5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8313" y="1484313"/>
            <a:ext cx="8229600" cy="4608512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Formation 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fr-FR" altLang="fr-FR" sz="2400" b="1">
                <a:latin typeface="Times New Roman" panose="02020603050405020304" pitchFamily="18" charset="0"/>
                <a:cs typeface="Arial" panose="020B0604020202020204" pitchFamily="34" charset="0"/>
              </a:rPr>
              <a:t>formation individuelle. 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fr-FR" altLang="fr-FR" sz="2400" b="1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Chacun doit apprendre :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fr-FR" altLang="fr-FR" sz="24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eaLnBrk="1" hangingPunct="1"/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 à se maîtriser, </a:t>
            </a:r>
          </a:p>
          <a:p>
            <a:pPr marL="0" indent="0" algn="just" eaLnBrk="1" hangingPunct="1"/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 à respirer, </a:t>
            </a:r>
          </a:p>
          <a:p>
            <a:pPr marL="0" indent="0" algn="just" eaLnBrk="1" hangingPunct="1"/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 à contrôler ses efforts, 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fr-FR" altLang="fr-FR" sz="24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garder sa lucidité, s'intégrer dans une équipe et mener à bien des opérations délicates.</a:t>
            </a:r>
          </a:p>
        </p:txBody>
      </p:sp>
      <p:pic>
        <p:nvPicPr>
          <p:cNvPr id="6149" name="Picture 5" descr="F:\Gravage CD2 - Photos - en 2 exemplaires - avec mes remerciements\Cas concrêts - interventions\Sapeurs pompiers en situation\Chef d'agrès.jpg">
            <a:extLst>
              <a:ext uri="{FF2B5EF4-FFF2-40B4-BE49-F238E27FC236}">
                <a16:creationId xmlns:a16="http://schemas.microsoft.com/office/drawing/2014/main" id="{A6D37DFA-6DE2-C59B-ACB7-79F6968AB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363" y="1419225"/>
            <a:ext cx="26225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E41B6320-99FB-A582-8F3E-8D7E491E336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Détecteur CO</a:t>
            </a:r>
          </a:p>
        </p:txBody>
      </p:sp>
      <p:sp>
        <p:nvSpPr>
          <p:cNvPr id="43011" name="Espace réservé du numéro de diapositive 4">
            <a:extLst>
              <a:ext uri="{FF2B5EF4-FFF2-40B4-BE49-F238E27FC236}">
                <a16:creationId xmlns:a16="http://schemas.microsoft.com/office/drawing/2014/main" id="{1169283C-8C3C-30A6-C0CD-8EFFFC7B904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38B0BBB-28E2-46E6-A7FB-CCFFB6CB9DB9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40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850BE3E1-C99A-7A73-DCDB-CE4FD0255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5" y="1412875"/>
            <a:ext cx="8426450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Utilisation :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Modèle INC :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Pour mettre en route l’appareil,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appuyer une fois sur le bouton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   puis relâcher le.</a:t>
            </a:r>
          </a:p>
        </p:txBody>
      </p:sp>
      <p:pic>
        <p:nvPicPr>
          <p:cNvPr id="43013" name="Picture 6">
            <a:extLst>
              <a:ext uri="{FF2B5EF4-FFF2-40B4-BE49-F238E27FC236}">
                <a16:creationId xmlns:a16="http://schemas.microsoft.com/office/drawing/2014/main" id="{FE30DB6F-5757-4ACA-EA66-D7B45FA1A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038" y="1700213"/>
            <a:ext cx="2133600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E813FE19-564C-B8D2-F021-2EA0401D1B2C}"/>
              </a:ext>
            </a:extLst>
          </p:cNvPr>
          <p:cNvCxnSpPr>
            <a:cxnSpLocks/>
          </p:cNvCxnSpPr>
          <p:nvPr/>
        </p:nvCxnSpPr>
        <p:spPr>
          <a:xfrm flipV="1">
            <a:off x="4284663" y="3644900"/>
            <a:ext cx="2735262" cy="2159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5A64EB08-907C-1ECE-93B1-FC64BE22387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Détecteur CO</a:t>
            </a:r>
          </a:p>
        </p:txBody>
      </p:sp>
      <p:sp>
        <p:nvSpPr>
          <p:cNvPr id="44035" name="Espace réservé du numéro de diapositive 4">
            <a:extLst>
              <a:ext uri="{FF2B5EF4-FFF2-40B4-BE49-F238E27FC236}">
                <a16:creationId xmlns:a16="http://schemas.microsoft.com/office/drawing/2014/main" id="{93454B4D-3F76-8A35-D80B-33EB5A0E841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C5F7B82-CC57-48C3-930F-22D75066129C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41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20506541-0862-6DC6-A862-02E6471AD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436688"/>
            <a:ext cx="8388350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Utilisation :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Modèle INC :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Eteindre l’appareil, maintenir le même bouton pendant 5 secondes.</a:t>
            </a:r>
          </a:p>
        </p:txBody>
      </p:sp>
      <p:sp>
        <p:nvSpPr>
          <p:cNvPr id="44037" name="Rectangle 4">
            <a:extLst>
              <a:ext uri="{FF2B5EF4-FFF2-40B4-BE49-F238E27FC236}">
                <a16:creationId xmlns:a16="http://schemas.microsoft.com/office/drawing/2014/main" id="{16DAB9DE-870B-6183-BF0A-13A970A32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9175" y="3975100"/>
            <a:ext cx="34178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L’affichage montre ceci : </a:t>
            </a:r>
          </a:p>
        </p:txBody>
      </p:sp>
      <p:pic>
        <p:nvPicPr>
          <p:cNvPr id="44038" name="Image 1">
            <a:extLst>
              <a:ext uri="{FF2B5EF4-FFF2-40B4-BE49-F238E27FC236}">
                <a16:creationId xmlns:a16="http://schemas.microsoft.com/office/drawing/2014/main" id="{DE4111CD-2651-271F-4854-AC7D3D105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719513"/>
            <a:ext cx="2432050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1D06E909-783A-4574-05C2-32A97FDD63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Détecteur CO</a:t>
            </a:r>
          </a:p>
        </p:txBody>
      </p:sp>
      <p:sp>
        <p:nvSpPr>
          <p:cNvPr id="45059" name="Espace réservé du numéro de diapositive 4">
            <a:extLst>
              <a:ext uri="{FF2B5EF4-FFF2-40B4-BE49-F238E27FC236}">
                <a16:creationId xmlns:a16="http://schemas.microsoft.com/office/drawing/2014/main" id="{859D1931-87AB-7156-5E59-1918D6A6909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D408810-B368-46A8-8D1E-38F7B51557F5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42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38917" name="Rectangle 3">
            <a:extLst>
              <a:ext uri="{FF2B5EF4-FFF2-40B4-BE49-F238E27FC236}">
                <a16:creationId xmlns:a16="http://schemas.microsoft.com/office/drawing/2014/main" id="{CDE0C6B4-E48D-2368-24A0-FD8DB8E27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663700"/>
            <a:ext cx="8497888" cy="393382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r>
              <a:rPr lang="fr-FR" sz="2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Engagement 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endParaRPr lang="fr-FR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defRPr/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dessous de l’alarme basse : peut se faire sans ARI et sans limite de temps.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defRPr/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fr-FR" sz="24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ère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alarme : à partir de 20 ppm. Durée de travail sans ARI 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inférieure à 15 minutes.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defRPr/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r-FR" sz="24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ème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alarme : à partir de 100 ppm. Retrait de la zone ou port de l’ARI systématique.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re 8">
            <a:extLst>
              <a:ext uri="{FF2B5EF4-FFF2-40B4-BE49-F238E27FC236}">
                <a16:creationId xmlns:a16="http://schemas.microsoft.com/office/drawing/2014/main" id="{ABFEE258-1696-68AC-3AAE-A3CE7E0F2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Contraintes  physiologiques</a:t>
            </a:r>
          </a:p>
        </p:txBody>
      </p:sp>
      <p:sp>
        <p:nvSpPr>
          <p:cNvPr id="46083" name="Espace réservé du numéro de diapositive 4">
            <a:extLst>
              <a:ext uri="{FF2B5EF4-FFF2-40B4-BE49-F238E27FC236}">
                <a16:creationId xmlns:a16="http://schemas.microsoft.com/office/drawing/2014/main" id="{D277C54B-F636-8D9D-95C5-A6EA656CA7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4932E0-5D43-4C5F-AE88-D01529F2F7D3}" type="slidenum">
              <a:rPr lang="fr-FR" altLang="fr-FR" sz="2000" smtClean="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pic>
        <p:nvPicPr>
          <p:cNvPr id="46084" name="Picture 9">
            <a:extLst>
              <a:ext uri="{FF2B5EF4-FFF2-40B4-BE49-F238E27FC236}">
                <a16:creationId xmlns:a16="http://schemas.microsoft.com/office/drawing/2014/main" id="{65A18716-3BD7-126A-3D59-1E3BCF68B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341438"/>
            <a:ext cx="6435725" cy="4824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re 8">
            <a:extLst>
              <a:ext uri="{FF2B5EF4-FFF2-40B4-BE49-F238E27FC236}">
                <a16:creationId xmlns:a16="http://schemas.microsoft.com/office/drawing/2014/main" id="{7B86192E-0754-8682-7AF0-E3476684D1F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Contraintes  physiologiques</a:t>
            </a:r>
          </a:p>
        </p:txBody>
      </p:sp>
      <p:sp>
        <p:nvSpPr>
          <p:cNvPr id="47107" name="Espace réservé du numéro de diapositive 4">
            <a:extLst>
              <a:ext uri="{FF2B5EF4-FFF2-40B4-BE49-F238E27FC236}">
                <a16:creationId xmlns:a16="http://schemas.microsoft.com/office/drawing/2014/main" id="{94B8E926-5816-13C7-252F-61AC48ECEA7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CB865DD-788F-4FB3-BB9A-9E5152FF0B89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44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grpSp>
        <p:nvGrpSpPr>
          <p:cNvPr id="47108" name="Group 5">
            <a:extLst>
              <a:ext uri="{FF2B5EF4-FFF2-40B4-BE49-F238E27FC236}">
                <a16:creationId xmlns:a16="http://schemas.microsoft.com/office/drawing/2014/main" id="{F2C77CED-25CC-DDA2-9FF0-D0CD5AC80661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524000"/>
            <a:ext cx="7620000" cy="4343400"/>
            <a:chOff x="480" y="768"/>
            <a:chExt cx="4512" cy="2016"/>
          </a:xfrm>
        </p:grpSpPr>
        <p:sp>
          <p:nvSpPr>
            <p:cNvPr id="47109" name="AutoShape 6">
              <a:extLst>
                <a:ext uri="{FF2B5EF4-FFF2-40B4-BE49-F238E27FC236}">
                  <a16:creationId xmlns:a16="http://schemas.microsoft.com/office/drawing/2014/main" id="{56136B93-2ABD-63B4-73F9-4C977392B5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1536"/>
              <a:ext cx="1728" cy="4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Myriad Pro" panose="020B0503030403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Myriad Pro" panose="020B0503030403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yriad Pro" panose="020B0503030403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US" altLang="fr-FR" sz="2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Perturbations sensorielles</a:t>
              </a:r>
              <a:endParaRPr lang="en-US" altLang="fr-FR" sz="2000" b="1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7110" name="AutoShape 7">
              <a:extLst>
                <a:ext uri="{FF2B5EF4-FFF2-40B4-BE49-F238E27FC236}">
                  <a16:creationId xmlns:a16="http://schemas.microsoft.com/office/drawing/2014/main" id="{11D3E5CE-AC29-F56B-91C4-AD13D69A4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768"/>
              <a:ext cx="2112" cy="432"/>
            </a:xfrm>
            <a:prstGeom prst="octagon">
              <a:avLst>
                <a:gd name="adj" fmla="val 29287"/>
              </a:avLst>
            </a:prstGeom>
            <a:gradFill rotWithShape="1">
              <a:gsLst>
                <a:gs pos="0">
                  <a:srgbClr val="FFD966"/>
                </a:gs>
                <a:gs pos="100000">
                  <a:srgbClr val="FFFFFF"/>
                </a:gs>
              </a:gsLst>
              <a:lin ang="5400000" scaled="1"/>
            </a:gradFill>
            <a:ln w="19050">
              <a:solidFill>
                <a:srgbClr val="FFD966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Myriad Pro" panose="020B0503030403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Myriad Pro" panose="020B0503030403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yriad Pro" panose="020B0503030403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US" altLang="fr-FR" sz="2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Modification du schéma corporel</a:t>
              </a:r>
            </a:p>
          </p:txBody>
        </p:sp>
        <p:sp>
          <p:nvSpPr>
            <p:cNvPr id="47111" name="AutoShape 8">
              <a:extLst>
                <a:ext uri="{FF2B5EF4-FFF2-40B4-BE49-F238E27FC236}">
                  <a16:creationId xmlns:a16="http://schemas.microsoft.com/office/drawing/2014/main" id="{F5A42A4A-365A-3EDE-FB02-9F1DFF5836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536"/>
              <a:ext cx="1248" cy="432"/>
            </a:xfrm>
            <a:prstGeom prst="octagon">
              <a:avLst>
                <a:gd name="adj" fmla="val 29287"/>
              </a:avLst>
            </a:prstGeom>
            <a:gradFill rotWithShape="1">
              <a:gsLst>
                <a:gs pos="0">
                  <a:srgbClr val="F4B083"/>
                </a:gs>
                <a:gs pos="100000">
                  <a:srgbClr val="D39871"/>
                </a:gs>
              </a:gsLst>
              <a:lin ang="5400000" scaled="1"/>
            </a:gradFill>
            <a:ln w="19050">
              <a:solidFill>
                <a:srgbClr val="F4B083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Myriad Pro" panose="020B0503030403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Myriad Pro" panose="020B0503030403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yriad Pro" panose="020B0503030403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US" altLang="fr-FR" sz="2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Déficit sensoriel</a:t>
              </a:r>
            </a:p>
          </p:txBody>
        </p:sp>
        <p:sp>
          <p:nvSpPr>
            <p:cNvPr id="47112" name="AutoShape 9">
              <a:extLst>
                <a:ext uri="{FF2B5EF4-FFF2-40B4-BE49-F238E27FC236}">
                  <a16:creationId xmlns:a16="http://schemas.microsoft.com/office/drawing/2014/main" id="{D65069E6-FC22-7242-EF1E-D1A8781F82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352"/>
              <a:ext cx="1248" cy="432"/>
            </a:xfrm>
            <a:prstGeom prst="octagon">
              <a:avLst>
                <a:gd name="adj" fmla="val 29287"/>
              </a:avLst>
            </a:prstGeom>
            <a:gradFill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92D05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Myriad Pro" panose="020B0503030403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Myriad Pro" panose="020B0503030403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yriad Pro" panose="020B0503030403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US" altLang="fr-FR" sz="2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Vie de relation</a:t>
              </a:r>
            </a:p>
          </p:txBody>
        </p:sp>
        <p:cxnSp>
          <p:nvCxnSpPr>
            <p:cNvPr id="47113" name="AutoShape 10">
              <a:extLst>
                <a:ext uri="{FF2B5EF4-FFF2-40B4-BE49-F238E27FC236}">
                  <a16:creationId xmlns:a16="http://schemas.microsoft.com/office/drawing/2014/main" id="{6CDD0CBF-1DF8-BDD2-F59B-BC330E23B1DD}"/>
                </a:ext>
              </a:extLst>
            </p:cNvPr>
            <p:cNvCxnSpPr>
              <a:cxnSpLocks noChangeShapeType="1"/>
              <a:stCxn id="47109" idx="3"/>
              <a:endCxn id="47110" idx="2"/>
            </p:cNvCxnSpPr>
            <p:nvPr/>
          </p:nvCxnSpPr>
          <p:spPr bwMode="auto">
            <a:xfrm flipV="1">
              <a:off x="2208" y="984"/>
              <a:ext cx="666" cy="792"/>
            </a:xfrm>
            <a:prstGeom prst="bentConnector3">
              <a:avLst>
                <a:gd name="adj1" fmla="val 50449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114" name="AutoShape 11">
              <a:extLst>
                <a:ext uri="{FF2B5EF4-FFF2-40B4-BE49-F238E27FC236}">
                  <a16:creationId xmlns:a16="http://schemas.microsoft.com/office/drawing/2014/main" id="{1109F156-9AAE-874E-9AAF-E4A92E2B0EEC}"/>
                </a:ext>
              </a:extLst>
            </p:cNvPr>
            <p:cNvCxnSpPr>
              <a:cxnSpLocks noChangeShapeType="1"/>
              <a:stCxn id="47109" idx="3"/>
              <a:endCxn id="47112" idx="2"/>
            </p:cNvCxnSpPr>
            <p:nvPr/>
          </p:nvCxnSpPr>
          <p:spPr bwMode="auto">
            <a:xfrm>
              <a:off x="2208" y="1776"/>
              <a:ext cx="666" cy="792"/>
            </a:xfrm>
            <a:prstGeom prst="bentConnector3">
              <a:avLst>
                <a:gd name="adj1" fmla="val 50449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115" name="Line 12">
              <a:extLst>
                <a:ext uri="{FF2B5EF4-FFF2-40B4-BE49-F238E27FC236}">
                  <a16:creationId xmlns:a16="http://schemas.microsoft.com/office/drawing/2014/main" id="{DE3C2074-0B7F-8EFA-6315-F83BDB601C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1776"/>
              <a:ext cx="67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re 8">
            <a:extLst>
              <a:ext uri="{FF2B5EF4-FFF2-40B4-BE49-F238E27FC236}">
                <a16:creationId xmlns:a16="http://schemas.microsoft.com/office/drawing/2014/main" id="{2DFF8E4C-A31B-B89A-98B0-DD17D344EBA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Contraintes  physiologiques</a:t>
            </a:r>
          </a:p>
        </p:txBody>
      </p:sp>
      <p:sp>
        <p:nvSpPr>
          <p:cNvPr id="48131" name="Espace réservé du numéro de diapositive 4">
            <a:extLst>
              <a:ext uri="{FF2B5EF4-FFF2-40B4-BE49-F238E27FC236}">
                <a16:creationId xmlns:a16="http://schemas.microsoft.com/office/drawing/2014/main" id="{30C735F4-804B-AA75-3097-D39F72D4D7D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93E9796-FF48-4191-8DC2-58EF618C431A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45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48132" name="ZoneTexte 7">
            <a:extLst>
              <a:ext uri="{FF2B5EF4-FFF2-40B4-BE49-F238E27FC236}">
                <a16:creationId xmlns:a16="http://schemas.microsoft.com/office/drawing/2014/main" id="{34F8243D-CBC6-A489-A44F-3D3425A9A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24000"/>
            <a:ext cx="8062913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cs typeface="Arial" panose="020B0604020202020204" pitchFamily="34" charset="0"/>
              </a:rPr>
              <a:t>MODIFICATION DU SCHEMA CORPOREL :</a:t>
            </a:r>
            <a:endParaRPr lang="fr-FR" altLang="fr-FR" sz="2400" b="1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fr-FR" altLang="fr-FR" sz="2400" b="1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Corps humain 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structure articulée sur laquelle sont fixés des capteurs.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L’Homme est normalement capable de connaître en permanence la position dans laquelle il se trouve.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Cette faculté, appelée schéma corporel, est sensiblement modifiée par le port de l’A.R.I.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re 8">
            <a:extLst>
              <a:ext uri="{FF2B5EF4-FFF2-40B4-BE49-F238E27FC236}">
                <a16:creationId xmlns:a16="http://schemas.microsoft.com/office/drawing/2014/main" id="{F82B1982-CA60-372C-4352-1971F40358C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Contraintes  physiologiques</a:t>
            </a:r>
          </a:p>
        </p:txBody>
      </p:sp>
      <p:sp>
        <p:nvSpPr>
          <p:cNvPr id="49155" name="Espace réservé du numéro de diapositive 4">
            <a:extLst>
              <a:ext uri="{FF2B5EF4-FFF2-40B4-BE49-F238E27FC236}">
                <a16:creationId xmlns:a16="http://schemas.microsoft.com/office/drawing/2014/main" id="{DDE2462C-8F17-8DE0-511C-D2253C156DD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266676C-DA9F-4610-A382-1CB5D61455F5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46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49156" name="ZoneTexte 2">
            <a:extLst>
              <a:ext uri="{FF2B5EF4-FFF2-40B4-BE49-F238E27FC236}">
                <a16:creationId xmlns:a16="http://schemas.microsoft.com/office/drawing/2014/main" id="{AF0ACDC7-6207-9428-362D-9566B3B03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341438"/>
            <a:ext cx="83534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imes New Roman" panose="02020603050405020304" pitchFamily="18" charset="0"/>
                <a:cs typeface="Arial" panose="020B0604020202020204" pitchFamily="34" charset="0"/>
              </a:rPr>
              <a:t>Mobilité de la tête est limitée </a:t>
            </a: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: d’avant en arrière, en rotation de gauche à droite, en flexion latérale de gauche à droite. </a:t>
            </a:r>
          </a:p>
        </p:txBody>
      </p:sp>
      <p:pic>
        <p:nvPicPr>
          <p:cNvPr id="49157" name="Picture 7" descr="GTOD INC_Livre 3 - Les reconnaissances - nov2020_Page_088">
            <a:extLst>
              <a:ext uri="{FF2B5EF4-FFF2-40B4-BE49-F238E27FC236}">
                <a16:creationId xmlns:a16="http://schemas.microsoft.com/office/drawing/2014/main" id="{7F61566F-A4F4-F837-A524-26A92858D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4" t="33377" r="68648" b="50764"/>
          <a:stretch>
            <a:fillRect/>
          </a:stretch>
        </p:blipFill>
        <p:spPr bwMode="auto">
          <a:xfrm>
            <a:off x="2627313" y="2420938"/>
            <a:ext cx="3384550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re 8">
            <a:extLst>
              <a:ext uri="{FF2B5EF4-FFF2-40B4-BE49-F238E27FC236}">
                <a16:creationId xmlns:a16="http://schemas.microsoft.com/office/drawing/2014/main" id="{FA42BC97-F107-D195-6E55-215042AA2FA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Contraintes  physiologiques</a:t>
            </a:r>
          </a:p>
        </p:txBody>
      </p:sp>
      <p:sp>
        <p:nvSpPr>
          <p:cNvPr id="50179" name="Espace réservé du numéro de diapositive 4">
            <a:extLst>
              <a:ext uri="{FF2B5EF4-FFF2-40B4-BE49-F238E27FC236}">
                <a16:creationId xmlns:a16="http://schemas.microsoft.com/office/drawing/2014/main" id="{B27746EF-8285-928F-1BDA-DE6597B0547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79607DE-89EF-455C-95C5-46FFAD5FDCEA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47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50180" name="ZoneTexte 6">
            <a:extLst>
              <a:ext uri="{FF2B5EF4-FFF2-40B4-BE49-F238E27FC236}">
                <a16:creationId xmlns:a16="http://schemas.microsoft.com/office/drawing/2014/main" id="{0F4DE6A6-52E4-7872-29E8-6B376A2C5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1613" y="1341438"/>
            <a:ext cx="4476750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fr-FR" altLang="fr-FR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Modification du centre de gravité </a:t>
            </a: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buFont typeface="Arial" panose="020B0604020202020204" pitchFamily="34" charset="0"/>
              <a:buNone/>
            </a:pP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ARI rendu solidaire du porteur par des sangles réglables déplace le centre de gravité créant ainsi des déséquilibres lors des mouvements au cours de la progression.</a:t>
            </a:r>
          </a:p>
        </p:txBody>
      </p:sp>
      <p:pic>
        <p:nvPicPr>
          <p:cNvPr id="50181" name="Picture 7" descr="GTOD INC_Livre 3 - Les reconnaissances - nov2020_Page_088">
            <a:extLst>
              <a:ext uri="{FF2B5EF4-FFF2-40B4-BE49-F238E27FC236}">
                <a16:creationId xmlns:a16="http://schemas.microsoft.com/office/drawing/2014/main" id="{99246422-2F06-3A01-DE44-E3C112914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7" t="48865" r="15192" b="34534"/>
          <a:stretch>
            <a:fillRect/>
          </a:stretch>
        </p:blipFill>
        <p:spPr bwMode="auto">
          <a:xfrm>
            <a:off x="357188" y="2133600"/>
            <a:ext cx="36290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re 8">
            <a:extLst>
              <a:ext uri="{FF2B5EF4-FFF2-40B4-BE49-F238E27FC236}">
                <a16:creationId xmlns:a16="http://schemas.microsoft.com/office/drawing/2014/main" id="{BF22211F-DE0F-86E4-90ED-18494D1876D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Contraintes  physiologiques</a:t>
            </a:r>
          </a:p>
        </p:txBody>
      </p:sp>
      <p:sp>
        <p:nvSpPr>
          <p:cNvPr id="51203" name="Espace réservé du numéro de diapositive 4">
            <a:extLst>
              <a:ext uri="{FF2B5EF4-FFF2-40B4-BE49-F238E27FC236}">
                <a16:creationId xmlns:a16="http://schemas.microsoft.com/office/drawing/2014/main" id="{1B5392D8-D9F6-5FEC-072B-B25AFE1BBE0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85D68D5-CCBC-4D3B-B44B-1C301AD9E3B8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48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51204" name="ZoneTexte 5">
            <a:extLst>
              <a:ext uri="{FF2B5EF4-FFF2-40B4-BE49-F238E27FC236}">
                <a16:creationId xmlns:a16="http://schemas.microsoft.com/office/drawing/2014/main" id="{1DEE5654-A623-FC23-0952-09337B8FE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1700213"/>
            <a:ext cx="459740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imes New Roman" panose="02020603050405020304" pitchFamily="18" charset="0"/>
                <a:cs typeface="Arial" panose="020B0604020202020204" pitchFamily="34" charset="0"/>
              </a:rPr>
              <a:t>Augmentation du gabarit du porteur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fr-FR" altLang="fr-FR" sz="2400" b="1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P</a:t>
            </a: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érimètre thoracique est majoré de 50 à 60 %.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Fond de la bouteille gêne la progression lors des passages étroits.</a:t>
            </a:r>
          </a:p>
        </p:txBody>
      </p:sp>
      <p:pic>
        <p:nvPicPr>
          <p:cNvPr id="51205" name="Picture 7" descr="GTOD INC_Livre 3 - Les reconnaissances - nov2020_Page_088">
            <a:extLst>
              <a:ext uri="{FF2B5EF4-FFF2-40B4-BE49-F238E27FC236}">
                <a16:creationId xmlns:a16="http://schemas.microsoft.com/office/drawing/2014/main" id="{9C813E98-FDFF-7919-E883-BBAF221DD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9" t="65157" r="71318" b="12859"/>
          <a:stretch>
            <a:fillRect/>
          </a:stretch>
        </p:blipFill>
        <p:spPr bwMode="auto">
          <a:xfrm>
            <a:off x="5137150" y="1504950"/>
            <a:ext cx="3671888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re 8">
            <a:extLst>
              <a:ext uri="{FF2B5EF4-FFF2-40B4-BE49-F238E27FC236}">
                <a16:creationId xmlns:a16="http://schemas.microsoft.com/office/drawing/2014/main" id="{AAB680BC-E796-4145-338C-183A0B95AEB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Contraintes  physiologiques</a:t>
            </a:r>
          </a:p>
        </p:txBody>
      </p:sp>
      <p:sp>
        <p:nvSpPr>
          <p:cNvPr id="52227" name="Espace réservé du numéro de diapositive 4">
            <a:extLst>
              <a:ext uri="{FF2B5EF4-FFF2-40B4-BE49-F238E27FC236}">
                <a16:creationId xmlns:a16="http://schemas.microsoft.com/office/drawing/2014/main" id="{D9200C0B-9DF8-E44A-EBA3-731B1B57301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A18705D-86DB-467D-813A-AC9E0FBA7E43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49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52228" name="ZoneTexte 2">
            <a:extLst>
              <a:ext uri="{FF2B5EF4-FFF2-40B4-BE49-F238E27FC236}">
                <a16:creationId xmlns:a16="http://schemas.microsoft.com/office/drawing/2014/main" id="{78BAE805-770D-2800-7274-0389B010B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084763"/>
            <a:ext cx="8153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imes New Roman" panose="02020603050405020304" pitchFamily="18" charset="0"/>
                <a:cs typeface="Arial" panose="020B0604020202020204" pitchFamily="34" charset="0"/>
              </a:rPr>
              <a:t>Modification des capacités de mobilisation du tronc </a:t>
            </a: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: limitation des mouvements du tronc (flexion, rotation, etc.)</a:t>
            </a:r>
          </a:p>
        </p:txBody>
      </p:sp>
      <p:pic>
        <p:nvPicPr>
          <p:cNvPr id="52229" name="Picture 1" descr="GTOD INC_Livre 3 - Les reconnaissances - nov2020_Page_088">
            <a:extLst>
              <a:ext uri="{FF2B5EF4-FFF2-40B4-BE49-F238E27FC236}">
                <a16:creationId xmlns:a16="http://schemas.microsoft.com/office/drawing/2014/main" id="{CDE64271-DC81-9762-7D7E-62E658DB6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79" t="48849" r="15564" b="35081"/>
          <a:stretch>
            <a:fillRect/>
          </a:stretch>
        </p:blipFill>
        <p:spPr bwMode="auto">
          <a:xfrm>
            <a:off x="2914650" y="1247775"/>
            <a:ext cx="3314700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8">
            <a:extLst>
              <a:ext uri="{FF2B5EF4-FFF2-40B4-BE49-F238E27FC236}">
                <a16:creationId xmlns:a16="http://schemas.microsoft.com/office/drawing/2014/main" id="{711B0E47-DAAA-11FD-F864-EF2E05D65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Atmosphère non respirables</a:t>
            </a:r>
          </a:p>
        </p:txBody>
      </p:sp>
      <p:sp>
        <p:nvSpPr>
          <p:cNvPr id="7171" name="Espace réservé du numéro de diapositive 4">
            <a:extLst>
              <a:ext uri="{FF2B5EF4-FFF2-40B4-BE49-F238E27FC236}">
                <a16:creationId xmlns:a16="http://schemas.microsoft.com/office/drawing/2014/main" id="{C5D0C171-9526-05CD-7B05-A0CFD5021B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95145E-42F8-4156-858D-F10ADC2408FD}" type="slidenum">
              <a:rPr lang="fr-FR" altLang="fr-FR" sz="2000" smtClean="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7172" name="Espace réservé du contenu 2">
            <a:extLst>
              <a:ext uri="{FF2B5EF4-FFF2-40B4-BE49-F238E27FC236}">
                <a16:creationId xmlns:a16="http://schemas.microsoft.com/office/drawing/2014/main" id="{2F02A26B-15A8-F6DF-2206-946BAE69E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71600"/>
            <a:ext cx="8305800" cy="2952750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ARI ont pour but de créer et de maintenir une atmosphère respirable isolée de l'air extérieur infecté.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fr-FR" altLang="fr-FR" sz="24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Atmosphères non respirables :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fr-FR" altLang="fr-FR" sz="24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lvl="2" eaLnBrk="1" hangingPunct="1"/>
            <a:r>
              <a:rPr lang="fr-FR" altLang="fr-FR" b="1">
                <a:latin typeface="Times New Roman" panose="02020603050405020304" pitchFamily="18" charset="0"/>
                <a:cs typeface="Arial" panose="020B0604020202020204" pitchFamily="34" charset="0"/>
              </a:rPr>
              <a:t>Fumées d'incendie,</a:t>
            </a:r>
          </a:p>
          <a:p>
            <a:pPr lvl="2" eaLnBrk="1" hangingPunct="1"/>
            <a:r>
              <a:rPr lang="fr-FR" altLang="fr-FR" b="1">
                <a:latin typeface="Times New Roman" panose="02020603050405020304" pitchFamily="18" charset="0"/>
                <a:cs typeface="Arial" panose="020B0604020202020204" pitchFamily="34" charset="0"/>
              </a:rPr>
              <a:t>Epandages ou atmosphères toxiques.</a:t>
            </a:r>
            <a:endParaRPr lang="fr-FR" altLang="fr-FR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149" name="Picture 5" descr="~pdDD_Pic2">
            <a:extLst>
              <a:ext uri="{FF2B5EF4-FFF2-40B4-BE49-F238E27FC236}">
                <a16:creationId xmlns:a16="http://schemas.microsoft.com/office/drawing/2014/main" id="{33EFF4E1-7B2D-1030-3709-52ED9A831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559300"/>
            <a:ext cx="3024188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u numéro de diapositive 4">
            <a:extLst>
              <a:ext uri="{FF2B5EF4-FFF2-40B4-BE49-F238E27FC236}">
                <a16:creationId xmlns:a16="http://schemas.microsoft.com/office/drawing/2014/main" id="{8549D8C6-875A-80D3-F161-FF0582B50F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15791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EE8CA2-3FD0-4673-8357-7AC1DCB4A76A}" type="slidenum">
              <a:rPr lang="fr-FR" altLang="fr-FR" sz="2000" smtClean="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50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53251" name="Titre 8">
            <a:extLst>
              <a:ext uri="{FF2B5EF4-FFF2-40B4-BE49-F238E27FC236}">
                <a16:creationId xmlns:a16="http://schemas.microsoft.com/office/drawing/2014/main" id="{338576CA-97F6-9AAA-4E22-BDD2365A2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Contraintes  physiologiques</a:t>
            </a:r>
          </a:p>
        </p:txBody>
      </p:sp>
      <p:sp>
        <p:nvSpPr>
          <p:cNvPr id="53252" name="Rectangle 4">
            <a:extLst>
              <a:ext uri="{FF2B5EF4-FFF2-40B4-BE49-F238E27FC236}">
                <a16:creationId xmlns:a16="http://schemas.microsoft.com/office/drawing/2014/main" id="{8037BB1E-E347-7616-CDB1-949C2DC1C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175" y="1433513"/>
            <a:ext cx="8424863" cy="322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DEFICIT SENSORIEL :</a:t>
            </a: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 u="sng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ARI 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 3 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sens altérés par son port.</a:t>
            </a: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Altération 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Augmente les difficultés lors des reconnaissances</a:t>
            </a: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en milieu enfumé.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ce réservé du numéro de diapositive 4">
            <a:extLst>
              <a:ext uri="{FF2B5EF4-FFF2-40B4-BE49-F238E27FC236}">
                <a16:creationId xmlns:a16="http://schemas.microsoft.com/office/drawing/2014/main" id="{7B3DD769-AAC2-AA14-2B44-FD5F74F2DA9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15791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D5B803E-E8AA-403D-86D2-B3D3E85A35B9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51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54275" name="Titre 8">
            <a:extLst>
              <a:ext uri="{FF2B5EF4-FFF2-40B4-BE49-F238E27FC236}">
                <a16:creationId xmlns:a16="http://schemas.microsoft.com/office/drawing/2014/main" id="{B6E4B485-F20A-AD05-1336-9413EE1A536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Contraintes  physiologiques</a:t>
            </a:r>
          </a:p>
        </p:txBody>
      </p:sp>
      <p:sp>
        <p:nvSpPr>
          <p:cNvPr id="54276" name="Rectangle 5">
            <a:extLst>
              <a:ext uri="{FF2B5EF4-FFF2-40B4-BE49-F238E27FC236}">
                <a16:creationId xmlns:a16="http://schemas.microsoft.com/office/drawing/2014/main" id="{246F4D3A-951A-F791-C10A-8C5913CD0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371600"/>
            <a:ext cx="8075613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solidFill>
                  <a:srgbClr val="F7964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LA VUE :</a:t>
            </a: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 b="1" u="sng">
              <a:solidFill>
                <a:srgbClr val="F79646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Champ visuel 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est limité dans toutes ses</a:t>
            </a: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dimensions, l’obligeant à accentuer ses mouvements de</a:t>
            </a: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tête. </a:t>
            </a:r>
            <a:endParaRPr lang="fr-FR" altLang="fr-FR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DC568F3-D7A2-210F-0502-E57B397B9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00" y="1052513"/>
            <a:ext cx="885825" cy="10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4278" name="Image 7">
            <a:extLst>
              <a:ext uri="{FF2B5EF4-FFF2-40B4-BE49-F238E27FC236}">
                <a16:creationId xmlns:a16="http://schemas.microsoft.com/office/drawing/2014/main" id="{72D507E9-C9AA-B50D-A04C-6CAA7FA84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0" t="17180" r="23077" b="34717"/>
          <a:stretch>
            <a:fillRect/>
          </a:stretch>
        </p:blipFill>
        <p:spPr bwMode="auto">
          <a:xfrm>
            <a:off x="611188" y="3300413"/>
            <a:ext cx="40894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Image 9">
            <a:extLst>
              <a:ext uri="{FF2B5EF4-FFF2-40B4-BE49-F238E27FC236}">
                <a16:creationId xmlns:a16="http://schemas.microsoft.com/office/drawing/2014/main" id="{7FFE4F85-C79C-9DF0-9BF8-890FB9F75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16394" r="27777" b="31148"/>
          <a:stretch>
            <a:fillRect/>
          </a:stretch>
        </p:blipFill>
        <p:spPr bwMode="auto">
          <a:xfrm>
            <a:off x="5343525" y="3281363"/>
            <a:ext cx="31718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ce réservé du numéro de diapositive 4">
            <a:extLst>
              <a:ext uri="{FF2B5EF4-FFF2-40B4-BE49-F238E27FC236}">
                <a16:creationId xmlns:a16="http://schemas.microsoft.com/office/drawing/2014/main" id="{AF5546A9-2BBB-E214-AFA1-E0B321CA9E7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15791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748A48E-B1A1-46C6-9F1D-E72FB2B8BA9B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52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55299" name="Titre 8">
            <a:extLst>
              <a:ext uri="{FF2B5EF4-FFF2-40B4-BE49-F238E27FC236}">
                <a16:creationId xmlns:a16="http://schemas.microsoft.com/office/drawing/2014/main" id="{14E5F93E-BBB7-787E-6711-6D13C4BF1EE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Contraintes  physiologiques</a:t>
            </a:r>
          </a:p>
        </p:txBody>
      </p:sp>
      <p:sp>
        <p:nvSpPr>
          <p:cNvPr id="55300" name="Rectangle 5">
            <a:extLst>
              <a:ext uri="{FF2B5EF4-FFF2-40B4-BE49-F238E27FC236}">
                <a16:creationId xmlns:a16="http://schemas.microsoft.com/office/drawing/2014/main" id="{28DC3BBA-C865-0670-699C-8C71F89B0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371600"/>
            <a:ext cx="8075613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solidFill>
                  <a:srgbClr val="F7964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LA VUE :</a:t>
            </a: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 b="1" u="sng">
              <a:solidFill>
                <a:srgbClr val="F79646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Qualité de la partie transparente ainsi que la</a:t>
            </a: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présence de buée ou de projections</a:t>
            </a: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solides ou liquides sur sa face externe contribue à la</a:t>
            </a: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diminution de l’acuité visuelle.</a:t>
            </a:r>
            <a:endParaRPr lang="fr-FR" altLang="fr-FR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5301" name="Image 7">
            <a:extLst>
              <a:ext uri="{FF2B5EF4-FFF2-40B4-BE49-F238E27FC236}">
                <a16:creationId xmlns:a16="http://schemas.microsoft.com/office/drawing/2014/main" id="{4ED27141-C63A-82F0-0B0F-37EBBA9D4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0" t="17180" r="23077" b="34717"/>
          <a:stretch>
            <a:fillRect/>
          </a:stretch>
        </p:blipFill>
        <p:spPr bwMode="auto">
          <a:xfrm>
            <a:off x="684213" y="3805238"/>
            <a:ext cx="35052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Image 9">
            <a:extLst>
              <a:ext uri="{FF2B5EF4-FFF2-40B4-BE49-F238E27FC236}">
                <a16:creationId xmlns:a16="http://schemas.microsoft.com/office/drawing/2014/main" id="{BAB642D3-7D21-ADBB-CDBD-7FE1F850D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16394" r="27777" b="31148"/>
          <a:stretch>
            <a:fillRect/>
          </a:stretch>
        </p:blipFill>
        <p:spPr bwMode="auto">
          <a:xfrm>
            <a:off x="5376863" y="3284538"/>
            <a:ext cx="2819400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ce réservé du numéro de diapositive 4">
            <a:extLst>
              <a:ext uri="{FF2B5EF4-FFF2-40B4-BE49-F238E27FC236}">
                <a16:creationId xmlns:a16="http://schemas.microsoft.com/office/drawing/2014/main" id="{EE364B41-4F01-1ABE-55E9-2A1502FE73F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15791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A65A389-AC6A-4500-A4DE-D6A0E284EF73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53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56323" name="Titre 8">
            <a:extLst>
              <a:ext uri="{FF2B5EF4-FFF2-40B4-BE49-F238E27FC236}">
                <a16:creationId xmlns:a16="http://schemas.microsoft.com/office/drawing/2014/main" id="{6C4E4EA9-258B-7477-3EA7-2BEF160EEBB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Contraintes  physiologiques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7A42E6D-C8D4-6354-99EB-E09E734FD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1341438"/>
            <a:ext cx="863600" cy="1157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6325" name="Rectangle 11">
            <a:extLst>
              <a:ext uri="{FF2B5EF4-FFF2-40B4-BE49-F238E27FC236}">
                <a16:creationId xmlns:a16="http://schemas.microsoft.com/office/drawing/2014/main" id="{E0036C37-003F-18FD-93A5-046CF72AD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524000"/>
            <a:ext cx="685800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solidFill>
                  <a:srgbClr val="F7964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L’AUDITION :</a:t>
            </a: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 b="1" u="sng">
              <a:solidFill>
                <a:srgbClr val="F79646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Perturbée par la transmission des bruits de ventilation issus de la détente des gaz</a:t>
            </a:r>
            <a:endParaRPr lang="fr-FR" altLang="fr-FR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5614" name="Picture 14" descr="E:\CLIPART\PEOPLE\CARTMEN\CMEN161.WMF">
            <a:extLst>
              <a:ext uri="{FF2B5EF4-FFF2-40B4-BE49-F238E27FC236}">
                <a16:creationId xmlns:a16="http://schemas.microsoft.com/office/drawing/2014/main" id="{A1C69C4E-263C-7351-6E60-B2BA64DD7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744913"/>
            <a:ext cx="1676400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ce réservé du numéro de diapositive 4">
            <a:extLst>
              <a:ext uri="{FF2B5EF4-FFF2-40B4-BE49-F238E27FC236}">
                <a16:creationId xmlns:a16="http://schemas.microsoft.com/office/drawing/2014/main" id="{B5C1BC7F-1B69-72EB-EAF8-3768D464103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15791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0457909-1254-48DA-80F9-5F93F2E0909F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54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57347" name="Titre 8">
            <a:extLst>
              <a:ext uri="{FF2B5EF4-FFF2-40B4-BE49-F238E27FC236}">
                <a16:creationId xmlns:a16="http://schemas.microsoft.com/office/drawing/2014/main" id="{3282D718-9891-40F2-C18D-2508777031F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Contraintes  physiologiques</a:t>
            </a:r>
          </a:p>
        </p:txBody>
      </p:sp>
      <p:sp>
        <p:nvSpPr>
          <p:cNvPr id="57348" name="Rectangle 12">
            <a:extLst>
              <a:ext uri="{FF2B5EF4-FFF2-40B4-BE49-F238E27FC236}">
                <a16:creationId xmlns:a16="http://schemas.microsoft.com/office/drawing/2014/main" id="{8F3B4F37-C4D4-3917-846F-A0DD85279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447800"/>
            <a:ext cx="8151813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solidFill>
                  <a:srgbClr val="F7964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L’ODORAT :</a:t>
            </a: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 b="1" u="sng">
              <a:solidFill>
                <a:srgbClr val="F79646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Risque supplémentaire 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non-perception d’une odeur </a:t>
            </a: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de gaz ou de vapeurs d’hydrocarbures. </a:t>
            </a: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imes New Roman" panose="02020603050405020304" pitchFamily="18" charset="0"/>
                <a:cs typeface="Arial" panose="020B0604020202020204" pitchFamily="34" charset="0"/>
              </a:rPr>
              <a:t>Perception des rayonnements est également diminué par le port du masque ainsi que par le port des EPI.</a:t>
            </a:r>
            <a:endParaRPr lang="fr-FR" altLang="fr-FR" sz="2400" b="1"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260E325-34BA-EE44-78F2-60F4DBDB1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850" y="1371600"/>
            <a:ext cx="1412875" cy="1884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u numéro de diapositive 4">
            <a:extLst>
              <a:ext uri="{FF2B5EF4-FFF2-40B4-BE49-F238E27FC236}">
                <a16:creationId xmlns:a16="http://schemas.microsoft.com/office/drawing/2014/main" id="{570133F4-6DBB-FE76-2557-275C243D6C6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B867EED-D550-4A12-894D-735055E98CAF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55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58371" name="Titre 8">
            <a:extLst>
              <a:ext uri="{FF2B5EF4-FFF2-40B4-BE49-F238E27FC236}">
                <a16:creationId xmlns:a16="http://schemas.microsoft.com/office/drawing/2014/main" id="{FAC1B7DF-5476-5F87-45A7-898DDC5E96E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Contraintes  physiologiques</a:t>
            </a:r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453868BF-6715-0017-CF33-E1093D8BB0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349375"/>
            <a:ext cx="84391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cs typeface="Arial" panose="020B0604020202020204" pitchFamily="34" charset="0"/>
              </a:rPr>
              <a:t>VIE DE RELATION :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400" b="1" u="sng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Associé à l'EPI, perception de l’espace 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modifiée et déficiente.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Se pose un double problème de communication :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 Casque perturbe l’audition et permet d’entendre que les bruits les + forts.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 Port du masque ne rend la voix audible qu’à faible distance 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  communication demeure difficile même si l’on utilise des moyens de transmission.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ce réservé du numéro de diapositive 4">
            <a:extLst>
              <a:ext uri="{FF2B5EF4-FFF2-40B4-BE49-F238E27FC236}">
                <a16:creationId xmlns:a16="http://schemas.microsoft.com/office/drawing/2014/main" id="{AA1C188E-E33F-174A-718A-990586E2CFA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880129A-B550-432B-A95D-E70A536B5425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56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59395" name="Titre 8">
            <a:extLst>
              <a:ext uri="{FF2B5EF4-FFF2-40B4-BE49-F238E27FC236}">
                <a16:creationId xmlns:a16="http://schemas.microsoft.com/office/drawing/2014/main" id="{EAD00A03-DA35-8F4D-0C21-05E4CF2A6CB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Contraintes  physiologiques</a:t>
            </a:r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217271E9-90C1-F023-6531-5891E9BC7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438275"/>
            <a:ext cx="8305800" cy="230822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fr-FR" altLang="fr-FR" sz="2400" b="1" u="sng" dirty="0">
                <a:latin typeface="Times New Roman" panose="02020603050405020304" pitchFamily="18" charset="0"/>
                <a:cs typeface="Arial" panose="020B0604020202020204" pitchFamily="34" charset="0"/>
              </a:rPr>
              <a:t>VIE DE RELATION :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fr-FR" altLang="fr-FR" sz="2400" b="1" u="sng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fr-FR" altLang="fr-FR" sz="2400" dirty="0">
                <a:latin typeface="Times New Roman" panose="02020603050405020304" pitchFamily="18" charset="0"/>
                <a:cs typeface="Arial" panose="020B0604020202020204" pitchFamily="34" charset="0"/>
              </a:rPr>
              <a:t>Conséquences opérationnelles pour le porteur d’A.R.I.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fr-FR" altLang="fr-FR" sz="24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è"/>
              <a:defRPr/>
            </a:pP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O</a:t>
            </a:r>
            <a:r>
              <a:rPr lang="fr-FR" altLang="fr-FR" sz="2400" dirty="0">
                <a:latin typeface="Times New Roman" panose="02020603050405020304" pitchFamily="18" charset="0"/>
                <a:cs typeface="Arial" panose="020B0604020202020204" pitchFamily="34" charset="0"/>
              </a:rPr>
              <a:t>bligation d’arrêter son activité </a:t>
            </a:r>
          </a:p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è"/>
              <a:defRPr/>
            </a:pPr>
            <a:r>
              <a:rPr lang="fr-FR" altLang="fr-FR" sz="2400" dirty="0">
                <a:latin typeface="Times New Roman" panose="02020603050405020304" pitchFamily="18" charset="0"/>
                <a:cs typeface="Arial" panose="020B0604020202020204" pitchFamily="34" charset="0"/>
              </a:rPr>
              <a:t>Être très attentif lors des phases de communication.</a:t>
            </a:r>
          </a:p>
        </p:txBody>
      </p:sp>
      <p:sp>
        <p:nvSpPr>
          <p:cNvPr id="59397" name="Rectangle 3">
            <a:extLst>
              <a:ext uri="{FF2B5EF4-FFF2-40B4-BE49-F238E27FC236}">
                <a16:creationId xmlns:a16="http://schemas.microsoft.com/office/drawing/2014/main" id="{52360085-CFCC-42BB-BD2E-30D670FDD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227513"/>
            <a:ext cx="8305800" cy="157003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Attention : cependant à la tentation que l’on pourrait éprouver de vouloir retirer son masque un court instant pour donner un ordre ou une information et qui représente un risque mortel !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ce réservé du numéro de diapositive 4">
            <a:extLst>
              <a:ext uri="{FF2B5EF4-FFF2-40B4-BE49-F238E27FC236}">
                <a16:creationId xmlns:a16="http://schemas.microsoft.com/office/drawing/2014/main" id="{84A2B0B0-F9FB-D6D7-CAD4-A31726A3FC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895BC0-322A-4115-B8AA-DB02C177E0BA}" type="slidenum">
              <a:rPr lang="fr-FR" altLang="fr-FR" sz="2000" smtClean="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57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60419" name="Titre 8">
            <a:extLst>
              <a:ext uri="{FF2B5EF4-FFF2-40B4-BE49-F238E27FC236}">
                <a16:creationId xmlns:a16="http://schemas.microsoft.com/office/drawing/2014/main" id="{F14344DA-89A1-D835-B346-55FA38132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Contraintes  physiologiques</a:t>
            </a:r>
          </a:p>
        </p:txBody>
      </p:sp>
      <p:grpSp>
        <p:nvGrpSpPr>
          <p:cNvPr id="60420" name="Group 8">
            <a:extLst>
              <a:ext uri="{FF2B5EF4-FFF2-40B4-BE49-F238E27FC236}">
                <a16:creationId xmlns:a16="http://schemas.microsoft.com/office/drawing/2014/main" id="{B3716E86-6A77-F12D-2247-CD046A5DD4EF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371600"/>
            <a:ext cx="8153400" cy="4648200"/>
            <a:chOff x="480" y="768"/>
            <a:chExt cx="4896" cy="2784"/>
          </a:xfrm>
        </p:grpSpPr>
        <p:sp>
          <p:nvSpPr>
            <p:cNvPr id="60421" name="AutoShape 9">
              <a:extLst>
                <a:ext uri="{FF2B5EF4-FFF2-40B4-BE49-F238E27FC236}">
                  <a16:creationId xmlns:a16="http://schemas.microsoft.com/office/drawing/2014/main" id="{77ADDBB3-B253-8E1B-7D47-435FC87308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1728"/>
              <a:ext cx="1728" cy="72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C9FCB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5400000" scaled="1"/>
            </a:gradFill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Myriad Pro" panose="020B0503030403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Myriad Pro" panose="020B0503030403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yriad Pro" panose="020B0503030403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endParaRPr lang="en-US" altLang="fr-FR" sz="1200" b="1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pPr algn="ctr"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US" altLang="fr-FR" sz="2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Augmentation du </a:t>
              </a:r>
              <a:r>
                <a:rPr lang="en-US" altLang="fr-FR" sz="20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travail du porteur</a:t>
              </a:r>
            </a:p>
          </p:txBody>
        </p:sp>
        <p:sp>
          <p:nvSpPr>
            <p:cNvPr id="60422" name="AutoShape 10">
              <a:extLst>
                <a:ext uri="{FF2B5EF4-FFF2-40B4-BE49-F238E27FC236}">
                  <a16:creationId xmlns:a16="http://schemas.microsoft.com/office/drawing/2014/main" id="{107A77AE-DFBB-B241-5831-2E657A4D7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768"/>
              <a:ext cx="2112" cy="432"/>
            </a:xfrm>
            <a:prstGeom prst="octagon">
              <a:avLst>
                <a:gd name="adj" fmla="val 29287"/>
              </a:avLst>
            </a:prstGeom>
            <a:gradFill rotWithShape="1">
              <a:gsLst>
                <a:gs pos="0">
                  <a:srgbClr val="A8D08D"/>
                </a:gs>
                <a:gs pos="100000">
                  <a:srgbClr val="FFFFFF"/>
                </a:gs>
              </a:gsLst>
              <a:lin ang="5400000" scaled="1"/>
            </a:gradFill>
            <a:ln w="19050">
              <a:solidFill>
                <a:srgbClr val="A8D08D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Myriad Pro" panose="020B0503030403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Myriad Pro" panose="020B0503030403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yriad Pro" panose="020B0503030403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US" altLang="fr-FR" sz="2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Résistances expiratoires</a:t>
              </a:r>
            </a:p>
          </p:txBody>
        </p:sp>
        <p:sp>
          <p:nvSpPr>
            <p:cNvPr id="60423" name="AutoShape 11">
              <a:extLst>
                <a:ext uri="{FF2B5EF4-FFF2-40B4-BE49-F238E27FC236}">
                  <a16:creationId xmlns:a16="http://schemas.microsoft.com/office/drawing/2014/main" id="{02F956A0-B026-598E-20F0-E546A49796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344"/>
              <a:ext cx="1248" cy="432"/>
            </a:xfrm>
            <a:prstGeom prst="octagon">
              <a:avLst>
                <a:gd name="adj" fmla="val 2928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FFFFFF"/>
                </a:gs>
              </a:gsLst>
              <a:lin ang="5400000" scaled="1"/>
            </a:gradFill>
            <a:ln w="19050">
              <a:solidFill>
                <a:srgbClr val="FFCC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Myriad Pro" panose="020B0503030403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Myriad Pro" panose="020B0503030403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yriad Pro" panose="020B0503030403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US" altLang="fr-FR" sz="2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Stress émotif</a:t>
              </a:r>
              <a:r>
                <a:rPr lang="en-US" altLang="fr-FR" sz="12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60424" name="AutoShape 12">
              <a:extLst>
                <a:ext uri="{FF2B5EF4-FFF2-40B4-BE49-F238E27FC236}">
                  <a16:creationId xmlns:a16="http://schemas.microsoft.com/office/drawing/2014/main" id="{82607549-C4D8-05E5-A9A5-A3B8CEF751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496"/>
              <a:ext cx="2448" cy="432"/>
            </a:xfrm>
            <a:prstGeom prst="octagon">
              <a:avLst>
                <a:gd name="adj" fmla="val 29287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5400000" scaled="1"/>
            </a:gra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Myriad Pro" panose="020B0503030403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Myriad Pro" panose="020B0503030403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yriad Pro" panose="020B0503030403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US" altLang="fr-FR" sz="2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Conséquences sur la thermorégulation</a:t>
              </a:r>
              <a:endParaRPr lang="en-US" altLang="fr-FR" sz="2000" b="1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0425" name="AutoShape 13">
              <a:extLst>
                <a:ext uri="{FF2B5EF4-FFF2-40B4-BE49-F238E27FC236}">
                  <a16:creationId xmlns:a16="http://schemas.microsoft.com/office/drawing/2014/main" id="{11673380-B588-3242-AE4E-2DE0376190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920"/>
              <a:ext cx="1248" cy="432"/>
            </a:xfrm>
            <a:prstGeom prst="octagon">
              <a:avLst>
                <a:gd name="adj" fmla="val 29287"/>
              </a:avLst>
            </a:prstGeom>
            <a:gradFill rotWithShape="1">
              <a:gsLst>
                <a:gs pos="0">
                  <a:srgbClr val="00B0F0"/>
                </a:gs>
                <a:gs pos="100000">
                  <a:srgbClr val="FFFFFF"/>
                </a:gs>
              </a:gsLst>
              <a:lin ang="5400000" scaled="1"/>
            </a:gradFill>
            <a:ln w="19050">
              <a:solidFill>
                <a:srgbClr val="00B0F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Myriad Pro" panose="020B0503030403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Myriad Pro" panose="020B0503030403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yriad Pro" panose="020B0503030403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US" altLang="fr-FR" sz="2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Poids de l'appareil</a:t>
              </a:r>
              <a:r>
                <a:rPr lang="en-US" altLang="fr-FR" sz="12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60426" name="AutoShape 14">
              <a:extLst>
                <a:ext uri="{FF2B5EF4-FFF2-40B4-BE49-F238E27FC236}">
                  <a16:creationId xmlns:a16="http://schemas.microsoft.com/office/drawing/2014/main" id="{F6250F46-B0A7-9D5D-B83A-CB4E5186C6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3120"/>
              <a:ext cx="2352" cy="432"/>
            </a:xfrm>
            <a:prstGeom prst="octagon">
              <a:avLst>
                <a:gd name="adj" fmla="val 29287"/>
              </a:avLst>
            </a:prstGeom>
            <a:gradFill rotWithShape="1">
              <a:gsLst>
                <a:gs pos="0">
                  <a:srgbClr val="A5A5A5"/>
                </a:gs>
                <a:gs pos="100000">
                  <a:srgbClr val="FFFFFF"/>
                </a:gs>
              </a:gsLst>
              <a:lin ang="5400000" scaled="1"/>
            </a:gra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Myriad Pro" panose="020B0503030403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Myriad Pro" panose="020B0503030403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yriad Pro" panose="020B0503030403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US" altLang="fr-FR" sz="2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Augmentation de l'espace mort</a:t>
              </a:r>
              <a:r>
                <a:rPr lang="en-US" altLang="fr-FR" sz="12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60427" name="Line 15">
              <a:extLst>
                <a:ext uri="{FF2B5EF4-FFF2-40B4-BE49-F238E27FC236}">
                  <a16:creationId xmlns:a16="http://schemas.microsoft.com/office/drawing/2014/main" id="{16D6A583-B2C3-2BC7-1C68-0604E47474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8" y="1008"/>
              <a:ext cx="1152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0428" name="Line 16">
              <a:extLst>
                <a:ext uri="{FF2B5EF4-FFF2-40B4-BE49-F238E27FC236}">
                  <a16:creationId xmlns:a16="http://schemas.microsoft.com/office/drawing/2014/main" id="{5F82B50D-0355-8137-10AE-F2DE79F523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8" y="1584"/>
              <a:ext cx="720" cy="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0429" name="Line 17">
              <a:extLst>
                <a:ext uri="{FF2B5EF4-FFF2-40B4-BE49-F238E27FC236}">
                  <a16:creationId xmlns:a16="http://schemas.microsoft.com/office/drawing/2014/main" id="{179E51D4-1C3A-A300-E311-3BEEBD4CA7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2160"/>
              <a:ext cx="7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0430" name="Line 18">
              <a:extLst>
                <a:ext uri="{FF2B5EF4-FFF2-40B4-BE49-F238E27FC236}">
                  <a16:creationId xmlns:a16="http://schemas.microsoft.com/office/drawing/2014/main" id="{44D55F46-A725-1A72-C60B-7AB6A01B3C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2400"/>
              <a:ext cx="72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0431" name="Line 19">
              <a:extLst>
                <a:ext uri="{FF2B5EF4-FFF2-40B4-BE49-F238E27FC236}">
                  <a16:creationId xmlns:a16="http://schemas.microsoft.com/office/drawing/2014/main" id="{0BE42FAE-EC75-D194-B069-4E5300351F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2448"/>
              <a:ext cx="1296" cy="9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ce réservé du numéro de diapositive 4">
            <a:extLst>
              <a:ext uri="{FF2B5EF4-FFF2-40B4-BE49-F238E27FC236}">
                <a16:creationId xmlns:a16="http://schemas.microsoft.com/office/drawing/2014/main" id="{3155220C-594D-2975-9018-69A82478D51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14BB74F-F1F0-44D6-9E36-E1D9C6065BB7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58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61443" name="Titre 8">
            <a:extLst>
              <a:ext uri="{FF2B5EF4-FFF2-40B4-BE49-F238E27FC236}">
                <a16:creationId xmlns:a16="http://schemas.microsoft.com/office/drawing/2014/main" id="{0F83F57D-16C1-29A0-55AF-684913FAC0A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Contraintes  physiologiques</a:t>
            </a:r>
          </a:p>
        </p:txBody>
      </p:sp>
      <p:sp>
        <p:nvSpPr>
          <p:cNvPr id="61444" name="Rectangle 9">
            <a:extLst>
              <a:ext uri="{FF2B5EF4-FFF2-40B4-BE49-F238E27FC236}">
                <a16:creationId xmlns:a16="http://schemas.microsoft.com/office/drawing/2014/main" id="{56A5FE48-9261-DD53-9305-145BEA74E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430338"/>
            <a:ext cx="8305800" cy="322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RESISTANCES INSPIRATOIRES ET EXPIRATOIRES :</a:t>
            </a: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 u="sng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 personne respire librement dans l’air ambiant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  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ne rencontre aucune résistance</a:t>
            </a: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Celle-ci respire au moyen d’un ARI 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doit alors « lutter » contre une résistance inspiratoire et expiratoire.</a:t>
            </a:r>
            <a:endParaRPr lang="fr-FR" altLang="fr-FR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ce réservé du numéro de diapositive 4">
            <a:extLst>
              <a:ext uri="{FF2B5EF4-FFF2-40B4-BE49-F238E27FC236}">
                <a16:creationId xmlns:a16="http://schemas.microsoft.com/office/drawing/2014/main" id="{8D652094-0539-87A4-AF60-C63FF9BCF9F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D7D97B4-FAF0-44E3-B1BB-5E2A097E7419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59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62467" name="Titre 8">
            <a:extLst>
              <a:ext uri="{FF2B5EF4-FFF2-40B4-BE49-F238E27FC236}">
                <a16:creationId xmlns:a16="http://schemas.microsoft.com/office/drawing/2014/main" id="{CA4E5D75-0268-30F9-6598-BB4D19E6008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Contraintes  physiologiques</a:t>
            </a:r>
          </a:p>
        </p:txBody>
      </p:sp>
      <p:sp>
        <p:nvSpPr>
          <p:cNvPr id="62468" name="Rectangle 9">
            <a:extLst>
              <a:ext uri="{FF2B5EF4-FFF2-40B4-BE49-F238E27FC236}">
                <a16:creationId xmlns:a16="http://schemas.microsoft.com/office/drawing/2014/main" id="{44E3502E-DF41-ED37-A9DC-35D6172C9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430338"/>
            <a:ext cx="83058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RESISTANCES INSPIRATOIRES ET EXPIRATOIRES :</a:t>
            </a: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 u="sng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Résistance inspiratoire 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Lors de l’inspiration, le porteur doit créer une dépression à l’intérieur du masque pour actionner la SAD et permettre ainsi l’arrivée d’air.</a:t>
            </a:r>
            <a:endParaRPr lang="fr-FR" altLang="fr-FR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8">
            <a:extLst>
              <a:ext uri="{FF2B5EF4-FFF2-40B4-BE49-F238E27FC236}">
                <a16:creationId xmlns:a16="http://schemas.microsoft.com/office/drawing/2014/main" id="{B5DB3A07-020E-C626-73FB-FF5332A759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Atmosphère non respirables</a:t>
            </a:r>
          </a:p>
        </p:txBody>
      </p:sp>
      <p:sp>
        <p:nvSpPr>
          <p:cNvPr id="8195" name="Espace réservé du numéro de diapositive 4">
            <a:extLst>
              <a:ext uri="{FF2B5EF4-FFF2-40B4-BE49-F238E27FC236}">
                <a16:creationId xmlns:a16="http://schemas.microsoft.com/office/drawing/2014/main" id="{60743882-1E02-9C22-C198-3939CE0544F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D671B16-2974-44EB-949A-409395C455C5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8196" name="Espace réservé du contenu 2">
            <a:extLst>
              <a:ext uri="{FF2B5EF4-FFF2-40B4-BE49-F238E27FC236}">
                <a16:creationId xmlns:a16="http://schemas.microsoft.com/office/drawing/2014/main" id="{7250A31F-C94E-5B4D-B11E-202F1F1D290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03225" y="1276350"/>
            <a:ext cx="8283575" cy="4529138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cs typeface="Arial" panose="020B0604020202020204" pitchFamily="34" charset="0"/>
              </a:rPr>
              <a:t>Définitions :</a:t>
            </a:r>
          </a:p>
          <a:p>
            <a:pPr marL="0" indent="0" algn="just" eaLnBrk="1" hangingPunct="1">
              <a:buFontTx/>
              <a:buNone/>
            </a:pPr>
            <a:endParaRPr lang="fr-FR" altLang="fr-FR" sz="24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fr-FR" altLang="fr-FR" sz="2400" b="1">
                <a:latin typeface="Times New Roman" panose="02020603050405020304" pitchFamily="18" charset="0"/>
                <a:cs typeface="Arial" panose="020B0604020202020204" pitchFamily="34" charset="0"/>
              </a:rPr>
              <a:t>Aérosol : </a:t>
            </a: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Suspension dans un milieu gazeux de particules solides ou liquides ayant une vitesse de chute inférieure à 0,25 m/s.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fr-FR" altLang="fr-FR" sz="24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fr-FR" altLang="fr-FR" sz="24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fr-FR" altLang="fr-FR" sz="2400" b="1">
                <a:latin typeface="Times New Roman" panose="02020603050405020304" pitchFamily="18" charset="0"/>
                <a:cs typeface="Arial" panose="020B0604020202020204" pitchFamily="34" charset="0"/>
              </a:rPr>
              <a:t>Air respirable : </a:t>
            </a: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Air approprié à la respiration.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fr-FR" altLang="fr-FR" sz="24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fr-FR" altLang="fr-FR" sz="24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fr-FR" altLang="fr-FR" sz="2400" b="1">
                <a:latin typeface="Times New Roman" panose="02020603050405020304" pitchFamily="18" charset="0"/>
                <a:cs typeface="Arial" panose="020B0604020202020204" pitchFamily="34" charset="0"/>
              </a:rPr>
              <a:t>Brouillard : </a:t>
            </a: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Suspension de gouttelettes dans un gaz.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fr-FR" altLang="fr-FR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ce réservé du numéro de diapositive 4">
            <a:extLst>
              <a:ext uri="{FF2B5EF4-FFF2-40B4-BE49-F238E27FC236}">
                <a16:creationId xmlns:a16="http://schemas.microsoft.com/office/drawing/2014/main" id="{BFD51A91-9191-40AC-85CE-EDD67B1D26F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9118C93-9EE5-4127-BAD7-842193D3E29D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60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63491" name="Titre 8">
            <a:extLst>
              <a:ext uri="{FF2B5EF4-FFF2-40B4-BE49-F238E27FC236}">
                <a16:creationId xmlns:a16="http://schemas.microsoft.com/office/drawing/2014/main" id="{5C28CEA9-7C9F-7920-24FD-4D451ECFCCA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Contraintes  physiologiques</a:t>
            </a:r>
          </a:p>
        </p:txBody>
      </p:sp>
      <p:sp>
        <p:nvSpPr>
          <p:cNvPr id="63492" name="Rectangle 9">
            <a:extLst>
              <a:ext uri="{FF2B5EF4-FFF2-40B4-BE49-F238E27FC236}">
                <a16:creationId xmlns:a16="http://schemas.microsoft.com/office/drawing/2014/main" id="{E70DA50C-B9C2-E993-2461-1E3E0EF65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309688"/>
            <a:ext cx="8305800" cy="24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RESISTANCES INSPIRATOIRES ET EXPIRATOIRES :</a:t>
            </a: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 u="sng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Résistance expiratoire 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Effort nécessaire que doit fournir le porteur pour vaincre la résistance de la soupape d’expiration. </a:t>
            </a:r>
          </a:p>
        </p:txBody>
      </p:sp>
      <p:pic>
        <p:nvPicPr>
          <p:cNvPr id="63493" name="Picture 6" descr="I:\A.R.I\A.R.I.C.O\Photos\inc1p26.BMP">
            <a:extLst>
              <a:ext uri="{FF2B5EF4-FFF2-40B4-BE49-F238E27FC236}">
                <a16:creationId xmlns:a16="http://schemas.microsoft.com/office/drawing/2014/main" id="{5190EB9B-FA26-4756-F965-CD65C5DB7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429000"/>
            <a:ext cx="2116137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ce réservé du numéro de diapositive 4">
            <a:extLst>
              <a:ext uri="{FF2B5EF4-FFF2-40B4-BE49-F238E27FC236}">
                <a16:creationId xmlns:a16="http://schemas.microsoft.com/office/drawing/2014/main" id="{40DED6D8-DA06-3FC2-A364-AE753A0070E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492F780-333B-4CA3-AEBF-F827025D2333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61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64515" name="Titre 8">
            <a:extLst>
              <a:ext uri="{FF2B5EF4-FFF2-40B4-BE49-F238E27FC236}">
                <a16:creationId xmlns:a16="http://schemas.microsoft.com/office/drawing/2014/main" id="{6E64AE25-DEF2-1DF6-3A06-4236C90F5C2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Contraintes  physiologiques</a:t>
            </a:r>
          </a:p>
        </p:txBody>
      </p:sp>
      <p:sp>
        <p:nvSpPr>
          <p:cNvPr id="64516" name="Rectangle 4">
            <a:extLst>
              <a:ext uri="{FF2B5EF4-FFF2-40B4-BE49-F238E27FC236}">
                <a16:creationId xmlns:a16="http://schemas.microsoft.com/office/drawing/2014/main" id="{FC6F2453-F3F2-567B-19D1-38CF4B063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254125"/>
            <a:ext cx="8424863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STRESS EMOTIF :</a:t>
            </a: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 u="sng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Causes de stress 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multiples et ressenties différemment </a:t>
            </a: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Anxiété précédant l’intervention amène notamment le sujet inexpérimenté ou manquant de pratique au port de l’A.R.I. à s’interroger sur ses capacités </a:t>
            </a: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Accroître son stress.</a:t>
            </a: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64517" name="Picture 31">
            <a:extLst>
              <a:ext uri="{FF2B5EF4-FFF2-40B4-BE49-F238E27FC236}">
                <a16:creationId xmlns:a16="http://schemas.microsoft.com/office/drawing/2014/main" id="{85B4E7BB-DE31-ADB5-9228-458522F5B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>
            <a:fillRect/>
          </a:stretch>
        </p:blipFill>
        <p:spPr bwMode="auto">
          <a:xfrm>
            <a:off x="4637088" y="3619500"/>
            <a:ext cx="4038600" cy="269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ce réservé du numéro de diapositive 4">
            <a:extLst>
              <a:ext uri="{FF2B5EF4-FFF2-40B4-BE49-F238E27FC236}">
                <a16:creationId xmlns:a16="http://schemas.microsoft.com/office/drawing/2014/main" id="{F651B0AD-C4C7-4EAF-5B79-AA5A94325F0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8B8938F-D878-4DF2-82FE-1E4A51149773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62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65539" name="Titre 8">
            <a:extLst>
              <a:ext uri="{FF2B5EF4-FFF2-40B4-BE49-F238E27FC236}">
                <a16:creationId xmlns:a16="http://schemas.microsoft.com/office/drawing/2014/main" id="{2738A267-4C07-507E-157D-3C6EF2B53D9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Contraintes  physiologiques</a:t>
            </a:r>
          </a:p>
        </p:txBody>
      </p:sp>
      <p:sp>
        <p:nvSpPr>
          <p:cNvPr id="65540" name="Rectangle 4">
            <a:extLst>
              <a:ext uri="{FF2B5EF4-FFF2-40B4-BE49-F238E27FC236}">
                <a16:creationId xmlns:a16="http://schemas.microsoft.com/office/drawing/2014/main" id="{84BA2AC1-D84C-B547-53A5-1B11DE324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341438"/>
            <a:ext cx="8424863" cy="401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STRESS EMOTIF :</a:t>
            </a: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 u="sng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 des conséquences est la sécrétion d’hormones surrénales. </a:t>
            </a: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Celle-ci entraîne une 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⸕ 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 la fréquence cardiaque et une perte de lucidité qui peut aller jusqu'à la perte de la maîtrise de soi, 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⸕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ainsi le travail du porteur et donc sa consommation d’air. </a:t>
            </a: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Principaux remèdes 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pratique régulière du port de l'ARI et un entraînement physique régulier.</a:t>
            </a: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u numéro de diapositive 4">
            <a:extLst>
              <a:ext uri="{FF2B5EF4-FFF2-40B4-BE49-F238E27FC236}">
                <a16:creationId xmlns:a16="http://schemas.microsoft.com/office/drawing/2014/main" id="{763131ED-7375-570E-BAF4-30C599C0ABE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32DEDD8-81AD-4037-BFFB-E2F53E62DF9E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63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66563" name="Titre 8">
            <a:extLst>
              <a:ext uri="{FF2B5EF4-FFF2-40B4-BE49-F238E27FC236}">
                <a16:creationId xmlns:a16="http://schemas.microsoft.com/office/drawing/2014/main" id="{46BEA0F7-64EC-2777-8D59-1C84F423F7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Contraintes  physiologiques</a:t>
            </a:r>
          </a:p>
        </p:txBody>
      </p:sp>
      <p:sp>
        <p:nvSpPr>
          <p:cNvPr id="66564" name="Rectangle 5">
            <a:extLst>
              <a:ext uri="{FF2B5EF4-FFF2-40B4-BE49-F238E27FC236}">
                <a16:creationId xmlns:a16="http://schemas.microsoft.com/office/drawing/2014/main" id="{E3E71B2F-F802-2C92-F23D-66AEF6DA7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371600"/>
            <a:ext cx="8210550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AUGMENTATION DU POIDS DU PORTEUR :</a:t>
            </a: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 u="sng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Poids ARICO peut varier entre 10 et 16 kg, </a:t>
            </a: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Supplément de poids influe sur :</a:t>
            </a: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Marche devenue moins aisée,</a:t>
            </a: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21511" name="Picture 7" descr="D:\Gravage CD2 - Photos - en 2 exemplaires - avec mes remerciements\BINOMES\Exploration\Manoeuvre de progression initiale 2.jpg">
            <a:extLst>
              <a:ext uri="{FF2B5EF4-FFF2-40B4-BE49-F238E27FC236}">
                <a16:creationId xmlns:a16="http://schemas.microsoft.com/office/drawing/2014/main" id="{E764585A-2972-E3F0-5165-C040411C2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0" b="27037"/>
          <a:stretch>
            <a:fillRect/>
          </a:stretch>
        </p:blipFill>
        <p:spPr bwMode="auto">
          <a:xfrm>
            <a:off x="5076825" y="3508375"/>
            <a:ext cx="365601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6">
            <a:extLst>
              <a:ext uri="{FF2B5EF4-FFF2-40B4-BE49-F238E27FC236}">
                <a16:creationId xmlns:a16="http://schemas.microsoft.com/office/drawing/2014/main" id="{D6D3AA1C-1B0C-9374-C083-2FC9ED897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0"/>
          <a:stretch>
            <a:fillRect/>
          </a:stretch>
        </p:blipFill>
        <p:spPr bwMode="auto">
          <a:xfrm>
            <a:off x="5970588" y="1400175"/>
            <a:ext cx="2747962" cy="325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Espace réservé du numéro de diapositive 4">
            <a:extLst>
              <a:ext uri="{FF2B5EF4-FFF2-40B4-BE49-F238E27FC236}">
                <a16:creationId xmlns:a16="http://schemas.microsoft.com/office/drawing/2014/main" id="{0AFEC477-2CE4-B390-DF21-5B8557421CB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7084240-2A22-4994-8403-28AAF5A75355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64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67588" name="Titre 8">
            <a:extLst>
              <a:ext uri="{FF2B5EF4-FFF2-40B4-BE49-F238E27FC236}">
                <a16:creationId xmlns:a16="http://schemas.microsoft.com/office/drawing/2014/main" id="{037058F1-8D96-0E30-A71D-9525E1314AC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Contraintes  physiologiques</a:t>
            </a:r>
          </a:p>
        </p:txBody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id="{58CAA76C-0108-BCD1-F6BC-DB3AD4362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371600"/>
            <a:ext cx="8210550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AUGMENTATION DU POIDS DU PORTEUR :</a:t>
            </a: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 u="sng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Mouvements du corps devenus plus éprouvants,</a:t>
            </a: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Déplacements verticaux rendus plus difficiles.</a:t>
            </a: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Tout ceci entraîne une 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⸕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de la dépense d’énergie pour un travail donné 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fatigue plus précoce et 1 hausse de la fréquence cardiaque.</a:t>
            </a: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ce réservé du numéro de diapositive 4">
            <a:extLst>
              <a:ext uri="{FF2B5EF4-FFF2-40B4-BE49-F238E27FC236}">
                <a16:creationId xmlns:a16="http://schemas.microsoft.com/office/drawing/2014/main" id="{C815D0C8-D3F0-7064-CFA9-582D42438EF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4D11BE6-3D64-478E-898A-F6CC5F5A6B56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65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68611" name="Titre 8">
            <a:extLst>
              <a:ext uri="{FF2B5EF4-FFF2-40B4-BE49-F238E27FC236}">
                <a16:creationId xmlns:a16="http://schemas.microsoft.com/office/drawing/2014/main" id="{B4D00EDE-6D3C-8433-24C8-3FBB7BFDD87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Contraintes  physiologiques</a:t>
            </a:r>
          </a:p>
        </p:txBody>
      </p:sp>
      <p:sp>
        <p:nvSpPr>
          <p:cNvPr id="68612" name="Rectangle 6">
            <a:extLst>
              <a:ext uri="{FF2B5EF4-FFF2-40B4-BE49-F238E27FC236}">
                <a16:creationId xmlns:a16="http://schemas.microsoft.com/office/drawing/2014/main" id="{23299E02-48C0-83D1-83BA-77880CB66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266825"/>
            <a:ext cx="8229600" cy="401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CONSEQUENCES SUR LA THERMOREGULATION :</a:t>
            </a: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 u="sng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L’homme est un homéotherme, c’est-à-dire qu’il maintient</a:t>
            </a: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en permanence sa 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T° 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interne. </a:t>
            </a: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Il assure son équilibre :</a:t>
            </a: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En fabriquant de la chaleur (thermogénèse) : Lors d’un effort physique, le travail musculaire participe à l’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⸕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de la 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T°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68613" name="Picture 5">
            <a:extLst>
              <a:ext uri="{FF2B5EF4-FFF2-40B4-BE49-F238E27FC236}">
                <a16:creationId xmlns:a16="http://schemas.microsoft.com/office/drawing/2014/main" id="{50063DC7-D491-EC2E-9DC5-D1020BE0B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528888"/>
            <a:ext cx="19558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ce réservé du numéro de diapositive 4">
            <a:extLst>
              <a:ext uri="{FF2B5EF4-FFF2-40B4-BE49-F238E27FC236}">
                <a16:creationId xmlns:a16="http://schemas.microsoft.com/office/drawing/2014/main" id="{798B7550-512D-F8F0-B4B9-141C984F23B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1307DF9-0FFA-40E4-8516-94ADA9AC7B9C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66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69635" name="Titre 8">
            <a:extLst>
              <a:ext uri="{FF2B5EF4-FFF2-40B4-BE49-F238E27FC236}">
                <a16:creationId xmlns:a16="http://schemas.microsoft.com/office/drawing/2014/main" id="{01CB576E-7E10-5D88-30B3-3972B060D5C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Contraintes  physiologiques</a:t>
            </a:r>
          </a:p>
        </p:txBody>
      </p:sp>
      <p:sp>
        <p:nvSpPr>
          <p:cNvPr id="69636" name="Rectangle 6">
            <a:extLst>
              <a:ext uri="{FF2B5EF4-FFF2-40B4-BE49-F238E27FC236}">
                <a16:creationId xmlns:a16="http://schemas.microsoft.com/office/drawing/2014/main" id="{D170D60D-83B4-21BB-465E-482C9B66E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266825"/>
            <a:ext cx="822960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CONSEQUENCES SUR LA THERMOREGULATION :</a:t>
            </a: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 u="sng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En la perdant</a:t>
            </a: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(thermolyse) : La 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⸔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de la chaleur corporelle sera alors assurée essentiellement par la sudation afin de rétablir l’équilibre thermique.</a:t>
            </a:r>
          </a:p>
        </p:txBody>
      </p:sp>
      <p:pic>
        <p:nvPicPr>
          <p:cNvPr id="69637" name="Picture 5">
            <a:extLst>
              <a:ext uri="{FF2B5EF4-FFF2-40B4-BE49-F238E27FC236}">
                <a16:creationId xmlns:a16="http://schemas.microsoft.com/office/drawing/2014/main" id="{7E6BA155-516E-243A-D2E9-8F07D1686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548063"/>
            <a:ext cx="2657475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ce réservé du numéro de diapositive 4">
            <a:extLst>
              <a:ext uri="{FF2B5EF4-FFF2-40B4-BE49-F238E27FC236}">
                <a16:creationId xmlns:a16="http://schemas.microsoft.com/office/drawing/2014/main" id="{DA75F790-A88D-38B4-D4A9-ECD24C1BCB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54BD4D-8216-4FCA-B32A-3E1139725061}" type="slidenum">
              <a:rPr lang="fr-FR" altLang="fr-FR" sz="2000" smtClean="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67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70659" name="Titre 8">
            <a:extLst>
              <a:ext uri="{FF2B5EF4-FFF2-40B4-BE49-F238E27FC236}">
                <a16:creationId xmlns:a16="http://schemas.microsoft.com/office/drawing/2014/main" id="{F174DE4A-C6D3-7E2D-1E49-4208F76D4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Contraintes  physiologiques</a:t>
            </a:r>
          </a:p>
        </p:txBody>
      </p:sp>
      <p:sp>
        <p:nvSpPr>
          <p:cNvPr id="70660" name="Rectangle 2">
            <a:extLst>
              <a:ext uri="{FF2B5EF4-FFF2-40B4-BE49-F238E27FC236}">
                <a16:creationId xmlns:a16="http://schemas.microsoft.com/office/drawing/2014/main" id="{3B3B694D-E74B-BAA3-A7E8-818E35CB1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5" y="1376363"/>
            <a:ext cx="8424863" cy="322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Sous ARI, 3 facteurs interviennent sur l’équilibre thermique :</a:t>
            </a:r>
          </a:p>
          <a:p>
            <a:pPr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Exposition aux très fortes 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T° 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Perte d’efficacité de la sudation (due à l’évaporation limitée par les E.P.I.) ;</a:t>
            </a:r>
          </a:p>
          <a:p>
            <a:pPr eaLnBrk="1" hangingPunct="1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Effort physique.</a:t>
            </a:r>
          </a:p>
        </p:txBody>
      </p:sp>
      <p:graphicFrame>
        <p:nvGraphicFramePr>
          <p:cNvPr id="15368" name="Object 8">
            <a:extLst>
              <a:ext uri="{FF2B5EF4-FFF2-40B4-BE49-F238E27FC236}">
                <a16:creationId xmlns:a16="http://schemas.microsoft.com/office/drawing/2014/main" id="{1F8A670F-93DA-65A5-F4EB-A21D877C2A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56100" y="3429000"/>
          <a:ext cx="3733800" cy="280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4761905" imgH="3572374" progId="MSPhotoEd.3">
                  <p:embed/>
                </p:oleObj>
              </mc:Choice>
              <mc:Fallback>
                <p:oleObj name="Photo Editor Photo" r:id="rId2" imgW="4761905" imgH="3572374" progId="MSPhotoEd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3429000"/>
                        <a:ext cx="3733800" cy="280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ce réservé du numéro de diapositive 4">
            <a:extLst>
              <a:ext uri="{FF2B5EF4-FFF2-40B4-BE49-F238E27FC236}">
                <a16:creationId xmlns:a16="http://schemas.microsoft.com/office/drawing/2014/main" id="{AF35D1BB-924E-220B-5681-0AD987AC8F7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CC28359-3904-49AB-BBC1-828CB590A7F0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68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71683" name="Titre 8">
            <a:extLst>
              <a:ext uri="{FF2B5EF4-FFF2-40B4-BE49-F238E27FC236}">
                <a16:creationId xmlns:a16="http://schemas.microsoft.com/office/drawing/2014/main" id="{4301102F-E986-10B1-1342-E5AD6A715E6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Contraintes  physiologiques</a:t>
            </a:r>
          </a:p>
        </p:txBody>
      </p:sp>
      <p:sp>
        <p:nvSpPr>
          <p:cNvPr id="71684" name="Rectangle 2">
            <a:extLst>
              <a:ext uri="{FF2B5EF4-FFF2-40B4-BE49-F238E27FC236}">
                <a16:creationId xmlns:a16="http://schemas.microsoft.com/office/drawing/2014/main" id="{C1A08F8C-A900-F1B2-29C9-5BFBBD13E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341438"/>
            <a:ext cx="8424863" cy="401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Seule possibilité physiologique permettant la perte de chaleur reste alors la ventilation. </a:t>
            </a:r>
          </a:p>
          <a:p>
            <a:pPr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Celle-ci ne permet pas d’abaisser suffisamment la 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T°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même si le porteur accélère sa fréquence ventilatoire. </a:t>
            </a: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 +, l’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⸕ 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 la consommation d’air </a:t>
            </a: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due à l’hyperventilation réduit l’autonomie </a:t>
            </a: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et peut entraîner des pertes de lucidité.</a:t>
            </a:r>
          </a:p>
        </p:txBody>
      </p:sp>
      <p:pic>
        <p:nvPicPr>
          <p:cNvPr id="71685" name="Picture 5">
            <a:extLst>
              <a:ext uri="{FF2B5EF4-FFF2-40B4-BE49-F238E27FC236}">
                <a16:creationId xmlns:a16="http://schemas.microsoft.com/office/drawing/2014/main" id="{73AED60B-5A56-C446-3F69-C0BE0BE4E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025" y="3573463"/>
            <a:ext cx="2820988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6" descr="GTOD INC_Livre 3 - Les reconnaissances - nov2020_Page_092">
            <a:extLst>
              <a:ext uri="{FF2B5EF4-FFF2-40B4-BE49-F238E27FC236}">
                <a16:creationId xmlns:a16="http://schemas.microsoft.com/office/drawing/2014/main" id="{34641536-2DDB-E505-3DD0-E19788197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96" t="14038" r="6610" b="68831"/>
          <a:stretch>
            <a:fillRect/>
          </a:stretch>
        </p:blipFill>
        <p:spPr bwMode="auto">
          <a:xfrm>
            <a:off x="6227763" y="2681288"/>
            <a:ext cx="2708275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Espace réservé du numéro de diapositive 4">
            <a:extLst>
              <a:ext uri="{FF2B5EF4-FFF2-40B4-BE49-F238E27FC236}">
                <a16:creationId xmlns:a16="http://schemas.microsoft.com/office/drawing/2014/main" id="{A1633C45-F9DE-ED7D-0480-CA1F0B7F77D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EF57D48-2B5A-4797-A196-F82602303297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69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72708" name="Titre 8">
            <a:extLst>
              <a:ext uri="{FF2B5EF4-FFF2-40B4-BE49-F238E27FC236}">
                <a16:creationId xmlns:a16="http://schemas.microsoft.com/office/drawing/2014/main" id="{187C6198-D238-C025-88BF-68766B7836D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Contraintes  physiologiques</a:t>
            </a:r>
          </a:p>
        </p:txBody>
      </p:sp>
      <p:sp>
        <p:nvSpPr>
          <p:cNvPr id="72709" name="Rectangle 5">
            <a:extLst>
              <a:ext uri="{FF2B5EF4-FFF2-40B4-BE49-F238E27FC236}">
                <a16:creationId xmlns:a16="http://schemas.microsoft.com/office/drawing/2014/main" id="{25E271EB-9EAD-C5B1-0A8D-70C8EFE76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1214438"/>
            <a:ext cx="8367713" cy="401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cs typeface="Arial" panose="020B0604020202020204" pitchFamily="34" charset="0"/>
              </a:rPr>
              <a:t>AUGMENTATION DE L’ESPACE MORT :</a:t>
            </a:r>
          </a:p>
          <a:p>
            <a:pPr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 u="sng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</a:t>
            </a: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olume d’air non expiré et présent depuis les alvéoles pulmonaires jusqu’à la soupape d’expiration du masque. </a:t>
            </a: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Comprend : </a:t>
            </a: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 Bronchioles, les bronches </a:t>
            </a: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 Voies aériennes supérieures </a:t>
            </a: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 Volume restant libre à l’intérieur du ½ masque.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8">
            <a:extLst>
              <a:ext uri="{FF2B5EF4-FFF2-40B4-BE49-F238E27FC236}">
                <a16:creationId xmlns:a16="http://schemas.microsoft.com/office/drawing/2014/main" id="{C3257D7D-CBB6-0735-08B0-1164C4C43AC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Atmosphère non respirables</a:t>
            </a:r>
          </a:p>
        </p:txBody>
      </p:sp>
      <p:sp>
        <p:nvSpPr>
          <p:cNvPr id="9219" name="Espace réservé du numéro de diapositive 4">
            <a:extLst>
              <a:ext uri="{FF2B5EF4-FFF2-40B4-BE49-F238E27FC236}">
                <a16:creationId xmlns:a16="http://schemas.microsoft.com/office/drawing/2014/main" id="{EA41E40E-5423-8371-7452-C4AA5977B49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FE2AF53-BC00-4FE0-B771-A74ED34D2994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9220" name="Espace réservé du contenu 2">
            <a:extLst>
              <a:ext uri="{FF2B5EF4-FFF2-40B4-BE49-F238E27FC236}">
                <a16:creationId xmlns:a16="http://schemas.microsoft.com/office/drawing/2014/main" id="{D158D8D2-0022-9428-6459-12B8B08D025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23850" y="1341438"/>
            <a:ext cx="8283575" cy="4540250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fr-FR" altLang="fr-FR" sz="2400" b="1">
                <a:latin typeface="Times New Roman" panose="02020603050405020304" pitchFamily="18" charset="0"/>
                <a:cs typeface="Arial" panose="020B0604020202020204" pitchFamily="34" charset="0"/>
              </a:rPr>
              <a:t>Fumée : </a:t>
            </a: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Ensemble de gaz de combustion et des particules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fr-FR" altLang="fr-FR" sz="24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fr-FR" altLang="fr-FR" sz="2400" b="1">
                <a:latin typeface="Times New Roman" panose="02020603050405020304" pitchFamily="18" charset="0"/>
                <a:cs typeface="Arial" panose="020B0604020202020204" pitchFamily="34" charset="0"/>
              </a:rPr>
              <a:t>Gaz : </a:t>
            </a: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Tout corps fluide compressible et extensible.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fr-FR" altLang="fr-FR" sz="2400" b="1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fr-FR" altLang="fr-FR" sz="2400" b="1">
                <a:latin typeface="Times New Roman" panose="02020603050405020304" pitchFamily="18" charset="0"/>
                <a:cs typeface="Arial" panose="020B0604020202020204" pitchFamily="34" charset="0"/>
              </a:rPr>
              <a:t>Gaz de pyrolyse </a:t>
            </a: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fr-FR" altLang="fr-FR" sz="2400" b="1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Décomposition chimique irréversible d’un matériau produite par une </a:t>
            </a: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</a:t>
            </a: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 de T° pour obtenir d’autres produits qu’il ne contenait pas.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fr-FR" altLang="fr-FR" sz="2400" b="1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fr-FR" altLang="fr-FR" sz="2400" b="1">
                <a:latin typeface="Times New Roman" panose="02020603050405020304" pitchFamily="18" charset="0"/>
                <a:cs typeface="Arial" panose="020B0604020202020204" pitchFamily="34" charset="0"/>
              </a:rPr>
              <a:t>Impureté : </a:t>
            </a: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Matière solide, liquide ou gazeuse, indésirable dans l'air.</a:t>
            </a:r>
            <a:endParaRPr lang="fr-FR" altLang="fr-FR" sz="2400" b="1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ce réservé du numéro de diapositive 4">
            <a:extLst>
              <a:ext uri="{FF2B5EF4-FFF2-40B4-BE49-F238E27FC236}">
                <a16:creationId xmlns:a16="http://schemas.microsoft.com/office/drawing/2014/main" id="{6992F640-B26E-5FE3-D47C-25D098D06E5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8FC689C-B71D-4069-9A2E-BE02088B4561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70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73731" name="Titre 8">
            <a:extLst>
              <a:ext uri="{FF2B5EF4-FFF2-40B4-BE49-F238E27FC236}">
                <a16:creationId xmlns:a16="http://schemas.microsoft.com/office/drawing/2014/main" id="{92727938-4289-B0C6-F83A-093F132A1EF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Contraintes  physiologiques</a:t>
            </a:r>
          </a:p>
        </p:txBody>
      </p:sp>
      <p:sp>
        <p:nvSpPr>
          <p:cNvPr id="73732" name="Rectangle 5">
            <a:extLst>
              <a:ext uri="{FF2B5EF4-FFF2-40B4-BE49-F238E27FC236}">
                <a16:creationId xmlns:a16="http://schemas.microsoft.com/office/drawing/2014/main" id="{D575AB88-55EC-A8AD-4D7F-6B217CEE9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371600"/>
            <a:ext cx="8077200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cs typeface="Arial" panose="020B0604020202020204" pitchFamily="34" charset="0"/>
              </a:rPr>
              <a:t>AUGMENTATION DE L’ESPACE MORT :</a:t>
            </a:r>
          </a:p>
          <a:p>
            <a:pPr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Espace mort génère 2 effets négatifs pour le porteur d’A.R.I. : </a:t>
            </a: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Augmente le volume d’air nécessaire à la bonne ventilation du porteur</a:t>
            </a: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Ne permet pas de chasser entièrement l’air vicié, ce qui fait qu’une partie de l’air riche en CO</a:t>
            </a:r>
            <a:r>
              <a:rPr lang="fr-FR" altLang="fr-FR" sz="2400" baseline="-25000"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 est inspirée à nouveau.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ce réservé du numéro de diapositive 4">
            <a:extLst>
              <a:ext uri="{FF2B5EF4-FFF2-40B4-BE49-F238E27FC236}">
                <a16:creationId xmlns:a16="http://schemas.microsoft.com/office/drawing/2014/main" id="{AD1CEFAC-1B91-536F-A095-561B495A239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3D898FC-2290-4108-95FD-0093E7497ED7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71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74755" name="Titre 8">
            <a:extLst>
              <a:ext uri="{FF2B5EF4-FFF2-40B4-BE49-F238E27FC236}">
                <a16:creationId xmlns:a16="http://schemas.microsoft.com/office/drawing/2014/main" id="{0F260C08-362A-8D02-2435-A8D2406F6BB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Contraintes  physiologiques</a:t>
            </a:r>
          </a:p>
        </p:txBody>
      </p:sp>
      <p:pic>
        <p:nvPicPr>
          <p:cNvPr id="50181" name="Picture 5" descr="C:\DIAPORAMA\ARI\espace m1 - 1.GIF">
            <a:extLst>
              <a:ext uri="{FF2B5EF4-FFF2-40B4-BE49-F238E27FC236}">
                <a16:creationId xmlns:a16="http://schemas.microsoft.com/office/drawing/2014/main" id="{7288073F-33E8-1696-8CF2-D8647E42D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12875"/>
            <a:ext cx="271145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6" descr="C:\DIAPORAMA\ARI\espace m2 - 1.GIF">
            <a:extLst>
              <a:ext uri="{FF2B5EF4-FFF2-40B4-BE49-F238E27FC236}">
                <a16:creationId xmlns:a16="http://schemas.microsoft.com/office/drawing/2014/main" id="{F847B171-A8F1-CE68-4A60-3166C4330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1412875"/>
            <a:ext cx="2484438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7" descr="C:\DIAPORAMA\ARI\444s titre - 1.gif">
            <a:extLst>
              <a:ext uri="{FF2B5EF4-FFF2-40B4-BE49-F238E27FC236}">
                <a16:creationId xmlns:a16="http://schemas.microsoft.com/office/drawing/2014/main" id="{C936C671-30A7-F249-6503-5EE8C801B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412875"/>
            <a:ext cx="227012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9" name="Rectangle 8">
            <a:extLst>
              <a:ext uri="{FF2B5EF4-FFF2-40B4-BE49-F238E27FC236}">
                <a16:creationId xmlns:a16="http://schemas.microsoft.com/office/drawing/2014/main" id="{3EA3A64B-AEEB-93AE-44F3-3423C2BFD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029200"/>
            <a:ext cx="685800" cy="152400"/>
          </a:xfrm>
          <a:prstGeom prst="rect">
            <a:avLst/>
          </a:prstGeom>
          <a:solidFill>
            <a:srgbClr val="FF99CC"/>
          </a:solidFill>
          <a:ln w="25400">
            <a:solidFill>
              <a:schemeClr val="tx1"/>
            </a:solidFill>
            <a:miter lim="800000"/>
            <a:headEnd type="none" w="sm" len="sm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sp>
        <p:nvSpPr>
          <p:cNvPr id="74760" name="Rectangle 9">
            <a:extLst>
              <a:ext uri="{FF2B5EF4-FFF2-40B4-BE49-F238E27FC236}">
                <a16:creationId xmlns:a16="http://schemas.microsoft.com/office/drawing/2014/main" id="{F39614DA-24F5-A961-43E0-31880B701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486400"/>
            <a:ext cx="685800" cy="152400"/>
          </a:xfrm>
          <a:prstGeom prst="rect">
            <a:avLst/>
          </a:prstGeom>
          <a:solidFill>
            <a:srgbClr val="6699FF"/>
          </a:solidFill>
          <a:ln w="25400">
            <a:solidFill>
              <a:schemeClr val="tx1"/>
            </a:solidFill>
            <a:miter lim="800000"/>
            <a:headEnd type="none" w="sm" len="sm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sp>
        <p:nvSpPr>
          <p:cNvPr id="74761" name="Text Box 10">
            <a:extLst>
              <a:ext uri="{FF2B5EF4-FFF2-40B4-BE49-F238E27FC236}">
                <a16:creationId xmlns:a16="http://schemas.microsoft.com/office/drawing/2014/main" id="{4D39C0D9-81C0-F77A-A3CA-259892EA1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953000"/>
            <a:ext cx="111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</a:rPr>
              <a:t>Air expiré</a:t>
            </a:r>
          </a:p>
        </p:txBody>
      </p:sp>
      <p:sp>
        <p:nvSpPr>
          <p:cNvPr id="74762" name="Text Box 11">
            <a:extLst>
              <a:ext uri="{FF2B5EF4-FFF2-40B4-BE49-F238E27FC236}">
                <a16:creationId xmlns:a16="http://schemas.microsoft.com/office/drawing/2014/main" id="{63987D9C-531E-0087-C191-225384A28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470525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</a:rPr>
              <a:t>Air inspiré bouteille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5" descr="GTOD INC_Livre 3 - Les reconnaissances - nov2020_Page_092">
            <a:extLst>
              <a:ext uri="{FF2B5EF4-FFF2-40B4-BE49-F238E27FC236}">
                <a16:creationId xmlns:a16="http://schemas.microsoft.com/office/drawing/2014/main" id="{B8012B7F-2381-6D80-8235-65CB48890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5" t="50549" r="12737" b="15150"/>
          <a:stretch>
            <a:fillRect/>
          </a:stretch>
        </p:blipFill>
        <p:spPr bwMode="auto">
          <a:xfrm>
            <a:off x="3851275" y="2868613"/>
            <a:ext cx="4968875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Espace réservé du numéro de diapositive 4">
            <a:extLst>
              <a:ext uri="{FF2B5EF4-FFF2-40B4-BE49-F238E27FC236}">
                <a16:creationId xmlns:a16="http://schemas.microsoft.com/office/drawing/2014/main" id="{6C22F37F-CA83-9C15-C70B-461F5F6E867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19914B5-F17D-4AC8-84B8-388DFEA443E1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72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75780" name="Titre 8">
            <a:extLst>
              <a:ext uri="{FF2B5EF4-FFF2-40B4-BE49-F238E27FC236}">
                <a16:creationId xmlns:a16="http://schemas.microsoft.com/office/drawing/2014/main" id="{56A83F4B-BAFD-70C9-4B8F-0F4EB7342AD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Contraintes  physiologiques</a:t>
            </a: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5A6CE16B-EB26-E283-ABCD-B7CAA93D7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344613"/>
            <a:ext cx="8424863" cy="4017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buFontTx/>
              <a:buNone/>
              <a:defRPr/>
            </a:pPr>
            <a:r>
              <a:rPr lang="fr-FR" altLang="fr-FR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EFFETS SUR L’ORGANISME :</a:t>
            </a:r>
          </a:p>
          <a:p>
            <a:pPr eaLnBrk="1" hangingPunct="1">
              <a:lnSpc>
                <a:spcPct val="107000"/>
              </a:lnSpc>
              <a:spcBef>
                <a:spcPct val="0"/>
              </a:spcBef>
              <a:buFontTx/>
              <a:buNone/>
              <a:defRPr/>
            </a:pPr>
            <a:endParaRPr lang="fr-FR" altLang="fr-FR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  <a:defRPr/>
            </a:pPr>
            <a:r>
              <a:rPr lang="fr-FR" alt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Tout enrichissement de l’air inspiré en CO</a:t>
            </a:r>
            <a:r>
              <a:rPr lang="fr-FR" altLang="fr-FR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alt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provoque une hyperventilation et une sécrétion d’hormones, le tout contribuant à l’</a:t>
            </a:r>
            <a:r>
              <a:rPr lang="fr-FR" alt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⸕</a:t>
            </a:r>
            <a:r>
              <a:rPr lang="fr-FR" alt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consommation d’air</a:t>
            </a: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  <a:defRPr/>
            </a:pPr>
            <a:endParaRPr lang="fr-FR" alt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  <a:defRPr/>
            </a:pPr>
            <a:endParaRPr lang="fr-FR" alt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Char char="è"/>
              <a:defRPr/>
            </a:pPr>
            <a:r>
              <a:rPr lang="fr-FR" alt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limiter l’espace mort est un </a:t>
            </a: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fr-FR" alt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système séparant le ½ masque </a:t>
            </a: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fr-FR" alt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supérieur et le ½ masque inférieur.</a:t>
            </a:r>
          </a:p>
        </p:txBody>
      </p:sp>
      <p:sp>
        <p:nvSpPr>
          <p:cNvPr id="75782" name="Rectangle 6">
            <a:extLst>
              <a:ext uri="{FF2B5EF4-FFF2-40B4-BE49-F238E27FC236}">
                <a16:creationId xmlns:a16="http://schemas.microsoft.com/office/drawing/2014/main" id="{D18F4BDF-9A37-7F19-9595-1C65445D7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re 8">
            <a:extLst>
              <a:ext uri="{FF2B5EF4-FFF2-40B4-BE49-F238E27FC236}">
                <a16:creationId xmlns:a16="http://schemas.microsoft.com/office/drawing/2014/main" id="{23DDF833-420B-6215-C288-5C16148DA73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Conclusion</a:t>
            </a:r>
          </a:p>
        </p:txBody>
      </p:sp>
      <p:sp>
        <p:nvSpPr>
          <p:cNvPr id="76803" name="Espace réservé du numéro de diapositive 4">
            <a:extLst>
              <a:ext uri="{FF2B5EF4-FFF2-40B4-BE49-F238E27FC236}">
                <a16:creationId xmlns:a16="http://schemas.microsoft.com/office/drawing/2014/main" id="{3D0228D7-8A85-7981-138C-0527E048EEF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FF2690B-D0E1-4879-A15E-921D1FE7FAA3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73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A93516BE-CAE4-C7C0-68FC-DCD86CEFEACB}"/>
              </a:ext>
            </a:extLst>
          </p:cNvPr>
          <p:cNvCxnSpPr/>
          <p:nvPr/>
        </p:nvCxnSpPr>
        <p:spPr>
          <a:xfrm rot="5400000">
            <a:off x="2143125" y="3721100"/>
            <a:ext cx="4859338" cy="1588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805" name="ZoneTexte 12">
            <a:extLst>
              <a:ext uri="{FF2B5EF4-FFF2-40B4-BE49-F238E27FC236}">
                <a16:creationId xmlns:a16="http://schemas.microsoft.com/office/drawing/2014/main" id="{C29B93FE-A975-5001-7842-92977AF57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1700" y="2133600"/>
            <a:ext cx="4037013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Année : 2024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Contact : pour toute remarque concernant ce document, merci d’envoyer un mail sur l’adresse suivante :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gfor_jsp@sdmis.fr</a:t>
            </a:r>
            <a:endParaRPr lang="fr-FR" altLang="fr-FR" sz="20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6806" name="ZoneTexte 15">
            <a:extLst>
              <a:ext uri="{FF2B5EF4-FFF2-40B4-BE49-F238E27FC236}">
                <a16:creationId xmlns:a16="http://schemas.microsoft.com/office/drawing/2014/main" id="{810F863F-1239-4829-AFB3-1026E8A7F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752600"/>
            <a:ext cx="38862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altLang="fr-FR" sz="2000" b="1">
                <a:latin typeface="Times New Roman" panose="02020603050405020304" pitchFamily="18" charset="0"/>
                <a:cs typeface="Calibri" panose="020F0502020204030204" pitchFamily="34" charset="0"/>
              </a:rPr>
              <a:t> Définitions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altLang="fr-FR" sz="2000" b="1">
                <a:latin typeface="Times New Roman" panose="02020603050405020304" pitchFamily="18" charset="0"/>
                <a:cs typeface="Calibri" panose="020F0502020204030204" pitchFamily="34" charset="0"/>
              </a:rPr>
              <a:t> Les fumées d’incendie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altLang="fr-FR" sz="2000" b="1">
                <a:latin typeface="Times New Roman" panose="02020603050405020304" pitchFamily="18" charset="0"/>
                <a:cs typeface="Calibri" panose="020F0502020204030204" pitchFamily="34" charset="0"/>
              </a:rPr>
              <a:t> Les épandages et atmosphères toxiques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altLang="fr-FR" sz="2000" b="1">
                <a:latin typeface="Times New Roman" panose="02020603050405020304" pitchFamily="18" charset="0"/>
                <a:cs typeface="Calibri" panose="020F0502020204030204" pitchFamily="34" charset="0"/>
              </a:rPr>
              <a:t> Les contraintes physiologiques</a:t>
            </a:r>
            <a:endParaRPr lang="fr-FR" altLang="fr-FR" sz="20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8">
            <a:extLst>
              <a:ext uri="{FF2B5EF4-FFF2-40B4-BE49-F238E27FC236}">
                <a16:creationId xmlns:a16="http://schemas.microsoft.com/office/drawing/2014/main" id="{06CB8901-B1E0-D536-0ACC-C7EA2764BCA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Atmosphère non respirables</a:t>
            </a:r>
          </a:p>
        </p:txBody>
      </p:sp>
      <p:sp>
        <p:nvSpPr>
          <p:cNvPr id="10243" name="Espace réservé du numéro de diapositive 4">
            <a:extLst>
              <a:ext uri="{FF2B5EF4-FFF2-40B4-BE49-F238E27FC236}">
                <a16:creationId xmlns:a16="http://schemas.microsoft.com/office/drawing/2014/main" id="{72C79588-A808-0E4A-9356-F026B0AF383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C466701-A3E5-48CB-ACD0-747F19BAC3C2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0244" name="Espace réservé du contenu 2">
            <a:extLst>
              <a:ext uri="{FF2B5EF4-FFF2-40B4-BE49-F238E27FC236}">
                <a16:creationId xmlns:a16="http://schemas.microsoft.com/office/drawing/2014/main" id="{785E2E0C-A57B-EE79-EFE5-6071AEA6BE3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5288" y="1484313"/>
            <a:ext cx="8001000" cy="4129087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fr-FR" altLang="fr-FR" sz="2400" b="1">
                <a:latin typeface="Times New Roman" panose="02020603050405020304" pitchFamily="18" charset="0"/>
                <a:cs typeface="Arial" panose="020B0604020202020204" pitchFamily="34" charset="0"/>
              </a:rPr>
              <a:t>Particule : </a:t>
            </a: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Petite partie de matière solide ou liquide.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fr-FR" altLang="fr-FR" sz="2400" b="1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fr-FR" altLang="fr-FR" sz="2400" b="1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fr-FR" altLang="fr-FR" sz="2400" b="1">
                <a:latin typeface="Times New Roman" panose="02020603050405020304" pitchFamily="18" charset="0"/>
                <a:cs typeface="Arial" panose="020B0604020202020204" pitchFamily="34" charset="0"/>
              </a:rPr>
              <a:t>Poussière : </a:t>
            </a: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Terme général désignant des particules solides de dimensions et de provenance diverses qui peuvent généralement rester un certain temps dans l'air.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fr-FR" altLang="fr-FR" sz="2400" b="1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fr-FR" altLang="fr-FR" sz="2400" b="1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fr-FR" altLang="fr-FR" sz="2400" b="1">
                <a:latin typeface="Times New Roman" panose="02020603050405020304" pitchFamily="18" charset="0"/>
                <a:cs typeface="Arial" panose="020B0604020202020204" pitchFamily="34" charset="0"/>
              </a:rPr>
              <a:t>Vapeur : </a:t>
            </a: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Phase gazeuse d’1 substance qui est solide ou liquide à 20°C et 1 bar.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8">
            <a:extLst>
              <a:ext uri="{FF2B5EF4-FFF2-40B4-BE49-F238E27FC236}">
                <a16:creationId xmlns:a16="http://schemas.microsoft.com/office/drawing/2014/main" id="{D218288D-DD98-D459-8873-7733A8D5D6E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Atmosphère non respirables</a:t>
            </a:r>
          </a:p>
        </p:txBody>
      </p:sp>
      <p:sp>
        <p:nvSpPr>
          <p:cNvPr id="11267" name="Espace réservé du numéro de diapositive 4">
            <a:extLst>
              <a:ext uri="{FF2B5EF4-FFF2-40B4-BE49-F238E27FC236}">
                <a16:creationId xmlns:a16="http://schemas.microsoft.com/office/drawing/2014/main" id="{C938F17E-9B0D-119E-88B9-2FAF6C08435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A2ABB24-9C38-4837-9FB4-2C54A91FA83A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1268" name="Text Box 5">
            <a:extLst>
              <a:ext uri="{FF2B5EF4-FFF2-40B4-BE49-F238E27FC236}">
                <a16:creationId xmlns:a16="http://schemas.microsoft.com/office/drawing/2014/main" id="{91251213-1584-B8B5-7B94-DC6F38EEA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1382713"/>
            <a:ext cx="49879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FR" altLang="fr-FR" sz="2400" b="1">
                <a:latin typeface="Times New Roman" panose="02020603050405020304" pitchFamily="18" charset="0"/>
              </a:rPr>
              <a:t>Que se passe-t-il lors d’un incendie ?</a:t>
            </a:r>
          </a:p>
        </p:txBody>
      </p:sp>
      <p:sp>
        <p:nvSpPr>
          <p:cNvPr id="38918" name="Text Box 6">
            <a:extLst>
              <a:ext uri="{FF2B5EF4-FFF2-40B4-BE49-F238E27FC236}">
                <a16:creationId xmlns:a16="http://schemas.microsoft.com/office/drawing/2014/main" id="{F515B0EF-DB1D-D48F-A9A1-B1045A0C1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209800"/>
            <a:ext cx="3870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</a:rPr>
              <a:t>Il y a production  - de chaleur,</a:t>
            </a:r>
          </a:p>
        </p:txBody>
      </p:sp>
      <p:sp>
        <p:nvSpPr>
          <p:cNvPr id="38919" name="Text Box 7">
            <a:extLst>
              <a:ext uri="{FF2B5EF4-FFF2-40B4-BE49-F238E27FC236}">
                <a16:creationId xmlns:a16="http://schemas.microsoft.com/office/drawing/2014/main" id="{EE9DD3AC-3A3A-EF88-EC01-AA0DC5C7D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743200"/>
            <a:ext cx="1223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</a:rPr>
              <a:t>- de gaz,</a:t>
            </a:r>
          </a:p>
        </p:txBody>
      </p:sp>
      <p:sp>
        <p:nvSpPr>
          <p:cNvPr id="38920" name="Text Box 8">
            <a:extLst>
              <a:ext uri="{FF2B5EF4-FFF2-40B4-BE49-F238E27FC236}">
                <a16:creationId xmlns:a16="http://schemas.microsoft.com/office/drawing/2014/main" id="{7B6C7F7C-B461-EADC-2F5D-82DDA460E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886200"/>
            <a:ext cx="1562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</a:rPr>
              <a:t>- de fumée.</a:t>
            </a:r>
          </a:p>
        </p:txBody>
      </p:sp>
      <p:sp>
        <p:nvSpPr>
          <p:cNvPr id="38921" name="Text Box 9">
            <a:extLst>
              <a:ext uri="{FF2B5EF4-FFF2-40B4-BE49-F238E27FC236}">
                <a16:creationId xmlns:a16="http://schemas.microsoft.com/office/drawing/2014/main" id="{B630FBF5-FD03-B68F-FB55-57339F293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338" y="4875213"/>
            <a:ext cx="349091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</a:rPr>
              <a:t>Il y a consommation d’O</a:t>
            </a:r>
            <a:r>
              <a:rPr lang="fr-FR" altLang="fr-FR" sz="2400" baseline="-25000">
                <a:latin typeface="Times New Roman" panose="02020603050405020304" pitchFamily="18" charset="0"/>
              </a:rPr>
              <a:t>2</a:t>
            </a:r>
            <a:r>
              <a:rPr lang="fr-FR" altLang="fr-FR" sz="240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8923" name="Text Box 11">
            <a:extLst>
              <a:ext uri="{FF2B5EF4-FFF2-40B4-BE49-F238E27FC236}">
                <a16:creationId xmlns:a16="http://schemas.microsoft.com/office/drawing/2014/main" id="{3731CD06-3AAD-0A5F-4DBE-5F1B26438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352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</a:rPr>
              <a:t>- de vapeurs,</a:t>
            </a:r>
          </a:p>
        </p:txBody>
      </p:sp>
      <p:sp>
        <p:nvSpPr>
          <p:cNvPr id="11274" name="ZoneTexte 25">
            <a:extLst>
              <a:ext uri="{FF2B5EF4-FFF2-40B4-BE49-F238E27FC236}">
                <a16:creationId xmlns:a16="http://schemas.microsoft.com/office/drawing/2014/main" id="{E53A5E61-093B-E34E-7A49-C26253464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4438" y="2565400"/>
            <a:ext cx="36512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200" b="1">
                <a:latin typeface="Times New Roman" panose="02020603050405020304" pitchFamily="18" charset="0"/>
                <a:cs typeface="Arial" panose="020B0604020202020204" pitchFamily="34" charset="0"/>
              </a:rPr>
              <a:t>        </a:t>
            </a:r>
            <a:r>
              <a:rPr lang="fr-FR" altLang="fr-FR" sz="22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fr-FR" altLang="fr-FR" sz="2200" b="1">
                <a:solidFill>
                  <a:srgbClr val="A6A6A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HAUDES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200" b="1">
                <a:latin typeface="Times New Roman" panose="02020603050405020304" pitchFamily="18" charset="0"/>
                <a:cs typeface="Arial" panose="020B0604020202020204" pitchFamily="34" charset="0"/>
              </a:rPr>
              <a:t>        </a:t>
            </a:r>
            <a:r>
              <a:rPr lang="fr-FR" altLang="fr-FR" sz="22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fr-FR" altLang="fr-FR" sz="2200" b="1">
                <a:solidFill>
                  <a:srgbClr val="A6A6A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PAQUES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200" b="1">
                <a:latin typeface="Times New Roman" panose="02020603050405020304" pitchFamily="18" charset="0"/>
                <a:cs typeface="Arial" panose="020B0604020202020204" pitchFamily="34" charset="0"/>
              </a:rPr>
              <a:t>        </a:t>
            </a:r>
            <a:r>
              <a:rPr lang="fr-FR" altLang="fr-FR" sz="22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fr-FR" altLang="fr-FR" sz="2200" b="1">
                <a:solidFill>
                  <a:srgbClr val="A6A6A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OBILES</a:t>
            </a:r>
            <a:br>
              <a:rPr lang="fr-FR" altLang="fr-FR" sz="2200" b="1"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lang="fr-FR" altLang="fr-FR" sz="2200" b="1">
                <a:latin typeface="Times New Roman" panose="02020603050405020304" pitchFamily="18" charset="0"/>
                <a:cs typeface="Arial" panose="020B0604020202020204" pitchFamily="34" charset="0"/>
              </a:rPr>
              <a:t>         </a:t>
            </a:r>
            <a:r>
              <a:rPr lang="fr-FR" altLang="fr-FR" sz="22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fr-FR" altLang="fr-FR" sz="2200" b="1">
                <a:solidFill>
                  <a:srgbClr val="A6A6A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NFLAMMABLES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200" b="1">
                <a:latin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fr-FR" altLang="fr-FR" sz="2200" b="1">
                <a:solidFill>
                  <a:srgbClr val="A6A6A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TO</a:t>
            </a:r>
            <a:r>
              <a:rPr lang="fr-FR" altLang="fr-FR" sz="22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fr-FR" altLang="fr-FR" sz="2200" b="1">
                <a:solidFill>
                  <a:srgbClr val="A6A6A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 autoUpdateAnimBg="0"/>
      <p:bldP spid="38919" grpId="0" autoUpdateAnimBg="0"/>
      <p:bldP spid="38920" grpId="0" autoUpdateAnimBg="0"/>
      <p:bldP spid="38921" grpId="0" autoUpdateAnimBg="0"/>
      <p:bldP spid="38923" grpId="0" autoUpdateAnimBg="0"/>
    </p:bldLst>
  </p:timing>
</p:sld>
</file>

<file path=ppt/theme/theme1.xml><?xml version="1.0" encoding="utf-8"?>
<a:theme xmlns:a="http://schemas.openxmlformats.org/drawingml/2006/main" name="GCC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DIS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Aquatique</Template>
  <TotalTime>884</TotalTime>
  <Words>2901</Words>
  <Application>Microsoft Office PowerPoint</Application>
  <PresentationFormat>Affichage à l'écran (4:3)</PresentationFormat>
  <Paragraphs>596</Paragraphs>
  <Slides>73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73</vt:i4>
      </vt:variant>
    </vt:vector>
  </HeadingPairs>
  <TitlesOfParts>
    <vt:vector size="84" baseType="lpstr">
      <vt:lpstr>Arial</vt:lpstr>
      <vt:lpstr>Myriad Pro</vt:lpstr>
      <vt:lpstr>Calibri</vt:lpstr>
      <vt:lpstr>Times New Roman</vt:lpstr>
      <vt:lpstr>Wingdings</vt:lpstr>
      <vt:lpstr>Aharoni</vt:lpstr>
      <vt:lpstr>Symbol</vt:lpstr>
      <vt:lpstr>GCCAR</vt:lpstr>
      <vt:lpstr>Photo Editor Photo</vt:lpstr>
      <vt:lpstr>CorelDRAW</vt:lpstr>
      <vt:lpstr>Photo Microsoft Photo Editor 3.0</vt:lpstr>
      <vt:lpstr>LES ATMOSPHERES NON RESPIRABLES ET LES CONTRAINTES PHYSIOLOGIQUES</vt:lpstr>
      <vt:lpstr>Atmosphère non respirables Contraintes  physiologiques</vt:lpstr>
      <vt:lpstr>Avant propos</vt:lpstr>
      <vt:lpstr>Avant propos</vt:lpstr>
      <vt:lpstr>Atmosphère non respirables</vt:lpstr>
      <vt:lpstr>Atmosphère non respirables</vt:lpstr>
      <vt:lpstr>Atmosphère non respirables</vt:lpstr>
      <vt:lpstr>Atmosphère non respirables</vt:lpstr>
      <vt:lpstr>Atmosphère non respirables</vt:lpstr>
      <vt:lpstr>Les fumées d’incendie</vt:lpstr>
      <vt:lpstr>Les fumées d’incendie</vt:lpstr>
      <vt:lpstr>Les fumées d’incendie</vt:lpstr>
      <vt:lpstr>Les fumées d’incendie</vt:lpstr>
      <vt:lpstr>Les fumées d’incendie</vt:lpstr>
      <vt:lpstr>Les fumées d’incendie</vt:lpstr>
      <vt:lpstr>Les fumées d’incendie</vt:lpstr>
      <vt:lpstr>Les fumées d’incendie</vt:lpstr>
      <vt:lpstr>Les fumées d’incendie</vt:lpstr>
      <vt:lpstr>Les fumées d’incendie</vt:lpstr>
      <vt:lpstr>Les fumées d’incendie</vt:lpstr>
      <vt:lpstr>Les fumées d’incendie</vt:lpstr>
      <vt:lpstr>Les fumées d’incendie</vt:lpstr>
      <vt:lpstr>Epandages et atmosphères toxiques</vt:lpstr>
      <vt:lpstr>Les épandages et atmosphères toxiques</vt:lpstr>
      <vt:lpstr>Les épandages et atmosphères toxiques</vt:lpstr>
      <vt:lpstr>Les épandages et atmosphères toxiques</vt:lpstr>
      <vt:lpstr>Les épandages et atmosphères toxiques</vt:lpstr>
      <vt:lpstr>Les épandages et atmosphères toxiques</vt:lpstr>
      <vt:lpstr>Les épandages et atmosphères toxiques</vt:lpstr>
      <vt:lpstr>Les épandages et atmosphères toxiques</vt:lpstr>
      <vt:lpstr>Les épandages et atmosphères toxiques</vt:lpstr>
      <vt:lpstr>Les épandages et atmosphères toxiques</vt:lpstr>
      <vt:lpstr>Détecteur CO</vt:lpstr>
      <vt:lpstr>Détecteur CO</vt:lpstr>
      <vt:lpstr>Détecteur CO</vt:lpstr>
      <vt:lpstr>Détecteur CO</vt:lpstr>
      <vt:lpstr>Détecteur CO</vt:lpstr>
      <vt:lpstr>Détecteur CO</vt:lpstr>
      <vt:lpstr>Détecteur CO</vt:lpstr>
      <vt:lpstr>Détecteur CO</vt:lpstr>
      <vt:lpstr>Détecteur CO</vt:lpstr>
      <vt:lpstr>Détecteur CO</vt:lpstr>
      <vt:lpstr>Contraintes  physiologiques</vt:lpstr>
      <vt:lpstr>Contraintes  physiologiques</vt:lpstr>
      <vt:lpstr>Contraintes  physiologiques</vt:lpstr>
      <vt:lpstr>Contraintes  physiologiques</vt:lpstr>
      <vt:lpstr>Contraintes  physiologiques</vt:lpstr>
      <vt:lpstr>Contraintes  physiologiques</vt:lpstr>
      <vt:lpstr>Contraintes  physiologiques</vt:lpstr>
      <vt:lpstr>Contraintes  physiologiques</vt:lpstr>
      <vt:lpstr>Contraintes  physiologiques</vt:lpstr>
      <vt:lpstr>Contraintes  physiologiques</vt:lpstr>
      <vt:lpstr>Contraintes  physiologiques</vt:lpstr>
      <vt:lpstr>Contraintes  physiologiques</vt:lpstr>
      <vt:lpstr>Contraintes  physiologiques</vt:lpstr>
      <vt:lpstr>Contraintes  physiologiques</vt:lpstr>
      <vt:lpstr>Contraintes  physiologiques</vt:lpstr>
      <vt:lpstr>Contraintes  physiologiques</vt:lpstr>
      <vt:lpstr>Contraintes  physiologiques</vt:lpstr>
      <vt:lpstr>Contraintes  physiologiques</vt:lpstr>
      <vt:lpstr>Contraintes  physiologiques</vt:lpstr>
      <vt:lpstr>Contraintes  physiologiques</vt:lpstr>
      <vt:lpstr>Contraintes  physiologiques</vt:lpstr>
      <vt:lpstr>Contraintes  physiologiques</vt:lpstr>
      <vt:lpstr>Contraintes  physiologiques</vt:lpstr>
      <vt:lpstr>Contraintes  physiologiques</vt:lpstr>
      <vt:lpstr>Contraintes  physiologiques</vt:lpstr>
      <vt:lpstr>Contraintes  physiologiques</vt:lpstr>
      <vt:lpstr>Contraintes  physiologiques</vt:lpstr>
      <vt:lpstr>Contraintes  physiologiques</vt:lpstr>
      <vt:lpstr>Contraintes  physiologiques</vt:lpstr>
      <vt:lpstr>Contraintes  physiologiques</vt:lpstr>
      <vt:lpstr>Conclusion</vt:lpstr>
    </vt:vector>
  </TitlesOfParts>
  <Company>SDIS du Rhône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MUSSARD Vincent</dc:creator>
  <cp:lastModifiedBy>daniel rosique</cp:lastModifiedBy>
  <cp:revision>73</cp:revision>
  <cp:lastPrinted>2015-08-06T08:01:37Z</cp:lastPrinted>
  <dcterms:created xsi:type="dcterms:W3CDTF">2015-08-05T10:19:35Z</dcterms:created>
  <dcterms:modified xsi:type="dcterms:W3CDTF">2025-01-14T16:11:54Z</dcterms:modified>
</cp:coreProperties>
</file>