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56" r:id="rId2"/>
    <p:sldId id="270" r:id="rId3"/>
    <p:sldId id="257" r:id="rId4"/>
    <p:sldId id="281" r:id="rId5"/>
    <p:sldId id="267" r:id="rId6"/>
    <p:sldId id="285" r:id="rId7"/>
    <p:sldId id="399" r:id="rId8"/>
    <p:sldId id="309" r:id="rId9"/>
    <p:sldId id="400" r:id="rId10"/>
    <p:sldId id="310" r:id="rId11"/>
    <p:sldId id="396" r:id="rId12"/>
    <p:sldId id="280" r:id="rId13"/>
    <p:sldId id="269" r:id="rId14"/>
    <p:sldId id="286" r:id="rId15"/>
    <p:sldId id="284" r:id="rId16"/>
    <p:sldId id="283" r:id="rId17"/>
    <p:sldId id="282" r:id="rId18"/>
    <p:sldId id="259" r:id="rId19"/>
    <p:sldId id="401" r:id="rId20"/>
    <p:sldId id="304" r:id="rId21"/>
    <p:sldId id="308" r:id="rId22"/>
    <p:sldId id="402" r:id="rId23"/>
    <p:sldId id="287" r:id="rId24"/>
    <p:sldId id="292" r:id="rId25"/>
    <p:sldId id="291" r:id="rId26"/>
    <p:sldId id="293" r:id="rId27"/>
    <p:sldId id="294" r:id="rId28"/>
    <p:sldId id="295" r:id="rId29"/>
    <p:sldId id="296" r:id="rId30"/>
    <p:sldId id="397" r:id="rId31"/>
    <p:sldId id="297" r:id="rId32"/>
    <p:sldId id="403" r:id="rId33"/>
    <p:sldId id="290" r:id="rId34"/>
    <p:sldId id="303" r:id="rId35"/>
    <p:sldId id="271" r:id="rId36"/>
  </p:sldIdLst>
  <p:sldSz cx="9144000" cy="6858000" type="screen4x3"/>
  <p:notesSz cx="6797675" cy="9926638"/>
  <p:defaultTextStyle>
    <a:defPPr>
      <a:defRPr lang="fr-FR"/>
    </a:defPPr>
    <a:lvl1pPr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1202"/>
    <a:srgbClr val="0B2C91"/>
    <a:srgbClr val="5BE4FF"/>
    <a:srgbClr val="6F2C91"/>
    <a:srgbClr val="C8B2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53" autoAdjust="0"/>
  </p:normalViewPr>
  <p:slideViewPr>
    <p:cSldViewPr>
      <p:cViewPr varScale="1">
        <p:scale>
          <a:sx n="85" d="100"/>
          <a:sy n="85" d="100"/>
        </p:scale>
        <p:origin x="1363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-2203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image" Target="../media/image13.jpeg"/><Relationship Id="rId4" Type="http://schemas.openxmlformats.org/officeDocument/2006/relationships/image" Target="../media/image16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image" Target="../media/image13.jpeg"/><Relationship Id="rId4" Type="http://schemas.openxmlformats.org/officeDocument/2006/relationships/image" Target="../media/image16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B264CE8-85DB-4B7C-9177-5B975F055E59}" type="doc">
      <dgm:prSet loTypeId="urn:microsoft.com/office/officeart/2005/8/layout/cycle4" loCatId="cycle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2D7F4E5C-6C0F-4720-9E5E-5C39FCFA1B83}">
      <dgm:prSet phldrT="[Texte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fr-FR" dirty="0"/>
        </a:p>
      </dgm:t>
    </dgm:pt>
    <dgm:pt modelId="{7E60CC0D-5D92-4904-840A-D673D2F6C47E}" type="sibTrans" cxnId="{0392E478-513A-43C6-B11B-E1972330B327}">
      <dgm:prSet/>
      <dgm:spPr/>
      <dgm:t>
        <a:bodyPr/>
        <a:lstStyle/>
        <a:p>
          <a:endParaRPr lang="fr-FR"/>
        </a:p>
      </dgm:t>
    </dgm:pt>
    <dgm:pt modelId="{BEAB611E-075B-43A9-85FA-99E16BCA75D5}" type="parTrans" cxnId="{0392E478-513A-43C6-B11B-E1972330B327}">
      <dgm:prSet/>
      <dgm:spPr/>
      <dgm:t>
        <a:bodyPr/>
        <a:lstStyle/>
        <a:p>
          <a:endParaRPr lang="fr-FR"/>
        </a:p>
      </dgm:t>
    </dgm:pt>
    <dgm:pt modelId="{0018F609-DE9D-48C0-9F33-3AE3077C2FB8}" type="pres">
      <dgm:prSet presAssocID="{4B264CE8-85DB-4B7C-9177-5B975F055E59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</dgm:pt>
    <dgm:pt modelId="{6CC01A35-641C-4956-A1EC-DFA257A92CB5}" type="pres">
      <dgm:prSet presAssocID="{4B264CE8-85DB-4B7C-9177-5B975F055E59}" presName="children" presStyleCnt="0"/>
      <dgm:spPr/>
    </dgm:pt>
    <dgm:pt modelId="{65127C6D-780E-4998-B71A-AEDF44108FFD}" type="pres">
      <dgm:prSet presAssocID="{4B264CE8-85DB-4B7C-9177-5B975F055E59}" presName="childPlaceholder" presStyleCnt="0"/>
      <dgm:spPr/>
    </dgm:pt>
    <dgm:pt modelId="{352BE528-F037-4F21-B8EE-814904ACA463}" type="pres">
      <dgm:prSet presAssocID="{4B264CE8-85DB-4B7C-9177-5B975F055E59}" presName="circle" presStyleCnt="0"/>
      <dgm:spPr/>
    </dgm:pt>
    <dgm:pt modelId="{0BBA3AA9-B73A-4152-BC8D-201CDA6C115A}" type="pres">
      <dgm:prSet presAssocID="{4B264CE8-85DB-4B7C-9177-5B975F055E59}" presName="quadrant1" presStyleLbl="node1" presStyleIdx="0" presStyleCnt="4" custLinFactNeighborX="1488" custLinFactNeighborY="1126">
        <dgm:presLayoutVars>
          <dgm:chMax val="1"/>
          <dgm:bulletEnabled val="1"/>
        </dgm:presLayoutVars>
      </dgm:prSet>
      <dgm:spPr/>
    </dgm:pt>
    <dgm:pt modelId="{52D9A4B7-99F3-43B1-A048-051C2941A22B}" type="pres">
      <dgm:prSet presAssocID="{4B264CE8-85DB-4B7C-9177-5B975F055E59}" presName="quadrant2" presStyleLbl="node1" presStyleIdx="1" presStyleCnt="4">
        <dgm:presLayoutVars>
          <dgm:chMax val="1"/>
          <dgm:bulletEnabled val="1"/>
        </dgm:presLayoutVars>
      </dgm:prSet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80499F38-525E-4106-9C04-13A59784C54B}" type="pres">
      <dgm:prSet presAssocID="{4B264CE8-85DB-4B7C-9177-5B975F055E59}" presName="quadrant3" presStyleLbl="node1" presStyleIdx="2" presStyleCnt="4">
        <dgm:presLayoutVars>
          <dgm:chMax val="1"/>
          <dgm:bulletEnabled val="1"/>
        </dgm:presLayoutVars>
      </dgm:prSet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1C444A31-4258-455A-934D-DE6E13918361}" type="pres">
      <dgm:prSet presAssocID="{4B264CE8-85DB-4B7C-9177-5B975F055E59}" presName="quadrant4" presStyleLbl="node1" presStyleIdx="3" presStyleCnt="4">
        <dgm:presLayoutVars>
          <dgm:chMax val="1"/>
          <dgm:bulletEnabled val="1"/>
        </dgm:presLayoutVars>
      </dgm:prSet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86C14F15-4DC2-4BE9-BF0D-C4FE29DA19DE}" type="pres">
      <dgm:prSet presAssocID="{4B264CE8-85DB-4B7C-9177-5B975F055E59}" presName="quadrantPlaceholder" presStyleCnt="0"/>
      <dgm:spPr/>
    </dgm:pt>
    <dgm:pt modelId="{91741172-548C-49CC-A142-E5408EF9A490}" type="pres">
      <dgm:prSet presAssocID="{4B264CE8-85DB-4B7C-9177-5B975F055E59}" presName="center1" presStyleLbl="fgShp" presStyleIdx="0" presStyleCnt="2"/>
      <dgm:spPr>
        <a:solidFill>
          <a:srgbClr val="FFC000"/>
        </a:solidFill>
      </dgm:spPr>
    </dgm:pt>
    <dgm:pt modelId="{EFCA3707-0FE0-4206-BFA8-F59F0E0F5C52}" type="pres">
      <dgm:prSet presAssocID="{4B264CE8-85DB-4B7C-9177-5B975F055E59}" presName="center2" presStyleLbl="fgShp" presStyleIdx="1" presStyleCnt="2"/>
      <dgm:spPr>
        <a:solidFill>
          <a:srgbClr val="92D050"/>
        </a:solidFill>
        <a:ln>
          <a:solidFill>
            <a:srgbClr val="FCFCFC"/>
          </a:solidFill>
        </a:ln>
      </dgm:spPr>
    </dgm:pt>
  </dgm:ptLst>
  <dgm:cxnLst>
    <dgm:cxn modelId="{CBB2B560-3029-4B48-A359-9E8CB3BFCA58}" type="presOf" srcId="{4B264CE8-85DB-4B7C-9177-5B975F055E59}" destId="{0018F609-DE9D-48C0-9F33-3AE3077C2FB8}" srcOrd="0" destOrd="0" presId="urn:microsoft.com/office/officeart/2005/8/layout/cycle4"/>
    <dgm:cxn modelId="{0392E478-513A-43C6-B11B-E1972330B327}" srcId="{4B264CE8-85DB-4B7C-9177-5B975F055E59}" destId="{2D7F4E5C-6C0F-4720-9E5E-5C39FCFA1B83}" srcOrd="0" destOrd="0" parTransId="{BEAB611E-075B-43A9-85FA-99E16BCA75D5}" sibTransId="{7E60CC0D-5D92-4904-840A-D673D2F6C47E}"/>
    <dgm:cxn modelId="{F891A39B-7065-4BF0-9988-6373E9315B1A}" type="presOf" srcId="{2D7F4E5C-6C0F-4720-9E5E-5C39FCFA1B83}" destId="{0BBA3AA9-B73A-4152-BC8D-201CDA6C115A}" srcOrd="0" destOrd="0" presId="urn:microsoft.com/office/officeart/2005/8/layout/cycle4"/>
    <dgm:cxn modelId="{2A17C43F-F27D-4A8A-8D0B-5BB6FC420AF3}" type="presParOf" srcId="{0018F609-DE9D-48C0-9F33-3AE3077C2FB8}" destId="{6CC01A35-641C-4956-A1EC-DFA257A92CB5}" srcOrd="0" destOrd="0" presId="urn:microsoft.com/office/officeart/2005/8/layout/cycle4"/>
    <dgm:cxn modelId="{68D72769-1C8C-4F5E-B779-16585ED28DA5}" type="presParOf" srcId="{6CC01A35-641C-4956-A1EC-DFA257A92CB5}" destId="{65127C6D-780E-4998-B71A-AEDF44108FFD}" srcOrd="0" destOrd="0" presId="urn:microsoft.com/office/officeart/2005/8/layout/cycle4"/>
    <dgm:cxn modelId="{2418794D-098E-422E-82C7-4FE00EF554D7}" type="presParOf" srcId="{0018F609-DE9D-48C0-9F33-3AE3077C2FB8}" destId="{352BE528-F037-4F21-B8EE-814904ACA463}" srcOrd="1" destOrd="0" presId="urn:microsoft.com/office/officeart/2005/8/layout/cycle4"/>
    <dgm:cxn modelId="{065BC566-1565-443B-8263-79305D0C044B}" type="presParOf" srcId="{352BE528-F037-4F21-B8EE-814904ACA463}" destId="{0BBA3AA9-B73A-4152-BC8D-201CDA6C115A}" srcOrd="0" destOrd="0" presId="urn:microsoft.com/office/officeart/2005/8/layout/cycle4"/>
    <dgm:cxn modelId="{F860A569-9E8C-4B51-A5F5-159FAB7D529B}" type="presParOf" srcId="{352BE528-F037-4F21-B8EE-814904ACA463}" destId="{52D9A4B7-99F3-43B1-A048-051C2941A22B}" srcOrd="1" destOrd="0" presId="urn:microsoft.com/office/officeart/2005/8/layout/cycle4"/>
    <dgm:cxn modelId="{013565E9-F258-4775-B8EF-CAC6F34978D8}" type="presParOf" srcId="{352BE528-F037-4F21-B8EE-814904ACA463}" destId="{80499F38-525E-4106-9C04-13A59784C54B}" srcOrd="2" destOrd="0" presId="urn:microsoft.com/office/officeart/2005/8/layout/cycle4"/>
    <dgm:cxn modelId="{102A87A7-B15E-4AC8-9ED8-9732CED8ADAE}" type="presParOf" srcId="{352BE528-F037-4F21-B8EE-814904ACA463}" destId="{1C444A31-4258-455A-934D-DE6E13918361}" srcOrd="3" destOrd="0" presId="urn:microsoft.com/office/officeart/2005/8/layout/cycle4"/>
    <dgm:cxn modelId="{AB0A15F0-85B7-4793-B7B1-ECC165F87371}" type="presParOf" srcId="{352BE528-F037-4F21-B8EE-814904ACA463}" destId="{86C14F15-4DC2-4BE9-BF0D-C4FE29DA19DE}" srcOrd="4" destOrd="0" presId="urn:microsoft.com/office/officeart/2005/8/layout/cycle4"/>
    <dgm:cxn modelId="{D72406A4-9448-47E6-B702-9A62043CEFE6}" type="presParOf" srcId="{0018F609-DE9D-48C0-9F33-3AE3077C2FB8}" destId="{91741172-548C-49CC-A142-E5408EF9A490}" srcOrd="2" destOrd="0" presId="urn:microsoft.com/office/officeart/2005/8/layout/cycle4"/>
    <dgm:cxn modelId="{C5A3ADAC-2B2D-4316-8D74-E879445BE44D}" type="presParOf" srcId="{0018F609-DE9D-48C0-9F33-3AE3077C2FB8}" destId="{EFCA3707-0FE0-4206-BFA8-F59F0E0F5C52}" srcOrd="3" destOrd="0" presId="urn:microsoft.com/office/officeart/2005/8/layout/cycle4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BA3AA9-B73A-4152-BC8D-201CDA6C115A}">
      <dsp:nvSpPr>
        <dsp:cNvPr id="0" name=""/>
        <dsp:cNvSpPr/>
      </dsp:nvSpPr>
      <dsp:spPr>
        <a:xfrm>
          <a:off x="1153625" y="224462"/>
          <a:ext cx="1570766" cy="1570766"/>
        </a:xfrm>
        <a:prstGeom prst="pieWedg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7368" tIns="277368" rIns="277368" bIns="277368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3900" kern="1200" dirty="0"/>
        </a:p>
      </dsp:txBody>
      <dsp:txXfrm>
        <a:off x="1613692" y="684529"/>
        <a:ext cx="1110699" cy="1110699"/>
      </dsp:txXfrm>
    </dsp:sp>
    <dsp:sp modelId="{52D9A4B7-99F3-43B1-A048-051C2941A22B}">
      <dsp:nvSpPr>
        <dsp:cNvPr id="0" name=""/>
        <dsp:cNvSpPr/>
      </dsp:nvSpPr>
      <dsp:spPr>
        <a:xfrm rot="5400000">
          <a:off x="2773571" y="206775"/>
          <a:ext cx="1570766" cy="1570766"/>
        </a:xfrm>
        <a:prstGeom prst="pieWedg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0499F38-525E-4106-9C04-13A59784C54B}">
      <dsp:nvSpPr>
        <dsp:cNvPr id="0" name=""/>
        <dsp:cNvSpPr/>
      </dsp:nvSpPr>
      <dsp:spPr>
        <a:xfrm rot="10800000">
          <a:off x="2773571" y="1850094"/>
          <a:ext cx="1570766" cy="1570766"/>
        </a:xfrm>
        <a:prstGeom prst="pieWedg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C444A31-4258-455A-934D-DE6E13918361}">
      <dsp:nvSpPr>
        <dsp:cNvPr id="0" name=""/>
        <dsp:cNvSpPr/>
      </dsp:nvSpPr>
      <dsp:spPr>
        <a:xfrm rot="16200000">
          <a:off x="1130252" y="1850094"/>
          <a:ext cx="1570766" cy="1570766"/>
        </a:xfrm>
        <a:prstGeom prst="pieWedg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1741172-548C-49CC-A142-E5408EF9A490}">
      <dsp:nvSpPr>
        <dsp:cNvPr id="0" name=""/>
        <dsp:cNvSpPr/>
      </dsp:nvSpPr>
      <dsp:spPr>
        <a:xfrm>
          <a:off x="2466129" y="1487330"/>
          <a:ext cx="542331" cy="471592"/>
        </a:xfrm>
        <a:prstGeom prst="circularArrow">
          <a:avLst/>
        </a:prstGeom>
        <a:solidFill>
          <a:srgbClr val="FFC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FCA3707-0FE0-4206-BFA8-F59F0E0F5C52}">
      <dsp:nvSpPr>
        <dsp:cNvPr id="0" name=""/>
        <dsp:cNvSpPr/>
      </dsp:nvSpPr>
      <dsp:spPr>
        <a:xfrm rot="10800000">
          <a:off x="2466129" y="1668712"/>
          <a:ext cx="542331" cy="471592"/>
        </a:xfrm>
        <a:prstGeom prst="circularArrow">
          <a:avLst/>
        </a:prstGeom>
        <a:solidFill>
          <a:srgbClr val="92D050"/>
        </a:solidFill>
        <a:ln>
          <a:solidFill>
            <a:srgbClr val="FCFCFC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87F94503-F17D-73BF-DCF0-4F478914092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9ACBCF33-CCFE-B718-C7B4-3D0BB7551202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37D23725-8986-453D-8443-EA6196D25AEA}" type="datetimeFigureOut">
              <a:rPr lang="fr-FR"/>
              <a:pPr>
                <a:defRPr/>
              </a:pPr>
              <a:t>14/01/2025</a:t>
            </a:fld>
            <a:endParaRPr lang="fr-FR"/>
          </a:p>
        </p:txBody>
      </p:sp>
      <p:sp>
        <p:nvSpPr>
          <p:cNvPr id="4" name="Espace réservé de l'image des diapositives 3">
            <a:extLst>
              <a:ext uri="{FF2B5EF4-FFF2-40B4-BE49-F238E27FC236}">
                <a16:creationId xmlns:a16="http://schemas.microsoft.com/office/drawing/2014/main" id="{069753A8-BD78-10B9-F10B-196832DB7CD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FR" noProof="0"/>
          </a:p>
        </p:txBody>
      </p:sp>
      <p:sp>
        <p:nvSpPr>
          <p:cNvPr id="5" name="Espace réservé des commentaires 4">
            <a:extLst>
              <a:ext uri="{FF2B5EF4-FFF2-40B4-BE49-F238E27FC236}">
                <a16:creationId xmlns:a16="http://schemas.microsoft.com/office/drawing/2014/main" id="{2CFB1478-6CD3-1D96-D7D1-A702E535D0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0A1ABBD-66EA-5618-A95F-AF96CEF6D07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CD4F460-EE70-86A7-B835-4E02445321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6037E117-6203-4F1B-A3C6-6514711EAADC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3A941AF-3547-6177-0A37-1B365B045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BE3CCC-C51F-489B-B4B6-2FE1276CFCD7}" type="datetime1">
              <a:rPr lang="fr-FR"/>
              <a:pPr>
                <a:defRPr/>
              </a:pPr>
              <a:t>14/01/2025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8B6522C-3CBD-5589-2B28-7001356748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BEE1DEF-4A1D-9081-E68C-7F530E029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BF6977-3FDB-4802-B239-0E76CF399834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2423738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66FCFE2-E31A-6175-C591-8224661F3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6A0781-ECAC-4B88-BEFB-7C6574B4AC02}" type="datetime1">
              <a:rPr lang="fr-FR"/>
              <a:pPr>
                <a:defRPr/>
              </a:pPr>
              <a:t>14/01/2025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1F1C34E-DCA9-C5E8-B21D-DFDE71D88B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57FFDCD-F440-FB8E-CF3D-26271ECB3F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D46E07-1B45-4D65-BEB4-86C559AF9A75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1098367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5BD2FB6-0FEC-BCC1-BFE7-82CBF0DD32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3F4B4D-166D-4FB2-9678-723DD799C08C}" type="datetime1">
              <a:rPr lang="fr-FR"/>
              <a:pPr>
                <a:defRPr/>
              </a:pPr>
              <a:t>14/01/2025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DDFBE66-EF99-8540-2222-E62DB842AA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CB378F4-17B7-C1BF-A416-305327D85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E2BAF8-70A5-4565-967B-29254CDE856D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8274315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42150A-30BE-5551-2348-D97BAA0C2A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8DF985-7B24-4A48-82B0-AD11CECD8C0C}" type="datetime1">
              <a:rPr lang="fr-FR"/>
              <a:pPr>
                <a:defRPr/>
              </a:pPr>
              <a:t>14/01/2025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7297808-1B8D-5672-887D-AB39664E5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2965887-2093-ED72-59AC-206F54816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A1D461-EBFC-4C90-8034-5098CEFE5998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521826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85F3E4E-B973-DA5B-F227-2E0E6E310A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F376A6-7DC6-49C8-AAB8-0CD1010799D7}" type="datetime1">
              <a:rPr lang="fr-FR"/>
              <a:pPr>
                <a:defRPr/>
              </a:pPr>
              <a:t>14/01/2025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8520252-F6AB-4E84-73FA-FF0E34703E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F3FFD16-96E5-7D4E-40BF-F2949FFB9C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0BF420-6CCC-4F56-9987-A411DB18DB35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8862268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3">
            <a:extLst>
              <a:ext uri="{FF2B5EF4-FFF2-40B4-BE49-F238E27FC236}">
                <a16:creationId xmlns:a16="http://schemas.microsoft.com/office/drawing/2014/main" id="{74224734-6D0C-BA95-1AFF-1F6E1DBF5C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BD6822-842C-45F8-97AF-291CD35545A9}" type="datetime1">
              <a:rPr lang="fr-FR"/>
              <a:pPr>
                <a:defRPr/>
              </a:pPr>
              <a:t>14/01/2025</a:t>
            </a:fld>
            <a:endParaRPr lang="fr-FR"/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F66C333A-5F3D-92A5-1889-FCA9938CD9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2D222A30-BD20-D128-C7A7-9673B9061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6FB69E-5840-4B3C-BCA9-AEC39E12E2F4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0952006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3">
            <a:extLst>
              <a:ext uri="{FF2B5EF4-FFF2-40B4-BE49-F238E27FC236}">
                <a16:creationId xmlns:a16="http://schemas.microsoft.com/office/drawing/2014/main" id="{1D5AC0A7-2304-C909-9E13-C646F1D0F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869CE3-251B-4DE6-8B04-357003C26D45}" type="datetime1">
              <a:rPr lang="fr-FR"/>
              <a:pPr>
                <a:defRPr/>
              </a:pPr>
              <a:t>14/01/2025</a:t>
            </a:fld>
            <a:endParaRPr lang="fr-FR"/>
          </a:p>
        </p:txBody>
      </p:sp>
      <p:sp>
        <p:nvSpPr>
          <p:cNvPr id="8" name="Espace réservé du pied de page 4">
            <a:extLst>
              <a:ext uri="{FF2B5EF4-FFF2-40B4-BE49-F238E27FC236}">
                <a16:creationId xmlns:a16="http://schemas.microsoft.com/office/drawing/2014/main" id="{551430FC-3A16-AF9E-7F43-1555A3819A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5">
            <a:extLst>
              <a:ext uri="{FF2B5EF4-FFF2-40B4-BE49-F238E27FC236}">
                <a16:creationId xmlns:a16="http://schemas.microsoft.com/office/drawing/2014/main" id="{0449A8AE-F103-8F0B-3707-202DF2A16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C99CE1-1286-4311-8AF8-76F5AB83B6D6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5244460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3">
            <a:extLst>
              <a:ext uri="{FF2B5EF4-FFF2-40B4-BE49-F238E27FC236}">
                <a16:creationId xmlns:a16="http://schemas.microsoft.com/office/drawing/2014/main" id="{D291B73B-2B58-4957-8F98-6086C67414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1841F7-2CEF-4E7E-BCE9-F8DA44E7ACBE}" type="datetime1">
              <a:rPr lang="fr-FR"/>
              <a:pPr>
                <a:defRPr/>
              </a:pPr>
              <a:t>14/01/2025</a:t>
            </a:fld>
            <a:endParaRPr lang="fr-FR"/>
          </a:p>
        </p:txBody>
      </p:sp>
      <p:sp>
        <p:nvSpPr>
          <p:cNvPr id="4" name="Espace réservé du pied de page 4">
            <a:extLst>
              <a:ext uri="{FF2B5EF4-FFF2-40B4-BE49-F238E27FC236}">
                <a16:creationId xmlns:a16="http://schemas.microsoft.com/office/drawing/2014/main" id="{EFFBC0CF-D0A7-CB74-7C9D-2BDD70C51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5">
            <a:extLst>
              <a:ext uri="{FF2B5EF4-FFF2-40B4-BE49-F238E27FC236}">
                <a16:creationId xmlns:a16="http://schemas.microsoft.com/office/drawing/2014/main" id="{81971C54-3B21-9690-FB13-1EEF80341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8681AF-19A0-49DC-B3D7-ED77CCB00CE4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0255320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>
            <a:extLst>
              <a:ext uri="{FF2B5EF4-FFF2-40B4-BE49-F238E27FC236}">
                <a16:creationId xmlns:a16="http://schemas.microsoft.com/office/drawing/2014/main" id="{5F2E51B3-8D7F-2E0E-C5A4-60C4A93173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3A5B05-11AF-440E-AEE5-54B2BD4A936C}" type="datetime1">
              <a:rPr lang="fr-FR"/>
              <a:pPr>
                <a:defRPr/>
              </a:pPr>
              <a:t>14/01/2025</a:t>
            </a:fld>
            <a:endParaRPr lang="fr-FR"/>
          </a:p>
        </p:txBody>
      </p:sp>
      <p:sp>
        <p:nvSpPr>
          <p:cNvPr id="3" name="Espace réservé du pied de page 4">
            <a:extLst>
              <a:ext uri="{FF2B5EF4-FFF2-40B4-BE49-F238E27FC236}">
                <a16:creationId xmlns:a16="http://schemas.microsoft.com/office/drawing/2014/main" id="{B4E5E1D6-B49A-FDE7-75B1-013F0EDB5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5">
            <a:extLst>
              <a:ext uri="{FF2B5EF4-FFF2-40B4-BE49-F238E27FC236}">
                <a16:creationId xmlns:a16="http://schemas.microsoft.com/office/drawing/2014/main" id="{E6F944B3-6474-7E06-2EBE-0B75773F9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7A381F-0112-45F0-AE72-596ADB4B3656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8480535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3">
            <a:extLst>
              <a:ext uri="{FF2B5EF4-FFF2-40B4-BE49-F238E27FC236}">
                <a16:creationId xmlns:a16="http://schemas.microsoft.com/office/drawing/2014/main" id="{5B2C764A-25D0-47EE-E963-1F0B27422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F62403-E06F-4E0B-B35E-750188492FCD}" type="datetime1">
              <a:rPr lang="fr-FR"/>
              <a:pPr>
                <a:defRPr/>
              </a:pPr>
              <a:t>14/01/2025</a:t>
            </a:fld>
            <a:endParaRPr lang="fr-FR"/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E760AA2F-3531-E4DF-ECEC-04BC3C6A8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B5048E38-0997-D9D4-E08C-A4C660223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58B1C5-FA21-405B-9C28-4FE744009A0B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708369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/>
              <a:t>Cliquez sur l'icône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3">
            <a:extLst>
              <a:ext uri="{FF2B5EF4-FFF2-40B4-BE49-F238E27FC236}">
                <a16:creationId xmlns:a16="http://schemas.microsoft.com/office/drawing/2014/main" id="{71C6C940-8C21-AA4F-3FEA-2F0420DCB9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216E26-6EA5-4906-9877-AC24CFEAC58A}" type="datetime1">
              <a:rPr lang="fr-FR"/>
              <a:pPr>
                <a:defRPr/>
              </a:pPr>
              <a:t>14/01/2025</a:t>
            </a:fld>
            <a:endParaRPr lang="fr-FR"/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4977A5DD-932E-BD34-30E1-6DA2460FA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4D9FF3ED-26BF-5056-2491-24A71D181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BECA7F-C36E-4AB1-A401-CA7A7164EF6F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7251478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>
            <a:extLst>
              <a:ext uri="{FF2B5EF4-FFF2-40B4-BE49-F238E27FC236}">
                <a16:creationId xmlns:a16="http://schemas.microsoft.com/office/drawing/2014/main" id="{545927AD-AF60-B73A-C338-EF6987522AF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 style du titre</a:t>
            </a:r>
          </a:p>
        </p:txBody>
      </p:sp>
      <p:sp>
        <p:nvSpPr>
          <p:cNvPr id="1027" name="Espace réservé du texte 2">
            <a:extLst>
              <a:ext uri="{FF2B5EF4-FFF2-40B4-BE49-F238E27FC236}">
                <a16:creationId xmlns:a16="http://schemas.microsoft.com/office/drawing/2014/main" id="{92995C97-5215-0304-ADAC-94317AE192D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les styles du texte du masque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5D4FDAB-BFD0-0F69-0984-F6764FFB4C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8E69CFF-B49F-4B65-A266-025C39319867}" type="datetime1">
              <a:rPr lang="fr-FR"/>
              <a:pPr>
                <a:defRPr/>
              </a:pPr>
              <a:t>14/01/2025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FEC4ACB-DE71-6A0E-03D2-03915F3E9F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59A3BC9-423F-9044-A952-ECF239E9EA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Myriad Pro"/>
              </a:defRPr>
            </a:lvl1pPr>
          </a:lstStyle>
          <a:p>
            <a:pPr>
              <a:defRPr/>
            </a:pPr>
            <a:fld id="{A16E21CF-B81D-4366-83E7-655635FCEF78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yriad Pro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yriad Pro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yriad Pro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yriad Pro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png"/><Relationship Id="rId7" Type="http://schemas.openxmlformats.org/officeDocument/2006/relationships/image" Target="../media/image22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D40186AE-20AB-C361-6A0A-BC6E015B0C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50" y="188913"/>
            <a:ext cx="8604250" cy="1012825"/>
          </a:xfrm>
        </p:spPr>
        <p:txBody>
          <a:bodyPr/>
          <a:lstStyle/>
          <a:p>
            <a:pPr eaLnBrk="1" hangingPunct="1">
              <a:defRPr/>
            </a:pPr>
            <a:r>
              <a:rPr lang="fr-FR" altLang="fr-FR" sz="28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ARICO : </a:t>
            </a:r>
            <a:r>
              <a:rPr lang="fr-FR" altLang="fr-FR" sz="28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REGLES DE SECURITE</a:t>
            </a:r>
            <a:endParaRPr lang="fr-FR" altLang="fr-FR" sz="2800" b="1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075" name="ZoneTexte 5">
            <a:extLst>
              <a:ext uri="{FF2B5EF4-FFF2-40B4-BE49-F238E27FC236}">
                <a16:creationId xmlns:a16="http://schemas.microsoft.com/office/drawing/2014/main" id="{9EEC65E0-A453-E1B0-D3F2-1148A9ABAA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75" y="6165850"/>
            <a:ext cx="9144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1200" b="1">
                <a:solidFill>
                  <a:srgbClr val="441202"/>
                </a:solidFill>
                <a:latin typeface="Times New Roman" panose="02020603050405020304" pitchFamily="18" charset="0"/>
              </a:rPr>
              <a:t>ADMJSP / </a:t>
            </a:r>
            <a:r>
              <a:rPr lang="fr-FR" altLang="fr-FR" sz="1200">
                <a:solidFill>
                  <a:srgbClr val="441202"/>
                </a:solidFill>
                <a:latin typeface="Times New Roman" panose="02020603050405020304" pitchFamily="18" charset="0"/>
              </a:rPr>
              <a:t>Pôle Pédagogie – 2024 – Version 3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6" descr="GTOD INC_Livre 3 - Les reconnaissances - nov2020_Page_052">
            <a:extLst>
              <a:ext uri="{FF2B5EF4-FFF2-40B4-BE49-F238E27FC236}">
                <a16:creationId xmlns:a16="http://schemas.microsoft.com/office/drawing/2014/main" id="{1FAE8171-387C-F727-BE43-82478EB586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02" t="49408" r="30333" b="31259"/>
          <a:stretch>
            <a:fillRect/>
          </a:stretch>
        </p:blipFill>
        <p:spPr bwMode="auto">
          <a:xfrm>
            <a:off x="1371600" y="2057400"/>
            <a:ext cx="5867400" cy="409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Espace réservé du numéro de diapositive 4">
            <a:extLst>
              <a:ext uri="{FF2B5EF4-FFF2-40B4-BE49-F238E27FC236}">
                <a16:creationId xmlns:a16="http://schemas.microsoft.com/office/drawing/2014/main" id="{F3ED03EC-ECA4-7CFF-8A16-4B3F62B71EDD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798A28D5-6DC3-4520-B8C2-241B049B31C8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10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12292" name="ZoneTexte 6">
            <a:extLst>
              <a:ext uri="{FF2B5EF4-FFF2-40B4-BE49-F238E27FC236}">
                <a16:creationId xmlns:a16="http://schemas.microsoft.com/office/drawing/2014/main" id="{A6C8CAE8-F899-CA0E-7A0C-D2B402D7BE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371600"/>
            <a:ext cx="71516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C : codes de communication :</a:t>
            </a:r>
          </a:p>
        </p:txBody>
      </p:sp>
      <p:sp>
        <p:nvSpPr>
          <p:cNvPr id="12293" name="Rectangle 7">
            <a:extLst>
              <a:ext uri="{FF2B5EF4-FFF2-40B4-BE49-F238E27FC236}">
                <a16:creationId xmlns:a16="http://schemas.microsoft.com/office/drawing/2014/main" id="{249FBE6B-2538-CC31-34DF-47BDA7F187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57450" y="14430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sp>
        <p:nvSpPr>
          <p:cNvPr id="12294" name="Titre 8">
            <a:extLst>
              <a:ext uri="{FF2B5EF4-FFF2-40B4-BE49-F238E27FC236}">
                <a16:creationId xmlns:a16="http://schemas.microsoft.com/office/drawing/2014/main" id="{70340D8F-D7A3-A308-02EC-3BFD4022E038}"/>
              </a:ext>
            </a:extLst>
          </p:cNvPr>
          <p:cNvSpPr txBox="1">
            <a:spLocks/>
          </p:cNvSpPr>
          <p:nvPr/>
        </p:nvSpPr>
        <p:spPr bwMode="auto">
          <a:xfrm>
            <a:off x="1116013" y="274638"/>
            <a:ext cx="7742237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984807"/>
                </a:solidFill>
              </a:rPr>
              <a:t>Règles à respecter avant l’engagement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GTOD INC_Livre 3 - Les reconnaissances - nov2020_Page_052">
            <a:extLst>
              <a:ext uri="{FF2B5EF4-FFF2-40B4-BE49-F238E27FC236}">
                <a16:creationId xmlns:a16="http://schemas.microsoft.com/office/drawing/2014/main" id="{E5B63ECC-72EC-E2F0-955E-E806BD22E1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30" t="71320" r="18919" b="9132"/>
          <a:stretch>
            <a:fillRect/>
          </a:stretch>
        </p:blipFill>
        <p:spPr bwMode="auto">
          <a:xfrm>
            <a:off x="609600" y="2057400"/>
            <a:ext cx="8077200" cy="357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Espace réservé du numéro de diapositive 4">
            <a:extLst>
              <a:ext uri="{FF2B5EF4-FFF2-40B4-BE49-F238E27FC236}">
                <a16:creationId xmlns:a16="http://schemas.microsoft.com/office/drawing/2014/main" id="{F0C62EC6-519E-C42A-8F8D-6FF9BCB35FD7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9F70E78C-4FB3-450E-B09B-528813A6A16E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11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13316" name="ZoneTexte 6">
            <a:extLst>
              <a:ext uri="{FF2B5EF4-FFF2-40B4-BE49-F238E27FC236}">
                <a16:creationId xmlns:a16="http://schemas.microsoft.com/office/drawing/2014/main" id="{2CC54E49-DA82-4287-0AA7-0C2BCA2D8D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371600"/>
            <a:ext cx="71516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C : codes de communication :</a:t>
            </a:r>
          </a:p>
        </p:txBody>
      </p:sp>
      <p:sp>
        <p:nvSpPr>
          <p:cNvPr id="13317" name="Rectangle 6">
            <a:extLst>
              <a:ext uri="{FF2B5EF4-FFF2-40B4-BE49-F238E27FC236}">
                <a16:creationId xmlns:a16="http://schemas.microsoft.com/office/drawing/2014/main" id="{4FD49BBE-B138-AF72-752E-2CFD69486C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57450" y="14430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sp>
        <p:nvSpPr>
          <p:cNvPr id="13318" name="Titre 8">
            <a:extLst>
              <a:ext uri="{FF2B5EF4-FFF2-40B4-BE49-F238E27FC236}">
                <a16:creationId xmlns:a16="http://schemas.microsoft.com/office/drawing/2014/main" id="{488F7513-6522-E4F1-C2D1-C180DACA0F10}"/>
              </a:ext>
            </a:extLst>
          </p:cNvPr>
          <p:cNvSpPr txBox="1">
            <a:spLocks/>
          </p:cNvSpPr>
          <p:nvPr/>
        </p:nvSpPr>
        <p:spPr bwMode="auto">
          <a:xfrm>
            <a:off x="1116013" y="274638"/>
            <a:ext cx="7742237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984807"/>
                </a:solidFill>
              </a:rPr>
              <a:t>Règles à respecter avant l’engagement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re 8">
            <a:extLst>
              <a:ext uri="{FF2B5EF4-FFF2-40B4-BE49-F238E27FC236}">
                <a16:creationId xmlns:a16="http://schemas.microsoft.com/office/drawing/2014/main" id="{E77145A1-4F9D-5EE9-AE08-EE661F30860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Règles à respecter avant l’engagement</a:t>
            </a:r>
          </a:p>
        </p:txBody>
      </p:sp>
      <p:sp>
        <p:nvSpPr>
          <p:cNvPr id="14339" name="Espace réservé du numéro de diapositive 4">
            <a:extLst>
              <a:ext uri="{FF2B5EF4-FFF2-40B4-BE49-F238E27FC236}">
                <a16:creationId xmlns:a16="http://schemas.microsoft.com/office/drawing/2014/main" id="{6D8B9E03-653D-AFAD-B177-130D5A8CE8AA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4CC6F011-9D00-42C3-91BA-6D96DAD19908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12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14340" name="ZoneTexte 6">
            <a:extLst>
              <a:ext uri="{FF2B5EF4-FFF2-40B4-BE49-F238E27FC236}">
                <a16:creationId xmlns:a16="http://schemas.microsoft.com/office/drawing/2014/main" id="{23DDB855-DDFD-BDAE-9B65-D4820BBD51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371600"/>
            <a:ext cx="71516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C : codes de communication :</a:t>
            </a:r>
          </a:p>
        </p:txBody>
      </p:sp>
      <p:graphicFrame>
        <p:nvGraphicFramePr>
          <p:cNvPr id="14341" name="Object 6">
            <a:extLst>
              <a:ext uri="{FF2B5EF4-FFF2-40B4-BE49-F238E27FC236}">
                <a16:creationId xmlns:a16="http://schemas.microsoft.com/office/drawing/2014/main" id="{9E2DF598-CEC6-0E76-779C-4E0926481EF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28600" y="2286000"/>
          <a:ext cx="4800600" cy="3906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" r:id="rId2" imgW="4572000" imgH="3429000" progId="PowerPoint.Slide.8">
                  <p:embed/>
                </p:oleObj>
              </mc:Choice>
              <mc:Fallback>
                <p:oleObj name="Diapositive" r:id="rId2" imgW="4572000" imgH="3429000" progId="PowerPoint.Slide.8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544" t="23085" r="39958" b="3850"/>
                      <a:stretch>
                        <a:fillRect/>
                      </a:stretch>
                    </p:blipFill>
                    <p:spPr bwMode="auto">
                      <a:xfrm>
                        <a:off x="228600" y="2286000"/>
                        <a:ext cx="4800600" cy="3906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42" name="ZoneTexte 22">
            <a:extLst>
              <a:ext uri="{FF2B5EF4-FFF2-40B4-BE49-F238E27FC236}">
                <a16:creationId xmlns:a16="http://schemas.microsoft.com/office/drawing/2014/main" id="{D3FC515D-50DE-4C21-124C-178F431F81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1406525"/>
            <a:ext cx="3886200" cy="4689475"/>
          </a:xfrm>
          <a:prstGeom prst="rect">
            <a:avLst/>
          </a:prstGeom>
          <a:solidFill>
            <a:srgbClr val="FFFFFF"/>
          </a:solidFill>
          <a:ln w="25400" algn="ctr">
            <a:solidFill>
              <a:srgbClr val="C0504D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spcBef>
                <a:spcPct val="0"/>
              </a:spcBef>
              <a:buSzPts val="1400"/>
              <a:buFont typeface="Wingdings" panose="05000000000000000000" pitchFamily="2" charset="2"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</a:rPr>
              <a:t>Répéter 3 fois « URGENT » par radio.</a:t>
            </a:r>
          </a:p>
          <a:p>
            <a:pPr algn="just">
              <a:spcBef>
                <a:spcPct val="0"/>
              </a:spcBef>
              <a:buFontTx/>
              <a:buNone/>
            </a:pPr>
            <a:endParaRPr lang="fr-FR" altLang="fr-FR" sz="200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SzPts val="1400"/>
              <a:buFont typeface="Wingdings" panose="05000000000000000000" pitchFamily="2" charset="2"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</a:rPr>
              <a:t>Donner l’indication la plus précise sur le lieu dans lequel on se trouve et la situation ("nous nous trouvons…" pièce, étage etc. "danger X" : …).</a:t>
            </a:r>
          </a:p>
          <a:p>
            <a:pPr algn="just">
              <a:spcBef>
                <a:spcPct val="0"/>
              </a:spcBef>
              <a:buFontTx/>
              <a:buNone/>
            </a:pPr>
            <a:endParaRPr lang="fr-FR" altLang="fr-FR" sz="200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SzPts val="1400"/>
              <a:buFont typeface="Wingdings" panose="05000000000000000000" pitchFamily="2" charset="2"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</a:rPr>
              <a:t>Allumer son moyen d’éclairage et le diriger vers le plafond. </a:t>
            </a:r>
          </a:p>
          <a:p>
            <a:pPr algn="just">
              <a:spcBef>
                <a:spcPct val="0"/>
              </a:spcBef>
              <a:buFontTx/>
              <a:buNone/>
            </a:pPr>
            <a:endParaRPr lang="fr-FR" altLang="fr-FR" sz="200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SzPts val="1400"/>
              <a:buFont typeface="Wingdings" panose="05000000000000000000" pitchFamily="2" charset="2"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</a:rPr>
              <a:t>Activer un système sonore de détresse afin d’être localisé rapidement. </a:t>
            </a:r>
          </a:p>
        </p:txBody>
      </p:sp>
      <p:sp>
        <p:nvSpPr>
          <p:cNvPr id="14343" name="Rectangle 1">
            <a:extLst>
              <a:ext uri="{FF2B5EF4-FFF2-40B4-BE49-F238E27FC236}">
                <a16:creationId xmlns:a16="http://schemas.microsoft.com/office/drawing/2014/main" id="{030FA5C3-7B3E-192C-DA5C-2CE4F1C177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828800"/>
            <a:ext cx="4114800" cy="41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Procédure NELAR :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re 8">
            <a:extLst>
              <a:ext uri="{FF2B5EF4-FFF2-40B4-BE49-F238E27FC236}">
                <a16:creationId xmlns:a16="http://schemas.microsoft.com/office/drawing/2014/main" id="{A7CA4382-3594-CAAD-22A0-71B0720B8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113" y="274638"/>
            <a:ext cx="79581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Règles à respecter avant l’engagement</a:t>
            </a:r>
          </a:p>
        </p:txBody>
      </p:sp>
      <p:sp>
        <p:nvSpPr>
          <p:cNvPr id="15363" name="Espace réservé du numéro de diapositive 4">
            <a:extLst>
              <a:ext uri="{FF2B5EF4-FFF2-40B4-BE49-F238E27FC236}">
                <a16:creationId xmlns:a16="http://schemas.microsoft.com/office/drawing/2014/main" id="{40A816AC-DF4F-9B7C-C3AB-B2C8ECBF4E3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786563" y="6278563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D05CA2A-0A16-4747-B4AB-8FD73B47EB1B}" type="slidenum">
              <a:rPr lang="fr-FR" altLang="fr-FR" sz="2000" smtClean="0">
                <a:solidFill>
                  <a:srgbClr val="984807"/>
                </a:solidFill>
              </a:rPr>
              <a:pPr>
                <a:spcBef>
                  <a:spcPct val="0"/>
                </a:spcBef>
                <a:buFontTx/>
                <a:buNone/>
              </a:pPr>
              <a:t>13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15364" name="ZoneTexte 6">
            <a:extLst>
              <a:ext uri="{FF2B5EF4-FFF2-40B4-BE49-F238E27FC236}">
                <a16:creationId xmlns:a16="http://schemas.microsoft.com/office/drawing/2014/main" id="{BA895F18-14E9-963E-621D-66BE6E1767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371600"/>
            <a:ext cx="71516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Contrôle croisé :</a:t>
            </a:r>
          </a:p>
        </p:txBody>
      </p:sp>
      <p:sp>
        <p:nvSpPr>
          <p:cNvPr id="15365" name="ZoneTexte 3">
            <a:extLst>
              <a:ext uri="{FF2B5EF4-FFF2-40B4-BE49-F238E27FC236}">
                <a16:creationId xmlns:a16="http://schemas.microsoft.com/office/drawing/2014/main" id="{CCB9EB00-357C-9608-AC8C-B54A3E8671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2079625"/>
            <a:ext cx="8778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 b="1" u="sng">
                <a:latin typeface="Times New Roman" panose="02020603050405020304" pitchFamily="18" charset="0"/>
              </a:rPr>
              <a:t>EPI :</a:t>
            </a:r>
          </a:p>
        </p:txBody>
      </p:sp>
      <p:pic>
        <p:nvPicPr>
          <p:cNvPr id="15366" name="Image 122">
            <a:extLst>
              <a:ext uri="{FF2B5EF4-FFF2-40B4-BE49-F238E27FC236}">
                <a16:creationId xmlns:a16="http://schemas.microsoft.com/office/drawing/2014/main" id="{B0AA284B-0CCF-5322-44F2-51C4457D67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4114800"/>
            <a:ext cx="2819400" cy="180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Image 53">
            <a:extLst>
              <a:ext uri="{FF2B5EF4-FFF2-40B4-BE49-F238E27FC236}">
                <a16:creationId xmlns:a16="http://schemas.microsoft.com/office/drawing/2014/main" id="{9240DB9C-F89B-8E26-3CDE-DECA3AF0A2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810000"/>
            <a:ext cx="2705100" cy="203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Image 177">
            <a:extLst>
              <a:ext uri="{FF2B5EF4-FFF2-40B4-BE49-F238E27FC236}">
                <a16:creationId xmlns:a16="http://schemas.microsoft.com/office/drawing/2014/main" id="{646A1C65-D9B1-26D2-CE2D-D74A547B11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600200"/>
            <a:ext cx="2484438" cy="186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9" name="Picture 3" descr="gfor_formation_17">
            <a:extLst>
              <a:ext uri="{FF2B5EF4-FFF2-40B4-BE49-F238E27FC236}">
                <a16:creationId xmlns:a16="http://schemas.microsoft.com/office/drawing/2014/main" id="{580F7BDE-B2CA-E818-F3AE-9CBD4A4ADE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44"/>
          <a:stretch>
            <a:fillRect/>
          </a:stretch>
        </p:blipFill>
        <p:spPr bwMode="auto">
          <a:xfrm>
            <a:off x="2362200" y="1981200"/>
            <a:ext cx="2209800" cy="182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Image 16">
            <a:extLst>
              <a:ext uri="{FF2B5EF4-FFF2-40B4-BE49-F238E27FC236}">
                <a16:creationId xmlns:a16="http://schemas.microsoft.com/office/drawing/2014/main" id="{420817C2-04B0-C91A-4F4E-458AAB3DC1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25"/>
          <a:stretch>
            <a:fillRect/>
          </a:stretch>
        </p:blipFill>
        <p:spPr bwMode="auto">
          <a:xfrm>
            <a:off x="774700" y="1447800"/>
            <a:ext cx="3903663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Titre 8">
            <a:extLst>
              <a:ext uri="{FF2B5EF4-FFF2-40B4-BE49-F238E27FC236}">
                <a16:creationId xmlns:a16="http://schemas.microsoft.com/office/drawing/2014/main" id="{05A7DC49-9D8F-F42E-993E-416547E8CBC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00113" y="274638"/>
            <a:ext cx="79581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Règles à respecter avant l’engagement</a:t>
            </a:r>
          </a:p>
        </p:txBody>
      </p:sp>
      <p:sp>
        <p:nvSpPr>
          <p:cNvPr id="16388" name="Espace réservé du numéro de diapositive 4">
            <a:extLst>
              <a:ext uri="{FF2B5EF4-FFF2-40B4-BE49-F238E27FC236}">
                <a16:creationId xmlns:a16="http://schemas.microsoft.com/office/drawing/2014/main" id="{F2952B79-1AD3-725C-0BF7-4A6C4ABC206B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1194585A-79C8-4D5D-A811-3DB5530571AC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14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graphicFrame>
        <p:nvGraphicFramePr>
          <p:cNvPr id="17" name="Diagramme 16">
            <a:extLst>
              <a:ext uri="{FF2B5EF4-FFF2-40B4-BE49-F238E27FC236}">
                <a16:creationId xmlns:a16="http://schemas.microsoft.com/office/drawing/2014/main" id="{C1D36505-3DFA-2F2E-8F6B-BA35AF426187}"/>
              </a:ext>
            </a:extLst>
          </p:cNvPr>
          <p:cNvGraphicFramePr/>
          <p:nvPr/>
        </p:nvGraphicFramePr>
        <p:xfrm>
          <a:off x="3660499" y="2434177"/>
          <a:ext cx="5474591" cy="36276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8" name="Rectangle 17">
            <a:extLst>
              <a:ext uri="{FF2B5EF4-FFF2-40B4-BE49-F238E27FC236}">
                <a16:creationId xmlns:a16="http://schemas.microsoft.com/office/drawing/2014/main" id="{47BB2D31-D821-DDA8-5662-6261D56AA3E2}"/>
              </a:ext>
            </a:extLst>
          </p:cNvPr>
          <p:cNvSpPr/>
          <p:nvPr/>
        </p:nvSpPr>
        <p:spPr>
          <a:xfrm rot="18734988">
            <a:off x="4722349" y="2677528"/>
            <a:ext cx="1886966" cy="1441496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/>
            </a:prstTxWarp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rlin Sans FB Demi" panose="020E0802020502020306" pitchFamily="34" charset="0"/>
              </a:rPr>
              <a:t>Les 2 griffes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73F0B81-558A-7BD6-5D10-E2C9CC839A8C}"/>
              </a:ext>
            </a:extLst>
          </p:cNvPr>
          <p:cNvSpPr/>
          <p:nvPr/>
        </p:nvSpPr>
        <p:spPr>
          <a:xfrm rot="3079485">
            <a:off x="6181623" y="2839027"/>
            <a:ext cx="2282997" cy="1502662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/>
            </a:prstTxWarp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rlin Sans FB Demi" panose="020E0802020502020306" pitchFamily="34" charset="0"/>
              </a:rPr>
              <a:t>Soupape à la demande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FCC9004-8EEF-172E-24C0-791B41D4F755}"/>
              </a:ext>
            </a:extLst>
          </p:cNvPr>
          <p:cNvSpPr/>
          <p:nvPr/>
        </p:nvSpPr>
        <p:spPr>
          <a:xfrm rot="18780659">
            <a:off x="6357931" y="4469595"/>
            <a:ext cx="2011057" cy="1231897"/>
          </a:xfrm>
          <a:prstGeom prst="rect">
            <a:avLst/>
          </a:prstGeom>
          <a:noFill/>
        </p:spPr>
        <p:txBody>
          <a:bodyPr spcFirstLastPara="1" wrap="none">
            <a:prstTxWarp prst="textArchDown">
              <a:avLst/>
            </a:prstTxWarp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rlin Sans FB Demi" panose="020E0802020502020306" pitchFamily="34" charset="0"/>
              </a:rPr>
              <a:t>Système sonore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F8A4887-6624-0E55-B73B-489198E37FDE}"/>
              </a:ext>
            </a:extLst>
          </p:cNvPr>
          <p:cNvSpPr/>
          <p:nvPr/>
        </p:nvSpPr>
        <p:spPr>
          <a:xfrm rot="3044674">
            <a:off x="4491700" y="4239461"/>
            <a:ext cx="1989024" cy="1324203"/>
          </a:xfrm>
          <a:prstGeom prst="rect">
            <a:avLst/>
          </a:prstGeom>
          <a:noFill/>
        </p:spPr>
        <p:txBody>
          <a:bodyPr spcFirstLastPara="1" wrap="none">
            <a:prstTxWarp prst="textArchDown">
              <a:avLst>
                <a:gd name="adj" fmla="val 20867410"/>
              </a:avLst>
            </a:prstTxWarp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rlin Sans FB Demi" panose="020E0802020502020306" pitchFamily="34" charset="0"/>
              </a:rPr>
              <a:t>Jugulaire</a:t>
            </a:r>
          </a:p>
        </p:txBody>
      </p:sp>
      <p:sp>
        <p:nvSpPr>
          <p:cNvPr id="16394" name="ZoneTexte 6">
            <a:extLst>
              <a:ext uri="{FF2B5EF4-FFF2-40B4-BE49-F238E27FC236}">
                <a16:creationId xmlns:a16="http://schemas.microsoft.com/office/drawing/2014/main" id="{9D43B1A3-C625-F1F6-B0D2-0C26331796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371600"/>
            <a:ext cx="71516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Contrôle croisé :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354D496D-2450-07F6-6AB4-34E4FB4AB5A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00113" y="274638"/>
            <a:ext cx="7958137" cy="939800"/>
          </a:xfrm>
        </p:spPr>
        <p:txBody>
          <a:bodyPr/>
          <a:lstStyle/>
          <a:p>
            <a:pPr eaLnBrk="1" hangingPunct="1">
              <a:defRPr/>
            </a:pPr>
            <a:r>
              <a:rPr lang="fr-FR" sz="3200" b="1" dirty="0">
                <a:solidFill>
                  <a:schemeClr val="accent6">
                    <a:lumMod val="50000"/>
                  </a:schemeClr>
                </a:solidFill>
              </a:rPr>
              <a:t>Règles à respecter avant l’engagement</a:t>
            </a:r>
          </a:p>
        </p:txBody>
      </p:sp>
      <p:sp>
        <p:nvSpPr>
          <p:cNvPr id="17411" name="Espace réservé du numéro de diapositive 4">
            <a:extLst>
              <a:ext uri="{FF2B5EF4-FFF2-40B4-BE49-F238E27FC236}">
                <a16:creationId xmlns:a16="http://schemas.microsoft.com/office/drawing/2014/main" id="{19677C42-1AB9-5737-5BB4-87AEC3C5441E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0236A54A-C5AC-46B3-9672-DB0DA3DECD9F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15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17412" name="ZoneTexte 4">
            <a:extLst>
              <a:ext uri="{FF2B5EF4-FFF2-40B4-BE49-F238E27FC236}">
                <a16:creationId xmlns:a16="http://schemas.microsoft.com/office/drawing/2014/main" id="{6788F30A-8FBD-6993-A5E7-2EAD0AB903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371600"/>
            <a:ext cx="85725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628650" indent="-1714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fr-FR" altLang="fr-FR" sz="2400" b="1">
                <a:latin typeface="Times New Roman" panose="02020603050405020304" pitchFamily="18" charset="0"/>
                <a:cs typeface="Arial" panose="020B0604020202020204" pitchFamily="34" charset="0"/>
              </a:rPr>
              <a:t>Vérifier le matériel d’exploration :</a:t>
            </a:r>
            <a:endParaRPr lang="fr-FR" altLang="fr-FR" sz="240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7413" name="Image 23">
            <a:extLst>
              <a:ext uri="{FF2B5EF4-FFF2-40B4-BE49-F238E27FC236}">
                <a16:creationId xmlns:a16="http://schemas.microsoft.com/office/drawing/2014/main" id="{A51BBB67-144E-4C0E-5413-1C21E232C2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3048000"/>
            <a:ext cx="4038600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Image 9">
            <a:extLst>
              <a:ext uri="{FF2B5EF4-FFF2-40B4-BE49-F238E27FC236}">
                <a16:creationId xmlns:a16="http://schemas.microsoft.com/office/drawing/2014/main" id="{D6D6CB95-5918-812D-1AAE-11D59B2274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4461">
            <a:off x="7010400" y="3200400"/>
            <a:ext cx="996950" cy="134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Image 8">
            <a:extLst>
              <a:ext uri="{FF2B5EF4-FFF2-40B4-BE49-F238E27FC236}">
                <a16:creationId xmlns:a16="http://schemas.microsoft.com/office/drawing/2014/main" id="{39CF4670-D36A-CD77-973A-A73B710F95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8" y="4467225"/>
            <a:ext cx="2328862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Picture 15" descr="lampe coudée.2">
            <a:extLst>
              <a:ext uri="{FF2B5EF4-FFF2-40B4-BE49-F238E27FC236}">
                <a16:creationId xmlns:a16="http://schemas.microsoft.com/office/drawing/2014/main" id="{F7B8EC57-F791-D463-8209-1368BED295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981200"/>
            <a:ext cx="17526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7" name="Picture 16" descr="Lampe F1 sans fond">
            <a:extLst>
              <a:ext uri="{FF2B5EF4-FFF2-40B4-BE49-F238E27FC236}">
                <a16:creationId xmlns:a16="http://schemas.microsoft.com/office/drawing/2014/main" id="{FB861273-BB53-D55D-BAED-4A9DDC5960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057400"/>
            <a:ext cx="2362200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8" name="Picture 22" descr="..\..\..\doc\101_2410\IMGP5336.JPG">
            <a:extLst>
              <a:ext uri="{FF2B5EF4-FFF2-40B4-BE49-F238E27FC236}">
                <a16:creationId xmlns:a16="http://schemas.microsoft.com/office/drawing/2014/main" id="{4EA9EA34-3E3E-AC16-C038-22F722E6E4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66" t="13234" r="12521" b="12663"/>
          <a:stretch>
            <a:fillRect/>
          </a:stretch>
        </p:blipFill>
        <p:spPr bwMode="auto">
          <a:xfrm>
            <a:off x="5867400" y="1371600"/>
            <a:ext cx="1981200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9" name="Picture 23" descr="C:\Documents and Settings\Philippe\Mes documents\JSP SDMIS\Dématérialisation\doc\INC\2017-02-13\028.JPG">
            <a:extLst>
              <a:ext uri="{FF2B5EF4-FFF2-40B4-BE49-F238E27FC236}">
                <a16:creationId xmlns:a16="http://schemas.microsoft.com/office/drawing/2014/main" id="{F1F435BE-04D6-67B3-F097-55C7BEF3B1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9" t="12613" r="24324" b="27928"/>
          <a:stretch>
            <a:fillRect/>
          </a:stretch>
        </p:blipFill>
        <p:spPr bwMode="auto">
          <a:xfrm>
            <a:off x="4648200" y="4724400"/>
            <a:ext cx="1828800" cy="12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F26ABF92-87B2-64CA-8D4A-95CC11ECE80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00113" y="274638"/>
            <a:ext cx="7958137" cy="939800"/>
          </a:xfrm>
        </p:spPr>
        <p:txBody>
          <a:bodyPr/>
          <a:lstStyle/>
          <a:p>
            <a:pPr eaLnBrk="1" hangingPunct="1">
              <a:defRPr/>
            </a:pPr>
            <a:r>
              <a:rPr lang="fr-FR" sz="3200" b="1" dirty="0">
                <a:solidFill>
                  <a:schemeClr val="accent6">
                    <a:lumMod val="50000"/>
                  </a:schemeClr>
                </a:solidFill>
              </a:rPr>
              <a:t>Règles à respecter avant l’engagement</a:t>
            </a:r>
          </a:p>
        </p:txBody>
      </p:sp>
      <p:sp>
        <p:nvSpPr>
          <p:cNvPr id="18435" name="Espace réservé du numéro de diapositive 4">
            <a:extLst>
              <a:ext uri="{FF2B5EF4-FFF2-40B4-BE49-F238E27FC236}">
                <a16:creationId xmlns:a16="http://schemas.microsoft.com/office/drawing/2014/main" id="{E5282BC1-76F2-0A8C-27F0-7348B542F040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05C2D99F-19A1-4823-BEAF-D012560BF947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16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18436" name="ZoneTexte 4">
            <a:extLst>
              <a:ext uri="{FF2B5EF4-FFF2-40B4-BE49-F238E27FC236}">
                <a16:creationId xmlns:a16="http://schemas.microsoft.com/office/drawing/2014/main" id="{6962321A-0238-C58D-F5CA-D1EEEC6805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447800"/>
            <a:ext cx="7391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628650" indent="-1714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  <a:cs typeface="Arial" panose="020B0604020202020204" pitchFamily="34" charset="0"/>
              </a:rPr>
              <a:t> </a:t>
            </a:r>
          </a:p>
        </p:txBody>
      </p:sp>
      <p:sp>
        <p:nvSpPr>
          <p:cNvPr id="18437" name="ZoneTexte 6">
            <a:extLst>
              <a:ext uri="{FF2B5EF4-FFF2-40B4-BE49-F238E27FC236}">
                <a16:creationId xmlns:a16="http://schemas.microsoft.com/office/drawing/2014/main" id="{8C2655BD-9B24-8C14-C87D-99174F7E4D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2152650"/>
            <a:ext cx="8382000" cy="304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CA définit la technique opérationnelle et décide d’engager du personnel sous A.R.I. :</a:t>
            </a:r>
          </a:p>
          <a:p>
            <a:pPr algn="just">
              <a:spcBef>
                <a:spcPct val="0"/>
              </a:spcBef>
              <a:buFontTx/>
              <a:buNone/>
            </a:pPr>
            <a:endParaRPr lang="fr-FR" altLang="fr-FR" sz="2400">
              <a:solidFill>
                <a:srgbClr val="000000"/>
              </a:solidFill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>
              <a:spcBef>
                <a:spcPct val="0"/>
              </a:spcBef>
              <a:buFontTx/>
              <a:buChar char="•"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Engagement &lt; à 20 m </a:t>
            </a: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</a:t>
            </a: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fr-FR" sz="24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reconnaissance </a:t>
            </a: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avec ligne guide ou avec l’éts d’une LDV </a:t>
            </a:r>
            <a:r>
              <a:rPr lang="fr-FR" altLang="fr-FR" sz="24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BREC.</a:t>
            </a:r>
          </a:p>
          <a:p>
            <a:pPr algn="just">
              <a:spcBef>
                <a:spcPct val="0"/>
              </a:spcBef>
              <a:buFontTx/>
              <a:buChar char="•"/>
            </a:pPr>
            <a:endParaRPr lang="fr-FR" altLang="fr-FR" sz="2400">
              <a:solidFill>
                <a:srgbClr val="000000"/>
              </a:solidFill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>
              <a:spcBef>
                <a:spcPct val="0"/>
              </a:spcBef>
              <a:buFontTx/>
              <a:buChar char="•"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Engagement &gt; à 20 m ou engagement difficile </a:t>
            </a: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 reconnaissance avec ligne guide = </a:t>
            </a:r>
            <a:r>
              <a:rPr lang="fr-FR" altLang="fr-FR" sz="2400" b="1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BEX.</a:t>
            </a: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" name="Flèche droite à entaille 7">
            <a:extLst>
              <a:ext uri="{FF2B5EF4-FFF2-40B4-BE49-F238E27FC236}">
                <a16:creationId xmlns:a16="http://schemas.microsoft.com/office/drawing/2014/main" id="{AFE73854-E488-3E3E-0421-BF5C6188494E}"/>
              </a:ext>
            </a:extLst>
          </p:cNvPr>
          <p:cNvSpPr/>
          <p:nvPr/>
        </p:nvSpPr>
        <p:spPr>
          <a:xfrm>
            <a:off x="3320959" y="1482169"/>
            <a:ext cx="1758235" cy="421762"/>
          </a:xfrm>
          <a:prstGeom prst="notchedRightArrow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altLang="fr-FR" sz="1800">
              <a:solidFill>
                <a:srgbClr val="FFFFFF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58D5DA6-2F82-B591-D63E-E2E72DCA88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1447800"/>
            <a:ext cx="7924800" cy="461963"/>
          </a:xfrm>
          <a:prstGeom prst="rect">
            <a:avLst/>
          </a:prstGeom>
          <a:noFill/>
          <a:ln w="25400" algn="ctr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fr-FR" altLang="fr-FR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Chef d’agrès 				Désigne son personnel</a:t>
            </a:r>
          </a:p>
        </p:txBody>
      </p:sp>
      <p:sp>
        <p:nvSpPr>
          <p:cNvPr id="18442" name="Rectangle 12">
            <a:extLst>
              <a:ext uri="{FF2B5EF4-FFF2-40B4-BE49-F238E27FC236}">
                <a16:creationId xmlns:a16="http://schemas.microsoft.com/office/drawing/2014/main" id="{541892AE-BBE6-005A-53D7-490044113E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5543550"/>
            <a:ext cx="7494588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Parallèlement </a:t>
            </a: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 </a:t>
            </a:r>
            <a:r>
              <a:rPr lang="fr-FR" altLang="fr-FR" sz="2400" b="1" u="sng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BSE.</a:t>
            </a:r>
            <a:endParaRPr lang="fr-FR" altLang="fr-FR" sz="2400" b="1" u="sng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re 8">
            <a:extLst>
              <a:ext uri="{FF2B5EF4-FFF2-40B4-BE49-F238E27FC236}">
                <a16:creationId xmlns:a16="http://schemas.microsoft.com/office/drawing/2014/main" id="{8A45415C-22F5-50AD-9200-A3CD444B6BF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B.REC ou B.EX</a:t>
            </a:r>
          </a:p>
        </p:txBody>
      </p:sp>
      <p:sp>
        <p:nvSpPr>
          <p:cNvPr id="19459" name="Espace réservé du numéro de diapositive 4">
            <a:extLst>
              <a:ext uri="{FF2B5EF4-FFF2-40B4-BE49-F238E27FC236}">
                <a16:creationId xmlns:a16="http://schemas.microsoft.com/office/drawing/2014/main" id="{C0EB0135-E362-F3B4-AEF9-7C1CC1FE6B9B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A882A981-0330-4A40-BB62-E9FAA5AD524A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17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pic>
        <p:nvPicPr>
          <p:cNvPr id="19460" name="Picture 9">
            <a:extLst>
              <a:ext uri="{FF2B5EF4-FFF2-40B4-BE49-F238E27FC236}">
                <a16:creationId xmlns:a16="http://schemas.microsoft.com/office/drawing/2014/main" id="{227BF145-580B-93E8-67C2-D599EC3A3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3" t="20210" r="3145" b="5684"/>
          <a:stretch>
            <a:fillRect/>
          </a:stretch>
        </p:blipFill>
        <p:spPr bwMode="auto">
          <a:xfrm>
            <a:off x="457200" y="1371600"/>
            <a:ext cx="8002588" cy="475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re 8">
            <a:extLst>
              <a:ext uri="{FF2B5EF4-FFF2-40B4-BE49-F238E27FC236}">
                <a16:creationId xmlns:a16="http://schemas.microsoft.com/office/drawing/2014/main" id="{BC366225-B3CE-4E9D-57C6-50CA01CC3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650" y="274638"/>
            <a:ext cx="8102600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BSE : Binôme de sécurité</a:t>
            </a:r>
          </a:p>
        </p:txBody>
      </p:sp>
      <p:sp>
        <p:nvSpPr>
          <p:cNvPr id="20483" name="Espace réservé du numéro de diapositive 4">
            <a:extLst>
              <a:ext uri="{FF2B5EF4-FFF2-40B4-BE49-F238E27FC236}">
                <a16:creationId xmlns:a16="http://schemas.microsoft.com/office/drawing/2014/main" id="{53029383-471F-C1CF-2B4D-A6E9E57D056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786563" y="6278563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64B3285-7D22-4CD0-BA62-3B3C87BFFC93}" type="slidenum">
              <a:rPr lang="fr-FR" altLang="fr-FR" sz="2000" smtClean="0">
                <a:solidFill>
                  <a:srgbClr val="984807"/>
                </a:solidFill>
              </a:rPr>
              <a:pPr>
                <a:spcBef>
                  <a:spcPct val="0"/>
                </a:spcBef>
                <a:buFontTx/>
                <a:buNone/>
              </a:pPr>
              <a:t>18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4E9879F-81C6-96E1-9336-A5C8B75978B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54390" y="1450331"/>
            <a:ext cx="3099668" cy="4726258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D6CFDDB-2014-96E4-5FC2-7F220AE8745B}"/>
              </a:ext>
            </a:extLst>
          </p:cNvPr>
          <p:cNvSpPr/>
          <p:nvPr/>
        </p:nvSpPr>
        <p:spPr>
          <a:xfrm flipH="1">
            <a:off x="827584" y="1523089"/>
            <a:ext cx="1429401" cy="376011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angle"/>
          </a:sp3d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fr-FR" altLang="fr-FR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É</a:t>
            </a:r>
            <a:r>
              <a:rPr lang="fr-FR" altLang="fr-FR" b="1" u="sng">
                <a:latin typeface="Times New Roman" panose="02020603050405020304" pitchFamily="18" charset="0"/>
                <a:cs typeface="Arial" panose="020B0604020202020204" pitchFamily="34" charset="0"/>
              </a:rPr>
              <a:t>quipier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1E156D1-05D3-8739-40DE-F475ED031B13}"/>
              </a:ext>
            </a:extLst>
          </p:cNvPr>
          <p:cNvSpPr/>
          <p:nvPr/>
        </p:nvSpPr>
        <p:spPr>
          <a:xfrm flipH="1">
            <a:off x="6500420" y="1389739"/>
            <a:ext cx="2047982" cy="376011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angle"/>
          </a:sp3d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fr-FR" altLang="fr-FR" b="1" u="sng">
                <a:latin typeface="Times New Roman" panose="02020603050405020304" pitchFamily="18" charset="0"/>
                <a:cs typeface="Arial" panose="020B0604020202020204" pitchFamily="34" charset="0"/>
              </a:rPr>
              <a:t>Chef d’équipe</a:t>
            </a:r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F807F12F-873C-C186-670A-CEBB32FFCE15}"/>
              </a:ext>
            </a:extLst>
          </p:cNvPr>
          <p:cNvCxnSpPr/>
          <p:nvPr/>
        </p:nvCxnSpPr>
        <p:spPr>
          <a:xfrm>
            <a:off x="2257425" y="3609975"/>
            <a:ext cx="1376363" cy="1905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79F49D26-AB8D-7E40-B5E9-24ED3DE2F55B}"/>
              </a:ext>
            </a:extLst>
          </p:cNvPr>
          <p:cNvCxnSpPr/>
          <p:nvPr/>
        </p:nvCxnSpPr>
        <p:spPr>
          <a:xfrm flipV="1">
            <a:off x="2257425" y="3629025"/>
            <a:ext cx="1555750" cy="1493838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93" name="ZoneTexte 40">
            <a:extLst>
              <a:ext uri="{FF2B5EF4-FFF2-40B4-BE49-F238E27FC236}">
                <a16:creationId xmlns:a16="http://schemas.microsoft.com/office/drawing/2014/main" id="{09D5D5DA-2788-A859-01A8-EA92778BD2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2038" y="3413125"/>
            <a:ext cx="1560512" cy="711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  <a:cs typeface="Arial" panose="020B0604020202020204" pitchFamily="34" charset="0"/>
              </a:rPr>
              <a:t>Liaison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  <a:cs typeface="Arial" panose="020B0604020202020204" pitchFamily="34" charset="0"/>
              </a:rPr>
              <a:t>personnelle</a:t>
            </a:r>
          </a:p>
        </p:txBody>
      </p:sp>
      <p:sp>
        <p:nvSpPr>
          <p:cNvPr id="20494" name="ZoneTexte 39">
            <a:extLst>
              <a:ext uri="{FF2B5EF4-FFF2-40B4-BE49-F238E27FC236}">
                <a16:creationId xmlns:a16="http://schemas.microsoft.com/office/drawing/2014/main" id="{3F0658A3-E1E5-D93E-F92B-DFE6FAC9EB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5138" y="4772025"/>
            <a:ext cx="1792287" cy="7080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  <a:cs typeface="Arial" panose="020B0604020202020204" pitchFamily="34" charset="0"/>
              </a:rPr>
              <a:t>Système sonore de détresse </a:t>
            </a:r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4DCE810F-BFD7-2319-5B68-383A1A2B913B}"/>
              </a:ext>
            </a:extLst>
          </p:cNvPr>
          <p:cNvCxnSpPr/>
          <p:nvPr/>
        </p:nvCxnSpPr>
        <p:spPr>
          <a:xfrm flipH="1">
            <a:off x="5935663" y="2460625"/>
            <a:ext cx="860425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8193EA0F-77EE-9772-0BDE-D77AAA92F67F}"/>
              </a:ext>
            </a:extLst>
          </p:cNvPr>
          <p:cNvCxnSpPr/>
          <p:nvPr/>
        </p:nvCxnSpPr>
        <p:spPr>
          <a:xfrm flipH="1">
            <a:off x="5932488" y="2873375"/>
            <a:ext cx="906462" cy="68263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AFF76334-BCE7-02E2-96D9-38E9BAF279CD}"/>
              </a:ext>
            </a:extLst>
          </p:cNvPr>
          <p:cNvCxnSpPr>
            <a:cxnSpLocks/>
            <a:stCxn id="20502" idx="1"/>
          </p:cNvCxnSpPr>
          <p:nvPr/>
        </p:nvCxnSpPr>
        <p:spPr>
          <a:xfrm flipH="1" flipV="1">
            <a:off x="4667250" y="3163888"/>
            <a:ext cx="2112963" cy="37941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699D58D8-3DBD-7121-732D-DF2A2870E1CE}"/>
              </a:ext>
            </a:extLst>
          </p:cNvPr>
          <p:cNvCxnSpPr>
            <a:cxnSpLocks/>
          </p:cNvCxnSpPr>
          <p:nvPr/>
        </p:nvCxnSpPr>
        <p:spPr>
          <a:xfrm flipH="1" flipV="1">
            <a:off x="5732463" y="3683000"/>
            <a:ext cx="1019175" cy="485775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CB75FAC7-21AA-0198-406E-8018AEC4E3E0}"/>
              </a:ext>
            </a:extLst>
          </p:cNvPr>
          <p:cNvCxnSpPr>
            <a:stCxn id="20504" idx="1"/>
          </p:cNvCxnSpPr>
          <p:nvPr/>
        </p:nvCxnSpPr>
        <p:spPr>
          <a:xfrm flipH="1" flipV="1">
            <a:off x="5649913" y="3954463"/>
            <a:ext cx="903287" cy="1582737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00" name="ZoneTexte 35">
            <a:extLst>
              <a:ext uri="{FF2B5EF4-FFF2-40B4-BE49-F238E27FC236}">
                <a16:creationId xmlns:a16="http://schemas.microsoft.com/office/drawing/2014/main" id="{8FF7D556-B62E-E012-6F84-9E82FFE8E2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1905000"/>
            <a:ext cx="1981200" cy="711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É</a:t>
            </a:r>
            <a:r>
              <a:rPr lang="fr-FR" altLang="fr-FR" sz="2000">
                <a:latin typeface="Times New Roman" panose="02020603050405020304" pitchFamily="18" charset="0"/>
                <a:cs typeface="Arial" panose="020B0604020202020204" pitchFamily="34" charset="0"/>
              </a:rPr>
              <a:t>quipement de tête</a:t>
            </a:r>
          </a:p>
        </p:txBody>
      </p:sp>
      <p:sp>
        <p:nvSpPr>
          <p:cNvPr id="20501" name="ZoneTexte 8">
            <a:extLst>
              <a:ext uri="{FF2B5EF4-FFF2-40B4-BE49-F238E27FC236}">
                <a16:creationId xmlns:a16="http://schemas.microsoft.com/office/drawing/2014/main" id="{CCB5DFBF-16E5-5931-8AAF-93460580B0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6088" y="2660650"/>
            <a:ext cx="2043112" cy="406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  <a:cs typeface="Arial" panose="020B0604020202020204" pitchFamily="34" charset="0"/>
              </a:rPr>
              <a:t>Lampe portative</a:t>
            </a:r>
          </a:p>
        </p:txBody>
      </p:sp>
      <p:sp>
        <p:nvSpPr>
          <p:cNvPr id="20502" name="ZoneTexte 12">
            <a:extLst>
              <a:ext uri="{FF2B5EF4-FFF2-40B4-BE49-F238E27FC236}">
                <a16:creationId xmlns:a16="http://schemas.microsoft.com/office/drawing/2014/main" id="{08D3692D-A5BF-E438-C8EB-D03652575E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0213" y="3340100"/>
            <a:ext cx="1924050" cy="406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  <a:cs typeface="Arial" panose="020B0604020202020204" pitchFamily="34" charset="0"/>
              </a:rPr>
              <a:t>Cagoule de fuite</a:t>
            </a:r>
          </a:p>
        </p:txBody>
      </p:sp>
      <p:sp>
        <p:nvSpPr>
          <p:cNvPr id="20503" name="ZoneTexte 36">
            <a:extLst>
              <a:ext uri="{FF2B5EF4-FFF2-40B4-BE49-F238E27FC236}">
                <a16:creationId xmlns:a16="http://schemas.microsoft.com/office/drawing/2014/main" id="{65C863D2-57F5-53F3-D769-66A8F81E55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3984625"/>
            <a:ext cx="1817688" cy="7080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  <a:cs typeface="Arial" panose="020B0604020202020204" pitchFamily="34" charset="0"/>
              </a:rPr>
              <a:t>Système sonore de détresse</a:t>
            </a:r>
          </a:p>
        </p:txBody>
      </p:sp>
      <p:sp>
        <p:nvSpPr>
          <p:cNvPr id="20504" name="ZoneTexte 39">
            <a:extLst>
              <a:ext uri="{FF2B5EF4-FFF2-40B4-BE49-F238E27FC236}">
                <a16:creationId xmlns:a16="http://schemas.microsoft.com/office/drawing/2014/main" id="{36198B92-7709-E608-D2D3-9C220031E4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5181600"/>
            <a:ext cx="1730375" cy="711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  <a:cs typeface="Arial" panose="020B0604020202020204" pitchFamily="34" charset="0"/>
              </a:rPr>
              <a:t>Liaison personnelle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77DA7F1C-2C1D-E690-AEDC-AEBF08A5146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00113" y="274638"/>
            <a:ext cx="7958137" cy="939800"/>
          </a:xfrm>
        </p:spPr>
        <p:txBody>
          <a:bodyPr/>
          <a:lstStyle/>
          <a:p>
            <a:pPr eaLnBrk="1" hangingPunct="1">
              <a:defRPr/>
            </a:pPr>
            <a:r>
              <a:rPr lang="fr-FR" sz="3200" b="1" dirty="0">
                <a:solidFill>
                  <a:schemeClr val="accent6">
                    <a:lumMod val="50000"/>
                  </a:schemeClr>
                </a:solidFill>
              </a:rPr>
              <a:t>Règles à respecter avant l’engagement</a:t>
            </a:r>
          </a:p>
        </p:txBody>
      </p:sp>
      <p:sp>
        <p:nvSpPr>
          <p:cNvPr id="21507" name="Espace réservé du numéro de diapositive 4">
            <a:extLst>
              <a:ext uri="{FF2B5EF4-FFF2-40B4-BE49-F238E27FC236}">
                <a16:creationId xmlns:a16="http://schemas.microsoft.com/office/drawing/2014/main" id="{5F930DC6-60DE-B29C-2F12-DCFE57B764A7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2A9DFF7B-1F5E-4B23-ACF6-99517BF87AA4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19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21508" name="ZoneTexte 4">
            <a:extLst>
              <a:ext uri="{FF2B5EF4-FFF2-40B4-BE49-F238E27FC236}">
                <a16:creationId xmlns:a16="http://schemas.microsoft.com/office/drawing/2014/main" id="{38111B12-4417-61DF-DB4F-DD907851C7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1323975"/>
            <a:ext cx="7391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628650" indent="-1714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cs typeface="Arial" panose="020B0604020202020204" pitchFamily="34" charset="0"/>
              </a:rPr>
              <a:t> </a:t>
            </a:r>
            <a:r>
              <a:rPr lang="fr-FR" altLang="fr-FR" sz="2400" b="1" u="sng">
                <a:latin typeface="Times New Roman" panose="02020603050405020304" pitchFamily="18" charset="0"/>
                <a:cs typeface="Arial" panose="020B0604020202020204" pitchFamily="34" charset="0"/>
              </a:rPr>
              <a:t>Durée du temps d’exploration :</a:t>
            </a:r>
            <a:endParaRPr lang="fr-FR" altLang="fr-FR" sz="240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68C048F-792B-81D1-F533-35EA024CD9B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000" y="2369759"/>
            <a:ext cx="3194868" cy="211848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sp>
        <p:nvSpPr>
          <p:cNvPr id="21510" name="ZoneTexte 6">
            <a:extLst>
              <a:ext uri="{FF2B5EF4-FFF2-40B4-BE49-F238E27FC236}">
                <a16:creationId xmlns:a16="http://schemas.microsoft.com/office/drawing/2014/main" id="{65336AB6-2DA2-2615-31AE-474844693B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2103438"/>
            <a:ext cx="4829175" cy="267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</a:rPr>
              <a:t>Avant toute exploration, le binôme devra :</a:t>
            </a:r>
          </a:p>
          <a:p>
            <a:pPr algn="just">
              <a:spcBef>
                <a:spcPct val="0"/>
              </a:spcBef>
              <a:buFontTx/>
              <a:buNone/>
            </a:pPr>
            <a:endParaRPr lang="fr-FR" altLang="fr-FR" sz="2400">
              <a:latin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Clr>
                <a:schemeClr val="tx1"/>
              </a:buClr>
              <a:buSzPts val="1200"/>
              <a:buFont typeface="Wingdings" panose="05000000000000000000" pitchFamily="2" charset="2"/>
              <a:buChar char="§"/>
            </a:pPr>
            <a:r>
              <a:rPr lang="fr-FR" altLang="fr-FR" sz="2400">
                <a:latin typeface="Times New Roman" panose="02020603050405020304" pitchFamily="18" charset="0"/>
              </a:rPr>
              <a:t> S’enregistrer auprès du contrôleur</a:t>
            </a:r>
          </a:p>
          <a:p>
            <a:pPr algn="just">
              <a:spcBef>
                <a:spcPct val="0"/>
              </a:spcBef>
              <a:buClr>
                <a:schemeClr val="tx1"/>
              </a:buClr>
              <a:buSzPts val="1200"/>
              <a:buFont typeface="Wingdings" panose="05000000000000000000" pitchFamily="2" charset="2"/>
              <a:buChar char="§"/>
            </a:pPr>
            <a:endParaRPr lang="fr-FR" altLang="fr-FR" sz="2400">
              <a:latin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Clr>
                <a:schemeClr val="tx1"/>
              </a:buClr>
              <a:buSzPts val="1200"/>
              <a:buFont typeface="Wingdings" panose="05000000000000000000" pitchFamily="2" charset="2"/>
              <a:buChar char="§"/>
            </a:pPr>
            <a:r>
              <a:rPr lang="fr-FR" altLang="fr-FR" sz="2400">
                <a:latin typeface="Times New Roman" panose="02020603050405020304" pitchFamily="18" charset="0"/>
              </a:rPr>
              <a:t> Rappel NELAR et essai de l’équipement de tête,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re 8">
            <a:extLst>
              <a:ext uri="{FF2B5EF4-FFF2-40B4-BE49-F238E27FC236}">
                <a16:creationId xmlns:a16="http://schemas.microsoft.com/office/drawing/2014/main" id="{DBBB7965-2E25-B512-D8A4-E5AB7EB7CF6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600" b="1">
                <a:solidFill>
                  <a:srgbClr val="984807"/>
                </a:solidFill>
              </a:rPr>
              <a:t>ARICO : règles de sécurité</a:t>
            </a:r>
          </a:p>
        </p:txBody>
      </p:sp>
      <p:sp>
        <p:nvSpPr>
          <p:cNvPr id="4099" name="Espace réservé du numéro de diapositive 4">
            <a:extLst>
              <a:ext uri="{FF2B5EF4-FFF2-40B4-BE49-F238E27FC236}">
                <a16:creationId xmlns:a16="http://schemas.microsoft.com/office/drawing/2014/main" id="{352CEA05-B033-D9E7-BF38-6386F403EAEB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B93C8D22-D06F-40E4-8F3E-2081546868CC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2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D535FD4C-20EA-390F-6F7E-A2D07256E5DD}"/>
              </a:ext>
            </a:extLst>
          </p:cNvPr>
          <p:cNvCxnSpPr/>
          <p:nvPr/>
        </p:nvCxnSpPr>
        <p:spPr>
          <a:xfrm rot="5400000">
            <a:off x="2143125" y="3721100"/>
            <a:ext cx="4859338" cy="1588"/>
          </a:xfrm>
          <a:prstGeom prst="line">
            <a:avLst/>
          </a:prstGeom>
          <a:ln w="317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01" name="ZoneTexte 16">
            <a:extLst>
              <a:ext uri="{FF2B5EF4-FFF2-40B4-BE49-F238E27FC236}">
                <a16:creationId xmlns:a16="http://schemas.microsoft.com/office/drawing/2014/main" id="{02D6685D-3383-62F9-2737-B6F616A7C1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1916113"/>
            <a:ext cx="43005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2000" b="1">
                <a:latin typeface="Times New Roman" panose="02020603050405020304" pitchFamily="18" charset="0"/>
                <a:cs typeface="Arial" panose="020B0604020202020204" pitchFamily="34" charset="0"/>
              </a:rPr>
              <a:t>Objectifs</a:t>
            </a:r>
          </a:p>
        </p:txBody>
      </p:sp>
      <p:sp>
        <p:nvSpPr>
          <p:cNvPr id="4102" name="ZoneTexte 20">
            <a:extLst>
              <a:ext uri="{FF2B5EF4-FFF2-40B4-BE49-F238E27FC236}">
                <a16:creationId xmlns:a16="http://schemas.microsoft.com/office/drawing/2014/main" id="{2710D957-6064-EE96-6AE7-8297785A82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1713" y="2632075"/>
            <a:ext cx="3821112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90000"/>
              </a:lnSpc>
              <a:spcBef>
                <a:spcPct val="0"/>
              </a:spcBef>
              <a:buClr>
                <a:schemeClr val="hlink"/>
              </a:buClr>
              <a:buFontTx/>
              <a:buChar char=" "/>
            </a:pPr>
            <a:r>
              <a:rPr lang="fr-FR" altLang="fr-FR" sz="2000">
                <a:latin typeface="Times New Roman" panose="02020603050405020304" pitchFamily="18" charset="0"/>
                <a:cs typeface="Arial" panose="020B0604020202020204" pitchFamily="34" charset="0"/>
              </a:rPr>
              <a:t>A la fin de cette partie, vous serez capable de connaître les règles de sécurité lors de l’utilisation de l’ARICO et les mettre en application lors d’une progression ou d’une reconnaissance.</a:t>
            </a:r>
          </a:p>
        </p:txBody>
      </p:sp>
      <p:sp>
        <p:nvSpPr>
          <p:cNvPr id="4103" name="ZoneTexte 15">
            <a:extLst>
              <a:ext uri="{FF2B5EF4-FFF2-40B4-BE49-F238E27FC236}">
                <a16:creationId xmlns:a16="http://schemas.microsoft.com/office/drawing/2014/main" id="{DBED7B05-AB50-2F90-6512-43659EECD6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2057400"/>
            <a:ext cx="3429000" cy="253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>
                <a:latin typeface="Times New Roman" panose="02020603050405020304" pitchFamily="18" charset="0"/>
              </a:rPr>
              <a:t>Règles de sécurité :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2000" b="1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fr-FR" altLang="fr-FR" sz="2000" b="1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Char char="•"/>
            </a:pPr>
            <a:r>
              <a:rPr lang="fr-FR" altLang="fr-FR" sz="2000" b="1">
                <a:latin typeface="Times New Roman" panose="02020603050405020304" pitchFamily="18" charset="0"/>
              </a:rPr>
              <a:t>Avant l’engagement</a:t>
            </a:r>
          </a:p>
          <a:p>
            <a:pPr>
              <a:spcBef>
                <a:spcPct val="0"/>
              </a:spcBef>
              <a:buFontTx/>
              <a:buChar char="•"/>
            </a:pPr>
            <a:endParaRPr lang="fr-FR" altLang="fr-FR" sz="2000" b="1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Char char="•"/>
            </a:pPr>
            <a:r>
              <a:rPr lang="fr-FR" altLang="fr-FR" sz="2000" b="1">
                <a:latin typeface="Times New Roman" panose="02020603050405020304" pitchFamily="18" charset="0"/>
              </a:rPr>
              <a:t>Pendant l’engagement</a:t>
            </a:r>
          </a:p>
          <a:p>
            <a:pPr>
              <a:spcBef>
                <a:spcPct val="0"/>
              </a:spcBef>
              <a:buFontTx/>
              <a:buChar char="•"/>
            </a:pPr>
            <a:endParaRPr lang="fr-FR" altLang="fr-FR" sz="2000" b="1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Char char="•"/>
            </a:pPr>
            <a:r>
              <a:rPr lang="fr-FR" altLang="fr-FR" sz="2000" b="1">
                <a:latin typeface="Times New Roman" panose="02020603050405020304" pitchFamily="18" charset="0"/>
              </a:rPr>
              <a:t>Après l’engagement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re 8">
            <a:extLst>
              <a:ext uri="{FF2B5EF4-FFF2-40B4-BE49-F238E27FC236}">
                <a16:creationId xmlns:a16="http://schemas.microsoft.com/office/drawing/2014/main" id="{568EECBE-3088-02D1-0583-FD383FB3E75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00113" y="274638"/>
            <a:ext cx="79581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Règles à respecter pendant l’engagement</a:t>
            </a:r>
          </a:p>
        </p:txBody>
      </p:sp>
      <p:sp>
        <p:nvSpPr>
          <p:cNvPr id="22531" name="Espace réservé du numéro de diapositive 4">
            <a:extLst>
              <a:ext uri="{FF2B5EF4-FFF2-40B4-BE49-F238E27FC236}">
                <a16:creationId xmlns:a16="http://schemas.microsoft.com/office/drawing/2014/main" id="{1A631FFC-AD7F-5FEB-00A1-DDC485ED5CF9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63D10C74-D038-41E7-A687-310AE8715DC8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20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22532" name="ZoneTexte 4">
            <a:extLst>
              <a:ext uri="{FF2B5EF4-FFF2-40B4-BE49-F238E27FC236}">
                <a16:creationId xmlns:a16="http://schemas.microsoft.com/office/drawing/2014/main" id="{BB65E4EA-42E0-3E7C-D136-E1BF83C2FF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1309688"/>
            <a:ext cx="7391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628650" indent="-1714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cs typeface="Arial" panose="020B0604020202020204" pitchFamily="34" charset="0"/>
              </a:rPr>
              <a:t> </a:t>
            </a:r>
            <a:r>
              <a:rPr lang="fr-FR" altLang="fr-FR" sz="2400" b="1" u="sng">
                <a:latin typeface="Times New Roman" panose="02020603050405020304" pitchFamily="18" charset="0"/>
                <a:cs typeface="Arial" panose="020B0604020202020204" pitchFamily="34" charset="0"/>
              </a:rPr>
              <a:t>Contrôleur :</a:t>
            </a:r>
            <a:endParaRPr lang="fr-FR" altLang="fr-FR" sz="240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2533" name="ZoneTexte 6">
            <a:extLst>
              <a:ext uri="{FF2B5EF4-FFF2-40B4-BE49-F238E27FC236}">
                <a16:creationId xmlns:a16="http://schemas.microsoft.com/office/drawing/2014/main" id="{604A60B5-4FE5-E2D7-1F9B-15BB393136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" y="1885950"/>
            <a:ext cx="8153400" cy="378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Renseigne et tient à jour le tableau de contrôle :</a:t>
            </a:r>
            <a:endParaRPr lang="fr-FR" altLang="fr-FR" sz="2400"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fr-FR" altLang="fr-FR" sz="2400"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>
              <a:spcBef>
                <a:spcPct val="0"/>
              </a:spcBef>
              <a:buFontTx/>
              <a:buChar char="•"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Nom et prénom des SP engagés,</a:t>
            </a:r>
          </a:p>
          <a:p>
            <a:pPr algn="just">
              <a:spcBef>
                <a:spcPct val="0"/>
              </a:spcBef>
              <a:buFontTx/>
              <a:buChar char="•"/>
            </a:pPr>
            <a:endParaRPr lang="fr-FR" altLang="fr-FR" sz="2400"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>
              <a:spcBef>
                <a:spcPct val="0"/>
              </a:spcBef>
              <a:buFontTx/>
              <a:buChar char="•"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 d'engagement,</a:t>
            </a:r>
          </a:p>
          <a:p>
            <a:pPr algn="just">
              <a:spcBef>
                <a:spcPct val="0"/>
              </a:spcBef>
              <a:buFontTx/>
              <a:buChar char="•"/>
            </a:pPr>
            <a:endParaRPr lang="fr-FR" altLang="fr-FR" sz="2400"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>
              <a:spcBef>
                <a:spcPct val="0"/>
              </a:spcBef>
              <a:buFontTx/>
              <a:buChar char="•"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 d'entrée et  de H de sortie prévisionnelle,</a:t>
            </a:r>
            <a:endParaRPr lang="fr-FR" altLang="fr-FR" sz="2400"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cs typeface="Calibri" panose="020F0502020204030204" pitchFamily="34" charset="0"/>
              </a:rPr>
              <a:t>I</a:t>
            </a: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nscrit les mêmes renseignements (sauf H d'engagement) pour le BSE</a:t>
            </a:r>
            <a:endParaRPr lang="fr-FR" altLang="fr-FR" sz="2400">
              <a:latin typeface="Times New Roman" panose="02020603050405020304" pitchFamily="18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24D7437-4E2F-E7C0-7B9F-98615DD39F2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99443" y="2379441"/>
            <a:ext cx="2759204" cy="1828259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re 8">
            <a:extLst>
              <a:ext uri="{FF2B5EF4-FFF2-40B4-BE49-F238E27FC236}">
                <a16:creationId xmlns:a16="http://schemas.microsoft.com/office/drawing/2014/main" id="{4C9A91FA-623B-A875-C6DA-41134795EB5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84213" y="2781300"/>
            <a:ext cx="79581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Le(s) binôme(s)</a:t>
            </a:r>
          </a:p>
        </p:txBody>
      </p:sp>
      <p:sp>
        <p:nvSpPr>
          <p:cNvPr id="23555" name="Espace réservé du numéro de diapositive 4">
            <a:extLst>
              <a:ext uri="{FF2B5EF4-FFF2-40B4-BE49-F238E27FC236}">
                <a16:creationId xmlns:a16="http://schemas.microsoft.com/office/drawing/2014/main" id="{E4BE206B-FABF-8E82-8984-2C8664BA0839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393E0C99-5013-4B25-9F37-2C134A322CC6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21</a:t>
            </a:fld>
            <a:endParaRPr lang="fr-FR" altLang="fr-FR" sz="2000">
              <a:solidFill>
                <a:srgbClr val="984807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re 8">
            <a:extLst>
              <a:ext uri="{FF2B5EF4-FFF2-40B4-BE49-F238E27FC236}">
                <a16:creationId xmlns:a16="http://schemas.microsoft.com/office/drawing/2014/main" id="{FD80E9FE-8EB4-50B8-B0AA-AACB553FB2B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00113" y="274638"/>
            <a:ext cx="79581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Règles à respecter pendant l’engagement</a:t>
            </a:r>
          </a:p>
        </p:txBody>
      </p:sp>
      <p:sp>
        <p:nvSpPr>
          <p:cNvPr id="24579" name="Espace réservé du numéro de diapositive 4">
            <a:extLst>
              <a:ext uri="{FF2B5EF4-FFF2-40B4-BE49-F238E27FC236}">
                <a16:creationId xmlns:a16="http://schemas.microsoft.com/office/drawing/2014/main" id="{DF6E92FD-D522-0795-7FFB-EC8638126C06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A8B2AA64-6AD7-4EC8-956A-73F744D3B4B9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22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24580" name="ZoneTexte 4">
            <a:extLst>
              <a:ext uri="{FF2B5EF4-FFF2-40B4-BE49-F238E27FC236}">
                <a16:creationId xmlns:a16="http://schemas.microsoft.com/office/drawing/2014/main" id="{7D789462-4C11-ECA5-D61F-DB02432054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1347788"/>
            <a:ext cx="73914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628650" indent="-1714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cs typeface="Arial" panose="020B0604020202020204" pitchFamily="34" charset="0"/>
              </a:rPr>
              <a:t> </a:t>
            </a:r>
            <a:r>
              <a:rPr lang="fr-FR" altLang="fr-FR" sz="2400" b="1" u="sng">
                <a:latin typeface="Times New Roman" panose="02020603050405020304" pitchFamily="18" charset="0"/>
                <a:cs typeface="Arial" panose="020B0604020202020204" pitchFamily="34" charset="0"/>
              </a:rPr>
              <a:t>Le(s) binôme(s) :</a:t>
            </a:r>
            <a:endParaRPr lang="fr-FR" altLang="fr-FR" sz="240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4581" name="ZoneTexte 6">
            <a:extLst>
              <a:ext uri="{FF2B5EF4-FFF2-40B4-BE49-F238E27FC236}">
                <a16:creationId xmlns:a16="http://schemas.microsoft.com/office/drawing/2014/main" id="{88BBA591-7DDC-2648-61A1-9D9F8B6612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963" y="2093913"/>
            <a:ext cx="81534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Equipier amarre la ligne guide à un point fixe situé à proximité du point d'accès. </a:t>
            </a:r>
          </a:p>
          <a:p>
            <a:pPr algn="just">
              <a:spcBef>
                <a:spcPct val="0"/>
              </a:spcBef>
              <a:buFontTx/>
              <a:buNone/>
            </a:pPr>
            <a:endParaRPr lang="fr-FR" altLang="fr-FR" sz="24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Progression </a:t>
            </a: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 </a:t>
            </a: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Equipier </a:t>
            </a: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déroule la ligne guide  </a:t>
            </a:r>
          </a:p>
          <a:p>
            <a:pPr algn="just">
              <a:spcBef>
                <a:spcPct val="0"/>
              </a:spcBef>
              <a:buFontTx/>
              <a:buNone/>
            </a:pPr>
            <a:endParaRPr lang="fr-FR" altLang="fr-FR" sz="2400">
              <a:solidFill>
                <a:srgbClr val="000000"/>
              </a:solidFill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endParaRPr lang="fr-FR" altLang="fr-FR" sz="2400">
              <a:solidFill>
                <a:srgbClr val="000000"/>
              </a:solidFill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Encliquetage du micro-régulateur se fait à l'air 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frais, en dehors de la zone à risques.</a:t>
            </a:r>
            <a:endParaRPr lang="fr-FR" altLang="fr-FR" sz="2400">
              <a:latin typeface="Times New Roman" panose="02020603050405020304" pitchFamily="18" charset="0"/>
            </a:endParaRPr>
          </a:p>
        </p:txBody>
      </p:sp>
      <p:pic>
        <p:nvPicPr>
          <p:cNvPr id="24582" name="Picture 6" descr="C:\Documents and Settings\Philippe\Mes documents\JSP SDMIS\Dématérialisation\doc\INC\TOP\A.R.I.C.O\A.R.I.C.O\Photos\IMG_0517.jpg">
            <a:extLst>
              <a:ext uri="{FF2B5EF4-FFF2-40B4-BE49-F238E27FC236}">
                <a16:creationId xmlns:a16="http://schemas.microsoft.com/office/drawing/2014/main" id="{7EACEA5F-4973-C6FF-B26A-8593B0F401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98"/>
          <a:stretch>
            <a:fillRect/>
          </a:stretch>
        </p:blipFill>
        <p:spPr bwMode="auto">
          <a:xfrm>
            <a:off x="6751638" y="3068638"/>
            <a:ext cx="1985962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re 8">
            <a:extLst>
              <a:ext uri="{FF2B5EF4-FFF2-40B4-BE49-F238E27FC236}">
                <a16:creationId xmlns:a16="http://schemas.microsoft.com/office/drawing/2014/main" id="{CE7A0EC1-8F93-5A29-0BAB-2ABD5EC5589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00113" y="274638"/>
            <a:ext cx="79581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Règles à respecter pendant l’engagement</a:t>
            </a:r>
          </a:p>
        </p:txBody>
      </p:sp>
      <p:sp>
        <p:nvSpPr>
          <p:cNvPr id="25603" name="Espace réservé du numéro de diapositive 4">
            <a:extLst>
              <a:ext uri="{FF2B5EF4-FFF2-40B4-BE49-F238E27FC236}">
                <a16:creationId xmlns:a16="http://schemas.microsoft.com/office/drawing/2014/main" id="{9529BF65-BB4D-B0AD-F1A8-6C36D7E65FB0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7D783FF9-A171-42E0-8EA4-2CCDADD94D5B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23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25604" name="Rectangle 6">
            <a:extLst>
              <a:ext uri="{FF2B5EF4-FFF2-40B4-BE49-F238E27FC236}">
                <a16:creationId xmlns:a16="http://schemas.microsoft.com/office/drawing/2014/main" id="{02A3EE8D-A0A0-D40D-7DAC-AA757F519C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7655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2000">
              <a:latin typeface="Arial" panose="020B0604020202020204" pitchFamily="34" charset="0"/>
            </a:endParaRPr>
          </a:p>
        </p:txBody>
      </p:sp>
      <p:pic>
        <p:nvPicPr>
          <p:cNvPr id="25605" name="Image 9">
            <a:extLst>
              <a:ext uri="{FF2B5EF4-FFF2-40B4-BE49-F238E27FC236}">
                <a16:creationId xmlns:a16="http://schemas.microsoft.com/office/drawing/2014/main" id="{90F55B26-B01C-DE8D-7525-28FA5F5241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439863"/>
            <a:ext cx="2514600" cy="228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6" name="Rectangle 8">
            <a:extLst>
              <a:ext uri="{FF2B5EF4-FFF2-40B4-BE49-F238E27FC236}">
                <a16:creationId xmlns:a16="http://schemas.microsoft.com/office/drawing/2014/main" id="{4C250485-58ED-8DFC-8D08-C7B5B0492C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0" y="3938588"/>
            <a:ext cx="4876800" cy="83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cs typeface="Arial" panose="020B0604020202020204" pitchFamily="34" charset="0"/>
              </a:rPr>
              <a:t>Rester en contact permanent par le biais des liaisons personnelles</a:t>
            </a:r>
            <a:endParaRPr lang="fr-FR" altLang="fr-FR" sz="2000">
              <a:latin typeface="Arial" panose="020B0604020202020204" pitchFamily="34" charset="0"/>
            </a:endParaRPr>
          </a:p>
        </p:txBody>
      </p:sp>
      <p:sp>
        <p:nvSpPr>
          <p:cNvPr id="25607" name="Rectangle 9">
            <a:extLst>
              <a:ext uri="{FF2B5EF4-FFF2-40B4-BE49-F238E27FC236}">
                <a16:creationId xmlns:a16="http://schemas.microsoft.com/office/drawing/2014/main" id="{2E651F07-A322-9518-5AFB-CE6ED59B9F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7655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2000">
              <a:latin typeface="Arial" panose="020B0604020202020204" pitchFamily="34" charset="0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658F4AF3-C98E-176A-4046-7D59DBD649A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5945" y="3486691"/>
            <a:ext cx="3125665" cy="198842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sp>
        <p:nvSpPr>
          <p:cNvPr id="25609" name="ZoneTexte 4">
            <a:extLst>
              <a:ext uri="{FF2B5EF4-FFF2-40B4-BE49-F238E27FC236}">
                <a16:creationId xmlns:a16="http://schemas.microsoft.com/office/drawing/2014/main" id="{852A4CC6-A12D-01CF-3F58-216DAEF668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1381125"/>
            <a:ext cx="7391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628650" indent="-1714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cs typeface="Arial" panose="020B0604020202020204" pitchFamily="34" charset="0"/>
              </a:rPr>
              <a:t> </a:t>
            </a:r>
            <a:r>
              <a:rPr lang="fr-FR" altLang="fr-FR" sz="2400" b="1" u="sng">
                <a:latin typeface="Times New Roman" panose="02020603050405020304" pitchFamily="18" charset="0"/>
                <a:cs typeface="Arial" panose="020B0604020202020204" pitchFamily="34" charset="0"/>
              </a:rPr>
              <a:t>Le(s) binôme(s) :</a:t>
            </a:r>
            <a:endParaRPr lang="fr-FR" altLang="fr-FR" sz="240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5610" name="Rectangle 5">
            <a:extLst>
              <a:ext uri="{FF2B5EF4-FFF2-40B4-BE49-F238E27FC236}">
                <a16:creationId xmlns:a16="http://schemas.microsoft.com/office/drawing/2014/main" id="{E37401A1-A4A5-DED7-B493-9D0306FA01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2100263"/>
            <a:ext cx="6351588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cs typeface="Arial" panose="020B0604020202020204" pitchFamily="34" charset="0"/>
              </a:rPr>
              <a:t>Ne jamais se séparer, le binôme est indissociable </a:t>
            </a:r>
            <a:endParaRPr lang="fr-FR" altLang="fr-FR" sz="2000">
              <a:latin typeface="Arial" panose="020B0604020202020204" pitchFamily="34" charset="0"/>
            </a:endParaRPr>
          </a:p>
        </p:txBody>
      </p:sp>
      <p:sp>
        <p:nvSpPr>
          <p:cNvPr id="25611" name="ZoneTexte 2">
            <a:extLst>
              <a:ext uri="{FF2B5EF4-FFF2-40B4-BE49-F238E27FC236}">
                <a16:creationId xmlns:a16="http://schemas.microsoft.com/office/drawing/2014/main" id="{42F2DC94-E3C3-695A-6B7E-97ED3FC9BD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54438" y="5043488"/>
            <a:ext cx="5103812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fr-FR" altLang="fr-FR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 jamais se décrocher de sa liaison personnelle.</a:t>
            </a:r>
            <a:endParaRPr lang="fr-FR" altLang="fr-FR" sz="200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re 8">
            <a:extLst>
              <a:ext uri="{FF2B5EF4-FFF2-40B4-BE49-F238E27FC236}">
                <a16:creationId xmlns:a16="http://schemas.microsoft.com/office/drawing/2014/main" id="{D90C7EB3-A55E-0E3D-E0BF-0EF8E30379E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00113" y="274638"/>
            <a:ext cx="79581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Règles à respecter pendant l’engagement</a:t>
            </a:r>
          </a:p>
        </p:txBody>
      </p:sp>
      <p:sp>
        <p:nvSpPr>
          <p:cNvPr id="26627" name="Espace réservé du numéro de diapositive 4">
            <a:extLst>
              <a:ext uri="{FF2B5EF4-FFF2-40B4-BE49-F238E27FC236}">
                <a16:creationId xmlns:a16="http://schemas.microsoft.com/office/drawing/2014/main" id="{911054C3-70EF-4C45-AA1D-723CA0526864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FE337E64-3D6F-4AED-921D-3691D6BBA8A6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24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26628" name="Rectangle 4">
            <a:extLst>
              <a:ext uri="{FF2B5EF4-FFF2-40B4-BE49-F238E27FC236}">
                <a16:creationId xmlns:a16="http://schemas.microsoft.com/office/drawing/2014/main" id="{46AC3B7C-4C21-14F1-3920-0FEF6E9783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7655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2000">
              <a:latin typeface="Arial" panose="020B0604020202020204" pitchFamily="34" charset="0"/>
            </a:endParaRPr>
          </a:p>
        </p:txBody>
      </p:sp>
      <p:sp>
        <p:nvSpPr>
          <p:cNvPr id="26629" name="Rectangle 5">
            <a:extLst>
              <a:ext uri="{FF2B5EF4-FFF2-40B4-BE49-F238E27FC236}">
                <a16:creationId xmlns:a16="http://schemas.microsoft.com/office/drawing/2014/main" id="{4A1C177C-272F-BAB6-863B-F8E22F659C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7655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2000">
              <a:latin typeface="Arial" panose="020B0604020202020204" pitchFamily="34" charset="0"/>
            </a:endParaRPr>
          </a:p>
        </p:txBody>
      </p:sp>
      <p:sp>
        <p:nvSpPr>
          <p:cNvPr id="26630" name="ZoneTexte 13">
            <a:extLst>
              <a:ext uri="{FF2B5EF4-FFF2-40B4-BE49-F238E27FC236}">
                <a16:creationId xmlns:a16="http://schemas.microsoft.com/office/drawing/2014/main" id="{265CD86D-3BC9-C935-A0F0-1C53DA15EE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2500" y="3821113"/>
            <a:ext cx="525621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fr-FR" altLang="fr-FR" sz="2400">
                <a:latin typeface="Times New Roman" panose="02020603050405020304" pitchFamily="18" charset="0"/>
                <a:cs typeface="Arial" panose="020B0604020202020204" pitchFamily="34" charset="0"/>
              </a:rPr>
              <a:t>CE </a:t>
            </a: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 </a:t>
            </a:r>
            <a:r>
              <a:rPr lang="fr-FR" altLang="fr-FR" sz="2400">
                <a:latin typeface="Times New Roman" panose="02020603050405020304" pitchFamily="18" charset="0"/>
                <a:cs typeface="Arial" panose="020B0604020202020204" pitchFamily="34" charset="0"/>
              </a:rPr>
              <a:t>Amarre la ligne guide à 1 point fixe et rejoint le point d’accès </a:t>
            </a: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après l'avoir indiqué</a:t>
            </a:r>
            <a:endParaRPr lang="fr-FR" altLang="fr-FR" sz="24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F1F607C7-4364-7565-A1C1-0D4ABE2B6DB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2286" y="3556433"/>
            <a:ext cx="2630357" cy="230597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sp>
        <p:nvSpPr>
          <p:cNvPr id="26632" name="ZoneTexte 4">
            <a:extLst>
              <a:ext uri="{FF2B5EF4-FFF2-40B4-BE49-F238E27FC236}">
                <a16:creationId xmlns:a16="http://schemas.microsoft.com/office/drawing/2014/main" id="{CEB1A4DD-DD3A-AAF9-955B-82376A6FBE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1316038"/>
            <a:ext cx="73914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628650" indent="-1714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cs typeface="Arial" panose="020B0604020202020204" pitchFamily="34" charset="0"/>
              </a:rPr>
              <a:t> </a:t>
            </a:r>
            <a:r>
              <a:rPr lang="fr-FR" altLang="fr-FR" sz="2400" b="1" u="sng">
                <a:latin typeface="Times New Roman" panose="02020603050405020304" pitchFamily="18" charset="0"/>
                <a:cs typeface="Arial" panose="020B0604020202020204" pitchFamily="34" charset="0"/>
              </a:rPr>
              <a:t>Le(s) binôme(s) :</a:t>
            </a:r>
            <a:endParaRPr lang="fr-FR" altLang="fr-FR" sz="240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6633" name="Rectangle 9">
            <a:extLst>
              <a:ext uri="{FF2B5EF4-FFF2-40B4-BE49-F238E27FC236}">
                <a16:creationId xmlns:a16="http://schemas.microsoft.com/office/drawing/2014/main" id="{547A5228-6600-F402-E8D0-E2A87A8020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2046288"/>
            <a:ext cx="7620000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 </a:t>
            </a: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 </a:t>
            </a: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allume sa lampe avant engagement et amarre sa liaison personnelle sur l'ARI de l'équipier.</a:t>
            </a:r>
            <a:r>
              <a:rPr lang="fr-FR" altLang="fr-FR" sz="2400">
                <a:latin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re 8">
            <a:extLst>
              <a:ext uri="{FF2B5EF4-FFF2-40B4-BE49-F238E27FC236}">
                <a16:creationId xmlns:a16="http://schemas.microsoft.com/office/drawing/2014/main" id="{6781FB95-68A8-C69A-8C7C-9CE349BCFAB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00113" y="274638"/>
            <a:ext cx="79581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Règles à respecter pendant l’engagement</a:t>
            </a:r>
          </a:p>
        </p:txBody>
      </p:sp>
      <p:sp>
        <p:nvSpPr>
          <p:cNvPr id="27651" name="Espace réservé du numéro de diapositive 4">
            <a:extLst>
              <a:ext uri="{FF2B5EF4-FFF2-40B4-BE49-F238E27FC236}">
                <a16:creationId xmlns:a16="http://schemas.microsoft.com/office/drawing/2014/main" id="{58343C44-27FD-6DE5-F0D6-89C09FD01137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650C7B4D-E6D7-4DDB-B14E-224D2B4D9BDD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25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27652" name="Rectangle 5">
            <a:extLst>
              <a:ext uri="{FF2B5EF4-FFF2-40B4-BE49-F238E27FC236}">
                <a16:creationId xmlns:a16="http://schemas.microsoft.com/office/drawing/2014/main" id="{D53910F7-0FF9-A210-DE7D-DA25071AA0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7655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2000">
              <a:latin typeface="Arial" panose="020B0604020202020204" pitchFamily="34" charset="0"/>
            </a:endParaRPr>
          </a:p>
        </p:txBody>
      </p:sp>
      <p:sp>
        <p:nvSpPr>
          <p:cNvPr id="27653" name="Rectangle 8">
            <a:extLst>
              <a:ext uri="{FF2B5EF4-FFF2-40B4-BE49-F238E27FC236}">
                <a16:creationId xmlns:a16="http://schemas.microsoft.com/office/drawing/2014/main" id="{F00360EA-FEF4-75A5-3B87-AE7DE463C5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7655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2000">
              <a:latin typeface="Arial" panose="020B0604020202020204" pitchFamily="34" charset="0"/>
            </a:endParaRPr>
          </a:p>
        </p:txBody>
      </p:sp>
      <p:pic>
        <p:nvPicPr>
          <p:cNvPr id="27654" name="Image 22">
            <a:extLst>
              <a:ext uri="{FF2B5EF4-FFF2-40B4-BE49-F238E27FC236}">
                <a16:creationId xmlns:a16="http://schemas.microsoft.com/office/drawing/2014/main" id="{EAD9049F-9F39-4349-3DA3-C5A86C8C0E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133600"/>
            <a:ext cx="2286000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5" name="Rectangle 11">
            <a:extLst>
              <a:ext uri="{FF2B5EF4-FFF2-40B4-BE49-F238E27FC236}">
                <a16:creationId xmlns:a16="http://schemas.microsoft.com/office/drawing/2014/main" id="{E4806FDF-E833-8E11-9F90-7621A15719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2209800"/>
            <a:ext cx="52578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cs typeface="Arial" panose="020B0604020202020204" pitchFamily="34" charset="0"/>
              </a:rPr>
              <a:t>Etablir le + rapidement possible</a:t>
            </a:r>
            <a:endParaRPr lang="fr-FR" altLang="fr-FR" sz="2000">
              <a:latin typeface="Arial" panose="020B0604020202020204" pitchFamily="34" charset="0"/>
            </a:endParaRPr>
          </a:p>
        </p:txBody>
      </p:sp>
      <p:sp>
        <p:nvSpPr>
          <p:cNvPr id="27656" name="Rectangle 12">
            <a:extLst>
              <a:ext uri="{FF2B5EF4-FFF2-40B4-BE49-F238E27FC236}">
                <a16:creationId xmlns:a16="http://schemas.microsoft.com/office/drawing/2014/main" id="{27755295-AD44-68FA-6E7C-D10C5D68CC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7655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2000">
              <a:latin typeface="Arial" panose="020B0604020202020204" pitchFamily="34" charset="0"/>
            </a:endParaRPr>
          </a:p>
        </p:txBody>
      </p:sp>
      <p:pic>
        <p:nvPicPr>
          <p:cNvPr id="27657" name="Image 11">
            <a:extLst>
              <a:ext uri="{FF2B5EF4-FFF2-40B4-BE49-F238E27FC236}">
                <a16:creationId xmlns:a16="http://schemas.microsoft.com/office/drawing/2014/main" id="{0585C50C-9108-D579-FB8C-4EB3D556BD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352800"/>
            <a:ext cx="2247900" cy="194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8" name="Rectangle 15">
            <a:extLst>
              <a:ext uri="{FF2B5EF4-FFF2-40B4-BE49-F238E27FC236}">
                <a16:creationId xmlns:a16="http://schemas.microsoft.com/office/drawing/2014/main" id="{BFC9C32F-A7DD-8DA3-3A26-3C2E99153A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4300538"/>
            <a:ext cx="5410200" cy="83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cs typeface="Arial" panose="020B0604020202020204" pitchFamily="34" charset="0"/>
              </a:rPr>
              <a:t>Utiliser systématiquement les équipements de tête pour communiquer</a:t>
            </a:r>
            <a:endParaRPr lang="fr-FR" altLang="fr-FR" sz="2000">
              <a:latin typeface="Arial" panose="020B0604020202020204" pitchFamily="34" charset="0"/>
            </a:endParaRPr>
          </a:p>
        </p:txBody>
      </p:sp>
      <p:sp>
        <p:nvSpPr>
          <p:cNvPr id="27659" name="Rectangle 16">
            <a:extLst>
              <a:ext uri="{FF2B5EF4-FFF2-40B4-BE49-F238E27FC236}">
                <a16:creationId xmlns:a16="http://schemas.microsoft.com/office/drawing/2014/main" id="{F725B0FD-F6BB-7FB7-832D-3FD2AF0132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1005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2000">
              <a:latin typeface="Arial" panose="020B0604020202020204" pitchFamily="34" charset="0"/>
            </a:endParaRPr>
          </a:p>
        </p:txBody>
      </p:sp>
      <p:sp>
        <p:nvSpPr>
          <p:cNvPr id="27660" name="ZoneTexte 4">
            <a:extLst>
              <a:ext uri="{FF2B5EF4-FFF2-40B4-BE49-F238E27FC236}">
                <a16:creationId xmlns:a16="http://schemas.microsoft.com/office/drawing/2014/main" id="{86D13F33-2D2B-2AEF-BCF8-B4EABF2D28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1355725"/>
            <a:ext cx="7391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628650" indent="-1714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cs typeface="Arial" panose="020B0604020202020204" pitchFamily="34" charset="0"/>
              </a:rPr>
              <a:t> </a:t>
            </a:r>
            <a:r>
              <a:rPr lang="fr-FR" altLang="fr-FR" sz="2400" b="1" u="sng">
                <a:latin typeface="Times New Roman" panose="02020603050405020304" pitchFamily="18" charset="0"/>
                <a:cs typeface="Arial" panose="020B0604020202020204" pitchFamily="34" charset="0"/>
              </a:rPr>
              <a:t>Le(s) binôme(s) :</a:t>
            </a:r>
            <a:endParaRPr lang="fr-FR" altLang="fr-FR" sz="240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re 8">
            <a:extLst>
              <a:ext uri="{FF2B5EF4-FFF2-40B4-BE49-F238E27FC236}">
                <a16:creationId xmlns:a16="http://schemas.microsoft.com/office/drawing/2014/main" id="{9272B3A2-B03B-AD14-5457-B2E4E168890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00113" y="274638"/>
            <a:ext cx="79581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Règles à respecter pendant l’engagement</a:t>
            </a:r>
          </a:p>
        </p:txBody>
      </p:sp>
      <p:sp>
        <p:nvSpPr>
          <p:cNvPr id="28675" name="Espace réservé du numéro de diapositive 4">
            <a:extLst>
              <a:ext uri="{FF2B5EF4-FFF2-40B4-BE49-F238E27FC236}">
                <a16:creationId xmlns:a16="http://schemas.microsoft.com/office/drawing/2014/main" id="{DCC5FD41-B60A-1016-C835-33B4E0C4EAFB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BB0F193A-E944-413F-B60C-D4271A1C5CFE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26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28676" name="Rectangle 4">
            <a:extLst>
              <a:ext uri="{FF2B5EF4-FFF2-40B4-BE49-F238E27FC236}">
                <a16:creationId xmlns:a16="http://schemas.microsoft.com/office/drawing/2014/main" id="{E7AD3A98-E886-5125-0B42-E29E874C68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7655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2000">
              <a:latin typeface="Arial" panose="020B0604020202020204" pitchFamily="34" charset="0"/>
            </a:endParaRPr>
          </a:p>
        </p:txBody>
      </p:sp>
      <p:sp>
        <p:nvSpPr>
          <p:cNvPr id="28677" name="Rectangle 5">
            <a:extLst>
              <a:ext uri="{FF2B5EF4-FFF2-40B4-BE49-F238E27FC236}">
                <a16:creationId xmlns:a16="http://schemas.microsoft.com/office/drawing/2014/main" id="{476C3C24-3653-167C-D4F9-D9429EA1E9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7655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2000">
              <a:latin typeface="Arial" panose="020B0604020202020204" pitchFamily="34" charset="0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41ACC4BE-1C76-3389-B145-68142F11FB5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6107012" y="3712240"/>
            <a:ext cx="2543768" cy="223703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sp>
        <p:nvSpPr>
          <p:cNvPr id="28679" name="ZoneTexte 12">
            <a:extLst>
              <a:ext uri="{FF2B5EF4-FFF2-40B4-BE49-F238E27FC236}">
                <a16:creationId xmlns:a16="http://schemas.microsoft.com/office/drawing/2014/main" id="{991449E0-988F-5F1E-69FC-9A45473B8B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4343400"/>
            <a:ext cx="6324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</a:rPr>
              <a:t>Contrôler régulièrement son manomètre</a:t>
            </a:r>
          </a:p>
        </p:txBody>
      </p:sp>
      <p:pic>
        <p:nvPicPr>
          <p:cNvPr id="28680" name="Image 3">
            <a:extLst>
              <a:ext uri="{FF2B5EF4-FFF2-40B4-BE49-F238E27FC236}">
                <a16:creationId xmlns:a16="http://schemas.microsoft.com/office/drawing/2014/main" id="{A5AB8A90-31AA-47CD-809D-A96A38A950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05364">
            <a:off x="711200" y="2039938"/>
            <a:ext cx="1177925" cy="206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1" name="ZoneTexte 4">
            <a:extLst>
              <a:ext uri="{FF2B5EF4-FFF2-40B4-BE49-F238E27FC236}">
                <a16:creationId xmlns:a16="http://schemas.microsoft.com/office/drawing/2014/main" id="{9C1A8221-C446-084A-CD9E-5FE4601F26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2514600"/>
            <a:ext cx="61722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</a:rPr>
              <a:t>Pas d’engagement </a:t>
            </a:r>
            <a:r>
              <a:rPr lang="fr-FR" altLang="fr-FR" sz="2400" b="1" u="sng">
                <a:latin typeface="Times New Roman" panose="02020603050405020304" pitchFamily="18" charset="0"/>
              </a:rPr>
              <a:t>initial</a:t>
            </a:r>
            <a:r>
              <a:rPr lang="fr-FR" altLang="fr-FR" sz="2400">
                <a:latin typeface="Times New Roman" panose="02020603050405020304" pitchFamily="18" charset="0"/>
              </a:rPr>
              <a:t> avec une pression inférieure à 270 bars</a:t>
            </a:r>
          </a:p>
        </p:txBody>
      </p:sp>
      <p:sp>
        <p:nvSpPr>
          <p:cNvPr id="28682" name="ZoneTexte 4">
            <a:extLst>
              <a:ext uri="{FF2B5EF4-FFF2-40B4-BE49-F238E27FC236}">
                <a16:creationId xmlns:a16="http://schemas.microsoft.com/office/drawing/2014/main" id="{63CE1266-E16E-B5EB-D252-D5C568E9E6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1346200"/>
            <a:ext cx="7391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628650" indent="-1714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cs typeface="Arial" panose="020B0604020202020204" pitchFamily="34" charset="0"/>
              </a:rPr>
              <a:t> </a:t>
            </a:r>
            <a:r>
              <a:rPr lang="fr-FR" altLang="fr-FR" sz="2400" b="1" u="sng">
                <a:latin typeface="Times New Roman" panose="02020603050405020304" pitchFamily="18" charset="0"/>
                <a:cs typeface="Arial" panose="020B0604020202020204" pitchFamily="34" charset="0"/>
              </a:rPr>
              <a:t>Le(s) binôme(s) :</a:t>
            </a:r>
            <a:endParaRPr lang="fr-FR" altLang="fr-FR" sz="240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re 8">
            <a:extLst>
              <a:ext uri="{FF2B5EF4-FFF2-40B4-BE49-F238E27FC236}">
                <a16:creationId xmlns:a16="http://schemas.microsoft.com/office/drawing/2014/main" id="{989C7FF2-7A84-5E17-EF2F-0171DB30141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00113" y="274638"/>
            <a:ext cx="79581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Règles à respecter pendant l’engagement</a:t>
            </a:r>
          </a:p>
        </p:txBody>
      </p:sp>
      <p:sp>
        <p:nvSpPr>
          <p:cNvPr id="29699" name="Espace réservé du numéro de diapositive 4">
            <a:extLst>
              <a:ext uri="{FF2B5EF4-FFF2-40B4-BE49-F238E27FC236}">
                <a16:creationId xmlns:a16="http://schemas.microsoft.com/office/drawing/2014/main" id="{5465CC75-C1E4-B6A3-AE23-8C62985CAEF9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3DE4A320-0DBA-41EE-8CE9-D572FD9E6B9F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27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29700" name="Rectangle 4">
            <a:extLst>
              <a:ext uri="{FF2B5EF4-FFF2-40B4-BE49-F238E27FC236}">
                <a16:creationId xmlns:a16="http://schemas.microsoft.com/office/drawing/2014/main" id="{9B0F51E2-4AC6-AA9E-4CD6-67345621C1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7655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2000">
              <a:latin typeface="Arial" panose="020B0604020202020204" pitchFamily="34" charset="0"/>
            </a:endParaRPr>
          </a:p>
        </p:txBody>
      </p:sp>
      <p:sp>
        <p:nvSpPr>
          <p:cNvPr id="29701" name="Rectangle 10">
            <a:extLst>
              <a:ext uri="{FF2B5EF4-FFF2-40B4-BE49-F238E27FC236}">
                <a16:creationId xmlns:a16="http://schemas.microsoft.com/office/drawing/2014/main" id="{ECA7F87B-B8D9-F1C4-86FD-3486BF047F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2529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2000">
              <a:latin typeface="Arial" panose="020B0604020202020204" pitchFamily="34" charset="0"/>
            </a:endParaRPr>
          </a:p>
        </p:txBody>
      </p:sp>
      <p:sp>
        <p:nvSpPr>
          <p:cNvPr id="29702" name="ZoneTexte 4">
            <a:extLst>
              <a:ext uri="{FF2B5EF4-FFF2-40B4-BE49-F238E27FC236}">
                <a16:creationId xmlns:a16="http://schemas.microsoft.com/office/drawing/2014/main" id="{265234E7-94C7-C790-BAA2-9720B0A4D2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447800"/>
            <a:ext cx="7391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628650" indent="-1714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cs typeface="Arial" panose="020B0604020202020204" pitchFamily="34" charset="0"/>
              </a:rPr>
              <a:t> </a:t>
            </a:r>
            <a:r>
              <a:rPr lang="fr-FR" altLang="fr-FR" sz="2400" b="1" u="sng">
                <a:latin typeface="Times New Roman" panose="02020603050405020304" pitchFamily="18" charset="0"/>
                <a:cs typeface="Arial" panose="020B0604020202020204" pitchFamily="34" charset="0"/>
              </a:rPr>
              <a:t>Le(s) binôme(s) :</a:t>
            </a:r>
            <a:endParaRPr lang="fr-FR" altLang="fr-FR" sz="240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9703" name="Rectangle 19">
            <a:extLst>
              <a:ext uri="{FF2B5EF4-FFF2-40B4-BE49-F238E27FC236}">
                <a16:creationId xmlns:a16="http://schemas.microsoft.com/office/drawing/2014/main" id="{20570984-A816-2AF5-5C92-272E9CEF75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2605088"/>
            <a:ext cx="8001000" cy="1938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Découverte d'une victime lors d'une reconnaissance ne doit faire l'objet d'un code de détresse BSL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Seule l'atteinte de l'intégrité physique de l'un des SP justifie le déclenchement de la BSL</a:t>
            </a:r>
            <a:endParaRPr lang="fr-FR" altLang="fr-FR" sz="2400" b="1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re 8">
            <a:extLst>
              <a:ext uri="{FF2B5EF4-FFF2-40B4-BE49-F238E27FC236}">
                <a16:creationId xmlns:a16="http://schemas.microsoft.com/office/drawing/2014/main" id="{BCE4B38B-6669-9E55-0C20-9C1ED9B6D6C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00113" y="274638"/>
            <a:ext cx="79581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Règles à respecter pendant l’engagement</a:t>
            </a:r>
          </a:p>
        </p:txBody>
      </p:sp>
      <p:sp>
        <p:nvSpPr>
          <p:cNvPr id="30723" name="Espace réservé du numéro de diapositive 4">
            <a:extLst>
              <a:ext uri="{FF2B5EF4-FFF2-40B4-BE49-F238E27FC236}">
                <a16:creationId xmlns:a16="http://schemas.microsoft.com/office/drawing/2014/main" id="{7E566F62-11E5-BF82-2393-DA48E3553F16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808E239E-7E44-417C-A1FA-46D441300F8D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28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30724" name="Rectangle 4">
            <a:extLst>
              <a:ext uri="{FF2B5EF4-FFF2-40B4-BE49-F238E27FC236}">
                <a16:creationId xmlns:a16="http://schemas.microsoft.com/office/drawing/2014/main" id="{FC048CEF-CC5D-95DA-B581-549907FB24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7655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2000">
              <a:latin typeface="Arial" panose="020B0604020202020204" pitchFamily="34" charset="0"/>
            </a:endParaRPr>
          </a:p>
        </p:txBody>
      </p:sp>
      <p:sp>
        <p:nvSpPr>
          <p:cNvPr id="30725" name="Rectangle 5">
            <a:extLst>
              <a:ext uri="{FF2B5EF4-FFF2-40B4-BE49-F238E27FC236}">
                <a16:creationId xmlns:a16="http://schemas.microsoft.com/office/drawing/2014/main" id="{6F768BD7-A22B-EF9A-18D8-8346B50969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7655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2000">
              <a:latin typeface="Arial" panose="020B0604020202020204" pitchFamily="34" charset="0"/>
            </a:endParaRPr>
          </a:p>
        </p:txBody>
      </p:sp>
      <p:sp>
        <p:nvSpPr>
          <p:cNvPr id="30726" name="ZoneTexte 19">
            <a:extLst>
              <a:ext uri="{FF2B5EF4-FFF2-40B4-BE49-F238E27FC236}">
                <a16:creationId xmlns:a16="http://schemas.microsoft.com/office/drawing/2014/main" id="{E8B9C02A-9103-85E1-6DF9-DF9EBA9D86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5200" y="2514600"/>
            <a:ext cx="4953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</a:rPr>
              <a:t>Respecter le guide main droite ou main gauche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DAE694FC-A806-6752-6B13-1C5078CA81F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7883" y="1957034"/>
            <a:ext cx="2635043" cy="1689739"/>
          </a:xfrm>
          <a:prstGeom prst="rect">
            <a:avLst/>
          </a:prstGeom>
          <a:ln>
            <a:noFill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sp>
        <p:nvSpPr>
          <p:cNvPr id="30728" name="ZoneTexte 9">
            <a:extLst>
              <a:ext uri="{FF2B5EF4-FFF2-40B4-BE49-F238E27FC236}">
                <a16:creationId xmlns:a16="http://schemas.microsoft.com/office/drawing/2014/main" id="{CE008A4C-43CA-419F-5D94-81808604EF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175" y="3976688"/>
            <a:ext cx="5410200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</a:rPr>
              <a:t>Découverte d’une victime ou le manque d’air d’1 des 2 SP, </a:t>
            </a: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</a:t>
            </a:r>
            <a:r>
              <a:rPr lang="fr-FR" altLang="fr-FR" sz="2400">
                <a:latin typeface="Times New Roman" panose="02020603050405020304" pitchFamily="18" charset="0"/>
              </a:rPr>
              <a:t> cagoule de fuite raccordée sur la prise accessoire de celui qui à le + d’air dans sa bouteille.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A5F8FF2-4BCE-4041-0DEE-36524824BE5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55304" y="3646773"/>
            <a:ext cx="2704353" cy="193170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sp>
        <p:nvSpPr>
          <p:cNvPr id="30730" name="ZoneTexte 4">
            <a:extLst>
              <a:ext uri="{FF2B5EF4-FFF2-40B4-BE49-F238E27FC236}">
                <a16:creationId xmlns:a16="http://schemas.microsoft.com/office/drawing/2014/main" id="{D8798AF6-9CF5-1988-8334-BE375B6DD1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1316038"/>
            <a:ext cx="73914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628650" indent="-1714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cs typeface="Arial" panose="020B0604020202020204" pitchFamily="34" charset="0"/>
              </a:rPr>
              <a:t> </a:t>
            </a:r>
            <a:r>
              <a:rPr lang="fr-FR" altLang="fr-FR" sz="2400" b="1" u="sng">
                <a:latin typeface="Times New Roman" panose="02020603050405020304" pitchFamily="18" charset="0"/>
                <a:cs typeface="Arial" panose="020B0604020202020204" pitchFamily="34" charset="0"/>
              </a:rPr>
              <a:t>Le(s) binôme(s) :</a:t>
            </a:r>
            <a:endParaRPr lang="fr-FR" altLang="fr-FR" sz="240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re 8">
            <a:extLst>
              <a:ext uri="{FF2B5EF4-FFF2-40B4-BE49-F238E27FC236}">
                <a16:creationId xmlns:a16="http://schemas.microsoft.com/office/drawing/2014/main" id="{E45EB29A-4D3F-BBC9-C116-20EEBA389F9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00113" y="274638"/>
            <a:ext cx="79581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Règles à respecter pendant l’engagement</a:t>
            </a:r>
          </a:p>
        </p:txBody>
      </p:sp>
      <p:sp>
        <p:nvSpPr>
          <p:cNvPr id="31747" name="Espace réservé du numéro de diapositive 4">
            <a:extLst>
              <a:ext uri="{FF2B5EF4-FFF2-40B4-BE49-F238E27FC236}">
                <a16:creationId xmlns:a16="http://schemas.microsoft.com/office/drawing/2014/main" id="{2C8BBAE9-16C7-D780-782A-403069576822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A446FE92-FCBB-4490-A322-6EB00F2FA676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29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31748" name="Rectangle 4">
            <a:extLst>
              <a:ext uri="{FF2B5EF4-FFF2-40B4-BE49-F238E27FC236}">
                <a16:creationId xmlns:a16="http://schemas.microsoft.com/office/drawing/2014/main" id="{D71F1C20-8475-4F8F-69C8-12F6A31FC3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7655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2000">
              <a:latin typeface="Arial" panose="020B0604020202020204" pitchFamily="34" charset="0"/>
            </a:endParaRPr>
          </a:p>
        </p:txBody>
      </p:sp>
      <p:sp>
        <p:nvSpPr>
          <p:cNvPr id="31749" name="Rectangle 5">
            <a:extLst>
              <a:ext uri="{FF2B5EF4-FFF2-40B4-BE49-F238E27FC236}">
                <a16:creationId xmlns:a16="http://schemas.microsoft.com/office/drawing/2014/main" id="{50D45D2C-77D3-D49A-CB46-C7F706F3FB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7655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2000">
              <a:latin typeface="Arial" panose="020B0604020202020204" pitchFamily="34" charset="0"/>
            </a:endParaRPr>
          </a:p>
        </p:txBody>
      </p:sp>
      <p:sp>
        <p:nvSpPr>
          <p:cNvPr id="31750" name="ZoneTexte 4">
            <a:extLst>
              <a:ext uri="{FF2B5EF4-FFF2-40B4-BE49-F238E27FC236}">
                <a16:creationId xmlns:a16="http://schemas.microsoft.com/office/drawing/2014/main" id="{5ECBAFD1-5187-629A-4E88-78C572AA8A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1279525"/>
            <a:ext cx="7391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628650" indent="-1714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cs typeface="Arial" panose="020B0604020202020204" pitchFamily="34" charset="0"/>
              </a:rPr>
              <a:t> </a:t>
            </a:r>
            <a:r>
              <a:rPr lang="fr-FR" altLang="fr-FR" sz="2400" b="1" u="sng">
                <a:latin typeface="Times New Roman" panose="02020603050405020304" pitchFamily="18" charset="0"/>
                <a:cs typeface="Arial" panose="020B0604020202020204" pitchFamily="34" charset="0"/>
              </a:rPr>
              <a:t>Le(s) binôme(s) :</a:t>
            </a:r>
            <a:endParaRPr lang="fr-FR" altLang="fr-FR" sz="240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7895" name="Rectangle 7">
            <a:extLst>
              <a:ext uri="{FF2B5EF4-FFF2-40B4-BE49-F238E27FC236}">
                <a16:creationId xmlns:a16="http://schemas.microsoft.com/office/drawing/2014/main" id="{E751838A-A549-B139-08E3-DFF11E990F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138" y="1873250"/>
            <a:ext cx="8213725" cy="230822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fr-FR" altLang="fr-FR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Replie immédiatement :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endParaRPr lang="fr-FR" altLang="fr-FR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r>
              <a:rPr lang="fr-FR" altLang="fr-FR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dès que l’1 des 2 SP n'est plus en mesure de remplir sa mission</a:t>
            </a:r>
          </a:p>
          <a:p>
            <a:pPr marL="342900" indent="-342900"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endParaRPr lang="fr-FR" altLang="fr-FR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endParaRPr lang="fr-FR" altLang="fr-FR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r>
              <a:rPr lang="fr-FR" altLang="fr-FR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dès la prise en charge d’1 victime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CEB05986-EBE7-201C-7DB2-052FEA6C6E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650" y="274638"/>
            <a:ext cx="8102600" cy="939800"/>
          </a:xfrm>
        </p:spPr>
        <p:txBody>
          <a:bodyPr/>
          <a:lstStyle/>
          <a:p>
            <a:pPr eaLnBrk="1" hangingPunct="1">
              <a:defRPr/>
            </a:pPr>
            <a:r>
              <a:rPr lang="fr-FR" sz="3200" b="1" dirty="0">
                <a:solidFill>
                  <a:schemeClr val="accent6">
                    <a:lumMod val="50000"/>
                  </a:schemeClr>
                </a:solidFill>
              </a:rPr>
              <a:t>L’opération, les règles de bases</a:t>
            </a:r>
          </a:p>
        </p:txBody>
      </p:sp>
      <p:sp>
        <p:nvSpPr>
          <p:cNvPr id="5123" name="Espace réservé du numéro de diapositive 4">
            <a:extLst>
              <a:ext uri="{FF2B5EF4-FFF2-40B4-BE49-F238E27FC236}">
                <a16:creationId xmlns:a16="http://schemas.microsoft.com/office/drawing/2014/main" id="{8F58BEAF-1C04-EF20-9D3A-8D0DD0A1215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786563" y="6278563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E988A7C-6496-4288-9FB6-FC2CA6A3ED1F}" type="slidenum">
              <a:rPr lang="fr-FR" altLang="fr-FR" sz="2000" smtClean="0">
                <a:solidFill>
                  <a:srgbClr val="984807"/>
                </a:solidFill>
              </a:rPr>
              <a:pPr>
                <a:spcBef>
                  <a:spcPct val="0"/>
                </a:spcBef>
                <a:buFontTx/>
                <a:buNone/>
              </a:pPr>
              <a:t>3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5124" name="ZoneTexte 3">
            <a:extLst>
              <a:ext uri="{FF2B5EF4-FFF2-40B4-BE49-F238E27FC236}">
                <a16:creationId xmlns:a16="http://schemas.microsoft.com/office/drawing/2014/main" id="{7DB7B53D-08CA-68A1-3DD4-2A0783DB9D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1412875"/>
            <a:ext cx="8229600" cy="394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ARI </a:t>
            </a: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l’air est respirable ?  (personne tombée dans un puits, travailleur en espace confiné, incendie, etc.).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fr-FR" altLang="fr-FR" sz="24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Règles d'hygiène et de sécurité sous A.R.I. ne sont pas exhaustives </a:t>
            </a: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 </a:t>
            </a: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A</a:t>
            </a:r>
            <a:r>
              <a:rPr lang="fr-FR" altLang="fr-FR" sz="2400">
                <a:latin typeface="Times New Roman" panose="02020603050405020304" pitchFamily="18" charset="0"/>
                <a:cs typeface="Calibri" panose="020F0502020204030204" pitchFamily="34" charset="0"/>
              </a:rPr>
              <a:t>ccent est mis sur les principes à respecter.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fr-FR" altLang="fr-FR" sz="2400"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cs typeface="Calibri" panose="020F0502020204030204" pitchFamily="34" charset="0"/>
              </a:rPr>
              <a:t>SP tenu de porter un ARI </a:t>
            </a: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 </a:t>
            </a:r>
            <a:r>
              <a:rPr lang="fr-FR" altLang="fr-FR" sz="2400">
                <a:latin typeface="Times New Roman" panose="02020603050405020304" pitchFamily="18" charset="0"/>
                <a:cs typeface="Calibri" panose="020F0502020204030204" pitchFamily="34" charset="0"/>
              </a:rPr>
              <a:t>comprendre et respecter la procédure opérationnelle.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fr-FR" altLang="fr-FR" sz="2400"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cs typeface="Calibri" panose="020F0502020204030204" pitchFamily="34" charset="0"/>
              </a:rPr>
              <a:t>Sa sécurité et celle des autres en dépendent.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re 8">
            <a:extLst>
              <a:ext uri="{FF2B5EF4-FFF2-40B4-BE49-F238E27FC236}">
                <a16:creationId xmlns:a16="http://schemas.microsoft.com/office/drawing/2014/main" id="{E9668DCA-EE00-051F-FBC1-045650AE739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00113" y="274638"/>
            <a:ext cx="79581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Règles à respecter pendant l’engagement</a:t>
            </a:r>
          </a:p>
        </p:txBody>
      </p:sp>
      <p:sp>
        <p:nvSpPr>
          <p:cNvPr id="32771" name="Espace réservé du numéro de diapositive 4">
            <a:extLst>
              <a:ext uri="{FF2B5EF4-FFF2-40B4-BE49-F238E27FC236}">
                <a16:creationId xmlns:a16="http://schemas.microsoft.com/office/drawing/2014/main" id="{EDC36606-B272-828D-A131-9DBE254F98D5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976D35F4-561A-4842-93E0-B4D035D9455C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30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32772" name="Rectangle 4">
            <a:extLst>
              <a:ext uri="{FF2B5EF4-FFF2-40B4-BE49-F238E27FC236}">
                <a16:creationId xmlns:a16="http://schemas.microsoft.com/office/drawing/2014/main" id="{7730E41E-D81A-F006-6CC2-9DDEF7513C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7655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2000">
              <a:latin typeface="Arial" panose="020B0604020202020204" pitchFamily="34" charset="0"/>
            </a:endParaRPr>
          </a:p>
        </p:txBody>
      </p:sp>
      <p:sp>
        <p:nvSpPr>
          <p:cNvPr id="32773" name="Rectangle 5">
            <a:extLst>
              <a:ext uri="{FF2B5EF4-FFF2-40B4-BE49-F238E27FC236}">
                <a16:creationId xmlns:a16="http://schemas.microsoft.com/office/drawing/2014/main" id="{83B44B9D-4CDA-DEC6-7C4C-CD5D0CC602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7655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2000">
              <a:latin typeface="Arial" panose="020B0604020202020204" pitchFamily="34" charset="0"/>
            </a:endParaRPr>
          </a:p>
        </p:txBody>
      </p:sp>
      <p:sp>
        <p:nvSpPr>
          <p:cNvPr id="32774" name="ZoneTexte 4">
            <a:extLst>
              <a:ext uri="{FF2B5EF4-FFF2-40B4-BE49-F238E27FC236}">
                <a16:creationId xmlns:a16="http://schemas.microsoft.com/office/drawing/2014/main" id="{CD33575B-B152-116B-D541-929C5EBDF1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447800"/>
            <a:ext cx="7391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628650" indent="-1714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  <a:cs typeface="Arial" panose="020B0604020202020204" pitchFamily="34" charset="0"/>
              </a:rPr>
              <a:t> </a:t>
            </a:r>
            <a:r>
              <a:rPr lang="fr-FR" altLang="fr-FR" sz="2000" b="1" u="sng">
                <a:latin typeface="Times New Roman" panose="02020603050405020304" pitchFamily="18" charset="0"/>
                <a:cs typeface="Arial" panose="020B0604020202020204" pitchFamily="34" charset="0"/>
              </a:rPr>
              <a:t>Le(s) binôme(s) :</a:t>
            </a:r>
            <a:endParaRPr lang="fr-FR" altLang="fr-FR" sz="200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2775" name="Rectangle 7">
            <a:extLst>
              <a:ext uri="{FF2B5EF4-FFF2-40B4-BE49-F238E27FC236}">
                <a16:creationId xmlns:a16="http://schemas.microsoft.com/office/drawing/2014/main" id="{2E8DCC61-9DC2-FA8E-2A72-6BA353A81D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0" y="2087563"/>
            <a:ext cx="7848600" cy="3046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Lorsqu'un signal de détresse retentit (BSL)</a:t>
            </a:r>
            <a:endParaRPr lang="fr-FR" altLang="fr-FR" sz="2400" b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fr-FR" altLang="fr-FR" sz="2400" b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24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T</a:t>
            </a:r>
            <a:r>
              <a:rPr lang="fr-FR" altLang="fr-FR" sz="24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ous les binômes engagés doivent ressortir 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2400" b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Contrôleur engage le BSE </a:t>
            </a: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 </a:t>
            </a: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 en difficultés.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24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fr-FR" altLang="fr-FR" sz="24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400" b="1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Laisser la priorité aux binômes sortant.</a:t>
            </a: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re 8">
            <a:extLst>
              <a:ext uri="{FF2B5EF4-FFF2-40B4-BE49-F238E27FC236}">
                <a16:creationId xmlns:a16="http://schemas.microsoft.com/office/drawing/2014/main" id="{335ADA8B-7BBB-A79D-21B8-D0E03DE4188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00113" y="274638"/>
            <a:ext cx="79581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Règles à respecter pendant l’engagement</a:t>
            </a:r>
          </a:p>
        </p:txBody>
      </p:sp>
      <p:sp>
        <p:nvSpPr>
          <p:cNvPr id="33795" name="Espace réservé du numéro de diapositive 4">
            <a:extLst>
              <a:ext uri="{FF2B5EF4-FFF2-40B4-BE49-F238E27FC236}">
                <a16:creationId xmlns:a16="http://schemas.microsoft.com/office/drawing/2014/main" id="{7722F733-E47F-B80C-875C-25EDC8B8D353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2F5D359C-56FE-46A7-AAA8-0098E722B290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31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33796" name="Rectangle 4">
            <a:extLst>
              <a:ext uri="{FF2B5EF4-FFF2-40B4-BE49-F238E27FC236}">
                <a16:creationId xmlns:a16="http://schemas.microsoft.com/office/drawing/2014/main" id="{1318AACD-159C-BAFC-B145-73A72720F3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7655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2000">
              <a:latin typeface="Arial" panose="020B0604020202020204" pitchFamily="34" charset="0"/>
            </a:endParaRPr>
          </a:p>
        </p:txBody>
      </p:sp>
      <p:sp>
        <p:nvSpPr>
          <p:cNvPr id="33797" name="Rectangle 5">
            <a:extLst>
              <a:ext uri="{FF2B5EF4-FFF2-40B4-BE49-F238E27FC236}">
                <a16:creationId xmlns:a16="http://schemas.microsoft.com/office/drawing/2014/main" id="{81331453-2494-F9F4-935F-3AE18A61D6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7655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2000">
              <a:latin typeface="Arial" panose="020B0604020202020204" pitchFamily="34" charset="0"/>
            </a:endParaRPr>
          </a:p>
        </p:txBody>
      </p:sp>
      <p:sp>
        <p:nvSpPr>
          <p:cNvPr id="33798" name="ZoneTexte 4">
            <a:extLst>
              <a:ext uri="{FF2B5EF4-FFF2-40B4-BE49-F238E27FC236}">
                <a16:creationId xmlns:a16="http://schemas.microsoft.com/office/drawing/2014/main" id="{3FA6397B-3F70-A8D8-43C5-C0065C6BB0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1304925"/>
            <a:ext cx="7391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628650" indent="-1714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cs typeface="Arial" panose="020B0604020202020204" pitchFamily="34" charset="0"/>
              </a:rPr>
              <a:t> </a:t>
            </a:r>
            <a:r>
              <a:rPr lang="fr-FR" altLang="fr-FR" sz="2400" b="1" u="sng">
                <a:latin typeface="Times New Roman" panose="02020603050405020304" pitchFamily="18" charset="0"/>
                <a:cs typeface="Arial" panose="020B0604020202020204" pitchFamily="34" charset="0"/>
              </a:rPr>
              <a:t>Le(s) binôme(s) :</a:t>
            </a:r>
            <a:endParaRPr lang="fr-FR" altLang="fr-FR" sz="240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3799" name="Rectangle 9">
            <a:extLst>
              <a:ext uri="{FF2B5EF4-FFF2-40B4-BE49-F238E27FC236}">
                <a16:creationId xmlns:a16="http://schemas.microsoft.com/office/drawing/2014/main" id="{2D54E913-BBEA-7AE9-F512-DC69C2ABE9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2565400"/>
            <a:ext cx="7924800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Ligne guide est trop courte </a:t>
            </a: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</a:t>
            </a: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CE l'amarre à un point fixe. 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24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 binôme rejoint le point d'accès après l'avoir signalé 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re 8">
            <a:extLst>
              <a:ext uri="{FF2B5EF4-FFF2-40B4-BE49-F238E27FC236}">
                <a16:creationId xmlns:a16="http://schemas.microsoft.com/office/drawing/2014/main" id="{0374781F-F1D1-5C67-548C-F7C006702F4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00113" y="274638"/>
            <a:ext cx="79581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Règles à respecter pendant l’engagement</a:t>
            </a:r>
          </a:p>
        </p:txBody>
      </p:sp>
      <p:sp>
        <p:nvSpPr>
          <p:cNvPr id="34819" name="Espace réservé du numéro de diapositive 4">
            <a:extLst>
              <a:ext uri="{FF2B5EF4-FFF2-40B4-BE49-F238E27FC236}">
                <a16:creationId xmlns:a16="http://schemas.microsoft.com/office/drawing/2014/main" id="{6364BE84-7F1A-463A-9BFD-7DDC744F4DAD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ECCD7EBA-D063-4008-B6A7-2D5F2C154A8A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32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34820" name="Rectangle 4">
            <a:extLst>
              <a:ext uri="{FF2B5EF4-FFF2-40B4-BE49-F238E27FC236}">
                <a16:creationId xmlns:a16="http://schemas.microsoft.com/office/drawing/2014/main" id="{1E13DFEE-A8F5-667F-0D7B-027DE640EB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7655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2000">
              <a:latin typeface="Arial" panose="020B0604020202020204" pitchFamily="34" charset="0"/>
            </a:endParaRPr>
          </a:p>
        </p:txBody>
      </p:sp>
      <p:sp>
        <p:nvSpPr>
          <p:cNvPr id="34821" name="Rectangle 5">
            <a:extLst>
              <a:ext uri="{FF2B5EF4-FFF2-40B4-BE49-F238E27FC236}">
                <a16:creationId xmlns:a16="http://schemas.microsoft.com/office/drawing/2014/main" id="{50C5A2D7-44AB-0321-2408-C40EB0CD38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7655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2000">
              <a:latin typeface="Arial" panose="020B0604020202020204" pitchFamily="34" charset="0"/>
            </a:endParaRPr>
          </a:p>
        </p:txBody>
      </p:sp>
      <p:sp>
        <p:nvSpPr>
          <p:cNvPr id="34822" name="ZoneTexte 4">
            <a:extLst>
              <a:ext uri="{FF2B5EF4-FFF2-40B4-BE49-F238E27FC236}">
                <a16:creationId xmlns:a16="http://schemas.microsoft.com/office/drawing/2014/main" id="{F6176361-D884-825C-7EEB-08965691E7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1304925"/>
            <a:ext cx="7391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628650" indent="-1714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cs typeface="Arial" panose="020B0604020202020204" pitchFamily="34" charset="0"/>
              </a:rPr>
              <a:t> </a:t>
            </a:r>
            <a:r>
              <a:rPr lang="fr-FR" altLang="fr-FR" sz="2400" b="1" u="sng">
                <a:latin typeface="Times New Roman" panose="02020603050405020304" pitchFamily="18" charset="0"/>
                <a:cs typeface="Arial" panose="020B0604020202020204" pitchFamily="34" charset="0"/>
              </a:rPr>
              <a:t>Le(s) binôme(s) :</a:t>
            </a:r>
            <a:endParaRPr lang="fr-FR" altLang="fr-FR" sz="240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4823" name="Rectangle 9">
            <a:extLst>
              <a:ext uri="{FF2B5EF4-FFF2-40B4-BE49-F238E27FC236}">
                <a16:creationId xmlns:a16="http://schemas.microsoft.com/office/drawing/2014/main" id="{7721F21C-5FA3-5E68-6B8E-3C0C0A5F24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1862138"/>
            <a:ext cx="8353425" cy="415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Il se munit d'une seconde ligne guide et procède à son prolongement si les conditions d'un second engagement sont remplies :</a:t>
            </a:r>
            <a:endParaRPr lang="fr-FR" altLang="fr-FR" sz="2400"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fr-FR" altLang="fr-FR" sz="2400"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lvl="4">
              <a:spcBef>
                <a:spcPct val="0"/>
              </a:spcBef>
              <a:buFontTx/>
              <a:buChar char="•"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Pressions restantes,</a:t>
            </a:r>
            <a:endParaRPr lang="fr-FR" altLang="fr-FR" sz="2400"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lvl="4">
              <a:spcBef>
                <a:spcPct val="0"/>
              </a:spcBef>
              <a:buFontTx/>
              <a:buChar char="•"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Configuration des locaux,</a:t>
            </a:r>
            <a:endParaRPr lang="fr-FR" altLang="fr-FR" sz="2400"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lvl="4">
              <a:spcBef>
                <a:spcPct val="0"/>
              </a:spcBef>
              <a:buFontTx/>
              <a:buChar char="•"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Température ambiante, </a:t>
            </a:r>
            <a:endParaRPr lang="fr-FR" altLang="fr-FR" sz="2400"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lvl="4">
              <a:spcBef>
                <a:spcPct val="0"/>
              </a:spcBef>
              <a:buFontTx/>
              <a:buChar char="•"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Etc. </a:t>
            </a:r>
            <a:endParaRPr lang="fr-FR" altLang="fr-FR" sz="2400"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fr-FR" altLang="fr-FR" sz="2400"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Cette décision appartient au COS </a:t>
            </a: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</a:t>
            </a: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engagement d'un autre binôme.</a:t>
            </a:r>
            <a:r>
              <a:rPr lang="fr-FR" altLang="fr-FR" sz="2400"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endParaRPr lang="fr-FR" altLang="fr-FR" sz="24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re 8">
            <a:extLst>
              <a:ext uri="{FF2B5EF4-FFF2-40B4-BE49-F238E27FC236}">
                <a16:creationId xmlns:a16="http://schemas.microsoft.com/office/drawing/2014/main" id="{CA6C43FC-1F2D-8F97-8CD5-B5BF444BD5D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00113" y="274638"/>
            <a:ext cx="79581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Règles à respecter pendant l’engagement</a:t>
            </a:r>
          </a:p>
        </p:txBody>
      </p:sp>
      <p:sp>
        <p:nvSpPr>
          <p:cNvPr id="35843" name="Espace réservé du numéro de diapositive 4">
            <a:extLst>
              <a:ext uri="{FF2B5EF4-FFF2-40B4-BE49-F238E27FC236}">
                <a16:creationId xmlns:a16="http://schemas.microsoft.com/office/drawing/2014/main" id="{E510CDD6-0EEE-5312-5B07-E62F715472AD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94EE668B-3485-40A9-B6CE-0999819D1BF6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33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35844" name="ZoneTexte 4">
            <a:extLst>
              <a:ext uri="{FF2B5EF4-FFF2-40B4-BE49-F238E27FC236}">
                <a16:creationId xmlns:a16="http://schemas.microsoft.com/office/drawing/2014/main" id="{DDDCCF93-66BF-8854-3D19-1F574B1837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238" y="2166938"/>
            <a:ext cx="8137525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628650" indent="-1714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cs typeface="Arial" panose="020B0604020202020204" pitchFamily="34" charset="0"/>
              </a:rPr>
              <a:t> </a:t>
            </a:r>
            <a:r>
              <a:rPr lang="fr-FR" altLang="fr-FR" sz="2400" b="1" u="sng">
                <a:latin typeface="Times New Roman" panose="02020603050405020304" pitchFamily="18" charset="0"/>
                <a:cs typeface="Arial" panose="020B0604020202020204" pitchFamily="34" charset="0"/>
              </a:rPr>
              <a:t>Durée du temps d’exploration :</a:t>
            </a:r>
          </a:p>
          <a:p>
            <a:pPr algn="just" eaLnBrk="1" hangingPunct="1">
              <a:spcBef>
                <a:spcPct val="0"/>
              </a:spcBef>
              <a:buFont typeface="Calibri" panose="020F0502020204030204" pitchFamily="34" charset="0"/>
              <a:buChar char="-"/>
            </a:pPr>
            <a:endParaRPr lang="fr-FR" altLang="fr-FR" sz="2400" b="1" u="sng"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Font typeface="Calibri" panose="020F0502020204030204" pitchFamily="34" charset="0"/>
              <a:buChar char="-"/>
            </a:pPr>
            <a:endParaRPr lang="fr-FR" altLang="fr-FR" sz="2400"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cs typeface="Arial" panose="020B0604020202020204" pitchFamily="34" charset="0"/>
              </a:rPr>
              <a:t>Conditionnée par la T°, la chaleur, la difficulté de progression et liée aux obstacles.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fr-FR" altLang="fr-FR" sz="2400"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cs typeface="Arial" panose="020B0604020202020204" pitchFamily="34" charset="0"/>
              </a:rPr>
              <a:t>Retour </a:t>
            </a: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 </a:t>
            </a:r>
            <a:r>
              <a:rPr lang="fr-FR" altLang="fr-FR" sz="2400">
                <a:latin typeface="Times New Roman" panose="02020603050405020304" pitchFamily="18" charset="0"/>
                <a:cs typeface="Arial" panose="020B0604020202020204" pitchFamily="34" charset="0"/>
              </a:rPr>
              <a:t>à </a:t>
            </a:r>
            <a:r>
              <a:rPr lang="fr-FR" altLang="fr-FR" sz="2400" b="1" u="sng">
                <a:latin typeface="Times New Roman" panose="02020603050405020304" pitchFamily="18" charset="0"/>
                <a:cs typeface="Arial" panose="020B0604020202020204" pitchFamily="34" charset="0"/>
              </a:rPr>
              <a:t>la moitié de la pression d’engagement</a:t>
            </a:r>
            <a:r>
              <a:rPr lang="fr-FR" altLang="fr-FR" sz="2400">
                <a:latin typeface="Times New Roman" panose="02020603050405020304" pitchFamily="18" charset="0"/>
                <a:cs typeface="Arial" panose="020B0604020202020204" pitchFamily="34" charset="0"/>
              </a:rPr>
              <a:t>, sans excéder 25 min, OU aux ordres du contrôleur. </a:t>
            </a:r>
          </a:p>
        </p:txBody>
      </p:sp>
      <p:sp>
        <p:nvSpPr>
          <p:cNvPr id="35845" name="ZoneTexte 4">
            <a:extLst>
              <a:ext uri="{FF2B5EF4-FFF2-40B4-BE49-F238E27FC236}">
                <a16:creationId xmlns:a16="http://schemas.microsoft.com/office/drawing/2014/main" id="{EC3D7395-8F52-F7E8-00FD-4BA6A84A37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447800"/>
            <a:ext cx="7391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628650" indent="-1714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cs typeface="Arial" panose="020B0604020202020204" pitchFamily="34" charset="0"/>
              </a:rPr>
              <a:t> </a:t>
            </a:r>
            <a:r>
              <a:rPr lang="fr-FR" altLang="fr-FR" sz="2400" b="1" u="sng">
                <a:latin typeface="Times New Roman" panose="02020603050405020304" pitchFamily="18" charset="0"/>
                <a:cs typeface="Arial" panose="020B0604020202020204" pitchFamily="34" charset="0"/>
              </a:rPr>
              <a:t>Le(s) binôme(s) :</a:t>
            </a:r>
            <a:endParaRPr lang="fr-FR" altLang="fr-FR" sz="240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re 8">
            <a:extLst>
              <a:ext uri="{FF2B5EF4-FFF2-40B4-BE49-F238E27FC236}">
                <a16:creationId xmlns:a16="http://schemas.microsoft.com/office/drawing/2014/main" id="{2904EFC2-CB8D-6E37-D67A-DCDD7853C30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00113" y="274638"/>
            <a:ext cx="79581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Règles à respecter après l’engagement</a:t>
            </a:r>
          </a:p>
        </p:txBody>
      </p:sp>
      <p:sp>
        <p:nvSpPr>
          <p:cNvPr id="36867" name="Espace réservé du numéro de diapositive 4">
            <a:extLst>
              <a:ext uri="{FF2B5EF4-FFF2-40B4-BE49-F238E27FC236}">
                <a16:creationId xmlns:a16="http://schemas.microsoft.com/office/drawing/2014/main" id="{26C5F201-0081-835D-B518-64A49C413FBD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C5F8A1BE-20D1-45E4-B051-72C5DA4EC71F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34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36868" name="Rectangle 4">
            <a:extLst>
              <a:ext uri="{FF2B5EF4-FFF2-40B4-BE49-F238E27FC236}">
                <a16:creationId xmlns:a16="http://schemas.microsoft.com/office/drawing/2014/main" id="{63501F2B-254D-A24F-61A7-821EFA7BCD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7655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2000">
              <a:latin typeface="Arial" panose="020B0604020202020204" pitchFamily="34" charset="0"/>
            </a:endParaRPr>
          </a:p>
        </p:txBody>
      </p:sp>
      <p:sp>
        <p:nvSpPr>
          <p:cNvPr id="36869" name="Rectangle 5">
            <a:extLst>
              <a:ext uri="{FF2B5EF4-FFF2-40B4-BE49-F238E27FC236}">
                <a16:creationId xmlns:a16="http://schemas.microsoft.com/office/drawing/2014/main" id="{25599C7F-F889-082C-CA6B-C63BD64480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7655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2000">
              <a:latin typeface="Arial" panose="020B0604020202020204" pitchFamily="34" charset="0"/>
            </a:endParaRPr>
          </a:p>
        </p:txBody>
      </p:sp>
      <p:sp>
        <p:nvSpPr>
          <p:cNvPr id="36870" name="Rectangle 6">
            <a:extLst>
              <a:ext uri="{FF2B5EF4-FFF2-40B4-BE49-F238E27FC236}">
                <a16:creationId xmlns:a16="http://schemas.microsoft.com/office/drawing/2014/main" id="{B2B7FCD3-3EC0-3BFD-6A4D-26E99D3AB5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1412875"/>
            <a:ext cx="8280400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Après engagement, le binôme </a:t>
            </a: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 </a:t>
            </a: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 repos. 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24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Pour cela, il : </a:t>
            </a:r>
            <a:endParaRPr lang="fr-FR" altLang="fr-FR" sz="2400"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fr-FR" altLang="fr-FR" sz="2400"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lvl="4">
              <a:spcBef>
                <a:spcPct val="0"/>
              </a:spcBef>
              <a:buFontTx/>
              <a:buChar char="•"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Dépose son ARI,</a:t>
            </a:r>
            <a:endParaRPr lang="fr-FR" altLang="fr-FR" sz="2400"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lvl="4">
              <a:spcBef>
                <a:spcPct val="0"/>
              </a:spcBef>
              <a:buFontTx/>
              <a:buChar char="•"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Retire son casque,</a:t>
            </a:r>
            <a:endParaRPr lang="fr-FR" altLang="fr-FR" sz="2400"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lvl="4">
              <a:spcBef>
                <a:spcPct val="0"/>
              </a:spcBef>
              <a:buFontTx/>
              <a:buChar char="•"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Ouvre sa veste entièrement ou la retire.</a:t>
            </a:r>
            <a:endParaRPr lang="fr-FR" altLang="fr-FR" sz="2400"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lvl="4">
              <a:spcBef>
                <a:spcPct val="0"/>
              </a:spcBef>
              <a:buFontTx/>
              <a:buChar char="•"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S'hydrate,</a:t>
            </a:r>
            <a:endParaRPr lang="fr-FR" altLang="fr-FR" sz="2400"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lvl="4">
              <a:spcBef>
                <a:spcPct val="0"/>
              </a:spcBef>
              <a:buFontTx/>
              <a:buChar char="•"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Si possible alimentation.</a:t>
            </a:r>
            <a:endParaRPr lang="fr-FR" altLang="fr-FR" sz="2400"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Après sa mise au repos le SP ne pourra être engagé qu’1 seule et dernière fois.</a:t>
            </a:r>
            <a:endParaRPr lang="fr-FR" altLang="fr-FR" sz="24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re 8">
            <a:extLst>
              <a:ext uri="{FF2B5EF4-FFF2-40B4-BE49-F238E27FC236}">
                <a16:creationId xmlns:a16="http://schemas.microsoft.com/office/drawing/2014/main" id="{EFFF7E82-C1A1-FBDD-AA9F-311F27E21F4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600" b="1">
                <a:solidFill>
                  <a:srgbClr val="984807"/>
                </a:solidFill>
              </a:rPr>
              <a:t>Conclusion</a:t>
            </a:r>
          </a:p>
        </p:txBody>
      </p:sp>
      <p:sp>
        <p:nvSpPr>
          <p:cNvPr id="37891" name="Espace réservé du numéro de diapositive 4">
            <a:extLst>
              <a:ext uri="{FF2B5EF4-FFF2-40B4-BE49-F238E27FC236}">
                <a16:creationId xmlns:a16="http://schemas.microsoft.com/office/drawing/2014/main" id="{98F713FF-B09D-6D61-D2A0-1DD7307DDB47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24D880FD-19B2-47EE-8A16-6FEA3893BC7B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35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16469001-A7C5-8005-3791-196C46ED79B1}"/>
              </a:ext>
            </a:extLst>
          </p:cNvPr>
          <p:cNvCxnSpPr/>
          <p:nvPr/>
        </p:nvCxnSpPr>
        <p:spPr>
          <a:xfrm rot="5400000">
            <a:off x="2143125" y="3721100"/>
            <a:ext cx="4859338" cy="1588"/>
          </a:xfrm>
          <a:prstGeom prst="line">
            <a:avLst/>
          </a:prstGeom>
          <a:ln w="317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893" name="ZoneTexte 12">
            <a:extLst>
              <a:ext uri="{FF2B5EF4-FFF2-40B4-BE49-F238E27FC236}">
                <a16:creationId xmlns:a16="http://schemas.microsoft.com/office/drawing/2014/main" id="{2C9E7531-8913-22C3-1EAE-61C4DAFDC6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1700" y="2133600"/>
            <a:ext cx="4037013" cy="314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  <a:cs typeface="Arial" panose="020B0604020202020204" pitchFamily="34" charset="0"/>
              </a:rPr>
              <a:t>Année : 2024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2000"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fr-FR" altLang="fr-FR" sz="2000"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  <a:cs typeface="Arial" panose="020B0604020202020204" pitchFamily="34" charset="0"/>
              </a:rPr>
              <a:t>Contact : pour toute remarque concernant ce document, merci d’envoyer un mail sur l’adresse suivante :</a:t>
            </a:r>
          </a:p>
          <a:p>
            <a:pPr algn="just">
              <a:spcBef>
                <a:spcPct val="0"/>
              </a:spcBef>
              <a:buFontTx/>
              <a:buNone/>
            </a:pPr>
            <a:endParaRPr lang="fr-FR" altLang="fr-FR" sz="2000"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2000" b="1">
                <a:latin typeface="Times New Roman" panose="02020603050405020304" pitchFamily="18" charset="0"/>
                <a:cs typeface="Arial" panose="020B0604020202020204" pitchFamily="34" charset="0"/>
              </a:rPr>
              <a:t>gfor_jsp@sdmis.fr</a:t>
            </a:r>
            <a:endParaRPr lang="fr-FR" altLang="fr-FR" sz="2000"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fr-FR" altLang="fr-FR" sz="200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7894" name="ZoneTexte 15">
            <a:extLst>
              <a:ext uri="{FF2B5EF4-FFF2-40B4-BE49-F238E27FC236}">
                <a16:creationId xmlns:a16="http://schemas.microsoft.com/office/drawing/2014/main" id="{0D697915-019B-FBF3-FA97-0D94984110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2057400"/>
            <a:ext cx="3429000" cy="253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>
                <a:latin typeface="Times New Roman" panose="02020603050405020304" pitchFamily="18" charset="0"/>
              </a:rPr>
              <a:t>Règles de sécurité :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2000" b="1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fr-FR" altLang="fr-FR" sz="2000" b="1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Char char="•"/>
            </a:pPr>
            <a:r>
              <a:rPr lang="fr-FR" altLang="fr-FR" sz="2000" b="1">
                <a:latin typeface="Times New Roman" panose="02020603050405020304" pitchFamily="18" charset="0"/>
              </a:rPr>
              <a:t> Avant l’engagement</a:t>
            </a:r>
          </a:p>
          <a:p>
            <a:pPr>
              <a:spcBef>
                <a:spcPct val="0"/>
              </a:spcBef>
              <a:buFontTx/>
              <a:buChar char="•"/>
            </a:pPr>
            <a:endParaRPr lang="fr-FR" altLang="fr-FR" sz="2000" b="1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Char char="•"/>
            </a:pPr>
            <a:r>
              <a:rPr lang="fr-FR" altLang="fr-FR" sz="2000" b="1">
                <a:latin typeface="Times New Roman" panose="02020603050405020304" pitchFamily="18" charset="0"/>
              </a:rPr>
              <a:t> Pendant l’engagement</a:t>
            </a:r>
          </a:p>
          <a:p>
            <a:pPr>
              <a:spcBef>
                <a:spcPct val="0"/>
              </a:spcBef>
              <a:buFontTx/>
              <a:buChar char="•"/>
            </a:pPr>
            <a:endParaRPr lang="fr-FR" altLang="fr-FR" sz="2000" b="1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Char char="•"/>
            </a:pPr>
            <a:r>
              <a:rPr lang="fr-FR" altLang="fr-FR" sz="2000" b="1">
                <a:latin typeface="Times New Roman" panose="02020603050405020304" pitchFamily="18" charset="0"/>
              </a:rPr>
              <a:t> Après l’engagement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B0E3A013-E766-919C-9BA3-7BCA92934D4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55650" y="274638"/>
            <a:ext cx="8102600" cy="939800"/>
          </a:xfrm>
        </p:spPr>
        <p:txBody>
          <a:bodyPr/>
          <a:lstStyle/>
          <a:p>
            <a:pPr eaLnBrk="1" hangingPunct="1">
              <a:defRPr/>
            </a:pPr>
            <a:r>
              <a:rPr lang="fr-FR" sz="3200" b="1" dirty="0">
                <a:solidFill>
                  <a:schemeClr val="accent6">
                    <a:lumMod val="50000"/>
                  </a:schemeClr>
                </a:solidFill>
              </a:rPr>
              <a:t>L’opération, les règles de bases</a:t>
            </a:r>
          </a:p>
        </p:txBody>
      </p:sp>
      <p:sp>
        <p:nvSpPr>
          <p:cNvPr id="6147" name="Espace réservé du numéro de diapositive 4">
            <a:extLst>
              <a:ext uri="{FF2B5EF4-FFF2-40B4-BE49-F238E27FC236}">
                <a16:creationId xmlns:a16="http://schemas.microsoft.com/office/drawing/2014/main" id="{DB38A324-D475-8CC1-0D13-4023C16E2B84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1F17DDF1-E50F-4E30-B682-BAB8437FFC19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4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6148" name="ZoneTexte 4">
            <a:extLst>
              <a:ext uri="{FF2B5EF4-FFF2-40B4-BE49-F238E27FC236}">
                <a16:creationId xmlns:a16="http://schemas.microsoft.com/office/drawing/2014/main" id="{6AA85A13-D776-CC76-9E1C-E48080851F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447800"/>
            <a:ext cx="84677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2000" b="1">
                <a:latin typeface="Times New Roman" panose="02020603050405020304" pitchFamily="18" charset="0"/>
                <a:cs typeface="Arial" panose="020B0604020202020204" pitchFamily="34" charset="0"/>
              </a:rPr>
              <a:t>DENOMINATION DES FACES D’UN BATIMENT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8FBD689-7289-2B8C-7288-A7F15C000E8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35757" y="2167640"/>
            <a:ext cx="5501361" cy="3669498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</p:pic>
      <p:pic>
        <p:nvPicPr>
          <p:cNvPr id="6150" name="Image 7">
            <a:extLst>
              <a:ext uri="{FF2B5EF4-FFF2-40B4-BE49-F238E27FC236}">
                <a16:creationId xmlns:a16="http://schemas.microsoft.com/office/drawing/2014/main" id="{1A05CB49-1349-BF18-7673-308A2CAFED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362200"/>
            <a:ext cx="16002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1" name="ZoneTexte 8">
            <a:extLst>
              <a:ext uri="{FF2B5EF4-FFF2-40B4-BE49-F238E27FC236}">
                <a16:creationId xmlns:a16="http://schemas.microsoft.com/office/drawing/2014/main" id="{E00EC97C-237C-463A-4EEF-D2F2CFD7A1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4343400"/>
            <a:ext cx="17526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2000" b="1">
                <a:latin typeface="Times New Roman" panose="02020603050405020304" pitchFamily="18" charset="0"/>
              </a:rPr>
              <a:t>SENS HORAIRE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883B527E-7EE9-533B-7AF8-670B639F3E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113" y="274638"/>
            <a:ext cx="7958137" cy="939800"/>
          </a:xfrm>
        </p:spPr>
        <p:txBody>
          <a:bodyPr/>
          <a:lstStyle/>
          <a:p>
            <a:pPr eaLnBrk="1" hangingPunct="1">
              <a:defRPr/>
            </a:pPr>
            <a:r>
              <a:rPr lang="fr-FR" sz="3200" b="1" dirty="0">
                <a:solidFill>
                  <a:schemeClr val="accent6">
                    <a:lumMod val="50000"/>
                  </a:schemeClr>
                </a:solidFill>
              </a:rPr>
              <a:t>Règles à respecter avant l’engagement</a:t>
            </a:r>
          </a:p>
        </p:txBody>
      </p:sp>
      <p:sp>
        <p:nvSpPr>
          <p:cNvPr id="7171" name="Espace réservé du numéro de diapositive 4">
            <a:extLst>
              <a:ext uri="{FF2B5EF4-FFF2-40B4-BE49-F238E27FC236}">
                <a16:creationId xmlns:a16="http://schemas.microsoft.com/office/drawing/2014/main" id="{2C08BC6A-E95F-9FAF-A338-0DB8C2237A1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786563" y="6278563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11FE6ED-7118-49C7-B1F4-4A9C298F8613}" type="slidenum">
              <a:rPr lang="fr-FR" altLang="fr-FR" sz="2000" smtClean="0">
                <a:solidFill>
                  <a:srgbClr val="984807"/>
                </a:solidFill>
              </a:rPr>
              <a:pPr>
                <a:spcBef>
                  <a:spcPct val="0"/>
                </a:spcBef>
                <a:buFontTx/>
                <a:buNone/>
              </a:pPr>
              <a:t>5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7172" name="ZoneTexte 4">
            <a:extLst>
              <a:ext uri="{FF2B5EF4-FFF2-40B4-BE49-F238E27FC236}">
                <a16:creationId xmlns:a16="http://schemas.microsoft.com/office/drawing/2014/main" id="{93F83C42-7547-6809-76DB-B2053120C3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1331913"/>
            <a:ext cx="8001000" cy="415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628650" indent="-1714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fr-FR" altLang="fr-FR" sz="2400" b="1" u="sng">
                <a:latin typeface="Times New Roman" panose="02020603050405020304" pitchFamily="18" charset="0"/>
                <a:cs typeface="Arial" panose="020B0604020202020204" pitchFamily="34" charset="0"/>
              </a:rPr>
              <a:t>Règles à suivre par chaque porteur :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fr-FR" altLang="fr-FR" sz="2400" b="1"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fr-FR" altLang="fr-FR" sz="2400" b="1"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fr-FR" altLang="fr-FR" sz="2400" b="1">
                <a:latin typeface="Times New Roman" panose="02020603050405020304" pitchFamily="18" charset="0"/>
                <a:cs typeface="Arial" panose="020B0604020202020204" pitchFamily="34" charset="0"/>
              </a:rPr>
              <a:t>Avant d’endosser l’ARI, le SP vérifie :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fr-FR" altLang="fr-FR" sz="2400" b="1"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fr-FR" altLang="fr-FR" sz="2400" b="1"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Char char="Ä"/>
            </a:pPr>
            <a:r>
              <a:rPr lang="fr-FR" altLang="fr-FR" sz="2400">
                <a:latin typeface="Times New Roman" panose="02020603050405020304" pitchFamily="18" charset="0"/>
                <a:cs typeface="Arial" panose="020B0604020202020204" pitchFamily="34" charset="0"/>
              </a:rPr>
              <a:t> Etat général de l’ARI et de son masque,</a:t>
            </a: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Char char="Ä"/>
            </a:pPr>
            <a:r>
              <a:rPr lang="fr-FR" altLang="fr-FR" sz="2400">
                <a:latin typeface="Times New Roman" panose="02020603050405020304" pitchFamily="18" charset="0"/>
                <a:cs typeface="Arial" panose="020B0604020202020204" pitchFamily="34" charset="0"/>
              </a:rPr>
              <a:t> Présence du BSL. </a:t>
            </a:r>
          </a:p>
          <a:p>
            <a:pPr algn="just" eaLnBrk="1" hangingPunct="1">
              <a:spcBef>
                <a:spcPct val="0"/>
              </a:spcBef>
              <a:buFont typeface="Calibri" panose="020F0502020204030204" pitchFamily="34" charset="0"/>
              <a:buNone/>
            </a:pPr>
            <a:endParaRPr lang="fr-FR" altLang="fr-FR" sz="2400"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Font typeface="Calibri" panose="020F0502020204030204" pitchFamily="34" charset="0"/>
              <a:buNone/>
            </a:pPr>
            <a:endParaRPr lang="fr-FR" altLang="fr-FR" sz="2400"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Font typeface="Calibri" panose="020F0502020204030204" pitchFamily="34" charset="0"/>
              <a:buNone/>
            </a:pPr>
            <a:r>
              <a:rPr lang="fr-FR" altLang="fr-FR" sz="2400" u="sng">
                <a:latin typeface="Times New Roman" panose="02020603050405020304" pitchFamily="18" charset="0"/>
                <a:cs typeface="Arial" panose="020B0604020202020204" pitchFamily="34" charset="0"/>
              </a:rPr>
              <a:t>Réaliser lors des inventaires</a:t>
            </a:r>
            <a:endParaRPr lang="fr-FR" altLang="fr-FR" sz="2400" b="1" u="sng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7173" name="Picture 5" descr="PhotoPC samedi 5 août 2000 1802 5">
            <a:extLst>
              <a:ext uri="{FF2B5EF4-FFF2-40B4-BE49-F238E27FC236}">
                <a16:creationId xmlns:a16="http://schemas.microsoft.com/office/drawing/2014/main" id="{799FDEB4-BACC-B11F-5BA4-11BA60C1C0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752600"/>
            <a:ext cx="280035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97A995C0-A24B-41E8-73D6-5B5062D81D2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00113" y="274638"/>
            <a:ext cx="7958137" cy="939800"/>
          </a:xfrm>
        </p:spPr>
        <p:txBody>
          <a:bodyPr/>
          <a:lstStyle/>
          <a:p>
            <a:pPr eaLnBrk="1" hangingPunct="1">
              <a:defRPr/>
            </a:pPr>
            <a:r>
              <a:rPr lang="fr-FR" sz="3200" b="1" dirty="0">
                <a:solidFill>
                  <a:schemeClr val="accent6">
                    <a:lumMod val="50000"/>
                  </a:schemeClr>
                </a:solidFill>
              </a:rPr>
              <a:t>Règles à respecter avant l’engagement</a:t>
            </a:r>
          </a:p>
        </p:txBody>
      </p:sp>
      <p:sp>
        <p:nvSpPr>
          <p:cNvPr id="8195" name="Espace réservé du numéro de diapositive 4">
            <a:extLst>
              <a:ext uri="{FF2B5EF4-FFF2-40B4-BE49-F238E27FC236}">
                <a16:creationId xmlns:a16="http://schemas.microsoft.com/office/drawing/2014/main" id="{E6558F75-1154-9299-024B-AA4668350977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9F8120E2-D3D0-4F18-8C3F-E43F828781A2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6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8196" name="ZoneTexte 4">
            <a:extLst>
              <a:ext uri="{FF2B5EF4-FFF2-40B4-BE49-F238E27FC236}">
                <a16:creationId xmlns:a16="http://schemas.microsoft.com/office/drawing/2014/main" id="{D7E11870-5A11-6FB9-3DD0-851083D614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1300163"/>
            <a:ext cx="8280400" cy="489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628650" indent="-1714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fr-FR" altLang="fr-FR" sz="2400" b="1">
                <a:latin typeface="Times New Roman" panose="02020603050405020304" pitchFamily="18" charset="0"/>
                <a:cs typeface="Arial" panose="020B0604020202020204" pitchFamily="34" charset="0"/>
              </a:rPr>
              <a:t>R.A.P.A.C.E</a:t>
            </a:r>
          </a:p>
          <a:p>
            <a:pPr lvl="1"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endParaRPr lang="fr-FR" altLang="fr-FR" sz="2400" b="1"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fr-FR" altLang="fr-FR" sz="2400" b="1">
                <a:latin typeface="Times New Roman" panose="02020603050405020304" pitchFamily="18" charset="0"/>
                <a:cs typeface="Arial" panose="020B0604020202020204" pitchFamily="34" charset="0"/>
              </a:rPr>
              <a:t>	R : </a:t>
            </a:r>
            <a:r>
              <a:rPr lang="fr-FR" altLang="fr-FR" sz="2400">
                <a:latin typeface="Times New Roman" panose="02020603050405020304" pitchFamily="18" charset="0"/>
                <a:cs typeface="Arial" panose="020B0604020202020204" pitchFamily="34" charset="0"/>
              </a:rPr>
              <a:t>Ouverture complète du robinet</a:t>
            </a: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endParaRPr lang="fr-FR" altLang="fr-FR" sz="2400"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fr-FR" altLang="fr-FR" sz="2400" b="1">
                <a:latin typeface="Times New Roman" panose="02020603050405020304" pitchFamily="18" charset="0"/>
                <a:cs typeface="Arial" panose="020B0604020202020204" pitchFamily="34" charset="0"/>
              </a:rPr>
              <a:t>	A : </a:t>
            </a:r>
            <a:r>
              <a:rPr lang="fr-FR" altLang="fr-FR" sz="2400">
                <a:latin typeface="Times New Roman" panose="02020603050405020304" pitchFamily="18" charset="0"/>
                <a:cs typeface="Arial" panose="020B0604020202020204" pitchFamily="34" charset="0"/>
              </a:rPr>
              <a:t>Ajustement du harnais</a:t>
            </a: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endParaRPr lang="fr-FR" altLang="fr-FR" sz="2400"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fr-FR" altLang="fr-FR" sz="2400" b="1">
                <a:latin typeface="Times New Roman" panose="02020603050405020304" pitchFamily="18" charset="0"/>
                <a:cs typeface="Arial" panose="020B0604020202020204" pitchFamily="34" charset="0"/>
              </a:rPr>
              <a:t>	P : </a:t>
            </a:r>
            <a:r>
              <a:rPr lang="fr-FR" altLang="fr-FR" sz="2400">
                <a:latin typeface="Times New Roman" panose="02020603050405020304" pitchFamily="18" charset="0"/>
                <a:cs typeface="Arial" panose="020B0604020202020204" pitchFamily="34" charset="0"/>
              </a:rPr>
              <a:t>Pression au manomètre supérieure à 270 b</a:t>
            </a: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endParaRPr lang="fr-FR" altLang="fr-FR" sz="2400"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fr-FR" altLang="fr-FR" sz="2400" b="1">
                <a:latin typeface="Times New Roman" panose="02020603050405020304" pitchFamily="18" charset="0"/>
                <a:cs typeface="Arial" panose="020B0604020202020204" pitchFamily="34" charset="0"/>
              </a:rPr>
              <a:t>	A : </a:t>
            </a:r>
            <a:r>
              <a:rPr lang="fr-FR" altLang="fr-FR" sz="2400">
                <a:latin typeface="Times New Roman" panose="02020603050405020304" pitchFamily="18" charset="0"/>
                <a:cs typeface="Arial" panose="020B0604020202020204" pitchFamily="34" charset="0"/>
              </a:rPr>
              <a:t>Armement du sifflet et système sonore de détresse</a:t>
            </a: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endParaRPr lang="fr-FR" altLang="fr-FR" sz="2400"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fr-FR" altLang="fr-FR" sz="2400" b="1">
                <a:latin typeface="Times New Roman" panose="02020603050405020304" pitchFamily="18" charset="0"/>
                <a:cs typeface="Arial" panose="020B0604020202020204" pitchFamily="34" charset="0"/>
              </a:rPr>
              <a:t>	C : </a:t>
            </a:r>
            <a:r>
              <a:rPr lang="fr-FR" altLang="fr-FR" sz="2400">
                <a:latin typeface="Times New Roman" panose="02020603050405020304" pitchFamily="18" charset="0"/>
                <a:cs typeface="Arial" panose="020B0604020202020204" pitchFamily="34" charset="0"/>
              </a:rPr>
              <a:t>Codes de communication</a:t>
            </a: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endParaRPr lang="fr-FR" altLang="fr-FR" sz="2400"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fr-FR" altLang="fr-FR" sz="2400" b="1">
                <a:latin typeface="Times New Roman" panose="02020603050405020304" pitchFamily="18" charset="0"/>
                <a:cs typeface="Arial" panose="020B0604020202020204" pitchFamily="34" charset="0"/>
              </a:rPr>
              <a:t>	E : </a:t>
            </a:r>
            <a:r>
              <a:rPr lang="fr-FR" altLang="fr-FR" sz="2400">
                <a:latin typeface="Times New Roman" panose="02020603050405020304" pitchFamily="18" charset="0"/>
                <a:cs typeface="Arial" panose="020B0604020202020204" pitchFamily="34" charset="0"/>
              </a:rPr>
              <a:t>Étanchéité du masque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87B44147-AD68-D840-43BA-561E8B64319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00113" y="274638"/>
            <a:ext cx="7958137" cy="939800"/>
          </a:xfrm>
        </p:spPr>
        <p:txBody>
          <a:bodyPr/>
          <a:lstStyle/>
          <a:p>
            <a:pPr eaLnBrk="1" hangingPunct="1">
              <a:defRPr/>
            </a:pPr>
            <a:r>
              <a:rPr lang="fr-FR" sz="3200" b="1" dirty="0">
                <a:solidFill>
                  <a:schemeClr val="accent6">
                    <a:lumMod val="50000"/>
                  </a:schemeClr>
                </a:solidFill>
              </a:rPr>
              <a:t>Règles à respecter avant l’engagement</a:t>
            </a:r>
          </a:p>
        </p:txBody>
      </p:sp>
      <p:sp>
        <p:nvSpPr>
          <p:cNvPr id="9219" name="Espace réservé du numéro de diapositive 4">
            <a:extLst>
              <a:ext uri="{FF2B5EF4-FFF2-40B4-BE49-F238E27FC236}">
                <a16:creationId xmlns:a16="http://schemas.microsoft.com/office/drawing/2014/main" id="{1469211A-42AC-D47C-57CB-8F06F07C69D0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50262138-473F-4ECF-9023-A4D14FD6C78A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7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8196" name="ZoneTexte 4">
            <a:extLst>
              <a:ext uri="{FF2B5EF4-FFF2-40B4-BE49-F238E27FC236}">
                <a16:creationId xmlns:a16="http://schemas.microsoft.com/office/drawing/2014/main" id="{4B11C717-E62E-2CFD-B00D-6513E6A2AF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800" y="1412875"/>
            <a:ext cx="8280400" cy="34163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/>
              </a:defRPr>
            </a:lvl1pPr>
            <a:lvl2pPr marL="628650" indent="-1714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  <a:defRPr/>
            </a:pPr>
            <a:r>
              <a:rPr lang="fr-FR" altLang="fr-FR"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R.A.P.A.C.E</a:t>
            </a:r>
          </a:p>
          <a:p>
            <a:pPr lvl="1" algn="just" eaLnBrk="1" hangingPunct="1">
              <a:spcBef>
                <a:spcPct val="0"/>
              </a:spcBef>
              <a:buFont typeface="Wingdings" panose="05000000000000000000" pitchFamily="2" charset="2"/>
              <a:buNone/>
              <a:defRPr/>
            </a:pPr>
            <a:endParaRPr lang="fr-FR" altLang="fr-FR" sz="2400" b="1" dirty="0"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lvl="1" algn="just" eaLnBrk="1" hangingPunct="1">
              <a:spcBef>
                <a:spcPct val="0"/>
              </a:spcBef>
              <a:buFont typeface="Wingdings" panose="05000000000000000000" pitchFamily="2" charset="2"/>
              <a:buNone/>
              <a:defRPr/>
            </a:pPr>
            <a:endParaRPr lang="fr-FR" altLang="fr-FR" sz="2400" b="1" dirty="0"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  <a:defRPr/>
            </a:pPr>
            <a:r>
              <a:rPr lang="fr-FR" altLang="fr-FR"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	C : </a:t>
            </a:r>
            <a:r>
              <a:rPr lang="fr-FR" altLang="fr-FR" sz="2400" dirty="0">
                <a:latin typeface="Times New Roman" panose="02020603050405020304" pitchFamily="18" charset="0"/>
                <a:cs typeface="Arial" panose="020B0604020202020204" pitchFamily="34" charset="0"/>
              </a:rPr>
              <a:t>Codes de communication</a:t>
            </a: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  <a:defRPr/>
            </a:pPr>
            <a:endParaRPr lang="fr-FR" altLang="fr-FR" sz="2400" dirty="0"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  <a:defRPr/>
            </a:pPr>
            <a:endParaRPr lang="fr-FR" altLang="fr-FR" sz="2400" dirty="0"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indent="-342900" algn="just" eaLnBrk="1" hangingPunct="1">
              <a:spcBef>
                <a:spcPct val="0"/>
              </a:spcBef>
              <a:defRPr/>
            </a:pPr>
            <a:r>
              <a:rPr lang="fr-FR" altLang="fr-FR" sz="2400" dirty="0">
                <a:latin typeface="Times New Roman" panose="02020603050405020304" pitchFamily="18" charset="0"/>
                <a:cs typeface="Arial" panose="020B0604020202020204" pitchFamily="34" charset="0"/>
              </a:rPr>
              <a:t>Communication gestuelle</a:t>
            </a:r>
          </a:p>
          <a:p>
            <a:pPr marL="342900" indent="-342900" algn="just" eaLnBrk="1" hangingPunct="1">
              <a:spcBef>
                <a:spcPct val="0"/>
              </a:spcBef>
              <a:defRPr/>
            </a:pPr>
            <a:r>
              <a:rPr lang="fr-FR" altLang="fr-FR" sz="2400" dirty="0">
                <a:latin typeface="Times New Roman" panose="02020603050405020304" pitchFamily="18" charset="0"/>
                <a:cs typeface="Arial" panose="020B0604020202020204" pitchFamily="34" charset="0"/>
              </a:rPr>
              <a:t>Équipement de tête </a:t>
            </a:r>
            <a:r>
              <a:rPr lang="fr-FR" sz="2400" dirty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 CE uniquement</a:t>
            </a:r>
            <a:endParaRPr lang="fr-FR" altLang="fr-FR" sz="2400" dirty="0"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indent="-342900" algn="just" eaLnBrk="1" hangingPunct="1">
              <a:spcBef>
                <a:spcPct val="0"/>
              </a:spcBef>
              <a:defRPr/>
            </a:pPr>
            <a:r>
              <a:rPr lang="fr-FR" altLang="fr-FR" sz="2400" dirty="0">
                <a:latin typeface="Times New Roman" panose="02020603050405020304" pitchFamily="18" charset="0"/>
                <a:cs typeface="Arial" panose="020B0604020202020204" pitchFamily="34" charset="0"/>
              </a:rPr>
              <a:t>NELAR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Espace réservé du numéro de diapositive 4">
            <a:extLst>
              <a:ext uri="{FF2B5EF4-FFF2-40B4-BE49-F238E27FC236}">
                <a16:creationId xmlns:a16="http://schemas.microsoft.com/office/drawing/2014/main" id="{BF0DFEB5-D45A-95BB-DC7B-30A99F553035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7037B789-73FF-4520-A677-56B24AADA97E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8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10243" name="ZoneTexte 6">
            <a:extLst>
              <a:ext uri="{FF2B5EF4-FFF2-40B4-BE49-F238E27FC236}">
                <a16:creationId xmlns:a16="http://schemas.microsoft.com/office/drawing/2014/main" id="{FB658EC9-2551-E135-A3F3-D1629CA3C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371600"/>
            <a:ext cx="8458200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C : codes de communication :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2400" b="1" u="sng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fr-FR" altLang="fr-FR" sz="2400"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cs typeface="Calibri" panose="020F0502020204030204" pitchFamily="34" charset="0"/>
              </a:rPr>
              <a:t>Communication au sein du binôme se fait principalement à la voix, cependant le masque rendant la communication difficile, la gestuelle de communication permet de faciliter la communication lors des reconnaissances :</a:t>
            </a: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244" name="Rectangle 7">
            <a:extLst>
              <a:ext uri="{FF2B5EF4-FFF2-40B4-BE49-F238E27FC236}">
                <a16:creationId xmlns:a16="http://schemas.microsoft.com/office/drawing/2014/main" id="{514C8F9F-7F5C-67CF-CFEB-020723AABB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3638" y="24479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sp>
        <p:nvSpPr>
          <p:cNvPr id="10245" name="Titre 8">
            <a:extLst>
              <a:ext uri="{FF2B5EF4-FFF2-40B4-BE49-F238E27FC236}">
                <a16:creationId xmlns:a16="http://schemas.microsoft.com/office/drawing/2014/main" id="{7590529A-4F2B-E62D-3462-BD9A1D9BBFFB}"/>
              </a:ext>
            </a:extLst>
          </p:cNvPr>
          <p:cNvSpPr txBox="1">
            <a:spLocks/>
          </p:cNvSpPr>
          <p:nvPr/>
        </p:nvSpPr>
        <p:spPr bwMode="auto">
          <a:xfrm>
            <a:off x="1116013" y="274638"/>
            <a:ext cx="7742237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984807"/>
                </a:solidFill>
              </a:rPr>
              <a:t>Règles à respecter avant l’engagement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Espace réservé du numéro de diapositive 4">
            <a:extLst>
              <a:ext uri="{FF2B5EF4-FFF2-40B4-BE49-F238E27FC236}">
                <a16:creationId xmlns:a16="http://schemas.microsoft.com/office/drawing/2014/main" id="{5EB36F98-BF77-6A2F-2A3A-45375C120419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B8AB8090-9AFF-4BCC-8C5F-E4865F05BAEB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9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11267" name="ZoneTexte 6">
            <a:extLst>
              <a:ext uri="{FF2B5EF4-FFF2-40B4-BE49-F238E27FC236}">
                <a16:creationId xmlns:a16="http://schemas.microsoft.com/office/drawing/2014/main" id="{8C9F861F-211D-FEE4-B667-2571E0D194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371600"/>
            <a:ext cx="8458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C : codes de communication :</a:t>
            </a:r>
          </a:p>
        </p:txBody>
      </p:sp>
      <p:sp>
        <p:nvSpPr>
          <p:cNvPr id="11268" name="Rectangle 7">
            <a:extLst>
              <a:ext uri="{FF2B5EF4-FFF2-40B4-BE49-F238E27FC236}">
                <a16:creationId xmlns:a16="http://schemas.microsoft.com/office/drawing/2014/main" id="{0BD2652E-971E-047A-71D5-1FEEA4757C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3638" y="24479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pic>
        <p:nvPicPr>
          <p:cNvPr id="11269" name="Picture 6" descr="GTOD INC_Livre 3 - Les reconnaissances - nov2020_Page_052">
            <a:extLst>
              <a:ext uri="{FF2B5EF4-FFF2-40B4-BE49-F238E27FC236}">
                <a16:creationId xmlns:a16="http://schemas.microsoft.com/office/drawing/2014/main" id="{FDB055E9-6963-3686-4654-782DDE34EB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43" t="27321" r="18596" b="52740"/>
          <a:stretch>
            <a:fillRect/>
          </a:stretch>
        </p:blipFill>
        <p:spPr bwMode="auto">
          <a:xfrm>
            <a:off x="406400" y="2044700"/>
            <a:ext cx="8196263" cy="376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0" name="Titre 8">
            <a:extLst>
              <a:ext uri="{FF2B5EF4-FFF2-40B4-BE49-F238E27FC236}">
                <a16:creationId xmlns:a16="http://schemas.microsoft.com/office/drawing/2014/main" id="{EFC777C3-EE30-CCEF-9094-CBBB3F9DE272}"/>
              </a:ext>
            </a:extLst>
          </p:cNvPr>
          <p:cNvSpPr txBox="1">
            <a:spLocks/>
          </p:cNvSpPr>
          <p:nvPr/>
        </p:nvSpPr>
        <p:spPr bwMode="auto">
          <a:xfrm>
            <a:off x="1116013" y="274638"/>
            <a:ext cx="7742237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984807"/>
                </a:solidFill>
              </a:rPr>
              <a:t>Règles à respecter avant l’engagement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GCCA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DIS">
      <a:majorFont>
        <a:latin typeface="Myriad Pro"/>
        <a:ea typeface=""/>
        <a:cs typeface=""/>
      </a:majorFont>
      <a:minorFont>
        <a:latin typeface="Myriad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Aquatique</Template>
  <TotalTime>769</TotalTime>
  <Words>1372</Words>
  <Application>Microsoft Office PowerPoint</Application>
  <PresentationFormat>Affichage à l'écran (4:3)</PresentationFormat>
  <Paragraphs>269</Paragraphs>
  <Slides>35</Slides>
  <Notes>0</Notes>
  <HiddenSlides>0</HiddenSlides>
  <MMClips>0</MMClips>
  <ScaleCrop>false</ScaleCrop>
  <HeadingPairs>
    <vt:vector size="8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35</vt:i4>
      </vt:variant>
    </vt:vector>
  </HeadingPairs>
  <TitlesOfParts>
    <vt:vector size="42" baseType="lpstr">
      <vt:lpstr>Arial</vt:lpstr>
      <vt:lpstr>Myriad Pro</vt:lpstr>
      <vt:lpstr>Calibri</vt:lpstr>
      <vt:lpstr>Times New Roman</vt:lpstr>
      <vt:lpstr>Wingdings</vt:lpstr>
      <vt:lpstr>GCCAR</vt:lpstr>
      <vt:lpstr>Diapositive Microsoft PowerPoint</vt:lpstr>
      <vt:lpstr>ARICO : REGLES DE SECURITE</vt:lpstr>
      <vt:lpstr>ARICO : règles de sécurité</vt:lpstr>
      <vt:lpstr>L’opération, les règles de bases</vt:lpstr>
      <vt:lpstr>L’opération, les règles de bases</vt:lpstr>
      <vt:lpstr>Règles à respecter avant l’engagement</vt:lpstr>
      <vt:lpstr>Règles à respecter avant l’engagement</vt:lpstr>
      <vt:lpstr>Règles à respecter avant l’engagement</vt:lpstr>
      <vt:lpstr>Présentation PowerPoint</vt:lpstr>
      <vt:lpstr>Présentation PowerPoint</vt:lpstr>
      <vt:lpstr>Présentation PowerPoint</vt:lpstr>
      <vt:lpstr>Présentation PowerPoint</vt:lpstr>
      <vt:lpstr>Règles à respecter avant l’engagement</vt:lpstr>
      <vt:lpstr>Règles à respecter avant l’engagement</vt:lpstr>
      <vt:lpstr>Règles à respecter avant l’engagement</vt:lpstr>
      <vt:lpstr>Règles à respecter avant l’engagement</vt:lpstr>
      <vt:lpstr>Règles à respecter avant l’engagement</vt:lpstr>
      <vt:lpstr>B.REC ou B.EX</vt:lpstr>
      <vt:lpstr>BSE : Binôme de sécurité</vt:lpstr>
      <vt:lpstr>Règles à respecter avant l’engagement</vt:lpstr>
      <vt:lpstr>Règles à respecter pendant l’engagement</vt:lpstr>
      <vt:lpstr>Le(s) binôme(s)</vt:lpstr>
      <vt:lpstr>Règles à respecter pendant l’engagement</vt:lpstr>
      <vt:lpstr>Règles à respecter pendant l’engagement</vt:lpstr>
      <vt:lpstr>Règles à respecter pendant l’engagement</vt:lpstr>
      <vt:lpstr>Règles à respecter pendant l’engagement</vt:lpstr>
      <vt:lpstr>Règles à respecter pendant l’engagement</vt:lpstr>
      <vt:lpstr>Règles à respecter pendant l’engagement</vt:lpstr>
      <vt:lpstr>Règles à respecter pendant l’engagement</vt:lpstr>
      <vt:lpstr>Règles à respecter pendant l’engagement</vt:lpstr>
      <vt:lpstr>Règles à respecter pendant l’engagement</vt:lpstr>
      <vt:lpstr>Règles à respecter pendant l’engagement</vt:lpstr>
      <vt:lpstr>Règles à respecter pendant l’engagement</vt:lpstr>
      <vt:lpstr>Règles à respecter pendant l’engagement</vt:lpstr>
      <vt:lpstr>Règles à respecter après l’engagement</vt:lpstr>
      <vt:lpstr>Conclusion</vt:lpstr>
    </vt:vector>
  </TitlesOfParts>
  <Company>SDIS du Rhône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MUSSARD Vincent</dc:creator>
  <cp:lastModifiedBy>daniel rosique</cp:lastModifiedBy>
  <cp:revision>45</cp:revision>
  <cp:lastPrinted>2015-08-06T08:01:37Z</cp:lastPrinted>
  <dcterms:created xsi:type="dcterms:W3CDTF">2015-08-05T10:19:35Z</dcterms:created>
  <dcterms:modified xsi:type="dcterms:W3CDTF">2025-01-14T16:24:23Z</dcterms:modified>
</cp:coreProperties>
</file>