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36" r:id="rId3"/>
    <p:sldId id="257" r:id="rId4"/>
    <p:sldId id="264" r:id="rId5"/>
    <p:sldId id="356" r:id="rId6"/>
    <p:sldId id="376" r:id="rId7"/>
    <p:sldId id="358" r:id="rId8"/>
    <p:sldId id="357" r:id="rId9"/>
    <p:sldId id="377" r:id="rId10"/>
    <p:sldId id="360" r:id="rId11"/>
    <p:sldId id="361" r:id="rId12"/>
    <p:sldId id="362" r:id="rId13"/>
    <p:sldId id="363" r:id="rId14"/>
    <p:sldId id="364" r:id="rId15"/>
    <p:sldId id="365" r:id="rId16"/>
    <p:sldId id="380" r:id="rId17"/>
    <p:sldId id="382" r:id="rId18"/>
    <p:sldId id="385" r:id="rId19"/>
    <p:sldId id="367" r:id="rId20"/>
    <p:sldId id="368" r:id="rId21"/>
    <p:sldId id="369" r:id="rId22"/>
    <p:sldId id="370" r:id="rId23"/>
    <p:sldId id="371" r:id="rId24"/>
    <p:sldId id="373" r:id="rId25"/>
    <p:sldId id="375" r:id="rId26"/>
    <p:sldId id="355" r:id="rId27"/>
    <p:sldId id="284" r:id="rId28"/>
    <p:sldId id="359" r:id="rId29"/>
    <p:sldId id="379" r:id="rId30"/>
    <p:sldId id="260" r:id="rId31"/>
    <p:sldId id="285" r:id="rId32"/>
    <p:sldId id="286" r:id="rId33"/>
    <p:sldId id="259" r:id="rId34"/>
    <p:sldId id="287" r:id="rId35"/>
    <p:sldId id="288" r:id="rId36"/>
    <p:sldId id="300" r:id="rId37"/>
    <p:sldId id="299" r:id="rId38"/>
    <p:sldId id="387" r:id="rId39"/>
    <p:sldId id="289" r:id="rId40"/>
    <p:sldId id="301" r:id="rId41"/>
    <p:sldId id="290" r:id="rId42"/>
    <p:sldId id="354" r:id="rId43"/>
    <p:sldId id="303" r:id="rId44"/>
    <p:sldId id="306" r:id="rId45"/>
    <p:sldId id="304" r:id="rId46"/>
    <p:sldId id="293" r:id="rId47"/>
    <p:sldId id="294" r:id="rId48"/>
    <p:sldId id="296" r:id="rId49"/>
    <p:sldId id="297" r:id="rId50"/>
    <p:sldId id="295" r:id="rId51"/>
    <p:sldId id="307" r:id="rId52"/>
    <p:sldId id="349" r:id="rId53"/>
    <p:sldId id="311" r:id="rId54"/>
    <p:sldId id="292" r:id="rId55"/>
    <p:sldId id="305" r:id="rId56"/>
    <p:sldId id="388" r:id="rId57"/>
    <p:sldId id="312" r:id="rId58"/>
    <p:sldId id="309" r:id="rId59"/>
    <p:sldId id="313" r:id="rId60"/>
    <p:sldId id="314" r:id="rId61"/>
    <p:sldId id="351" r:id="rId62"/>
    <p:sldId id="315" r:id="rId63"/>
    <p:sldId id="389" r:id="rId64"/>
    <p:sldId id="316" r:id="rId65"/>
    <p:sldId id="318" r:id="rId66"/>
    <p:sldId id="319" r:id="rId67"/>
    <p:sldId id="353" r:id="rId68"/>
    <p:sldId id="338" r:id="rId69"/>
    <p:sldId id="320" r:id="rId70"/>
    <p:sldId id="321" r:id="rId71"/>
    <p:sldId id="322" r:id="rId72"/>
    <p:sldId id="323" r:id="rId73"/>
    <p:sldId id="324" r:id="rId74"/>
    <p:sldId id="325" r:id="rId75"/>
    <p:sldId id="340" r:id="rId76"/>
    <p:sldId id="341" r:id="rId77"/>
    <p:sldId id="348" r:id="rId78"/>
    <p:sldId id="342" r:id="rId79"/>
    <p:sldId id="386" r:id="rId80"/>
    <p:sldId id="343" r:id="rId81"/>
    <p:sldId id="344" r:id="rId82"/>
    <p:sldId id="337" r:id="rId83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3" autoAdjust="0"/>
  </p:normalViewPr>
  <p:slideViewPr>
    <p:cSldViewPr>
      <p:cViewPr varScale="1">
        <p:scale>
          <a:sx n="107" d="100"/>
          <a:sy n="107" d="100"/>
        </p:scale>
        <p:origin x="17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2F40B46-C763-77C1-6A6F-285F27FBED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4E7796-430F-9B76-4C89-9363475D4C7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A01D029-FC32-4366-80B1-3BB18D25AE43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0DF36D93-5262-764C-E9A1-90373FB2E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E8CC4B60-129C-8B9E-63BD-404A4D3A9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1821C6-BF3B-6E9F-EC7D-A08AFF569A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79D29C-5449-A7B7-CC0A-3393A6652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CE3EE06-6FAF-4A96-A980-60EB0951BA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9306EC-0C4A-4FC5-078A-C30754CF8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27744-2CD8-49C7-BBCB-FCC5319FCF2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4D979B-C2DE-7E9E-0026-370A831E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1EF72B-6F3F-41DE-1436-E5523B4C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7CBA9-D3A9-470F-803E-0F80288001C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693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F6F254-C850-01CE-B109-BD571F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32C45-80E9-4BE3-874D-6104939FF9F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1CC3D7-AFA4-36BA-A542-8CEE953D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7E8A81-164C-96F9-AE58-B7C540B5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227E5-BF3C-4707-BB64-6642AFA7883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6385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6ECD38-F903-7557-F46C-E623F4C9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7FA33-DF4B-42BB-9DB5-FCBF53E6C24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47B8F7-4B76-ADBC-D74C-B019B629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390075-6F9B-2C5F-7C6D-C7ED92F9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B05E9-B7C9-4788-A50F-1F264721F5A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1329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BEAD4C-F9E5-23D6-C96C-CF326CF1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E8AC0-821E-4BDD-9E6D-BD6EBD9641C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00C328-6D70-D95C-CD49-A4C6D817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31EB63-4B4B-2F4F-68BD-764028F5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F9696-7F91-4C73-AB8D-CA8DC4DB6AB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440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A1B0A5-A0D2-E6CF-FECC-9B62EDBD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7C51E-1985-48F4-AE5C-1D383B63C01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67ECD4-04A2-3FA0-5C69-CBB3CBFC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AA332E-19E9-939E-8E8A-FCF4AC12C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886CB-1E67-45D7-91E4-8C2209C4CD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4845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BBDC5B2-B2C0-0C75-A534-7256D162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7AAD6-C8F2-4AA0-8887-5EAC2CCE50E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E5ADC06-E0EF-E99C-0549-47152F7F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A899DF2-0835-34B7-6D92-51D3BA38A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CEC97-D448-4B73-9A02-40AE12FB52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573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A4B8E860-BF05-F97C-9E24-A89CF25C2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0FCCF-8F84-4AAD-884C-48B1BBEFF07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B66D2C9-3553-5387-4162-8529A94D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7024FA64-48D0-2BC2-1ACB-5D9E24EF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D33EB-F206-4316-A7A8-8835E0423BF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818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0204E701-C0A0-C623-A285-6A76FDAEB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7F8BD-BA4F-46B2-8129-13AB0BF06A9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4CAC0AA2-92D1-146D-4C27-74DA1788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9C6AF2E-8D7C-20D4-074B-BEF7134F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3759D-8D38-4594-A0AC-5E2C21CCCA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894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D8A5D8D6-7B55-5DDF-FE0D-D48B95BA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7BC9-4CD4-4DE4-AE0A-F4D9834F993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AFD64DA-AEAB-F461-55CD-F0A76C6F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B1D73D-0D42-971E-1FE8-56787937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B8373-5CA0-4905-BD90-3B4D5E6F6A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844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EFD8F1B-1671-9066-2B21-3F2DA423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B7EA9-D943-4DC1-9F52-7C471C95571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84C3390-42C1-9296-CA95-13769753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5B95810-B49F-600A-76E8-4F3A7CD4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7EBF2-CA62-41F7-8705-C2E35BFD51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541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E4B142A-7AF3-D205-E829-22827DA4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5438-9326-4B30-A028-6A72B1A1A82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1EEBC3A-B1AB-F1AB-2BE7-4EB21A55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791576A-3499-E6C7-12F4-B723218C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B730-2DA8-4EB7-9C10-F3727D5171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698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07609B44-DD1B-8820-2588-1793BFE834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535DEA43-E391-936E-212D-38C4FD4AA5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56438B-2ED0-4F7E-B983-9182F095C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4C6B0D-5154-4360-9575-DA58D625531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64C7B-DD23-078C-7584-EB144FF1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6C7B3D-F453-E084-5F9E-7CC4B390C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 charset="0"/>
              </a:defRPr>
            </a:lvl1pPr>
          </a:lstStyle>
          <a:p>
            <a:pPr>
              <a:defRPr/>
            </a:pPr>
            <a:fld id="{AED9FB9B-93B7-4C8B-8554-0E7864219E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131C231-A16F-B890-B523-656AAA24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188913"/>
            <a:ext cx="7705725" cy="1008062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APPAREIL RESPIRATOIRE ISOLANT</a:t>
            </a:r>
            <a:endParaRPr lang="fr-FR" altLang="fr-FR" sz="30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9DF4031B-6E73-D5CC-7784-01F61BB00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– Version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4">
            <a:extLst>
              <a:ext uri="{FF2B5EF4-FFF2-40B4-BE49-F238E27FC236}">
                <a16:creationId xmlns:a16="http://schemas.microsoft.com/office/drawing/2014/main" id="{91E05273-3AD9-191B-33B0-08122DA052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9C9BD3B-B8DA-4F09-83C6-4592EA5F2CF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A44BC71F-2CA0-59FF-A80B-5C817630E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Binôme MC : </a:t>
            </a:r>
          </a:p>
        </p:txBody>
      </p:sp>
      <p:sp>
        <p:nvSpPr>
          <p:cNvPr id="12292" name="Titre 8">
            <a:extLst>
              <a:ext uri="{FF2B5EF4-FFF2-40B4-BE49-F238E27FC236}">
                <a16:creationId xmlns:a16="http://schemas.microsoft.com/office/drawing/2014/main" id="{3027A276-6EFB-0F63-206A-B0307B62EBCF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  <p:sp>
        <p:nvSpPr>
          <p:cNvPr id="12293" name="Rectangle 6">
            <a:extLst>
              <a:ext uri="{FF2B5EF4-FFF2-40B4-BE49-F238E27FC236}">
                <a16:creationId xmlns:a16="http://schemas.microsoft.com/office/drawing/2014/main" id="{B83DBB6F-C292-4159-854D-4CE728F52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2133600"/>
            <a:ext cx="81534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Ligne guide de 400 mètres avec olives, étiquettes signalant la distance tous les 20 mètres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Touret auto-freinant en aluminium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Distance totale pour l'ensemble des lignes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3 200 m.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12294" name="Picture 5">
            <a:extLst>
              <a:ext uri="{FF2B5EF4-FFF2-40B4-BE49-F238E27FC236}">
                <a16:creationId xmlns:a16="http://schemas.microsoft.com/office/drawing/2014/main" id="{852DD6F6-7878-BB91-7871-B142418E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141663"/>
            <a:ext cx="25685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4">
            <a:extLst>
              <a:ext uri="{FF2B5EF4-FFF2-40B4-BE49-F238E27FC236}">
                <a16:creationId xmlns:a16="http://schemas.microsoft.com/office/drawing/2014/main" id="{839E1FC4-4A1B-B65C-AF42-E9A1ABB1A2D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F4D45B9-3924-4ADD-997C-A7AD2FF4C32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6C311AA2-81DD-83C0-332C-0AF65FC5C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524000"/>
            <a:ext cx="8424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Veste réfrigérée 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réduire la montée en T° du porteur.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316" name="Titre 8">
            <a:extLst>
              <a:ext uri="{FF2B5EF4-FFF2-40B4-BE49-F238E27FC236}">
                <a16:creationId xmlns:a16="http://schemas.microsoft.com/office/drawing/2014/main" id="{500E5FD0-1709-4181-0E8D-6047932DE865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  <p:pic>
        <p:nvPicPr>
          <p:cNvPr id="13317" name="Picture 17">
            <a:extLst>
              <a:ext uri="{FF2B5EF4-FFF2-40B4-BE49-F238E27FC236}">
                <a16:creationId xmlns:a16="http://schemas.microsoft.com/office/drawing/2014/main" id="{E5C10C1F-BDB8-A8D4-AD1B-F4D1CAE9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8" name="Picture 16">
            <a:extLst>
              <a:ext uri="{FF2B5EF4-FFF2-40B4-BE49-F238E27FC236}">
                <a16:creationId xmlns:a16="http://schemas.microsoft.com/office/drawing/2014/main" id="{1C04440E-E8E9-F1CB-9A73-ECD48441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2133600"/>
            <a:ext cx="32178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4">
            <a:extLst>
              <a:ext uri="{FF2B5EF4-FFF2-40B4-BE49-F238E27FC236}">
                <a16:creationId xmlns:a16="http://schemas.microsoft.com/office/drawing/2014/main" id="{53F4DC3B-96B4-A958-236A-D216A34BDA3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C143897-1369-415B-AB42-3874C318212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8E34FD23-0EBB-3FDC-6011-A47A7C52E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16050"/>
            <a:ext cx="5830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Caméra thermique individuelle</a:t>
            </a:r>
            <a:r>
              <a:rPr lang="fr-FR" altLang="fr-FR" sz="28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340" name="Titre 8">
            <a:extLst>
              <a:ext uri="{FF2B5EF4-FFF2-40B4-BE49-F238E27FC236}">
                <a16:creationId xmlns:a16="http://schemas.microsoft.com/office/drawing/2014/main" id="{F92BB757-4EDC-193A-8A50-8B95BDAC425B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  <p:pic>
        <p:nvPicPr>
          <p:cNvPr id="14341" name="Picture 18">
            <a:extLst>
              <a:ext uri="{FF2B5EF4-FFF2-40B4-BE49-F238E27FC236}">
                <a16:creationId xmlns:a16="http://schemas.microsoft.com/office/drawing/2014/main" id="{3D859EEC-73CA-E253-B3BF-8A67D292B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33600"/>
            <a:ext cx="3038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4">
            <a:extLst>
              <a:ext uri="{FF2B5EF4-FFF2-40B4-BE49-F238E27FC236}">
                <a16:creationId xmlns:a16="http://schemas.microsoft.com/office/drawing/2014/main" id="{62EA7E4A-FABA-B9A8-CA08-5C6461EACA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F4691A3-3203-4236-871F-7F3F74BE53B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D9EA0E66-A4F3-FA5C-8E2F-3132E9F64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Spécialité milieu confiné (anciennement GELD) est créée dans le Rhône en 1981.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Spécialité dispose de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48 ARICF répartis dans 4 véhicules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16 ARICF en réserve dans 2 casernes 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Lyon-Duchère </a:t>
            </a:r>
          </a:p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Lyon-Rochat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364" name="Titre 8">
            <a:extLst>
              <a:ext uri="{FF2B5EF4-FFF2-40B4-BE49-F238E27FC236}">
                <a16:creationId xmlns:a16="http://schemas.microsoft.com/office/drawing/2014/main" id="{CDF98A1B-A2DA-654C-DF63-7B2DE1E02605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  <p:pic>
        <p:nvPicPr>
          <p:cNvPr id="15365" name="Picture 7">
            <a:extLst>
              <a:ext uri="{FF2B5EF4-FFF2-40B4-BE49-F238E27FC236}">
                <a16:creationId xmlns:a16="http://schemas.microsoft.com/office/drawing/2014/main" id="{AEBFC0BD-187A-9D74-D2AB-8B11D59E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0"/>
            <a:ext cx="25098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4">
            <a:extLst>
              <a:ext uri="{FF2B5EF4-FFF2-40B4-BE49-F238E27FC236}">
                <a16:creationId xmlns:a16="http://schemas.microsoft.com/office/drawing/2014/main" id="{BE814F15-F25D-2EB0-FF47-9770E1ACED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C0DAC24-F46A-4217-9FC1-A3F82330C94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17D5A47B-99E4-AFBA-83EA-43B709132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2 Fourgons Milieux Confinés :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Lyon-Duchère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Lyon-Rochat	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6388" name="Titre 8">
            <a:extLst>
              <a:ext uri="{FF2B5EF4-FFF2-40B4-BE49-F238E27FC236}">
                <a16:creationId xmlns:a16="http://schemas.microsoft.com/office/drawing/2014/main" id="{460CC6F9-C4E8-7AAC-FAC1-F8A15A647F5B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  <p:pic>
        <p:nvPicPr>
          <p:cNvPr id="16389" name="Image 1">
            <a:extLst>
              <a:ext uri="{FF2B5EF4-FFF2-40B4-BE49-F238E27FC236}">
                <a16:creationId xmlns:a16="http://schemas.microsoft.com/office/drawing/2014/main" id="{E18598B7-BB4D-5472-E854-FEFB1AE3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15306" r="25287" b="31120"/>
          <a:stretch>
            <a:fillRect/>
          </a:stretch>
        </p:blipFill>
        <p:spPr bwMode="auto">
          <a:xfrm>
            <a:off x="4724400" y="1295400"/>
            <a:ext cx="39624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 31">
            <a:extLst>
              <a:ext uri="{FF2B5EF4-FFF2-40B4-BE49-F238E27FC236}">
                <a16:creationId xmlns:a16="http://schemas.microsoft.com/office/drawing/2014/main" id="{4C452125-A3AB-A068-0B53-D66FC57A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14270" r="13808" b="18095"/>
          <a:stretch>
            <a:fillRect/>
          </a:stretch>
        </p:blipFill>
        <p:spPr bwMode="auto">
          <a:xfrm>
            <a:off x="457200" y="3124200"/>
            <a:ext cx="41910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4">
            <a:extLst>
              <a:ext uri="{FF2B5EF4-FFF2-40B4-BE49-F238E27FC236}">
                <a16:creationId xmlns:a16="http://schemas.microsoft.com/office/drawing/2014/main" id="{4A70F649-C9FF-00AE-39D3-5C66F568981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5E8209F-3AEB-4F3B-98D3-3F6CC876956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70157886-AE5D-0803-D837-47B955CD8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2 Fourgons d’Exploration Longue Durée :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Tassin la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Lune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Lyon-Corneille</a:t>
            </a:r>
          </a:p>
        </p:txBody>
      </p:sp>
      <p:sp>
        <p:nvSpPr>
          <p:cNvPr id="17412" name="Titre 8">
            <a:extLst>
              <a:ext uri="{FF2B5EF4-FFF2-40B4-BE49-F238E27FC236}">
                <a16:creationId xmlns:a16="http://schemas.microsoft.com/office/drawing/2014/main" id="{6586F7C3-6C8B-AC58-E7E4-E45F4565FB52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  <p:pic>
        <p:nvPicPr>
          <p:cNvPr id="17413" name="Image 2">
            <a:extLst>
              <a:ext uri="{FF2B5EF4-FFF2-40B4-BE49-F238E27FC236}">
                <a16:creationId xmlns:a16="http://schemas.microsoft.com/office/drawing/2014/main" id="{D7339357-71A2-737A-A444-3FED19CF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10831" b="15454"/>
          <a:stretch>
            <a:fillRect/>
          </a:stretch>
        </p:blipFill>
        <p:spPr bwMode="auto">
          <a:xfrm>
            <a:off x="3581400" y="1981200"/>
            <a:ext cx="5138738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4">
            <a:extLst>
              <a:ext uri="{FF2B5EF4-FFF2-40B4-BE49-F238E27FC236}">
                <a16:creationId xmlns:a16="http://schemas.microsoft.com/office/drawing/2014/main" id="{ED5FD0F4-6C8B-E8CF-64C1-B0F53ACC9AB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8E7D38-BE07-4FF2-BB77-161FF30D93B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2310F660-6B5D-15C1-5E60-8C06F17AC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semestre 2022,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MC dispose d’ARICO 2 bouteilles (risques complexes). </a:t>
            </a:r>
          </a:p>
        </p:txBody>
      </p:sp>
      <p:sp>
        <p:nvSpPr>
          <p:cNvPr id="18436" name="Titre 8">
            <a:extLst>
              <a:ext uri="{FF2B5EF4-FFF2-40B4-BE49-F238E27FC236}">
                <a16:creationId xmlns:a16="http://schemas.microsoft.com/office/drawing/2014/main" id="{51A06DDC-1DD0-9C2D-9685-57AD436B6064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ARICO bi bouteilles</a:t>
            </a:r>
          </a:p>
        </p:txBody>
      </p:sp>
      <p:pic>
        <p:nvPicPr>
          <p:cNvPr id="18437" name="Picture 3">
            <a:extLst>
              <a:ext uri="{FF2B5EF4-FFF2-40B4-BE49-F238E27FC236}">
                <a16:creationId xmlns:a16="http://schemas.microsoft.com/office/drawing/2014/main" id="{96DC85FF-9F27-8D52-253B-13BFAEB9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0" r="8664"/>
          <a:stretch>
            <a:fillRect/>
          </a:stretch>
        </p:blipFill>
        <p:spPr bwMode="auto">
          <a:xfrm>
            <a:off x="3492500" y="2060575"/>
            <a:ext cx="4932363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4">
            <a:extLst>
              <a:ext uri="{FF2B5EF4-FFF2-40B4-BE49-F238E27FC236}">
                <a16:creationId xmlns:a16="http://schemas.microsoft.com/office/drawing/2014/main" id="{9D0EE9DB-5B81-25FD-85FC-C87604A9A16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AD82C5-6327-4A7B-8047-449B3612422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B01E3FD5-3F0D-F04C-5528-7F087F5CD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458913"/>
            <a:ext cx="842486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6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6000"/>
              </a:lnSpc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Manomètre Contrôle Module </a:t>
            </a:r>
          </a:p>
          <a:p>
            <a:pPr algn="just">
              <a:lnSpc>
                <a:spcPct val="106000"/>
              </a:lnSpc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Poids : 17,980 Kg</a:t>
            </a:r>
          </a:p>
          <a:p>
            <a:pPr algn="just">
              <a:lnSpc>
                <a:spcPct val="106000"/>
              </a:lnSpc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Bouteilles en Liner ALU de Type 3 et en composite (fibre de carbone).</a:t>
            </a:r>
          </a:p>
          <a:p>
            <a:pPr algn="just">
              <a:lnSpc>
                <a:spcPct val="106000"/>
              </a:lnSpc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Système Alpha Click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changement rapide du bloc </a:t>
            </a:r>
          </a:p>
          <a:p>
            <a:pPr algn="just">
              <a:lnSpc>
                <a:spcPct val="106000"/>
              </a:lnSpc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Autonomie : de 32 à 35 min suivant consommation porteur.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60" name="Titre 8">
            <a:extLst>
              <a:ext uri="{FF2B5EF4-FFF2-40B4-BE49-F238E27FC236}">
                <a16:creationId xmlns:a16="http://schemas.microsoft.com/office/drawing/2014/main" id="{15A1FBB9-384D-AA48-2416-F8797D5D0F7B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ARICO bi bouteilles</a:t>
            </a:r>
          </a:p>
        </p:txBody>
      </p:sp>
      <p:pic>
        <p:nvPicPr>
          <p:cNvPr id="19461" name="Picture 1">
            <a:extLst>
              <a:ext uri="{FF2B5EF4-FFF2-40B4-BE49-F238E27FC236}">
                <a16:creationId xmlns:a16="http://schemas.microsoft.com/office/drawing/2014/main" id="{95E76909-A623-EC01-CBC8-159C7BAE3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58888"/>
            <a:ext cx="2201863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ZoneTexte 2">
            <a:extLst>
              <a:ext uri="{FF2B5EF4-FFF2-40B4-BE49-F238E27FC236}">
                <a16:creationId xmlns:a16="http://schemas.microsoft.com/office/drawing/2014/main" id="{BE12A542-CBDB-3DB0-7DB9-F60BD0A0E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664200"/>
            <a:ext cx="78486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Compatibles avec les ARICO risques courants du SDMIS.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4">
            <a:extLst>
              <a:ext uri="{FF2B5EF4-FFF2-40B4-BE49-F238E27FC236}">
                <a16:creationId xmlns:a16="http://schemas.microsoft.com/office/drawing/2014/main" id="{CB9A32A8-2E34-DCBE-E059-5DC399D321C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E0C6A4B-36A7-4A11-8ACA-8A282AEB569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B7FD33B5-AB24-4A98-D072-0B5B72D6F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Viennent en complément des ARICF :</a:t>
            </a:r>
          </a:p>
        </p:txBody>
      </p:sp>
      <p:sp>
        <p:nvSpPr>
          <p:cNvPr id="20484" name="Titre 8">
            <a:extLst>
              <a:ext uri="{FF2B5EF4-FFF2-40B4-BE49-F238E27FC236}">
                <a16:creationId xmlns:a16="http://schemas.microsoft.com/office/drawing/2014/main" id="{8F9E42B1-1E00-9770-139C-2510F58A0953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ARICO bi bouteilles</a:t>
            </a:r>
          </a:p>
        </p:txBody>
      </p:sp>
      <p:pic>
        <p:nvPicPr>
          <p:cNvPr id="20485" name="Picture 1">
            <a:extLst>
              <a:ext uri="{FF2B5EF4-FFF2-40B4-BE49-F238E27FC236}">
                <a16:creationId xmlns:a16="http://schemas.microsoft.com/office/drawing/2014/main" id="{46F91CBD-4EBD-FF99-D86D-101542FC9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42929" r="10199" b="32959"/>
          <a:stretch>
            <a:fillRect/>
          </a:stretch>
        </p:blipFill>
        <p:spPr bwMode="auto">
          <a:xfrm>
            <a:off x="366713" y="2216150"/>
            <a:ext cx="84455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4">
            <a:extLst>
              <a:ext uri="{FF2B5EF4-FFF2-40B4-BE49-F238E27FC236}">
                <a16:creationId xmlns:a16="http://schemas.microsoft.com/office/drawing/2014/main" id="{CD5B4B02-2A9D-3900-E161-2AE1C111375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173AC09-2B46-4EF1-8208-15A607BCC23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7" name="Titre 8">
            <a:extLst>
              <a:ext uri="{FF2B5EF4-FFF2-40B4-BE49-F238E27FC236}">
                <a16:creationId xmlns:a16="http://schemas.microsoft.com/office/drawing/2014/main" id="{3E613FB4-6EAB-F3DE-2451-ED0FF83C904E}"/>
              </a:ext>
            </a:extLst>
          </p:cNvPr>
          <p:cNvSpPr>
            <a:spLocks/>
          </p:cNvSpPr>
          <p:nvPr/>
        </p:nvSpPr>
        <p:spPr bwMode="auto">
          <a:xfrm>
            <a:off x="685800" y="12954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Appareils filtrants</a:t>
            </a:r>
          </a:p>
        </p:txBody>
      </p:sp>
      <p:pic>
        <p:nvPicPr>
          <p:cNvPr id="21508" name="Picture 6">
            <a:extLst>
              <a:ext uri="{FF2B5EF4-FFF2-40B4-BE49-F238E27FC236}">
                <a16:creationId xmlns:a16="http://schemas.microsoft.com/office/drawing/2014/main" id="{21EF04F4-16E5-807E-3198-8DEA8B62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29067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FBDA625D-D5D5-20E6-62E3-8CA1FB94AE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ARICO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8CBC0D6F-3594-D31C-CF7D-5AAEA1D738E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B453E5C-F7EC-4EF1-9CE6-26686F9C30E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DC9404A-E844-82E8-6416-A063C4350EBF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765D2B31-C38B-0B6E-430A-710BA7DF8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FAA004F0-77AF-7695-5D4F-EFBF11CFC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différents éléments constituants les appareils respiratoires utilisés chez les SP et leurs matériels associés.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F360C0ED-A343-CB6A-B53A-25019DFFC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3810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Présentation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ARICF  : définition, composition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Appareils filtrants : définition, composition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ARICO : définition, composition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4">
            <a:extLst>
              <a:ext uri="{FF2B5EF4-FFF2-40B4-BE49-F238E27FC236}">
                <a16:creationId xmlns:a16="http://schemas.microsoft.com/office/drawing/2014/main" id="{E6EB8300-5E49-8FC7-D538-5D6953D057F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56609CB-0DEA-4258-818B-5F8E5C0B0E1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86F67E5A-BCB3-143B-35D0-4D5089F7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produit pas d’O</a:t>
            </a:r>
            <a:r>
              <a:rPr lang="fr-FR" altLang="fr-FR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N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doit en aucun cas être utilisé dans une atmosphère appauvrie en oxygène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Interdit sur feux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rocèdent par épuration de l'air ambiant contaminé, </a:t>
            </a:r>
          </a:p>
        </p:txBody>
      </p:sp>
      <p:sp>
        <p:nvSpPr>
          <p:cNvPr id="22532" name="Titre 8">
            <a:extLst>
              <a:ext uri="{FF2B5EF4-FFF2-40B4-BE49-F238E27FC236}">
                <a16:creationId xmlns:a16="http://schemas.microsoft.com/office/drawing/2014/main" id="{C89C8EC2-6E9D-900E-CCCE-46A30BF16665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Appareils filtrants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4">
            <a:extLst>
              <a:ext uri="{FF2B5EF4-FFF2-40B4-BE49-F238E27FC236}">
                <a16:creationId xmlns:a16="http://schemas.microsoft.com/office/drawing/2014/main" id="{8A860B97-2074-2357-EF86-9584DF744EF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1684BFE-1CE6-43EC-8E19-38063AE3647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5" name="Titre 8">
            <a:extLst>
              <a:ext uri="{FF2B5EF4-FFF2-40B4-BE49-F238E27FC236}">
                <a16:creationId xmlns:a16="http://schemas.microsoft.com/office/drawing/2014/main" id="{ED55C748-0A13-47C4-83C4-2519F7D3EC7D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Appareils filtrants</a:t>
            </a:r>
          </a:p>
        </p:txBody>
      </p:sp>
      <p:pic>
        <p:nvPicPr>
          <p:cNvPr id="23556" name="Picture 6">
            <a:extLst>
              <a:ext uri="{FF2B5EF4-FFF2-40B4-BE49-F238E27FC236}">
                <a16:creationId xmlns:a16="http://schemas.microsoft.com/office/drawing/2014/main" id="{40CE43A8-BC2D-714A-0AD0-D205CA15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1" t="21460" r="16225" b="42975"/>
          <a:stretch>
            <a:fillRect/>
          </a:stretch>
        </p:blipFill>
        <p:spPr bwMode="auto">
          <a:xfrm>
            <a:off x="1176338" y="1268413"/>
            <a:ext cx="67310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4">
            <a:extLst>
              <a:ext uri="{FF2B5EF4-FFF2-40B4-BE49-F238E27FC236}">
                <a16:creationId xmlns:a16="http://schemas.microsoft.com/office/drawing/2014/main" id="{F65A3034-0137-48EF-F55F-D3087007DF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884263E-D9B1-4546-929C-7671AFCCDCA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9947DF90-A7AD-60FE-808E-0A49A4729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807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Dans certains cas, la pièce faciale est elle-même filtrante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4580" name="Titre 8">
            <a:extLst>
              <a:ext uri="{FF2B5EF4-FFF2-40B4-BE49-F238E27FC236}">
                <a16:creationId xmlns:a16="http://schemas.microsoft.com/office/drawing/2014/main" id="{A7463ADC-A244-8072-8F48-74CCB9E3254D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Appareils filtrants</a:t>
            </a:r>
          </a:p>
        </p:txBody>
      </p:sp>
      <p:pic>
        <p:nvPicPr>
          <p:cNvPr id="24581" name="Picture 6">
            <a:extLst>
              <a:ext uri="{FF2B5EF4-FFF2-40B4-BE49-F238E27FC236}">
                <a16:creationId xmlns:a16="http://schemas.microsoft.com/office/drawing/2014/main" id="{0DCC7F0B-1498-3A75-7295-8392D258D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490" r="5960" b="10257"/>
          <a:stretch>
            <a:fillRect/>
          </a:stretch>
        </p:blipFill>
        <p:spPr bwMode="auto">
          <a:xfrm>
            <a:off x="1143000" y="2070100"/>
            <a:ext cx="62865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4">
            <a:extLst>
              <a:ext uri="{FF2B5EF4-FFF2-40B4-BE49-F238E27FC236}">
                <a16:creationId xmlns:a16="http://schemas.microsoft.com/office/drawing/2014/main" id="{5C96078A-5E1E-D0ED-7BEF-9058735B911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E7DFD3E-9FCB-49DB-8ECB-4A5980D75B9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3" name="Rectangle 4">
            <a:extLst>
              <a:ext uri="{FF2B5EF4-FFF2-40B4-BE49-F238E27FC236}">
                <a16:creationId xmlns:a16="http://schemas.microsoft.com/office/drawing/2014/main" id="{977E6A7B-DE34-463A-A4B3-251C451EC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1341438"/>
            <a:ext cx="8424862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Filtrant contre les poussières et des aérosols, contre des gaz et vapeurs ou contre ces différents types de polluants réunis. </a:t>
            </a:r>
          </a:p>
        </p:txBody>
      </p:sp>
      <p:sp>
        <p:nvSpPr>
          <p:cNvPr id="25604" name="Titre 8">
            <a:extLst>
              <a:ext uri="{FF2B5EF4-FFF2-40B4-BE49-F238E27FC236}">
                <a16:creationId xmlns:a16="http://schemas.microsoft.com/office/drawing/2014/main" id="{7A812DF4-0421-170F-5117-42E0D919AD59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Appareils filtrants</a:t>
            </a:r>
          </a:p>
        </p:txBody>
      </p:sp>
      <p:pic>
        <p:nvPicPr>
          <p:cNvPr id="25605" name="Picture 6">
            <a:extLst>
              <a:ext uri="{FF2B5EF4-FFF2-40B4-BE49-F238E27FC236}">
                <a16:creationId xmlns:a16="http://schemas.microsoft.com/office/drawing/2014/main" id="{B0C77FDB-E240-75B9-ADCD-A23ADFFB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8" t="12738" r="7616" b="74239"/>
          <a:stretch>
            <a:fillRect/>
          </a:stretch>
        </p:blipFill>
        <p:spPr bwMode="auto">
          <a:xfrm>
            <a:off x="381000" y="2370138"/>
            <a:ext cx="8382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>
            <a:extLst>
              <a:ext uri="{FF2B5EF4-FFF2-40B4-BE49-F238E27FC236}">
                <a16:creationId xmlns:a16="http://schemas.microsoft.com/office/drawing/2014/main" id="{E76805F2-E668-E406-AF8C-E2EE81689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0" t="66277" r="23509" b="10069"/>
          <a:stretch>
            <a:fillRect/>
          </a:stretch>
        </p:blipFill>
        <p:spPr bwMode="auto">
          <a:xfrm>
            <a:off x="7391400" y="4191000"/>
            <a:ext cx="13525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2">
            <a:extLst>
              <a:ext uri="{FF2B5EF4-FFF2-40B4-BE49-F238E27FC236}">
                <a16:creationId xmlns:a16="http://schemas.microsoft.com/office/drawing/2014/main" id="{62E2E9DF-A19A-3D2D-5016-71321A6C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2098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4">
            <a:extLst>
              <a:ext uri="{FF2B5EF4-FFF2-40B4-BE49-F238E27FC236}">
                <a16:creationId xmlns:a16="http://schemas.microsoft.com/office/drawing/2014/main" id="{C70A54CD-CFA8-5BF3-17E6-F8A6AC4B04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F9AC7FF-A18B-4141-B487-F0519F53CA9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3AD1AE28-DF30-78F4-380D-9860E6F97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32273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Ventilation libre  </a:t>
            </a:r>
            <a:r>
              <a:rPr lang="fr-FR" altLang="fr-FR" sz="2400" dirty="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passage de l'air au travers du filtre est assuré uniquement du fait des échanges respiratoires du porteur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Ventilation assistée </a:t>
            </a:r>
          </a:p>
          <a:p>
            <a:pPr marL="342900" indent="-342900" algn="just"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moyen d'un ventilateur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motorisé, qui peut être porté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 la ceinture.</a:t>
            </a:r>
            <a:r>
              <a:rPr lang="fr-FR" altLang="fr-FR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628" name="Titre 8">
            <a:extLst>
              <a:ext uri="{FF2B5EF4-FFF2-40B4-BE49-F238E27FC236}">
                <a16:creationId xmlns:a16="http://schemas.microsoft.com/office/drawing/2014/main" id="{71495432-BDA8-BCD8-29A3-9F643D0022D8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Appareils filtrants</a:t>
            </a:r>
          </a:p>
        </p:txBody>
      </p:sp>
      <p:pic>
        <p:nvPicPr>
          <p:cNvPr id="26629" name="Picture 6">
            <a:extLst>
              <a:ext uri="{FF2B5EF4-FFF2-40B4-BE49-F238E27FC236}">
                <a16:creationId xmlns:a16="http://schemas.microsoft.com/office/drawing/2014/main" id="{57B88419-F2FA-4A6D-5F04-70763EC40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 t="15335" r="17984" b="47385"/>
          <a:stretch>
            <a:fillRect/>
          </a:stretch>
        </p:blipFill>
        <p:spPr bwMode="auto">
          <a:xfrm>
            <a:off x="4284663" y="2378075"/>
            <a:ext cx="455771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4">
            <a:extLst>
              <a:ext uri="{FF2B5EF4-FFF2-40B4-BE49-F238E27FC236}">
                <a16:creationId xmlns:a16="http://schemas.microsoft.com/office/drawing/2014/main" id="{D9E3BC6E-0BE1-19CC-0E5D-9827FDB31DF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C69BC15-C661-4820-B694-DE6B44F4B63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27651" name="Picture 6">
            <a:extLst>
              <a:ext uri="{FF2B5EF4-FFF2-40B4-BE49-F238E27FC236}">
                <a16:creationId xmlns:a16="http://schemas.microsoft.com/office/drawing/2014/main" id="{434619FE-B0FA-0F46-765C-A67D4AA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33600"/>
            <a:ext cx="2590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re 8">
            <a:extLst>
              <a:ext uri="{FF2B5EF4-FFF2-40B4-BE49-F238E27FC236}">
                <a16:creationId xmlns:a16="http://schemas.microsoft.com/office/drawing/2014/main" id="{A7BDBA9D-E250-4D95-57A7-E39E839FA3D9}"/>
              </a:ext>
            </a:extLst>
          </p:cNvPr>
          <p:cNvSpPr>
            <a:spLocks/>
          </p:cNvSpPr>
          <p:nvPr/>
        </p:nvSpPr>
        <p:spPr bwMode="auto">
          <a:xfrm>
            <a:off x="685800" y="12954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4">
            <a:extLst>
              <a:ext uri="{FF2B5EF4-FFF2-40B4-BE49-F238E27FC236}">
                <a16:creationId xmlns:a16="http://schemas.microsoft.com/office/drawing/2014/main" id="{E87DE5BA-AD12-8E61-F9F9-BB881B212C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BF49397-AD25-4281-90FB-910AF93E942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E57F1E95-6C5B-1341-2AB1-C14B98987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         Ancienne génération			   Modèle QS</a:t>
            </a:r>
          </a:p>
        </p:txBody>
      </p:sp>
      <p:pic>
        <p:nvPicPr>
          <p:cNvPr id="28676" name="Espace réservé du contenu 2">
            <a:extLst>
              <a:ext uri="{FF2B5EF4-FFF2-40B4-BE49-F238E27FC236}">
                <a16:creationId xmlns:a16="http://schemas.microsoft.com/office/drawing/2014/main" id="{5CB1EA83-6AAC-FCB2-2FCD-BFEFF5FC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r="23729"/>
          <a:stretch>
            <a:fillRect/>
          </a:stretch>
        </p:blipFill>
        <p:spPr bwMode="auto">
          <a:xfrm>
            <a:off x="5435600" y="2133600"/>
            <a:ext cx="30400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PhotoPC samedi 5 août 2000 1802 5">
            <a:extLst>
              <a:ext uri="{FF2B5EF4-FFF2-40B4-BE49-F238E27FC236}">
                <a16:creationId xmlns:a16="http://schemas.microsoft.com/office/drawing/2014/main" id="{3A6144FD-F77D-6475-0BB4-74790923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085975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itre 8">
            <a:extLst>
              <a:ext uri="{FF2B5EF4-FFF2-40B4-BE49-F238E27FC236}">
                <a16:creationId xmlns:a16="http://schemas.microsoft.com/office/drawing/2014/main" id="{1572E1AC-DD86-C9FA-68EE-7125623C98B9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Espace réservé du contenu 2">
            <a:extLst>
              <a:ext uri="{FF2B5EF4-FFF2-40B4-BE49-F238E27FC236}">
                <a16:creationId xmlns:a16="http://schemas.microsoft.com/office/drawing/2014/main" id="{51588B62-F86D-8287-F369-A128AC06E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5438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19C24FC5-7FC8-D06C-5466-0099571A97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6B9C3DC-8690-4B2F-AD23-FF26C0A2974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1">
            <a:extLst>
              <a:ext uri="{FF2B5EF4-FFF2-40B4-BE49-F238E27FC236}">
                <a16:creationId xmlns:a16="http://schemas.microsoft.com/office/drawing/2014/main" id="{6FAFCF67-2F4E-9DB1-DDB7-2248C2E7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33475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Éléments principaux :</a:t>
            </a:r>
            <a:endParaRPr lang="fr-FR" altLang="fr-FR" sz="2400" b="1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9701" name="Text Box 8">
            <a:extLst>
              <a:ext uri="{FF2B5EF4-FFF2-40B4-BE49-F238E27FC236}">
                <a16:creationId xmlns:a16="http://schemas.microsoft.com/office/drawing/2014/main" id="{7AF5B08D-C88B-FF55-AB84-52FBCE812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371600"/>
            <a:ext cx="2057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Micro régulateur</a:t>
            </a:r>
          </a:p>
        </p:txBody>
      </p:sp>
      <p:sp>
        <p:nvSpPr>
          <p:cNvPr id="29702" name="Titre 8">
            <a:extLst>
              <a:ext uri="{FF2B5EF4-FFF2-40B4-BE49-F238E27FC236}">
                <a16:creationId xmlns:a16="http://schemas.microsoft.com/office/drawing/2014/main" id="{93B266D3-BB31-380F-3A07-06B1F5805EC7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numéro de diapositive 4">
            <a:extLst>
              <a:ext uri="{FF2B5EF4-FFF2-40B4-BE49-F238E27FC236}">
                <a16:creationId xmlns:a16="http://schemas.microsoft.com/office/drawing/2014/main" id="{2B3308D4-3EAD-913D-987A-61ED70D05E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BC637E2-01C0-4E2C-88FD-1919D9308F5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CAC4883E-3D4F-470D-9EBF-5B27435D1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5400"/>
            <a:ext cx="842486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ARICO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				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0724" name="Titre 8">
            <a:extLst>
              <a:ext uri="{FF2B5EF4-FFF2-40B4-BE49-F238E27FC236}">
                <a16:creationId xmlns:a16="http://schemas.microsoft.com/office/drawing/2014/main" id="{28102FAF-B1D3-5621-3D94-CA8376D5F7BC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b="1">
              <a:solidFill>
                <a:srgbClr val="984807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25" name="Image 1">
            <a:extLst>
              <a:ext uri="{FF2B5EF4-FFF2-40B4-BE49-F238E27FC236}">
                <a16:creationId xmlns:a16="http://schemas.microsoft.com/office/drawing/2014/main" id="{3E0032E8-D1A0-405F-D4EC-94C16616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0" t="36296" r="20717" b="17159"/>
          <a:stretch>
            <a:fillRect/>
          </a:stretch>
        </p:blipFill>
        <p:spPr bwMode="auto">
          <a:xfrm>
            <a:off x="1219200" y="1828800"/>
            <a:ext cx="7086600" cy="4292600"/>
          </a:xfrm>
          <a:prstGeom prst="rect">
            <a:avLst/>
          </a:prstGeom>
          <a:noFill/>
          <a:ln w="158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Titre 8">
            <a:extLst>
              <a:ext uri="{FF2B5EF4-FFF2-40B4-BE49-F238E27FC236}">
                <a16:creationId xmlns:a16="http://schemas.microsoft.com/office/drawing/2014/main" id="{E2A06ACE-DDF8-7190-1BE5-D56DB55DB35E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Différence en l’ARICO et l’ARICF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4">
            <a:extLst>
              <a:ext uri="{FF2B5EF4-FFF2-40B4-BE49-F238E27FC236}">
                <a16:creationId xmlns:a16="http://schemas.microsoft.com/office/drawing/2014/main" id="{B8A7FE2A-8172-53BB-C765-D0B84B08DD3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9687957-EB19-4889-85CA-D2662BD5E59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B1A1E793-2057-B965-5199-1EB6A37DD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ARICF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1748" name="Titre 8">
            <a:extLst>
              <a:ext uri="{FF2B5EF4-FFF2-40B4-BE49-F238E27FC236}">
                <a16:creationId xmlns:a16="http://schemas.microsoft.com/office/drawing/2014/main" id="{39BD4A20-36A1-1103-71A8-A839D43FC288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b="1">
              <a:solidFill>
                <a:srgbClr val="984807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749" name="Image 1">
            <a:extLst>
              <a:ext uri="{FF2B5EF4-FFF2-40B4-BE49-F238E27FC236}">
                <a16:creationId xmlns:a16="http://schemas.microsoft.com/office/drawing/2014/main" id="{EAD46DB2-5DFA-63F2-13F7-D96390C9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0" t="36296" r="20717" b="17159"/>
          <a:stretch>
            <a:fillRect/>
          </a:stretch>
        </p:blipFill>
        <p:spPr bwMode="auto">
          <a:xfrm>
            <a:off x="1600200" y="1600200"/>
            <a:ext cx="7210425" cy="4375150"/>
          </a:xfrm>
          <a:prstGeom prst="rect">
            <a:avLst/>
          </a:prstGeom>
          <a:noFill/>
          <a:ln w="158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itre 8">
            <a:extLst>
              <a:ext uri="{FF2B5EF4-FFF2-40B4-BE49-F238E27FC236}">
                <a16:creationId xmlns:a16="http://schemas.microsoft.com/office/drawing/2014/main" id="{C280375E-2032-B8E9-5881-3A43BA35EF56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Différence en l’ARICO et l’ARICF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C1235EB5-D202-F1CD-13E4-AED045EE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 matériel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CD7803D5-43F8-904A-CE56-06403DFDA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801287-7630-4B4F-8EB3-BEB9530F3F6E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62588472-BC08-342E-6AB8-C5963F818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842486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ARI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ont pour but d'assurer une protection respiratoire en maintenant une atmosphère respirable. Assurent une protection oculaire.</a:t>
            </a:r>
          </a:p>
        </p:txBody>
      </p:sp>
      <p:sp>
        <p:nvSpPr>
          <p:cNvPr id="5125" name="Rectangle 2">
            <a:extLst>
              <a:ext uri="{FF2B5EF4-FFF2-40B4-BE49-F238E27FC236}">
                <a16:creationId xmlns:a16="http://schemas.microsoft.com/office/drawing/2014/main" id="{B0860E48-DD1D-7FDF-1610-D6028F29E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30513"/>
            <a:ext cx="775335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On distingue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400" u="sng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A.R.I. circuit ouvert (ARICO)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A.R.I. circuit fermé (ARICF),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Appareils filtrants,</a:t>
            </a:r>
            <a:endParaRPr lang="fr-FR" altLang="fr-FR" sz="1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126" name="Picture 6" descr="I:\Images\Sapeurs-Pompiers\TOP\A.R.I\GELD\Photos\FELD.bmp">
            <a:extLst>
              <a:ext uri="{FF2B5EF4-FFF2-40B4-BE49-F238E27FC236}">
                <a16:creationId xmlns:a16="http://schemas.microsoft.com/office/drawing/2014/main" id="{5E67E3BC-915D-ABA0-69B3-8E1F4FEA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7" t="36928" r="3709" b="30917"/>
          <a:stretch>
            <a:fillRect/>
          </a:stretch>
        </p:blipFill>
        <p:spPr bwMode="auto">
          <a:xfrm>
            <a:off x="6553200" y="2362200"/>
            <a:ext cx="22098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 descr="H:\appareil_photo\CMIC\Habillage TLD NRBC\P5120040.JPG">
            <a:extLst>
              <a:ext uri="{FF2B5EF4-FFF2-40B4-BE49-F238E27FC236}">
                <a16:creationId xmlns:a16="http://schemas.microsoft.com/office/drawing/2014/main" id="{AA89141B-10FC-1193-BAF1-8A5822E97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3333" r="15555" b="13333"/>
          <a:stretch>
            <a:fillRect/>
          </a:stretch>
        </p:blipFill>
        <p:spPr bwMode="auto">
          <a:xfrm>
            <a:off x="4986338" y="4292600"/>
            <a:ext cx="14128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4">
            <a:extLst>
              <a:ext uri="{FF2B5EF4-FFF2-40B4-BE49-F238E27FC236}">
                <a16:creationId xmlns:a16="http://schemas.microsoft.com/office/drawing/2014/main" id="{E0DFF9F6-B23B-9238-61FF-DC4F3F23BD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4EBF67-7081-4ECF-B2FF-60144BAF8688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2771" name="ZoneTexte 14">
            <a:extLst>
              <a:ext uri="{FF2B5EF4-FFF2-40B4-BE49-F238E27FC236}">
                <a16:creationId xmlns:a16="http://schemas.microsoft.com/office/drawing/2014/main" id="{073F3C3C-04C2-6DC3-0B7C-43C64A8B9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25563"/>
            <a:ext cx="2219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Bouteille :</a:t>
            </a:r>
          </a:p>
        </p:txBody>
      </p:sp>
      <p:pic>
        <p:nvPicPr>
          <p:cNvPr id="32772" name="Picture 5" descr="F:\ARI\2004_0101Image0001.JPG">
            <a:extLst>
              <a:ext uri="{FF2B5EF4-FFF2-40B4-BE49-F238E27FC236}">
                <a16:creationId xmlns:a16="http://schemas.microsoft.com/office/drawing/2014/main" id="{8304EFFC-EEBE-8A66-2AC0-3870E8FD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t="5020" r="30118" b="6250"/>
          <a:stretch>
            <a:fillRect/>
          </a:stretch>
        </p:blipFill>
        <p:spPr bwMode="auto">
          <a:xfrm>
            <a:off x="6324600" y="1220788"/>
            <a:ext cx="2182813" cy="4951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Rectangle 4">
            <a:extLst>
              <a:ext uri="{FF2B5EF4-FFF2-40B4-BE49-F238E27FC236}">
                <a16:creationId xmlns:a16="http://schemas.microsoft.com/office/drawing/2014/main" id="{50C450FD-D90A-8D1E-7536-C785AF261B7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93713" y="1989138"/>
            <a:ext cx="5662612" cy="403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Corps en composite avec un revêtement en fibre de verre avec manomètre pour lecture directe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Volume en eau : 9 litres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Pression d'utilisation : 300 bars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Poids de la bouteille :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Vide 	:	6,5 kg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Pleine 	:	10 kg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Times New Roman" panose="02020603050405020304" pitchFamily="18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Passage aux mines : tous les 5 ans </a:t>
            </a:r>
          </a:p>
        </p:txBody>
      </p:sp>
      <p:pic>
        <p:nvPicPr>
          <p:cNvPr id="32774" name="Picture 7" descr="C:\Documents and Settings\Philippe\Mes documents\JSP SDMIS\Dématérialisation\doc\101_2410\IMGP5341.JPG">
            <a:extLst>
              <a:ext uri="{FF2B5EF4-FFF2-40B4-BE49-F238E27FC236}">
                <a16:creationId xmlns:a16="http://schemas.microsoft.com/office/drawing/2014/main" id="{E611BA47-317F-EAA2-CA25-1E84ED30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1314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Line 8">
            <a:extLst>
              <a:ext uri="{FF2B5EF4-FFF2-40B4-BE49-F238E27FC236}">
                <a16:creationId xmlns:a16="http://schemas.microsoft.com/office/drawing/2014/main" id="{C0F42A1E-862D-91E1-B65C-C67EE1A13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667000"/>
            <a:ext cx="2286000" cy="1066800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776" name="Titre 8">
            <a:extLst>
              <a:ext uri="{FF2B5EF4-FFF2-40B4-BE49-F238E27FC236}">
                <a16:creationId xmlns:a16="http://schemas.microsoft.com/office/drawing/2014/main" id="{D967044A-977C-6CC4-FB07-5881D84AA185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4">
            <a:extLst>
              <a:ext uri="{FF2B5EF4-FFF2-40B4-BE49-F238E27FC236}">
                <a16:creationId xmlns:a16="http://schemas.microsoft.com/office/drawing/2014/main" id="{21C6BED7-8731-5038-DC0C-4C86FCC3B4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CFA6A3F-7F75-403B-80B3-10E63D2DFB0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3795" name="ZoneTexte 14">
            <a:extLst>
              <a:ext uri="{FF2B5EF4-FFF2-40B4-BE49-F238E27FC236}">
                <a16:creationId xmlns:a16="http://schemas.microsoft.com/office/drawing/2014/main" id="{23C6EE94-3C46-B569-D892-AE3CD769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268413"/>
            <a:ext cx="2219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Bouteille :</a:t>
            </a:r>
          </a:p>
        </p:txBody>
      </p:sp>
      <p:pic>
        <p:nvPicPr>
          <p:cNvPr id="33796" name="Picture 5" descr="F:\ARI\2004_0101Image0001.JPG">
            <a:extLst>
              <a:ext uri="{FF2B5EF4-FFF2-40B4-BE49-F238E27FC236}">
                <a16:creationId xmlns:a16="http://schemas.microsoft.com/office/drawing/2014/main" id="{6B5D164B-F555-8829-3DA9-AE123914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t="5020" r="30118" b="6250"/>
          <a:stretch>
            <a:fillRect/>
          </a:stretch>
        </p:blipFill>
        <p:spPr bwMode="auto">
          <a:xfrm>
            <a:off x="6324600" y="1219200"/>
            <a:ext cx="2182813" cy="4951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7">
            <a:extLst>
              <a:ext uri="{FF2B5EF4-FFF2-40B4-BE49-F238E27FC236}">
                <a16:creationId xmlns:a16="http://schemas.microsoft.com/office/drawing/2014/main" id="{F30AEBE0-BEC8-54ED-77E5-7F0A306C9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071688"/>
            <a:ext cx="4333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Robinet : </a:t>
            </a:r>
            <a:r>
              <a:rPr lang="fr-FR" altLang="fr-FR" sz="2000" b="1">
                <a:latin typeface="Times New Roman" panose="02020603050405020304" pitchFamily="18" charset="0"/>
              </a:rPr>
              <a:t>serrage et desserrage manuel</a:t>
            </a:r>
          </a:p>
        </p:txBody>
      </p:sp>
      <p:sp>
        <p:nvSpPr>
          <p:cNvPr id="33798" name="Text Box 8">
            <a:extLst>
              <a:ext uri="{FF2B5EF4-FFF2-40B4-BE49-F238E27FC236}">
                <a16:creationId xmlns:a16="http://schemas.microsoft.com/office/drawing/2014/main" id="{89FBD032-7B94-FE5D-ABBD-70B2E0E36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5200"/>
            <a:ext cx="288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Numéro propre au SDMIS</a:t>
            </a:r>
          </a:p>
        </p:txBody>
      </p:sp>
      <p:sp>
        <p:nvSpPr>
          <p:cNvPr id="33799" name="Text Box 9">
            <a:extLst>
              <a:ext uri="{FF2B5EF4-FFF2-40B4-BE49-F238E27FC236}">
                <a16:creationId xmlns:a16="http://schemas.microsoft.com/office/drawing/2014/main" id="{BC7DBA27-027D-BF6E-957F-9664D9157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495800"/>
            <a:ext cx="5029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Couleur blanche et noire  = Constitue la réserve </a:t>
            </a:r>
            <a:r>
              <a:rPr lang="fr-FR" altLang="fr-FR" sz="2000" b="1" u="sng">
                <a:latin typeface="Times New Roman" panose="02020603050405020304" pitchFamily="18" charset="0"/>
              </a:rPr>
              <a:t>d’air</a:t>
            </a:r>
            <a:r>
              <a:rPr lang="fr-FR" altLang="fr-FR" sz="2000">
                <a:latin typeface="Times New Roman" panose="02020603050405020304" pitchFamily="18" charset="0"/>
              </a:rPr>
              <a:t> disponible. </a:t>
            </a:r>
          </a:p>
        </p:txBody>
      </p:sp>
      <p:sp>
        <p:nvSpPr>
          <p:cNvPr id="33800" name="Text Box 10">
            <a:extLst>
              <a:ext uri="{FF2B5EF4-FFF2-40B4-BE49-F238E27FC236}">
                <a16:creationId xmlns:a16="http://schemas.microsoft.com/office/drawing/2014/main" id="{90503B1E-828A-DE0F-9292-97FB75429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743200"/>
            <a:ext cx="474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Raccord : gonflage et branchement détenteur</a:t>
            </a:r>
          </a:p>
        </p:txBody>
      </p:sp>
      <p:sp>
        <p:nvSpPr>
          <p:cNvPr id="33801" name="Line 11">
            <a:extLst>
              <a:ext uri="{FF2B5EF4-FFF2-40B4-BE49-F238E27FC236}">
                <a16:creationId xmlns:a16="http://schemas.microsoft.com/office/drawing/2014/main" id="{04D30038-2D21-7BFE-7472-9B210514F4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1676400"/>
            <a:ext cx="2057400" cy="6096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2" name="Line 12">
            <a:extLst>
              <a:ext uri="{FF2B5EF4-FFF2-40B4-BE49-F238E27FC236}">
                <a16:creationId xmlns:a16="http://schemas.microsoft.com/office/drawing/2014/main" id="{A5D77F26-8372-00A0-2E4B-6AE33836AB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057400"/>
            <a:ext cx="1219200" cy="9144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3" name="Line 13">
            <a:extLst>
              <a:ext uri="{FF2B5EF4-FFF2-40B4-BE49-F238E27FC236}">
                <a16:creationId xmlns:a16="http://schemas.microsoft.com/office/drawing/2014/main" id="{BE8909E4-833E-15A8-DC57-4164F17F28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3276600"/>
            <a:ext cx="3124200" cy="4572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4" name="Titre 8">
            <a:extLst>
              <a:ext uri="{FF2B5EF4-FFF2-40B4-BE49-F238E27FC236}">
                <a16:creationId xmlns:a16="http://schemas.microsoft.com/office/drawing/2014/main" id="{0DCFE784-28AF-E800-443A-ECD976D3A672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numéro de diapositive 4">
            <a:extLst>
              <a:ext uri="{FF2B5EF4-FFF2-40B4-BE49-F238E27FC236}">
                <a16:creationId xmlns:a16="http://schemas.microsoft.com/office/drawing/2014/main" id="{C61AD86D-FFAF-16D5-B150-B5109777E5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E456A7E-9AE0-409A-A3C5-9B27C7707B9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4819" name="ZoneTexte 14">
            <a:extLst>
              <a:ext uri="{FF2B5EF4-FFF2-40B4-BE49-F238E27FC236}">
                <a16:creationId xmlns:a16="http://schemas.microsoft.com/office/drawing/2014/main" id="{7912CF8A-4CEA-4659-3812-A8E46008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36675"/>
            <a:ext cx="221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Bouteille :</a:t>
            </a:r>
          </a:p>
        </p:txBody>
      </p:sp>
      <p:pic>
        <p:nvPicPr>
          <p:cNvPr id="34820" name="Picture 5" descr="F:\ARI\2004_0101Image0001.JPG">
            <a:extLst>
              <a:ext uri="{FF2B5EF4-FFF2-40B4-BE49-F238E27FC236}">
                <a16:creationId xmlns:a16="http://schemas.microsoft.com/office/drawing/2014/main" id="{4C5E15C0-23AC-D82D-C8F2-14F7D347E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t="5020" r="30118" b="6250"/>
          <a:stretch>
            <a:fillRect/>
          </a:stretch>
        </p:blipFill>
        <p:spPr bwMode="auto">
          <a:xfrm>
            <a:off x="6324600" y="1219200"/>
            <a:ext cx="2182813" cy="4951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7">
            <a:extLst>
              <a:ext uri="{FF2B5EF4-FFF2-40B4-BE49-F238E27FC236}">
                <a16:creationId xmlns:a16="http://schemas.microsoft.com/office/drawing/2014/main" id="{8110766B-63DB-5BD1-CCD5-5C0381D87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00200"/>
            <a:ext cx="174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12 inscriptions </a:t>
            </a:r>
          </a:p>
        </p:txBody>
      </p:sp>
      <p:sp>
        <p:nvSpPr>
          <p:cNvPr id="34822" name="Line 12">
            <a:extLst>
              <a:ext uri="{FF2B5EF4-FFF2-40B4-BE49-F238E27FC236}">
                <a16:creationId xmlns:a16="http://schemas.microsoft.com/office/drawing/2014/main" id="{644B54F7-B4C7-C264-B758-E9CE4A8D0B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1981200"/>
            <a:ext cx="1905000" cy="18288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3" name="Text Box 14">
            <a:extLst>
              <a:ext uri="{FF2B5EF4-FFF2-40B4-BE49-F238E27FC236}">
                <a16:creationId xmlns:a16="http://schemas.microsoft.com/office/drawing/2014/main" id="{F32FAADB-F554-85FB-BBA2-410341E3B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09800"/>
            <a:ext cx="383857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Numéro de la bouteille,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Poids à vide,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Capacité en eau,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Nature du gaz,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Date de mise en service,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Poinçon des mines,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Dates épreuves,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Pression de service,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Pression d'épreuve,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Conicité intérieure du goulot,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Nom de la société ou son poinçon,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Matière composant la bouteille,</a:t>
            </a:r>
          </a:p>
        </p:txBody>
      </p:sp>
      <p:sp>
        <p:nvSpPr>
          <p:cNvPr id="34824" name="Titre 8">
            <a:extLst>
              <a:ext uri="{FF2B5EF4-FFF2-40B4-BE49-F238E27FC236}">
                <a16:creationId xmlns:a16="http://schemas.microsoft.com/office/drawing/2014/main" id="{F7A02D86-D943-8EA6-6051-33E440FE86E2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K:\A diffuser\JSP SDMIS\Dématérialisation\doc\IMG_0805.JPG">
            <a:extLst>
              <a:ext uri="{FF2B5EF4-FFF2-40B4-BE49-F238E27FC236}">
                <a16:creationId xmlns:a16="http://schemas.microsoft.com/office/drawing/2014/main" id="{F427022D-E581-8FBC-1F64-1F6D7EA72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33600"/>
            <a:ext cx="393382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98B00989-039C-63D7-7DF1-F682D4EF30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950E38-C9E7-4AC8-8E5F-1F108B3A1D13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E558CC85-0F58-AF47-03B4-FE3F0DBC3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382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Portage d'une bouteille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845" name="Picture 6" descr="..\..\..\doc\100_2310\IMGP5326.JPG">
            <a:extLst>
              <a:ext uri="{FF2B5EF4-FFF2-40B4-BE49-F238E27FC236}">
                <a16:creationId xmlns:a16="http://schemas.microsoft.com/office/drawing/2014/main" id="{6BD9C01E-418A-38AB-218C-A21C6AAD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2417763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8">
            <a:extLst>
              <a:ext uri="{FF2B5EF4-FFF2-40B4-BE49-F238E27FC236}">
                <a16:creationId xmlns:a16="http://schemas.microsoft.com/office/drawing/2014/main" id="{CF87CFD7-832C-CFB9-4975-8B213FDA6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029200"/>
            <a:ext cx="1311275" cy="396875"/>
          </a:xfrm>
          <a:prstGeom prst="rect">
            <a:avLst/>
          </a:prstGeom>
          <a:solidFill>
            <a:srgbClr val="C8B2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Préhension</a:t>
            </a:r>
          </a:p>
        </p:txBody>
      </p:sp>
      <p:sp>
        <p:nvSpPr>
          <p:cNvPr id="35847" name="Text Box 9">
            <a:extLst>
              <a:ext uri="{FF2B5EF4-FFF2-40B4-BE49-F238E27FC236}">
                <a16:creationId xmlns:a16="http://schemas.microsoft.com/office/drawing/2014/main" id="{D9EB74EE-BBFE-07CC-99F5-3C9CC516C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133600"/>
            <a:ext cx="1022350" cy="396875"/>
          </a:xfrm>
          <a:prstGeom prst="rect">
            <a:avLst/>
          </a:prstGeom>
          <a:solidFill>
            <a:srgbClr val="C8B2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Portage </a:t>
            </a:r>
          </a:p>
        </p:txBody>
      </p:sp>
      <p:sp>
        <p:nvSpPr>
          <p:cNvPr id="35848" name="Titre 8">
            <a:extLst>
              <a:ext uri="{FF2B5EF4-FFF2-40B4-BE49-F238E27FC236}">
                <a16:creationId xmlns:a16="http://schemas.microsoft.com/office/drawing/2014/main" id="{005A39C7-20FB-BAF8-18B4-AE1C1232F840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numéro de diapositive 4">
            <a:extLst>
              <a:ext uri="{FF2B5EF4-FFF2-40B4-BE49-F238E27FC236}">
                <a16:creationId xmlns:a16="http://schemas.microsoft.com/office/drawing/2014/main" id="{E514562F-DBC4-DBA3-C404-3F2E8C486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D25B4E8-A26B-4EFA-9CE1-DE2D91C47AC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6867" name="Rectangle 4">
            <a:extLst>
              <a:ext uri="{FF2B5EF4-FFF2-40B4-BE49-F238E27FC236}">
                <a16:creationId xmlns:a16="http://schemas.microsoft.com/office/drawing/2014/main" id="{7EB42391-03C8-56B1-4254-CAAA8E826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0638"/>
            <a:ext cx="8305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Précautions particulières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868" name="Text Box 8">
            <a:extLst>
              <a:ext uri="{FF2B5EF4-FFF2-40B4-BE49-F238E27FC236}">
                <a16:creationId xmlns:a16="http://schemas.microsoft.com/office/drawing/2014/main" id="{8F01FA7B-EBEC-7F91-CEB4-ADD584185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49525"/>
            <a:ext cx="8464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Robinet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</a:rPr>
              <a:t>organe sensible, éviter tout choc et manipulation inutile.</a:t>
            </a:r>
          </a:p>
        </p:txBody>
      </p:sp>
      <p:sp>
        <p:nvSpPr>
          <p:cNvPr id="36869" name="Text Box 7">
            <a:extLst>
              <a:ext uri="{FF2B5EF4-FFF2-40B4-BE49-F238E27FC236}">
                <a16:creationId xmlns:a16="http://schemas.microsoft.com/office/drawing/2014/main" id="{418BF6EF-89BB-53E0-A44A-5A122204E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0238"/>
            <a:ext cx="46212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Attention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</a:rPr>
              <a:t>appareil sous pression.</a:t>
            </a:r>
          </a:p>
        </p:txBody>
      </p:sp>
      <p:sp>
        <p:nvSpPr>
          <p:cNvPr id="36870" name="Text Box 9">
            <a:extLst>
              <a:ext uri="{FF2B5EF4-FFF2-40B4-BE49-F238E27FC236}">
                <a16:creationId xmlns:a16="http://schemas.microsoft.com/office/drawing/2014/main" id="{FF01E984-9C10-F054-354F-9388EDFEC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105400"/>
            <a:ext cx="85042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Serrage et desserrage sur la robinetterie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 b="1">
                <a:latin typeface="Times New Roman" panose="02020603050405020304" pitchFamily="18" charset="0"/>
              </a:rPr>
              <a:t>manuellement. </a:t>
            </a:r>
          </a:p>
        </p:txBody>
      </p:sp>
      <p:sp>
        <p:nvSpPr>
          <p:cNvPr id="36871" name="Text Box 9">
            <a:extLst>
              <a:ext uri="{FF2B5EF4-FFF2-40B4-BE49-F238E27FC236}">
                <a16:creationId xmlns:a16="http://schemas.microsoft.com/office/drawing/2014/main" id="{4DB4D584-1AFD-B272-E518-DFF6DE90D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25800"/>
            <a:ext cx="81184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Volant de manœuvre n'a qu’1 seule fonction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Ouvrir ou fermer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l'alimentation en air. Il n'est pas conçu pour porter la bouteille.</a:t>
            </a:r>
          </a:p>
        </p:txBody>
      </p:sp>
      <p:sp>
        <p:nvSpPr>
          <p:cNvPr id="36872" name="Titre 8">
            <a:extLst>
              <a:ext uri="{FF2B5EF4-FFF2-40B4-BE49-F238E27FC236}">
                <a16:creationId xmlns:a16="http://schemas.microsoft.com/office/drawing/2014/main" id="{8D04851B-3CE9-63B2-C1D9-7B428405A00C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4">
            <a:extLst>
              <a:ext uri="{FF2B5EF4-FFF2-40B4-BE49-F238E27FC236}">
                <a16:creationId xmlns:a16="http://schemas.microsoft.com/office/drawing/2014/main" id="{CD50DF4B-6798-464A-CD06-5BB5F70AA3F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BE3ECB0-A8F8-47D1-B309-F17999978DA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2FE2EFAF-53A5-ACC6-4574-5985F28D5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19225"/>
            <a:ext cx="8305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Stockage d'une bouteille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AC671067-6284-F3D7-BEDE-BAF2C1158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8" y="2522538"/>
            <a:ext cx="45418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tockage vertical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aisses plastiques fournies. 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37893" name="Picture 7" descr="C:\Documents and Settings\Philippe\Mes documents\JSP SDMIS\Dématérialisation\doc\101_2410\IMGP5333.JPG">
            <a:extLst>
              <a:ext uri="{FF2B5EF4-FFF2-40B4-BE49-F238E27FC236}">
                <a16:creationId xmlns:a16="http://schemas.microsoft.com/office/drawing/2014/main" id="{B810DD03-A52F-6E4C-C3DD-E3193E5B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itre 8">
            <a:extLst>
              <a:ext uri="{FF2B5EF4-FFF2-40B4-BE49-F238E27FC236}">
                <a16:creationId xmlns:a16="http://schemas.microsoft.com/office/drawing/2014/main" id="{FE59CBDB-D730-C8EA-113F-6EC7AB0E5B5C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numéro de diapositive 4">
            <a:extLst>
              <a:ext uri="{FF2B5EF4-FFF2-40B4-BE49-F238E27FC236}">
                <a16:creationId xmlns:a16="http://schemas.microsoft.com/office/drawing/2014/main" id="{00DEC4A5-D7B9-F2CF-85C9-CBB8C2E3387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B0BA632-6740-4595-8739-7E8494ED79A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15BE8B1E-EE56-93A0-3245-E0F3422C8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385888"/>
            <a:ext cx="8305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Stockage d'une bouteille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ACEDDA41-0628-136C-10F0-C54D904DE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065338"/>
            <a:ext cx="830580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Pas de vidage des bouteilles en caserne avant rechargement.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Doivent être stockées à l'écart des produits combustibles et des produits gras,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Pleines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séparées des bouteilles vides,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Toute source de feu ou de chaleur à proximité des bouteilles est à proscrire : étincelle, circuit électrique, cigarette, flamme nue, etc.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38917" name="Titre 8">
            <a:extLst>
              <a:ext uri="{FF2B5EF4-FFF2-40B4-BE49-F238E27FC236}">
                <a16:creationId xmlns:a16="http://schemas.microsoft.com/office/drawing/2014/main" id="{E4601049-8404-F57F-CCF0-BEB55C9C2FD9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4">
            <a:extLst>
              <a:ext uri="{FF2B5EF4-FFF2-40B4-BE49-F238E27FC236}">
                <a16:creationId xmlns:a16="http://schemas.microsoft.com/office/drawing/2014/main" id="{561CDA1D-98DF-DFA3-0911-F83C54BD550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9177125-B49E-4449-B8C9-2A0F983E4D4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4BEC92B0-31C4-74C8-620F-6D3B82718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30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Entretien d'une bouteille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940" name="Text Box 6">
            <a:extLst>
              <a:ext uri="{FF2B5EF4-FFF2-40B4-BE49-F238E27FC236}">
                <a16:creationId xmlns:a16="http://schemas.microsoft.com/office/drawing/2014/main" id="{B1363777-F811-F895-8C69-5336A9A71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962150"/>
            <a:ext cx="85471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Nettoyage après intervention salissante ou éprouvante :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Vérification état des accessoires de protection et d'identification.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Nettoyage manuel avec eau savonneuse ou produit nettoyant désinfectant + chiffon ou microfibres,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Rinçage à l'eau claire avec protection du robinet de la bouteille (pas d'entrée d'eau au niveau du filetage), 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1" name="Titre 8">
            <a:extLst>
              <a:ext uri="{FF2B5EF4-FFF2-40B4-BE49-F238E27FC236}">
                <a16:creationId xmlns:a16="http://schemas.microsoft.com/office/drawing/2014/main" id="{9E2501E0-7645-D029-7038-23591F46F349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4">
            <a:extLst>
              <a:ext uri="{FF2B5EF4-FFF2-40B4-BE49-F238E27FC236}">
                <a16:creationId xmlns:a16="http://schemas.microsoft.com/office/drawing/2014/main" id="{50D37BF8-1CBF-FFAB-BD75-6634CCAAAC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21A34EB-4F9A-4761-9FA5-D280D06EA22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FF5148DF-374A-F349-BDDB-15E7A4B36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30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Entretien d'une bouteille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6">
            <a:extLst>
              <a:ext uri="{FF2B5EF4-FFF2-40B4-BE49-F238E27FC236}">
                <a16:creationId xmlns:a16="http://schemas.microsoft.com/office/drawing/2014/main" id="{53D0ADFF-2CB8-48B9-31B2-FD7BDE1B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76475"/>
            <a:ext cx="81534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Veiller à ne pas détériorer les identifiants des matériels (étiquettes) lors des nettoyages,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 pas nettoyer avec la lance.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40965" name="Titre 8">
            <a:extLst>
              <a:ext uri="{FF2B5EF4-FFF2-40B4-BE49-F238E27FC236}">
                <a16:creationId xmlns:a16="http://schemas.microsoft.com/office/drawing/2014/main" id="{92A71A13-021C-23F2-0104-2A1494560D1A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numéro de diapositive 4">
            <a:extLst>
              <a:ext uri="{FF2B5EF4-FFF2-40B4-BE49-F238E27FC236}">
                <a16:creationId xmlns:a16="http://schemas.microsoft.com/office/drawing/2014/main" id="{1FE38CC0-90F5-7E14-693B-F0F1CD8E0BB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1FCB349-248C-43E7-8DF5-0F46B9D6449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78A52BD2-58A0-25EC-CEC0-F78C7E4CC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45513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Harnais ancienne génération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988" name="Text Box 6">
            <a:extLst>
              <a:ext uri="{FF2B5EF4-FFF2-40B4-BE49-F238E27FC236}">
                <a16:creationId xmlns:a16="http://schemas.microsoft.com/office/drawing/2014/main" id="{418A3979-BD4F-A4CA-27D4-96AEC406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9800"/>
            <a:ext cx="47244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polypropylène allégé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grande résistance mécanique aux chocs ainsi qu'aux acides.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 anatomique a été conçue de telle sorte qu'il n'y ait ni gêne, ni frottement malgré une grande surface d'appui.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41989" name="Picture 7" descr="PhotoPC samedi 5 août 2000 1802 5">
            <a:extLst>
              <a:ext uri="{FF2B5EF4-FFF2-40B4-BE49-F238E27FC236}">
                <a16:creationId xmlns:a16="http://schemas.microsoft.com/office/drawing/2014/main" id="{24FD098C-3728-46F2-9F7F-CDD3628C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47800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itre 8">
            <a:extLst>
              <a:ext uri="{FF2B5EF4-FFF2-40B4-BE49-F238E27FC236}">
                <a16:creationId xmlns:a16="http://schemas.microsoft.com/office/drawing/2014/main" id="{1D36550F-8366-B2FC-BD37-9D3C78867B36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numéro de diapositive 4">
            <a:extLst>
              <a:ext uri="{FF2B5EF4-FFF2-40B4-BE49-F238E27FC236}">
                <a16:creationId xmlns:a16="http://schemas.microsoft.com/office/drawing/2014/main" id="{7777A063-E4DB-6F4B-435F-38D1195DB4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300F8DC-A4C7-4680-B071-F0323E7258B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6147" name="Picture 7">
            <a:extLst>
              <a:ext uri="{FF2B5EF4-FFF2-40B4-BE49-F238E27FC236}">
                <a16:creationId xmlns:a16="http://schemas.microsoft.com/office/drawing/2014/main" id="{7F5B4DC0-9EB0-0485-F560-65E7734A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itre 8">
            <a:extLst>
              <a:ext uri="{FF2B5EF4-FFF2-40B4-BE49-F238E27FC236}">
                <a16:creationId xmlns:a16="http://schemas.microsoft.com/office/drawing/2014/main" id="{49C95EF0-751B-51D7-1886-11D18C7F8E99}"/>
              </a:ext>
            </a:extLst>
          </p:cNvPr>
          <p:cNvSpPr>
            <a:spLocks/>
          </p:cNvSpPr>
          <p:nvPr/>
        </p:nvSpPr>
        <p:spPr bwMode="auto">
          <a:xfrm>
            <a:off x="838200" y="12954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4">
            <a:extLst>
              <a:ext uri="{FF2B5EF4-FFF2-40B4-BE49-F238E27FC236}">
                <a16:creationId xmlns:a16="http://schemas.microsoft.com/office/drawing/2014/main" id="{B3791519-9B54-EAEF-DB87-84FF2246DB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898C153-7EDC-4442-AB6A-96D1EB6D126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3011" name="Rectangle 4">
            <a:extLst>
              <a:ext uri="{FF2B5EF4-FFF2-40B4-BE49-F238E27FC236}">
                <a16:creationId xmlns:a16="http://schemas.microsoft.com/office/drawing/2014/main" id="{C1A4D34E-9BD9-3FD1-78E9-D2315C8C4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4613"/>
            <a:ext cx="3733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Harnais QS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012" name="Text Box 5">
            <a:extLst>
              <a:ext uri="{FF2B5EF4-FFF2-40B4-BE49-F238E27FC236}">
                <a16:creationId xmlns:a16="http://schemas.microsoft.com/office/drawing/2014/main" id="{806EC5AB-F298-8FA5-2D28-A18F89431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33600"/>
            <a:ext cx="47244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Anse facilitant :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Manutention de l'ARI,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Dégagement d'urgence d'un sauveteur inconscient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3013" name="Image 5">
            <a:extLst>
              <a:ext uri="{FF2B5EF4-FFF2-40B4-BE49-F238E27FC236}">
                <a16:creationId xmlns:a16="http://schemas.microsoft.com/office/drawing/2014/main" id="{585F42A6-8027-5CB8-E85C-BB9C5997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816350" cy="3644900"/>
          </a:xfrm>
          <a:prstGeom prst="rect">
            <a:avLst/>
          </a:prstGeom>
          <a:noFill/>
          <a:ln w="317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Rectangle 9">
            <a:extLst>
              <a:ext uri="{FF2B5EF4-FFF2-40B4-BE49-F238E27FC236}">
                <a16:creationId xmlns:a16="http://schemas.microsoft.com/office/drawing/2014/main" id="{4575BD74-B54E-FEBC-1494-ACC791201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9530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Bretelles prés-formées pour l’endosser plus facilement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015" name="Line 10">
            <a:extLst>
              <a:ext uri="{FF2B5EF4-FFF2-40B4-BE49-F238E27FC236}">
                <a16:creationId xmlns:a16="http://schemas.microsoft.com/office/drawing/2014/main" id="{655D3349-D6DF-4D29-6EBD-9E059CE482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2286000"/>
            <a:ext cx="4191000" cy="762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16" name="Line 11">
            <a:extLst>
              <a:ext uri="{FF2B5EF4-FFF2-40B4-BE49-F238E27FC236}">
                <a16:creationId xmlns:a16="http://schemas.microsoft.com/office/drawing/2014/main" id="{0D75031A-6311-1EE5-32C4-7E295EFF1E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2971800"/>
            <a:ext cx="2514600" cy="19812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17" name="Line 12">
            <a:extLst>
              <a:ext uri="{FF2B5EF4-FFF2-40B4-BE49-F238E27FC236}">
                <a16:creationId xmlns:a16="http://schemas.microsoft.com/office/drawing/2014/main" id="{7DFAFF88-5459-21B4-6ADC-45FD0EA235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2819400"/>
            <a:ext cx="3962400" cy="21336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18" name="Titre 8">
            <a:extLst>
              <a:ext uri="{FF2B5EF4-FFF2-40B4-BE49-F238E27FC236}">
                <a16:creationId xmlns:a16="http://schemas.microsoft.com/office/drawing/2014/main" id="{6A1B507C-F2E0-EF6E-620B-FEC8BD9A6CF9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u numéro de diapositive 4">
            <a:extLst>
              <a:ext uri="{FF2B5EF4-FFF2-40B4-BE49-F238E27FC236}">
                <a16:creationId xmlns:a16="http://schemas.microsoft.com/office/drawing/2014/main" id="{3760274A-6B0C-2BB4-378F-2C70819E21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B2D85D4-EDF0-46B6-87EB-11FC58219B2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4035" name="Text Box 6">
            <a:extLst>
              <a:ext uri="{FF2B5EF4-FFF2-40B4-BE49-F238E27FC236}">
                <a16:creationId xmlns:a16="http://schemas.microsoft.com/office/drawing/2014/main" id="{8134510B-E88D-A84B-0052-BA185A132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041650"/>
            <a:ext cx="18938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Ergonomie : </a:t>
            </a:r>
          </a:p>
        </p:txBody>
      </p:sp>
      <p:sp>
        <p:nvSpPr>
          <p:cNvPr id="44036" name="Rectangle 7">
            <a:extLst>
              <a:ext uri="{FF2B5EF4-FFF2-40B4-BE49-F238E27FC236}">
                <a16:creationId xmlns:a16="http://schemas.microsoft.com/office/drawing/2014/main" id="{1F1A429B-6E78-3E42-8623-00E824385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08100"/>
            <a:ext cx="3733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Harnais QS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4037" name="Picture 8" descr="Présentation ARI QS 2016-04-18_Page_05">
            <a:extLst>
              <a:ext uri="{FF2B5EF4-FFF2-40B4-BE49-F238E27FC236}">
                <a16:creationId xmlns:a16="http://schemas.microsoft.com/office/drawing/2014/main" id="{B927437C-C679-A6B3-CAC0-2A1059852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8" r="40550"/>
          <a:stretch>
            <a:fillRect/>
          </a:stretch>
        </p:blipFill>
        <p:spPr bwMode="auto">
          <a:xfrm>
            <a:off x="2843213" y="1268413"/>
            <a:ext cx="573722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itre 8">
            <a:extLst>
              <a:ext uri="{FF2B5EF4-FFF2-40B4-BE49-F238E27FC236}">
                <a16:creationId xmlns:a16="http://schemas.microsoft.com/office/drawing/2014/main" id="{80415181-ECD7-83FD-9D87-3C7F208D0798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numéro de diapositive 4">
            <a:extLst>
              <a:ext uri="{FF2B5EF4-FFF2-40B4-BE49-F238E27FC236}">
                <a16:creationId xmlns:a16="http://schemas.microsoft.com/office/drawing/2014/main" id="{B0C28674-081E-7459-4476-7E80AD7B26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D928CAF-12C8-42AB-BA12-196213C478C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5059" name="Text Box 6">
            <a:extLst>
              <a:ext uri="{FF2B5EF4-FFF2-40B4-BE49-F238E27FC236}">
                <a16:creationId xmlns:a16="http://schemas.microsoft.com/office/drawing/2014/main" id="{C5BD6A93-5D53-FD38-E831-AA6EF34C3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3114675"/>
            <a:ext cx="18938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Ergonomie : </a:t>
            </a:r>
          </a:p>
        </p:txBody>
      </p:sp>
      <p:sp>
        <p:nvSpPr>
          <p:cNvPr id="45060" name="Rectangle 7">
            <a:extLst>
              <a:ext uri="{FF2B5EF4-FFF2-40B4-BE49-F238E27FC236}">
                <a16:creationId xmlns:a16="http://schemas.microsoft.com/office/drawing/2014/main" id="{16F81176-1A91-1D81-AA2A-12FBD5425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60475"/>
            <a:ext cx="3733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Harnais QS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5061" name="Picture 8" descr="Présentation ARI QS 2016-04-18_Page_05">
            <a:extLst>
              <a:ext uri="{FF2B5EF4-FFF2-40B4-BE49-F238E27FC236}">
                <a16:creationId xmlns:a16="http://schemas.microsoft.com/office/drawing/2014/main" id="{77E772F1-9D31-9477-651F-680CEC7A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8" t="27823" b="18217"/>
          <a:stretch>
            <a:fillRect/>
          </a:stretch>
        </p:blipFill>
        <p:spPr bwMode="auto">
          <a:xfrm>
            <a:off x="3276600" y="1062038"/>
            <a:ext cx="49657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itre 8">
            <a:extLst>
              <a:ext uri="{FF2B5EF4-FFF2-40B4-BE49-F238E27FC236}">
                <a16:creationId xmlns:a16="http://schemas.microsoft.com/office/drawing/2014/main" id="{DBA1DAFF-EBA8-EF14-39CE-5145FF0372F4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u numéro de diapositive 4">
            <a:extLst>
              <a:ext uri="{FF2B5EF4-FFF2-40B4-BE49-F238E27FC236}">
                <a16:creationId xmlns:a16="http://schemas.microsoft.com/office/drawing/2014/main" id="{2AF6FA56-2108-AEA1-9069-0569FEF2C7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D091442-5973-4EF6-8E2E-787C463391D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6083" name="Text Box 6">
            <a:extLst>
              <a:ext uri="{FF2B5EF4-FFF2-40B4-BE49-F238E27FC236}">
                <a16:creationId xmlns:a16="http://schemas.microsoft.com/office/drawing/2014/main" id="{6FEFAEA3-0F84-41E1-66F9-EF8ADDCBB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81200"/>
            <a:ext cx="2233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Sortie pour cagoule 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5E5841B8-3DB9-B07A-FC79-F15F2787B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1265238"/>
            <a:ext cx="72263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Détendeur haute pression (HP) : ancienne génération </a:t>
            </a:r>
          </a:p>
        </p:txBody>
      </p:sp>
      <p:pic>
        <p:nvPicPr>
          <p:cNvPr id="46085" name="Picture 8" descr="F:\ARI\2004_0101Image0013.JPG">
            <a:extLst>
              <a:ext uri="{FF2B5EF4-FFF2-40B4-BE49-F238E27FC236}">
                <a16:creationId xmlns:a16="http://schemas.microsoft.com/office/drawing/2014/main" id="{5B2DA158-9CFD-426D-A51E-14CF6877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r="12766"/>
          <a:stretch>
            <a:fillRect/>
          </a:stretch>
        </p:blipFill>
        <p:spPr bwMode="auto">
          <a:xfrm>
            <a:off x="5867400" y="1981200"/>
            <a:ext cx="28194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Text Box 9">
            <a:extLst>
              <a:ext uri="{FF2B5EF4-FFF2-40B4-BE49-F238E27FC236}">
                <a16:creationId xmlns:a16="http://schemas.microsoft.com/office/drawing/2014/main" id="{8D8750F3-2087-5878-8FB0-E92F90A63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75125"/>
            <a:ext cx="51022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Reçoit le sifflet d'alarme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Pression de déclenchement 50 b +/- 5 b,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Niveau acoustique sup. à 90 dB,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u="sng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Sifflement continu jusqu’à la fin de la bouteille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</p:txBody>
      </p:sp>
      <p:sp>
        <p:nvSpPr>
          <p:cNvPr id="46087" name="Text Box 10">
            <a:extLst>
              <a:ext uri="{FF2B5EF4-FFF2-40B4-BE49-F238E27FC236}">
                <a16:creationId xmlns:a16="http://schemas.microsoft.com/office/drawing/2014/main" id="{8F7CE618-F87B-A8D6-3E0E-C772292C9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0"/>
            <a:ext cx="2640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Alimente le manomètre </a:t>
            </a:r>
          </a:p>
        </p:txBody>
      </p:sp>
      <p:sp>
        <p:nvSpPr>
          <p:cNvPr id="46088" name="Line 11">
            <a:extLst>
              <a:ext uri="{FF2B5EF4-FFF2-40B4-BE49-F238E27FC236}">
                <a16:creationId xmlns:a16="http://schemas.microsoft.com/office/drawing/2014/main" id="{63EA2D65-2F3F-B9A9-371A-7F8B6034EC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133600"/>
            <a:ext cx="4419600" cy="7620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89" name="Line 12">
            <a:extLst>
              <a:ext uri="{FF2B5EF4-FFF2-40B4-BE49-F238E27FC236}">
                <a16:creationId xmlns:a16="http://schemas.microsoft.com/office/drawing/2014/main" id="{21D39828-AA3C-7554-2F4A-48D992FFC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3276600"/>
            <a:ext cx="3962400" cy="12954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0" name="Line 13">
            <a:extLst>
              <a:ext uri="{FF2B5EF4-FFF2-40B4-BE49-F238E27FC236}">
                <a16:creationId xmlns:a16="http://schemas.microsoft.com/office/drawing/2014/main" id="{061122B2-6145-FDA4-D508-CF3F53CE57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343400"/>
            <a:ext cx="4572000" cy="9906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1" name="Titre 8">
            <a:extLst>
              <a:ext uri="{FF2B5EF4-FFF2-40B4-BE49-F238E27FC236}">
                <a16:creationId xmlns:a16="http://schemas.microsoft.com/office/drawing/2014/main" id="{B63A7B41-99FF-6FB0-1C5A-04B8467F0039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4">
            <a:extLst>
              <a:ext uri="{FF2B5EF4-FFF2-40B4-BE49-F238E27FC236}">
                <a16:creationId xmlns:a16="http://schemas.microsoft.com/office/drawing/2014/main" id="{97C5A8AA-77F8-ED24-9A9D-9CA3DFBCC4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398686E-16BE-4A82-92B3-CC3EE27B103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7107" name="Rectangle 5">
            <a:extLst>
              <a:ext uri="{FF2B5EF4-FFF2-40B4-BE49-F238E27FC236}">
                <a16:creationId xmlns:a16="http://schemas.microsoft.com/office/drawing/2014/main" id="{D8E36137-4D2E-C12E-6CD0-18B6EBE99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95413"/>
            <a:ext cx="72247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Détendeur haute pression (HP) : ancienne génération </a:t>
            </a:r>
          </a:p>
        </p:txBody>
      </p:sp>
      <p:sp>
        <p:nvSpPr>
          <p:cNvPr id="47108" name="Text Box 7">
            <a:extLst>
              <a:ext uri="{FF2B5EF4-FFF2-40B4-BE49-F238E27FC236}">
                <a16:creationId xmlns:a16="http://schemas.microsoft.com/office/drawing/2014/main" id="{B89A1D5D-BBFE-9B60-AD0E-3103FD122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2384425"/>
            <a:ext cx="5102225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 certains dossards le sifflet est protégé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ruissellements par </a:t>
            </a:r>
            <a:r>
              <a:rPr lang="fr-FR" altLang="fr-FR" sz="24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capot orienté vers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bas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chutes,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7109" name="Picture 13" descr="F:\ARI\2004_0101Image0010.JPG">
            <a:extLst>
              <a:ext uri="{FF2B5EF4-FFF2-40B4-BE49-F238E27FC236}">
                <a16:creationId xmlns:a16="http://schemas.microsoft.com/office/drawing/2014/main" id="{E5A8962C-2DCC-0667-EA0D-79C3759F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/>
          <a:stretch>
            <a:fillRect/>
          </a:stretch>
        </p:blipFill>
        <p:spPr bwMode="auto">
          <a:xfrm>
            <a:off x="5638800" y="2133600"/>
            <a:ext cx="30861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Line 11">
            <a:extLst>
              <a:ext uri="{FF2B5EF4-FFF2-40B4-BE49-F238E27FC236}">
                <a16:creationId xmlns:a16="http://schemas.microsoft.com/office/drawing/2014/main" id="{E2856A44-6268-397A-B65C-D086A2306A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2725" y="3200400"/>
            <a:ext cx="1870075" cy="5159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1" name="Titre 8">
            <a:extLst>
              <a:ext uri="{FF2B5EF4-FFF2-40B4-BE49-F238E27FC236}">
                <a16:creationId xmlns:a16="http://schemas.microsoft.com/office/drawing/2014/main" id="{DFD48992-6056-3278-525D-CEB60AB1A8A8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u numéro de diapositive 4">
            <a:extLst>
              <a:ext uri="{FF2B5EF4-FFF2-40B4-BE49-F238E27FC236}">
                <a16:creationId xmlns:a16="http://schemas.microsoft.com/office/drawing/2014/main" id="{38ACB9AA-8289-5E25-9F8F-7033045777B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73E4E5E-7D7C-4131-8A5B-67C5604080F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8246FD69-A6DC-C3AD-050F-11F5BCBEC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3" y="2384425"/>
            <a:ext cx="44196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Détendeur avec interface de connexion bouteille et élément de portage.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Facilité pour visser la bouteille.</a:t>
            </a:r>
            <a:r>
              <a:rPr lang="fr-FR" altLang="fr-FR" sz="240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8132" name="Rectangle 7">
            <a:extLst>
              <a:ext uri="{FF2B5EF4-FFF2-40B4-BE49-F238E27FC236}">
                <a16:creationId xmlns:a16="http://schemas.microsoft.com/office/drawing/2014/main" id="{5BD3B390-8B2A-2DAD-70F0-39DB8A96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60118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Détendeur haute pression (HP) : modèle QS </a:t>
            </a:r>
          </a:p>
        </p:txBody>
      </p:sp>
      <p:pic>
        <p:nvPicPr>
          <p:cNvPr id="48133" name="Image 6">
            <a:extLst>
              <a:ext uri="{FF2B5EF4-FFF2-40B4-BE49-F238E27FC236}">
                <a16:creationId xmlns:a16="http://schemas.microsoft.com/office/drawing/2014/main" id="{A9265FAF-079C-BD91-8E54-B3F83F36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33575"/>
            <a:ext cx="3538538" cy="4162425"/>
          </a:xfrm>
          <a:prstGeom prst="rect">
            <a:avLst/>
          </a:prstGeom>
          <a:noFill/>
          <a:ln w="317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itre 8">
            <a:extLst>
              <a:ext uri="{FF2B5EF4-FFF2-40B4-BE49-F238E27FC236}">
                <a16:creationId xmlns:a16="http://schemas.microsoft.com/office/drawing/2014/main" id="{DD03DFAE-A903-EC1B-10C8-9376CA8E6D8D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4">
            <a:extLst>
              <a:ext uri="{FF2B5EF4-FFF2-40B4-BE49-F238E27FC236}">
                <a16:creationId xmlns:a16="http://schemas.microsoft.com/office/drawing/2014/main" id="{DF299FA0-4BEC-1786-5893-888CBAF410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AE862F6-2990-4C5D-A9A3-D32E8C95034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9155" name="Text Box 6">
            <a:extLst>
              <a:ext uri="{FF2B5EF4-FFF2-40B4-BE49-F238E27FC236}">
                <a16:creationId xmlns:a16="http://schemas.microsoft.com/office/drawing/2014/main" id="{EC163D9D-A977-5158-96F8-310D4713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3" y="1936750"/>
            <a:ext cx="53340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flexibles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alimentant le SPIROGUIDE ;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second avec 2 sorties (raccord CEJN) : 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Connexion secondaire : cagoule de fuite,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Connexion principale = micro-régulateur,</a:t>
            </a:r>
          </a:p>
        </p:txBody>
      </p:sp>
      <p:sp>
        <p:nvSpPr>
          <p:cNvPr id="49156" name="Rectangle 8">
            <a:extLst>
              <a:ext uri="{FF2B5EF4-FFF2-40B4-BE49-F238E27FC236}">
                <a16:creationId xmlns:a16="http://schemas.microsoft.com/office/drawing/2014/main" id="{72574BEA-A44F-FEF5-39C5-33599171F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52550"/>
            <a:ext cx="60118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Détendeur haute pression (HP) : modèle QS </a:t>
            </a:r>
          </a:p>
        </p:txBody>
      </p:sp>
      <p:pic>
        <p:nvPicPr>
          <p:cNvPr id="49157" name="Image 1">
            <a:extLst>
              <a:ext uri="{FF2B5EF4-FFF2-40B4-BE49-F238E27FC236}">
                <a16:creationId xmlns:a16="http://schemas.microsoft.com/office/drawing/2014/main" id="{D50CD6E6-C08A-C43E-6CB0-6329CCB7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7" t="21912" r="4469" b="43748"/>
          <a:stretch>
            <a:fillRect/>
          </a:stretch>
        </p:blipFill>
        <p:spPr bwMode="auto">
          <a:xfrm>
            <a:off x="579438" y="2565400"/>
            <a:ext cx="237648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BE9E8AC-EB33-6464-C95C-C1A80ABF518A}"/>
              </a:ext>
            </a:extLst>
          </p:cNvPr>
          <p:cNvCxnSpPr>
            <a:cxnSpLocks/>
          </p:cNvCxnSpPr>
          <p:nvPr/>
        </p:nvCxnSpPr>
        <p:spPr>
          <a:xfrm flipH="1" flipV="1">
            <a:off x="1187450" y="4808538"/>
            <a:ext cx="1992313" cy="69691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9" name="Titre 8">
            <a:extLst>
              <a:ext uri="{FF2B5EF4-FFF2-40B4-BE49-F238E27FC236}">
                <a16:creationId xmlns:a16="http://schemas.microsoft.com/office/drawing/2014/main" id="{5EA73082-06A5-34D8-1F65-6C2E59DF2727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4">
            <a:extLst>
              <a:ext uri="{FF2B5EF4-FFF2-40B4-BE49-F238E27FC236}">
                <a16:creationId xmlns:a16="http://schemas.microsoft.com/office/drawing/2014/main" id="{204FCC29-9DA6-E910-492C-7178380DA9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21F2424-B05D-4CCE-800D-642C09D3DD6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79" name="Text Box 6">
            <a:extLst>
              <a:ext uri="{FF2B5EF4-FFF2-40B4-BE49-F238E27FC236}">
                <a16:creationId xmlns:a16="http://schemas.microsoft.com/office/drawing/2014/main" id="{73140F5E-8811-AAF5-07EA-83A95DBEE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644900"/>
            <a:ext cx="42878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Sifflet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derrière le spiroguide.</a:t>
            </a:r>
            <a:r>
              <a:rPr lang="fr-FR" altLang="fr-FR" sz="2400"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50180" name="Picture 8">
            <a:extLst>
              <a:ext uri="{FF2B5EF4-FFF2-40B4-BE49-F238E27FC236}">
                <a16:creationId xmlns:a16="http://schemas.microsoft.com/office/drawing/2014/main" id="{5524DC49-6566-4790-2EF3-A9D44A0C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9"/>
          <a:stretch>
            <a:fillRect/>
          </a:stretch>
        </p:blipFill>
        <p:spPr bwMode="auto">
          <a:xfrm>
            <a:off x="609600" y="2133600"/>
            <a:ext cx="26304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AutoShape 9">
            <a:extLst>
              <a:ext uri="{FF2B5EF4-FFF2-40B4-BE49-F238E27FC236}">
                <a16:creationId xmlns:a16="http://schemas.microsoft.com/office/drawing/2014/main" id="{99842529-B94B-A09D-BD73-B68A3DDAB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495800"/>
            <a:ext cx="685800" cy="762000"/>
          </a:xfrm>
          <a:prstGeom prst="octagon">
            <a:avLst>
              <a:gd name="adj" fmla="val 29287"/>
            </a:avLst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0182" name="Rectangle 10">
            <a:extLst>
              <a:ext uri="{FF2B5EF4-FFF2-40B4-BE49-F238E27FC236}">
                <a16:creationId xmlns:a16="http://schemas.microsoft.com/office/drawing/2014/main" id="{F759DE30-0738-E208-79FC-1BDF2518D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74763"/>
            <a:ext cx="60118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Détendeur haute pression (HP) : modèle QS </a:t>
            </a:r>
          </a:p>
        </p:txBody>
      </p:sp>
      <p:sp>
        <p:nvSpPr>
          <p:cNvPr id="50183" name="Titre 8">
            <a:extLst>
              <a:ext uri="{FF2B5EF4-FFF2-40B4-BE49-F238E27FC236}">
                <a16:creationId xmlns:a16="http://schemas.microsoft.com/office/drawing/2014/main" id="{EDBD62E0-F533-57B2-8591-C4A6E68888C0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u numéro de diapositive 4">
            <a:extLst>
              <a:ext uri="{FF2B5EF4-FFF2-40B4-BE49-F238E27FC236}">
                <a16:creationId xmlns:a16="http://schemas.microsoft.com/office/drawing/2014/main" id="{6C172DBA-42C2-E855-2D4C-3DF73E5D287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0FA6D65-D261-4C1B-89AC-5DE1F384D72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03" name="Rectangle 4">
            <a:extLst>
              <a:ext uri="{FF2B5EF4-FFF2-40B4-BE49-F238E27FC236}">
                <a16:creationId xmlns:a16="http://schemas.microsoft.com/office/drawing/2014/main" id="{8A8AD8F5-A4D8-8D02-731F-312AAF045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06513"/>
            <a:ext cx="8382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Ancienne Génération : MANOMETRE :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4" name="Text Box 6">
            <a:extLst>
              <a:ext uri="{FF2B5EF4-FFF2-40B4-BE49-F238E27FC236}">
                <a16:creationId xmlns:a16="http://schemas.microsoft.com/office/drawing/2014/main" id="{6DBB0846-47A3-D291-9C42-4B2179EC1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2781300"/>
            <a:ext cx="5181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Indique la pression restante (en bar) dans la bouteille.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51205" name="Picture 32" descr="F:\ARI\2004_0101Image0011.JPG">
            <a:extLst>
              <a:ext uri="{FF2B5EF4-FFF2-40B4-BE49-F238E27FC236}">
                <a16:creationId xmlns:a16="http://schemas.microsoft.com/office/drawing/2014/main" id="{60BBF960-612E-5FF8-07C3-DB3D9596F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2971800" cy="396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Titre 8">
            <a:extLst>
              <a:ext uri="{FF2B5EF4-FFF2-40B4-BE49-F238E27FC236}">
                <a16:creationId xmlns:a16="http://schemas.microsoft.com/office/drawing/2014/main" id="{069FC167-1D6A-E480-7D15-471CA046230E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u numéro de diapositive 4">
            <a:extLst>
              <a:ext uri="{FF2B5EF4-FFF2-40B4-BE49-F238E27FC236}">
                <a16:creationId xmlns:a16="http://schemas.microsoft.com/office/drawing/2014/main" id="{27BDCBCF-7F49-3C9C-9523-B9FC3093C36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2350BA5-8C62-4C3C-9877-C0DFC6851C5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2227" name="Rectangle 4">
            <a:extLst>
              <a:ext uri="{FF2B5EF4-FFF2-40B4-BE49-F238E27FC236}">
                <a16:creationId xmlns:a16="http://schemas.microsoft.com/office/drawing/2014/main" id="{3853EF2E-3BE8-829F-501E-8760DF53F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295400"/>
            <a:ext cx="8382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 QS : SPIROGUIDE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2228" name="Picture 8" descr="Présentation ARI QS 2016-04-18_Page_09">
            <a:extLst>
              <a:ext uri="{FF2B5EF4-FFF2-40B4-BE49-F238E27FC236}">
                <a16:creationId xmlns:a16="http://schemas.microsoft.com/office/drawing/2014/main" id="{2CD01140-37F2-2B74-A52F-02E89C2A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30434" r="6749" b="6033"/>
          <a:stretch>
            <a:fillRect/>
          </a:stretch>
        </p:blipFill>
        <p:spPr bwMode="auto">
          <a:xfrm>
            <a:off x="381000" y="1833563"/>
            <a:ext cx="8294688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itre 8">
            <a:extLst>
              <a:ext uri="{FF2B5EF4-FFF2-40B4-BE49-F238E27FC236}">
                <a16:creationId xmlns:a16="http://schemas.microsoft.com/office/drawing/2014/main" id="{DB31F4E2-53AC-ED85-A9AD-E4BDEEC84DE8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numéro de diapositive 4">
            <a:extLst>
              <a:ext uri="{FF2B5EF4-FFF2-40B4-BE49-F238E27FC236}">
                <a16:creationId xmlns:a16="http://schemas.microsoft.com/office/drawing/2014/main" id="{72293909-AEBA-F56B-1FBF-6CB8212E39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9F66EB1-8C74-4818-B59F-7D3BE501F06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963D26BC-7297-A510-78EC-6E92DCBD3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7000"/>
            <a:ext cx="523875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A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limentation en O</a:t>
            </a:r>
            <a:r>
              <a:rPr lang="fr-FR" altLang="fr-FR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pur.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fr-FR" altLang="fr-FR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contenu dans l’air expiré est fixé dans la cartouche de régénération.  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Apport d’O</a:t>
            </a:r>
            <a:r>
              <a:rPr lang="fr-FR" altLang="fr-FR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se fait en débit constant directement dans le poumon de l’appareil. 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Apport supplémentaire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par la valve « minimum » ou par la valve Bypass manuelle.</a:t>
            </a:r>
          </a:p>
        </p:txBody>
      </p:sp>
      <p:sp>
        <p:nvSpPr>
          <p:cNvPr id="7172" name="Titre 8">
            <a:extLst>
              <a:ext uri="{FF2B5EF4-FFF2-40B4-BE49-F238E27FC236}">
                <a16:creationId xmlns:a16="http://schemas.microsoft.com/office/drawing/2014/main" id="{EDAC7B9B-ACD7-1B32-349C-5A8F64251149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A.R.I.C.F.</a:t>
            </a:r>
          </a:p>
        </p:txBody>
      </p:sp>
      <p:pic>
        <p:nvPicPr>
          <p:cNvPr id="7173" name="Image 3" descr="bg4.bmp">
            <a:extLst>
              <a:ext uri="{FF2B5EF4-FFF2-40B4-BE49-F238E27FC236}">
                <a16:creationId xmlns:a16="http://schemas.microsoft.com/office/drawing/2014/main" id="{E2DBCE37-F0A1-E7FA-71E8-FE39E4D2D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270000"/>
            <a:ext cx="31432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u numéro de diapositive 4">
            <a:extLst>
              <a:ext uri="{FF2B5EF4-FFF2-40B4-BE49-F238E27FC236}">
                <a16:creationId xmlns:a16="http://schemas.microsoft.com/office/drawing/2014/main" id="{C75976D2-150C-6F10-1669-48D25DE5387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7CDBC24-D691-4E84-9A28-8669F27B73A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6339D882-88A6-15C6-ED21-268D9168D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0650"/>
            <a:ext cx="5105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Micro-régulateur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3252" name="Text Box 6">
            <a:extLst>
              <a:ext uri="{FF2B5EF4-FFF2-40B4-BE49-F238E27FC236}">
                <a16:creationId xmlns:a16="http://schemas.microsoft.com/office/drawing/2014/main" id="{89E84478-DA55-019D-A8C5-D7D2240AC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2205038"/>
            <a:ext cx="82200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Encliquetable (avec système anti-arrachement) est composé 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détendeur MP / BP ,</a:t>
            </a: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Une soupape à la demande,</a:t>
            </a: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Un système de by-pass.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3" name="Titre 8">
            <a:extLst>
              <a:ext uri="{FF2B5EF4-FFF2-40B4-BE49-F238E27FC236}">
                <a16:creationId xmlns:a16="http://schemas.microsoft.com/office/drawing/2014/main" id="{4636716C-D24A-D9AB-3652-2F343862F915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numéro de diapositive 4">
            <a:extLst>
              <a:ext uri="{FF2B5EF4-FFF2-40B4-BE49-F238E27FC236}">
                <a16:creationId xmlns:a16="http://schemas.microsoft.com/office/drawing/2014/main" id="{04ECE24E-DC98-E7A6-C162-D2F1D18E7F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6C7B7E-B005-49AA-B4E9-ABC1924A902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4275" name="Text Box 5">
            <a:extLst>
              <a:ext uri="{FF2B5EF4-FFF2-40B4-BE49-F238E27FC236}">
                <a16:creationId xmlns:a16="http://schemas.microsoft.com/office/drawing/2014/main" id="{BDE52481-E33F-0365-72B6-867A6D72D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5052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By-Pass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4276" name="Text Box 6">
            <a:extLst>
              <a:ext uri="{FF2B5EF4-FFF2-40B4-BE49-F238E27FC236}">
                <a16:creationId xmlns:a16="http://schemas.microsoft.com/office/drawing/2014/main" id="{1DBB212D-AD46-757E-267B-32F0B18DD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90800"/>
            <a:ext cx="2446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Bouton poussoir pour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le retirer</a:t>
            </a:r>
            <a:r>
              <a:rPr lang="fr-FR" altLang="fr-FR" sz="200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54277" name="Rectangle 8">
            <a:extLst>
              <a:ext uri="{FF2B5EF4-FFF2-40B4-BE49-F238E27FC236}">
                <a16:creationId xmlns:a16="http://schemas.microsoft.com/office/drawing/2014/main" id="{EF083D17-47D6-3BBA-C276-91CB9DA81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1371600"/>
            <a:ext cx="8001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Micro-régulateur :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ancienne génération </a:t>
            </a:r>
          </a:p>
        </p:txBody>
      </p:sp>
      <p:pic>
        <p:nvPicPr>
          <p:cNvPr id="54278" name="Picture 9" descr="F:\ARI\2004_0101Image0012.JPG">
            <a:extLst>
              <a:ext uri="{FF2B5EF4-FFF2-40B4-BE49-F238E27FC236}">
                <a16:creationId xmlns:a16="http://schemas.microsoft.com/office/drawing/2014/main" id="{460A148E-9FE4-2033-7CE1-55FE24D25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2857500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Line 10">
            <a:extLst>
              <a:ext uri="{FF2B5EF4-FFF2-40B4-BE49-F238E27FC236}">
                <a16:creationId xmlns:a16="http://schemas.microsoft.com/office/drawing/2014/main" id="{65D1F84C-4639-5BC4-878F-7CC34E99F6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00400"/>
            <a:ext cx="2133600" cy="3810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0" name="Line 11">
            <a:extLst>
              <a:ext uri="{FF2B5EF4-FFF2-40B4-BE49-F238E27FC236}">
                <a16:creationId xmlns:a16="http://schemas.microsoft.com/office/drawing/2014/main" id="{A45EC355-9F10-F1E2-F4CA-59148BDC20B1}"/>
              </a:ext>
            </a:extLst>
          </p:cNvPr>
          <p:cNvSpPr>
            <a:spLocks noChangeShapeType="1"/>
          </p:cNvSpPr>
          <p:nvPr/>
        </p:nvSpPr>
        <p:spPr bwMode="auto">
          <a:xfrm rot="11343219" flipV="1">
            <a:off x="4799013" y="3586163"/>
            <a:ext cx="1676400" cy="762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1" name="Titre 8">
            <a:extLst>
              <a:ext uri="{FF2B5EF4-FFF2-40B4-BE49-F238E27FC236}">
                <a16:creationId xmlns:a16="http://schemas.microsoft.com/office/drawing/2014/main" id="{25E5D22D-F9AA-A03C-4EC9-A1C76B11A4E4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" descr="..\..\..\doc\Incendie\A.R.I.C.O\Photos\099.JPG">
            <a:extLst>
              <a:ext uri="{FF2B5EF4-FFF2-40B4-BE49-F238E27FC236}">
                <a16:creationId xmlns:a16="http://schemas.microsoft.com/office/drawing/2014/main" id="{1DAA715A-4FCE-80D8-A5B7-5FD091785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76475"/>
            <a:ext cx="4584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Espace réservé du numéro de diapositive 4">
            <a:extLst>
              <a:ext uri="{FF2B5EF4-FFF2-40B4-BE49-F238E27FC236}">
                <a16:creationId xmlns:a16="http://schemas.microsoft.com/office/drawing/2014/main" id="{D6EB6FB1-EA9A-0F81-EF79-9A15018F4C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FC747E9-BC7A-46CD-A95D-3C69F07CCDC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5300" name="Text Box 3">
            <a:extLst>
              <a:ext uri="{FF2B5EF4-FFF2-40B4-BE49-F238E27FC236}">
                <a16:creationId xmlns:a16="http://schemas.microsoft.com/office/drawing/2014/main" id="{D1DC6616-5AF4-2BDB-3BDC-2165CC7CB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3500438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By-Pass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5301" name="Text Box 4">
            <a:extLst>
              <a:ext uri="{FF2B5EF4-FFF2-40B4-BE49-F238E27FC236}">
                <a16:creationId xmlns:a16="http://schemas.microsoft.com/office/drawing/2014/main" id="{4A44E231-33F6-9FD7-94A1-D2A7F809C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90800"/>
            <a:ext cx="1339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Ergot pour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le retirer</a:t>
            </a:r>
            <a:r>
              <a:rPr lang="fr-FR" altLang="fr-FR" sz="200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55302" name="Rectangle 5">
            <a:extLst>
              <a:ext uri="{FF2B5EF4-FFF2-40B4-BE49-F238E27FC236}">
                <a16:creationId xmlns:a16="http://schemas.microsoft.com/office/drawing/2014/main" id="{0847419C-5749-992A-81C0-BA56885F1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1346200"/>
            <a:ext cx="8001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Micro-régulateur :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ancienne génération </a:t>
            </a:r>
          </a:p>
        </p:txBody>
      </p:sp>
      <p:sp>
        <p:nvSpPr>
          <p:cNvPr id="55303" name="Line 7">
            <a:extLst>
              <a:ext uri="{FF2B5EF4-FFF2-40B4-BE49-F238E27FC236}">
                <a16:creationId xmlns:a16="http://schemas.microsoft.com/office/drawing/2014/main" id="{029154B2-8CB4-8D1D-3FC2-E3B71675C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00400"/>
            <a:ext cx="2133600" cy="3810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4" name="Line 8">
            <a:extLst>
              <a:ext uri="{FF2B5EF4-FFF2-40B4-BE49-F238E27FC236}">
                <a16:creationId xmlns:a16="http://schemas.microsoft.com/office/drawing/2014/main" id="{CEEB5034-7DB9-59F7-42F8-B09FB3C3D4D9}"/>
              </a:ext>
            </a:extLst>
          </p:cNvPr>
          <p:cNvSpPr>
            <a:spLocks noChangeShapeType="1"/>
          </p:cNvSpPr>
          <p:nvPr/>
        </p:nvSpPr>
        <p:spPr bwMode="auto">
          <a:xfrm rot="11343219" flipV="1">
            <a:off x="4594225" y="3527425"/>
            <a:ext cx="2476500" cy="47625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5" name="Titre 8">
            <a:extLst>
              <a:ext uri="{FF2B5EF4-FFF2-40B4-BE49-F238E27FC236}">
                <a16:creationId xmlns:a16="http://schemas.microsoft.com/office/drawing/2014/main" id="{AB522210-41AD-DCEB-CAA6-33EF64B0298B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u numéro de diapositive 4">
            <a:extLst>
              <a:ext uri="{FF2B5EF4-FFF2-40B4-BE49-F238E27FC236}">
                <a16:creationId xmlns:a16="http://schemas.microsoft.com/office/drawing/2014/main" id="{2FAB2C49-0ABB-5716-A6CC-BD8831C6C8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CB5A6AC-82D4-4B7F-8E1E-D79BAD3F8D6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6323" name="Text Box 4">
            <a:extLst>
              <a:ext uri="{FF2B5EF4-FFF2-40B4-BE49-F238E27FC236}">
                <a16:creationId xmlns:a16="http://schemas.microsoft.com/office/drawing/2014/main" id="{89D11312-2E69-8AD7-99D4-AB9CCF5DF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479925"/>
            <a:ext cx="5105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Bouton orange :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Bloque l'arrivée d'air au régulateur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4" name="Text Box 5">
            <a:extLst>
              <a:ext uri="{FF2B5EF4-FFF2-40B4-BE49-F238E27FC236}">
                <a16:creationId xmlns:a16="http://schemas.microsoft.com/office/drawing/2014/main" id="{04A27AD6-0670-C5C1-E007-905161E5E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286000"/>
            <a:ext cx="39354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Bouton rouge = 2 fonctions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By-pass de surpression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Purge de l'ARI en fin d'utilisation.</a:t>
            </a:r>
            <a:r>
              <a:rPr lang="fr-FR" altLang="fr-FR" sz="200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56325" name="Rectangle 6">
            <a:extLst>
              <a:ext uri="{FF2B5EF4-FFF2-40B4-BE49-F238E27FC236}">
                <a16:creationId xmlns:a16="http://schemas.microsoft.com/office/drawing/2014/main" id="{B6E408BE-42A1-B6B4-D4A1-077A1D2A9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7162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Micro-régulateur :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modèle QS</a:t>
            </a:r>
          </a:p>
        </p:txBody>
      </p:sp>
      <p:pic>
        <p:nvPicPr>
          <p:cNvPr id="56326" name="Image 1">
            <a:extLst>
              <a:ext uri="{FF2B5EF4-FFF2-40B4-BE49-F238E27FC236}">
                <a16:creationId xmlns:a16="http://schemas.microsoft.com/office/drawing/2014/main" id="{ADA16961-E80D-505F-E7C4-6EC94B93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3" t="8310" r="8127" b="8124"/>
          <a:stretch>
            <a:fillRect/>
          </a:stretch>
        </p:blipFill>
        <p:spPr bwMode="auto">
          <a:xfrm>
            <a:off x="457200" y="2057400"/>
            <a:ext cx="2886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Line 8">
            <a:extLst>
              <a:ext uri="{FF2B5EF4-FFF2-40B4-BE49-F238E27FC236}">
                <a16:creationId xmlns:a16="http://schemas.microsoft.com/office/drawing/2014/main" id="{D58F2B10-DB53-121E-C863-8B6B7B06BAF6}"/>
              </a:ext>
            </a:extLst>
          </p:cNvPr>
          <p:cNvSpPr>
            <a:spLocks noChangeShapeType="1"/>
          </p:cNvSpPr>
          <p:nvPr/>
        </p:nvSpPr>
        <p:spPr bwMode="auto">
          <a:xfrm rot="11343219" flipV="1">
            <a:off x="2693988" y="2416175"/>
            <a:ext cx="1295400" cy="13716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28" name="Line 9">
            <a:extLst>
              <a:ext uri="{FF2B5EF4-FFF2-40B4-BE49-F238E27FC236}">
                <a16:creationId xmlns:a16="http://schemas.microsoft.com/office/drawing/2014/main" id="{E0CE5EA9-BCC3-61C6-12AC-D2C47EFD8A30}"/>
              </a:ext>
            </a:extLst>
          </p:cNvPr>
          <p:cNvSpPr>
            <a:spLocks noChangeShapeType="1"/>
          </p:cNvSpPr>
          <p:nvPr/>
        </p:nvSpPr>
        <p:spPr bwMode="auto">
          <a:xfrm rot="-10256781">
            <a:off x="1323975" y="4013200"/>
            <a:ext cx="2392363" cy="458788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29" name="Titre 8">
            <a:extLst>
              <a:ext uri="{FF2B5EF4-FFF2-40B4-BE49-F238E27FC236}">
                <a16:creationId xmlns:a16="http://schemas.microsoft.com/office/drawing/2014/main" id="{BE3E4888-44D8-9C82-06AA-C4E287D00CC8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numéro de diapositive 4">
            <a:extLst>
              <a:ext uri="{FF2B5EF4-FFF2-40B4-BE49-F238E27FC236}">
                <a16:creationId xmlns:a16="http://schemas.microsoft.com/office/drawing/2014/main" id="{92BBBEEB-12AB-7806-BC97-531D2B39D8C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92ADAD8-02E7-443E-B8BB-F16A5DB2477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D101292F-42B3-BCB2-D2C9-B9F7CE71A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30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Stockage (ancienne génération et QS)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348" name="Text Box 6">
            <a:extLst>
              <a:ext uri="{FF2B5EF4-FFF2-40B4-BE49-F238E27FC236}">
                <a16:creationId xmlns:a16="http://schemas.microsoft.com/office/drawing/2014/main" id="{9318FFAA-CCD1-6AA7-5F2D-D2BABE5EC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2200"/>
            <a:ext cx="81534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l'abri des intempéries, de la lumière solaire, d'une humidité excessive, de la poussière et de produits ou vapeurs chimiques agressives.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T° idéales entre 15 et 30° C.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Eviter les empilements d'appareils.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57349" name="Titre 8">
            <a:extLst>
              <a:ext uri="{FF2B5EF4-FFF2-40B4-BE49-F238E27FC236}">
                <a16:creationId xmlns:a16="http://schemas.microsoft.com/office/drawing/2014/main" id="{AE54321E-7A41-F06A-BE5E-38120886D483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u numéro de diapositive 4">
            <a:extLst>
              <a:ext uri="{FF2B5EF4-FFF2-40B4-BE49-F238E27FC236}">
                <a16:creationId xmlns:a16="http://schemas.microsoft.com/office/drawing/2014/main" id="{3C4FDB58-B6B5-EAA1-40AE-B5E4EA6B6A5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69F980A-FBAE-4AC7-9F8A-57B1D8037F3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8371" name="Rectangle 4">
            <a:extLst>
              <a:ext uri="{FF2B5EF4-FFF2-40B4-BE49-F238E27FC236}">
                <a16:creationId xmlns:a16="http://schemas.microsoft.com/office/drawing/2014/main" id="{51913EF8-FD04-0F22-1B04-C11710479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249363"/>
            <a:ext cx="8305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Nettoyage (ancienne génération et QS)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372" name="Text Box 5">
            <a:extLst>
              <a:ext uri="{FF2B5EF4-FFF2-40B4-BE49-F238E27FC236}">
                <a16:creationId xmlns:a16="http://schemas.microsoft.com/office/drawing/2014/main" id="{DC153FEA-7A92-5A71-D48C-712530864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1844675"/>
            <a:ext cx="84661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Apport d'air circulant dans le micro-régulateur est uniquement de l'air neuf provenant de la bouteille. </a:t>
            </a:r>
          </a:p>
          <a:p>
            <a:endParaRPr lang="fr-FR" altLang="fr-FR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Air expiré par l'utilisateur ne pénètre pas dans le micro-régulateur.</a:t>
            </a:r>
          </a:p>
          <a:p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Procédure de nettoyage des micro-régulateurs à réaliser en retour d'intervention, de manœuvre, de formation :</a:t>
            </a:r>
          </a:p>
        </p:txBody>
      </p:sp>
      <p:sp>
        <p:nvSpPr>
          <p:cNvPr id="58373" name="Titre 8">
            <a:extLst>
              <a:ext uri="{FF2B5EF4-FFF2-40B4-BE49-F238E27FC236}">
                <a16:creationId xmlns:a16="http://schemas.microsoft.com/office/drawing/2014/main" id="{52794A40-7B9D-29C8-FB9C-EFA3D097FC18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4">
            <a:extLst>
              <a:ext uri="{FF2B5EF4-FFF2-40B4-BE49-F238E27FC236}">
                <a16:creationId xmlns:a16="http://schemas.microsoft.com/office/drawing/2014/main" id="{A5B36F34-5D94-3709-F433-00F362A06CD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905D003-D32C-4CD2-8302-E37748ADA7E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B25B8B57-7D49-51FD-2EF8-2DC8D4FBA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249363"/>
            <a:ext cx="8305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Nettoyage (ancienne génération et QS)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9637" name="Text Box 5">
            <a:extLst>
              <a:ext uri="{FF2B5EF4-FFF2-40B4-BE49-F238E27FC236}">
                <a16:creationId xmlns:a16="http://schemas.microsoft.com/office/drawing/2014/main" id="{B33C6F51-B1E2-6CC1-1CA7-97A75DBE0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44675"/>
            <a:ext cx="8499475" cy="41544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Procédure de nettoyage des micro-régulateurs :</a:t>
            </a:r>
          </a:p>
          <a:p>
            <a:pPr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Pulvérisation d’1 spray désinfectant  </a:t>
            </a:r>
            <a:r>
              <a:rPr 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une lingette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appliquée sur toutes les surfaces accessibles.</a:t>
            </a: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Micro-régulateurs doivent être utilisés </a:t>
            </a:r>
            <a:r>
              <a:rPr 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fr-FR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400" b="1" u="sng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PAS IMMERGER LE MICRO-REGULATEUR</a:t>
            </a:r>
          </a:p>
          <a:p>
            <a:pPr>
              <a:defRPr/>
            </a:pPr>
            <a:r>
              <a:rPr lang="fr-FR" sz="2400" b="1" u="sng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PAS PULVERISER LE DESINFECTANT DIRECTEMENT DESSUS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pas utiliser de produits non fournis par le SDMIS.</a:t>
            </a:r>
          </a:p>
        </p:txBody>
      </p:sp>
      <p:sp>
        <p:nvSpPr>
          <p:cNvPr id="59397" name="Titre 8">
            <a:extLst>
              <a:ext uri="{FF2B5EF4-FFF2-40B4-BE49-F238E27FC236}">
                <a16:creationId xmlns:a16="http://schemas.microsoft.com/office/drawing/2014/main" id="{03B52B73-99FD-C232-F26F-249A0AB9C998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numéro de diapositive 4">
            <a:extLst>
              <a:ext uri="{FF2B5EF4-FFF2-40B4-BE49-F238E27FC236}">
                <a16:creationId xmlns:a16="http://schemas.microsoft.com/office/drawing/2014/main" id="{AFD2FE56-C759-F7D2-FEC0-C24AD585BB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79CDE9B-33E5-45CF-AFA9-3FB9E88CF2F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0419" name="Text Box 5">
            <a:extLst>
              <a:ext uri="{FF2B5EF4-FFF2-40B4-BE49-F238E27FC236}">
                <a16:creationId xmlns:a16="http://schemas.microsoft.com/office/drawing/2014/main" id="{A17F2897-6F8C-71E2-A2D5-82BF44641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81200"/>
            <a:ext cx="5259388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Sert à protéger et isoler le porteur et canalise l'air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Corps du masque rigide,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Électriquement non conducteur.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Visière panoramique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Champ de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vision latérale et verticale,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½ masque pour réduire l’espace mort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anti-buée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Sangle d'attente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60420" name="Rectangle 6">
            <a:extLst>
              <a:ext uri="{FF2B5EF4-FFF2-40B4-BE49-F238E27FC236}">
                <a16:creationId xmlns:a16="http://schemas.microsoft.com/office/drawing/2014/main" id="{2D8FC624-A534-9E8B-BB61-0B4DEBAAC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7162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Masque :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1" name="Rectangle 8">
            <a:extLst>
              <a:ext uri="{FF2B5EF4-FFF2-40B4-BE49-F238E27FC236}">
                <a16:creationId xmlns:a16="http://schemas.microsoft.com/office/drawing/2014/main" id="{6FD8773D-B3B9-AE18-2C05-B2F4A95F4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105400"/>
            <a:ext cx="411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 d'un dispositif phonique et d’un dispositif d’expiration.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60422" name="Picture 12" descr="Loupe_ofcf_m3_profil_400">
            <a:extLst>
              <a:ext uri="{FF2B5EF4-FFF2-40B4-BE49-F238E27FC236}">
                <a16:creationId xmlns:a16="http://schemas.microsoft.com/office/drawing/2014/main" id="{959A389D-27EF-9389-6D2D-145629FCF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35591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Line 9">
            <a:extLst>
              <a:ext uri="{FF2B5EF4-FFF2-40B4-BE49-F238E27FC236}">
                <a16:creationId xmlns:a16="http://schemas.microsoft.com/office/drawing/2014/main" id="{104965C5-0AFA-CA54-00DB-996EFF702C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648200"/>
            <a:ext cx="4267200" cy="990600"/>
          </a:xfrm>
          <a:prstGeom prst="line">
            <a:avLst/>
          </a:prstGeom>
          <a:noFill/>
          <a:ln w="22225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24" name="Titre 8">
            <a:extLst>
              <a:ext uri="{FF2B5EF4-FFF2-40B4-BE49-F238E27FC236}">
                <a16:creationId xmlns:a16="http://schemas.microsoft.com/office/drawing/2014/main" id="{88AF70A4-155D-55E3-F924-D993D8CAD6FC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numéro de diapositive 4">
            <a:extLst>
              <a:ext uri="{FF2B5EF4-FFF2-40B4-BE49-F238E27FC236}">
                <a16:creationId xmlns:a16="http://schemas.microsoft.com/office/drawing/2014/main" id="{D7215CC9-6C53-AF31-1D4B-C9F143231E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B26D18B-6128-4203-935A-E9DFA32A325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1D313414-D0FD-00C1-B278-944C2CA93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Masque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444" name="Text Box 5">
            <a:extLst>
              <a:ext uri="{FF2B5EF4-FFF2-40B4-BE49-F238E27FC236}">
                <a16:creationId xmlns:a16="http://schemas.microsoft.com/office/drawing/2014/main" id="{41DB8221-9E3A-E505-DE4F-2F9FF48FC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890713"/>
            <a:ext cx="83058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Sangle d’attente ignifugée recevant la plaque de contrôle d’identification du masque  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61445" name="Picture 9">
            <a:extLst>
              <a:ext uri="{FF2B5EF4-FFF2-40B4-BE49-F238E27FC236}">
                <a16:creationId xmlns:a16="http://schemas.microsoft.com/office/drawing/2014/main" id="{376EB900-F26D-DD32-F042-8DF91292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3" t="18213" r="12636" b="66365"/>
          <a:stretch>
            <a:fillRect/>
          </a:stretch>
        </p:blipFill>
        <p:spPr bwMode="auto">
          <a:xfrm>
            <a:off x="409575" y="2959100"/>
            <a:ext cx="83058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itre 8">
            <a:extLst>
              <a:ext uri="{FF2B5EF4-FFF2-40B4-BE49-F238E27FC236}">
                <a16:creationId xmlns:a16="http://schemas.microsoft.com/office/drawing/2014/main" id="{794D9CB2-7F17-F339-6723-6D9F9895C47D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u numéro de diapositive 4">
            <a:extLst>
              <a:ext uri="{FF2B5EF4-FFF2-40B4-BE49-F238E27FC236}">
                <a16:creationId xmlns:a16="http://schemas.microsoft.com/office/drawing/2014/main" id="{F588F4AE-3A78-2BBA-B82F-DFA7D98B129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408DF46-A02C-42AF-98BB-87641419522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D3626B08-B763-947E-324D-51869CF05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Masque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468" name="Text Box 6">
            <a:extLst>
              <a:ext uri="{FF2B5EF4-FFF2-40B4-BE49-F238E27FC236}">
                <a16:creationId xmlns:a16="http://schemas.microsoft.com/office/drawing/2014/main" id="{77A08A43-AFE6-F8DF-9A3D-54F813C58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17748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Stockage  :  </a:t>
            </a:r>
          </a:p>
        </p:txBody>
      </p:sp>
      <p:sp>
        <p:nvSpPr>
          <p:cNvPr id="60421" name="Rectangle 9">
            <a:extLst>
              <a:ext uri="{FF2B5EF4-FFF2-40B4-BE49-F238E27FC236}">
                <a16:creationId xmlns:a16="http://schemas.microsoft.com/office/drawing/2014/main" id="{1F423DFC-C88E-8DC3-7D4E-144EB9C46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744788"/>
            <a:ext cx="7391400" cy="2678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Après nettoyage, </a:t>
            </a:r>
            <a:r>
              <a:rPr lang="fr-FR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rangés dans les housses fournies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fr-FR" altLang="fr-FR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Dans l’engin</a:t>
            </a: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Au magasin</a:t>
            </a: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pas stocker à la chaleur et en pleine lumière.</a:t>
            </a:r>
            <a:endParaRPr lang="fr-FR" altLang="fr-FR" sz="2400" dirty="0">
              <a:latin typeface="Times New Roman" panose="02020603050405020304" pitchFamily="18" charset="0"/>
            </a:endParaRPr>
          </a:p>
        </p:txBody>
      </p:sp>
      <p:sp>
        <p:nvSpPr>
          <p:cNvPr id="62470" name="Titre 8">
            <a:extLst>
              <a:ext uri="{FF2B5EF4-FFF2-40B4-BE49-F238E27FC236}">
                <a16:creationId xmlns:a16="http://schemas.microsoft.com/office/drawing/2014/main" id="{1930AF91-F837-F2DB-DE9A-40A4CBE32019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4">
            <a:extLst>
              <a:ext uri="{FF2B5EF4-FFF2-40B4-BE49-F238E27FC236}">
                <a16:creationId xmlns:a16="http://schemas.microsoft.com/office/drawing/2014/main" id="{4DC5A0FE-2623-ACC6-6D3E-6943EC2E52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BBA4858-465F-4C00-A38E-F33C37D0A05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5" name="Rectangle 4">
            <a:extLst>
              <a:ext uri="{FF2B5EF4-FFF2-40B4-BE49-F238E27FC236}">
                <a16:creationId xmlns:a16="http://schemas.microsoft.com/office/drawing/2014/main" id="{2BD96F84-DC28-CAC2-66D5-492B84FED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539875"/>
            <a:ext cx="5129212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Avant que l’air régénéré ne soit de nouveau inspiré, il traverse un boîtier réfrigérant permettant de réduire la T° de l’air inspiré et ainsi diminuer la contrainte physique de l’utilisateur.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bodyguard 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Système électronique assurant la surveillance du système.</a:t>
            </a:r>
          </a:p>
        </p:txBody>
      </p:sp>
      <p:sp>
        <p:nvSpPr>
          <p:cNvPr id="8196" name="Titre 8">
            <a:extLst>
              <a:ext uri="{FF2B5EF4-FFF2-40B4-BE49-F238E27FC236}">
                <a16:creationId xmlns:a16="http://schemas.microsoft.com/office/drawing/2014/main" id="{91C0CB05-1944-8827-4833-783B02ABC790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A.R.I.C.F.</a:t>
            </a:r>
          </a:p>
        </p:txBody>
      </p:sp>
      <p:pic>
        <p:nvPicPr>
          <p:cNvPr id="8197" name="Image 3" descr="bg4.bmp">
            <a:extLst>
              <a:ext uri="{FF2B5EF4-FFF2-40B4-BE49-F238E27FC236}">
                <a16:creationId xmlns:a16="http://schemas.microsoft.com/office/drawing/2014/main" id="{737CA930-60A9-8D21-D8D3-95DFFB54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70000"/>
            <a:ext cx="31432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numéro de diapositive 4">
            <a:extLst>
              <a:ext uri="{FF2B5EF4-FFF2-40B4-BE49-F238E27FC236}">
                <a16:creationId xmlns:a16="http://schemas.microsoft.com/office/drawing/2014/main" id="{5DEAE9A2-CF7B-4E0B-E867-D4C0A4CAC6D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878607B-277F-4AEE-8189-28BDF275A24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AF5D1C6F-D540-6750-4435-22CC3C85E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Masque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794AD6ED-068D-C859-4C3D-7561BAA2F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17713"/>
            <a:ext cx="8362950" cy="37861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Vérifier et nettoyer les masques après utilisation.</a:t>
            </a: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Nettoyage-désinfection des masques ARI se fait soit :</a:t>
            </a: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trempage à froid,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trempage à chaud dans la cuve à ultrasons,</a:t>
            </a: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de nettoyage-désinfection sont équivalentes en termes d'efficacités.</a:t>
            </a:r>
          </a:p>
        </p:txBody>
      </p:sp>
      <p:sp>
        <p:nvSpPr>
          <p:cNvPr id="63493" name="Text Box 6">
            <a:extLst>
              <a:ext uri="{FF2B5EF4-FFF2-40B4-BE49-F238E27FC236}">
                <a16:creationId xmlns:a16="http://schemas.microsoft.com/office/drawing/2014/main" id="{9A2CE6F1-94E5-D80F-57B9-59C34E3DE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314450"/>
            <a:ext cx="18335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Nettoyage :  </a:t>
            </a:r>
          </a:p>
        </p:txBody>
      </p:sp>
      <p:sp>
        <p:nvSpPr>
          <p:cNvPr id="63494" name="Titre 8">
            <a:extLst>
              <a:ext uri="{FF2B5EF4-FFF2-40B4-BE49-F238E27FC236}">
                <a16:creationId xmlns:a16="http://schemas.microsoft.com/office/drawing/2014/main" id="{4AE56670-1671-F2F3-D65E-4BB03AA51F20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numéro de diapositive 4">
            <a:extLst>
              <a:ext uri="{FF2B5EF4-FFF2-40B4-BE49-F238E27FC236}">
                <a16:creationId xmlns:a16="http://schemas.microsoft.com/office/drawing/2014/main" id="{6319FEE9-515C-4C0C-6407-B7D57D7193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6BCCCE0-8FF7-483B-9C04-A6EC13CA17A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7EA905C3-9D88-E97B-FFF8-7CD3364CD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Masque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516" name="Text Box 5">
            <a:extLst>
              <a:ext uri="{FF2B5EF4-FFF2-40B4-BE49-F238E27FC236}">
                <a16:creationId xmlns:a16="http://schemas.microsoft.com/office/drawing/2014/main" id="{C474AC2B-C25C-7732-565C-D0DDD9BE0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924175"/>
            <a:ext cx="80772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rès sale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lavage préalable à l'eau et au savon avec rinçage à l'eau claire peut-être nécessaire.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NE PAS UTILISER DE PRODUIT CONTENANT DE L'ALCOOL AU RISQUE DE DETERIORER LA VISIERE.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7" name="Text Box 6">
            <a:extLst>
              <a:ext uri="{FF2B5EF4-FFF2-40B4-BE49-F238E27FC236}">
                <a16:creationId xmlns:a16="http://schemas.microsoft.com/office/drawing/2014/main" id="{4B9C92D8-CD07-BAF6-461C-1A1B18BC3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60575"/>
            <a:ext cx="16795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Nettoyage :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8" name="Titre 8">
            <a:extLst>
              <a:ext uri="{FF2B5EF4-FFF2-40B4-BE49-F238E27FC236}">
                <a16:creationId xmlns:a16="http://schemas.microsoft.com/office/drawing/2014/main" id="{F20A28E9-37DD-CE54-EC2A-D482D4EF1144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A.R.I.C.O.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u numéro de diapositive 4">
            <a:extLst>
              <a:ext uri="{FF2B5EF4-FFF2-40B4-BE49-F238E27FC236}">
                <a16:creationId xmlns:a16="http://schemas.microsoft.com/office/drawing/2014/main" id="{2C772DEB-8B16-B2C3-E284-8F8AB18584A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42A2F41-DAF3-4E07-AADF-37436F717BD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5539" name="Titre 8">
            <a:extLst>
              <a:ext uri="{FF2B5EF4-FFF2-40B4-BE49-F238E27FC236}">
                <a16:creationId xmlns:a16="http://schemas.microsoft.com/office/drawing/2014/main" id="{216FFC0E-88CD-26D4-D03B-AD610D578686}"/>
              </a:ext>
            </a:extLst>
          </p:cNvPr>
          <p:cNvSpPr>
            <a:spLocks/>
          </p:cNvSpPr>
          <p:nvPr/>
        </p:nvSpPr>
        <p:spPr bwMode="auto">
          <a:xfrm>
            <a:off x="755650" y="27813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u numéro de diapositive 4">
            <a:extLst>
              <a:ext uri="{FF2B5EF4-FFF2-40B4-BE49-F238E27FC236}">
                <a16:creationId xmlns:a16="http://schemas.microsoft.com/office/drawing/2014/main" id="{52C678E0-1973-A03A-F87F-8C272B30FD9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B618727-F1F8-49F3-8697-F8628259D71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6563" name="Rectangle 4">
            <a:extLst>
              <a:ext uri="{FF2B5EF4-FFF2-40B4-BE49-F238E27FC236}">
                <a16:creationId xmlns:a16="http://schemas.microsoft.com/office/drawing/2014/main" id="{C2F9B50C-CF3A-6EE8-845B-ABE4949FF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55594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Système sonore de détresse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564" name="Text Box 5">
            <a:extLst>
              <a:ext uri="{FF2B5EF4-FFF2-40B4-BE49-F238E27FC236}">
                <a16:creationId xmlns:a16="http://schemas.microsoft.com/office/drawing/2014/main" id="{C26F8AF0-77E6-BD89-DDC1-B9320F41C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76475"/>
            <a:ext cx="830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Manuel et/ou automatique,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Déclenche un signal de détresse lorsque le porteur reste immobile pendant un temps prédéterminé.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Signal de détresse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déclenché manuellement.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Tous ont une pré-alarme acquittable par mouvements.</a:t>
            </a:r>
          </a:p>
        </p:txBody>
      </p:sp>
      <p:sp>
        <p:nvSpPr>
          <p:cNvPr id="66565" name="Titre 8">
            <a:extLst>
              <a:ext uri="{FF2B5EF4-FFF2-40B4-BE49-F238E27FC236}">
                <a16:creationId xmlns:a16="http://schemas.microsoft.com/office/drawing/2014/main" id="{F3874CDE-B168-0A19-B1D1-DF123E427B0E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numéro de diapositive 4">
            <a:extLst>
              <a:ext uri="{FF2B5EF4-FFF2-40B4-BE49-F238E27FC236}">
                <a16:creationId xmlns:a16="http://schemas.microsoft.com/office/drawing/2014/main" id="{C37C3770-0AF6-E35F-FDD9-24C047D863B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067FAD6-8301-4BF5-9C15-FBD09FE7A12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7587" name="Text Box 6">
            <a:extLst>
              <a:ext uri="{FF2B5EF4-FFF2-40B4-BE49-F238E27FC236}">
                <a16:creationId xmlns:a16="http://schemas.microsoft.com/office/drawing/2014/main" id="{037237B8-39D2-D760-9FF5-1B55FB20C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68538"/>
            <a:ext cx="23304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Diktron DSX MKII</a:t>
            </a:r>
          </a:p>
        </p:txBody>
      </p:sp>
      <p:sp>
        <p:nvSpPr>
          <p:cNvPr id="67588" name="Rectangle 7">
            <a:extLst>
              <a:ext uri="{FF2B5EF4-FFF2-40B4-BE49-F238E27FC236}">
                <a16:creationId xmlns:a16="http://schemas.microsoft.com/office/drawing/2014/main" id="{A4088BBA-3637-E274-7FB2-C92CF52BD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49831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Système sonore de détresse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7589" name="Picture 9" descr="D:\Sapeurs-Pompiers\habillement\equipement protection individuelle\appel105.jpg">
            <a:extLst>
              <a:ext uri="{FF2B5EF4-FFF2-40B4-BE49-F238E27FC236}">
                <a16:creationId xmlns:a16="http://schemas.microsoft.com/office/drawing/2014/main" id="{96FB1C04-2DF5-454B-8D14-ABB0DAFCD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8575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Rectangle 11">
            <a:extLst>
              <a:ext uri="{FF2B5EF4-FFF2-40B4-BE49-F238E27FC236}">
                <a16:creationId xmlns:a16="http://schemas.microsoft.com/office/drawing/2014/main" id="{36C82761-CDB8-0690-50F6-061A70260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260725"/>
            <a:ext cx="8382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Puissance &gt; 96 décibels à 2 m à l'air libre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Flash de localisation = 1 Flash chaque seconde alternativement sur les côtés et le devant de l'appareil.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L'arrêt de l'appareil est fait en introduisant la clef.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Signal sonore compteur de temps : 5 bip à 15 min puis 5 bip toutes les 5 min.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Témoin d'usure de la pile = Diode rouge et signal sonore de 1 sec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67591" name="Titre 8">
            <a:extLst>
              <a:ext uri="{FF2B5EF4-FFF2-40B4-BE49-F238E27FC236}">
                <a16:creationId xmlns:a16="http://schemas.microsoft.com/office/drawing/2014/main" id="{A8DF94DB-D3C2-2AD7-427D-23759CA2F61D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 descr="..\..\..\doc\B2 - composition ARI\balisepassii.jpg">
            <a:extLst>
              <a:ext uri="{FF2B5EF4-FFF2-40B4-BE49-F238E27FC236}">
                <a16:creationId xmlns:a16="http://schemas.microsoft.com/office/drawing/2014/main" id="{87B7D0E8-8F70-B16C-DD67-B0F83E2A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4289" b="12286"/>
          <a:stretch>
            <a:fillRect/>
          </a:stretch>
        </p:blipFill>
        <p:spPr bwMode="auto">
          <a:xfrm>
            <a:off x="5638800" y="3733800"/>
            <a:ext cx="32115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Espace réservé du numéro de diapositive 4">
            <a:extLst>
              <a:ext uri="{FF2B5EF4-FFF2-40B4-BE49-F238E27FC236}">
                <a16:creationId xmlns:a16="http://schemas.microsoft.com/office/drawing/2014/main" id="{6828A7F0-B149-CBED-A1D2-7C0E9DA4933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9D48BD6-7301-45F6-9E0C-BB4FABD5B53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8612" name="Text Box 5">
            <a:extLst>
              <a:ext uri="{FF2B5EF4-FFF2-40B4-BE49-F238E27FC236}">
                <a16:creationId xmlns:a16="http://schemas.microsoft.com/office/drawing/2014/main" id="{A517D135-4563-2C05-791F-4FAAD63C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30368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Balise de détresse PASS II</a:t>
            </a:r>
          </a:p>
        </p:txBody>
      </p:sp>
      <p:sp>
        <p:nvSpPr>
          <p:cNvPr id="68613" name="Rectangle 6">
            <a:extLst>
              <a:ext uri="{FF2B5EF4-FFF2-40B4-BE49-F238E27FC236}">
                <a16:creationId xmlns:a16="http://schemas.microsoft.com/office/drawing/2014/main" id="{37B551DE-E3B2-428C-EFA2-C36269C9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49831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Système sonore de détresse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614" name="Rectangle 10">
            <a:extLst>
              <a:ext uri="{FF2B5EF4-FFF2-40B4-BE49-F238E27FC236}">
                <a16:creationId xmlns:a16="http://schemas.microsoft.com/office/drawing/2014/main" id="{13512819-AEF3-D1DA-D655-0D41C561D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2487613"/>
            <a:ext cx="518160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Puissance 98 décibels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Changement de couleur de la balise dans sa totalité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Bouton rouge sur le devant du dispositif permet le  déclenchement manuel de l'alarme.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Pour arrêter l'alarme, il faut presser les 2 boutons latéraux simultanément.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Arrêt de l'appareil 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en introduisant la clef.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Durée de vie : 5 ans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68615" name="Titre 8">
            <a:extLst>
              <a:ext uri="{FF2B5EF4-FFF2-40B4-BE49-F238E27FC236}">
                <a16:creationId xmlns:a16="http://schemas.microsoft.com/office/drawing/2014/main" id="{B6D2B85D-1651-CAF3-2D86-4A8A86524BC5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u numéro de diapositive 4">
            <a:extLst>
              <a:ext uri="{FF2B5EF4-FFF2-40B4-BE49-F238E27FC236}">
                <a16:creationId xmlns:a16="http://schemas.microsoft.com/office/drawing/2014/main" id="{B6A86581-C53C-7E51-A787-01CF5F28546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8B26760-54FD-4E40-A9DE-C4E36F977AF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9635" name="Text Box 4">
            <a:extLst>
              <a:ext uri="{FF2B5EF4-FFF2-40B4-BE49-F238E27FC236}">
                <a16:creationId xmlns:a16="http://schemas.microsoft.com/office/drawing/2014/main" id="{FDAE6572-CE5A-C623-E209-27CA25AA7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30353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MOTIONSCOUT - MSA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6" name="Rectangle 5">
            <a:extLst>
              <a:ext uri="{FF2B5EF4-FFF2-40B4-BE49-F238E27FC236}">
                <a16:creationId xmlns:a16="http://schemas.microsoft.com/office/drawing/2014/main" id="{60A11ADC-AB0C-224C-3D2B-1D32F39F8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Système sonore de détresse :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9637" name="Rectangle 6">
            <a:extLst>
              <a:ext uri="{FF2B5EF4-FFF2-40B4-BE49-F238E27FC236}">
                <a16:creationId xmlns:a16="http://schemas.microsoft.com/office/drawing/2014/main" id="{78B454C3-CD43-7580-5820-710A35307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3228975"/>
            <a:ext cx="83058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Puissance 95 décibels,</a:t>
            </a: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2 LEDS rouge d’alarme et 1 LED de fonctionnement</a:t>
            </a: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Bouton sur le devant du dispositif permet le déclenchement manuel de l’alarme,</a:t>
            </a:r>
          </a:p>
          <a:p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L'arrêt de l'appareil est fait en introduisant la clef.</a:t>
            </a:r>
          </a:p>
        </p:txBody>
      </p:sp>
      <p:sp>
        <p:nvSpPr>
          <p:cNvPr id="69638" name="Rectangle 9">
            <a:extLst>
              <a:ext uri="{FF2B5EF4-FFF2-40B4-BE49-F238E27FC236}">
                <a16:creationId xmlns:a16="http://schemas.microsoft.com/office/drawing/2014/main" id="{C2F0EEEA-B9DA-BDFB-8087-94CA02713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9639" name="Picture 9" descr="GTOD INC_Livre 3 - Les reconnaissances - nov2020_Page_093">
            <a:extLst>
              <a:ext uri="{FF2B5EF4-FFF2-40B4-BE49-F238E27FC236}">
                <a16:creationId xmlns:a16="http://schemas.microsoft.com/office/drawing/2014/main" id="{3CC0651D-E358-8C36-7F6F-1BF23425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5" t="25258" r="41190" b="61830"/>
          <a:stretch>
            <a:fillRect/>
          </a:stretch>
        </p:blipFill>
        <p:spPr bwMode="auto">
          <a:xfrm>
            <a:off x="6084888" y="1284288"/>
            <a:ext cx="272415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Titre 8">
            <a:extLst>
              <a:ext uri="{FF2B5EF4-FFF2-40B4-BE49-F238E27FC236}">
                <a16:creationId xmlns:a16="http://schemas.microsoft.com/office/drawing/2014/main" id="{964FACE6-C939-CAA5-CAC7-B865A19281C2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u numéro de diapositive 4">
            <a:extLst>
              <a:ext uri="{FF2B5EF4-FFF2-40B4-BE49-F238E27FC236}">
                <a16:creationId xmlns:a16="http://schemas.microsoft.com/office/drawing/2014/main" id="{DA06D8FF-9249-3493-9706-8E706500639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BBE31BA-EE73-411A-AE24-BE0606408DB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0659" name="Text Box 4">
            <a:extLst>
              <a:ext uri="{FF2B5EF4-FFF2-40B4-BE49-F238E27FC236}">
                <a16:creationId xmlns:a16="http://schemas.microsoft.com/office/drawing/2014/main" id="{1EA85D6F-9278-6375-AB63-4D44CFF4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1644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Modèle QS</a:t>
            </a:r>
          </a:p>
        </p:txBody>
      </p:sp>
      <p:sp>
        <p:nvSpPr>
          <p:cNvPr id="70660" name="Rectangle 5">
            <a:extLst>
              <a:ext uri="{FF2B5EF4-FFF2-40B4-BE49-F238E27FC236}">
                <a16:creationId xmlns:a16="http://schemas.microsoft.com/office/drawing/2014/main" id="{ABB172E4-B253-DACF-5732-9DAEDD329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5054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Système sonore de détresse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661" name="Rectangle 6">
            <a:extLst>
              <a:ext uri="{FF2B5EF4-FFF2-40B4-BE49-F238E27FC236}">
                <a16:creationId xmlns:a16="http://schemas.microsoft.com/office/drawing/2014/main" id="{D06A1BF6-C26B-B346-5894-5441B9B08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4889500"/>
            <a:ext cx="830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détecteur d'immobilité est inclus dans le spiroguide.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0662" name="Rectangle 9">
            <a:extLst>
              <a:ext uri="{FF2B5EF4-FFF2-40B4-BE49-F238E27FC236}">
                <a16:creationId xmlns:a16="http://schemas.microsoft.com/office/drawing/2014/main" id="{F1D86B5A-462F-8BA4-0CB2-92C6F07F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70663" name="Picture 8" descr="Présentation ARI QS 2016-04-18_Page_19">
            <a:extLst>
              <a:ext uri="{FF2B5EF4-FFF2-40B4-BE49-F238E27FC236}">
                <a16:creationId xmlns:a16="http://schemas.microsoft.com/office/drawing/2014/main" id="{0C96E9CE-41C6-B519-5917-4C1BA5FF0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 t="58145" r="4633" b="15318"/>
          <a:stretch>
            <a:fillRect/>
          </a:stretch>
        </p:blipFill>
        <p:spPr bwMode="auto">
          <a:xfrm>
            <a:off x="534988" y="2667000"/>
            <a:ext cx="8072437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itre 8">
            <a:extLst>
              <a:ext uri="{FF2B5EF4-FFF2-40B4-BE49-F238E27FC236}">
                <a16:creationId xmlns:a16="http://schemas.microsoft.com/office/drawing/2014/main" id="{24C6C926-D8EE-D853-81F6-A469467912CA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numéro de diapositive 4">
            <a:extLst>
              <a:ext uri="{FF2B5EF4-FFF2-40B4-BE49-F238E27FC236}">
                <a16:creationId xmlns:a16="http://schemas.microsoft.com/office/drawing/2014/main" id="{48484891-7118-3F80-3BDA-DBEF3F2DB8E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2981C9-E024-4A74-A284-613900E262F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683" name="Rectangle 4">
            <a:extLst>
              <a:ext uri="{FF2B5EF4-FFF2-40B4-BE49-F238E27FC236}">
                <a16:creationId xmlns:a16="http://schemas.microsoft.com/office/drawing/2014/main" id="{D2F8EF9B-8E4B-BBDF-9CB3-5D140D980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Moyens de communication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1684" name="Text Box 5">
            <a:extLst>
              <a:ext uri="{FF2B5EF4-FFF2-40B4-BE49-F238E27FC236}">
                <a16:creationId xmlns:a16="http://schemas.microsoft.com/office/drawing/2014/main" id="{0898AB82-08D9-2A00-D8A0-6E2425288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33638"/>
            <a:ext cx="8077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du FPT équipé pour toute reconnaissance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engagement sous ARI en exploration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1685" name="Text Box 6">
            <a:extLst>
              <a:ext uri="{FF2B5EF4-FFF2-40B4-BE49-F238E27FC236}">
                <a16:creationId xmlns:a16="http://schemas.microsoft.com/office/drawing/2014/main" id="{7644639B-8823-4C86-5357-F3BDC81A2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30654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Équipement de tête :  </a:t>
            </a:r>
          </a:p>
        </p:txBody>
      </p:sp>
      <p:pic>
        <p:nvPicPr>
          <p:cNvPr id="71686" name="Picture 7" descr="..\..\..\doc\101_2410\IMGP5336.JPG">
            <a:extLst>
              <a:ext uri="{FF2B5EF4-FFF2-40B4-BE49-F238E27FC236}">
                <a16:creationId xmlns:a16="http://schemas.microsoft.com/office/drawing/2014/main" id="{705B3078-DF2F-F03B-A1B9-794FD89C8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t="13234" r="12521" b="12663"/>
          <a:stretch>
            <a:fillRect/>
          </a:stretch>
        </p:blipFill>
        <p:spPr bwMode="auto">
          <a:xfrm>
            <a:off x="5181600" y="3352800"/>
            <a:ext cx="35814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Image 11">
            <a:extLst>
              <a:ext uri="{FF2B5EF4-FFF2-40B4-BE49-F238E27FC236}">
                <a16:creationId xmlns:a16="http://schemas.microsoft.com/office/drawing/2014/main" id="{B5DFCEFD-60E1-C2E9-670A-148547A9A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285875"/>
            <a:ext cx="215582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Rectangle 10">
            <a:extLst>
              <a:ext uri="{FF2B5EF4-FFF2-40B4-BE49-F238E27FC236}">
                <a16:creationId xmlns:a16="http://schemas.microsoft.com/office/drawing/2014/main" id="{A9DD35EA-0E63-5ED7-F2E3-793D34E30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3527425"/>
            <a:ext cx="46482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éléments : 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micro avec oreillette et adaptateur casque.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alternat (micro/haut-parleur)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poste radio TPH 700  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1689" name="Rectangle 11">
            <a:extLst>
              <a:ext uri="{FF2B5EF4-FFF2-40B4-BE49-F238E27FC236}">
                <a16:creationId xmlns:a16="http://schemas.microsoft.com/office/drawing/2014/main" id="{B80DF3AD-5F29-31DA-523F-4C6013BA9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8363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71690" name="Titre 8">
            <a:extLst>
              <a:ext uri="{FF2B5EF4-FFF2-40B4-BE49-F238E27FC236}">
                <a16:creationId xmlns:a16="http://schemas.microsoft.com/office/drawing/2014/main" id="{82326F59-DB52-09FA-2EF5-B21F4562F03E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u numéro de diapositive 4">
            <a:extLst>
              <a:ext uri="{FF2B5EF4-FFF2-40B4-BE49-F238E27FC236}">
                <a16:creationId xmlns:a16="http://schemas.microsoft.com/office/drawing/2014/main" id="{7522BF6A-F6A0-41FC-F7BC-DC06B4C620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50F0A25-8096-4891-AF43-9B80680D426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2707" name="Text Box 4">
            <a:extLst>
              <a:ext uri="{FF2B5EF4-FFF2-40B4-BE49-F238E27FC236}">
                <a16:creationId xmlns:a16="http://schemas.microsoft.com/office/drawing/2014/main" id="{3663C7A7-A947-113E-F2BD-D9C4FF8F8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8229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Permet :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se déplacer le long de la ligne guide</a:t>
            </a: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binôme d'être en liaison constante. 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08" name="Rectangle 5">
            <a:extLst>
              <a:ext uri="{FF2B5EF4-FFF2-40B4-BE49-F238E27FC236}">
                <a16:creationId xmlns:a16="http://schemas.microsoft.com/office/drawing/2014/main" id="{60552E78-7031-5E02-D2FF-25263D33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657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Liaison personnelle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2709" name="Image 4">
            <a:extLst>
              <a:ext uri="{FF2B5EF4-FFF2-40B4-BE49-F238E27FC236}">
                <a16:creationId xmlns:a16="http://schemas.microsoft.com/office/drawing/2014/main" id="{38C6318C-C51F-2C34-C816-4043AAEC8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25900"/>
            <a:ext cx="267811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Image 9">
            <a:extLst>
              <a:ext uri="{FF2B5EF4-FFF2-40B4-BE49-F238E27FC236}">
                <a16:creationId xmlns:a16="http://schemas.microsoft.com/office/drawing/2014/main" id="{FBE87ED0-C468-B582-6C9C-884E5026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2400"/>
            <a:ext cx="28352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Image 14">
            <a:extLst>
              <a:ext uri="{FF2B5EF4-FFF2-40B4-BE49-F238E27FC236}">
                <a16:creationId xmlns:a16="http://schemas.microsoft.com/office/drawing/2014/main" id="{918ECF41-6322-6112-DFA2-3F010C62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279558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Titre 8">
            <a:extLst>
              <a:ext uri="{FF2B5EF4-FFF2-40B4-BE49-F238E27FC236}">
                <a16:creationId xmlns:a16="http://schemas.microsoft.com/office/drawing/2014/main" id="{A7F17F84-7107-D549-5F25-2417D19A49AD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4">
            <a:extLst>
              <a:ext uri="{FF2B5EF4-FFF2-40B4-BE49-F238E27FC236}">
                <a16:creationId xmlns:a16="http://schemas.microsoft.com/office/drawing/2014/main" id="{546E3CBD-3AD2-B611-871E-7D6D83A9661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40D819F-D781-46D4-85E3-F02638BE1C4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19" name="Titre 8">
            <a:extLst>
              <a:ext uri="{FF2B5EF4-FFF2-40B4-BE49-F238E27FC236}">
                <a16:creationId xmlns:a16="http://schemas.microsoft.com/office/drawing/2014/main" id="{DD13554A-99F4-6B24-17D9-D42346E80278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  <p:pic>
        <p:nvPicPr>
          <p:cNvPr id="9220" name="Image 1">
            <a:extLst>
              <a:ext uri="{FF2B5EF4-FFF2-40B4-BE49-F238E27FC236}">
                <a16:creationId xmlns:a16="http://schemas.microsoft.com/office/drawing/2014/main" id="{C1F93C6C-D796-B6DA-7F3C-05FD21EA3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9" t="35811" r="7707" b="13748"/>
          <a:stretch>
            <a:fillRect/>
          </a:stretch>
        </p:blipFill>
        <p:spPr bwMode="auto">
          <a:xfrm>
            <a:off x="304800" y="1295400"/>
            <a:ext cx="85344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7">
            <a:extLst>
              <a:ext uri="{FF2B5EF4-FFF2-40B4-BE49-F238E27FC236}">
                <a16:creationId xmlns:a16="http://schemas.microsoft.com/office/drawing/2014/main" id="{A5E76685-BBB7-8D9F-D491-8F8F52B1A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86400"/>
            <a:ext cx="2057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u numéro de diapositive 4">
            <a:extLst>
              <a:ext uri="{FF2B5EF4-FFF2-40B4-BE49-F238E27FC236}">
                <a16:creationId xmlns:a16="http://schemas.microsoft.com/office/drawing/2014/main" id="{A10936FC-E0E2-4B7E-6B5F-7ADFA004146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8E30012-A341-4828-98FB-A1D00928D23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3731" name="Rectangle 4">
            <a:extLst>
              <a:ext uri="{FF2B5EF4-FFF2-40B4-BE49-F238E27FC236}">
                <a16:creationId xmlns:a16="http://schemas.microsoft.com/office/drawing/2014/main" id="{C27096AD-D25E-DA42-AE9B-FB451EC2A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Liaison personnelle :</a:t>
            </a:r>
          </a:p>
        </p:txBody>
      </p:sp>
      <p:sp>
        <p:nvSpPr>
          <p:cNvPr id="73732" name="Text Box 5">
            <a:extLst>
              <a:ext uri="{FF2B5EF4-FFF2-40B4-BE49-F238E27FC236}">
                <a16:creationId xmlns:a16="http://schemas.microsoft.com/office/drawing/2014/main" id="{9DA4CA92-B3F8-5902-2C98-E531CF1A3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68525"/>
            <a:ext cx="82296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Longueur totale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mètres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Liaison courte : 1,25 m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Liaison longue : 1,25 m + 4,75 m = 6 m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Extrémités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mousquetons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73733" name="Picture 7">
            <a:extLst>
              <a:ext uri="{FF2B5EF4-FFF2-40B4-BE49-F238E27FC236}">
                <a16:creationId xmlns:a16="http://schemas.microsoft.com/office/drawing/2014/main" id="{8FCE8A9F-7781-813D-20CA-655ECB145E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33825"/>
            <a:ext cx="2895600" cy="190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4" name="Titre 8">
            <a:extLst>
              <a:ext uri="{FF2B5EF4-FFF2-40B4-BE49-F238E27FC236}">
                <a16:creationId xmlns:a16="http://schemas.microsoft.com/office/drawing/2014/main" id="{E4DC1FB5-023B-3EF3-B900-62A40C6AA9A7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u numéro de diapositive 4">
            <a:extLst>
              <a:ext uri="{FF2B5EF4-FFF2-40B4-BE49-F238E27FC236}">
                <a16:creationId xmlns:a16="http://schemas.microsoft.com/office/drawing/2014/main" id="{F553349C-6D03-CBB0-6D8D-21D53B2198C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0703004-86A8-4C94-A080-6355329E456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4755" name="Rectangle 5">
            <a:extLst>
              <a:ext uri="{FF2B5EF4-FFF2-40B4-BE49-F238E27FC236}">
                <a16:creationId xmlns:a16="http://schemas.microsoft.com/office/drawing/2014/main" id="{59F557F2-3A6C-7981-94BE-00F5649A2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657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Plaque de contrôle : 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756" name="Rectangle 6">
            <a:extLst>
              <a:ext uri="{FF2B5EF4-FFF2-40B4-BE49-F238E27FC236}">
                <a16:creationId xmlns:a16="http://schemas.microsoft.com/office/drawing/2014/main" id="{A2220DBF-E07C-7F75-5E3C-24802A66A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19325"/>
            <a:ext cx="5527675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Moyen d'enregistrement et de contrôle du porteur d'ARI qui s'engage,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Remise au contrôleur avant engagemen.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Sacoche tableaux de gestion</a:t>
            </a:r>
          </a:p>
        </p:txBody>
      </p:sp>
      <p:pic>
        <p:nvPicPr>
          <p:cNvPr id="74757" name="Picture 7" descr="I:\Images\Sapeurs-Pompiers\TOP\A.R.I\A.R.I.C.O\DSC_0039.JPG">
            <a:extLst>
              <a:ext uri="{FF2B5EF4-FFF2-40B4-BE49-F238E27FC236}">
                <a16:creationId xmlns:a16="http://schemas.microsoft.com/office/drawing/2014/main" id="{39843A56-922F-0C69-45AA-69B3C57C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9" b="37567"/>
          <a:stretch>
            <a:fillRect/>
          </a:stretch>
        </p:blipFill>
        <p:spPr bwMode="auto">
          <a:xfrm>
            <a:off x="5943600" y="1295400"/>
            <a:ext cx="29352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Image 6">
            <a:extLst>
              <a:ext uri="{FF2B5EF4-FFF2-40B4-BE49-F238E27FC236}">
                <a16:creationId xmlns:a16="http://schemas.microsoft.com/office/drawing/2014/main" id="{83CB17A0-9B65-C073-2C74-3DC6632B4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1"/>
          <a:stretch>
            <a:fillRect/>
          </a:stretch>
        </p:blipFill>
        <p:spPr bwMode="auto">
          <a:xfrm>
            <a:off x="6400800" y="3733800"/>
            <a:ext cx="21336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Titre 8">
            <a:extLst>
              <a:ext uri="{FF2B5EF4-FFF2-40B4-BE49-F238E27FC236}">
                <a16:creationId xmlns:a16="http://schemas.microsoft.com/office/drawing/2014/main" id="{C3364F70-EB3B-DF24-ECBC-7B27E4295ABE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u numéro de diapositive 4">
            <a:extLst>
              <a:ext uri="{FF2B5EF4-FFF2-40B4-BE49-F238E27FC236}">
                <a16:creationId xmlns:a16="http://schemas.microsoft.com/office/drawing/2014/main" id="{146EE4AE-441B-FB99-3EEC-75FCD810AC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975E9F7-6DF0-44DB-831C-865A376599C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30C72E2F-C25F-2611-DE6E-6A16680FF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Plaque de contrôle :</a:t>
            </a:r>
          </a:p>
        </p:txBody>
      </p:sp>
      <p:sp>
        <p:nvSpPr>
          <p:cNvPr id="75780" name="Text Box 5">
            <a:extLst>
              <a:ext uri="{FF2B5EF4-FFF2-40B4-BE49-F238E27FC236}">
                <a16:creationId xmlns:a16="http://schemas.microsoft.com/office/drawing/2014/main" id="{AAD0F119-13EC-493F-2EB3-71AFE83AC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82296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Regroupées sur le tableau de contrôle tenu par le contrôleur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Surveillance du nombre de personnes engagées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Suivi et contrôle du temps d'engagement des porteurs.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C4109D-9D2C-86EC-7D24-D8A08A5B54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2647" y="4114634"/>
            <a:ext cx="2838706" cy="18955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5782" name="Titre 8">
            <a:extLst>
              <a:ext uri="{FF2B5EF4-FFF2-40B4-BE49-F238E27FC236}">
                <a16:creationId xmlns:a16="http://schemas.microsoft.com/office/drawing/2014/main" id="{8F0E76D1-CD83-3ECB-83F0-D328AA8ECD0A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u numéro de diapositive 4">
            <a:extLst>
              <a:ext uri="{FF2B5EF4-FFF2-40B4-BE49-F238E27FC236}">
                <a16:creationId xmlns:a16="http://schemas.microsoft.com/office/drawing/2014/main" id="{11DC84D8-F033-9952-1DF5-0E42200597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26F493E-8A3F-4FF0-A7F2-5E351DF4A58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6803" name="Rectangle 5">
            <a:extLst>
              <a:ext uri="{FF2B5EF4-FFF2-40B4-BE49-F238E27FC236}">
                <a16:creationId xmlns:a16="http://schemas.microsoft.com/office/drawing/2014/main" id="{39FADA8E-3649-4415-4C4E-14C52CFC6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657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Ligne guide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804" name="Rectangle 6">
            <a:extLst>
              <a:ext uri="{FF2B5EF4-FFF2-40B4-BE49-F238E27FC236}">
                <a16:creationId xmlns:a16="http://schemas.microsoft.com/office/drawing/2014/main" id="{2124EAA7-67D1-FACB-B386-ABAB442C7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65325"/>
            <a:ext cx="58674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Relie les porteurs d'A.R.I. avec l'extérieur.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CHAQUE EXTREMITE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mousqueton.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de 50 à 60 m, est enroulée sur un tambour. 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Repères de progression qui facilitent le travail des binômes.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Extrémité de la ligne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doit-être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fixée au touret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05" name="Image 10">
            <a:extLst>
              <a:ext uri="{FF2B5EF4-FFF2-40B4-BE49-F238E27FC236}">
                <a16:creationId xmlns:a16="http://schemas.microsoft.com/office/drawing/2014/main" id="{0DDDC4DC-1D17-8061-FC0F-CBA9B392E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22590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itre 8">
            <a:extLst>
              <a:ext uri="{FF2B5EF4-FFF2-40B4-BE49-F238E27FC236}">
                <a16:creationId xmlns:a16="http://schemas.microsoft.com/office/drawing/2014/main" id="{7F7FFC30-9C82-ACAF-B460-BF5A9D84E8A3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u numéro de diapositive 4">
            <a:extLst>
              <a:ext uri="{FF2B5EF4-FFF2-40B4-BE49-F238E27FC236}">
                <a16:creationId xmlns:a16="http://schemas.microsoft.com/office/drawing/2014/main" id="{84F624F5-4DA2-4DBE-5AC8-ABCB63A128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1A61A8F-2406-4840-B24F-3C1ECF9F3FD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7827" name="Text Box 6">
            <a:extLst>
              <a:ext uri="{FF2B5EF4-FFF2-40B4-BE49-F238E27FC236}">
                <a16:creationId xmlns:a16="http://schemas.microsoft.com/office/drawing/2014/main" id="{B63A7341-69AF-2983-2E11-C684AFBA5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001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LIGNE DE VIE : </a:t>
            </a:r>
            <a:endParaRPr lang="fr-FR" altLang="fr-FR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28" name="Image 23">
            <a:extLst>
              <a:ext uri="{FF2B5EF4-FFF2-40B4-BE49-F238E27FC236}">
                <a16:creationId xmlns:a16="http://schemas.microsoft.com/office/drawing/2014/main" id="{A4D9849C-D3E7-A1C6-CD2D-FA0964C5D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97113"/>
            <a:ext cx="85566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itre 8">
            <a:extLst>
              <a:ext uri="{FF2B5EF4-FFF2-40B4-BE49-F238E27FC236}">
                <a16:creationId xmlns:a16="http://schemas.microsoft.com/office/drawing/2014/main" id="{A63135C9-A3F3-D13C-BF45-4F65C8769559}"/>
              </a:ext>
            </a:extLst>
          </p:cNvPr>
          <p:cNvSpPr>
            <a:spLocks/>
          </p:cNvSpPr>
          <p:nvPr/>
        </p:nvSpPr>
        <p:spPr bwMode="auto">
          <a:xfrm>
            <a:off x="1143000" y="2286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8">
            <a:extLst>
              <a:ext uri="{FF2B5EF4-FFF2-40B4-BE49-F238E27FC236}">
                <a16:creationId xmlns:a16="http://schemas.microsoft.com/office/drawing/2014/main" id="{FD67FD95-EC89-7021-B8AE-435776BF86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Matériels associés</a:t>
            </a:r>
          </a:p>
        </p:txBody>
      </p:sp>
      <p:sp>
        <p:nvSpPr>
          <p:cNvPr id="78851" name="Espace réservé du numéro de diapositive 4">
            <a:extLst>
              <a:ext uri="{FF2B5EF4-FFF2-40B4-BE49-F238E27FC236}">
                <a16:creationId xmlns:a16="http://schemas.microsoft.com/office/drawing/2014/main" id="{FFB6DF3D-8652-EBBE-9D6A-DE267B8657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13C90BA-F86C-4A04-AD67-7858365FEA5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56077610-5A79-FD6C-BE15-A39DF2F1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Lampes : 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FA6C8DAA-9A11-C5EF-ADBC-2003A3411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58975"/>
            <a:ext cx="79724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Chaque membre du binôme s'équipe à minima d’1 lampe : sa lampe de casque et/ou prend une lampe de ronde</a:t>
            </a:r>
            <a:endParaRPr lang="fr-FR" altLang="fr-FR">
              <a:latin typeface="Times New Roman" panose="02020603050405020304" pitchFamily="18" charset="0"/>
            </a:endParaRPr>
          </a:p>
        </p:txBody>
      </p:sp>
      <p:pic>
        <p:nvPicPr>
          <p:cNvPr id="78854" name="Picture 7" descr="Lampe F1 sans fond">
            <a:extLst>
              <a:ext uri="{FF2B5EF4-FFF2-40B4-BE49-F238E27FC236}">
                <a16:creationId xmlns:a16="http://schemas.microsoft.com/office/drawing/2014/main" id="{2982D014-9F6A-822D-BF69-07475EBD4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3890963"/>
            <a:ext cx="45370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Rectangle 10">
            <a:extLst>
              <a:ext uri="{FF2B5EF4-FFF2-40B4-BE49-F238E27FC236}">
                <a16:creationId xmlns:a16="http://schemas.microsoft.com/office/drawing/2014/main" id="{66A16D61-EB59-0140-FACE-55A1F8806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78856" name="Picture 9" descr="lampe coudée.2">
            <a:extLst>
              <a:ext uri="{FF2B5EF4-FFF2-40B4-BE49-F238E27FC236}">
                <a16:creationId xmlns:a16="http://schemas.microsoft.com/office/drawing/2014/main" id="{E7E787B7-789A-AEF1-C758-CD23614C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014663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re 8">
            <a:extLst>
              <a:ext uri="{FF2B5EF4-FFF2-40B4-BE49-F238E27FC236}">
                <a16:creationId xmlns:a16="http://schemas.microsoft.com/office/drawing/2014/main" id="{0D1DBA91-3F3B-FA5A-1CE7-455887DBC8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Matériels associés</a:t>
            </a:r>
          </a:p>
        </p:txBody>
      </p:sp>
      <p:sp>
        <p:nvSpPr>
          <p:cNvPr id="79875" name="Espace réservé du numéro de diapositive 4">
            <a:extLst>
              <a:ext uri="{FF2B5EF4-FFF2-40B4-BE49-F238E27FC236}">
                <a16:creationId xmlns:a16="http://schemas.microsoft.com/office/drawing/2014/main" id="{A577199B-A939-331B-7595-918E033609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1E12EA4-27F8-4094-8793-3EABDEDDF5B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A5778B2B-37C8-F984-209B-4C6BD939D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 porte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E5FDF67D-E964-7977-E54F-94A6A1A58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59038"/>
            <a:ext cx="80772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Accessoire permet de maintenir un ouvrant, porte ou fenêtre, en position ouverte.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Matériel vise à faciliter l'intervention en toute circonstance (INC, SUAP, PPBE).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re 8">
            <a:extLst>
              <a:ext uri="{FF2B5EF4-FFF2-40B4-BE49-F238E27FC236}">
                <a16:creationId xmlns:a16="http://schemas.microsoft.com/office/drawing/2014/main" id="{E771D951-CF22-157F-FAC1-97E947971C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Matériels associés</a:t>
            </a:r>
          </a:p>
        </p:txBody>
      </p:sp>
      <p:sp>
        <p:nvSpPr>
          <p:cNvPr id="80899" name="Espace réservé du numéro de diapositive 4">
            <a:extLst>
              <a:ext uri="{FF2B5EF4-FFF2-40B4-BE49-F238E27FC236}">
                <a16:creationId xmlns:a16="http://schemas.microsoft.com/office/drawing/2014/main" id="{D17B2514-BB34-9270-789D-F3D183C443D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BE836A5-AAD6-4347-94AA-EFE91676AFA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99485A4C-CD0B-62C6-E2A4-E095A21EB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 porte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D59E2E17-292B-1A18-1BC4-D7BD1485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80772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BREC emporte des cales de porte soit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Dans les engins : généralement en bois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    En dotation individuelle : en plastique "WEDGE IT"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80902" name="Picture 6" descr="cales de porte">
            <a:extLst>
              <a:ext uri="{FF2B5EF4-FFF2-40B4-BE49-F238E27FC236}">
                <a16:creationId xmlns:a16="http://schemas.microsoft.com/office/drawing/2014/main" id="{8D7DE738-EE71-DC6E-E94B-6BBEC7109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2189163"/>
            <a:ext cx="1152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10" descr="K:\A diffuser\JSP SDMIS\Dématérialisation\doc\cale porte.png">
            <a:extLst>
              <a:ext uri="{FF2B5EF4-FFF2-40B4-BE49-F238E27FC236}">
                <a16:creationId xmlns:a16="http://schemas.microsoft.com/office/drawing/2014/main" id="{F8D1F1BB-850A-F67D-E2CE-1C088A9A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21336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re 8">
            <a:extLst>
              <a:ext uri="{FF2B5EF4-FFF2-40B4-BE49-F238E27FC236}">
                <a16:creationId xmlns:a16="http://schemas.microsoft.com/office/drawing/2014/main" id="{F253B3F5-6CE4-2C2E-E39A-35232B4F30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Matériels associés</a:t>
            </a:r>
          </a:p>
        </p:txBody>
      </p:sp>
      <p:sp>
        <p:nvSpPr>
          <p:cNvPr id="81923" name="Espace réservé du numéro de diapositive 4">
            <a:extLst>
              <a:ext uri="{FF2B5EF4-FFF2-40B4-BE49-F238E27FC236}">
                <a16:creationId xmlns:a16="http://schemas.microsoft.com/office/drawing/2014/main" id="{F81C33C5-C5F2-E2E0-1F8F-9104AFB188D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43961C4-5BEC-49CA-BE71-5226B13AA8D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A3BAC2D3-9DA3-2E2F-088C-379BC78C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Caméra thermique : 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4DFF3AF5-A260-CE3A-62C5-D5F9DF692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05000"/>
            <a:ext cx="5208588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BREC se muni d'une caméra thermique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Une victime 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Un feu couvant.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81926" name="Picture 7" descr="I:\Images\Sapeurs-Pompiers\INC\matériels\Photos\CAM2RA.png">
            <a:extLst>
              <a:ext uri="{FF2B5EF4-FFF2-40B4-BE49-F238E27FC236}">
                <a16:creationId xmlns:a16="http://schemas.microsoft.com/office/drawing/2014/main" id="{7C3A04FA-DA35-FCAE-51D7-7EB6ECD44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35052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8" descr="I:\Images\Sapeurs-Pompiers\INC\matériels\Photos\images CAMERA.jpg">
            <a:extLst>
              <a:ext uri="{FF2B5EF4-FFF2-40B4-BE49-F238E27FC236}">
                <a16:creationId xmlns:a16="http://schemas.microsoft.com/office/drawing/2014/main" id="{7A5E8B32-B302-5179-246E-AFCF4BF8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2813050"/>
            <a:ext cx="364807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re 8">
            <a:extLst>
              <a:ext uri="{FF2B5EF4-FFF2-40B4-BE49-F238E27FC236}">
                <a16:creationId xmlns:a16="http://schemas.microsoft.com/office/drawing/2014/main" id="{7ED5BD92-28A7-3333-E742-ACEA8AD9C4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Matériels associés</a:t>
            </a:r>
          </a:p>
        </p:txBody>
      </p:sp>
      <p:sp>
        <p:nvSpPr>
          <p:cNvPr id="82947" name="Espace réservé du numéro de diapositive 4">
            <a:extLst>
              <a:ext uri="{FF2B5EF4-FFF2-40B4-BE49-F238E27FC236}">
                <a16:creationId xmlns:a16="http://schemas.microsoft.com/office/drawing/2014/main" id="{3CB65791-9812-E261-09A9-0031D87C23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000DAF5-6867-486B-86DE-E67C4A759BA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C64261D0-7920-02DA-64FA-23889B7EF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Cagoule de fuite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48ED74B6-79BB-7202-A4A8-4EED4363D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79248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Engins pompes et toutes les EPC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cagoules de fuites.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Destinées aux victimes,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utilisées par un SP dont l'ARICO connaîtrait un problème.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82950" name="Image 1">
            <a:extLst>
              <a:ext uri="{FF2B5EF4-FFF2-40B4-BE49-F238E27FC236}">
                <a16:creationId xmlns:a16="http://schemas.microsoft.com/office/drawing/2014/main" id="{15CC0754-0CFA-D365-5230-2AC37695F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17900"/>
            <a:ext cx="22891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Image 1">
            <a:extLst>
              <a:ext uri="{FF2B5EF4-FFF2-40B4-BE49-F238E27FC236}">
                <a16:creationId xmlns:a16="http://schemas.microsoft.com/office/drawing/2014/main" id="{E53E8CA0-2D76-FE8F-B45D-FFA4C193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27835" r="59984" b="32222"/>
          <a:stretch>
            <a:fillRect/>
          </a:stretch>
        </p:blipFill>
        <p:spPr bwMode="auto">
          <a:xfrm>
            <a:off x="6227763" y="3054350"/>
            <a:ext cx="23828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4">
            <a:extLst>
              <a:ext uri="{FF2B5EF4-FFF2-40B4-BE49-F238E27FC236}">
                <a16:creationId xmlns:a16="http://schemas.microsoft.com/office/drawing/2014/main" id="{C44B9A9E-DBAF-6F20-20C9-5ABA809DF4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6C34F82-8382-4864-808A-8D61C3C99D4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9430A744-7CBE-19FB-B0BB-227ED9BDF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057400"/>
            <a:ext cx="38100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990600" indent="-5334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3716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752600" indent="-381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209800" indent="-381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Caractéristiques du BG4 :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Poids : 14,8 Kg,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1,2 kg de glace,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Réservoir de chaux,</a:t>
            </a:r>
          </a:p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Volume poumon 5,5 L,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244" name="Titre 8">
            <a:extLst>
              <a:ext uri="{FF2B5EF4-FFF2-40B4-BE49-F238E27FC236}">
                <a16:creationId xmlns:a16="http://schemas.microsoft.com/office/drawing/2014/main" id="{C1C71241-7F95-FF39-E0D3-0AB1AAEFDF93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  <p:pic>
        <p:nvPicPr>
          <p:cNvPr id="10245" name="Picture 6">
            <a:extLst>
              <a:ext uri="{FF2B5EF4-FFF2-40B4-BE49-F238E27FC236}">
                <a16:creationId xmlns:a16="http://schemas.microsoft.com/office/drawing/2014/main" id="{EE8D23BF-BDE0-48B3-40B5-CCC09A2F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5085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re 8">
            <a:extLst>
              <a:ext uri="{FF2B5EF4-FFF2-40B4-BE49-F238E27FC236}">
                <a16:creationId xmlns:a16="http://schemas.microsoft.com/office/drawing/2014/main" id="{249A5BAB-F121-0A77-EC6C-FEC9988B8C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Matériels associés</a:t>
            </a:r>
          </a:p>
        </p:txBody>
      </p:sp>
      <p:sp>
        <p:nvSpPr>
          <p:cNvPr id="83971" name="Espace réservé du numéro de diapositive 4">
            <a:extLst>
              <a:ext uri="{FF2B5EF4-FFF2-40B4-BE49-F238E27FC236}">
                <a16:creationId xmlns:a16="http://schemas.microsoft.com/office/drawing/2014/main" id="{8D04C3D9-64EA-BA05-41A1-9772738727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FD70993-CABC-4829-BE29-F852CF9295D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DB72395E-5D4B-946F-7A84-EB9CFF177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Cagoule de fuite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3973" name="Text Box 5">
            <a:extLst>
              <a:ext uri="{FF2B5EF4-FFF2-40B4-BE49-F238E27FC236}">
                <a16:creationId xmlns:a16="http://schemas.microsoft.com/office/drawing/2014/main" id="{AA58BC82-ADB0-1674-7143-8CB574507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82813"/>
            <a:ext cx="3390900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B2D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altLang="fr-FR" sz="24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modèle au SDMIS.</a:t>
            </a:r>
            <a:endParaRPr lang="fr-FR" altLang="fr-FR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3974" name="Image 1">
            <a:extLst>
              <a:ext uri="{FF2B5EF4-FFF2-40B4-BE49-F238E27FC236}">
                <a16:creationId xmlns:a16="http://schemas.microsoft.com/office/drawing/2014/main" id="{030EE2B7-362B-E185-CF41-7D6FEA6F5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644650"/>
            <a:ext cx="2768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Image 8">
            <a:extLst>
              <a:ext uri="{FF2B5EF4-FFF2-40B4-BE49-F238E27FC236}">
                <a16:creationId xmlns:a16="http://schemas.microsoft.com/office/drawing/2014/main" id="{CE7882AE-256E-5D92-F8EE-4B427851A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2959100"/>
            <a:ext cx="3938587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re 8">
            <a:extLst>
              <a:ext uri="{FF2B5EF4-FFF2-40B4-BE49-F238E27FC236}">
                <a16:creationId xmlns:a16="http://schemas.microsoft.com/office/drawing/2014/main" id="{4BF9D103-A66D-630B-8A40-C5D86A9C55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B.REC</a:t>
            </a:r>
          </a:p>
        </p:txBody>
      </p:sp>
      <p:sp>
        <p:nvSpPr>
          <p:cNvPr id="84995" name="Espace réservé du numéro de diapositive 4">
            <a:extLst>
              <a:ext uri="{FF2B5EF4-FFF2-40B4-BE49-F238E27FC236}">
                <a16:creationId xmlns:a16="http://schemas.microsoft.com/office/drawing/2014/main" id="{4EF454CB-E51D-8FDD-C3BB-FC5754D63B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19FD0FD-2133-40DD-BB97-B121607974E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84996" name="Image 1">
            <a:extLst>
              <a:ext uri="{FF2B5EF4-FFF2-40B4-BE49-F238E27FC236}">
                <a16:creationId xmlns:a16="http://schemas.microsoft.com/office/drawing/2014/main" id="{AF17E683-D43D-48DA-48D2-0A2D63BC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77963"/>
            <a:ext cx="3286125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re 8">
            <a:extLst>
              <a:ext uri="{FF2B5EF4-FFF2-40B4-BE49-F238E27FC236}">
                <a16:creationId xmlns:a16="http://schemas.microsoft.com/office/drawing/2014/main" id="{8A206342-4E62-29E9-F92C-6D40B43462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86019" name="Espace réservé du numéro de diapositive 4">
            <a:extLst>
              <a:ext uri="{FF2B5EF4-FFF2-40B4-BE49-F238E27FC236}">
                <a16:creationId xmlns:a16="http://schemas.microsoft.com/office/drawing/2014/main" id="{070C14AE-F99A-06C3-DF46-BB9F4B2B67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D8B9738-AF92-4C1C-863A-B59FF90777C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FDB9B80-076B-75DC-F634-8857331B4A77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1" name="ZoneTexte 12">
            <a:extLst>
              <a:ext uri="{FF2B5EF4-FFF2-40B4-BE49-F238E27FC236}">
                <a16:creationId xmlns:a16="http://schemas.microsoft.com/office/drawing/2014/main" id="{40C26DC4-1C4A-5C92-8261-580E130C9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6022" name="ZoneTexte 15">
            <a:extLst>
              <a:ext uri="{FF2B5EF4-FFF2-40B4-BE49-F238E27FC236}">
                <a16:creationId xmlns:a16="http://schemas.microsoft.com/office/drawing/2014/main" id="{40CAE698-FEF3-4A8C-E2E3-A553BB886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3810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Présentation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ARICF  : définition, composition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Appareils filtrants : définition, composition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ARICO : définition, composition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Matériels associés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4">
            <a:extLst>
              <a:ext uri="{FF2B5EF4-FFF2-40B4-BE49-F238E27FC236}">
                <a16:creationId xmlns:a16="http://schemas.microsoft.com/office/drawing/2014/main" id="{DB6922B7-0ACC-D623-65B7-1B79E5BE7FA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90E186B-CB2F-4572-933B-49A201EADA7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72843C64-339A-6617-9465-2FF297F6F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42486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Tout appareil ayant été utilisé est systématiquement démonté, nettoyé, désinfecté et contrôlé sur banc.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268" name="Titre 8">
            <a:extLst>
              <a:ext uri="{FF2B5EF4-FFF2-40B4-BE49-F238E27FC236}">
                <a16:creationId xmlns:a16="http://schemas.microsoft.com/office/drawing/2014/main" id="{4B403BD5-D73A-D179-C5AC-1ED4B63608D5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  <a:latin typeface="Times New Roman" panose="02020603050405020304" pitchFamily="18" charset="0"/>
              </a:rPr>
              <a:t>A.R.I.C.F.</a:t>
            </a:r>
          </a:p>
        </p:txBody>
      </p:sp>
      <p:pic>
        <p:nvPicPr>
          <p:cNvPr id="6" name="Image 5" descr="Banc de contole RZ.JPG">
            <a:extLst>
              <a:ext uri="{FF2B5EF4-FFF2-40B4-BE49-F238E27FC236}">
                <a16:creationId xmlns:a16="http://schemas.microsoft.com/office/drawing/2014/main" id="{4AB06F6A-7C1C-0C33-0EC7-E7F8FB09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495800"/>
            <a:ext cx="2095500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CIMG1946.JPG">
            <a:extLst>
              <a:ext uri="{FF2B5EF4-FFF2-40B4-BE49-F238E27FC236}">
                <a16:creationId xmlns:a16="http://schemas.microsoft.com/office/drawing/2014/main" id="{5A6ED513-9077-EA23-D147-DCA7C7D1B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133600"/>
            <a:ext cx="2952750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1" name="Picture 36">
            <a:extLst>
              <a:ext uri="{FF2B5EF4-FFF2-40B4-BE49-F238E27FC236}">
                <a16:creationId xmlns:a16="http://schemas.microsoft.com/office/drawing/2014/main" id="{34426117-E997-C82F-8B98-C847F389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49530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1286</TotalTime>
  <Words>2913</Words>
  <Application>Microsoft Office PowerPoint</Application>
  <PresentationFormat>Affichage à l'écran (4:3)</PresentationFormat>
  <Paragraphs>584</Paragraphs>
  <Slides>82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82</vt:i4>
      </vt:variant>
    </vt:vector>
  </HeadingPairs>
  <TitlesOfParts>
    <vt:vector size="88" baseType="lpstr">
      <vt:lpstr>Arial</vt:lpstr>
      <vt:lpstr>Myriad Pro</vt:lpstr>
      <vt:lpstr>Calibri</vt:lpstr>
      <vt:lpstr>Times New Roman</vt:lpstr>
      <vt:lpstr>Wingdings</vt:lpstr>
      <vt:lpstr>GCCAR</vt:lpstr>
      <vt:lpstr>APPAREIL RESPIRATOIRE ISOLANT</vt:lpstr>
      <vt:lpstr>ARICO</vt:lpstr>
      <vt:lpstr>Le matériel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Matériels associés</vt:lpstr>
      <vt:lpstr>Matériels associés</vt:lpstr>
      <vt:lpstr>Matériels associés</vt:lpstr>
      <vt:lpstr>Matériels associés</vt:lpstr>
      <vt:lpstr>Matériels associés</vt:lpstr>
      <vt:lpstr>Matériels associés</vt:lpstr>
      <vt:lpstr>B.REC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80</cp:revision>
  <cp:lastPrinted>2015-08-06T08:01:37Z</cp:lastPrinted>
  <dcterms:created xsi:type="dcterms:W3CDTF">2015-08-05T10:19:35Z</dcterms:created>
  <dcterms:modified xsi:type="dcterms:W3CDTF">2025-01-14T15:46:57Z</dcterms:modified>
</cp:coreProperties>
</file>