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71" r:id="rId3"/>
    <p:sldId id="270" r:id="rId4"/>
    <p:sldId id="273" r:id="rId5"/>
    <p:sldId id="295" r:id="rId6"/>
    <p:sldId id="296" r:id="rId7"/>
    <p:sldId id="299" r:id="rId8"/>
    <p:sldId id="300" r:id="rId9"/>
    <p:sldId id="274" r:id="rId10"/>
    <p:sldId id="275" r:id="rId11"/>
    <p:sldId id="301" r:id="rId12"/>
    <p:sldId id="276" r:id="rId13"/>
    <p:sldId id="302" r:id="rId14"/>
    <p:sldId id="303" r:id="rId15"/>
    <p:sldId id="304" r:id="rId16"/>
    <p:sldId id="277" r:id="rId17"/>
    <p:sldId id="278" r:id="rId18"/>
    <p:sldId id="279" r:id="rId19"/>
    <p:sldId id="305" r:id="rId20"/>
    <p:sldId id="306" r:id="rId21"/>
    <p:sldId id="308" r:id="rId22"/>
    <p:sldId id="309" r:id="rId23"/>
    <p:sldId id="280" r:id="rId24"/>
    <p:sldId id="311" r:id="rId25"/>
    <p:sldId id="312" r:id="rId26"/>
    <p:sldId id="315" r:id="rId27"/>
    <p:sldId id="316" r:id="rId28"/>
    <p:sldId id="317" r:id="rId29"/>
    <p:sldId id="282" r:id="rId30"/>
    <p:sldId id="338" r:id="rId31"/>
    <p:sldId id="332" r:id="rId32"/>
    <p:sldId id="333" r:id="rId33"/>
    <p:sldId id="325" r:id="rId34"/>
    <p:sldId id="326" r:id="rId35"/>
    <p:sldId id="334" r:id="rId36"/>
    <p:sldId id="335" r:id="rId37"/>
    <p:sldId id="336" r:id="rId38"/>
    <p:sldId id="327" r:id="rId39"/>
    <p:sldId id="328" r:id="rId40"/>
    <p:sldId id="329" r:id="rId41"/>
    <p:sldId id="341" r:id="rId42"/>
    <p:sldId id="330" r:id="rId43"/>
    <p:sldId id="331" r:id="rId44"/>
    <p:sldId id="342" r:id="rId45"/>
    <p:sldId id="346" r:id="rId46"/>
    <p:sldId id="343" r:id="rId47"/>
    <p:sldId id="344" r:id="rId48"/>
    <p:sldId id="345" r:id="rId49"/>
    <p:sldId id="347" r:id="rId50"/>
    <p:sldId id="353" r:id="rId51"/>
    <p:sldId id="356" r:id="rId52"/>
    <p:sldId id="357" r:id="rId53"/>
    <p:sldId id="348" r:id="rId54"/>
    <p:sldId id="354" r:id="rId55"/>
    <p:sldId id="355" r:id="rId56"/>
    <p:sldId id="294" r:id="rId57"/>
    <p:sldId id="272" r:id="rId58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1202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237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CA1E7A8-D2A0-DED9-EDF1-F87F42938D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2AD9F34-FC76-5627-FA0F-470712272E9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F107309-346C-4980-B1F5-7B933B5F3810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51B4CADA-E6E2-8EBA-DA07-0B0F20150F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62144E40-8139-0107-33C7-996D394A2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2AB4716-5210-0CF3-157A-2EC620EE1B8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CB37EB-959A-CECF-7372-332B0F7CB6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C31CF91-0544-449D-A4FE-30C8B68E1E5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501062-A939-8EDA-6E77-A13C6AA5D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EA600-7752-4476-AAC4-400DD5BF60E5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C7959E-3A58-373E-2FC2-D49A4866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3D6353-CCE8-ACC3-E87B-2D416308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52D4A-6D14-4C12-954C-51B3608BB5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65085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454E9-0B6D-DA49-04DC-F2631D82B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CA02F-21CD-45FB-8DDB-D67175C9D67A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873328-FB7A-0644-2065-5440890D7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0CBE1D-DA20-BF31-5098-0A969F1F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58EC3-7262-463C-AC05-5053B51C114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8625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294A0C-0FB8-8024-6C7F-D97635433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2BF07-C635-405C-BCCE-4452E7BB1BDA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142159-C590-821E-3F3D-C1E3A5A1A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BA0C70-EA78-B6D8-E26C-0D8FF3509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DFDAD-3064-4C86-BB4D-0523EE94412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63907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79DE54-7144-66DE-BFAC-5529E3C87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5B421-C9EE-4940-80F8-7CD6E20DF872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FAB8AD-D83B-D783-DA6C-F6D328B1B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565161-11D2-C78D-3841-A7EA11BDE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B763C-C056-40B1-A4FE-A6ACD385FCC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5534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13F9E9-29CD-8C85-8F6B-C120D5F52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0BD49-3133-49C7-9AEA-B411DC0EB06E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2DA21C-A781-64BC-9787-B270F2F9E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FE5B6E-B9E9-CFC7-000C-5E0502515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778CC-3F7C-4E14-B55B-B57F2BB73F4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8003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FEA53452-8057-F7D9-4CE2-E5390BBAA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EE31D-74FE-4781-9300-B39B06C3970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01506AF8-C146-2C61-DA4D-98AE18EE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1C6E51C0-FFDA-DAA2-DA75-63D4AB237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A2404-20B3-40EA-8325-BE8DC57128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26088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E4DB61C4-E13B-966C-CC7D-0A47D982F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63667-A509-4F33-A466-957A50EF51C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36D9683C-C118-E35B-9ADB-5B584286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BF4C827-ABF0-88C4-73C7-B3EAA8AB3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8498F-410E-44C9-9723-CBDCE7F6F95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2868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E7B0AAC2-B1EB-1578-5705-53255599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98468-CB6B-43A9-A3E1-CFBF02E4D97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F042C36E-407C-89B9-F7BD-8FEAAED6B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B7D8513F-5616-A38F-2A55-34D7CB03E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F4741-8875-4F14-B5D3-8135302CE74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04311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D20ADEFB-F48D-4408-40CD-365C4D547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F7421-2B45-4DF5-9B2C-A4DAEDBCC7B2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66EDA6AB-CE19-C019-C9E9-36A0C5759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A93270ED-3DDC-5A32-FB10-BEF304BE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57421-BFF6-4A61-994E-60677F5EF3F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1171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D09AA1B-CB78-E7B0-FCC3-1E4DB418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76A7F-B5F0-40D3-9F55-D86E0EBEB1BF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8E0B741-8AEB-074D-DF9D-F3BDA08E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46F7384-7D6F-B2D1-6B76-54415DCB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101FB-517F-4816-A33F-D88B7BD7A0D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913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3D131D0-3446-91BD-0A68-C221AB65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766E9-7A25-416E-A89F-6EC59B0E92DA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B8CA77F5-DC4F-6B7B-7DE9-E3EF19B01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27968CA-3F15-3B37-21A9-EF0653989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C7740-9117-476D-B115-036C8F4B2DA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6636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0396190C-98A1-6EA5-3786-A1734877CF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4B4A8584-EDAD-6578-B913-C5AA5FEB21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B5D2F-CFF1-F98F-1311-BFC9CD24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E0612A-CD1B-42C0-BA9C-D9E766A41DA5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D409D4-CD46-B01C-E2A4-ACDEF8D86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FB98AF-D687-9B74-1F05-7F707FAE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Myriad Pro" charset="0"/>
              </a:defRPr>
            </a:lvl1pPr>
          </a:lstStyle>
          <a:p>
            <a:pPr>
              <a:defRPr/>
            </a:pPr>
            <a:fld id="{55C8B06F-50D4-4C4E-BCD5-4457CA9501C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82E6F78-956A-1001-B6D0-8F3F810A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28600"/>
            <a:ext cx="7705725" cy="115252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Différentes spécialités</a:t>
            </a: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CE20F6E7-5844-6DA7-D8C9-F450137E8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225" y="6237288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2024 – Version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8">
            <a:extLst>
              <a:ext uri="{FF2B5EF4-FFF2-40B4-BE49-F238E27FC236}">
                <a16:creationId xmlns:a16="http://schemas.microsoft.com/office/drawing/2014/main" id="{05EB05EB-9A5A-26A6-939D-48F654BC60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12291" name="Espace réservé du numéro de diapositive 4">
            <a:extLst>
              <a:ext uri="{FF2B5EF4-FFF2-40B4-BE49-F238E27FC236}">
                <a16:creationId xmlns:a16="http://schemas.microsoft.com/office/drawing/2014/main" id="{4E5BB62B-A46F-087F-CB50-B3DC5CD4EAE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2A7B3F4-99F8-41E6-9AF6-C6FCF330899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292" name="Rectangle 7">
            <a:extLst>
              <a:ext uri="{FF2B5EF4-FFF2-40B4-BE49-F238E27FC236}">
                <a16:creationId xmlns:a16="http://schemas.microsoft.com/office/drawing/2014/main" id="{92A1CC0A-921A-AD08-C43A-68BD1F595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28800"/>
            <a:ext cx="8229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Intervient en milieu naturel et urbain,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sauvetages ou évacuations de victimes, secours en ravin et opérations d’accès difficiles (grues, édifices, falaises…),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12293" name="Image 7">
            <a:extLst>
              <a:ext uri="{FF2B5EF4-FFF2-40B4-BE49-F238E27FC236}">
                <a16:creationId xmlns:a16="http://schemas.microsoft.com/office/drawing/2014/main" id="{A4A9D316-DE96-AFE0-0E2D-16F419A25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3141663"/>
            <a:ext cx="35941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I:\Images\Sapeurs-Pompiers\Spécialités\Spécialités\DSC_0113.JPG">
            <a:extLst>
              <a:ext uri="{FF2B5EF4-FFF2-40B4-BE49-F238E27FC236}">
                <a16:creationId xmlns:a16="http://schemas.microsoft.com/office/drawing/2014/main" id="{349037A6-BF8D-6230-BC1B-5177867E0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713038"/>
            <a:ext cx="2347913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1">
            <a:extLst>
              <a:ext uri="{FF2B5EF4-FFF2-40B4-BE49-F238E27FC236}">
                <a16:creationId xmlns:a16="http://schemas.microsoft.com/office/drawing/2014/main" id="{049CAFF7-B83D-22B0-F923-111C29579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S.M.P.P. :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8">
            <a:extLst>
              <a:ext uri="{FF2B5EF4-FFF2-40B4-BE49-F238E27FC236}">
                <a16:creationId xmlns:a16="http://schemas.microsoft.com/office/drawing/2014/main" id="{CF622AE0-392D-F8CD-B02B-CCF4ADD12D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13315" name="Espace réservé du numéro de diapositive 4">
            <a:extLst>
              <a:ext uri="{FF2B5EF4-FFF2-40B4-BE49-F238E27FC236}">
                <a16:creationId xmlns:a16="http://schemas.microsoft.com/office/drawing/2014/main" id="{C3B5EE62-7199-7BED-B6E1-4882A63F0A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A5B3C9-1B8E-4B3F-96A1-4115F2AEA1A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316" name="Rectangle 5">
            <a:extLst>
              <a:ext uri="{FF2B5EF4-FFF2-40B4-BE49-F238E27FC236}">
                <a16:creationId xmlns:a16="http://schemas.microsoft.com/office/drawing/2014/main" id="{AA2B996C-D0C7-25EE-4510-ED1F48271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229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Sont aussi spécialisées dans les manœuvres d’hélitreuillage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13317" name="Image 1">
            <a:extLst>
              <a:ext uri="{FF2B5EF4-FFF2-40B4-BE49-F238E27FC236}">
                <a16:creationId xmlns:a16="http://schemas.microsoft.com/office/drawing/2014/main" id="{4F54F484-BE16-E94D-6742-2FBACFC97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673350"/>
            <a:ext cx="22542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 descr="I:\Images\Sapeurs-Pompiers\INC\engins\Photos\z.jpg">
            <a:extLst>
              <a:ext uri="{FF2B5EF4-FFF2-40B4-BE49-F238E27FC236}">
                <a16:creationId xmlns:a16="http://schemas.microsoft.com/office/drawing/2014/main" id="{B31D0931-0418-4EA9-C768-E61E55477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673350"/>
            <a:ext cx="39306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1">
            <a:extLst>
              <a:ext uri="{FF2B5EF4-FFF2-40B4-BE49-F238E27FC236}">
                <a16:creationId xmlns:a16="http://schemas.microsoft.com/office/drawing/2014/main" id="{79398CFD-CB5E-6A24-48F6-D610D507B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S.M.P.P. :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8">
            <a:extLst>
              <a:ext uri="{FF2B5EF4-FFF2-40B4-BE49-F238E27FC236}">
                <a16:creationId xmlns:a16="http://schemas.microsoft.com/office/drawing/2014/main" id="{0047C86C-56E8-54D9-9F0E-3B4F9122B8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14339" name="Espace réservé du numéro de diapositive 4">
            <a:extLst>
              <a:ext uri="{FF2B5EF4-FFF2-40B4-BE49-F238E27FC236}">
                <a16:creationId xmlns:a16="http://schemas.microsoft.com/office/drawing/2014/main" id="{A28AB759-13DD-E7D7-6F73-4DD5A2B0DAD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252CFE0-AF0D-417A-B60F-1786B52A0CF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5DA89CCB-6EBA-140F-87AA-E14B5BC63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N.R.B.C.e – GSE :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77F71968-B1DB-37AB-CEFB-C37158711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828800"/>
            <a:ext cx="81534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répondre à la menace et aux risques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ucléaire,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adiologique,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iologique,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himique et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xplosif </a:t>
            </a:r>
          </a:p>
        </p:txBody>
      </p:sp>
      <p:pic>
        <p:nvPicPr>
          <p:cNvPr id="14342" name="Image 1">
            <a:extLst>
              <a:ext uri="{FF2B5EF4-FFF2-40B4-BE49-F238E27FC236}">
                <a16:creationId xmlns:a16="http://schemas.microsoft.com/office/drawing/2014/main" id="{8A8A7C95-0CCA-D19F-4B68-F57A7275F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835150"/>
            <a:ext cx="28670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8">
            <a:extLst>
              <a:ext uri="{FF2B5EF4-FFF2-40B4-BE49-F238E27FC236}">
                <a16:creationId xmlns:a16="http://schemas.microsoft.com/office/drawing/2014/main" id="{5D45E0B3-4473-BFF8-9EE9-01C764FB93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15363" name="Espace réservé du numéro de diapositive 4">
            <a:extLst>
              <a:ext uri="{FF2B5EF4-FFF2-40B4-BE49-F238E27FC236}">
                <a16:creationId xmlns:a16="http://schemas.microsoft.com/office/drawing/2014/main" id="{548D3812-7E17-EBC8-6699-F47858C7377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EBAB211-8832-4BAE-A19B-172AF4D744D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5364" name="Rectangle 1">
            <a:extLst>
              <a:ext uri="{FF2B5EF4-FFF2-40B4-BE49-F238E27FC236}">
                <a16:creationId xmlns:a16="http://schemas.microsoft.com/office/drawing/2014/main" id="{2D454437-0717-9EC0-AFB9-1E93324E9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N.R.B.C.e :</a:t>
            </a: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C2C0F4DF-80B6-DBB5-6B02-903C3344B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830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Doté de moyens de l’Etat, les équipes contribuent à la couverture zonale (VDIP).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5366" name="Picture 8" descr="c1e2ed08b7">
            <a:extLst>
              <a:ext uri="{FF2B5EF4-FFF2-40B4-BE49-F238E27FC236}">
                <a16:creationId xmlns:a16="http://schemas.microsoft.com/office/drawing/2014/main" id="{340E62D2-7C44-21A1-DA80-2E0A15731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3429000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 6">
            <a:extLst>
              <a:ext uri="{FF2B5EF4-FFF2-40B4-BE49-F238E27FC236}">
                <a16:creationId xmlns:a16="http://schemas.microsoft.com/office/drawing/2014/main" id="{9679572B-36B7-46E7-0FB2-8B73B0F3F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14600"/>
            <a:ext cx="2579688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8">
            <a:extLst>
              <a:ext uri="{FF2B5EF4-FFF2-40B4-BE49-F238E27FC236}">
                <a16:creationId xmlns:a16="http://schemas.microsoft.com/office/drawing/2014/main" id="{E5C4F180-2025-5EFB-B7C1-9DE79F76A9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16387" name="Espace réservé du numéro de diapositive 4">
            <a:extLst>
              <a:ext uri="{FF2B5EF4-FFF2-40B4-BE49-F238E27FC236}">
                <a16:creationId xmlns:a16="http://schemas.microsoft.com/office/drawing/2014/main" id="{23FD36FD-53B5-CDF0-F68F-AB04E149839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22A9266-6786-4F57-B548-B0B8DA881D3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id="{6C820990-A39C-22D8-DCE0-6A3320184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N.R.B.C.e :</a:t>
            </a:r>
          </a:p>
        </p:txBody>
      </p:sp>
      <p:sp>
        <p:nvSpPr>
          <p:cNvPr id="16389" name="Rectangle 6">
            <a:extLst>
              <a:ext uri="{FF2B5EF4-FFF2-40B4-BE49-F238E27FC236}">
                <a16:creationId xmlns:a16="http://schemas.microsoft.com/office/drawing/2014/main" id="{81061196-FF20-80EC-1858-B36E1D36A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80010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CMIC (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ellule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obile d'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ntervention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himique). 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dotés de matériel de détection, prélèvement, et travaillent sous des scaphandres totalement étanches.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16390" name="Picture 7" descr="I:\Images\Sapeurs-Pompiers\RTN\Technologiques\Chimique\Clipart\spe03.gif">
            <a:extLst>
              <a:ext uri="{FF2B5EF4-FFF2-40B4-BE49-F238E27FC236}">
                <a16:creationId xmlns:a16="http://schemas.microsoft.com/office/drawing/2014/main" id="{880E7BF0-B8E5-B663-7705-BB15C5377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657600"/>
            <a:ext cx="2122488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>
            <a:extLst>
              <a:ext uri="{FF2B5EF4-FFF2-40B4-BE49-F238E27FC236}">
                <a16:creationId xmlns:a16="http://schemas.microsoft.com/office/drawing/2014/main" id="{342FE3E7-079C-24A6-3708-B1D7ADC8A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175000"/>
            <a:ext cx="1839913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8">
            <a:extLst>
              <a:ext uri="{FF2B5EF4-FFF2-40B4-BE49-F238E27FC236}">
                <a16:creationId xmlns:a16="http://schemas.microsoft.com/office/drawing/2014/main" id="{A1F44B4F-83D4-EDC6-7382-E4B5FB4CFA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17411" name="Espace réservé du numéro de diapositive 4">
            <a:extLst>
              <a:ext uri="{FF2B5EF4-FFF2-40B4-BE49-F238E27FC236}">
                <a16:creationId xmlns:a16="http://schemas.microsoft.com/office/drawing/2014/main" id="{CD794D66-E4CE-6522-1E47-C2A202D7625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0597C2B-9D3A-4D13-BE21-8D323858F9B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7412" name="Rectangle 1">
            <a:extLst>
              <a:ext uri="{FF2B5EF4-FFF2-40B4-BE49-F238E27FC236}">
                <a16:creationId xmlns:a16="http://schemas.microsoft.com/office/drawing/2014/main" id="{201F857A-70CC-6474-8904-4F82EB9C0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N.R.B.C.e :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1A10DABC-CDB1-1DA6-56D0-4648B4811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81200"/>
            <a:ext cx="8229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CMIR (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ellule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obile d'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ntervention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adiologique)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produits radioactifs.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75A69969-D3DE-6870-5018-EFC8FA65F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2743200"/>
            <a:ext cx="24590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>
            <a:extLst>
              <a:ext uri="{FF2B5EF4-FFF2-40B4-BE49-F238E27FC236}">
                <a16:creationId xmlns:a16="http://schemas.microsoft.com/office/drawing/2014/main" id="{1102997C-6302-335C-CC94-1FBAE8BC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71800"/>
            <a:ext cx="22796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8">
            <a:extLst>
              <a:ext uri="{FF2B5EF4-FFF2-40B4-BE49-F238E27FC236}">
                <a16:creationId xmlns:a16="http://schemas.microsoft.com/office/drawing/2014/main" id="{EDE73E90-10BF-CF7D-F8D7-08DC2DF01E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18435" name="Espace réservé du numéro de diapositive 4">
            <a:extLst>
              <a:ext uri="{FF2B5EF4-FFF2-40B4-BE49-F238E27FC236}">
                <a16:creationId xmlns:a16="http://schemas.microsoft.com/office/drawing/2014/main" id="{3363099E-E86C-8ADB-D72F-14F8FEC502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556F954-0124-490D-8B1B-CBA373586AE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8436" name="Rectangle 1">
            <a:extLst>
              <a:ext uri="{FF2B5EF4-FFF2-40B4-BE49-F238E27FC236}">
                <a16:creationId xmlns:a16="http://schemas.microsoft.com/office/drawing/2014/main" id="{274D4EC9-00C7-6A37-3B13-DE7200F0F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Feux de forêts – GN :</a:t>
            </a:r>
          </a:p>
        </p:txBody>
      </p:sp>
      <p:sp>
        <p:nvSpPr>
          <p:cNvPr id="18437" name="Rectangle 1029">
            <a:extLst>
              <a:ext uri="{FF2B5EF4-FFF2-40B4-BE49-F238E27FC236}">
                <a16:creationId xmlns:a16="http://schemas.microsoft.com/office/drawing/2014/main" id="{41730C2E-17F2-2E73-7D9E-D71D86C1D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05000"/>
            <a:ext cx="8153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Chaque année, le SDMIS recense en moyenne 1 600 feux de végétation (herbes, broussailles, récoltes, bois et forêts).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8438" name="Image 5">
            <a:extLst>
              <a:ext uri="{FF2B5EF4-FFF2-40B4-BE49-F238E27FC236}">
                <a16:creationId xmlns:a16="http://schemas.microsoft.com/office/drawing/2014/main" id="{F75725EE-3BA4-B6FE-15F2-156A4DD33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874963"/>
            <a:ext cx="55943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8">
            <a:extLst>
              <a:ext uri="{FF2B5EF4-FFF2-40B4-BE49-F238E27FC236}">
                <a16:creationId xmlns:a16="http://schemas.microsoft.com/office/drawing/2014/main" id="{A89122B5-1893-DE17-A80C-9F6EB79DBE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19459" name="Espace réservé du numéro de diapositive 4">
            <a:extLst>
              <a:ext uri="{FF2B5EF4-FFF2-40B4-BE49-F238E27FC236}">
                <a16:creationId xmlns:a16="http://schemas.microsoft.com/office/drawing/2014/main" id="{823F0E80-22FB-7460-D66E-BD6485E5A39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DF3E661-5E64-4CAA-8272-D931FD12371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9460" name="Rectangle 2053">
            <a:extLst>
              <a:ext uri="{FF2B5EF4-FFF2-40B4-BE49-F238E27FC236}">
                <a16:creationId xmlns:a16="http://schemas.microsoft.com/office/drawing/2014/main" id="{C11CDB81-12C1-7338-A142-7C3F6E234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81534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1 050 SPP et SPV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formés et recyclés régulièrement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Parc matériel conséquent : CCF  - CCFM 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SDMIS envoie des colonnes de renfort dans des départements du sud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19461" name="Rectangle 1">
            <a:extLst>
              <a:ext uri="{FF2B5EF4-FFF2-40B4-BE49-F238E27FC236}">
                <a16:creationId xmlns:a16="http://schemas.microsoft.com/office/drawing/2014/main" id="{95E6C941-48F8-EE71-41C3-6C9B6EA42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189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Feux de forêts :</a:t>
            </a:r>
          </a:p>
        </p:txBody>
      </p:sp>
      <p:pic>
        <p:nvPicPr>
          <p:cNvPr id="19462" name="Image 1">
            <a:extLst>
              <a:ext uri="{FF2B5EF4-FFF2-40B4-BE49-F238E27FC236}">
                <a16:creationId xmlns:a16="http://schemas.microsoft.com/office/drawing/2014/main" id="{FAB795C5-0915-6D67-83C4-CE0319A8C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708400"/>
            <a:ext cx="1819275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Image 36">
            <a:extLst>
              <a:ext uri="{FF2B5EF4-FFF2-40B4-BE49-F238E27FC236}">
                <a16:creationId xmlns:a16="http://schemas.microsoft.com/office/drawing/2014/main" id="{D3DF38DE-A2C3-A379-CDA0-EF33F04AA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8"/>
          <a:stretch>
            <a:fillRect/>
          </a:stretch>
        </p:blipFill>
        <p:spPr bwMode="auto">
          <a:xfrm>
            <a:off x="684213" y="3500438"/>
            <a:ext cx="45513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8">
            <a:extLst>
              <a:ext uri="{FF2B5EF4-FFF2-40B4-BE49-F238E27FC236}">
                <a16:creationId xmlns:a16="http://schemas.microsoft.com/office/drawing/2014/main" id="{39B9CFF2-4812-BD71-DF35-00D9322A03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20483" name="Espace réservé du numéro de diapositive 4">
            <a:extLst>
              <a:ext uri="{FF2B5EF4-FFF2-40B4-BE49-F238E27FC236}">
                <a16:creationId xmlns:a16="http://schemas.microsoft.com/office/drawing/2014/main" id="{4AE98F26-60C0-AAEF-700C-EF0983FB308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70B787C-E0E6-4BAE-A7C1-B3B93262092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0484" name="Rectangle 1">
            <a:extLst>
              <a:ext uri="{FF2B5EF4-FFF2-40B4-BE49-F238E27FC236}">
                <a16:creationId xmlns:a16="http://schemas.microsoft.com/office/drawing/2014/main" id="{14DF034F-F242-FCEC-7C42-6B24742B4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Transmissions – GO : </a:t>
            </a: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1D3D82A3-ADC5-16AD-2A52-AACF6F1B3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60575"/>
            <a:ext cx="82296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Moyens de transmissions radio équipent tous les véhicules de secours et permettent la liaison avec le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pérationnel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épartemental d’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ncendie et de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ecours (CODIS) et le commandement de terrain.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Système A.N.T.A.R.E.S (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daptation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ationale des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ransmissions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ux Risques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aux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ecours), permettant une interconnexion entre les services qui participent aux secours,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486" name="Image 1">
            <a:extLst>
              <a:ext uri="{FF2B5EF4-FFF2-40B4-BE49-F238E27FC236}">
                <a16:creationId xmlns:a16="http://schemas.microsoft.com/office/drawing/2014/main" id="{9AEA0C07-B678-F43A-4EEF-E373DF2B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91000"/>
            <a:ext cx="2427288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8">
            <a:extLst>
              <a:ext uri="{FF2B5EF4-FFF2-40B4-BE49-F238E27FC236}">
                <a16:creationId xmlns:a16="http://schemas.microsoft.com/office/drawing/2014/main" id="{5E735229-6E6F-9DCF-0AFB-AEEC393C65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21507" name="Espace réservé du numéro de diapositive 4">
            <a:extLst>
              <a:ext uri="{FF2B5EF4-FFF2-40B4-BE49-F238E27FC236}">
                <a16:creationId xmlns:a16="http://schemas.microsoft.com/office/drawing/2014/main" id="{8861791C-46F3-8E56-CBAC-58814AC3F5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830EAF-EBAD-4091-ABB2-365E853D054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1508" name="Rectangle 1">
            <a:extLst>
              <a:ext uri="{FF2B5EF4-FFF2-40B4-BE49-F238E27FC236}">
                <a16:creationId xmlns:a16="http://schemas.microsoft.com/office/drawing/2014/main" id="{435F953F-EA05-C218-3F71-C8BC5B56A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Transmissions : 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2E1721E5-FFB5-452F-E48C-F5EBC2452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65325"/>
            <a:ext cx="82296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1 900 équipements embarqués (appareils mobiles ou portatifs) ou fixes (implantés au CTA/ CODIS et dans les casernes).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Procédures arrêtées au niveau national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précisées par l’Ordre de base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départemental des transmissions (OBDT).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1510" name="Image 1">
            <a:extLst>
              <a:ext uri="{FF2B5EF4-FFF2-40B4-BE49-F238E27FC236}">
                <a16:creationId xmlns:a16="http://schemas.microsoft.com/office/drawing/2014/main" id="{5EE4C810-546A-618B-7E69-62F28AD0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2973388"/>
            <a:ext cx="361473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F26D8C52-A906-D49B-D300-451CDA3C57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chez les SP du SDMIS</a:t>
            </a:r>
          </a:p>
        </p:txBody>
      </p:sp>
      <p:sp>
        <p:nvSpPr>
          <p:cNvPr id="4099" name="Espace réservé du numéro de diapositive 4">
            <a:extLst>
              <a:ext uri="{FF2B5EF4-FFF2-40B4-BE49-F238E27FC236}">
                <a16:creationId xmlns:a16="http://schemas.microsoft.com/office/drawing/2014/main" id="{DA0F83B3-3F3E-5676-1636-28CCE5609E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8D276FA-A25F-410B-B633-E33FC8A0E19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7E66523-789A-932F-09FE-A1D35D9BDA07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6">
            <a:extLst>
              <a:ext uri="{FF2B5EF4-FFF2-40B4-BE49-F238E27FC236}">
                <a16:creationId xmlns:a16="http://schemas.microsoft.com/office/drawing/2014/main" id="{53CCA406-36A0-310F-1330-F30C5323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2" name="ZoneTexte 20">
            <a:extLst>
              <a:ext uri="{FF2B5EF4-FFF2-40B4-BE49-F238E27FC236}">
                <a16:creationId xmlns:a16="http://schemas.microsoft.com/office/drawing/2014/main" id="{12888EBB-88C6-5C78-CC7F-350D33CB7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connaître les spécialités existantes au sein du SDMIS.</a:t>
            </a:r>
          </a:p>
        </p:txBody>
      </p:sp>
      <p:sp>
        <p:nvSpPr>
          <p:cNvPr id="4103" name="ZoneTexte 15">
            <a:extLst>
              <a:ext uri="{FF2B5EF4-FFF2-40B4-BE49-F238E27FC236}">
                <a16:creationId xmlns:a16="http://schemas.microsoft.com/office/drawing/2014/main" id="{774F3E6B-8B3F-08D4-652E-ADB4F5C88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90800"/>
            <a:ext cx="3733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Spécialités opérationnelles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Spécialités non opérationnelles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8">
            <a:extLst>
              <a:ext uri="{FF2B5EF4-FFF2-40B4-BE49-F238E27FC236}">
                <a16:creationId xmlns:a16="http://schemas.microsoft.com/office/drawing/2014/main" id="{464FDA79-B58F-1CB2-422B-BC0ABD8AF1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22531" name="Espace réservé du numéro de diapositive 4">
            <a:extLst>
              <a:ext uri="{FF2B5EF4-FFF2-40B4-BE49-F238E27FC236}">
                <a16:creationId xmlns:a16="http://schemas.microsoft.com/office/drawing/2014/main" id="{2CA0A6C4-099D-DAB4-27AC-2369BEF23B9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1ADA326-7D86-46B3-A9FC-154D27C0B42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2532" name="Rectangle 1">
            <a:extLst>
              <a:ext uri="{FF2B5EF4-FFF2-40B4-BE49-F238E27FC236}">
                <a16:creationId xmlns:a16="http://schemas.microsoft.com/office/drawing/2014/main" id="{06EB6A28-6ADC-CB1C-6C6D-4EF32CE58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Sauvetage déblaiement – GCN :  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28CD3CF6-70F3-1B44-42E5-7B01337F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828800"/>
            <a:ext cx="83058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 à rechercher et dégager les victimes ensevelies lors d’effondrements. 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Répartis dans 5 casernes, les sauveteurs- déblayeurs peuvent aussi être amenés à donner des avis techniques sur des risques (menace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d’effondrement ...)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 participer à des colonnes de renfort.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Dotés de matériels performants et adaptés à leurs missions.</a:t>
            </a:r>
          </a:p>
        </p:txBody>
      </p:sp>
      <p:pic>
        <p:nvPicPr>
          <p:cNvPr id="22534" name="Image 8">
            <a:extLst>
              <a:ext uri="{FF2B5EF4-FFF2-40B4-BE49-F238E27FC236}">
                <a16:creationId xmlns:a16="http://schemas.microsoft.com/office/drawing/2014/main" id="{7B3F58B7-32E3-1B9C-584E-1413631E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351338"/>
            <a:ext cx="26860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age 1">
            <a:extLst>
              <a:ext uri="{FF2B5EF4-FFF2-40B4-BE49-F238E27FC236}">
                <a16:creationId xmlns:a16="http://schemas.microsoft.com/office/drawing/2014/main" id="{2E3299DF-3497-8D74-7AE7-088EB3943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3124200"/>
            <a:ext cx="20986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8">
            <a:extLst>
              <a:ext uri="{FF2B5EF4-FFF2-40B4-BE49-F238E27FC236}">
                <a16:creationId xmlns:a16="http://schemas.microsoft.com/office/drawing/2014/main" id="{208CE6E1-4E87-A7CB-D70C-6C888A7C87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23555" name="Espace réservé du numéro de diapositive 4">
            <a:extLst>
              <a:ext uri="{FF2B5EF4-FFF2-40B4-BE49-F238E27FC236}">
                <a16:creationId xmlns:a16="http://schemas.microsoft.com/office/drawing/2014/main" id="{83D1FC3E-E194-824E-4409-E72811D6434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407E816-F4C6-4E6B-888F-B907FFD887F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3556" name="Rectangle 1">
            <a:extLst>
              <a:ext uri="{FF2B5EF4-FFF2-40B4-BE49-F238E27FC236}">
                <a16:creationId xmlns:a16="http://schemas.microsoft.com/office/drawing/2014/main" id="{6611B316-12E0-8CF9-8ED1-5A6E75D94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Cynotechnie et animalier - GE :  </a:t>
            </a:r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A7335109-65C1-5E2A-79A6-79A1A9FDE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28800"/>
            <a:ext cx="8229600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Intervient lors des missions de recherche de personnes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ensevelies et de personnes égarées.  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Binômes opérationnels = un conducteur cynotechnique et son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Chien.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		Le suivi médical des chiens et le conseil technique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		sur certaines interventions sont assurés par un vétérinaire du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	              SDS du SDMIS. </a:t>
            </a:r>
          </a:p>
        </p:txBody>
      </p:sp>
      <p:pic>
        <p:nvPicPr>
          <p:cNvPr id="23558" name="Image 9">
            <a:extLst>
              <a:ext uri="{FF2B5EF4-FFF2-40B4-BE49-F238E27FC236}">
                <a16:creationId xmlns:a16="http://schemas.microsoft.com/office/drawing/2014/main" id="{46216F9B-57B7-6D9D-5920-F35272B1B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265238"/>
            <a:ext cx="17319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Image 1">
            <a:extLst>
              <a:ext uri="{FF2B5EF4-FFF2-40B4-BE49-F238E27FC236}">
                <a16:creationId xmlns:a16="http://schemas.microsoft.com/office/drawing/2014/main" id="{6340EB5E-93B2-1C25-363B-5D694A361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3573463"/>
            <a:ext cx="1906587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8">
            <a:extLst>
              <a:ext uri="{FF2B5EF4-FFF2-40B4-BE49-F238E27FC236}">
                <a16:creationId xmlns:a16="http://schemas.microsoft.com/office/drawing/2014/main" id="{FA18369A-BA2E-C405-F0CD-FB2EF2F2BA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24579" name="Espace réservé du numéro de diapositive 4">
            <a:extLst>
              <a:ext uri="{FF2B5EF4-FFF2-40B4-BE49-F238E27FC236}">
                <a16:creationId xmlns:a16="http://schemas.microsoft.com/office/drawing/2014/main" id="{5E6E0AA5-384F-D501-A61D-62B0FDD0B84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9892462-772B-42C4-B17C-9D3DB95B0CD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4580" name="Rectangle 1">
            <a:extLst>
              <a:ext uri="{FF2B5EF4-FFF2-40B4-BE49-F238E27FC236}">
                <a16:creationId xmlns:a16="http://schemas.microsoft.com/office/drawing/2014/main" id="{5A6BA209-F67B-DD0E-9AEF-37F3E3CDC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Cynotechnie et animalier - GE :  </a:t>
            </a: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0E3D46E7-67D4-0C2D-983C-B999CFA99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8229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Missions animalières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animaux menaçants sur la voie publique, 5chiens dangereux, etc.°, sauvetage ou assistance à animaux (tombés à l’eau, en excavation, etc.) et capture d’animaux dangereux (crocodiles, tortues carnivores, serpents, iguanes, araignées, singes, etc.). 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4582" name="Picture 6" descr="I:\Images\Sapeurs-Pompiers\DIV\Animaux\Photos\divp12.BMP">
            <a:extLst>
              <a:ext uri="{FF2B5EF4-FFF2-40B4-BE49-F238E27FC236}">
                <a16:creationId xmlns:a16="http://schemas.microsoft.com/office/drawing/2014/main" id="{143EF823-B8AE-131F-C513-AFE2CC533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10000"/>
            <a:ext cx="31305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I:\Images\Sapeurs-Pompiers\DIV\Animaux\Photos\ANIMX856.JPG">
            <a:extLst>
              <a:ext uri="{FF2B5EF4-FFF2-40B4-BE49-F238E27FC236}">
                <a16:creationId xmlns:a16="http://schemas.microsoft.com/office/drawing/2014/main" id="{6EFE5EC9-C61E-4534-CBA5-8B68649E8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32766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8">
            <a:extLst>
              <a:ext uri="{FF2B5EF4-FFF2-40B4-BE49-F238E27FC236}">
                <a16:creationId xmlns:a16="http://schemas.microsoft.com/office/drawing/2014/main" id="{F278E53A-B94E-E79A-8AEC-C0C7C90B69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25603" name="Espace réservé du numéro de diapositive 4">
            <a:extLst>
              <a:ext uri="{FF2B5EF4-FFF2-40B4-BE49-F238E27FC236}">
                <a16:creationId xmlns:a16="http://schemas.microsoft.com/office/drawing/2014/main" id="{A6F87589-8A31-4044-1819-85ACEF5B4A2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EAF331-761C-48B9-833F-CE3E76D3642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5604" name="Rectangle 1">
            <a:extLst>
              <a:ext uri="{FF2B5EF4-FFF2-40B4-BE49-F238E27FC236}">
                <a16:creationId xmlns:a16="http://schemas.microsoft.com/office/drawing/2014/main" id="{51FA4090-8B71-BD08-C0C9-72BCB98DD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Milieux confinés – GCO : </a:t>
            </a:r>
          </a:p>
        </p:txBody>
      </p:sp>
      <p:pic>
        <p:nvPicPr>
          <p:cNvPr id="25605" name="Image 11">
            <a:extLst>
              <a:ext uri="{FF2B5EF4-FFF2-40B4-BE49-F238E27FC236}">
                <a16:creationId xmlns:a16="http://schemas.microsoft.com/office/drawing/2014/main" id="{BA3B2692-0788-98EE-2FA5-2FDE4FD65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3968750"/>
            <a:ext cx="283210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1030">
            <a:extLst>
              <a:ext uri="{FF2B5EF4-FFF2-40B4-BE49-F238E27FC236}">
                <a16:creationId xmlns:a16="http://schemas.microsoft.com/office/drawing/2014/main" id="{EE24DBE0-4F5D-B0E8-1D28-D5FD62D44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8291513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 est un groupe de reconnaissance et d'intervention en milieux confinés. 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Missions en atmosphères enfumées ou viciées avec protection respiratoire de très longue durée.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Rhône : spécialité a été créée en 1981 et portait le nom de GELD (Groupe d'Exploration de Longue Durée). 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8">
            <a:extLst>
              <a:ext uri="{FF2B5EF4-FFF2-40B4-BE49-F238E27FC236}">
                <a16:creationId xmlns:a16="http://schemas.microsoft.com/office/drawing/2014/main" id="{54452AE5-1541-1D90-D56C-09653D2374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26627" name="Espace réservé du numéro de diapositive 4">
            <a:extLst>
              <a:ext uri="{FF2B5EF4-FFF2-40B4-BE49-F238E27FC236}">
                <a16:creationId xmlns:a16="http://schemas.microsoft.com/office/drawing/2014/main" id="{F7E695C2-01F8-3FE1-0B10-D997063A1B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E0004C4-78A3-4F29-B080-32FCC739246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6628" name="Rectangle 1">
            <a:extLst>
              <a:ext uri="{FF2B5EF4-FFF2-40B4-BE49-F238E27FC236}">
                <a16:creationId xmlns:a16="http://schemas.microsoft.com/office/drawing/2014/main" id="{37FF2E53-94DD-FEA9-30AE-20A0A9C00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Milieux confinés  : </a:t>
            </a: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2F84AE7C-6905-9F0C-34DC-275AE2C1F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SPP formés, entraînés et équipés de matériels spécialisés.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Principaux domaines d’intervention sont 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Parkings en sous-sol,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Tunnels routiers, métro et ferroviaires,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Infrastructures de grande surface ou de grande longueur,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Renforts extra-départementaux (ex. : incendie tunnel du Mont-Blanc le 24 mars 1999).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26630" name="Picture 8">
            <a:extLst>
              <a:ext uri="{FF2B5EF4-FFF2-40B4-BE49-F238E27FC236}">
                <a16:creationId xmlns:a16="http://schemas.microsoft.com/office/drawing/2014/main" id="{0C5E883A-1E27-11ED-B2AD-71D56A697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1295400"/>
            <a:ext cx="21256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8">
            <a:extLst>
              <a:ext uri="{FF2B5EF4-FFF2-40B4-BE49-F238E27FC236}">
                <a16:creationId xmlns:a16="http://schemas.microsoft.com/office/drawing/2014/main" id="{CF14730D-A861-B1D0-EA38-F6EC1CECFA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27651" name="Espace réservé du numéro de diapositive 4">
            <a:extLst>
              <a:ext uri="{FF2B5EF4-FFF2-40B4-BE49-F238E27FC236}">
                <a16:creationId xmlns:a16="http://schemas.microsoft.com/office/drawing/2014/main" id="{67E3D2E1-5387-59D3-A280-2F922171B14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AFEE2A5-5FF1-4C14-BF0A-3E5A4ED6CFE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7652" name="Rectangle 1">
            <a:extLst>
              <a:ext uri="{FF2B5EF4-FFF2-40B4-BE49-F238E27FC236}">
                <a16:creationId xmlns:a16="http://schemas.microsoft.com/office/drawing/2014/main" id="{54ED6D11-2175-3B83-AF32-22CB9E8D5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Milieux confinés : </a:t>
            </a:r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1EBFAE81-E5F7-033C-EA6A-79867DB65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07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véhicules,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plateformes logistiques pour la vérification et la maintenance des appareils.</a:t>
            </a:r>
          </a:p>
        </p:txBody>
      </p:sp>
      <p:sp>
        <p:nvSpPr>
          <p:cNvPr id="27654" name="Rectangle 8">
            <a:extLst>
              <a:ext uri="{FF2B5EF4-FFF2-40B4-BE49-F238E27FC236}">
                <a16:creationId xmlns:a16="http://schemas.microsoft.com/office/drawing/2014/main" id="{5E4FBEAF-B3B6-5D02-8F10-BB756C2B3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738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7655" name="Image 31">
            <a:extLst>
              <a:ext uri="{FF2B5EF4-FFF2-40B4-BE49-F238E27FC236}">
                <a16:creationId xmlns:a16="http://schemas.microsoft.com/office/drawing/2014/main" id="{1DA3A368-6421-F058-50DC-71BD6116F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6" t="14270" r="13808" b="18095"/>
          <a:stretch>
            <a:fillRect/>
          </a:stretch>
        </p:blipFill>
        <p:spPr bwMode="auto">
          <a:xfrm>
            <a:off x="2352675" y="2943225"/>
            <a:ext cx="4468813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8">
            <a:extLst>
              <a:ext uri="{FF2B5EF4-FFF2-40B4-BE49-F238E27FC236}">
                <a16:creationId xmlns:a16="http://schemas.microsoft.com/office/drawing/2014/main" id="{9F05C018-35E4-98EE-61D4-9E7DCF739B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28675" name="Espace réservé du numéro de diapositive 4">
            <a:extLst>
              <a:ext uri="{FF2B5EF4-FFF2-40B4-BE49-F238E27FC236}">
                <a16:creationId xmlns:a16="http://schemas.microsoft.com/office/drawing/2014/main" id="{36A97B7D-345A-6745-A026-C16FC710093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7EB3594-9AC5-4D76-A1A0-4780A92689F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8676" name="Rectangle 1">
            <a:extLst>
              <a:ext uri="{FF2B5EF4-FFF2-40B4-BE49-F238E27FC236}">
                <a16:creationId xmlns:a16="http://schemas.microsoft.com/office/drawing/2014/main" id="{A0179B5D-0390-18E9-7E7A-6760D072D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Conduite – GSO : </a:t>
            </a:r>
          </a:p>
        </p:txBody>
      </p:sp>
      <p:pic>
        <p:nvPicPr>
          <p:cNvPr id="28677" name="Picture 5" descr="DSC_0487">
            <a:extLst>
              <a:ext uri="{FF2B5EF4-FFF2-40B4-BE49-F238E27FC236}">
                <a16:creationId xmlns:a16="http://schemas.microsoft.com/office/drawing/2014/main" id="{2758A5B0-B7E7-2F19-A90F-C8F337B58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24200"/>
            <a:ext cx="42672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7">
            <a:extLst>
              <a:ext uri="{FF2B5EF4-FFF2-40B4-BE49-F238E27FC236}">
                <a16:creationId xmlns:a16="http://schemas.microsoft.com/office/drawing/2014/main" id="{108246FF-3D38-BAB7-1653-FE13F44E1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77724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En complément des permis réglementaires (VL, PL et ambulance), les conducteurs SP suivent des formations pour la conduite et l’utilisation des véhicules d’intervention.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Concernent 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MEA,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BEA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8">
            <a:extLst>
              <a:ext uri="{FF2B5EF4-FFF2-40B4-BE49-F238E27FC236}">
                <a16:creationId xmlns:a16="http://schemas.microsoft.com/office/drawing/2014/main" id="{A203168E-4A1B-EE80-32C2-BC0D8C40D0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29699" name="Espace réservé du numéro de diapositive 4">
            <a:extLst>
              <a:ext uri="{FF2B5EF4-FFF2-40B4-BE49-F238E27FC236}">
                <a16:creationId xmlns:a16="http://schemas.microsoft.com/office/drawing/2014/main" id="{E6CB025A-5E57-DC54-8911-B5AE03490B7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E1BB730-5E78-4880-9FF2-CAA659A2F17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9700" name="Rectangle 1">
            <a:extLst>
              <a:ext uri="{FF2B5EF4-FFF2-40B4-BE49-F238E27FC236}">
                <a16:creationId xmlns:a16="http://schemas.microsoft.com/office/drawing/2014/main" id="{1295D297-5466-3B9B-A069-95E624823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Conduite – GSO : </a:t>
            </a:r>
          </a:p>
        </p:txBody>
      </p:sp>
      <p:sp>
        <p:nvSpPr>
          <p:cNvPr id="29701" name="Rectangle 6">
            <a:extLst>
              <a:ext uri="{FF2B5EF4-FFF2-40B4-BE49-F238E27FC236}">
                <a16:creationId xmlns:a16="http://schemas.microsoft.com/office/drawing/2014/main" id="{873F6187-F79B-479A-A9AF-BFA8CE82A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777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Engins-pompes de lutte contre l’incendie,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9702" name="Picture 8" descr="I:\Images\Sapeurs-Pompiers\INC\engins\Photos\camion_1.jpg">
            <a:extLst>
              <a:ext uri="{FF2B5EF4-FFF2-40B4-BE49-F238E27FC236}">
                <a16:creationId xmlns:a16="http://schemas.microsoft.com/office/drawing/2014/main" id="{1A60B510-7F9E-CCB2-6ADA-18F9E486F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90800"/>
            <a:ext cx="33528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 descr="I:\Images\Sapeurs-Pompiers\INC\engins\Photos\ppi.bmp">
            <a:extLst>
              <a:ext uri="{FF2B5EF4-FFF2-40B4-BE49-F238E27FC236}">
                <a16:creationId xmlns:a16="http://schemas.microsoft.com/office/drawing/2014/main" id="{F80780BA-CC6F-F788-225F-465CD0B30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3962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8">
            <a:extLst>
              <a:ext uri="{FF2B5EF4-FFF2-40B4-BE49-F238E27FC236}">
                <a16:creationId xmlns:a16="http://schemas.microsoft.com/office/drawing/2014/main" id="{4CB4D5EB-E057-384D-B948-BC51F7DF18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30723" name="Espace réservé du numéro de diapositive 4">
            <a:extLst>
              <a:ext uri="{FF2B5EF4-FFF2-40B4-BE49-F238E27FC236}">
                <a16:creationId xmlns:a16="http://schemas.microsoft.com/office/drawing/2014/main" id="{544D421B-9665-2358-A157-E7E1A50E072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76235F4-C997-45B1-93CF-03B989399FB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0724" name="Rectangle 1">
            <a:extLst>
              <a:ext uri="{FF2B5EF4-FFF2-40B4-BE49-F238E27FC236}">
                <a16:creationId xmlns:a16="http://schemas.microsoft.com/office/drawing/2014/main" id="{DA7F547E-A88A-3452-E76A-71ED182ED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Conduite – GSO : </a:t>
            </a:r>
          </a:p>
        </p:txBody>
      </p:sp>
      <p:sp>
        <p:nvSpPr>
          <p:cNvPr id="30725" name="Rectangle 6">
            <a:extLst>
              <a:ext uri="{FF2B5EF4-FFF2-40B4-BE49-F238E27FC236}">
                <a16:creationId xmlns:a16="http://schemas.microsoft.com/office/drawing/2014/main" id="{1A2ADBE5-4FED-BD99-4F59-018F98446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7772400" cy="1006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  <a:defRPr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Véhicules tout-terrain pour la lutte contre les feux de forêt.</a:t>
            </a:r>
            <a:endParaRPr lang="fr-FR" altLang="fr-FR" sz="20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fr-FR" altLang="fr-FR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Recyclage triennal.</a:t>
            </a: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2000" dirty="0">
              <a:latin typeface="Times New Roman" panose="02020603050405020304" pitchFamily="18" charset="0"/>
            </a:endParaRPr>
          </a:p>
        </p:txBody>
      </p:sp>
      <p:pic>
        <p:nvPicPr>
          <p:cNvPr id="30726" name="Image 1">
            <a:extLst>
              <a:ext uri="{FF2B5EF4-FFF2-40B4-BE49-F238E27FC236}">
                <a16:creationId xmlns:a16="http://schemas.microsoft.com/office/drawing/2014/main" id="{C15BE681-EC87-9A57-6789-CAB762989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289560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8" descr="I:\Images\Sapeurs-Pompiers\INC\engins\Photos\DSC_0093.JPG">
            <a:extLst>
              <a:ext uri="{FF2B5EF4-FFF2-40B4-BE49-F238E27FC236}">
                <a16:creationId xmlns:a16="http://schemas.microsoft.com/office/drawing/2014/main" id="{A3213BF3-76C2-F2CC-7AD8-C86825D1A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41910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8">
            <a:extLst>
              <a:ext uri="{FF2B5EF4-FFF2-40B4-BE49-F238E27FC236}">
                <a16:creationId xmlns:a16="http://schemas.microsoft.com/office/drawing/2014/main" id="{73F2AE16-9EB7-CD94-D395-CB1E4C0C41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31747" name="Espace réservé du numéro de diapositive 4">
            <a:extLst>
              <a:ext uri="{FF2B5EF4-FFF2-40B4-BE49-F238E27FC236}">
                <a16:creationId xmlns:a16="http://schemas.microsoft.com/office/drawing/2014/main" id="{70FC5A73-4AC6-5CA8-BC23-8BD67E060C8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E5D973A-AD4C-4E6F-9967-6A4F15D75C8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1748" name="Rectangle 1">
            <a:extLst>
              <a:ext uri="{FF2B5EF4-FFF2-40B4-BE49-F238E27FC236}">
                <a16:creationId xmlns:a16="http://schemas.microsoft.com/office/drawing/2014/main" id="{B3C397DA-A98A-7850-E429-5655D60E8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Préventionniste :</a:t>
            </a:r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031D5B2C-F11D-E72B-9E8B-56A8549CA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514600"/>
            <a:ext cx="7772400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PREVENTION INCENDIE :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Ensemble des mesures, actives ou passives, qui visent à limiter les risques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d’éclosion d’un incendie, sa propagation et ses effets sur les personnes, les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biens ou l’environnement.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8">
            <a:extLst>
              <a:ext uri="{FF2B5EF4-FFF2-40B4-BE49-F238E27FC236}">
                <a16:creationId xmlns:a16="http://schemas.microsoft.com/office/drawing/2014/main" id="{ACB41A26-1964-70CA-D14C-3611B006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Généralités</a:t>
            </a:r>
          </a:p>
        </p:txBody>
      </p:sp>
      <p:sp>
        <p:nvSpPr>
          <p:cNvPr id="5123" name="Espace réservé du numéro de diapositive 4">
            <a:extLst>
              <a:ext uri="{FF2B5EF4-FFF2-40B4-BE49-F238E27FC236}">
                <a16:creationId xmlns:a16="http://schemas.microsoft.com/office/drawing/2014/main" id="{E6EF183C-68DC-4B1E-B6D1-4601308C0F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E30246-FCD3-4AAD-BA61-F77023BB266C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4" name="Rectangle 1">
            <a:extLst>
              <a:ext uri="{FF2B5EF4-FFF2-40B4-BE49-F238E27FC236}">
                <a16:creationId xmlns:a16="http://schemas.microsoft.com/office/drawing/2014/main" id="{34BF72B8-BDCD-4A88-39BF-019A3A8C5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52600"/>
            <a:ext cx="8189913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Tous les SP font les missions quotidiennes : sorties pour assistance à personne, accidents, feux ...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sont spécialisés.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Interventions des spécialités représentent moins de 10 % de nos sorties, toutes spécialités confondues.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Parmi ces spécialités, on trouve :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8">
            <a:extLst>
              <a:ext uri="{FF2B5EF4-FFF2-40B4-BE49-F238E27FC236}">
                <a16:creationId xmlns:a16="http://schemas.microsoft.com/office/drawing/2014/main" id="{63E84AFC-BA26-4E41-47B2-0ED742C5B3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32771" name="Espace réservé du numéro de diapositive 4">
            <a:extLst>
              <a:ext uri="{FF2B5EF4-FFF2-40B4-BE49-F238E27FC236}">
                <a16:creationId xmlns:a16="http://schemas.microsoft.com/office/drawing/2014/main" id="{0C22E9E1-083D-04A5-9B5B-D4327271932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A65CBCA-AAE0-4DBA-954C-1CC958EB4CB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2772" name="Rectangle 1">
            <a:extLst>
              <a:ext uri="{FF2B5EF4-FFF2-40B4-BE49-F238E27FC236}">
                <a16:creationId xmlns:a16="http://schemas.microsoft.com/office/drawing/2014/main" id="{1BAF9E50-4EA5-D856-2880-BB24C6E30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Préventionniste :</a:t>
            </a:r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F3CBB8B1-E93D-1765-55B8-9AB54B70D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2133600"/>
            <a:ext cx="807085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 garde une fonction fondamentale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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acteur de prévention.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Doit à travers son expérience et sa formation sensibiliser la population aux dangers quotidiens.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Doit être un élément moteur d’éducation en matière préventive, entre autre dans les domaines des risques routiers, domestiques et autres.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8">
            <a:extLst>
              <a:ext uri="{FF2B5EF4-FFF2-40B4-BE49-F238E27FC236}">
                <a16:creationId xmlns:a16="http://schemas.microsoft.com/office/drawing/2014/main" id="{DB9A6619-1520-CA5E-29A6-C0CBD8783D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33795" name="Espace réservé du numéro de diapositive 4">
            <a:extLst>
              <a:ext uri="{FF2B5EF4-FFF2-40B4-BE49-F238E27FC236}">
                <a16:creationId xmlns:a16="http://schemas.microsoft.com/office/drawing/2014/main" id="{5CA7B055-F0A9-0CF6-7820-CE92D8AB420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D3F4D65-2C9F-472E-8EEF-40BC8D2857A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3796" name="Rectangle 1">
            <a:extLst>
              <a:ext uri="{FF2B5EF4-FFF2-40B4-BE49-F238E27FC236}">
                <a16:creationId xmlns:a16="http://schemas.microsoft.com/office/drawing/2014/main" id="{06E0A56F-BBB4-0044-90F4-17BD5C1A8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Préventionniste – GPREV :</a:t>
            </a:r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8BCAB2CC-FF8F-A7B5-4AC2-51DB038E0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828675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Histoire est jalonnée de catastrophes aux conséquences humaines dramatiques suite à des incendies.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incendies ont marqué les esprits : le dancing « Cinq Sept » (1</a:t>
            </a:r>
            <a:r>
              <a:rPr lang="fr-FR" altLang="fr-FR" sz="20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novembre 1970) faisant 146 morts quasiment tous âgés de moins de 25 ans ......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8" name="Picture 6" descr="F:\5-7.2.png">
            <a:extLst>
              <a:ext uri="{FF2B5EF4-FFF2-40B4-BE49-F238E27FC236}">
                <a16:creationId xmlns:a16="http://schemas.microsoft.com/office/drawing/2014/main" id="{F9C3A245-5F1E-8234-9860-DEECB3CF1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33800"/>
            <a:ext cx="3744913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F:\5-7.png">
            <a:extLst>
              <a:ext uri="{FF2B5EF4-FFF2-40B4-BE49-F238E27FC236}">
                <a16:creationId xmlns:a16="http://schemas.microsoft.com/office/drawing/2014/main" id="{6C81D4E9-D77E-BCDC-F42C-1FA26011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338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8">
            <a:extLst>
              <a:ext uri="{FF2B5EF4-FFF2-40B4-BE49-F238E27FC236}">
                <a16:creationId xmlns:a16="http://schemas.microsoft.com/office/drawing/2014/main" id="{B565D17D-02BE-C822-A82C-6CD45F3888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34819" name="Espace réservé du numéro de diapositive 4">
            <a:extLst>
              <a:ext uri="{FF2B5EF4-FFF2-40B4-BE49-F238E27FC236}">
                <a16:creationId xmlns:a16="http://schemas.microsoft.com/office/drawing/2014/main" id="{A5DE4593-4C0A-E752-6ACD-42E7C5AB330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CBAD096-E3A2-4570-9CC7-07DDFE537DC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4820" name="Rectangle 1">
            <a:extLst>
              <a:ext uri="{FF2B5EF4-FFF2-40B4-BE49-F238E27FC236}">
                <a16:creationId xmlns:a16="http://schemas.microsoft.com/office/drawing/2014/main" id="{B3664F93-68ED-9EC2-FBEF-0B725BA48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Préventionniste – GPREV :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FAEFB9C2-0A5C-E170-4200-0EAF9BE42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7772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 et l’incendie du CES Pailleron (06.02.1973) qui s’est effondré en moins de 20 minutes avec des élèves à l’intérieur (21 morts).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C:\Mes Documents\Document ERP Prévention\photo feu du ces henri bergson (pailleron).jpg">
            <a:extLst>
              <a:ext uri="{FF2B5EF4-FFF2-40B4-BE49-F238E27FC236}">
                <a16:creationId xmlns:a16="http://schemas.microsoft.com/office/drawing/2014/main" id="{936A6578-0CAA-EFF8-CCC5-F38817AC2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95600"/>
            <a:ext cx="49530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8">
            <a:extLst>
              <a:ext uri="{FF2B5EF4-FFF2-40B4-BE49-F238E27FC236}">
                <a16:creationId xmlns:a16="http://schemas.microsoft.com/office/drawing/2014/main" id="{A00AB958-96AD-CD4C-DE01-08E166A1C6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35843" name="Espace réservé du numéro de diapositive 4">
            <a:extLst>
              <a:ext uri="{FF2B5EF4-FFF2-40B4-BE49-F238E27FC236}">
                <a16:creationId xmlns:a16="http://schemas.microsoft.com/office/drawing/2014/main" id="{6AFA2EA2-C65F-6C21-E6C7-EAD811FF15E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B53C50C-54FE-4EA9-98AE-2D177CC1125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5844" name="Rectangle 1">
            <a:extLst>
              <a:ext uri="{FF2B5EF4-FFF2-40B4-BE49-F238E27FC236}">
                <a16:creationId xmlns:a16="http://schemas.microsoft.com/office/drawing/2014/main" id="{525133F2-D33A-119B-0A2F-8361FD8A5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Préventionniste :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CA1617E0-D661-0DB4-B011-436755744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8324850" cy="28622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 possédant une expérience pratique et significative de l’incendie tout en restant opérationnel. 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Formé pour appréhender l’aspect réglementaire du domaine préventif. 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fr-FR" alt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Diriger les visites,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fr-FR" alt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Proposer une analyse des risques des Ets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fr-FR" alt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Interlocuteur privilégié et de conseiller technique auprès de sa hiérarchie et des institutions de l’Etat, départementales ou communales.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8">
            <a:extLst>
              <a:ext uri="{FF2B5EF4-FFF2-40B4-BE49-F238E27FC236}">
                <a16:creationId xmlns:a16="http://schemas.microsoft.com/office/drawing/2014/main" id="{75DB892C-DEFF-BF96-D77C-A3750B5EFA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36867" name="Espace réservé du numéro de diapositive 4">
            <a:extLst>
              <a:ext uri="{FF2B5EF4-FFF2-40B4-BE49-F238E27FC236}">
                <a16:creationId xmlns:a16="http://schemas.microsoft.com/office/drawing/2014/main" id="{27629667-B736-2466-583E-7C5624F741C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4BD4E73-206F-4307-B965-2E79C2F8A62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6868" name="Rectangle 1">
            <a:extLst>
              <a:ext uri="{FF2B5EF4-FFF2-40B4-BE49-F238E27FC236}">
                <a16:creationId xmlns:a16="http://schemas.microsoft.com/office/drawing/2014/main" id="{F781896B-07A7-8F31-004F-25985FCC4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Préventionniste :</a:t>
            </a: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41E71F6D-A9CC-2AFD-9F7E-81773D92A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81534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 préventionniste intervient à tous les stades de la vie d’un Établissement :</a:t>
            </a:r>
            <a:br>
              <a:rPr lang="fr-FR" altLang="fr-FR" sz="20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altLang="fr-FR" sz="20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Avant sa construction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endParaRPr lang="fr-FR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Etudie le permis de construire et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indique les obligations en matière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sécurité incendie.</a:t>
            </a:r>
          </a:p>
        </p:txBody>
      </p:sp>
      <p:pic>
        <p:nvPicPr>
          <p:cNvPr id="79879" name="Picture 7" descr="E:\situation masse.jpg">
            <a:extLst>
              <a:ext uri="{FF2B5EF4-FFF2-40B4-BE49-F238E27FC236}">
                <a16:creationId xmlns:a16="http://schemas.microsoft.com/office/drawing/2014/main" id="{27815A96-13E9-6072-DEC3-64A82BC0C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7000"/>
            <a:ext cx="3886200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8">
            <a:extLst>
              <a:ext uri="{FF2B5EF4-FFF2-40B4-BE49-F238E27FC236}">
                <a16:creationId xmlns:a16="http://schemas.microsoft.com/office/drawing/2014/main" id="{B03725DF-5477-6E64-C41C-F10CC63023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37891" name="Espace réservé du numéro de diapositive 4">
            <a:extLst>
              <a:ext uri="{FF2B5EF4-FFF2-40B4-BE49-F238E27FC236}">
                <a16:creationId xmlns:a16="http://schemas.microsoft.com/office/drawing/2014/main" id="{641E340F-7384-46CA-25A1-F17D5E4463A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BFEEBB2-0CE1-45A2-A0C5-F4F1713ED7F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7892" name="Rectangle 1">
            <a:extLst>
              <a:ext uri="{FF2B5EF4-FFF2-40B4-BE49-F238E27FC236}">
                <a16:creationId xmlns:a16="http://schemas.microsoft.com/office/drawing/2014/main" id="{F673D56A-F919-C66E-E32A-550742A6B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Préventionniste :</a:t>
            </a: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21D8C171-9052-C132-EC3D-E33AE3E83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438400"/>
            <a:ext cx="77724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Pendant sa construction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  <a:endParaRPr lang="fr-FR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b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déplace sur certains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chantiers pour résoudre des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problèmes dans ce domaine.</a:t>
            </a:r>
          </a:p>
        </p:txBody>
      </p:sp>
      <p:pic>
        <p:nvPicPr>
          <p:cNvPr id="88070" name="Picture 6" descr="vue dessus_5">
            <a:extLst>
              <a:ext uri="{FF2B5EF4-FFF2-40B4-BE49-F238E27FC236}">
                <a16:creationId xmlns:a16="http://schemas.microsoft.com/office/drawing/2014/main" id="{2826BC14-B5CF-C573-AFD2-90573F9F9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38400"/>
            <a:ext cx="4645025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8">
            <a:extLst>
              <a:ext uri="{FF2B5EF4-FFF2-40B4-BE49-F238E27FC236}">
                <a16:creationId xmlns:a16="http://schemas.microsoft.com/office/drawing/2014/main" id="{09C9AAA5-1BD7-9085-EFE0-B634F922C1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38915" name="Espace réservé du numéro de diapositive 4">
            <a:extLst>
              <a:ext uri="{FF2B5EF4-FFF2-40B4-BE49-F238E27FC236}">
                <a16:creationId xmlns:a16="http://schemas.microsoft.com/office/drawing/2014/main" id="{8F339369-ED7F-55E0-6D7D-4D319F2E095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722B0D4-80A8-4705-9069-A958099A667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8916" name="Rectangle 1">
            <a:extLst>
              <a:ext uri="{FF2B5EF4-FFF2-40B4-BE49-F238E27FC236}">
                <a16:creationId xmlns:a16="http://schemas.microsoft.com/office/drawing/2014/main" id="{2DB08E88-A8F4-994B-1453-AFBA12C8B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Préventionniste :</a:t>
            </a: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377B0008-233B-8B8A-AD7F-7319F79D1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965325"/>
            <a:ext cx="7772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l’ouverture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  <a:endParaRPr lang="fr-FR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b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Acteur au sein de la visite de la Commission de Sécurité qui </a:t>
            </a: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émet un avis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 l’ouverture.</a:t>
            </a:r>
          </a:p>
        </p:txBody>
      </p:sp>
      <p:pic>
        <p:nvPicPr>
          <p:cNvPr id="38918" name="Picture 6">
            <a:extLst>
              <a:ext uri="{FF2B5EF4-FFF2-40B4-BE49-F238E27FC236}">
                <a16:creationId xmlns:a16="http://schemas.microsoft.com/office/drawing/2014/main" id="{81B48ED0-F232-AACB-4B71-ED5C8130C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4" t="32436" r="16234" b="13734"/>
          <a:stretch>
            <a:fillRect/>
          </a:stretch>
        </p:blipFill>
        <p:spPr bwMode="auto">
          <a:xfrm>
            <a:off x="3962400" y="3276600"/>
            <a:ext cx="23463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8">
            <a:extLst>
              <a:ext uri="{FF2B5EF4-FFF2-40B4-BE49-F238E27FC236}">
                <a16:creationId xmlns:a16="http://schemas.microsoft.com/office/drawing/2014/main" id="{1940C4F1-3ADE-142F-2BAC-8F69A8EEB0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39939" name="Espace réservé du numéro de diapositive 4">
            <a:extLst>
              <a:ext uri="{FF2B5EF4-FFF2-40B4-BE49-F238E27FC236}">
                <a16:creationId xmlns:a16="http://schemas.microsoft.com/office/drawing/2014/main" id="{565E9592-0461-EFA0-E783-158B7A0AFC3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BECD96A-6F52-44D1-B6C2-468AD54E8EE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9940" name="Rectangle 1">
            <a:extLst>
              <a:ext uri="{FF2B5EF4-FFF2-40B4-BE49-F238E27FC236}">
                <a16:creationId xmlns:a16="http://schemas.microsoft.com/office/drawing/2014/main" id="{D553DE5A-73DA-C11C-719A-FDCBA2BFB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Préventionniste :</a:t>
            </a:r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6708B453-8D34-9CD6-4EE9-1B36BFD12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05000"/>
            <a:ext cx="81534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 la vie de l’établissement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b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Certains ERP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soumis à des visites périodiques de la Commission de Sécurité. Le préventionniste participe activement à ces visites.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2" name="Rectangle 7">
            <a:extLst>
              <a:ext uri="{FF2B5EF4-FFF2-40B4-BE49-F238E27FC236}">
                <a16:creationId xmlns:a16="http://schemas.microsoft.com/office/drawing/2014/main" id="{9A3A9417-B296-BDBF-E730-50F7FE037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175" y="2586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9943" name="Picture 6" descr="IMF_GRAND_WEB_CHEMIN_156_1208333791">
            <a:extLst>
              <a:ext uri="{FF2B5EF4-FFF2-40B4-BE49-F238E27FC236}">
                <a16:creationId xmlns:a16="http://schemas.microsoft.com/office/drawing/2014/main" id="{414B85BF-CDB8-9F59-631F-F2DDE0DA2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3384550"/>
            <a:ext cx="4054475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8">
            <a:extLst>
              <a:ext uri="{FF2B5EF4-FFF2-40B4-BE49-F238E27FC236}">
                <a16:creationId xmlns:a16="http://schemas.microsoft.com/office/drawing/2014/main" id="{59800A15-B21C-8007-F124-4D8F0149D4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40963" name="Espace réservé du numéro de diapositive 4">
            <a:extLst>
              <a:ext uri="{FF2B5EF4-FFF2-40B4-BE49-F238E27FC236}">
                <a16:creationId xmlns:a16="http://schemas.microsoft.com/office/drawing/2014/main" id="{49C74343-226E-754C-BF97-41A59B7E3D6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C1B8116-FD47-4FFA-9AA3-042673ED8E2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0964" name="Rectangle 1">
            <a:extLst>
              <a:ext uri="{FF2B5EF4-FFF2-40B4-BE49-F238E27FC236}">
                <a16:creationId xmlns:a16="http://schemas.microsoft.com/office/drawing/2014/main" id="{726D9016-B9C7-B780-CA14-9FCD8BD3C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Prévisionniste :</a:t>
            </a: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10C3CAB8-D608-F427-3525-B649738CC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7772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 b="1" u="sng">
                <a:latin typeface="Times New Roman" panose="02020603050405020304" pitchFamily="18" charset="0"/>
                <a:cs typeface="Calibri" panose="020F0502020204030204" pitchFamily="34" charset="0"/>
              </a:rPr>
              <a:t>PREVISION </a:t>
            </a: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: Ensemble de mesures préparatoires destinées à être mises en œuvre en cas de sinistre. </a:t>
            </a:r>
          </a:p>
        </p:txBody>
      </p:sp>
      <p:pic>
        <p:nvPicPr>
          <p:cNvPr id="40966" name="Picture 6" descr="ph_02">
            <a:extLst>
              <a:ext uri="{FF2B5EF4-FFF2-40B4-BE49-F238E27FC236}">
                <a16:creationId xmlns:a16="http://schemas.microsoft.com/office/drawing/2014/main" id="{FD295844-96DD-CEC7-D660-F3F483577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197961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H:\PERSONNEL GPREV\GUIBOREL Laurent\dossiers personnels\image\DSCF0123.JPG">
            <a:extLst>
              <a:ext uri="{FF2B5EF4-FFF2-40B4-BE49-F238E27FC236}">
                <a16:creationId xmlns:a16="http://schemas.microsoft.com/office/drawing/2014/main" id="{22E8F510-B2EE-B0E8-DF3D-F6B58862F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90800"/>
            <a:ext cx="25908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0904" name="Object 8">
            <a:extLst>
              <a:ext uri="{FF2B5EF4-FFF2-40B4-BE49-F238E27FC236}">
                <a16:creationId xmlns:a16="http://schemas.microsoft.com/office/drawing/2014/main" id="{65F96359-C722-FE88-F0F3-3F2BE9CD3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1800" y="4038600"/>
          <a:ext cx="2724150" cy="204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Photo Editor" r:id="rId4" imgW="19504762" imgH="14628571" progId="MSPhotoEd.3">
                  <p:embed/>
                </p:oleObj>
              </mc:Choice>
              <mc:Fallback>
                <p:oleObj name="Image Photo Editor" r:id="rId4" imgW="19504762" imgH="14628571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038600"/>
                        <a:ext cx="2724150" cy="204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8">
            <a:extLst>
              <a:ext uri="{FF2B5EF4-FFF2-40B4-BE49-F238E27FC236}">
                <a16:creationId xmlns:a16="http://schemas.microsoft.com/office/drawing/2014/main" id="{D4E29087-583B-840C-31B8-B98AE70E0B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41987" name="Espace réservé du numéro de diapositive 4">
            <a:extLst>
              <a:ext uri="{FF2B5EF4-FFF2-40B4-BE49-F238E27FC236}">
                <a16:creationId xmlns:a16="http://schemas.microsoft.com/office/drawing/2014/main" id="{66615E13-1873-0679-543E-52D817529BF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C19B3E7-B6E0-43F5-B560-49604E11BDF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69FB47C7-588B-2C8F-3C1B-DAE2DD977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81899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 agissent pour connaître le tissu urbain et industriel de notre département et ses particularités (IGH, ERP, entreprises, sites classés Seveso, etc.).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9" name="Picture 7" descr="prévision">
            <a:extLst>
              <a:ext uri="{FF2B5EF4-FFF2-40B4-BE49-F238E27FC236}">
                <a16:creationId xmlns:a16="http://schemas.microsoft.com/office/drawing/2014/main" id="{74862D40-6301-C688-3549-75E6E4246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200400"/>
            <a:ext cx="4459287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1">
            <a:extLst>
              <a:ext uri="{FF2B5EF4-FFF2-40B4-BE49-F238E27FC236}">
                <a16:creationId xmlns:a16="http://schemas.microsoft.com/office/drawing/2014/main" id="{7B12DD56-9E37-574B-C0AE-0E3A2D770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Prévisionniste 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8">
            <a:extLst>
              <a:ext uri="{FF2B5EF4-FFF2-40B4-BE49-F238E27FC236}">
                <a16:creationId xmlns:a16="http://schemas.microsoft.com/office/drawing/2014/main" id="{0AF819FB-B5AC-318F-3224-5F35AC1E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6147" name="Espace réservé du numéro de diapositive 4">
            <a:extLst>
              <a:ext uri="{FF2B5EF4-FFF2-40B4-BE49-F238E27FC236}">
                <a16:creationId xmlns:a16="http://schemas.microsoft.com/office/drawing/2014/main" id="{D849E5EC-8990-7EE9-2441-F1B79B3E2B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C1A387-7688-4C94-8353-D6A74CD4F1B7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148" name="Rectangle 1">
            <a:extLst>
              <a:ext uri="{FF2B5EF4-FFF2-40B4-BE49-F238E27FC236}">
                <a16:creationId xmlns:a16="http://schemas.microsoft.com/office/drawing/2014/main" id="{444ECD83-2E2D-6794-AFE7-944159E5A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AQUATIQUE – GC (GPT centre) : </a:t>
            </a:r>
          </a:p>
        </p:txBody>
      </p:sp>
      <p:pic>
        <p:nvPicPr>
          <p:cNvPr id="6149" name="Picture 7" descr="plongee02">
            <a:extLst>
              <a:ext uri="{FF2B5EF4-FFF2-40B4-BE49-F238E27FC236}">
                <a16:creationId xmlns:a16="http://schemas.microsoft.com/office/drawing/2014/main" id="{4FFD1307-7929-BCCA-304E-056C8BA85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9000"/>
            <a:ext cx="3278188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8">
            <a:extLst>
              <a:ext uri="{FF2B5EF4-FFF2-40B4-BE49-F238E27FC236}">
                <a16:creationId xmlns:a16="http://schemas.microsoft.com/office/drawing/2014/main" id="{FEA1F090-D108-5E4B-ABE0-A3B4BB7AF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05000"/>
            <a:ext cx="80772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Comprend 3 entités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Unité de plongeurs subaquatiques (SAL)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missions de secours à personnes, de reconnaissances et des interventions 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sous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l’eau,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8">
            <a:extLst>
              <a:ext uri="{FF2B5EF4-FFF2-40B4-BE49-F238E27FC236}">
                <a16:creationId xmlns:a16="http://schemas.microsoft.com/office/drawing/2014/main" id="{151F60AA-155F-F1AE-DB99-4ADAA056B8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43011" name="Espace réservé du numéro de diapositive 4">
            <a:extLst>
              <a:ext uri="{FF2B5EF4-FFF2-40B4-BE49-F238E27FC236}">
                <a16:creationId xmlns:a16="http://schemas.microsoft.com/office/drawing/2014/main" id="{DD87420A-5C88-C622-765A-9BE2E1D9817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CA00D9A-3D3F-4BAA-BC82-4BBBA24B101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3012" name="Rectangle 5">
            <a:extLst>
              <a:ext uri="{FF2B5EF4-FFF2-40B4-BE49-F238E27FC236}">
                <a16:creationId xmlns:a16="http://schemas.microsoft.com/office/drawing/2014/main" id="{4C74C9B3-26E8-5596-BEE7-53EDFDDC1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77724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Elle comprend :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L'organisation des secours (CTA – CODIS),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 schéma d'analyse et de couverture des risques (S.A.C.R.),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planification (plans de secours : ORSEC – PPI),</a:t>
            </a:r>
          </a:p>
        </p:txBody>
      </p:sp>
      <p:sp>
        <p:nvSpPr>
          <p:cNvPr id="43013" name="Rectangle 1">
            <a:extLst>
              <a:ext uri="{FF2B5EF4-FFF2-40B4-BE49-F238E27FC236}">
                <a16:creationId xmlns:a16="http://schemas.microsoft.com/office/drawing/2014/main" id="{E29287C4-2D22-2ADD-4F88-6A7B997D4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Prévisionniste :</a:t>
            </a:r>
          </a:p>
        </p:txBody>
      </p:sp>
      <p:pic>
        <p:nvPicPr>
          <p:cNvPr id="43014" name="Picture 7" descr="F:\ppi.png">
            <a:extLst>
              <a:ext uri="{FF2B5EF4-FFF2-40B4-BE49-F238E27FC236}">
                <a16:creationId xmlns:a16="http://schemas.microsoft.com/office/drawing/2014/main" id="{87257EDF-F907-8511-9D76-E827DD6F5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0"/>
            <a:ext cx="2514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8" descr="K:\A diffuser\JSP\Scann\cta01.jpg">
            <a:extLst>
              <a:ext uri="{FF2B5EF4-FFF2-40B4-BE49-F238E27FC236}">
                <a16:creationId xmlns:a16="http://schemas.microsoft.com/office/drawing/2014/main" id="{20DE1518-63FC-DB08-743E-04CC46370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338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8">
            <a:extLst>
              <a:ext uri="{FF2B5EF4-FFF2-40B4-BE49-F238E27FC236}">
                <a16:creationId xmlns:a16="http://schemas.microsoft.com/office/drawing/2014/main" id="{EF55C2DD-B3F4-2CF1-1552-D30610E693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44035" name="Espace réservé du numéro de diapositive 4">
            <a:extLst>
              <a:ext uri="{FF2B5EF4-FFF2-40B4-BE49-F238E27FC236}">
                <a16:creationId xmlns:a16="http://schemas.microsoft.com/office/drawing/2014/main" id="{240A8E3C-EAB3-DF32-6857-6308716893D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2CBB9D8-7A92-4F2C-A97B-764DA0438DF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286D561D-79F1-AAF2-8245-86E42A8AF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77724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gestion des réseaux hydrauliques d'incendie,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réalisation d'exercices de mise en œuvre des moyens opérationnels,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connaissance du tissu urbain et industriel et de ses particularités (I.G.H., E.R.P., entreprises utilisant des produits dangereux.)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 « vérifie et optimise l’adéquation entre les moyens opérationnels à mobiliser et l’exposition aux risques des personnes, des biens et de l’environnement »).</a:t>
            </a:r>
          </a:p>
        </p:txBody>
      </p:sp>
      <p:sp>
        <p:nvSpPr>
          <p:cNvPr id="44037" name="Rectangle 1">
            <a:extLst>
              <a:ext uri="{FF2B5EF4-FFF2-40B4-BE49-F238E27FC236}">
                <a16:creationId xmlns:a16="http://schemas.microsoft.com/office/drawing/2014/main" id="{F0FB38F7-EE6A-3171-137F-FCA4174DD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Prévisionniste :</a:t>
            </a:r>
          </a:p>
        </p:txBody>
      </p:sp>
      <p:pic>
        <p:nvPicPr>
          <p:cNvPr id="44038" name="Picture 6" descr="F:\ppi.2.png">
            <a:extLst>
              <a:ext uri="{FF2B5EF4-FFF2-40B4-BE49-F238E27FC236}">
                <a16:creationId xmlns:a16="http://schemas.microsoft.com/office/drawing/2014/main" id="{05979FB5-6E58-75ED-732C-966AD2849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67200"/>
            <a:ext cx="34178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8">
            <a:extLst>
              <a:ext uri="{FF2B5EF4-FFF2-40B4-BE49-F238E27FC236}">
                <a16:creationId xmlns:a16="http://schemas.microsoft.com/office/drawing/2014/main" id="{EDBC2AD1-B695-FA6C-C8BF-2555B3DFCA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45059" name="Espace réservé du numéro de diapositive 4">
            <a:extLst>
              <a:ext uri="{FF2B5EF4-FFF2-40B4-BE49-F238E27FC236}">
                <a16:creationId xmlns:a16="http://schemas.microsoft.com/office/drawing/2014/main" id="{900DE87D-25C8-EDF3-C24A-84F4888BF88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237C54A-9D09-45D0-B497-EDA28E22416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5060" name="Rectangle 5">
            <a:extLst>
              <a:ext uri="{FF2B5EF4-FFF2-40B4-BE49-F238E27FC236}">
                <a16:creationId xmlns:a16="http://schemas.microsoft.com/office/drawing/2014/main" id="{B3D68338-C057-0F2C-E286-E25F05BB9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77724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Ils 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Assurent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l’encadrement d’une séance d’activités physiques et sportives, 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Mettent en place et/ou utiliser et reconditionner les équipements adaptés par rapport aux objectifs de la séance et aux contraintes de sécurité, 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Participent à la mise en œuvre des ICP.</a:t>
            </a:r>
          </a:p>
        </p:txBody>
      </p:sp>
      <p:sp>
        <p:nvSpPr>
          <p:cNvPr id="45061" name="Rectangle 1">
            <a:extLst>
              <a:ext uri="{FF2B5EF4-FFF2-40B4-BE49-F238E27FC236}">
                <a16:creationId xmlns:a16="http://schemas.microsoft.com/office/drawing/2014/main" id="{DDCF6704-4A7D-84FA-0F41-BB8B674B4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Encadrement des activités physiques (EAP) :</a:t>
            </a:r>
          </a:p>
        </p:txBody>
      </p:sp>
      <p:pic>
        <p:nvPicPr>
          <p:cNvPr id="45062" name="Picture 7" descr="EAP 1">
            <a:extLst>
              <a:ext uri="{FF2B5EF4-FFF2-40B4-BE49-F238E27FC236}">
                <a16:creationId xmlns:a16="http://schemas.microsoft.com/office/drawing/2014/main" id="{425B6F1D-2A17-FB29-897C-07CCBD338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49688"/>
            <a:ext cx="3294063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8">
            <a:extLst>
              <a:ext uri="{FF2B5EF4-FFF2-40B4-BE49-F238E27FC236}">
                <a16:creationId xmlns:a16="http://schemas.microsoft.com/office/drawing/2014/main" id="{5A89BB91-358F-3686-617D-38E6741515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46083" name="Espace réservé du numéro de diapositive 4">
            <a:extLst>
              <a:ext uri="{FF2B5EF4-FFF2-40B4-BE49-F238E27FC236}">
                <a16:creationId xmlns:a16="http://schemas.microsoft.com/office/drawing/2014/main" id="{0E4CAC5D-EBA8-6348-2FF0-0964A4D2F6E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8C8D556-66BF-4FDD-847B-09C2BA7DEC4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6084" name="Rectangle 5">
            <a:extLst>
              <a:ext uri="{FF2B5EF4-FFF2-40B4-BE49-F238E27FC236}">
                <a16:creationId xmlns:a16="http://schemas.microsoft.com/office/drawing/2014/main" id="{352D6ED5-09EC-86CF-E3C2-961247FE2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77724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Arrêtés définissant les formations des SPP et SPV indiquent que chaque SP doit 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 P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réserver son potentiel physique et psychologique ».</a:t>
            </a:r>
            <a:endParaRPr lang="fr-FR" altLang="fr-FR" sz="2400" b="1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Cette unité de valeur de formation a pour objet de donner à chaque SP :</a:t>
            </a:r>
          </a:p>
        </p:txBody>
      </p:sp>
      <p:sp>
        <p:nvSpPr>
          <p:cNvPr id="46085" name="Rectangle 1">
            <a:extLst>
              <a:ext uri="{FF2B5EF4-FFF2-40B4-BE49-F238E27FC236}">
                <a16:creationId xmlns:a16="http://schemas.microsoft.com/office/drawing/2014/main" id="{3160ED8A-8433-163B-2F66-2760E768B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EAP :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8">
            <a:extLst>
              <a:ext uri="{FF2B5EF4-FFF2-40B4-BE49-F238E27FC236}">
                <a16:creationId xmlns:a16="http://schemas.microsoft.com/office/drawing/2014/main" id="{2E154D52-0BCA-E4F2-D3DB-070E305EEA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47107" name="Espace réservé du numéro de diapositive 4">
            <a:extLst>
              <a:ext uri="{FF2B5EF4-FFF2-40B4-BE49-F238E27FC236}">
                <a16:creationId xmlns:a16="http://schemas.microsoft.com/office/drawing/2014/main" id="{E6E81B2E-E947-3D28-AAF5-21D7BEE787A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D7B0D01-7E2D-4B17-893D-34A73B9FACE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D6CCF67C-F2BE-3727-F0E6-5F2FD67C9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832485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Maintenir et développer sa condition physique, 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Prendre conscience de la nécessité d’une pratique régulière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S’adapter de manière efficace aux situations opérationnelles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Connaître les conditions d’apparition du stress, de les identifier et d’adapter un comportement permettant de faire face à ce type de situations.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7109" name="Rectangle 1">
            <a:extLst>
              <a:ext uri="{FF2B5EF4-FFF2-40B4-BE49-F238E27FC236}">
                <a16:creationId xmlns:a16="http://schemas.microsoft.com/office/drawing/2014/main" id="{CD18738E-3CEC-0602-A8C6-E07F26F7B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EAP :</a:t>
            </a:r>
          </a:p>
        </p:txBody>
      </p:sp>
      <p:pic>
        <p:nvPicPr>
          <p:cNvPr id="47110" name="Image 33" descr="P1010035">
            <a:extLst>
              <a:ext uri="{FF2B5EF4-FFF2-40B4-BE49-F238E27FC236}">
                <a16:creationId xmlns:a16="http://schemas.microsoft.com/office/drawing/2014/main" id="{D5B90DB9-0569-5412-D152-F66AD44A0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005263"/>
            <a:ext cx="368617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re 8">
            <a:extLst>
              <a:ext uri="{FF2B5EF4-FFF2-40B4-BE49-F238E27FC236}">
                <a16:creationId xmlns:a16="http://schemas.microsoft.com/office/drawing/2014/main" id="{F14CFF24-BDAA-8A75-8F83-120F7B9603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48131" name="Espace réservé du numéro de diapositive 4">
            <a:extLst>
              <a:ext uri="{FF2B5EF4-FFF2-40B4-BE49-F238E27FC236}">
                <a16:creationId xmlns:a16="http://schemas.microsoft.com/office/drawing/2014/main" id="{9517BAF2-7E36-2BF0-0B8C-C6E3E7ECA8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42D627E-F1AD-42E5-8313-C6362191FF2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195A55D1-0986-FFB7-D424-CDE7FC25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82867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UV enseignée aux JSP pendant les 4 années minimum de leur formation.</a:t>
            </a:r>
          </a:p>
        </p:txBody>
      </p:sp>
      <p:sp>
        <p:nvSpPr>
          <p:cNvPr id="48133" name="Rectangle 1">
            <a:extLst>
              <a:ext uri="{FF2B5EF4-FFF2-40B4-BE49-F238E27FC236}">
                <a16:creationId xmlns:a16="http://schemas.microsoft.com/office/drawing/2014/main" id="{24AB9FD1-5965-FE61-7F08-EEB42567A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EAP :</a:t>
            </a:r>
          </a:p>
        </p:txBody>
      </p:sp>
      <p:pic>
        <p:nvPicPr>
          <p:cNvPr id="48134" name="Picture 6" descr="imagesCA8BR0ZL">
            <a:extLst>
              <a:ext uri="{FF2B5EF4-FFF2-40B4-BE49-F238E27FC236}">
                <a16:creationId xmlns:a16="http://schemas.microsoft.com/office/drawing/2014/main" id="{DD6B3773-9E5D-A7E9-0F55-C8AEF44F0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68638"/>
            <a:ext cx="4351338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8">
            <a:extLst>
              <a:ext uri="{FF2B5EF4-FFF2-40B4-BE49-F238E27FC236}">
                <a16:creationId xmlns:a16="http://schemas.microsoft.com/office/drawing/2014/main" id="{744DA51D-E8C7-0C55-D75E-94FE33C71C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49155" name="Espace réservé du numéro de diapositive 4">
            <a:extLst>
              <a:ext uri="{FF2B5EF4-FFF2-40B4-BE49-F238E27FC236}">
                <a16:creationId xmlns:a16="http://schemas.microsoft.com/office/drawing/2014/main" id="{198EADFE-D854-F1DC-D246-4B1997805B7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0E5B18F-012E-4252-9FB1-E8D38FA85D8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3267DBC9-8463-A535-7409-C2E7358CE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8189913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Celui qui instruit, ses collègues SP, sous forme de stage ou lors de la formation continue quotidienne. 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Cours dispensés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sur des savoirs ou des savoir-faire précis 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 Manœuvres incendie,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 LSPCC,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 Hydraulique,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 Etc.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157" name="Rectangle 1">
            <a:extLst>
              <a:ext uri="{FF2B5EF4-FFF2-40B4-BE49-F238E27FC236}">
                <a16:creationId xmlns:a16="http://schemas.microsoft.com/office/drawing/2014/main" id="{670E95F4-E974-CCA2-719D-910F3BE2D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Formateur :</a:t>
            </a:r>
          </a:p>
        </p:txBody>
      </p:sp>
      <p:pic>
        <p:nvPicPr>
          <p:cNvPr id="49158" name="Picture 36" descr="D:\secourisme\C.D. Clipart S.P\Couleur\Personnagesgif\pers02.gif">
            <a:extLst>
              <a:ext uri="{FF2B5EF4-FFF2-40B4-BE49-F238E27FC236}">
                <a16:creationId xmlns:a16="http://schemas.microsoft.com/office/drawing/2014/main" id="{28682D7D-38F7-D84A-9175-A2727B9F8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29000"/>
            <a:ext cx="27178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8">
            <a:extLst>
              <a:ext uri="{FF2B5EF4-FFF2-40B4-BE49-F238E27FC236}">
                <a16:creationId xmlns:a16="http://schemas.microsoft.com/office/drawing/2014/main" id="{244CEF27-CCE5-85A9-B336-8D6D94F431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50179" name="Espace réservé du numéro de diapositive 4">
            <a:extLst>
              <a:ext uri="{FF2B5EF4-FFF2-40B4-BE49-F238E27FC236}">
                <a16:creationId xmlns:a16="http://schemas.microsoft.com/office/drawing/2014/main" id="{BC87A9FE-0383-C78A-4342-4EB9BABD7DE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A00161E-2721-43A8-A070-890C48E8C46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E3665A48-F87F-7CC1-AE25-08D6249E0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209800"/>
            <a:ext cx="7772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Peuvent également concerner le « savoir-être », c'est-à-dire l'ensemble des compétences liées au travail en équipe au sein d'une caserne 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 Gestion des conflits,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 Du stress,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 Etc.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50181" name="Rectangle 1">
            <a:extLst>
              <a:ext uri="{FF2B5EF4-FFF2-40B4-BE49-F238E27FC236}">
                <a16:creationId xmlns:a16="http://schemas.microsoft.com/office/drawing/2014/main" id="{016C396B-D731-7CFC-1A3F-D44CFC843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Formateur :</a:t>
            </a:r>
          </a:p>
        </p:txBody>
      </p:sp>
      <p:pic>
        <p:nvPicPr>
          <p:cNvPr id="50182" name="Picture 7" descr="I:\Images\Sapeurs-Pompiers\A.T.C\imagesCAY50CUL.jpg">
            <a:extLst>
              <a:ext uri="{FF2B5EF4-FFF2-40B4-BE49-F238E27FC236}">
                <a16:creationId xmlns:a16="http://schemas.microsoft.com/office/drawing/2014/main" id="{06A3AFFC-01CF-180F-C7CB-98B3CA64C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0"/>
            <a:ext cx="39624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8">
            <a:extLst>
              <a:ext uri="{FF2B5EF4-FFF2-40B4-BE49-F238E27FC236}">
                <a16:creationId xmlns:a16="http://schemas.microsoft.com/office/drawing/2014/main" id="{494A91F8-59CA-0161-2FD7-35C8AC6EE1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51203" name="Espace réservé du numéro de diapositive 4">
            <a:extLst>
              <a:ext uri="{FF2B5EF4-FFF2-40B4-BE49-F238E27FC236}">
                <a16:creationId xmlns:a16="http://schemas.microsoft.com/office/drawing/2014/main" id="{98B11527-7387-0654-51FF-9392AAA54B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82D9DCF-DE0F-4540-B860-0AD367AEE96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C8EEBA1C-A15A-D60A-E6D6-99E56D1E3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77724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Compétences requises :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Pédagogie et organisation :</a:t>
            </a:r>
            <a:endParaRPr lang="fr-FR" altLang="fr-FR" sz="2000" b="1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Être bon dans son domaine ne suffit pas, encore faut-il être capable de transmettre ses connaissances.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Compétences pédagogiques.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Formateur organise et réalise la formation.</a:t>
            </a:r>
          </a:p>
        </p:txBody>
      </p:sp>
      <p:sp>
        <p:nvSpPr>
          <p:cNvPr id="51205" name="Rectangle 1">
            <a:extLst>
              <a:ext uri="{FF2B5EF4-FFF2-40B4-BE49-F238E27FC236}">
                <a16:creationId xmlns:a16="http://schemas.microsoft.com/office/drawing/2014/main" id="{08441AD0-71B3-2485-39E4-B4D13344A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Formateur :</a:t>
            </a:r>
          </a:p>
        </p:txBody>
      </p:sp>
      <p:pic>
        <p:nvPicPr>
          <p:cNvPr id="51206" name="Picture 8" descr="imagesCA08JLBV">
            <a:extLst>
              <a:ext uri="{FF2B5EF4-FFF2-40B4-BE49-F238E27FC236}">
                <a16:creationId xmlns:a16="http://schemas.microsoft.com/office/drawing/2014/main" id="{2369C2BA-8608-3A4E-DD31-065E9DDAB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24257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8">
            <a:extLst>
              <a:ext uri="{FF2B5EF4-FFF2-40B4-BE49-F238E27FC236}">
                <a16:creationId xmlns:a16="http://schemas.microsoft.com/office/drawing/2014/main" id="{DD86F190-4789-5D24-43FE-1446CAA3E8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52227" name="Espace réservé du numéro de diapositive 4">
            <a:extLst>
              <a:ext uri="{FF2B5EF4-FFF2-40B4-BE49-F238E27FC236}">
                <a16:creationId xmlns:a16="http://schemas.microsoft.com/office/drawing/2014/main" id="{D174464C-3A7B-0676-4FC0-57F9668DEEC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FD63F0D-0095-45FC-84F1-F5E53D35525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36D3343F-24D7-CAC3-D3B5-05833B57F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77724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2. Écoute et adaptabilité :</a:t>
            </a:r>
            <a:endParaRPr lang="fr-FR" altLang="fr-FR" sz="2000" b="1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G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oût du travail en équipe, car il est souvent appelé à travailler avec d’autres services.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Pour mettre sur pied une formation, il est important de savoir écouter les demandes afin d'y répondre au mieux.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2229" name="Rectangle 1">
            <a:extLst>
              <a:ext uri="{FF2B5EF4-FFF2-40B4-BE49-F238E27FC236}">
                <a16:creationId xmlns:a16="http://schemas.microsoft.com/office/drawing/2014/main" id="{E4CB9649-AAEA-3021-3F47-A2571C0BC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Formateur :</a:t>
            </a:r>
          </a:p>
        </p:txBody>
      </p:sp>
      <p:pic>
        <p:nvPicPr>
          <p:cNvPr id="52230" name="Picture 6" descr="imagesCA09XKH9">
            <a:extLst>
              <a:ext uri="{FF2B5EF4-FFF2-40B4-BE49-F238E27FC236}">
                <a16:creationId xmlns:a16="http://schemas.microsoft.com/office/drawing/2014/main" id="{9C6EA633-DA1C-E6A9-0782-D8C7955AA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644900"/>
            <a:ext cx="32766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8">
            <a:extLst>
              <a:ext uri="{FF2B5EF4-FFF2-40B4-BE49-F238E27FC236}">
                <a16:creationId xmlns:a16="http://schemas.microsoft.com/office/drawing/2014/main" id="{7C29F5A3-823B-6387-541D-DF021268FC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7171" name="Espace réservé du numéro de diapositive 4">
            <a:extLst>
              <a:ext uri="{FF2B5EF4-FFF2-40B4-BE49-F238E27FC236}">
                <a16:creationId xmlns:a16="http://schemas.microsoft.com/office/drawing/2014/main" id="{35E988F0-4AD4-DA51-B548-86F1002FB80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F63A7CC-8555-4922-89A5-E103D2DCD19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172" name="Rectangle 1">
            <a:extLst>
              <a:ext uri="{FF2B5EF4-FFF2-40B4-BE49-F238E27FC236}">
                <a16:creationId xmlns:a16="http://schemas.microsoft.com/office/drawing/2014/main" id="{2D2BD47B-EF5E-E79C-6A6A-CEE166D1B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AQUATIQUE :</a:t>
            </a: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861D2BED-BDA3-C173-06F6-206E84365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8229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Equipe de sauveteurs aquatiques (SAV)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prompt secours (personnes tombées à l’eau), secours dit « de surface ».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7174" name="Picture 6" descr="sav-NAGEANT">
            <a:extLst>
              <a:ext uri="{FF2B5EF4-FFF2-40B4-BE49-F238E27FC236}">
                <a16:creationId xmlns:a16="http://schemas.microsoft.com/office/drawing/2014/main" id="{2E0258BC-2F45-BCB6-A6E0-88FB92F38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24175"/>
            <a:ext cx="4078288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8">
            <a:extLst>
              <a:ext uri="{FF2B5EF4-FFF2-40B4-BE49-F238E27FC236}">
                <a16:creationId xmlns:a16="http://schemas.microsoft.com/office/drawing/2014/main" id="{E799C9E7-B803-B962-05D4-5A1C8B38C1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53251" name="Espace réservé du numéro de diapositive 4">
            <a:extLst>
              <a:ext uri="{FF2B5EF4-FFF2-40B4-BE49-F238E27FC236}">
                <a16:creationId xmlns:a16="http://schemas.microsoft.com/office/drawing/2014/main" id="{D90C27E0-D06B-DD2F-CBC7-759AB810EF6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558F69D-D299-41F9-B58D-2C2D1612637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2D8071D7-DB04-62E3-DF9A-0C964B789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81899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Gestion de groupe : </a:t>
            </a:r>
            <a:endParaRPr lang="fr-FR" altLang="fr-FR" sz="2000" b="1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et adaptation indispensables pour faire face à des interlocuteurs aux profils très différents. </a:t>
            </a:r>
          </a:p>
        </p:txBody>
      </p:sp>
      <p:sp>
        <p:nvSpPr>
          <p:cNvPr id="53253" name="Rectangle 1">
            <a:extLst>
              <a:ext uri="{FF2B5EF4-FFF2-40B4-BE49-F238E27FC236}">
                <a16:creationId xmlns:a16="http://schemas.microsoft.com/office/drawing/2014/main" id="{D27EF296-DE17-8B7C-C53A-1BED43CE1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Formateur :</a:t>
            </a:r>
          </a:p>
        </p:txBody>
      </p:sp>
      <p:pic>
        <p:nvPicPr>
          <p:cNvPr id="53254" name="Picture 7" descr="I:\Images\Sapeurs-Pompiers\A.T.C\imagesCAFDCJEJ.jpg">
            <a:extLst>
              <a:ext uri="{FF2B5EF4-FFF2-40B4-BE49-F238E27FC236}">
                <a16:creationId xmlns:a16="http://schemas.microsoft.com/office/drawing/2014/main" id="{BBAF2145-7600-4BAB-96AF-57F05F09F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33800"/>
            <a:ext cx="3017838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re 8">
            <a:extLst>
              <a:ext uri="{FF2B5EF4-FFF2-40B4-BE49-F238E27FC236}">
                <a16:creationId xmlns:a16="http://schemas.microsoft.com/office/drawing/2014/main" id="{48F77D35-4237-ED5A-D2F3-1582E922CE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54275" name="Espace réservé du numéro de diapositive 4">
            <a:extLst>
              <a:ext uri="{FF2B5EF4-FFF2-40B4-BE49-F238E27FC236}">
                <a16:creationId xmlns:a16="http://schemas.microsoft.com/office/drawing/2014/main" id="{0D2DBF74-FF64-F9BC-749E-677B6CAF9EE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5449467-1C14-4439-8DB0-3BF8760E48E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F80930C4-BF50-98B2-835F-0860D5AD3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77724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Mission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au sein d’une section de JSP, d’encadrer des préadolescents et des adolescents, dans le but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Leur faire acquérir les connaissances et les techniques de secours relatives aux SP,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Les initier aux APS,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Les préparer au BNJSP.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54277" name="Rectangle 1">
            <a:extLst>
              <a:ext uri="{FF2B5EF4-FFF2-40B4-BE49-F238E27FC236}">
                <a16:creationId xmlns:a16="http://schemas.microsoft.com/office/drawing/2014/main" id="{1DB544DF-2569-79B6-A41B-5611C9A10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Formateur : animateur JSP : </a:t>
            </a:r>
          </a:p>
        </p:txBody>
      </p:sp>
      <p:sp>
        <p:nvSpPr>
          <p:cNvPr id="54278" name="Rectangle 7">
            <a:extLst>
              <a:ext uri="{FF2B5EF4-FFF2-40B4-BE49-F238E27FC236}">
                <a16:creationId xmlns:a16="http://schemas.microsoft.com/office/drawing/2014/main" id="{02EF0638-AB7A-2837-A067-476FB88FC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13" y="2443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54279" name="Picture 6" descr="imagesCAIOHBXM">
            <a:extLst>
              <a:ext uri="{FF2B5EF4-FFF2-40B4-BE49-F238E27FC236}">
                <a16:creationId xmlns:a16="http://schemas.microsoft.com/office/drawing/2014/main" id="{CC09E5EB-F54B-5FCD-9C4C-923D3069E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3352800"/>
            <a:ext cx="210978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re 8">
            <a:extLst>
              <a:ext uri="{FF2B5EF4-FFF2-40B4-BE49-F238E27FC236}">
                <a16:creationId xmlns:a16="http://schemas.microsoft.com/office/drawing/2014/main" id="{780AA8D6-AE14-A614-D1A3-A108036CBB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55299" name="Espace réservé du numéro de diapositive 4">
            <a:extLst>
              <a:ext uri="{FF2B5EF4-FFF2-40B4-BE49-F238E27FC236}">
                <a16:creationId xmlns:a16="http://schemas.microsoft.com/office/drawing/2014/main" id="{D28516FC-ECB7-8205-234B-C81FB95F102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316A1EC-0ABF-43F9-A008-59D8267D090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B94B281A-C17B-A589-9E22-2A93712AC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807085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2 activités principales 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Dispenser une formation théorique et pratique fondée sur l’apprentissage des techniques de secours ;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Dispenser des séances d’APS dans le respect du développement biologique des JSP et dans un cadre réglementaire,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55301" name="Rectangle 1">
            <a:extLst>
              <a:ext uri="{FF2B5EF4-FFF2-40B4-BE49-F238E27FC236}">
                <a16:creationId xmlns:a16="http://schemas.microsoft.com/office/drawing/2014/main" id="{C303B127-29AC-20CE-F6AB-2B4D9133C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Formateur : animateur JSP : </a:t>
            </a:r>
          </a:p>
        </p:txBody>
      </p:sp>
      <p:pic>
        <p:nvPicPr>
          <p:cNvPr id="55302" name="Picture 6" descr="imagesCA9OBCN3">
            <a:extLst>
              <a:ext uri="{FF2B5EF4-FFF2-40B4-BE49-F238E27FC236}">
                <a16:creationId xmlns:a16="http://schemas.microsoft.com/office/drawing/2014/main" id="{09BC9E1A-CE83-CF52-3AB9-384B8AF0B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48200"/>
            <a:ext cx="212248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8">
            <a:extLst>
              <a:ext uri="{FF2B5EF4-FFF2-40B4-BE49-F238E27FC236}">
                <a16:creationId xmlns:a16="http://schemas.microsoft.com/office/drawing/2014/main" id="{8F3B7C00-1762-5BBA-7678-79D3F7676A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56323" name="Espace réservé du numéro de diapositive 4">
            <a:extLst>
              <a:ext uri="{FF2B5EF4-FFF2-40B4-BE49-F238E27FC236}">
                <a16:creationId xmlns:a16="http://schemas.microsoft.com/office/drawing/2014/main" id="{8EBBAE18-9C01-796A-CDD7-0DD9FCC167A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5BAAD73-199F-46C4-A072-E36043FCE8B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1F46058D-CD8E-EFBA-56C0-47018C38B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807085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Encadrement au sein des sections de JSP répond à des exigences.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Après une expérience </a:t>
            </a: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d’aide-animateur, au sein d’une section de JSP, d’au moins 30 heures d’encadrement de séances afin de préparer au mieux l’apprenant à suivre la formation d’animateur, le SP suit une formation d’une durée de 40 heures.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6325" name="Rectangle 1">
            <a:extLst>
              <a:ext uri="{FF2B5EF4-FFF2-40B4-BE49-F238E27FC236}">
                <a16:creationId xmlns:a16="http://schemas.microsoft.com/office/drawing/2014/main" id="{BCCB7B7D-9421-36EA-EF0C-87C44051D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Formateur : animateur JSP :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8">
            <a:extLst>
              <a:ext uri="{FF2B5EF4-FFF2-40B4-BE49-F238E27FC236}">
                <a16:creationId xmlns:a16="http://schemas.microsoft.com/office/drawing/2014/main" id="{DFA66A78-B854-E8EE-6690-F55F8973C1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57347" name="Espace réservé du numéro de diapositive 4">
            <a:extLst>
              <a:ext uri="{FF2B5EF4-FFF2-40B4-BE49-F238E27FC236}">
                <a16:creationId xmlns:a16="http://schemas.microsoft.com/office/drawing/2014/main" id="{B269FC25-7ABC-08FD-1311-AC3FF83A9F0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C3C8E25-A6A6-4D6D-8334-33B3867C880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7348" name="Rectangle 1028">
            <a:extLst>
              <a:ext uri="{FF2B5EF4-FFF2-40B4-BE49-F238E27FC236}">
                <a16:creationId xmlns:a16="http://schemas.microsoft.com/office/drawing/2014/main" id="{943A94EC-3224-7DD7-1EEC-8B3F192F7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77724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Formation pendant laquelle l’apprenant doit obligatoirement acquérir les compétences des 3 modules 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Tronc commun,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Pédagogie des JSP,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 Encadrement des activités physiques et sportives des JSP.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7349" name="Rectangle 1">
            <a:extLst>
              <a:ext uri="{FF2B5EF4-FFF2-40B4-BE49-F238E27FC236}">
                <a16:creationId xmlns:a16="http://schemas.microsoft.com/office/drawing/2014/main" id="{D20A23AD-0519-F99B-D36F-4EF1BB134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Formateur : animateur JSP :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re 8">
            <a:extLst>
              <a:ext uri="{FF2B5EF4-FFF2-40B4-BE49-F238E27FC236}">
                <a16:creationId xmlns:a16="http://schemas.microsoft.com/office/drawing/2014/main" id="{5A92E990-5C93-A5AC-3FB1-3580F0779C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non opérationnelles</a:t>
            </a:r>
          </a:p>
        </p:txBody>
      </p:sp>
      <p:sp>
        <p:nvSpPr>
          <p:cNvPr id="58371" name="Espace réservé du numéro de diapositive 4">
            <a:extLst>
              <a:ext uri="{FF2B5EF4-FFF2-40B4-BE49-F238E27FC236}">
                <a16:creationId xmlns:a16="http://schemas.microsoft.com/office/drawing/2014/main" id="{567D0BF4-27CB-82C1-68F9-F3331E2D5AC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DCC3BE7-C686-4B58-956E-0D7C76BB00F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10C7BA70-06BA-0EAE-49AE-063CAD553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74838"/>
            <a:ext cx="7772400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A l’issue du stage doit réaliser une phase tutorée. 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Phase consistant en une période de mise en situation, au sein d’une section de JSP, dans le cadre d’un tutorat (24 heures).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Tuteur accompagnera l’apprenant lors de ces temps de mise en situation. </a:t>
            </a:r>
          </a:p>
        </p:txBody>
      </p:sp>
      <p:sp>
        <p:nvSpPr>
          <p:cNvPr id="58373" name="Rectangle 1">
            <a:extLst>
              <a:ext uri="{FF2B5EF4-FFF2-40B4-BE49-F238E27FC236}">
                <a16:creationId xmlns:a16="http://schemas.microsoft.com/office/drawing/2014/main" id="{690EC648-63C5-68D6-C8FB-8953D022C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Formateur : animateur JSP : </a:t>
            </a:r>
          </a:p>
        </p:txBody>
      </p:sp>
      <p:pic>
        <p:nvPicPr>
          <p:cNvPr id="58374" name="Picture 15" descr="pins animateur JSP">
            <a:extLst>
              <a:ext uri="{FF2B5EF4-FFF2-40B4-BE49-F238E27FC236}">
                <a16:creationId xmlns:a16="http://schemas.microsoft.com/office/drawing/2014/main" id="{EC0F2CCE-ECCD-3533-DA6F-61CC5D61E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5" r="19193"/>
          <a:stretch>
            <a:fillRect/>
          </a:stretch>
        </p:blipFill>
        <p:spPr bwMode="auto">
          <a:xfrm>
            <a:off x="3276600" y="3956050"/>
            <a:ext cx="22860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8">
            <a:extLst>
              <a:ext uri="{FF2B5EF4-FFF2-40B4-BE49-F238E27FC236}">
                <a16:creationId xmlns:a16="http://schemas.microsoft.com/office/drawing/2014/main" id="{B7EF60EA-6820-D926-7E21-AC87FCF9BB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............</a:t>
            </a:r>
          </a:p>
        </p:txBody>
      </p:sp>
      <p:sp>
        <p:nvSpPr>
          <p:cNvPr id="59395" name="Espace réservé du numéro de diapositive 4">
            <a:extLst>
              <a:ext uri="{FF2B5EF4-FFF2-40B4-BE49-F238E27FC236}">
                <a16:creationId xmlns:a16="http://schemas.microsoft.com/office/drawing/2014/main" id="{015E35B2-872A-323C-C6F2-72B4083C4F0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8DF18A2-1232-4128-8767-AA3CBFCB71F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9396" name="Rectangle 1">
            <a:extLst>
              <a:ext uri="{FF2B5EF4-FFF2-40B4-BE49-F238E27FC236}">
                <a16:creationId xmlns:a16="http://schemas.microsoft.com/office/drawing/2014/main" id="{AC870D25-5BFA-C105-EAB5-6AFC12381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133600"/>
            <a:ext cx="8189913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 SP est avant tout affecté aux missions de SUAP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Puis pour l’INC et/ou PPBE,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Les spécialités viennent ensuite... </a:t>
            </a:r>
            <a:endParaRPr lang="fr-FR" altLang="fr-FR" sz="2000" b="1" u="sng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re 8">
            <a:extLst>
              <a:ext uri="{FF2B5EF4-FFF2-40B4-BE49-F238E27FC236}">
                <a16:creationId xmlns:a16="http://schemas.microsoft.com/office/drawing/2014/main" id="{A5B2F1B9-63AF-BE1A-F552-96AF8B2E53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60419" name="Espace réservé du numéro de diapositive 4">
            <a:extLst>
              <a:ext uri="{FF2B5EF4-FFF2-40B4-BE49-F238E27FC236}">
                <a16:creationId xmlns:a16="http://schemas.microsoft.com/office/drawing/2014/main" id="{D0939F70-5D75-36E9-6E7F-206FFC573EF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873CF33-B86A-4882-B52A-64668F26392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E919448-06E3-B69E-F60D-354830839A70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1" name="ZoneTexte 12">
            <a:extLst>
              <a:ext uri="{FF2B5EF4-FFF2-40B4-BE49-F238E27FC236}">
                <a16:creationId xmlns:a16="http://schemas.microsoft.com/office/drawing/2014/main" id="{EA1EB6B0-E059-8D96-3A20-5F359A320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Année : 2024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0422" name="ZoneTexte 15">
            <a:extLst>
              <a:ext uri="{FF2B5EF4-FFF2-40B4-BE49-F238E27FC236}">
                <a16:creationId xmlns:a16="http://schemas.microsoft.com/office/drawing/2014/main" id="{C1FAB97B-40A8-EB29-4B22-50C9E76F3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90800"/>
            <a:ext cx="3733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Spécialités opérationnelles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Spécialités non opérationnelles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8">
            <a:extLst>
              <a:ext uri="{FF2B5EF4-FFF2-40B4-BE49-F238E27FC236}">
                <a16:creationId xmlns:a16="http://schemas.microsoft.com/office/drawing/2014/main" id="{28F40505-02EE-7EFC-0E9C-023150BBAB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8195" name="Espace réservé du numéro de diapositive 4">
            <a:extLst>
              <a:ext uri="{FF2B5EF4-FFF2-40B4-BE49-F238E27FC236}">
                <a16:creationId xmlns:a16="http://schemas.microsoft.com/office/drawing/2014/main" id="{3CC34E91-B996-FE5C-78F7-D07B78F097C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7D1BCCF-970C-439D-AD24-999A1D0519C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196" name="Rectangle 1">
            <a:extLst>
              <a:ext uri="{FF2B5EF4-FFF2-40B4-BE49-F238E27FC236}">
                <a16:creationId xmlns:a16="http://schemas.microsoft.com/office/drawing/2014/main" id="{724A4E8B-FF02-0149-CC00-FFD60416D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AQUATIQUE :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B0996D33-60C5-6EE0-526B-281EF0F9E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84010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Moyens nautiques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transport des SAV et des SAL, récupération de victimes, remorquage de bateaux en détresse et l’extinction des feux de bateaux.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0A4F1EF1-D7E4-9648-CD1B-EF2BCF1D7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819400"/>
            <a:ext cx="8001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3 types de moyens :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Bateaux légers de reconnaissance, (BLR)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8199" name="Picture 8" descr="I:\Images\Sapeurs-Pompiers\RTN\Naturels\Inondations\Nautonier\Photos\Nautonier 10.2003 054.jpg">
            <a:extLst>
              <a:ext uri="{FF2B5EF4-FFF2-40B4-BE49-F238E27FC236}">
                <a16:creationId xmlns:a16="http://schemas.microsoft.com/office/drawing/2014/main" id="{DCDD2B09-0FA7-3ED4-7CBA-64ECA358D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/>
          <a:stretch>
            <a:fillRect/>
          </a:stretch>
        </p:blipFill>
        <p:spPr bwMode="auto">
          <a:xfrm>
            <a:off x="2286000" y="4114800"/>
            <a:ext cx="358140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8">
            <a:extLst>
              <a:ext uri="{FF2B5EF4-FFF2-40B4-BE49-F238E27FC236}">
                <a16:creationId xmlns:a16="http://schemas.microsoft.com/office/drawing/2014/main" id="{5D2BE718-BB05-889E-A364-C662F9687A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9219" name="Espace réservé du numéro de diapositive 4">
            <a:extLst>
              <a:ext uri="{FF2B5EF4-FFF2-40B4-BE49-F238E27FC236}">
                <a16:creationId xmlns:a16="http://schemas.microsoft.com/office/drawing/2014/main" id="{7151E621-6E80-F386-EFBC-9190C6F21E6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1790EBC-089C-4766-9DDF-88A1D2E15DE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220" name="Rectangle 1">
            <a:extLst>
              <a:ext uri="{FF2B5EF4-FFF2-40B4-BE49-F238E27FC236}">
                <a16:creationId xmlns:a16="http://schemas.microsoft.com/office/drawing/2014/main" id="{EAC89D0C-3611-294B-DFF9-AE55584EE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AQUATIQUE :</a:t>
            </a:r>
          </a:p>
        </p:txBody>
      </p:sp>
      <p:sp>
        <p:nvSpPr>
          <p:cNvPr id="9221" name="Rectangle 6">
            <a:extLst>
              <a:ext uri="{FF2B5EF4-FFF2-40B4-BE49-F238E27FC236}">
                <a16:creationId xmlns:a16="http://schemas.microsoft.com/office/drawing/2014/main" id="{77E7BF94-DD43-0875-7716-F5C27DF6E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800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Bateaux légers de reconnaissance motorisés (BLSP) (moyens d’appui),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9222" name="Image 12">
            <a:extLst>
              <a:ext uri="{FF2B5EF4-FFF2-40B4-BE49-F238E27FC236}">
                <a16:creationId xmlns:a16="http://schemas.microsoft.com/office/drawing/2014/main" id="{2FCB2CE7-81A6-BB47-9C32-51FC35BF4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67000"/>
            <a:ext cx="50292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8">
            <a:extLst>
              <a:ext uri="{FF2B5EF4-FFF2-40B4-BE49-F238E27FC236}">
                <a16:creationId xmlns:a16="http://schemas.microsoft.com/office/drawing/2014/main" id="{611C4A77-56CC-586C-D166-5215D9AD07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10243" name="Espace réservé du numéro de diapositive 4">
            <a:extLst>
              <a:ext uri="{FF2B5EF4-FFF2-40B4-BE49-F238E27FC236}">
                <a16:creationId xmlns:a16="http://schemas.microsoft.com/office/drawing/2014/main" id="{51DBBE6D-AF9F-582F-E532-F62B7E8CE19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7F28AA-6356-4EB9-9CEC-819A29FBAE8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244" name="Rectangle 1">
            <a:extLst>
              <a:ext uri="{FF2B5EF4-FFF2-40B4-BE49-F238E27FC236}">
                <a16:creationId xmlns:a16="http://schemas.microsoft.com/office/drawing/2014/main" id="{67406AC3-7A89-16FE-5B48-32FF68E07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AQUATIQUE :</a:t>
            </a:r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ADA3D3D7-CECD-10A3-9505-2807AC035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2016125"/>
            <a:ext cx="8401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Bateaux de reconnaissance et de sauvetage (BRS) motorisés de + grande capacité.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10246" name="Image 1">
            <a:extLst>
              <a:ext uri="{FF2B5EF4-FFF2-40B4-BE49-F238E27FC236}">
                <a16:creationId xmlns:a16="http://schemas.microsoft.com/office/drawing/2014/main" id="{80A9DFBB-F62D-A1CC-64BE-CAB8DC841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43200"/>
            <a:ext cx="37338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8">
            <a:extLst>
              <a:ext uri="{FF2B5EF4-FFF2-40B4-BE49-F238E27FC236}">
                <a16:creationId xmlns:a16="http://schemas.microsoft.com/office/drawing/2014/main" id="{993F148B-8F45-8307-7CEA-728363FA8C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Spécialités opérationnelles</a:t>
            </a:r>
          </a:p>
        </p:txBody>
      </p:sp>
      <p:sp>
        <p:nvSpPr>
          <p:cNvPr id="11267" name="Espace réservé du numéro de diapositive 4">
            <a:extLst>
              <a:ext uri="{FF2B5EF4-FFF2-40B4-BE49-F238E27FC236}">
                <a16:creationId xmlns:a16="http://schemas.microsoft.com/office/drawing/2014/main" id="{5683D4EF-A04C-2272-3E75-631FE3AA2A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92195AC-042D-4E01-8959-3F093AD4B5D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268" name="Rectangle 1">
            <a:extLst>
              <a:ext uri="{FF2B5EF4-FFF2-40B4-BE49-F238E27FC236}">
                <a16:creationId xmlns:a16="http://schemas.microsoft.com/office/drawing/2014/main" id="{D8C1BC83-FB8A-85D1-8EFA-DFC68103C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S.M.P.P. – GE : </a:t>
            </a:r>
          </a:p>
        </p:txBody>
      </p:sp>
      <p:sp>
        <p:nvSpPr>
          <p:cNvPr id="11269" name="Rectangle 1029">
            <a:extLst>
              <a:ext uri="{FF2B5EF4-FFF2-40B4-BE49-F238E27FC236}">
                <a16:creationId xmlns:a16="http://schemas.microsoft.com/office/drawing/2014/main" id="{CCCB8AAB-FBA8-223A-C722-6241811CB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28800"/>
            <a:ext cx="85344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2 casernes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 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ecours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ilieu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érilleux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et M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ontagne</a:t>
            </a: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s’inspire des techniques utilisées en alpinisme et en spéléologie.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1270" name="Picture 1030" descr="I:\Images\Sapeurs-Pompiers\Spécialités\Spécialités\Inondations_Givors_12.JPG">
            <a:extLst>
              <a:ext uri="{FF2B5EF4-FFF2-40B4-BE49-F238E27FC236}">
                <a16:creationId xmlns:a16="http://schemas.microsoft.com/office/drawing/2014/main" id="{4588AEF6-8EE6-55AD-3BC7-63B91CE9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0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031" descr="I:\Images\Sapeurs-Pompiers\Spécialités\Spécialités\Inondations_Givors_19.JPG">
            <a:extLst>
              <a:ext uri="{FF2B5EF4-FFF2-40B4-BE49-F238E27FC236}">
                <a16:creationId xmlns:a16="http://schemas.microsoft.com/office/drawing/2014/main" id="{DCAD1F9A-93D8-9047-495E-E1DE7151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17838"/>
            <a:ext cx="2308225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977</TotalTime>
  <Words>2344</Words>
  <Application>Microsoft Office PowerPoint</Application>
  <PresentationFormat>Affichage à l'écran (4:3)</PresentationFormat>
  <Paragraphs>396</Paragraphs>
  <Slides>57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4" baseType="lpstr">
      <vt:lpstr>Arial</vt:lpstr>
      <vt:lpstr>Myriad Pro</vt:lpstr>
      <vt:lpstr>Calibri</vt:lpstr>
      <vt:lpstr>Times New Roman</vt:lpstr>
      <vt:lpstr>Wingdings</vt:lpstr>
      <vt:lpstr>GCCAR</vt:lpstr>
      <vt:lpstr>Photo Editor 3.0 Photo</vt:lpstr>
      <vt:lpstr>Différentes spécialités</vt:lpstr>
      <vt:lpstr>Spécialités chez les SP du SDMIS</vt:lpstr>
      <vt:lpstr>Généralités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non opérationnelles</vt:lpstr>
      <vt:lpstr>Spécialités ............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76</cp:revision>
  <cp:lastPrinted>2015-08-06T08:01:37Z</cp:lastPrinted>
  <dcterms:created xsi:type="dcterms:W3CDTF">2015-08-05T10:19:35Z</dcterms:created>
  <dcterms:modified xsi:type="dcterms:W3CDTF">2025-01-14T16:36:55Z</dcterms:modified>
</cp:coreProperties>
</file>