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71" r:id="rId3"/>
    <p:sldId id="270" r:id="rId4"/>
    <p:sldId id="276" r:id="rId5"/>
    <p:sldId id="277" r:id="rId6"/>
    <p:sldId id="278" r:id="rId7"/>
    <p:sldId id="273" r:id="rId8"/>
    <p:sldId id="348" r:id="rId9"/>
    <p:sldId id="283" r:id="rId10"/>
    <p:sldId id="284" r:id="rId11"/>
    <p:sldId id="304" r:id="rId12"/>
    <p:sldId id="349" r:id="rId13"/>
    <p:sldId id="305" r:id="rId14"/>
    <p:sldId id="306" r:id="rId15"/>
    <p:sldId id="307" r:id="rId16"/>
    <p:sldId id="275" r:id="rId17"/>
    <p:sldId id="350" r:id="rId18"/>
    <p:sldId id="351" r:id="rId19"/>
    <p:sldId id="312" r:id="rId20"/>
    <p:sldId id="353" r:id="rId21"/>
    <p:sldId id="324" r:id="rId22"/>
    <p:sldId id="313" r:id="rId23"/>
    <p:sldId id="326" r:id="rId24"/>
    <p:sldId id="328" r:id="rId25"/>
    <p:sldId id="352" r:id="rId26"/>
    <p:sldId id="329" r:id="rId27"/>
    <p:sldId id="327" r:id="rId28"/>
    <p:sldId id="330" r:id="rId29"/>
    <p:sldId id="342" r:id="rId30"/>
    <p:sldId id="345" r:id="rId31"/>
    <p:sldId id="343" r:id="rId32"/>
    <p:sldId id="344" r:id="rId33"/>
    <p:sldId id="331" r:id="rId34"/>
    <p:sldId id="332" r:id="rId35"/>
    <p:sldId id="346" r:id="rId36"/>
    <p:sldId id="354" r:id="rId37"/>
    <p:sldId id="272" r:id="rId38"/>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3" autoAdjust="0"/>
  </p:normalViewPr>
  <p:slideViewPr>
    <p:cSldViewPr>
      <p:cViewPr varScale="1">
        <p:scale>
          <a:sx n="81" d="100"/>
          <a:sy n="81" d="100"/>
        </p:scale>
        <p:origin x="1483"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34B164A-9BF6-D61A-B076-F1D0ECDEE8D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9C955E1F-2779-8BA8-42C4-260BE4F7B776}"/>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0EC8A6F2-74B2-4FDB-AF1D-866EBE87E22A}" type="datetimeFigureOut">
              <a:rPr lang="fr-FR"/>
              <a:pPr>
                <a:defRPr/>
              </a:pPr>
              <a:t>14/01/2025</a:t>
            </a:fld>
            <a:endParaRPr lang="fr-FR"/>
          </a:p>
        </p:txBody>
      </p:sp>
      <p:sp>
        <p:nvSpPr>
          <p:cNvPr id="4" name="Espace réservé de l'image des diapositives 3">
            <a:extLst>
              <a:ext uri="{FF2B5EF4-FFF2-40B4-BE49-F238E27FC236}">
                <a16:creationId xmlns:a16="http://schemas.microsoft.com/office/drawing/2014/main" id="{F11DC602-9E7C-5E57-4301-26E568E08BAE}"/>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00B309CE-9F96-937B-6937-C662DB634443}"/>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A675BE74-43B7-9EA2-33BC-C13D6BD3B446}"/>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61AB134B-419C-D655-C5BC-2AB8EA0F2F3D}"/>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3004032-3646-46E1-85FF-4FA3742BBFE7}"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1FBC269-7CE9-9A78-058A-6C5E238F5496}"/>
              </a:ext>
            </a:extLst>
          </p:cNvPr>
          <p:cNvSpPr>
            <a:spLocks noGrp="1"/>
          </p:cNvSpPr>
          <p:nvPr>
            <p:ph type="dt" sz="half" idx="10"/>
          </p:nvPr>
        </p:nvSpPr>
        <p:spPr/>
        <p:txBody>
          <a:bodyPr/>
          <a:lstStyle>
            <a:lvl1pPr>
              <a:defRPr/>
            </a:lvl1pPr>
          </a:lstStyle>
          <a:p>
            <a:pPr>
              <a:defRPr/>
            </a:pPr>
            <a:fld id="{95F13091-A966-42CD-85EB-0A7B327FA0B8}"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629C3766-6071-08A0-5FC5-1E6EA42CA82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647C04E3-3579-AA54-CEA2-27C93460E296}"/>
              </a:ext>
            </a:extLst>
          </p:cNvPr>
          <p:cNvSpPr>
            <a:spLocks noGrp="1"/>
          </p:cNvSpPr>
          <p:nvPr>
            <p:ph type="sldNum" sz="quarter" idx="12"/>
          </p:nvPr>
        </p:nvSpPr>
        <p:spPr/>
        <p:txBody>
          <a:bodyPr/>
          <a:lstStyle>
            <a:lvl1pPr>
              <a:defRPr/>
            </a:lvl1pPr>
          </a:lstStyle>
          <a:p>
            <a:pPr>
              <a:defRPr/>
            </a:pPr>
            <a:fld id="{0994AD06-8A90-40A7-B3D6-80C436A26A2B}" type="slidenum">
              <a:rPr lang="fr-FR" altLang="fr-FR"/>
              <a:pPr>
                <a:defRPr/>
              </a:pPr>
              <a:t>‹N°›</a:t>
            </a:fld>
            <a:endParaRPr lang="fr-FR" altLang="fr-FR"/>
          </a:p>
        </p:txBody>
      </p:sp>
    </p:spTree>
    <p:extLst>
      <p:ext uri="{BB962C8B-B14F-4D97-AF65-F5344CB8AC3E}">
        <p14:creationId xmlns:p14="http://schemas.microsoft.com/office/powerpoint/2010/main" val="329660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EB90C2-B36C-5360-95DA-9C27099237F7}"/>
              </a:ext>
            </a:extLst>
          </p:cNvPr>
          <p:cNvSpPr>
            <a:spLocks noGrp="1"/>
          </p:cNvSpPr>
          <p:nvPr>
            <p:ph type="dt" sz="half" idx="10"/>
          </p:nvPr>
        </p:nvSpPr>
        <p:spPr/>
        <p:txBody>
          <a:bodyPr/>
          <a:lstStyle>
            <a:lvl1pPr>
              <a:defRPr/>
            </a:lvl1pPr>
          </a:lstStyle>
          <a:p>
            <a:pPr>
              <a:defRPr/>
            </a:pPr>
            <a:fld id="{324DDD7F-6C28-46AC-9356-3EA5EBDCD4A4}"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C0A9DD49-8C2E-2C40-4DD3-EFD09D942E0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601CDC63-D0FE-43D5-5A0F-ED99CA3D620A}"/>
              </a:ext>
            </a:extLst>
          </p:cNvPr>
          <p:cNvSpPr>
            <a:spLocks noGrp="1"/>
          </p:cNvSpPr>
          <p:nvPr>
            <p:ph type="sldNum" sz="quarter" idx="12"/>
          </p:nvPr>
        </p:nvSpPr>
        <p:spPr/>
        <p:txBody>
          <a:bodyPr/>
          <a:lstStyle>
            <a:lvl1pPr>
              <a:defRPr/>
            </a:lvl1pPr>
          </a:lstStyle>
          <a:p>
            <a:pPr>
              <a:defRPr/>
            </a:pPr>
            <a:fld id="{37B60982-3224-4AFF-B25D-85B6EA1A5B26}" type="slidenum">
              <a:rPr lang="fr-FR" altLang="fr-FR"/>
              <a:pPr>
                <a:defRPr/>
              </a:pPr>
              <a:t>‹N°›</a:t>
            </a:fld>
            <a:endParaRPr lang="fr-FR" altLang="fr-FR"/>
          </a:p>
        </p:txBody>
      </p:sp>
    </p:spTree>
    <p:extLst>
      <p:ext uri="{BB962C8B-B14F-4D97-AF65-F5344CB8AC3E}">
        <p14:creationId xmlns:p14="http://schemas.microsoft.com/office/powerpoint/2010/main" val="235965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8E9AA5-3D8C-253D-6711-959D7037A6DB}"/>
              </a:ext>
            </a:extLst>
          </p:cNvPr>
          <p:cNvSpPr>
            <a:spLocks noGrp="1"/>
          </p:cNvSpPr>
          <p:nvPr>
            <p:ph type="dt" sz="half" idx="10"/>
          </p:nvPr>
        </p:nvSpPr>
        <p:spPr/>
        <p:txBody>
          <a:bodyPr/>
          <a:lstStyle>
            <a:lvl1pPr>
              <a:defRPr/>
            </a:lvl1pPr>
          </a:lstStyle>
          <a:p>
            <a:pPr>
              <a:defRPr/>
            </a:pPr>
            <a:fld id="{FDB4260D-DE30-4BBD-8415-4FB6A6928725}"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7B77AA01-587B-2999-8E32-221A5A2460A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ADB39C0C-4B0A-E725-682F-41AE9D02DAF1}"/>
              </a:ext>
            </a:extLst>
          </p:cNvPr>
          <p:cNvSpPr>
            <a:spLocks noGrp="1"/>
          </p:cNvSpPr>
          <p:nvPr>
            <p:ph type="sldNum" sz="quarter" idx="12"/>
          </p:nvPr>
        </p:nvSpPr>
        <p:spPr/>
        <p:txBody>
          <a:bodyPr/>
          <a:lstStyle>
            <a:lvl1pPr>
              <a:defRPr/>
            </a:lvl1pPr>
          </a:lstStyle>
          <a:p>
            <a:pPr>
              <a:defRPr/>
            </a:pPr>
            <a:fld id="{9F17CE0E-F74C-4ACB-B8D7-B6E0329A418B}" type="slidenum">
              <a:rPr lang="fr-FR" altLang="fr-FR"/>
              <a:pPr>
                <a:defRPr/>
              </a:pPr>
              <a:t>‹N°›</a:t>
            </a:fld>
            <a:endParaRPr lang="fr-FR" altLang="fr-FR"/>
          </a:p>
        </p:txBody>
      </p:sp>
    </p:spTree>
    <p:extLst>
      <p:ext uri="{BB962C8B-B14F-4D97-AF65-F5344CB8AC3E}">
        <p14:creationId xmlns:p14="http://schemas.microsoft.com/office/powerpoint/2010/main" val="741870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01F6464-52EF-C8FC-2ADB-C1BA003C39D7}"/>
              </a:ext>
            </a:extLst>
          </p:cNvPr>
          <p:cNvSpPr>
            <a:spLocks noGrp="1"/>
          </p:cNvSpPr>
          <p:nvPr>
            <p:ph type="dt" sz="half" idx="10"/>
          </p:nvPr>
        </p:nvSpPr>
        <p:spPr/>
        <p:txBody>
          <a:bodyPr/>
          <a:lstStyle>
            <a:lvl1pPr>
              <a:defRPr/>
            </a:lvl1pPr>
          </a:lstStyle>
          <a:p>
            <a:pPr>
              <a:defRPr/>
            </a:pPr>
            <a:fld id="{B8333F1D-DFD3-4107-8E61-565B70A78A4F}"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3B403F8A-4840-1DA3-9B0D-3375950A21C5}"/>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A6592CF1-33FC-F737-7951-8BAC6D6A06F3}"/>
              </a:ext>
            </a:extLst>
          </p:cNvPr>
          <p:cNvSpPr>
            <a:spLocks noGrp="1"/>
          </p:cNvSpPr>
          <p:nvPr>
            <p:ph type="sldNum" sz="quarter" idx="12"/>
          </p:nvPr>
        </p:nvSpPr>
        <p:spPr/>
        <p:txBody>
          <a:bodyPr/>
          <a:lstStyle>
            <a:lvl1pPr>
              <a:defRPr/>
            </a:lvl1pPr>
          </a:lstStyle>
          <a:p>
            <a:pPr>
              <a:defRPr/>
            </a:pPr>
            <a:fld id="{FF88E66F-D1F8-4FD8-9F36-D664D642AE48}" type="slidenum">
              <a:rPr lang="fr-FR" altLang="fr-FR"/>
              <a:pPr>
                <a:defRPr/>
              </a:pPr>
              <a:t>‹N°›</a:t>
            </a:fld>
            <a:endParaRPr lang="fr-FR" altLang="fr-FR"/>
          </a:p>
        </p:txBody>
      </p:sp>
    </p:spTree>
    <p:extLst>
      <p:ext uri="{BB962C8B-B14F-4D97-AF65-F5344CB8AC3E}">
        <p14:creationId xmlns:p14="http://schemas.microsoft.com/office/powerpoint/2010/main" val="246275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A6F816E1-0630-8624-B758-009E9F1ABF8A}"/>
              </a:ext>
            </a:extLst>
          </p:cNvPr>
          <p:cNvSpPr>
            <a:spLocks noGrp="1"/>
          </p:cNvSpPr>
          <p:nvPr>
            <p:ph type="dt" sz="half" idx="10"/>
          </p:nvPr>
        </p:nvSpPr>
        <p:spPr/>
        <p:txBody>
          <a:bodyPr/>
          <a:lstStyle>
            <a:lvl1pPr>
              <a:defRPr/>
            </a:lvl1pPr>
          </a:lstStyle>
          <a:p>
            <a:pPr>
              <a:defRPr/>
            </a:pPr>
            <a:fld id="{D4F18E1B-B738-4043-892D-BFCA84AAAE81}"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C88A543C-AFB4-2939-BA50-4E454FC2EADA}"/>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E85FCD25-A46B-D079-59A6-8B032D34836E}"/>
              </a:ext>
            </a:extLst>
          </p:cNvPr>
          <p:cNvSpPr>
            <a:spLocks noGrp="1"/>
          </p:cNvSpPr>
          <p:nvPr>
            <p:ph type="sldNum" sz="quarter" idx="12"/>
          </p:nvPr>
        </p:nvSpPr>
        <p:spPr/>
        <p:txBody>
          <a:bodyPr/>
          <a:lstStyle>
            <a:lvl1pPr>
              <a:defRPr/>
            </a:lvl1pPr>
          </a:lstStyle>
          <a:p>
            <a:pPr>
              <a:defRPr/>
            </a:pPr>
            <a:fld id="{70518FAC-F676-4769-9720-FA8BCD670C65}" type="slidenum">
              <a:rPr lang="fr-FR" altLang="fr-FR"/>
              <a:pPr>
                <a:defRPr/>
              </a:pPr>
              <a:t>‹N°›</a:t>
            </a:fld>
            <a:endParaRPr lang="fr-FR" altLang="fr-FR"/>
          </a:p>
        </p:txBody>
      </p:sp>
    </p:spTree>
    <p:extLst>
      <p:ext uri="{BB962C8B-B14F-4D97-AF65-F5344CB8AC3E}">
        <p14:creationId xmlns:p14="http://schemas.microsoft.com/office/powerpoint/2010/main" val="2821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E571F5F9-7CD9-CEC6-22EE-0C783D20385B}"/>
              </a:ext>
            </a:extLst>
          </p:cNvPr>
          <p:cNvSpPr>
            <a:spLocks noGrp="1"/>
          </p:cNvSpPr>
          <p:nvPr>
            <p:ph type="dt" sz="half" idx="10"/>
          </p:nvPr>
        </p:nvSpPr>
        <p:spPr/>
        <p:txBody>
          <a:bodyPr/>
          <a:lstStyle>
            <a:lvl1pPr>
              <a:defRPr/>
            </a:lvl1pPr>
          </a:lstStyle>
          <a:p>
            <a:pPr>
              <a:defRPr/>
            </a:pPr>
            <a:fld id="{D007126D-098D-4526-955E-960285EAFBD9}"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1954473A-4180-3841-7267-0BEF6AB67CF8}"/>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AD3FFF01-1C7D-7E0F-8A8B-3717706DA637}"/>
              </a:ext>
            </a:extLst>
          </p:cNvPr>
          <p:cNvSpPr>
            <a:spLocks noGrp="1"/>
          </p:cNvSpPr>
          <p:nvPr>
            <p:ph type="sldNum" sz="quarter" idx="12"/>
          </p:nvPr>
        </p:nvSpPr>
        <p:spPr/>
        <p:txBody>
          <a:bodyPr/>
          <a:lstStyle>
            <a:lvl1pPr>
              <a:defRPr/>
            </a:lvl1pPr>
          </a:lstStyle>
          <a:p>
            <a:pPr>
              <a:defRPr/>
            </a:pPr>
            <a:fld id="{B7A95CA2-A6A3-46C9-B053-FE6939EC2C9E}" type="slidenum">
              <a:rPr lang="fr-FR" altLang="fr-FR"/>
              <a:pPr>
                <a:defRPr/>
              </a:pPr>
              <a:t>‹N°›</a:t>
            </a:fld>
            <a:endParaRPr lang="fr-FR" altLang="fr-FR"/>
          </a:p>
        </p:txBody>
      </p:sp>
    </p:spTree>
    <p:extLst>
      <p:ext uri="{BB962C8B-B14F-4D97-AF65-F5344CB8AC3E}">
        <p14:creationId xmlns:p14="http://schemas.microsoft.com/office/powerpoint/2010/main" val="161908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15DB5417-B03B-DFCF-7611-EF2235AE1D23}"/>
              </a:ext>
            </a:extLst>
          </p:cNvPr>
          <p:cNvSpPr>
            <a:spLocks noGrp="1"/>
          </p:cNvSpPr>
          <p:nvPr>
            <p:ph type="dt" sz="half" idx="10"/>
          </p:nvPr>
        </p:nvSpPr>
        <p:spPr/>
        <p:txBody>
          <a:bodyPr/>
          <a:lstStyle>
            <a:lvl1pPr>
              <a:defRPr/>
            </a:lvl1pPr>
          </a:lstStyle>
          <a:p>
            <a:pPr>
              <a:defRPr/>
            </a:pPr>
            <a:fld id="{A33752B3-302D-40EE-9B75-59BE79F974DC}" type="datetime1">
              <a:rPr lang="fr-FR"/>
              <a:pPr>
                <a:defRPr/>
              </a:pPr>
              <a:t>14/01/2025</a:t>
            </a:fld>
            <a:endParaRPr lang="fr-FR"/>
          </a:p>
        </p:txBody>
      </p:sp>
      <p:sp>
        <p:nvSpPr>
          <p:cNvPr id="8" name="Espace réservé du pied de page 4">
            <a:extLst>
              <a:ext uri="{FF2B5EF4-FFF2-40B4-BE49-F238E27FC236}">
                <a16:creationId xmlns:a16="http://schemas.microsoft.com/office/drawing/2014/main" id="{5B80B103-724E-B84E-2221-4EFB2B33670F}"/>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9C01EA8B-1616-C9D9-63AF-91B1DC9F6735}"/>
              </a:ext>
            </a:extLst>
          </p:cNvPr>
          <p:cNvSpPr>
            <a:spLocks noGrp="1"/>
          </p:cNvSpPr>
          <p:nvPr>
            <p:ph type="sldNum" sz="quarter" idx="12"/>
          </p:nvPr>
        </p:nvSpPr>
        <p:spPr/>
        <p:txBody>
          <a:bodyPr/>
          <a:lstStyle>
            <a:lvl1pPr>
              <a:defRPr/>
            </a:lvl1pPr>
          </a:lstStyle>
          <a:p>
            <a:pPr>
              <a:defRPr/>
            </a:pPr>
            <a:fld id="{3F3C0A07-BB7F-4834-8221-BD6E84D16537}" type="slidenum">
              <a:rPr lang="fr-FR" altLang="fr-FR"/>
              <a:pPr>
                <a:defRPr/>
              </a:pPr>
              <a:t>‹N°›</a:t>
            </a:fld>
            <a:endParaRPr lang="fr-FR" altLang="fr-FR"/>
          </a:p>
        </p:txBody>
      </p:sp>
    </p:spTree>
    <p:extLst>
      <p:ext uri="{BB962C8B-B14F-4D97-AF65-F5344CB8AC3E}">
        <p14:creationId xmlns:p14="http://schemas.microsoft.com/office/powerpoint/2010/main" val="336697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664B66D7-768F-A5F0-C29C-C6361B848F39}"/>
              </a:ext>
            </a:extLst>
          </p:cNvPr>
          <p:cNvSpPr>
            <a:spLocks noGrp="1"/>
          </p:cNvSpPr>
          <p:nvPr>
            <p:ph type="dt" sz="half" idx="10"/>
          </p:nvPr>
        </p:nvSpPr>
        <p:spPr/>
        <p:txBody>
          <a:bodyPr/>
          <a:lstStyle>
            <a:lvl1pPr>
              <a:defRPr/>
            </a:lvl1pPr>
          </a:lstStyle>
          <a:p>
            <a:pPr>
              <a:defRPr/>
            </a:pPr>
            <a:fld id="{9C2245E0-26BD-4601-A232-CC58AAC1E3C9}" type="datetime1">
              <a:rPr lang="fr-FR"/>
              <a:pPr>
                <a:defRPr/>
              </a:pPr>
              <a:t>14/01/2025</a:t>
            </a:fld>
            <a:endParaRPr lang="fr-FR"/>
          </a:p>
        </p:txBody>
      </p:sp>
      <p:sp>
        <p:nvSpPr>
          <p:cNvPr id="4" name="Espace réservé du pied de page 4">
            <a:extLst>
              <a:ext uri="{FF2B5EF4-FFF2-40B4-BE49-F238E27FC236}">
                <a16:creationId xmlns:a16="http://schemas.microsoft.com/office/drawing/2014/main" id="{57181CE5-66C0-26AA-89F0-002917E4AF4A}"/>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AB773761-7490-9C78-1453-7BA118CE5A55}"/>
              </a:ext>
            </a:extLst>
          </p:cNvPr>
          <p:cNvSpPr>
            <a:spLocks noGrp="1"/>
          </p:cNvSpPr>
          <p:nvPr>
            <p:ph type="sldNum" sz="quarter" idx="12"/>
          </p:nvPr>
        </p:nvSpPr>
        <p:spPr/>
        <p:txBody>
          <a:bodyPr/>
          <a:lstStyle>
            <a:lvl1pPr>
              <a:defRPr/>
            </a:lvl1pPr>
          </a:lstStyle>
          <a:p>
            <a:pPr>
              <a:defRPr/>
            </a:pPr>
            <a:fld id="{EF104556-9E08-4FF8-AF4A-DE4AF1994A9C}" type="slidenum">
              <a:rPr lang="fr-FR" altLang="fr-FR"/>
              <a:pPr>
                <a:defRPr/>
              </a:pPr>
              <a:t>‹N°›</a:t>
            </a:fld>
            <a:endParaRPr lang="fr-FR" altLang="fr-FR"/>
          </a:p>
        </p:txBody>
      </p:sp>
    </p:spTree>
    <p:extLst>
      <p:ext uri="{BB962C8B-B14F-4D97-AF65-F5344CB8AC3E}">
        <p14:creationId xmlns:p14="http://schemas.microsoft.com/office/powerpoint/2010/main" val="134319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80D6FA0F-57BC-8D80-0F99-09866AC9744E}"/>
              </a:ext>
            </a:extLst>
          </p:cNvPr>
          <p:cNvSpPr>
            <a:spLocks noGrp="1"/>
          </p:cNvSpPr>
          <p:nvPr>
            <p:ph type="dt" sz="half" idx="10"/>
          </p:nvPr>
        </p:nvSpPr>
        <p:spPr/>
        <p:txBody>
          <a:bodyPr/>
          <a:lstStyle>
            <a:lvl1pPr>
              <a:defRPr/>
            </a:lvl1pPr>
          </a:lstStyle>
          <a:p>
            <a:pPr>
              <a:defRPr/>
            </a:pPr>
            <a:fld id="{AD548B61-4528-4314-86BA-4864B7E4FFFA}" type="datetime1">
              <a:rPr lang="fr-FR"/>
              <a:pPr>
                <a:defRPr/>
              </a:pPr>
              <a:t>14/01/2025</a:t>
            </a:fld>
            <a:endParaRPr lang="fr-FR"/>
          </a:p>
        </p:txBody>
      </p:sp>
      <p:sp>
        <p:nvSpPr>
          <p:cNvPr id="3" name="Espace réservé du pied de page 4">
            <a:extLst>
              <a:ext uri="{FF2B5EF4-FFF2-40B4-BE49-F238E27FC236}">
                <a16:creationId xmlns:a16="http://schemas.microsoft.com/office/drawing/2014/main" id="{D73B24BE-926F-3733-ADF6-276ABED32E77}"/>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2AD9F68F-B85B-A75A-CDCF-854CBF0C47D6}"/>
              </a:ext>
            </a:extLst>
          </p:cNvPr>
          <p:cNvSpPr>
            <a:spLocks noGrp="1"/>
          </p:cNvSpPr>
          <p:nvPr>
            <p:ph type="sldNum" sz="quarter" idx="12"/>
          </p:nvPr>
        </p:nvSpPr>
        <p:spPr/>
        <p:txBody>
          <a:bodyPr/>
          <a:lstStyle>
            <a:lvl1pPr>
              <a:defRPr/>
            </a:lvl1pPr>
          </a:lstStyle>
          <a:p>
            <a:pPr>
              <a:defRPr/>
            </a:pPr>
            <a:fld id="{5F0883D5-4EBC-415E-BF2F-CA60B2500A37}" type="slidenum">
              <a:rPr lang="fr-FR" altLang="fr-FR"/>
              <a:pPr>
                <a:defRPr/>
              </a:pPr>
              <a:t>‹N°›</a:t>
            </a:fld>
            <a:endParaRPr lang="fr-FR" altLang="fr-FR"/>
          </a:p>
        </p:txBody>
      </p:sp>
    </p:spTree>
    <p:extLst>
      <p:ext uri="{BB962C8B-B14F-4D97-AF65-F5344CB8AC3E}">
        <p14:creationId xmlns:p14="http://schemas.microsoft.com/office/powerpoint/2010/main" val="352165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39935D45-C064-CA09-45FA-533BB933EADC}"/>
              </a:ext>
            </a:extLst>
          </p:cNvPr>
          <p:cNvSpPr>
            <a:spLocks noGrp="1"/>
          </p:cNvSpPr>
          <p:nvPr>
            <p:ph type="dt" sz="half" idx="10"/>
          </p:nvPr>
        </p:nvSpPr>
        <p:spPr/>
        <p:txBody>
          <a:bodyPr/>
          <a:lstStyle>
            <a:lvl1pPr>
              <a:defRPr/>
            </a:lvl1pPr>
          </a:lstStyle>
          <a:p>
            <a:pPr>
              <a:defRPr/>
            </a:pPr>
            <a:fld id="{2868B621-1534-44FC-97D5-FE2AACFA6163}"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D3D904C2-2535-25D6-2483-A8238D6A2A7D}"/>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708BD819-A584-8FD0-F28F-9BEDD8AC5AB4}"/>
              </a:ext>
            </a:extLst>
          </p:cNvPr>
          <p:cNvSpPr>
            <a:spLocks noGrp="1"/>
          </p:cNvSpPr>
          <p:nvPr>
            <p:ph type="sldNum" sz="quarter" idx="12"/>
          </p:nvPr>
        </p:nvSpPr>
        <p:spPr/>
        <p:txBody>
          <a:bodyPr/>
          <a:lstStyle>
            <a:lvl1pPr>
              <a:defRPr/>
            </a:lvl1pPr>
          </a:lstStyle>
          <a:p>
            <a:pPr>
              <a:defRPr/>
            </a:pPr>
            <a:fld id="{2C664B7B-5EC6-43BB-ABE5-ADE7C728EEBF}" type="slidenum">
              <a:rPr lang="fr-FR" altLang="fr-FR"/>
              <a:pPr>
                <a:defRPr/>
              </a:pPr>
              <a:t>‹N°›</a:t>
            </a:fld>
            <a:endParaRPr lang="fr-FR" altLang="fr-FR"/>
          </a:p>
        </p:txBody>
      </p:sp>
    </p:spTree>
    <p:extLst>
      <p:ext uri="{BB962C8B-B14F-4D97-AF65-F5344CB8AC3E}">
        <p14:creationId xmlns:p14="http://schemas.microsoft.com/office/powerpoint/2010/main" val="1729282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CC490699-B6F2-38C1-F07E-265FDFDC574E}"/>
              </a:ext>
            </a:extLst>
          </p:cNvPr>
          <p:cNvSpPr>
            <a:spLocks noGrp="1"/>
          </p:cNvSpPr>
          <p:nvPr>
            <p:ph type="dt" sz="half" idx="10"/>
          </p:nvPr>
        </p:nvSpPr>
        <p:spPr/>
        <p:txBody>
          <a:bodyPr/>
          <a:lstStyle>
            <a:lvl1pPr>
              <a:defRPr/>
            </a:lvl1pPr>
          </a:lstStyle>
          <a:p>
            <a:pPr>
              <a:defRPr/>
            </a:pPr>
            <a:fld id="{56766FFD-AE90-4305-9E38-7323EEB7D91B}"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753B34B2-0AEE-B2BA-CEA4-7400845D377F}"/>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E9CA836-22FD-CB55-B6D4-8F0289857E24}"/>
              </a:ext>
            </a:extLst>
          </p:cNvPr>
          <p:cNvSpPr>
            <a:spLocks noGrp="1"/>
          </p:cNvSpPr>
          <p:nvPr>
            <p:ph type="sldNum" sz="quarter" idx="12"/>
          </p:nvPr>
        </p:nvSpPr>
        <p:spPr/>
        <p:txBody>
          <a:bodyPr/>
          <a:lstStyle>
            <a:lvl1pPr>
              <a:defRPr/>
            </a:lvl1pPr>
          </a:lstStyle>
          <a:p>
            <a:pPr>
              <a:defRPr/>
            </a:pPr>
            <a:fld id="{A05E946C-D7BA-493E-B0A6-94B11572419D}" type="slidenum">
              <a:rPr lang="fr-FR" altLang="fr-FR"/>
              <a:pPr>
                <a:defRPr/>
              </a:pPr>
              <a:t>‹N°›</a:t>
            </a:fld>
            <a:endParaRPr lang="fr-FR" altLang="fr-FR"/>
          </a:p>
        </p:txBody>
      </p:sp>
    </p:spTree>
    <p:extLst>
      <p:ext uri="{BB962C8B-B14F-4D97-AF65-F5344CB8AC3E}">
        <p14:creationId xmlns:p14="http://schemas.microsoft.com/office/powerpoint/2010/main" val="2840191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37537A01-A32C-317A-03D7-752D3E1C55C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83208AB8-CBF1-1F54-0A31-0C4C3010B4D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061706AD-A859-2517-D1FF-27DB96175E0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679ACEE-57A1-4AD0-9B23-DA0FD63C6270}"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FA74FB87-EB83-D3E2-71E5-990CC77C59E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F6DA0065-CD8A-3E43-6C97-B13C527CC4A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Myriad Pro"/>
              </a:defRPr>
            </a:lvl1pPr>
          </a:lstStyle>
          <a:p>
            <a:pPr>
              <a:defRPr/>
            </a:pPr>
            <a:fld id="{90BF8496-9CCC-4A19-96EF-DD20ACBEBF2D}"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528842FC-BE58-BD0D-CB48-82C6EF41B781}"/>
              </a:ext>
            </a:extLst>
          </p:cNvPr>
          <p:cNvSpPr>
            <a:spLocks noGrp="1"/>
          </p:cNvSpPr>
          <p:nvPr>
            <p:ph type="title"/>
          </p:nvPr>
        </p:nvSpPr>
        <p:spPr>
          <a:xfrm>
            <a:off x="1116013" y="260350"/>
            <a:ext cx="7705725" cy="1152525"/>
          </a:xfrm>
        </p:spPr>
        <p:txBody>
          <a:bodyPr/>
          <a:lstStyle/>
          <a:p>
            <a:pPr eaLnBrk="1" hangingPunct="1">
              <a:defRPr/>
            </a:pPr>
            <a:r>
              <a:rPr lang="fr-FR" altLang="fr-FR" dirty="0">
                <a:solidFill>
                  <a:schemeClr val="bg1"/>
                </a:solidFill>
                <a:effectLst>
                  <a:outerShdw blurRad="38100" dist="38100" dir="2700000" algn="tl">
                    <a:srgbClr val="C0C0C0"/>
                  </a:outerShdw>
                </a:effectLst>
              </a:rPr>
              <a:t>Préservation des traces et indices</a:t>
            </a:r>
          </a:p>
        </p:txBody>
      </p:sp>
      <p:sp>
        <p:nvSpPr>
          <p:cNvPr id="3075" name="ZoneTexte 5">
            <a:extLst>
              <a:ext uri="{FF2B5EF4-FFF2-40B4-BE49-F238E27FC236}">
                <a16:creationId xmlns:a16="http://schemas.microsoft.com/office/drawing/2014/main" id="{9191FE16-CDAF-F1F3-B7B4-C77D197FB1B6}"/>
              </a:ext>
            </a:extLst>
          </p:cNvPr>
          <p:cNvSpPr txBox="1">
            <a:spLocks noChangeArrowheads="1"/>
          </p:cNvSpPr>
          <p:nvPr/>
        </p:nvSpPr>
        <p:spPr bwMode="auto">
          <a:xfrm>
            <a:off x="107950" y="6237288"/>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200" b="1">
                <a:solidFill>
                  <a:srgbClr val="441202"/>
                </a:solidFill>
                <a:latin typeface="Times New Roman" panose="02020603050405020304" pitchFamily="18" charset="0"/>
              </a:rPr>
              <a:t>ADMJSP / </a:t>
            </a:r>
            <a:r>
              <a:rPr lang="fr-FR" altLang="fr-FR" sz="1200">
                <a:solidFill>
                  <a:srgbClr val="441202"/>
                </a:solidFill>
                <a:latin typeface="Times New Roman" panose="02020603050405020304" pitchFamily="18" charset="0"/>
              </a:rPr>
              <a:t>Pôle Pédagogie – 2024 – Version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8">
            <a:extLst>
              <a:ext uri="{FF2B5EF4-FFF2-40B4-BE49-F238E27FC236}">
                <a16:creationId xmlns:a16="http://schemas.microsoft.com/office/drawing/2014/main" id="{44F41063-A149-8373-4984-D292C481C97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Les interventions particulières</a:t>
            </a:r>
          </a:p>
        </p:txBody>
      </p:sp>
      <p:sp>
        <p:nvSpPr>
          <p:cNvPr id="12291" name="Espace réservé du numéro de diapositive 4">
            <a:extLst>
              <a:ext uri="{FF2B5EF4-FFF2-40B4-BE49-F238E27FC236}">
                <a16:creationId xmlns:a16="http://schemas.microsoft.com/office/drawing/2014/main" id="{9F6D0DE8-4EFE-4BA0-E406-D4D6CC401C8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EF7FC0F-7922-4AF3-8F2B-063B74A0AB71}" type="slidenum">
              <a:rPr lang="fr-FR" altLang="fr-FR" sz="2000">
                <a:solidFill>
                  <a:srgbClr val="984807"/>
                </a:solidFill>
              </a:rPr>
              <a:pPr algn="r" eaLnBrk="1" hangingPunct="1">
                <a:spcBef>
                  <a:spcPct val="0"/>
                </a:spcBef>
                <a:buFontTx/>
                <a:buNone/>
              </a:pPr>
              <a:t>10</a:t>
            </a:fld>
            <a:endParaRPr lang="fr-FR" altLang="fr-FR" sz="2000">
              <a:solidFill>
                <a:srgbClr val="984807"/>
              </a:solidFill>
            </a:endParaRPr>
          </a:p>
        </p:txBody>
      </p:sp>
      <p:sp>
        <p:nvSpPr>
          <p:cNvPr id="12292" name="Rectangle 1">
            <a:extLst>
              <a:ext uri="{FF2B5EF4-FFF2-40B4-BE49-F238E27FC236}">
                <a16:creationId xmlns:a16="http://schemas.microsoft.com/office/drawing/2014/main" id="{E30D3C4D-13E6-E03E-0890-7FD3159F1DBF}"/>
              </a:ext>
            </a:extLst>
          </p:cNvPr>
          <p:cNvSpPr>
            <a:spLocks noChangeArrowheads="1"/>
          </p:cNvSpPr>
          <p:nvPr/>
        </p:nvSpPr>
        <p:spPr bwMode="auto">
          <a:xfrm>
            <a:off x="365125" y="1265238"/>
            <a:ext cx="8189913"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Certains produits doivent nous mettre en alerte sur un éventuel risque d'explosion, d'attentat, d'acte terroriste. </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Risque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I</a:t>
            </a:r>
            <a:r>
              <a:rPr lang="fr-FR" altLang="fr-FR" sz="2400">
                <a:latin typeface="Times New Roman" panose="02020603050405020304" pitchFamily="18" charset="0"/>
                <a:ea typeface="Calibri" panose="020F0502020204030204" pitchFamily="34" charset="0"/>
                <a:cs typeface="Times New Roman" panose="02020603050405020304" pitchFamily="18" charset="0"/>
              </a:rPr>
              <a:t>dentifié en présence de produit surdimensionné (quantité) tel que : </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Acétone,</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Eau oxygénée,</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Acide,</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Bouteille de gaz,</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Munitions, armes, </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Etc. </a:t>
            </a:r>
          </a:p>
        </p:txBody>
      </p:sp>
      <p:pic>
        <p:nvPicPr>
          <p:cNvPr id="12293" name="Picture 6" descr="..\..\..\doc\INC\Inclasssable\Préservation des traces et indices suite à un incendie_Page_31.jpg">
            <a:extLst>
              <a:ext uri="{FF2B5EF4-FFF2-40B4-BE49-F238E27FC236}">
                <a16:creationId xmlns:a16="http://schemas.microsoft.com/office/drawing/2014/main" id="{A7C622E0-E6B9-1DC0-196F-52F450178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142" t="22499" r="13441" b="44408"/>
          <a:stretch>
            <a:fillRect/>
          </a:stretch>
        </p:blipFill>
        <p:spPr bwMode="auto">
          <a:xfrm>
            <a:off x="5219700" y="2997200"/>
            <a:ext cx="3324225"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8">
            <a:extLst>
              <a:ext uri="{FF2B5EF4-FFF2-40B4-BE49-F238E27FC236}">
                <a16:creationId xmlns:a16="http://schemas.microsoft.com/office/drawing/2014/main" id="{060E4CE3-D739-F33A-8EC1-8B4F39BDE30A}"/>
              </a:ext>
            </a:extLst>
          </p:cNvPr>
          <p:cNvSpPr>
            <a:spLocks noGrp="1"/>
          </p:cNvSpPr>
          <p:nvPr>
            <p:ph type="title" idx="4294967295"/>
          </p:nvPr>
        </p:nvSpPr>
        <p:spPr>
          <a:xfrm>
            <a:off x="827088" y="2636838"/>
            <a:ext cx="7742237" cy="939800"/>
          </a:xfrm>
        </p:spPr>
        <p:txBody>
          <a:bodyPr/>
          <a:lstStyle/>
          <a:p>
            <a:r>
              <a:rPr lang="fr-FR" altLang="fr-FR" sz="3200" b="1">
                <a:latin typeface="Times New Roman" panose="02020603050405020304" pitchFamily="18" charset="0"/>
                <a:cs typeface="Times New Roman" panose="02020603050405020304" pitchFamily="18" charset="0"/>
              </a:rPr>
              <a:t>La priorité des actions de secours par rapport à la préservation des indices.</a:t>
            </a:r>
          </a:p>
        </p:txBody>
      </p:sp>
      <p:sp>
        <p:nvSpPr>
          <p:cNvPr id="13315" name="Espace réservé du numéro de diapositive 4">
            <a:extLst>
              <a:ext uri="{FF2B5EF4-FFF2-40B4-BE49-F238E27FC236}">
                <a16:creationId xmlns:a16="http://schemas.microsoft.com/office/drawing/2014/main" id="{FCF49803-6546-58AC-8300-95817669F27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E36E673-CD75-4BB3-BD03-487AFB6C6239}" type="slidenum">
              <a:rPr lang="fr-FR" altLang="fr-FR" sz="2000">
                <a:solidFill>
                  <a:srgbClr val="984807"/>
                </a:solidFill>
              </a:rPr>
              <a:pPr algn="r" eaLnBrk="1" hangingPunct="1">
                <a:spcBef>
                  <a:spcPct val="0"/>
                </a:spcBef>
                <a:buFontTx/>
                <a:buNone/>
              </a:pPr>
              <a:t>11</a:t>
            </a:fld>
            <a:endParaRPr lang="fr-FR" altLang="fr-FR" sz="2000">
              <a:solidFill>
                <a:srgbClr val="984807"/>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8">
            <a:extLst>
              <a:ext uri="{FF2B5EF4-FFF2-40B4-BE49-F238E27FC236}">
                <a16:creationId xmlns:a16="http://schemas.microsoft.com/office/drawing/2014/main" id="{581E2F5F-307E-D0DE-C3A3-CB4FDDAE767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La priorité des actions de secours</a:t>
            </a:r>
          </a:p>
        </p:txBody>
      </p:sp>
      <p:sp>
        <p:nvSpPr>
          <p:cNvPr id="14339" name="Espace réservé du numéro de diapositive 4">
            <a:extLst>
              <a:ext uri="{FF2B5EF4-FFF2-40B4-BE49-F238E27FC236}">
                <a16:creationId xmlns:a16="http://schemas.microsoft.com/office/drawing/2014/main" id="{833CE87E-4960-5AC5-9898-1174C9BAE0B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61C6933-61BB-4083-A53C-C5FE93A84417}" type="slidenum">
              <a:rPr lang="fr-FR" altLang="fr-FR" sz="2000">
                <a:solidFill>
                  <a:srgbClr val="984807"/>
                </a:solidFill>
              </a:rPr>
              <a:pPr algn="r" eaLnBrk="1" hangingPunct="1">
                <a:spcBef>
                  <a:spcPct val="0"/>
                </a:spcBef>
                <a:buFontTx/>
                <a:buNone/>
              </a:pPr>
              <a:t>12</a:t>
            </a:fld>
            <a:endParaRPr lang="fr-FR" altLang="fr-FR" sz="2000">
              <a:solidFill>
                <a:srgbClr val="984807"/>
              </a:solidFill>
            </a:endParaRPr>
          </a:p>
        </p:txBody>
      </p:sp>
      <p:sp>
        <p:nvSpPr>
          <p:cNvPr id="14340" name="Rectangle 1">
            <a:extLst>
              <a:ext uri="{FF2B5EF4-FFF2-40B4-BE49-F238E27FC236}">
                <a16:creationId xmlns:a16="http://schemas.microsoft.com/office/drawing/2014/main" id="{198A6A2D-025D-B257-0EDA-FBEE978F9056}"/>
              </a:ext>
            </a:extLst>
          </p:cNvPr>
          <p:cNvSpPr>
            <a:spLocks noChangeArrowheads="1"/>
          </p:cNvSpPr>
          <p:nvPr/>
        </p:nvSpPr>
        <p:spPr bwMode="auto">
          <a:xfrm>
            <a:off x="457200" y="1447800"/>
            <a:ext cx="8189913"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Sauveteurs doivent mettre en œuvre les gestes de secours nécessaires à la survie de la victime.</a:t>
            </a: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Constatation du décès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Médecin </a:t>
            </a:r>
          </a:p>
          <a:p>
            <a:pPr>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Sauf dans les cas suivants :</a:t>
            </a: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Tête séparée du reste du corps,</a:t>
            </a:r>
          </a:p>
          <a:p>
            <a:pPr>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Rigidité cadavérique,</a:t>
            </a:r>
          </a:p>
          <a:p>
            <a:pPr>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Corps en décomposition.</a:t>
            </a:r>
          </a:p>
        </p:txBody>
      </p:sp>
      <p:pic>
        <p:nvPicPr>
          <p:cNvPr id="14341" name="Picture 6" descr="I:\Images\secourisme\humoristique\Photos\pic27938.jpg">
            <a:extLst>
              <a:ext uri="{FF2B5EF4-FFF2-40B4-BE49-F238E27FC236}">
                <a16:creationId xmlns:a16="http://schemas.microsoft.com/office/drawing/2014/main" id="{F6671634-B3D4-15E5-504E-8DDFF27B3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979"/>
          <a:stretch>
            <a:fillRect/>
          </a:stretch>
        </p:blipFill>
        <p:spPr bwMode="auto">
          <a:xfrm>
            <a:off x="5126038" y="4116388"/>
            <a:ext cx="3732212"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8">
            <a:extLst>
              <a:ext uri="{FF2B5EF4-FFF2-40B4-BE49-F238E27FC236}">
                <a16:creationId xmlns:a16="http://schemas.microsoft.com/office/drawing/2014/main" id="{3028495E-8AEA-749B-5EA7-38373EB0439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La priorité des actions de secours</a:t>
            </a:r>
          </a:p>
        </p:txBody>
      </p:sp>
      <p:sp>
        <p:nvSpPr>
          <p:cNvPr id="15363" name="Espace réservé du numéro de diapositive 4">
            <a:extLst>
              <a:ext uri="{FF2B5EF4-FFF2-40B4-BE49-F238E27FC236}">
                <a16:creationId xmlns:a16="http://schemas.microsoft.com/office/drawing/2014/main" id="{EF101304-B18C-3BEE-E54E-300D6A68E83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92ABB88-B026-438F-8DFA-6C15B866CC31}" type="slidenum">
              <a:rPr lang="fr-FR" altLang="fr-FR" sz="2000">
                <a:solidFill>
                  <a:srgbClr val="984807"/>
                </a:solidFill>
              </a:rPr>
              <a:pPr algn="r" eaLnBrk="1" hangingPunct="1">
                <a:spcBef>
                  <a:spcPct val="0"/>
                </a:spcBef>
                <a:buFontTx/>
                <a:buNone/>
              </a:pPr>
              <a:t>13</a:t>
            </a:fld>
            <a:endParaRPr lang="fr-FR" altLang="fr-FR" sz="2000">
              <a:solidFill>
                <a:srgbClr val="984807"/>
              </a:solidFill>
            </a:endParaRPr>
          </a:p>
        </p:txBody>
      </p:sp>
      <p:sp>
        <p:nvSpPr>
          <p:cNvPr id="15364" name="Rectangle 1">
            <a:extLst>
              <a:ext uri="{FF2B5EF4-FFF2-40B4-BE49-F238E27FC236}">
                <a16:creationId xmlns:a16="http://schemas.microsoft.com/office/drawing/2014/main" id="{89B5578A-A95E-B1E5-6713-C65C212FCC8C}"/>
              </a:ext>
            </a:extLst>
          </p:cNvPr>
          <p:cNvSpPr>
            <a:spLocks noChangeArrowheads="1"/>
          </p:cNvSpPr>
          <p:nvPr/>
        </p:nvSpPr>
        <p:spPr bwMode="auto">
          <a:xfrm>
            <a:off x="323850" y="1420813"/>
            <a:ext cx="8424863"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Pendu : Absence d'une rigidité cadavérique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sera décroché :</a:t>
            </a:r>
          </a:p>
          <a:p>
            <a:pPr>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Coupant la corde assez haut, </a:t>
            </a:r>
          </a:p>
          <a:p>
            <a:pPr>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Nœud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desserré (ne pas le défaire) !</a:t>
            </a:r>
          </a:p>
          <a:p>
            <a:pPr>
              <a:lnSpc>
                <a:spcPct val="107000"/>
              </a:lnSpc>
              <a:spcBef>
                <a:spcPct val="0"/>
              </a:spcBef>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ea typeface="Calibri" panose="020F0502020204030204" pitchFamily="34" charset="0"/>
                <a:cs typeface="Times New Roman" panose="02020603050405020304" pitchFamily="18" charset="0"/>
              </a:rPr>
              <a:t>Bilan et effectuer les gestes secouristes </a:t>
            </a:r>
          </a:p>
          <a:p>
            <a:pPr>
              <a:lnSpc>
                <a:spcPct val="107000"/>
              </a:lnSpc>
              <a:spcBef>
                <a:spcPct val="0"/>
              </a:spcBef>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nécessaire à son état.</a:t>
            </a:r>
          </a:p>
        </p:txBody>
      </p:sp>
      <p:pic>
        <p:nvPicPr>
          <p:cNvPr id="15365" name="Picture 6" descr="I:\Images\secourisme\pathologie\Diverses\Pendaison\pendu 4.JPG">
            <a:extLst>
              <a:ext uri="{FF2B5EF4-FFF2-40B4-BE49-F238E27FC236}">
                <a16:creationId xmlns:a16="http://schemas.microsoft.com/office/drawing/2014/main" id="{562EB811-D568-2A8F-0E95-71B951FB0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1932"/>
          <a:stretch>
            <a:fillRect/>
          </a:stretch>
        </p:blipFill>
        <p:spPr bwMode="auto">
          <a:xfrm>
            <a:off x="6097588" y="3429000"/>
            <a:ext cx="255270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8">
            <a:extLst>
              <a:ext uri="{FF2B5EF4-FFF2-40B4-BE49-F238E27FC236}">
                <a16:creationId xmlns:a16="http://schemas.microsoft.com/office/drawing/2014/main" id="{97FD5182-0586-D89A-F72E-4A23D4F811F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La priorité des actions de secours</a:t>
            </a:r>
          </a:p>
        </p:txBody>
      </p:sp>
      <p:sp>
        <p:nvSpPr>
          <p:cNvPr id="16387" name="Espace réservé du numéro de diapositive 4">
            <a:extLst>
              <a:ext uri="{FF2B5EF4-FFF2-40B4-BE49-F238E27FC236}">
                <a16:creationId xmlns:a16="http://schemas.microsoft.com/office/drawing/2014/main" id="{4392F576-8130-7A4B-9609-5492CD49CC1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4BF417A-0E28-44E7-A19F-F0EA336D0410}" type="slidenum">
              <a:rPr lang="fr-FR" altLang="fr-FR" sz="2000">
                <a:solidFill>
                  <a:srgbClr val="984807"/>
                </a:solidFill>
              </a:rPr>
              <a:pPr algn="r" eaLnBrk="1" hangingPunct="1">
                <a:spcBef>
                  <a:spcPct val="0"/>
                </a:spcBef>
                <a:buFontTx/>
                <a:buNone/>
              </a:pPr>
              <a:t>14</a:t>
            </a:fld>
            <a:endParaRPr lang="fr-FR" altLang="fr-FR" sz="2000">
              <a:solidFill>
                <a:srgbClr val="984807"/>
              </a:solidFill>
            </a:endParaRPr>
          </a:p>
        </p:txBody>
      </p:sp>
      <p:sp>
        <p:nvSpPr>
          <p:cNvPr id="16388" name="Rectangle 1">
            <a:extLst>
              <a:ext uri="{FF2B5EF4-FFF2-40B4-BE49-F238E27FC236}">
                <a16:creationId xmlns:a16="http://schemas.microsoft.com/office/drawing/2014/main" id="{5481110D-FC4A-DAB9-C786-D1FBE3706038}"/>
              </a:ext>
            </a:extLst>
          </p:cNvPr>
          <p:cNvSpPr>
            <a:spLocks noChangeArrowheads="1"/>
          </p:cNvSpPr>
          <p:nvPr/>
        </p:nvSpPr>
        <p:spPr bwMode="auto">
          <a:xfrm>
            <a:off x="457200" y="1447800"/>
            <a:ext cx="840105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Feu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Mise en œuvre des moyens d'extinction comme : </a:t>
            </a: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Débit des lances,</a:t>
            </a:r>
          </a:p>
          <a:p>
            <a:pPr>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Choix du jet,</a:t>
            </a:r>
          </a:p>
          <a:p>
            <a:pPr>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Ventilation mécanique,  </a:t>
            </a: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Peut perturber la lecture des signes et</a:t>
            </a: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traces que laisse l'incendie,</a:t>
            </a:r>
          </a:p>
          <a:p>
            <a:pPr>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P</a:t>
            </a:r>
            <a:r>
              <a:rPr lang="fr-FR" altLang="fr-FR" sz="2400">
                <a:latin typeface="Times New Roman" panose="02020603050405020304" pitchFamily="18" charset="0"/>
                <a:ea typeface="Calibri" panose="020F0502020204030204" pitchFamily="34" charset="0"/>
                <a:cs typeface="Times New Roman" panose="02020603050405020304" pitchFamily="18" charset="0"/>
              </a:rPr>
              <a:t>riorité est bien l'extinction.</a:t>
            </a:r>
          </a:p>
        </p:txBody>
      </p:sp>
      <p:pic>
        <p:nvPicPr>
          <p:cNvPr id="16389" name="Picture 6" descr="I:\Images\Sapeurs-Pompiers\INC\feu\03.jpg">
            <a:extLst>
              <a:ext uri="{FF2B5EF4-FFF2-40B4-BE49-F238E27FC236}">
                <a16:creationId xmlns:a16="http://schemas.microsoft.com/office/drawing/2014/main" id="{89700CA0-536D-2B9D-5EFF-222B8D5F4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3424238"/>
            <a:ext cx="3062288"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8">
            <a:extLst>
              <a:ext uri="{FF2B5EF4-FFF2-40B4-BE49-F238E27FC236}">
                <a16:creationId xmlns:a16="http://schemas.microsoft.com/office/drawing/2014/main" id="{65477E38-A302-C2DC-DB68-DBE5810A4C2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La priorité des actions de secours</a:t>
            </a:r>
          </a:p>
        </p:txBody>
      </p:sp>
      <p:sp>
        <p:nvSpPr>
          <p:cNvPr id="17411" name="Espace réservé du numéro de diapositive 4">
            <a:extLst>
              <a:ext uri="{FF2B5EF4-FFF2-40B4-BE49-F238E27FC236}">
                <a16:creationId xmlns:a16="http://schemas.microsoft.com/office/drawing/2014/main" id="{335C0CC1-07CD-2B55-3699-7EBF3BC7FC7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C976CCD-5995-4515-8223-F6AAC46466D6}" type="slidenum">
              <a:rPr lang="fr-FR" altLang="fr-FR" sz="2000">
                <a:solidFill>
                  <a:srgbClr val="984807"/>
                </a:solidFill>
              </a:rPr>
              <a:pPr algn="r" eaLnBrk="1" hangingPunct="1">
                <a:spcBef>
                  <a:spcPct val="0"/>
                </a:spcBef>
                <a:buFontTx/>
                <a:buNone/>
              </a:pPr>
              <a:t>15</a:t>
            </a:fld>
            <a:endParaRPr lang="fr-FR" altLang="fr-FR" sz="2000">
              <a:solidFill>
                <a:srgbClr val="984807"/>
              </a:solidFill>
            </a:endParaRPr>
          </a:p>
        </p:txBody>
      </p:sp>
      <p:sp>
        <p:nvSpPr>
          <p:cNvPr id="17412" name="Rectangle 1">
            <a:extLst>
              <a:ext uri="{FF2B5EF4-FFF2-40B4-BE49-F238E27FC236}">
                <a16:creationId xmlns:a16="http://schemas.microsoft.com/office/drawing/2014/main" id="{C4055CAB-57CC-EDFB-DB9E-B01F44F31DD5}"/>
              </a:ext>
            </a:extLst>
          </p:cNvPr>
          <p:cNvSpPr>
            <a:spLocks noChangeArrowheads="1"/>
          </p:cNvSpPr>
          <p:nvPr/>
        </p:nvSpPr>
        <p:spPr bwMode="auto">
          <a:xfrm>
            <a:off x="457200" y="1524000"/>
            <a:ext cx="8189913"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COS </a:t>
            </a: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ea typeface="Calibri" panose="020F0502020204030204" pitchFamily="34" charset="0"/>
                <a:cs typeface="Times New Roman" panose="02020603050405020304" pitchFamily="18" charset="0"/>
              </a:rPr>
              <a:t>temporiser le déblai ou adapter le déblai</a:t>
            </a:r>
          </a:p>
          <a:p>
            <a:pPr>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ea typeface="Calibri" panose="020F0502020204030204" pitchFamily="34" charset="0"/>
                <a:cs typeface="Times New Roman" panose="02020603050405020304" pitchFamily="18" charset="0"/>
              </a:rPr>
              <a:t>Se fera en tenant compte des exigences des forces de l'ordre.</a:t>
            </a:r>
          </a:p>
          <a:p>
            <a:pPr>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Pendant la phase déblai :</a:t>
            </a: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Protéger la zone d'éclosion,</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Repérer les zones éventuellement suspectes.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8">
            <a:extLst>
              <a:ext uri="{FF2B5EF4-FFF2-40B4-BE49-F238E27FC236}">
                <a16:creationId xmlns:a16="http://schemas.microsoft.com/office/drawing/2014/main" id="{D9009D13-AF54-8E7C-AF9C-8CA1A86E84C2}"/>
              </a:ext>
            </a:extLst>
          </p:cNvPr>
          <p:cNvSpPr>
            <a:spLocks noGrp="1"/>
          </p:cNvSpPr>
          <p:nvPr>
            <p:ph type="title" idx="4294967295"/>
          </p:nvPr>
        </p:nvSpPr>
        <p:spPr>
          <a:xfrm>
            <a:off x="827088" y="2708275"/>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Préservation des traces et indices</a:t>
            </a:r>
            <a:endParaRPr lang="fr-FR" altLang="fr-FR" sz="3200" b="1" u="sng">
              <a:solidFill>
                <a:srgbClr val="984807"/>
              </a:solidFill>
              <a:latin typeface="Times New Roman" panose="02020603050405020304" pitchFamily="18" charset="0"/>
              <a:cs typeface="Times New Roman" panose="02020603050405020304" pitchFamily="18" charset="0"/>
            </a:endParaRPr>
          </a:p>
        </p:txBody>
      </p:sp>
      <p:sp>
        <p:nvSpPr>
          <p:cNvPr id="18435" name="Espace réservé du numéro de diapositive 4">
            <a:extLst>
              <a:ext uri="{FF2B5EF4-FFF2-40B4-BE49-F238E27FC236}">
                <a16:creationId xmlns:a16="http://schemas.microsoft.com/office/drawing/2014/main" id="{5DEBF9DB-3825-1D9D-83CE-5C07FD59451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FF56643-F3D5-41AB-AF02-C4D3B2FC65EB}" type="slidenum">
              <a:rPr lang="fr-FR" altLang="fr-FR" sz="2000">
                <a:solidFill>
                  <a:srgbClr val="984807"/>
                </a:solidFill>
              </a:rPr>
              <a:pPr algn="r" eaLnBrk="1" hangingPunct="1">
                <a:spcBef>
                  <a:spcPct val="0"/>
                </a:spcBef>
                <a:buFontTx/>
                <a:buNone/>
              </a:pPr>
              <a:t>16</a:t>
            </a:fld>
            <a:endParaRPr lang="fr-FR" altLang="fr-FR" sz="2000">
              <a:solidFill>
                <a:srgbClr val="984807"/>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8">
            <a:extLst>
              <a:ext uri="{FF2B5EF4-FFF2-40B4-BE49-F238E27FC236}">
                <a16:creationId xmlns:a16="http://schemas.microsoft.com/office/drawing/2014/main" id="{D6413CAD-CB28-EA6B-0AB2-DE5893344A4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Préservation des traces et indices</a:t>
            </a:r>
            <a:endParaRPr lang="fr-FR" altLang="fr-FR" sz="3200" b="1" u="sng">
              <a:solidFill>
                <a:srgbClr val="984807"/>
              </a:solidFill>
              <a:latin typeface="Times New Roman" panose="02020603050405020304" pitchFamily="18" charset="0"/>
              <a:cs typeface="Times New Roman" panose="02020603050405020304" pitchFamily="18" charset="0"/>
            </a:endParaRPr>
          </a:p>
        </p:txBody>
      </p:sp>
      <p:sp>
        <p:nvSpPr>
          <p:cNvPr id="19459" name="Espace réservé du numéro de diapositive 4">
            <a:extLst>
              <a:ext uri="{FF2B5EF4-FFF2-40B4-BE49-F238E27FC236}">
                <a16:creationId xmlns:a16="http://schemas.microsoft.com/office/drawing/2014/main" id="{AA7F688D-C624-6BD9-4C99-3FB6C11850E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D35CCCB-6CF9-4BF6-A670-B5F8412B3952}" type="slidenum">
              <a:rPr lang="fr-FR" altLang="fr-FR" sz="2000">
                <a:solidFill>
                  <a:srgbClr val="984807"/>
                </a:solidFill>
              </a:rPr>
              <a:pPr algn="r" eaLnBrk="1" hangingPunct="1">
                <a:spcBef>
                  <a:spcPct val="0"/>
                </a:spcBef>
                <a:buFontTx/>
                <a:buNone/>
              </a:pPr>
              <a:t>17</a:t>
            </a:fld>
            <a:endParaRPr lang="fr-FR" altLang="fr-FR" sz="2000">
              <a:solidFill>
                <a:srgbClr val="984807"/>
              </a:solidFill>
            </a:endParaRPr>
          </a:p>
        </p:txBody>
      </p:sp>
      <p:sp>
        <p:nvSpPr>
          <p:cNvPr id="19460" name="Rectangle 1">
            <a:extLst>
              <a:ext uri="{FF2B5EF4-FFF2-40B4-BE49-F238E27FC236}">
                <a16:creationId xmlns:a16="http://schemas.microsoft.com/office/drawing/2014/main" id="{E26370A9-AD9D-08F5-EC95-F9C573EFDCE1}"/>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Pourquoi protéger les traces et indices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461" name="Rectangle 1">
            <a:extLst>
              <a:ext uri="{FF2B5EF4-FFF2-40B4-BE49-F238E27FC236}">
                <a16:creationId xmlns:a16="http://schemas.microsoft.com/office/drawing/2014/main" id="{7E2F491E-24DA-5B0F-760D-A81B39774724}"/>
              </a:ext>
            </a:extLst>
          </p:cNvPr>
          <p:cNvSpPr>
            <a:spLocks noChangeArrowheads="1"/>
          </p:cNvSpPr>
          <p:nvPr/>
        </p:nvSpPr>
        <p:spPr bwMode="auto">
          <a:xfrm>
            <a:off x="414338" y="2359025"/>
            <a:ext cx="8189912"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Dans une enquête judiciaire, la recherche de preuves matérielles et scientifiques est impérative. </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G</a:t>
            </a:r>
            <a:r>
              <a:rPr lang="fr-FR" altLang="fr-FR" sz="2400">
                <a:latin typeface="Times New Roman" panose="02020603050405020304" pitchFamily="18" charset="0"/>
                <a:ea typeface="Calibri" panose="020F0502020204030204" pitchFamily="34" charset="0"/>
                <a:cs typeface="Times New Roman" panose="02020603050405020304" pitchFamily="18" charset="0"/>
              </a:rPr>
              <a:t>el des lieux devient nécessaire et la réussite d'une enquête peut dépendre d'un détail.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8">
            <a:extLst>
              <a:ext uri="{FF2B5EF4-FFF2-40B4-BE49-F238E27FC236}">
                <a16:creationId xmlns:a16="http://schemas.microsoft.com/office/drawing/2014/main" id="{C03523CA-27A0-081E-EEFC-21C7E95439F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Préservation des traces et indices</a:t>
            </a:r>
            <a:endParaRPr lang="fr-FR" altLang="fr-FR" sz="3200" b="1" u="sng">
              <a:solidFill>
                <a:srgbClr val="984807"/>
              </a:solidFill>
              <a:latin typeface="Times New Roman" panose="02020603050405020304" pitchFamily="18" charset="0"/>
              <a:cs typeface="Times New Roman" panose="02020603050405020304" pitchFamily="18" charset="0"/>
            </a:endParaRPr>
          </a:p>
        </p:txBody>
      </p:sp>
      <p:sp>
        <p:nvSpPr>
          <p:cNvPr id="20483" name="Espace réservé du numéro de diapositive 4">
            <a:extLst>
              <a:ext uri="{FF2B5EF4-FFF2-40B4-BE49-F238E27FC236}">
                <a16:creationId xmlns:a16="http://schemas.microsoft.com/office/drawing/2014/main" id="{FDBD4F6B-FDFD-BEF7-D3AD-B695A301EB3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7ADD590-A84E-4AD1-94A1-A9DE309A9AFA}" type="slidenum">
              <a:rPr lang="fr-FR" altLang="fr-FR" sz="2000">
                <a:solidFill>
                  <a:srgbClr val="984807"/>
                </a:solidFill>
              </a:rPr>
              <a:pPr algn="r" eaLnBrk="1" hangingPunct="1">
                <a:spcBef>
                  <a:spcPct val="0"/>
                </a:spcBef>
                <a:buFontTx/>
                <a:buNone/>
              </a:pPr>
              <a:t>18</a:t>
            </a:fld>
            <a:endParaRPr lang="fr-FR" altLang="fr-FR" sz="2000">
              <a:solidFill>
                <a:srgbClr val="984807"/>
              </a:solidFill>
            </a:endParaRPr>
          </a:p>
        </p:txBody>
      </p:sp>
      <p:sp>
        <p:nvSpPr>
          <p:cNvPr id="20484" name="Rectangle 1">
            <a:extLst>
              <a:ext uri="{FF2B5EF4-FFF2-40B4-BE49-F238E27FC236}">
                <a16:creationId xmlns:a16="http://schemas.microsoft.com/office/drawing/2014/main" id="{7A969F36-218E-B4DC-EDC7-B0F25CE8AE90}"/>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Pourquoi protéger les traces et indices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485" name="Rectangle 1">
            <a:extLst>
              <a:ext uri="{FF2B5EF4-FFF2-40B4-BE49-F238E27FC236}">
                <a16:creationId xmlns:a16="http://schemas.microsoft.com/office/drawing/2014/main" id="{A1E2451E-5E7D-5AA8-1E95-94F0FE393CB0}"/>
              </a:ext>
            </a:extLst>
          </p:cNvPr>
          <p:cNvSpPr>
            <a:spLocks noChangeArrowheads="1"/>
          </p:cNvSpPr>
          <p:nvPr/>
        </p:nvSpPr>
        <p:spPr bwMode="auto">
          <a:xfrm>
            <a:off x="457200" y="1981200"/>
            <a:ext cx="8189913"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 Dans les lieux où un crime a été commis, il est interdit, sous peine d'amende, à toute personne, de modifier l'état des lieux avant les 1</a:t>
            </a:r>
            <a:r>
              <a:rPr lang="fr-FR" altLang="fr-FR" sz="2400" b="1" baseline="30000">
                <a:latin typeface="Times New Roman" panose="02020603050405020304" pitchFamily="18" charset="0"/>
                <a:ea typeface="Calibri" panose="020F0502020204030204" pitchFamily="34" charset="0"/>
                <a:cs typeface="Times New Roman" panose="02020603050405020304" pitchFamily="18" charset="0"/>
              </a:rPr>
              <a:t>ère</a:t>
            </a:r>
            <a:r>
              <a:rPr lang="fr-FR" altLang="fr-FR" sz="2400" b="1">
                <a:latin typeface="Times New Roman" panose="02020603050405020304" pitchFamily="18" charset="0"/>
                <a:ea typeface="Calibri" panose="020F0502020204030204" pitchFamily="34" charset="0"/>
                <a:cs typeface="Times New Roman" panose="02020603050405020304" pitchFamily="18" charset="0"/>
              </a:rPr>
              <a:t> opérations de l'enquête judiciaire et d'y effectuer des prélèvements quelconques ».</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Exception est faîte lorsque ces modifications sont commandées par les exigences de la sécurité ou de la salubrité publique ou par les soins à donner aux victimes.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8">
            <a:extLst>
              <a:ext uri="{FF2B5EF4-FFF2-40B4-BE49-F238E27FC236}">
                <a16:creationId xmlns:a16="http://schemas.microsoft.com/office/drawing/2014/main" id="{51BB5990-8C30-1D1C-33CB-96F0544B9DC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Préservation des traces et indices</a:t>
            </a:r>
            <a:endParaRPr lang="fr-FR" altLang="fr-FR" sz="3200" b="1" u="sng">
              <a:solidFill>
                <a:srgbClr val="984807"/>
              </a:solidFill>
              <a:latin typeface="Times New Roman" panose="02020603050405020304" pitchFamily="18" charset="0"/>
              <a:cs typeface="Times New Roman" panose="02020603050405020304" pitchFamily="18" charset="0"/>
            </a:endParaRPr>
          </a:p>
        </p:txBody>
      </p:sp>
      <p:sp>
        <p:nvSpPr>
          <p:cNvPr id="21507" name="Espace réservé du numéro de diapositive 4">
            <a:extLst>
              <a:ext uri="{FF2B5EF4-FFF2-40B4-BE49-F238E27FC236}">
                <a16:creationId xmlns:a16="http://schemas.microsoft.com/office/drawing/2014/main" id="{F5E9A18B-9B9E-074C-A077-64E491C9932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F4EA1AC-28A3-43C3-8F4E-D048E13630EC}" type="slidenum">
              <a:rPr lang="fr-FR" altLang="fr-FR" sz="2000">
                <a:solidFill>
                  <a:srgbClr val="984807"/>
                </a:solidFill>
              </a:rPr>
              <a:pPr algn="r" eaLnBrk="1" hangingPunct="1">
                <a:spcBef>
                  <a:spcPct val="0"/>
                </a:spcBef>
                <a:buFontTx/>
                <a:buNone/>
              </a:pPr>
              <a:t>19</a:t>
            </a:fld>
            <a:endParaRPr lang="fr-FR" altLang="fr-FR" sz="2000">
              <a:solidFill>
                <a:srgbClr val="984807"/>
              </a:solidFill>
            </a:endParaRPr>
          </a:p>
        </p:txBody>
      </p:sp>
      <p:sp>
        <p:nvSpPr>
          <p:cNvPr id="21508" name="Rectangle 1">
            <a:extLst>
              <a:ext uri="{FF2B5EF4-FFF2-40B4-BE49-F238E27FC236}">
                <a16:creationId xmlns:a16="http://schemas.microsoft.com/office/drawing/2014/main" id="{D4685A67-D05F-9964-7407-911963FB3B66}"/>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Comment protéger les traces et indices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509" name="Rectangle 1">
            <a:extLst>
              <a:ext uri="{FF2B5EF4-FFF2-40B4-BE49-F238E27FC236}">
                <a16:creationId xmlns:a16="http://schemas.microsoft.com/office/drawing/2014/main" id="{76C0B48C-6490-C529-8C82-9B56644112F9}"/>
              </a:ext>
            </a:extLst>
          </p:cNvPr>
          <p:cNvSpPr>
            <a:spLocks noChangeArrowheads="1"/>
          </p:cNvSpPr>
          <p:nvPr/>
        </p:nvSpPr>
        <p:spPr bwMode="auto">
          <a:xfrm>
            <a:off x="477838" y="1978025"/>
            <a:ext cx="81883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En SUAP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CA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R</a:t>
            </a:r>
            <a:r>
              <a:rPr lang="fr-FR" altLang="fr-FR" sz="2400">
                <a:latin typeface="Times New Roman" panose="02020603050405020304" pitchFamily="18" charset="0"/>
                <a:ea typeface="Calibri" panose="020F0502020204030204" pitchFamily="34" charset="0"/>
                <a:cs typeface="Times New Roman" panose="02020603050405020304" pitchFamily="18" charset="0"/>
              </a:rPr>
              <a:t>econnaissance et contrôler s'il y a nécessité de porter secours,</a:t>
            </a:r>
          </a:p>
          <a:p>
            <a:pPr>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Gants pour </a:t>
            </a: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tous</a:t>
            </a:r>
            <a:r>
              <a:rPr lang="fr-FR" altLang="fr-FR" sz="2400">
                <a:latin typeface="Times New Roman" panose="02020603050405020304" pitchFamily="18" charset="0"/>
                <a:ea typeface="Calibri" panose="020F0502020204030204" pitchFamily="34" charset="0"/>
                <a:cs typeface="Times New Roman" panose="02020603050405020304" pitchFamily="18" charset="0"/>
              </a:rPr>
              <a:t> les intervenants</a:t>
            </a:r>
          </a:p>
        </p:txBody>
      </p:sp>
      <p:pic>
        <p:nvPicPr>
          <p:cNvPr id="21510" name="Image 5">
            <a:extLst>
              <a:ext uri="{FF2B5EF4-FFF2-40B4-BE49-F238E27FC236}">
                <a16:creationId xmlns:a16="http://schemas.microsoft.com/office/drawing/2014/main" id="{41AAEC16-2FC4-4397-F5EC-3D2CA469D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213" y="3644900"/>
            <a:ext cx="3729037"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Image 1">
            <a:extLst>
              <a:ext uri="{FF2B5EF4-FFF2-40B4-BE49-F238E27FC236}">
                <a16:creationId xmlns:a16="http://schemas.microsoft.com/office/drawing/2014/main" id="{B76ECA2B-9807-F226-DB6E-E58C12B1AE6E}"/>
              </a:ext>
            </a:extLst>
          </p:cNvPr>
          <p:cNvPicPr>
            <a:picLocks noChangeAspect="1"/>
          </p:cNvPicPr>
          <p:nvPr/>
        </p:nvPicPr>
        <p:blipFill>
          <a:blip r:embed="rId3">
            <a:extLst>
              <a:ext uri="{28A0092B-C50C-407E-A947-70E740481C1C}">
                <a14:useLocalDpi xmlns:a14="http://schemas.microsoft.com/office/drawing/2010/main" val="0"/>
              </a:ext>
            </a:extLst>
          </a:blip>
          <a:srcRect t="8054" b="11560"/>
          <a:stretch>
            <a:fillRect/>
          </a:stretch>
        </p:blipFill>
        <p:spPr bwMode="auto">
          <a:xfrm>
            <a:off x="1042988" y="4365625"/>
            <a:ext cx="2268537"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9D14886-A13A-FFB9-EE82-D62FFC65B554}"/>
              </a:ext>
            </a:extLst>
          </p:cNvPr>
          <p:cNvSpPr/>
          <p:nvPr/>
        </p:nvSpPr>
        <p:spPr>
          <a:xfrm>
            <a:off x="1781175" y="4168775"/>
            <a:ext cx="1152525" cy="2216150"/>
          </a:xfrm>
          <a:prstGeom prst="rect">
            <a:avLst/>
          </a:prstGeom>
          <a:noFill/>
        </p:spPr>
        <p:txBody>
          <a:bodyPr>
            <a:spAutoFit/>
          </a:bodyPr>
          <a:lstStyle/>
          <a:p>
            <a:pPr algn="ctr">
              <a:defRPr/>
            </a:pPr>
            <a:r>
              <a:rPr lang="fr-FR" sz="13800" dirty="0">
                <a:ln w="0"/>
                <a:solidFill>
                  <a:srgbClr val="FF0000"/>
                </a:solidFill>
                <a:effectLst>
                  <a:outerShdw blurRad="38100" dist="19050" dir="2700000" algn="tl" rotWithShape="0">
                    <a:schemeClr val="dk1">
                      <a:alpha val="40000"/>
                    </a:schemeClr>
                  </a:outerShdw>
                </a:effectLst>
              </a:rPr>
              <a:t>X</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a:extLst>
              <a:ext uri="{FF2B5EF4-FFF2-40B4-BE49-F238E27FC236}">
                <a16:creationId xmlns:a16="http://schemas.microsoft.com/office/drawing/2014/main" id="{94B1C76F-8BA2-222A-DECC-071DC337286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Préservation des traces et indices</a:t>
            </a:r>
          </a:p>
        </p:txBody>
      </p:sp>
      <p:sp>
        <p:nvSpPr>
          <p:cNvPr id="4099" name="Espace réservé du numéro de diapositive 4">
            <a:extLst>
              <a:ext uri="{FF2B5EF4-FFF2-40B4-BE49-F238E27FC236}">
                <a16:creationId xmlns:a16="http://schemas.microsoft.com/office/drawing/2014/main" id="{533C9A7D-D3F3-612C-3D79-BC33FE4151A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5832DC0-B91B-4554-B7B5-E964463901CE}" type="slidenum">
              <a:rPr lang="fr-FR" altLang="fr-FR" sz="2000">
                <a:solidFill>
                  <a:srgbClr val="984807"/>
                </a:solidFill>
              </a:rPr>
              <a:pPr algn="r" eaLnBrk="1" hangingPunct="1">
                <a:spcBef>
                  <a:spcPct val="0"/>
                </a:spcBef>
                <a:buFontTx/>
                <a:buNone/>
              </a:pPr>
              <a:t>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9F46F7BA-7BE9-7047-0B5D-449564D36A0A}"/>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a:extLst>
              <a:ext uri="{FF2B5EF4-FFF2-40B4-BE49-F238E27FC236}">
                <a16:creationId xmlns:a16="http://schemas.microsoft.com/office/drawing/2014/main" id="{B6F59CD0-F78B-FFFB-9FE4-F70016E24698}"/>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a:extLst>
              <a:ext uri="{FF2B5EF4-FFF2-40B4-BE49-F238E27FC236}">
                <a16:creationId xmlns:a16="http://schemas.microsoft.com/office/drawing/2014/main" id="{8D5957C8-4374-22DD-DBFA-7FBB8F4CE518}"/>
              </a:ext>
            </a:extLst>
          </p:cNvPr>
          <p:cNvSpPr txBox="1">
            <a:spLocks noChangeArrowheads="1"/>
          </p:cNvSpPr>
          <p:nvPr/>
        </p:nvSpPr>
        <p:spPr bwMode="auto">
          <a:xfrm>
            <a:off x="4811713" y="2632075"/>
            <a:ext cx="382111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de savoir préserver les éléments utiles pour le travail de la police technique et scientifique (PTS).</a:t>
            </a:r>
          </a:p>
        </p:txBody>
      </p:sp>
      <p:sp>
        <p:nvSpPr>
          <p:cNvPr id="4103" name="ZoneTexte 15">
            <a:extLst>
              <a:ext uri="{FF2B5EF4-FFF2-40B4-BE49-F238E27FC236}">
                <a16:creationId xmlns:a16="http://schemas.microsoft.com/office/drawing/2014/main" id="{C8C0B40E-2FB6-6728-F87C-799A428BA706}"/>
              </a:ext>
            </a:extLst>
          </p:cNvPr>
          <p:cNvSpPr txBox="1">
            <a:spLocks noChangeArrowheads="1"/>
          </p:cNvSpPr>
          <p:nvPr/>
        </p:nvSpPr>
        <p:spPr bwMode="auto">
          <a:xfrm>
            <a:off x="381000" y="1676400"/>
            <a:ext cx="3962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cs typeface="Times New Roman" panose="02020603050405020304" pitchFamily="18" charset="0"/>
              </a:rPr>
              <a:t>Définition  / introduction</a:t>
            </a:r>
          </a:p>
          <a:p>
            <a:pPr>
              <a:spcBef>
                <a:spcPct val="0"/>
              </a:spcBef>
              <a:buFontTx/>
              <a:buNone/>
            </a:pPr>
            <a:endParaRPr lang="fr-FR" altLang="fr-FR" sz="2000" b="1">
              <a:latin typeface="Times New Roman" panose="02020603050405020304" pitchFamily="18" charset="0"/>
              <a:cs typeface="Times New Roman" panose="02020603050405020304" pitchFamily="18" charset="0"/>
            </a:endParaRPr>
          </a:p>
          <a:p>
            <a:pPr>
              <a:spcBef>
                <a:spcPct val="0"/>
              </a:spcBef>
              <a:buFontTx/>
              <a:buNone/>
            </a:pPr>
            <a:r>
              <a:rPr lang="fr-FR" altLang="fr-FR" sz="2000" b="1">
                <a:latin typeface="Times New Roman" panose="02020603050405020304" pitchFamily="18" charset="0"/>
                <a:cs typeface="Times New Roman" panose="02020603050405020304" pitchFamily="18" charset="0"/>
              </a:rPr>
              <a:t>Les interventions particulières pouvant faire l’objet d’une enquête de police ou de gendarmerie.</a:t>
            </a:r>
          </a:p>
          <a:p>
            <a:pPr>
              <a:spcBef>
                <a:spcPct val="0"/>
              </a:spcBef>
              <a:buFontTx/>
              <a:buNone/>
            </a:pPr>
            <a:endParaRPr lang="fr-FR" altLang="fr-FR" sz="2000" b="1">
              <a:latin typeface="Times New Roman" panose="02020603050405020304" pitchFamily="18" charset="0"/>
              <a:cs typeface="Times New Roman" panose="02020603050405020304" pitchFamily="18" charset="0"/>
            </a:endParaRPr>
          </a:p>
          <a:p>
            <a:pPr>
              <a:spcBef>
                <a:spcPct val="0"/>
              </a:spcBef>
              <a:buFontTx/>
              <a:buNone/>
            </a:pPr>
            <a:r>
              <a:rPr lang="fr-FR" altLang="fr-FR" sz="2000" b="1">
                <a:latin typeface="Times New Roman" panose="02020603050405020304" pitchFamily="18" charset="0"/>
                <a:cs typeface="Times New Roman" panose="02020603050405020304" pitchFamily="18" charset="0"/>
              </a:rPr>
              <a:t>La priorité des actions de secours par rapport à la préservation des indices.</a:t>
            </a:r>
          </a:p>
          <a:p>
            <a:pPr>
              <a:spcBef>
                <a:spcPct val="0"/>
              </a:spcBef>
              <a:buFontTx/>
              <a:buNone/>
            </a:pPr>
            <a:endParaRPr lang="fr-FR" altLang="fr-FR" sz="2000" b="1">
              <a:latin typeface="Times New Roman" panose="02020603050405020304" pitchFamily="18" charset="0"/>
              <a:cs typeface="Times New Roman" panose="02020603050405020304" pitchFamily="18" charset="0"/>
            </a:endParaRPr>
          </a:p>
          <a:p>
            <a:pPr>
              <a:spcBef>
                <a:spcPct val="0"/>
              </a:spcBef>
              <a:buFontTx/>
              <a:buNone/>
            </a:pPr>
            <a:r>
              <a:rPr lang="fr-FR" altLang="fr-FR" sz="2000" b="1">
                <a:latin typeface="Times New Roman" panose="02020603050405020304" pitchFamily="18" charset="0"/>
                <a:cs typeface="Times New Roman" panose="02020603050405020304" pitchFamily="18" charset="0"/>
              </a:rPr>
              <a:t>Préservation des traces et indices.</a:t>
            </a:r>
            <a:endParaRPr lang="fr-FR" altLang="fr-FR" sz="2000" b="1">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8">
            <a:extLst>
              <a:ext uri="{FF2B5EF4-FFF2-40B4-BE49-F238E27FC236}">
                <a16:creationId xmlns:a16="http://schemas.microsoft.com/office/drawing/2014/main" id="{0D3BB351-C4DF-8B34-E3A9-B2FCF6DD799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Préservation des traces et indices</a:t>
            </a:r>
            <a:endParaRPr lang="fr-FR" altLang="fr-FR" sz="3200" b="1" u="sng">
              <a:solidFill>
                <a:srgbClr val="984807"/>
              </a:solidFill>
              <a:latin typeface="Times New Roman" panose="02020603050405020304" pitchFamily="18" charset="0"/>
              <a:cs typeface="Times New Roman" panose="02020603050405020304" pitchFamily="18" charset="0"/>
            </a:endParaRPr>
          </a:p>
        </p:txBody>
      </p:sp>
      <p:sp>
        <p:nvSpPr>
          <p:cNvPr id="22531" name="Espace réservé du numéro de diapositive 4">
            <a:extLst>
              <a:ext uri="{FF2B5EF4-FFF2-40B4-BE49-F238E27FC236}">
                <a16:creationId xmlns:a16="http://schemas.microsoft.com/office/drawing/2014/main" id="{D3AA2346-2AE3-83A8-3F0D-09F8B12EB76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F4A695C-1079-4F6A-99DB-ABC165CDCD4E}" type="slidenum">
              <a:rPr lang="fr-FR" altLang="fr-FR" sz="2000">
                <a:solidFill>
                  <a:srgbClr val="984807"/>
                </a:solidFill>
              </a:rPr>
              <a:pPr algn="r" eaLnBrk="1" hangingPunct="1">
                <a:spcBef>
                  <a:spcPct val="0"/>
                </a:spcBef>
                <a:buFontTx/>
                <a:buNone/>
              </a:pPr>
              <a:t>20</a:t>
            </a:fld>
            <a:endParaRPr lang="fr-FR" altLang="fr-FR" sz="2000">
              <a:solidFill>
                <a:srgbClr val="984807"/>
              </a:solidFill>
            </a:endParaRPr>
          </a:p>
        </p:txBody>
      </p:sp>
      <p:sp>
        <p:nvSpPr>
          <p:cNvPr id="22532" name="Rectangle 1">
            <a:extLst>
              <a:ext uri="{FF2B5EF4-FFF2-40B4-BE49-F238E27FC236}">
                <a16:creationId xmlns:a16="http://schemas.microsoft.com/office/drawing/2014/main" id="{E1B6B1EE-8ED5-B146-1820-3F344A371197}"/>
              </a:ext>
            </a:extLst>
          </p:cNvPr>
          <p:cNvSpPr>
            <a:spLocks noChangeArrowheads="1"/>
          </p:cNvSpPr>
          <p:nvPr/>
        </p:nvSpPr>
        <p:spPr bwMode="auto">
          <a:xfrm>
            <a:off x="950913" y="2968625"/>
            <a:ext cx="75088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b="1" u="sng">
                <a:latin typeface="Times New Roman" panose="02020603050405020304" pitchFamily="18" charset="0"/>
                <a:ea typeface="Calibri" panose="020F0502020204030204" pitchFamily="34" charset="0"/>
                <a:cs typeface="Times New Roman" panose="02020603050405020304" pitchFamily="18" charset="0"/>
              </a:rPr>
              <a:t>Comment protéger les traces et indices ?</a:t>
            </a:r>
            <a:endParaRPr lang="fr-FR" altLang="fr-FR" b="1">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8">
            <a:extLst>
              <a:ext uri="{FF2B5EF4-FFF2-40B4-BE49-F238E27FC236}">
                <a16:creationId xmlns:a16="http://schemas.microsoft.com/office/drawing/2014/main" id="{B916EFED-D573-41DE-306D-41CF0E630BB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Comment protéger les traces et indices ?</a:t>
            </a:r>
            <a:endParaRPr lang="fr-FR" altLang="fr-FR" sz="3200" b="1" u="sng">
              <a:solidFill>
                <a:srgbClr val="984807"/>
              </a:solidFill>
              <a:latin typeface="Times New Roman" panose="02020603050405020304" pitchFamily="18" charset="0"/>
              <a:cs typeface="Times New Roman" panose="02020603050405020304" pitchFamily="18" charset="0"/>
            </a:endParaRPr>
          </a:p>
        </p:txBody>
      </p:sp>
      <p:sp>
        <p:nvSpPr>
          <p:cNvPr id="23555" name="Espace réservé du numéro de diapositive 4">
            <a:extLst>
              <a:ext uri="{FF2B5EF4-FFF2-40B4-BE49-F238E27FC236}">
                <a16:creationId xmlns:a16="http://schemas.microsoft.com/office/drawing/2014/main" id="{BC94C33C-E2D8-E9DA-382E-0292E2FB64E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02AD4DF-50FF-406C-84F8-F31ACB7293CC}" type="slidenum">
              <a:rPr lang="fr-FR" altLang="fr-FR" sz="2000">
                <a:solidFill>
                  <a:srgbClr val="984807"/>
                </a:solidFill>
              </a:rPr>
              <a:pPr algn="r" eaLnBrk="1" hangingPunct="1">
                <a:spcBef>
                  <a:spcPct val="0"/>
                </a:spcBef>
                <a:buFontTx/>
                <a:buNone/>
              </a:pPr>
              <a:t>21</a:t>
            </a:fld>
            <a:endParaRPr lang="fr-FR" altLang="fr-FR" sz="2000">
              <a:solidFill>
                <a:srgbClr val="984807"/>
              </a:solidFill>
            </a:endParaRPr>
          </a:p>
        </p:txBody>
      </p:sp>
      <p:sp>
        <p:nvSpPr>
          <p:cNvPr id="23556" name="Rectangle 1">
            <a:extLst>
              <a:ext uri="{FF2B5EF4-FFF2-40B4-BE49-F238E27FC236}">
                <a16:creationId xmlns:a16="http://schemas.microsoft.com/office/drawing/2014/main" id="{71E85222-83CF-A6A3-9AB2-55181187B75F}"/>
              </a:ext>
            </a:extLst>
          </p:cNvPr>
          <p:cNvSpPr>
            <a:spLocks noChangeArrowheads="1"/>
          </p:cNvSpPr>
          <p:nvPr/>
        </p:nvSpPr>
        <p:spPr bwMode="auto">
          <a:xfrm>
            <a:off x="395288" y="1382713"/>
            <a:ext cx="8462962"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En SUAP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Retenir la place des objets ayant dû être déplacés pour accéder à la victime,</a:t>
            </a:r>
          </a:p>
          <a:p>
            <a:pPr>
              <a:lnSpc>
                <a:spcPct val="107000"/>
              </a:lnSpc>
              <a:spcBef>
                <a:spcPct val="0"/>
              </a:spcBef>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Signaler les déplacements d'objets, de personnes, l'emport d'objets dans le VSAV,</a:t>
            </a:r>
          </a:p>
          <a:p>
            <a:pPr>
              <a:lnSpc>
                <a:spcPct val="107000"/>
              </a:lnSpc>
              <a:spcBef>
                <a:spcPct val="0"/>
              </a:spcBef>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Utilisation d’1 itinéraire unique pour se rendre à la victime et ressortir. </a:t>
            </a:r>
          </a:p>
        </p:txBody>
      </p:sp>
      <p:pic>
        <p:nvPicPr>
          <p:cNvPr id="23557" name="Image 1">
            <a:extLst>
              <a:ext uri="{FF2B5EF4-FFF2-40B4-BE49-F238E27FC236}">
                <a16:creationId xmlns:a16="http://schemas.microsoft.com/office/drawing/2014/main" id="{AA431A1E-F69A-70FB-5D7B-FFDB315B90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9513" y="1282700"/>
            <a:ext cx="23876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WordArt 6">
            <a:extLst>
              <a:ext uri="{FF2B5EF4-FFF2-40B4-BE49-F238E27FC236}">
                <a16:creationId xmlns:a16="http://schemas.microsoft.com/office/drawing/2014/main" id="{611C19B7-F9B4-376D-116C-80960EC326EF}"/>
              </a:ext>
            </a:extLst>
          </p:cNvPr>
          <p:cNvSpPr>
            <a:spLocks noChangeArrowheads="1" noChangeShapeType="1" noTextEdit="1"/>
          </p:cNvSpPr>
          <p:nvPr/>
        </p:nvSpPr>
        <p:spPr bwMode="auto">
          <a:xfrm>
            <a:off x="7123113" y="1382713"/>
            <a:ext cx="661987" cy="1438275"/>
          </a:xfrm>
          <a:prstGeom prst="rect">
            <a:avLst/>
          </a:prstGeom>
        </p:spPr>
        <p:txBody>
          <a:bodyPr wrap="none" fromWordArt="1">
            <a:prstTxWarp prst="textPlain">
              <a:avLst>
                <a:gd name="adj" fmla="val 50000"/>
              </a:avLst>
            </a:prstTxWarp>
          </a:bodyPr>
          <a:lstStyle/>
          <a:p>
            <a:pPr algn="ctr"/>
            <a:r>
              <a:rPr lang="fr-FR" sz="3600" kern="10">
                <a:ln w="9525">
                  <a:solidFill>
                    <a:srgbClr val="000000"/>
                  </a:solidFill>
                  <a:round/>
                  <a:headEnd/>
                  <a:tailEnd/>
                </a:ln>
                <a:solidFill>
                  <a:srgbClr val="FF0000">
                    <a:alpha val="50195"/>
                  </a:srgbClr>
                </a:solidFill>
                <a:latin typeface="Arial Black" panose="020B0A04020102020204" pitchFamily="34" charset="0"/>
              </a:rPr>
              <a:t>X</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8">
            <a:extLst>
              <a:ext uri="{FF2B5EF4-FFF2-40B4-BE49-F238E27FC236}">
                <a16:creationId xmlns:a16="http://schemas.microsoft.com/office/drawing/2014/main" id="{6C2ADD0E-C582-89D6-EAED-EB0621D7874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Comment protéger les traces et indices ?</a:t>
            </a:r>
            <a:endParaRPr lang="fr-FR" altLang="fr-FR" sz="3200" b="1" u="sng">
              <a:solidFill>
                <a:srgbClr val="984807"/>
              </a:solidFill>
              <a:latin typeface="Times New Roman" panose="02020603050405020304" pitchFamily="18" charset="0"/>
              <a:cs typeface="Times New Roman" panose="02020603050405020304" pitchFamily="18" charset="0"/>
            </a:endParaRPr>
          </a:p>
        </p:txBody>
      </p:sp>
      <p:sp>
        <p:nvSpPr>
          <p:cNvPr id="24579" name="Espace réservé du numéro de diapositive 4">
            <a:extLst>
              <a:ext uri="{FF2B5EF4-FFF2-40B4-BE49-F238E27FC236}">
                <a16:creationId xmlns:a16="http://schemas.microsoft.com/office/drawing/2014/main" id="{6D7275E9-8B42-4949-5BE6-96349CFFE15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449E6CF-0D0E-41AF-AEDB-C5F5E8E627F5}" type="slidenum">
              <a:rPr lang="fr-FR" altLang="fr-FR" sz="2000">
                <a:solidFill>
                  <a:srgbClr val="984807"/>
                </a:solidFill>
              </a:rPr>
              <a:pPr algn="r" eaLnBrk="1" hangingPunct="1">
                <a:spcBef>
                  <a:spcPct val="0"/>
                </a:spcBef>
                <a:buFontTx/>
                <a:buNone/>
              </a:pPr>
              <a:t>22</a:t>
            </a:fld>
            <a:endParaRPr lang="fr-FR" altLang="fr-FR" sz="2000">
              <a:solidFill>
                <a:srgbClr val="984807"/>
              </a:solidFill>
            </a:endParaRPr>
          </a:p>
        </p:txBody>
      </p:sp>
      <p:sp>
        <p:nvSpPr>
          <p:cNvPr id="24580" name="Rectangle 1">
            <a:extLst>
              <a:ext uri="{FF2B5EF4-FFF2-40B4-BE49-F238E27FC236}">
                <a16:creationId xmlns:a16="http://schemas.microsoft.com/office/drawing/2014/main" id="{A0C9BE37-6EE5-F9DE-805B-68F917D07698}"/>
              </a:ext>
            </a:extLst>
          </p:cNvPr>
          <p:cNvSpPr>
            <a:spLocks noChangeArrowheads="1"/>
          </p:cNvSpPr>
          <p:nvPr/>
        </p:nvSpPr>
        <p:spPr bwMode="auto">
          <a:xfrm>
            <a:off x="442913" y="1349375"/>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En INC</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581" name="Rectangle 1">
            <a:extLst>
              <a:ext uri="{FF2B5EF4-FFF2-40B4-BE49-F238E27FC236}">
                <a16:creationId xmlns:a16="http://schemas.microsoft.com/office/drawing/2014/main" id="{A3B54916-2155-A714-B499-51F71E8CA10E}"/>
              </a:ext>
            </a:extLst>
          </p:cNvPr>
          <p:cNvSpPr>
            <a:spLocks noChangeArrowheads="1"/>
          </p:cNvSpPr>
          <p:nvPr/>
        </p:nvSpPr>
        <p:spPr bwMode="auto">
          <a:xfrm>
            <a:off x="442913" y="2071688"/>
            <a:ext cx="8189912"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r>
              <a:rPr lang="fr-FR" altLang="fr-FR" sz="2400">
                <a:latin typeface="Times New Roman" panose="02020603050405020304" pitchFamily="18" charset="0"/>
                <a:cs typeface="Times New Roman" panose="02020603050405020304" pitchFamily="18" charset="0"/>
              </a:rPr>
              <a:t>Port des EPI (gants),</a:t>
            </a:r>
          </a:p>
          <a:p>
            <a:r>
              <a:rPr lang="fr-FR" altLang="fr-FR" sz="2400">
                <a:latin typeface="Times New Roman" panose="02020603050405020304" pitchFamily="18" charset="0"/>
                <a:cs typeface="Times New Roman" panose="02020603050405020304" pitchFamily="18" charset="0"/>
              </a:rPr>
              <a:t>Minimum de personnel,</a:t>
            </a:r>
          </a:p>
          <a:p>
            <a:r>
              <a:rPr lang="fr-FR" altLang="fr-FR" sz="2400">
                <a:latin typeface="Times New Roman" panose="02020603050405020304" pitchFamily="18" charset="0"/>
                <a:cs typeface="Times New Roman" panose="02020603050405020304" pitchFamily="18" charset="0"/>
              </a:rPr>
              <a:t>Si possible ne pas ouvrir les fenêtres (préservation des indices volatils),</a:t>
            </a:r>
          </a:p>
        </p:txBody>
      </p:sp>
      <p:pic>
        <p:nvPicPr>
          <p:cNvPr id="24582" name="Image 6">
            <a:extLst>
              <a:ext uri="{FF2B5EF4-FFF2-40B4-BE49-F238E27FC236}">
                <a16:creationId xmlns:a16="http://schemas.microsoft.com/office/drawing/2014/main" id="{99C32657-574A-0B06-90F5-BADB689469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776663"/>
            <a:ext cx="3600450"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WordArt 16">
            <a:extLst>
              <a:ext uri="{FF2B5EF4-FFF2-40B4-BE49-F238E27FC236}">
                <a16:creationId xmlns:a16="http://schemas.microsoft.com/office/drawing/2014/main" id="{C101F113-F83B-8D08-356A-C38CF34201E7}"/>
              </a:ext>
            </a:extLst>
          </p:cNvPr>
          <p:cNvSpPr>
            <a:spLocks noChangeArrowheads="1" noChangeShapeType="1" noTextEdit="1"/>
          </p:cNvSpPr>
          <p:nvPr/>
        </p:nvSpPr>
        <p:spPr bwMode="auto">
          <a:xfrm>
            <a:off x="3635375" y="3789363"/>
            <a:ext cx="1441450" cy="2352675"/>
          </a:xfrm>
          <a:prstGeom prst="rect">
            <a:avLst/>
          </a:prstGeom>
        </p:spPr>
        <p:txBody>
          <a:bodyPr wrap="none" fromWordArt="1">
            <a:prstTxWarp prst="textPlain">
              <a:avLst>
                <a:gd name="adj" fmla="val 50000"/>
              </a:avLst>
            </a:prstTxWarp>
          </a:bodyPr>
          <a:lstStyle/>
          <a:p>
            <a:pPr algn="ctr"/>
            <a:r>
              <a:rPr lang="fr-FR" sz="3600" kern="10">
                <a:ln w="9525">
                  <a:solidFill>
                    <a:srgbClr val="000000"/>
                  </a:solidFill>
                  <a:round/>
                  <a:headEnd/>
                  <a:tailEnd/>
                </a:ln>
                <a:solidFill>
                  <a:srgbClr val="FF0000">
                    <a:alpha val="50195"/>
                  </a:srgbClr>
                </a:solidFill>
                <a:latin typeface="Arial Black" panose="020B0A04020102020204" pitchFamily="34" charset="0"/>
              </a:rPr>
              <a:t>X</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8">
            <a:extLst>
              <a:ext uri="{FF2B5EF4-FFF2-40B4-BE49-F238E27FC236}">
                <a16:creationId xmlns:a16="http://schemas.microsoft.com/office/drawing/2014/main" id="{27015916-F35C-D196-A99A-FA3F5669719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Comment protéger les traces et indices ?</a:t>
            </a:r>
            <a:endParaRPr lang="fr-FR" altLang="fr-FR" sz="3200" b="1" u="sng">
              <a:solidFill>
                <a:srgbClr val="984807"/>
              </a:solidFill>
              <a:latin typeface="Times New Roman" panose="02020603050405020304" pitchFamily="18" charset="0"/>
              <a:cs typeface="Times New Roman" panose="02020603050405020304" pitchFamily="18" charset="0"/>
            </a:endParaRPr>
          </a:p>
        </p:txBody>
      </p:sp>
      <p:sp>
        <p:nvSpPr>
          <p:cNvPr id="25603" name="Espace réservé du numéro de diapositive 4">
            <a:extLst>
              <a:ext uri="{FF2B5EF4-FFF2-40B4-BE49-F238E27FC236}">
                <a16:creationId xmlns:a16="http://schemas.microsoft.com/office/drawing/2014/main" id="{36459910-9AD8-D232-B3B6-C135083CB2D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657493B-BBF8-4328-BB87-C929C208DA98}" type="slidenum">
              <a:rPr lang="fr-FR" altLang="fr-FR" sz="2000">
                <a:solidFill>
                  <a:srgbClr val="984807"/>
                </a:solidFill>
              </a:rPr>
              <a:pPr algn="r" eaLnBrk="1" hangingPunct="1">
                <a:spcBef>
                  <a:spcPct val="0"/>
                </a:spcBef>
                <a:buFontTx/>
                <a:buNone/>
              </a:pPr>
              <a:t>23</a:t>
            </a:fld>
            <a:endParaRPr lang="fr-FR" altLang="fr-FR" sz="2000">
              <a:solidFill>
                <a:srgbClr val="984807"/>
              </a:solidFill>
            </a:endParaRPr>
          </a:p>
        </p:txBody>
      </p:sp>
      <p:sp>
        <p:nvSpPr>
          <p:cNvPr id="25604" name="Rectangle 1">
            <a:extLst>
              <a:ext uri="{FF2B5EF4-FFF2-40B4-BE49-F238E27FC236}">
                <a16:creationId xmlns:a16="http://schemas.microsoft.com/office/drawing/2014/main" id="{8C26D8A8-E55C-6783-2A4B-1679AEC4E43B}"/>
              </a:ext>
            </a:extLst>
          </p:cNvPr>
          <p:cNvSpPr>
            <a:spLocks noChangeArrowheads="1"/>
          </p:cNvSpPr>
          <p:nvPr/>
        </p:nvSpPr>
        <p:spPr bwMode="auto">
          <a:xfrm>
            <a:off x="461963" y="1443038"/>
            <a:ext cx="8189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En INC</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605" name="Rectangle 1">
            <a:extLst>
              <a:ext uri="{FF2B5EF4-FFF2-40B4-BE49-F238E27FC236}">
                <a16:creationId xmlns:a16="http://schemas.microsoft.com/office/drawing/2014/main" id="{8A94FFFD-D28B-BE3C-81AB-FBF89C0C8EF3}"/>
              </a:ext>
            </a:extLst>
          </p:cNvPr>
          <p:cNvSpPr>
            <a:spLocks noChangeArrowheads="1"/>
          </p:cNvSpPr>
          <p:nvPr/>
        </p:nvSpPr>
        <p:spPr bwMode="auto">
          <a:xfrm>
            <a:off x="477838" y="2089150"/>
            <a:ext cx="8188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r>
              <a:rPr lang="fr-FR" altLang="fr-FR" sz="2400">
                <a:latin typeface="Times New Roman" panose="02020603050405020304" pitchFamily="18" charset="0"/>
                <a:cs typeface="Times New Roman" panose="02020603050405020304" pitchFamily="18" charset="0"/>
              </a:rPr>
              <a:t>Conserver en l'état les câblages électriques et laisser brancher les appareils, </a:t>
            </a:r>
          </a:p>
        </p:txBody>
      </p:sp>
      <p:pic>
        <p:nvPicPr>
          <p:cNvPr id="25606" name="Picture 1">
            <a:extLst>
              <a:ext uri="{FF2B5EF4-FFF2-40B4-BE49-F238E27FC236}">
                <a16:creationId xmlns:a16="http://schemas.microsoft.com/office/drawing/2014/main" id="{E560A6B3-EC35-3856-1062-065615885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3419475"/>
            <a:ext cx="34798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
            <a:extLst>
              <a:ext uri="{FF2B5EF4-FFF2-40B4-BE49-F238E27FC236}">
                <a16:creationId xmlns:a16="http://schemas.microsoft.com/office/drawing/2014/main" id="{487C54C4-E054-D681-7349-11EB77736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350" y="3262313"/>
            <a:ext cx="3417888"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WordArt 3">
            <a:extLst>
              <a:ext uri="{FF2B5EF4-FFF2-40B4-BE49-F238E27FC236}">
                <a16:creationId xmlns:a16="http://schemas.microsoft.com/office/drawing/2014/main" id="{ED839678-5957-C6F3-FE6C-47D897F72A87}"/>
              </a:ext>
            </a:extLst>
          </p:cNvPr>
          <p:cNvSpPr>
            <a:spLocks noChangeArrowheads="1" noChangeShapeType="1" noTextEdit="1"/>
          </p:cNvSpPr>
          <p:nvPr/>
        </p:nvSpPr>
        <p:spPr bwMode="auto">
          <a:xfrm>
            <a:off x="5940425" y="3248025"/>
            <a:ext cx="1320800" cy="2460625"/>
          </a:xfrm>
          <a:prstGeom prst="rect">
            <a:avLst/>
          </a:prstGeom>
        </p:spPr>
        <p:txBody>
          <a:bodyPr wrap="none" fromWordArt="1">
            <a:prstTxWarp prst="textPlain">
              <a:avLst>
                <a:gd name="adj" fmla="val 50000"/>
              </a:avLst>
            </a:prstTxWarp>
          </a:bodyPr>
          <a:lstStyle/>
          <a:p>
            <a:pPr algn="ctr"/>
            <a:r>
              <a:rPr lang="fr-FR" sz="3600" kern="10">
                <a:ln w="9525">
                  <a:solidFill>
                    <a:srgbClr val="000000"/>
                  </a:solidFill>
                  <a:round/>
                  <a:headEnd/>
                  <a:tailEnd/>
                </a:ln>
                <a:solidFill>
                  <a:srgbClr val="FF0000">
                    <a:alpha val="50195"/>
                  </a:srgbClr>
                </a:solidFill>
                <a:latin typeface="Arial Black" panose="020B0A04020102020204" pitchFamily="34" charset="0"/>
              </a:rPr>
              <a:t>X</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8">
            <a:extLst>
              <a:ext uri="{FF2B5EF4-FFF2-40B4-BE49-F238E27FC236}">
                <a16:creationId xmlns:a16="http://schemas.microsoft.com/office/drawing/2014/main" id="{69ED653D-D6C5-AFDB-C0EB-280227D9D6E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Comment protéger les traces et indices ?</a:t>
            </a:r>
            <a:endParaRPr lang="fr-FR" altLang="fr-FR" sz="3200" b="1" u="sng">
              <a:solidFill>
                <a:srgbClr val="984807"/>
              </a:solidFill>
              <a:latin typeface="Times New Roman" panose="02020603050405020304" pitchFamily="18" charset="0"/>
              <a:cs typeface="Times New Roman" panose="02020603050405020304" pitchFamily="18" charset="0"/>
            </a:endParaRPr>
          </a:p>
        </p:txBody>
      </p:sp>
      <p:sp>
        <p:nvSpPr>
          <p:cNvPr id="26627" name="Espace réservé du numéro de diapositive 4">
            <a:extLst>
              <a:ext uri="{FF2B5EF4-FFF2-40B4-BE49-F238E27FC236}">
                <a16:creationId xmlns:a16="http://schemas.microsoft.com/office/drawing/2014/main" id="{93D18400-0A17-697D-0579-CDD94F88061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DAA7085-3793-41C6-A853-61AED99FD84E}" type="slidenum">
              <a:rPr lang="fr-FR" altLang="fr-FR" sz="2000">
                <a:solidFill>
                  <a:srgbClr val="984807"/>
                </a:solidFill>
              </a:rPr>
              <a:pPr algn="r" eaLnBrk="1" hangingPunct="1">
                <a:spcBef>
                  <a:spcPct val="0"/>
                </a:spcBef>
                <a:buFontTx/>
                <a:buNone/>
              </a:pPr>
              <a:t>24</a:t>
            </a:fld>
            <a:endParaRPr lang="fr-FR" altLang="fr-FR" sz="2000">
              <a:solidFill>
                <a:srgbClr val="984807"/>
              </a:solidFill>
            </a:endParaRPr>
          </a:p>
        </p:txBody>
      </p:sp>
      <p:sp>
        <p:nvSpPr>
          <p:cNvPr id="26628" name="Rectangle 1">
            <a:extLst>
              <a:ext uri="{FF2B5EF4-FFF2-40B4-BE49-F238E27FC236}">
                <a16:creationId xmlns:a16="http://schemas.microsoft.com/office/drawing/2014/main" id="{BEDBDACF-0240-21DF-2BC1-3ECC332546C6}"/>
              </a:ext>
            </a:extLst>
          </p:cNvPr>
          <p:cNvSpPr>
            <a:spLocks noChangeArrowheads="1"/>
          </p:cNvSpPr>
          <p:nvPr/>
        </p:nvSpPr>
        <p:spPr bwMode="auto">
          <a:xfrm>
            <a:off x="461963" y="1835150"/>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En INC</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629" name="Rectangle 1">
            <a:extLst>
              <a:ext uri="{FF2B5EF4-FFF2-40B4-BE49-F238E27FC236}">
                <a16:creationId xmlns:a16="http://schemas.microsoft.com/office/drawing/2014/main" id="{982D351D-3635-54BE-DB3B-39E53B500B92}"/>
              </a:ext>
            </a:extLst>
          </p:cNvPr>
          <p:cNvSpPr>
            <a:spLocks noChangeArrowheads="1"/>
          </p:cNvSpPr>
          <p:nvPr/>
        </p:nvSpPr>
        <p:spPr bwMode="auto">
          <a:xfrm>
            <a:off x="414338" y="2671763"/>
            <a:ext cx="81899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 typeface="Wingdings" panose="05000000000000000000" pitchFamily="2" charset="2"/>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Éviter au maximum de déplacer les mobiliers, si tel est le cas éviter toute détérioration de celui-ci,</a:t>
            </a:r>
          </a:p>
          <a:p>
            <a:pPr>
              <a:spcBef>
                <a:spcPct val="0"/>
              </a:spcBef>
              <a:buFont typeface="Wingdings" panose="05000000000000000000" pitchFamily="2" charset="2"/>
              <a:buChar char="§"/>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 typeface="Wingdings" panose="05000000000000000000" pitchFamily="2" charset="2"/>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Limiter le déblai à ce qui est strictement nécessaire pour éviter une reprise de feu,</a:t>
            </a:r>
          </a:p>
        </p:txBody>
      </p:sp>
      <p:sp>
        <p:nvSpPr>
          <p:cNvPr id="26630" name="Rectangle 2">
            <a:extLst>
              <a:ext uri="{FF2B5EF4-FFF2-40B4-BE49-F238E27FC236}">
                <a16:creationId xmlns:a16="http://schemas.microsoft.com/office/drawing/2014/main" id="{E2740EA3-5A6D-5242-640A-FC678EC3C118}"/>
              </a:ext>
            </a:extLst>
          </p:cNvPr>
          <p:cNvSpPr>
            <a:spLocks noChangeArrowheads="1"/>
          </p:cNvSpPr>
          <p:nvPr/>
        </p:nvSpPr>
        <p:spPr bwMode="auto">
          <a:xfrm>
            <a:off x="1093788" y="26717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8">
            <a:extLst>
              <a:ext uri="{FF2B5EF4-FFF2-40B4-BE49-F238E27FC236}">
                <a16:creationId xmlns:a16="http://schemas.microsoft.com/office/drawing/2014/main" id="{E61F6DD6-C87B-767E-8210-605500045C7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Comment protéger les traces et indices ?</a:t>
            </a:r>
            <a:endParaRPr lang="fr-FR" altLang="fr-FR" sz="3200" b="1" u="sng">
              <a:solidFill>
                <a:srgbClr val="984807"/>
              </a:solidFill>
              <a:latin typeface="Times New Roman" panose="02020603050405020304" pitchFamily="18" charset="0"/>
              <a:cs typeface="Times New Roman" panose="02020603050405020304" pitchFamily="18" charset="0"/>
            </a:endParaRPr>
          </a:p>
        </p:txBody>
      </p:sp>
      <p:sp>
        <p:nvSpPr>
          <p:cNvPr id="27651" name="Espace réservé du numéro de diapositive 4">
            <a:extLst>
              <a:ext uri="{FF2B5EF4-FFF2-40B4-BE49-F238E27FC236}">
                <a16:creationId xmlns:a16="http://schemas.microsoft.com/office/drawing/2014/main" id="{9ADC0B5C-68D5-663E-6CF9-DB8381BBEF5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105D750-B108-4141-8245-6BF693E3615D}" type="slidenum">
              <a:rPr lang="fr-FR" altLang="fr-FR" sz="2000">
                <a:solidFill>
                  <a:srgbClr val="984807"/>
                </a:solidFill>
              </a:rPr>
              <a:pPr algn="r" eaLnBrk="1" hangingPunct="1">
                <a:spcBef>
                  <a:spcPct val="0"/>
                </a:spcBef>
                <a:buFontTx/>
                <a:buNone/>
              </a:pPr>
              <a:t>25</a:t>
            </a:fld>
            <a:endParaRPr lang="fr-FR" altLang="fr-FR" sz="2000">
              <a:solidFill>
                <a:srgbClr val="984807"/>
              </a:solidFill>
            </a:endParaRPr>
          </a:p>
        </p:txBody>
      </p:sp>
      <p:sp>
        <p:nvSpPr>
          <p:cNvPr id="27652" name="Rectangle 1">
            <a:extLst>
              <a:ext uri="{FF2B5EF4-FFF2-40B4-BE49-F238E27FC236}">
                <a16:creationId xmlns:a16="http://schemas.microsoft.com/office/drawing/2014/main" id="{F4005C8B-1D2E-F91C-4E85-C5744D8E491C}"/>
              </a:ext>
            </a:extLst>
          </p:cNvPr>
          <p:cNvSpPr>
            <a:spLocks noChangeArrowheads="1"/>
          </p:cNvSpPr>
          <p:nvPr/>
        </p:nvSpPr>
        <p:spPr bwMode="auto">
          <a:xfrm>
            <a:off x="477838" y="1524000"/>
            <a:ext cx="8188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En INC</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509" name="Rectangle 1">
            <a:extLst>
              <a:ext uri="{FF2B5EF4-FFF2-40B4-BE49-F238E27FC236}">
                <a16:creationId xmlns:a16="http://schemas.microsoft.com/office/drawing/2014/main" id="{B7C5D967-B41E-61A1-E99C-6F3A9FB09451}"/>
              </a:ext>
            </a:extLst>
          </p:cNvPr>
          <p:cNvSpPr>
            <a:spLocks noChangeArrowheads="1"/>
          </p:cNvSpPr>
          <p:nvPr/>
        </p:nvSpPr>
        <p:spPr bwMode="auto">
          <a:xfrm>
            <a:off x="442913" y="2259013"/>
            <a:ext cx="8189912" cy="2308225"/>
          </a:xfrm>
          <a:prstGeom prst="rect">
            <a:avLst/>
          </a:prstGeom>
          <a:no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 typeface="Wingdings" panose="05000000000000000000" pitchFamily="2" charset="2"/>
              <a:buChar char="§"/>
              <a:defRPr/>
            </a:pPr>
            <a:r>
              <a:rPr lang="fr-FR" altLang="fr-FR" sz="2400" b="1" dirty="0">
                <a:latin typeface="Times New Roman" panose="02020603050405020304" pitchFamily="18" charset="0"/>
                <a:ea typeface="Calibri" panose="020F0502020204030204" pitchFamily="34" charset="0"/>
                <a:cs typeface="Times New Roman" panose="02020603050405020304" pitchFamily="18" charset="0"/>
              </a:rPr>
              <a:t>Découverte d'un corps, d'une arme </a:t>
            </a:r>
          </a:p>
          <a:p>
            <a:pPr marL="0" indent="0">
              <a:spcBef>
                <a:spcPct val="0"/>
              </a:spcBef>
              <a:buFont typeface="Arial" panose="020B0604020202020204" pitchFamily="34" charset="0"/>
              <a:buNone/>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b="1" dirty="0">
                <a:latin typeface="Times New Roman" panose="02020603050405020304" pitchFamily="18" charset="0"/>
                <a:ea typeface="Calibri" panose="020F0502020204030204" pitchFamily="34" charset="0"/>
                <a:cs typeface="Times New Roman" panose="02020603050405020304" pitchFamily="18" charset="0"/>
              </a:rPr>
              <a:t>ne pas les toucher et les déplacer.</a:t>
            </a:r>
          </a:p>
          <a:p>
            <a:pPr>
              <a:spcBef>
                <a:spcPct val="0"/>
              </a:spcBef>
              <a:buFont typeface="Wingdings" panose="05000000000000000000" pitchFamily="2" charset="2"/>
              <a:buChar char="§"/>
              <a:defRPr/>
            </a:pPr>
            <a:endParaRPr lang="fr-FR" altLang="fr-FR" sz="2400" b="1" dirty="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 typeface="Wingdings" panose="05000000000000000000" pitchFamily="2" charset="2"/>
              <a:buChar char="§"/>
              <a:defRPr/>
            </a:pPr>
            <a:endParaRPr lang="fr-FR" altLang="fr-FR" sz="2400" b="1" dirty="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 typeface="Wingdings" panose="05000000000000000000" pitchFamily="2" charset="2"/>
              <a:buChar char="§"/>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Éviter de gratter les structures en bois afin de pouvoir lire la marche des flammes</a:t>
            </a:r>
          </a:p>
        </p:txBody>
      </p:sp>
      <p:sp>
        <p:nvSpPr>
          <p:cNvPr id="27654" name="Rectangle 2">
            <a:extLst>
              <a:ext uri="{FF2B5EF4-FFF2-40B4-BE49-F238E27FC236}">
                <a16:creationId xmlns:a16="http://schemas.microsoft.com/office/drawing/2014/main" id="{AF9C8E1B-C398-E238-B76F-67F144E7EAFE}"/>
              </a:ext>
            </a:extLst>
          </p:cNvPr>
          <p:cNvSpPr>
            <a:spLocks noChangeArrowheads="1"/>
          </p:cNvSpPr>
          <p:nvPr/>
        </p:nvSpPr>
        <p:spPr bwMode="auto">
          <a:xfrm>
            <a:off x="1093788" y="26717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27655" name="Picture 1" descr="pistolet">
            <a:extLst>
              <a:ext uri="{FF2B5EF4-FFF2-40B4-BE49-F238E27FC236}">
                <a16:creationId xmlns:a16="http://schemas.microsoft.com/office/drawing/2014/main" id="{D9E785F7-8BDD-A495-AA0A-CE40BF3D3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050" y="1308100"/>
            <a:ext cx="32512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8">
            <a:extLst>
              <a:ext uri="{FF2B5EF4-FFF2-40B4-BE49-F238E27FC236}">
                <a16:creationId xmlns:a16="http://schemas.microsoft.com/office/drawing/2014/main" id="{6F3A12A7-F52F-F046-56FB-BCDCE615C27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Comment protéger les traces et indices ?</a:t>
            </a:r>
            <a:endParaRPr lang="fr-FR" altLang="fr-FR" sz="3200" b="1" u="sng">
              <a:solidFill>
                <a:srgbClr val="984807"/>
              </a:solidFill>
              <a:latin typeface="Times New Roman" panose="02020603050405020304" pitchFamily="18" charset="0"/>
              <a:cs typeface="Times New Roman" panose="02020603050405020304" pitchFamily="18" charset="0"/>
            </a:endParaRPr>
          </a:p>
        </p:txBody>
      </p:sp>
      <p:sp>
        <p:nvSpPr>
          <p:cNvPr id="28675" name="Espace réservé du numéro de diapositive 4">
            <a:extLst>
              <a:ext uri="{FF2B5EF4-FFF2-40B4-BE49-F238E27FC236}">
                <a16:creationId xmlns:a16="http://schemas.microsoft.com/office/drawing/2014/main" id="{121705A6-BD42-A7F6-CF58-BD88ADF9C94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1B9335B-0805-4166-8361-7FD0CE51F9EB}" type="slidenum">
              <a:rPr lang="fr-FR" altLang="fr-FR" sz="2000">
                <a:solidFill>
                  <a:srgbClr val="984807"/>
                </a:solidFill>
              </a:rPr>
              <a:pPr algn="r" eaLnBrk="1" hangingPunct="1">
                <a:spcBef>
                  <a:spcPct val="0"/>
                </a:spcBef>
                <a:buFontTx/>
                <a:buNone/>
              </a:pPr>
              <a:t>26</a:t>
            </a:fld>
            <a:endParaRPr lang="fr-FR" altLang="fr-FR" sz="2000">
              <a:solidFill>
                <a:srgbClr val="984807"/>
              </a:solidFill>
            </a:endParaRPr>
          </a:p>
        </p:txBody>
      </p:sp>
      <p:sp>
        <p:nvSpPr>
          <p:cNvPr id="28676" name="Rectangle 1">
            <a:extLst>
              <a:ext uri="{FF2B5EF4-FFF2-40B4-BE49-F238E27FC236}">
                <a16:creationId xmlns:a16="http://schemas.microsoft.com/office/drawing/2014/main" id="{A368A2E0-8660-1F0D-3C4B-1B86ED034FCB}"/>
              </a:ext>
            </a:extLst>
          </p:cNvPr>
          <p:cNvSpPr>
            <a:spLocks noChangeArrowheads="1"/>
          </p:cNvSpPr>
          <p:nvPr/>
        </p:nvSpPr>
        <p:spPr bwMode="auto">
          <a:xfrm>
            <a:off x="395288" y="1420813"/>
            <a:ext cx="8189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En INC</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8677" name="Picture 2" descr="CAM2RA">
            <a:extLst>
              <a:ext uri="{FF2B5EF4-FFF2-40B4-BE49-F238E27FC236}">
                <a16:creationId xmlns:a16="http://schemas.microsoft.com/office/drawing/2014/main" id="{5E015D6E-B392-DBC0-3263-C430BB197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700" y="3265488"/>
            <a:ext cx="25717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 descr="010">
            <a:extLst>
              <a:ext uri="{FF2B5EF4-FFF2-40B4-BE49-F238E27FC236}">
                <a16:creationId xmlns:a16="http://schemas.microsoft.com/office/drawing/2014/main" id="{A9829E49-A79D-279C-6266-FAD5419E2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283" r="23868"/>
          <a:stretch>
            <a:fillRect/>
          </a:stretch>
        </p:blipFill>
        <p:spPr bwMode="auto">
          <a:xfrm>
            <a:off x="1331913" y="3265488"/>
            <a:ext cx="1685925"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3">
            <a:extLst>
              <a:ext uri="{FF2B5EF4-FFF2-40B4-BE49-F238E27FC236}">
                <a16:creationId xmlns:a16="http://schemas.microsoft.com/office/drawing/2014/main" id="{C33730E9-F75C-5860-AE60-FD8076FCF11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28680" name="Rectangle 3">
            <a:extLst>
              <a:ext uri="{FF2B5EF4-FFF2-40B4-BE49-F238E27FC236}">
                <a16:creationId xmlns:a16="http://schemas.microsoft.com/office/drawing/2014/main" id="{6D3ADBCF-550B-E5C8-97C3-DB8442A53521}"/>
              </a:ext>
            </a:extLst>
          </p:cNvPr>
          <p:cNvSpPr>
            <a:spLocks noChangeArrowheads="1"/>
          </p:cNvSpPr>
          <p:nvPr/>
        </p:nvSpPr>
        <p:spPr bwMode="auto">
          <a:xfrm>
            <a:off x="468313" y="2124075"/>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Matériels favorisant la préservation d'indices et le déblai :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8">
            <a:extLst>
              <a:ext uri="{FF2B5EF4-FFF2-40B4-BE49-F238E27FC236}">
                <a16:creationId xmlns:a16="http://schemas.microsoft.com/office/drawing/2014/main" id="{7ED7AAA2-4F18-905D-2621-B9B9A5C1998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Comment protéger les traces et indices ?</a:t>
            </a:r>
            <a:endParaRPr lang="fr-FR" altLang="fr-FR" sz="3200" b="1" u="sng">
              <a:solidFill>
                <a:srgbClr val="984807"/>
              </a:solidFill>
              <a:latin typeface="Times New Roman" panose="02020603050405020304" pitchFamily="18" charset="0"/>
              <a:cs typeface="Times New Roman" panose="02020603050405020304" pitchFamily="18" charset="0"/>
            </a:endParaRPr>
          </a:p>
        </p:txBody>
      </p:sp>
      <p:sp>
        <p:nvSpPr>
          <p:cNvPr id="29699" name="Espace réservé du numéro de diapositive 4">
            <a:extLst>
              <a:ext uri="{FF2B5EF4-FFF2-40B4-BE49-F238E27FC236}">
                <a16:creationId xmlns:a16="http://schemas.microsoft.com/office/drawing/2014/main" id="{8BA8CF43-ABB4-8386-1595-831C44D58D9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186F44B-F505-48C0-95C5-BE3C9272B442}" type="slidenum">
              <a:rPr lang="fr-FR" altLang="fr-FR" sz="2000">
                <a:solidFill>
                  <a:srgbClr val="984807"/>
                </a:solidFill>
              </a:rPr>
              <a:pPr algn="r" eaLnBrk="1" hangingPunct="1">
                <a:spcBef>
                  <a:spcPct val="0"/>
                </a:spcBef>
                <a:buFontTx/>
                <a:buNone/>
              </a:pPr>
              <a:t>27</a:t>
            </a:fld>
            <a:endParaRPr lang="fr-FR" altLang="fr-FR" sz="2000">
              <a:solidFill>
                <a:srgbClr val="984807"/>
              </a:solidFill>
            </a:endParaRPr>
          </a:p>
        </p:txBody>
      </p:sp>
      <p:sp>
        <p:nvSpPr>
          <p:cNvPr id="29700" name="Rectangle 1">
            <a:extLst>
              <a:ext uri="{FF2B5EF4-FFF2-40B4-BE49-F238E27FC236}">
                <a16:creationId xmlns:a16="http://schemas.microsoft.com/office/drawing/2014/main" id="{8546859E-6F61-C642-1912-7F9A4E924B96}"/>
              </a:ext>
            </a:extLst>
          </p:cNvPr>
          <p:cNvSpPr>
            <a:spLocks noChangeArrowheads="1"/>
          </p:cNvSpPr>
          <p:nvPr/>
        </p:nvSpPr>
        <p:spPr bwMode="auto">
          <a:xfrm>
            <a:off x="338138" y="1435100"/>
            <a:ext cx="81899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Quelque soit l'intervention : </a:t>
            </a:r>
            <a:endParaRPr lang="fr-FR" altLang="fr-FR" sz="4800">
              <a:latin typeface="Calibri" panose="020F0502020204030204" pitchFamily="34" charset="0"/>
              <a:ea typeface="Calibri" panose="020F0502020204030204" pitchFamily="34" charset="0"/>
              <a:cs typeface="Times New Roman" panose="02020603050405020304" pitchFamily="18" charset="0"/>
            </a:endParaRPr>
          </a:p>
        </p:txBody>
      </p:sp>
      <p:sp>
        <p:nvSpPr>
          <p:cNvPr id="29701" name="Rectangle 1">
            <a:extLst>
              <a:ext uri="{FF2B5EF4-FFF2-40B4-BE49-F238E27FC236}">
                <a16:creationId xmlns:a16="http://schemas.microsoft.com/office/drawing/2014/main" id="{1038BFB8-508D-4C9C-9210-6E957699B009}"/>
              </a:ext>
            </a:extLst>
          </p:cNvPr>
          <p:cNvSpPr>
            <a:spLocks noChangeArrowheads="1"/>
          </p:cNvSpPr>
          <p:nvPr/>
        </p:nvSpPr>
        <p:spPr bwMode="auto">
          <a:xfrm>
            <a:off x="477838" y="2141538"/>
            <a:ext cx="81883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Récupérer tous les déchets SP : </a:t>
            </a:r>
          </a:p>
          <a:p>
            <a:pPr>
              <a:lnSpc>
                <a:spcPct val="107000"/>
              </a:lnSpc>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fr-FR" altLang="fr-FR" sz="2400">
                <a:latin typeface="Times New Roman" panose="02020603050405020304" pitchFamily="18" charset="0"/>
                <a:ea typeface="Calibri" panose="020F0502020204030204" pitchFamily="34" charset="0"/>
                <a:cs typeface="Times New Roman" panose="02020603050405020304" pitchFamily="18" charset="0"/>
              </a:rPr>
              <a:t> Bouteilles d'eau,</a:t>
            </a:r>
          </a:p>
          <a:p>
            <a:pPr>
              <a:lnSpc>
                <a:spcPct val="107000"/>
              </a:lnSpc>
            </a:pPr>
            <a:r>
              <a:rPr lang="fr-FR" altLang="fr-FR" sz="2400">
                <a:latin typeface="Times New Roman" panose="02020603050405020304" pitchFamily="18" charset="0"/>
                <a:ea typeface="Calibri" panose="020F0502020204030204" pitchFamily="34" charset="0"/>
                <a:cs typeface="Times New Roman" panose="02020603050405020304" pitchFamily="18" charset="0"/>
              </a:rPr>
              <a:t> Gants jetables, </a:t>
            </a:r>
          </a:p>
          <a:p>
            <a:pPr>
              <a:lnSpc>
                <a:spcPct val="107000"/>
              </a:lnSpc>
            </a:pPr>
            <a:r>
              <a:rPr lang="fr-FR" altLang="fr-FR" sz="2400">
                <a:latin typeface="Times New Roman" panose="02020603050405020304" pitchFamily="18" charset="0"/>
                <a:ea typeface="Calibri" panose="020F0502020204030204" pitchFamily="34" charset="0"/>
                <a:cs typeface="Times New Roman" panose="02020603050405020304" pitchFamily="18" charset="0"/>
              </a:rPr>
              <a:t> Lingettes,</a:t>
            </a:r>
          </a:p>
          <a:p>
            <a:pPr>
              <a:lnSpc>
                <a:spcPct val="107000"/>
              </a:lnSpc>
            </a:pPr>
            <a:r>
              <a:rPr lang="fr-FR" altLang="fr-FR" sz="2400">
                <a:latin typeface="Times New Roman" panose="02020603050405020304" pitchFamily="18" charset="0"/>
                <a:ea typeface="Calibri" panose="020F0502020204030204" pitchFamily="34" charset="0"/>
                <a:cs typeface="Times New Roman" panose="02020603050405020304" pitchFamily="18" charset="0"/>
              </a:rPr>
              <a:t> Etc.</a:t>
            </a:r>
          </a:p>
          <a:p>
            <a:pPr>
              <a:lnSpc>
                <a:spcPct val="107000"/>
              </a:lnSpc>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Déchets pouvant fausser les prélèvements.</a:t>
            </a:r>
          </a:p>
        </p:txBody>
      </p:sp>
      <p:pic>
        <p:nvPicPr>
          <p:cNvPr id="29702" name="Picture 1" descr="Préservation des traces et indices suite à un incendie_Page_26">
            <a:extLst>
              <a:ext uri="{FF2B5EF4-FFF2-40B4-BE49-F238E27FC236}">
                <a16:creationId xmlns:a16="http://schemas.microsoft.com/office/drawing/2014/main" id="{07F4A03E-A262-E846-8971-F31D5EFA3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819" t="60844" r="28514" b="1602"/>
          <a:stretch>
            <a:fillRect/>
          </a:stretch>
        </p:blipFill>
        <p:spPr bwMode="auto">
          <a:xfrm>
            <a:off x="4746625" y="2636838"/>
            <a:ext cx="37814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8">
            <a:extLst>
              <a:ext uri="{FF2B5EF4-FFF2-40B4-BE49-F238E27FC236}">
                <a16:creationId xmlns:a16="http://schemas.microsoft.com/office/drawing/2014/main" id="{39EF898A-0E63-288F-4B7A-DB5CED5E248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Préservation des traces et indices</a:t>
            </a:r>
            <a:endParaRPr lang="fr-FR" altLang="fr-FR" sz="3200" b="1" u="sng">
              <a:solidFill>
                <a:srgbClr val="984807"/>
              </a:solidFill>
              <a:latin typeface="Times New Roman" panose="02020603050405020304" pitchFamily="18" charset="0"/>
              <a:cs typeface="Times New Roman" panose="02020603050405020304" pitchFamily="18" charset="0"/>
            </a:endParaRPr>
          </a:p>
        </p:txBody>
      </p:sp>
      <p:sp>
        <p:nvSpPr>
          <p:cNvPr id="30723" name="Espace réservé du numéro de diapositive 4">
            <a:extLst>
              <a:ext uri="{FF2B5EF4-FFF2-40B4-BE49-F238E27FC236}">
                <a16:creationId xmlns:a16="http://schemas.microsoft.com/office/drawing/2014/main" id="{5F174CE3-F44D-EB05-6003-0A1AEFC1E2B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44A7FBF-8DA9-4B52-A0EC-F2E1601D4D7F}" type="slidenum">
              <a:rPr lang="fr-FR" altLang="fr-FR" sz="2000">
                <a:solidFill>
                  <a:srgbClr val="984807"/>
                </a:solidFill>
              </a:rPr>
              <a:pPr algn="r" eaLnBrk="1" hangingPunct="1">
                <a:spcBef>
                  <a:spcPct val="0"/>
                </a:spcBef>
                <a:buFontTx/>
                <a:buNone/>
              </a:pPr>
              <a:t>28</a:t>
            </a:fld>
            <a:endParaRPr lang="fr-FR" altLang="fr-FR" sz="2000">
              <a:solidFill>
                <a:srgbClr val="984807"/>
              </a:solidFill>
            </a:endParaRPr>
          </a:p>
        </p:txBody>
      </p:sp>
      <p:sp>
        <p:nvSpPr>
          <p:cNvPr id="30724" name="Rectangle 1">
            <a:extLst>
              <a:ext uri="{FF2B5EF4-FFF2-40B4-BE49-F238E27FC236}">
                <a16:creationId xmlns:a16="http://schemas.microsoft.com/office/drawing/2014/main" id="{04BAC9D7-3A7C-5C91-2FB9-85EAFA73B06C}"/>
              </a:ext>
            </a:extLst>
          </p:cNvPr>
          <p:cNvSpPr>
            <a:spLocks noChangeArrowheads="1"/>
          </p:cNvSpPr>
          <p:nvPr/>
        </p:nvSpPr>
        <p:spPr bwMode="auto">
          <a:xfrm>
            <a:off x="477838" y="1312863"/>
            <a:ext cx="81883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Quelque soit l'intervention </a:t>
            </a:r>
            <a:r>
              <a:rPr lang="fr-FR" altLang="fr-FR" sz="2400" b="1">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Ne pas polluer maladroitement la scène :</a:t>
            </a:r>
            <a:endParaRPr lang="fr-FR" altLang="fr-FR" sz="4800">
              <a:latin typeface="Calibri" panose="020F0502020204030204" pitchFamily="34" charset="0"/>
              <a:ea typeface="Calibri" panose="020F0502020204030204" pitchFamily="34" charset="0"/>
              <a:cs typeface="Times New Roman" panose="02020603050405020304" pitchFamily="18" charset="0"/>
            </a:endParaRPr>
          </a:p>
        </p:txBody>
      </p:sp>
      <p:sp>
        <p:nvSpPr>
          <p:cNvPr id="30725" name="Rectangle 1">
            <a:extLst>
              <a:ext uri="{FF2B5EF4-FFF2-40B4-BE49-F238E27FC236}">
                <a16:creationId xmlns:a16="http://schemas.microsoft.com/office/drawing/2014/main" id="{53F0A4BC-2F56-500A-3ECD-2BC2BCD613FF}"/>
              </a:ext>
            </a:extLst>
          </p:cNvPr>
          <p:cNvSpPr>
            <a:spLocks noChangeArrowheads="1"/>
          </p:cNvSpPr>
          <p:nvPr/>
        </p:nvSpPr>
        <p:spPr bwMode="auto">
          <a:xfrm>
            <a:off x="450850" y="2651125"/>
            <a:ext cx="8189913"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pPr>
            <a:r>
              <a:rPr lang="fr-FR" altLang="fr-FR" sz="2400">
                <a:latin typeface="Times New Roman" panose="02020603050405020304" pitchFamily="18" charset="0"/>
                <a:ea typeface="Calibri" panose="020F0502020204030204" pitchFamily="34" charset="0"/>
                <a:cs typeface="Times New Roman" panose="02020603050405020304" pitchFamily="18" charset="0"/>
              </a:rPr>
              <a:t> Equipe d'intervention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V</a:t>
            </a:r>
            <a:r>
              <a:rPr lang="fr-FR" altLang="fr-FR" sz="2400">
                <a:latin typeface="Times New Roman" panose="02020603050405020304" pitchFamily="18" charset="0"/>
                <a:ea typeface="Calibri" panose="020F0502020204030204" pitchFamily="34" charset="0"/>
                <a:cs typeface="Times New Roman" panose="02020603050405020304" pitchFamily="18" charset="0"/>
              </a:rPr>
              <a:t>ecteur potentiel de contamination.</a:t>
            </a:r>
          </a:p>
          <a:p>
            <a:pPr>
              <a:lnSpc>
                <a:spcPct val="107000"/>
              </a:lnSpc>
            </a:pPr>
            <a:endParaRPr lang="fr-FR" altLang="fr-FR" sz="4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tLang="fr-FR" sz="2400">
                <a:latin typeface="Times New Roman" panose="02020603050405020304" pitchFamily="18" charset="0"/>
                <a:ea typeface="Calibri" panose="020F0502020204030204" pitchFamily="34" charset="0"/>
                <a:cs typeface="Times New Roman" panose="02020603050405020304" pitchFamily="18" charset="0"/>
              </a:rPr>
              <a:t> Mise en œuvre de moyens polluants</a:t>
            </a:r>
            <a:endParaRPr lang="fr-FR" altLang="fr-FR" sz="4800">
              <a:latin typeface="Calibri" panose="020F0502020204030204" pitchFamily="34" charset="0"/>
              <a:ea typeface="Calibri" panose="020F0502020204030204" pitchFamily="34" charset="0"/>
              <a:cs typeface="Times New Roman" panose="02020603050405020304" pitchFamily="18" charset="0"/>
            </a:endParaRPr>
          </a:p>
        </p:txBody>
      </p:sp>
      <p:pic>
        <p:nvPicPr>
          <p:cNvPr id="30726" name="Picture 1" descr="Préservation des traces et indices suite à un incendie_Page_27">
            <a:extLst>
              <a:ext uri="{FF2B5EF4-FFF2-40B4-BE49-F238E27FC236}">
                <a16:creationId xmlns:a16="http://schemas.microsoft.com/office/drawing/2014/main" id="{DAEE8FDF-DC8E-5F7D-F40F-59F70C6DE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896" t="47241" r="54317" b="5003"/>
          <a:stretch>
            <a:fillRect/>
          </a:stretch>
        </p:blipFill>
        <p:spPr bwMode="auto">
          <a:xfrm>
            <a:off x="6011863" y="3284538"/>
            <a:ext cx="2133600"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8">
            <a:extLst>
              <a:ext uri="{FF2B5EF4-FFF2-40B4-BE49-F238E27FC236}">
                <a16:creationId xmlns:a16="http://schemas.microsoft.com/office/drawing/2014/main" id="{44AC66EA-07BC-09E1-3AF0-E4C850C6E21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Comment protéger les traces et indices ?</a:t>
            </a:r>
            <a:endParaRPr lang="fr-FR" altLang="fr-FR" sz="3200" b="1" u="sng">
              <a:solidFill>
                <a:srgbClr val="984807"/>
              </a:solidFill>
              <a:latin typeface="Times New Roman" panose="02020603050405020304" pitchFamily="18" charset="0"/>
              <a:cs typeface="Times New Roman" panose="02020603050405020304" pitchFamily="18" charset="0"/>
            </a:endParaRPr>
          </a:p>
        </p:txBody>
      </p:sp>
      <p:sp>
        <p:nvSpPr>
          <p:cNvPr id="31747" name="Espace réservé du numéro de diapositive 4">
            <a:extLst>
              <a:ext uri="{FF2B5EF4-FFF2-40B4-BE49-F238E27FC236}">
                <a16:creationId xmlns:a16="http://schemas.microsoft.com/office/drawing/2014/main" id="{3F0A30D5-E34C-A47D-DC41-05BF8E657D8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EE6FEA5-C40B-4066-8282-68F0BA756248}" type="slidenum">
              <a:rPr lang="fr-FR" altLang="fr-FR" sz="2000">
                <a:solidFill>
                  <a:srgbClr val="984807"/>
                </a:solidFill>
              </a:rPr>
              <a:pPr algn="r" eaLnBrk="1" hangingPunct="1">
                <a:spcBef>
                  <a:spcPct val="0"/>
                </a:spcBef>
                <a:buFontTx/>
                <a:buNone/>
              </a:pPr>
              <a:t>29</a:t>
            </a:fld>
            <a:endParaRPr lang="fr-FR" altLang="fr-FR" sz="2000">
              <a:solidFill>
                <a:srgbClr val="984807"/>
              </a:solidFill>
            </a:endParaRPr>
          </a:p>
        </p:txBody>
      </p:sp>
      <p:sp>
        <p:nvSpPr>
          <p:cNvPr id="31748" name="Rectangle 1">
            <a:extLst>
              <a:ext uri="{FF2B5EF4-FFF2-40B4-BE49-F238E27FC236}">
                <a16:creationId xmlns:a16="http://schemas.microsoft.com/office/drawing/2014/main" id="{B2C5B5C5-E0B0-673F-53B7-F032F534DC66}"/>
              </a:ext>
            </a:extLst>
          </p:cNvPr>
          <p:cNvSpPr>
            <a:spLocks noChangeArrowheads="1"/>
          </p:cNvSpPr>
          <p:nvPr/>
        </p:nvSpPr>
        <p:spPr bwMode="auto">
          <a:xfrm>
            <a:off x="477838" y="1358900"/>
            <a:ext cx="81883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Quelque soit l'intervention </a:t>
            </a:r>
            <a:r>
              <a:rPr lang="fr-FR" altLang="fr-FR" sz="2400" b="1">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Ne pas polluer maladroitement la scène :</a:t>
            </a:r>
          </a:p>
        </p:txBody>
      </p:sp>
      <p:sp>
        <p:nvSpPr>
          <p:cNvPr id="31749" name="Rectangle 1">
            <a:extLst>
              <a:ext uri="{FF2B5EF4-FFF2-40B4-BE49-F238E27FC236}">
                <a16:creationId xmlns:a16="http://schemas.microsoft.com/office/drawing/2014/main" id="{9F9972BC-F411-8695-12F2-2B9A87D41639}"/>
              </a:ext>
            </a:extLst>
          </p:cNvPr>
          <p:cNvSpPr>
            <a:spLocks noChangeArrowheads="1"/>
          </p:cNvSpPr>
          <p:nvPr/>
        </p:nvSpPr>
        <p:spPr bwMode="auto">
          <a:xfrm>
            <a:off x="323850" y="2730500"/>
            <a:ext cx="8596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pPr>
            <a:r>
              <a:rPr lang="fr-FR" altLang="fr-FR" sz="2400">
                <a:latin typeface="Times New Roman" panose="02020603050405020304" pitchFamily="18" charset="0"/>
                <a:ea typeface="Calibri" panose="020F0502020204030204" pitchFamily="34" charset="0"/>
                <a:cs typeface="Times New Roman" panose="02020603050405020304" pitchFamily="18" charset="0"/>
              </a:rPr>
              <a:t>Déplacement de bouteilles contenants des liquides inflammables,</a:t>
            </a:r>
          </a:p>
        </p:txBody>
      </p:sp>
      <p:pic>
        <p:nvPicPr>
          <p:cNvPr id="31750" name="Picture 1" descr="Préservation des traces et indices suite à un incendie_Page_28">
            <a:extLst>
              <a:ext uri="{FF2B5EF4-FFF2-40B4-BE49-F238E27FC236}">
                <a16:creationId xmlns:a16="http://schemas.microsoft.com/office/drawing/2014/main" id="{AC3D9402-CBA8-8166-BEF5-DE9C0EDC3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906" t="47499" r="28419" b="5096"/>
          <a:stretch>
            <a:fillRect/>
          </a:stretch>
        </p:blipFill>
        <p:spPr bwMode="auto">
          <a:xfrm>
            <a:off x="2268538" y="3427413"/>
            <a:ext cx="3816350"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8">
            <a:extLst>
              <a:ext uri="{FF2B5EF4-FFF2-40B4-BE49-F238E27FC236}">
                <a16:creationId xmlns:a16="http://schemas.microsoft.com/office/drawing/2014/main" id="{7DD2748E-AF8B-55DB-0696-042E0C317E9F}"/>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Définition</a:t>
            </a:r>
          </a:p>
        </p:txBody>
      </p:sp>
      <p:sp>
        <p:nvSpPr>
          <p:cNvPr id="5123" name="Espace réservé du numéro de diapositive 4">
            <a:extLst>
              <a:ext uri="{FF2B5EF4-FFF2-40B4-BE49-F238E27FC236}">
                <a16:creationId xmlns:a16="http://schemas.microsoft.com/office/drawing/2014/main" id="{CCA44CBB-2AAF-FED4-D046-2BB220B8413E}"/>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0C22EE0C-C267-4F20-A37A-91FFD932F84E}" type="slidenum">
              <a:rPr lang="fr-FR" altLang="fr-FR" sz="2000">
                <a:solidFill>
                  <a:srgbClr val="984807"/>
                </a:solidFill>
              </a:rPr>
              <a:pPr>
                <a:spcBef>
                  <a:spcPct val="0"/>
                </a:spcBef>
                <a:buFontTx/>
                <a:buNone/>
              </a:pPr>
              <a:t>3</a:t>
            </a:fld>
            <a:endParaRPr lang="fr-FR" altLang="fr-FR" sz="2000">
              <a:solidFill>
                <a:srgbClr val="984807"/>
              </a:solidFill>
            </a:endParaRPr>
          </a:p>
        </p:txBody>
      </p:sp>
      <p:sp>
        <p:nvSpPr>
          <p:cNvPr id="5124" name="Rectangle 1">
            <a:extLst>
              <a:ext uri="{FF2B5EF4-FFF2-40B4-BE49-F238E27FC236}">
                <a16:creationId xmlns:a16="http://schemas.microsoft.com/office/drawing/2014/main" id="{D68279F5-8591-44AB-0319-1342641F479F}"/>
              </a:ext>
            </a:extLst>
          </p:cNvPr>
          <p:cNvSpPr>
            <a:spLocks noChangeArrowheads="1"/>
          </p:cNvSpPr>
          <p:nvPr/>
        </p:nvSpPr>
        <p:spPr bwMode="auto">
          <a:xfrm>
            <a:off x="323850" y="1385888"/>
            <a:ext cx="81899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Ses empreintes digitales ou ses empreintes de pied, ses cheveux, les fibres de ses vêtements, le verre qu’il brise, la trace d’outil qu’il laisse, la peinture qu’il égratigne, le sang ou le sperme qu’il dépose ou recueille,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ea typeface="Calibri" panose="020F0502020204030204" pitchFamily="34" charset="0"/>
                <a:cs typeface="Times New Roman" panose="02020603050405020304" pitchFamily="18" charset="0"/>
              </a:rPr>
              <a:t>individu laisse tous ces éléments et bien d’autres qui deviendront des indices !</a:t>
            </a:r>
          </a:p>
        </p:txBody>
      </p:sp>
      <p:pic>
        <p:nvPicPr>
          <p:cNvPr id="5125" name="Picture 6" descr="..\..\..\doc\INC\Inclasssable\img10.png">
            <a:extLst>
              <a:ext uri="{FF2B5EF4-FFF2-40B4-BE49-F238E27FC236}">
                <a16:creationId xmlns:a16="http://schemas.microsoft.com/office/drawing/2014/main" id="{95688BA7-9F26-EE71-8267-FF0A3B483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428" r="17725" b="14285"/>
          <a:stretch>
            <a:fillRect/>
          </a:stretch>
        </p:blipFill>
        <p:spPr bwMode="auto">
          <a:xfrm>
            <a:off x="798513" y="3611563"/>
            <a:ext cx="2478087"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C830F6A8-6554-7112-7329-8EE88EFD1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505200"/>
            <a:ext cx="24780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8">
            <a:extLst>
              <a:ext uri="{FF2B5EF4-FFF2-40B4-BE49-F238E27FC236}">
                <a16:creationId xmlns:a16="http://schemas.microsoft.com/office/drawing/2014/main" id="{8F844A53-7472-F162-EDC5-72A2CE6ADAF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Comment protéger les traces et indices ?</a:t>
            </a:r>
            <a:endParaRPr lang="fr-FR" altLang="fr-FR" sz="3200" b="1" u="sng">
              <a:solidFill>
                <a:srgbClr val="984807"/>
              </a:solidFill>
              <a:latin typeface="Times New Roman" panose="02020603050405020304" pitchFamily="18" charset="0"/>
              <a:cs typeface="Times New Roman" panose="02020603050405020304" pitchFamily="18" charset="0"/>
            </a:endParaRPr>
          </a:p>
        </p:txBody>
      </p:sp>
      <p:sp>
        <p:nvSpPr>
          <p:cNvPr id="32771" name="Espace réservé du numéro de diapositive 4">
            <a:extLst>
              <a:ext uri="{FF2B5EF4-FFF2-40B4-BE49-F238E27FC236}">
                <a16:creationId xmlns:a16="http://schemas.microsoft.com/office/drawing/2014/main" id="{82581AD3-AA44-6881-5D57-B183CBE09F7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2109902-4473-49E1-BB49-249E1A65AEF8}" type="slidenum">
              <a:rPr lang="fr-FR" altLang="fr-FR" sz="2000">
                <a:solidFill>
                  <a:srgbClr val="984807"/>
                </a:solidFill>
              </a:rPr>
              <a:pPr algn="r" eaLnBrk="1" hangingPunct="1">
                <a:spcBef>
                  <a:spcPct val="0"/>
                </a:spcBef>
                <a:buFontTx/>
                <a:buNone/>
              </a:pPr>
              <a:t>30</a:t>
            </a:fld>
            <a:endParaRPr lang="fr-FR" altLang="fr-FR" sz="2000">
              <a:solidFill>
                <a:srgbClr val="984807"/>
              </a:solidFill>
            </a:endParaRPr>
          </a:p>
        </p:txBody>
      </p:sp>
      <p:sp>
        <p:nvSpPr>
          <p:cNvPr id="32772" name="Rectangle 1">
            <a:extLst>
              <a:ext uri="{FF2B5EF4-FFF2-40B4-BE49-F238E27FC236}">
                <a16:creationId xmlns:a16="http://schemas.microsoft.com/office/drawing/2014/main" id="{13FBFE70-CA18-2F76-BEC8-81AA69A7405A}"/>
              </a:ext>
            </a:extLst>
          </p:cNvPr>
          <p:cNvSpPr>
            <a:spLocks noChangeArrowheads="1"/>
          </p:cNvSpPr>
          <p:nvPr/>
        </p:nvSpPr>
        <p:spPr bwMode="auto">
          <a:xfrm>
            <a:off x="461963" y="1365250"/>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Ne pas polluer maladroitement la scène :</a:t>
            </a:r>
          </a:p>
        </p:txBody>
      </p:sp>
      <p:sp>
        <p:nvSpPr>
          <p:cNvPr id="32773" name="Rectangle 1">
            <a:extLst>
              <a:ext uri="{FF2B5EF4-FFF2-40B4-BE49-F238E27FC236}">
                <a16:creationId xmlns:a16="http://schemas.microsoft.com/office/drawing/2014/main" id="{489F087B-5CB1-95BB-FCF4-E766EF9D35CD}"/>
              </a:ext>
            </a:extLst>
          </p:cNvPr>
          <p:cNvSpPr>
            <a:spLocks noChangeArrowheads="1"/>
          </p:cNvSpPr>
          <p:nvPr/>
        </p:nvSpPr>
        <p:spPr bwMode="auto">
          <a:xfrm>
            <a:off x="477838" y="1978025"/>
            <a:ext cx="8380412"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pPr>
            <a:r>
              <a:rPr lang="fr-FR" altLang="fr-FR" sz="2400">
                <a:latin typeface="Times New Roman" panose="02020603050405020304" pitchFamily="18" charset="0"/>
                <a:ea typeface="Calibri" panose="020F0502020204030204" pitchFamily="34" charset="0"/>
                <a:cs typeface="Times New Roman" panose="02020603050405020304" pitchFamily="18" charset="0"/>
              </a:rPr>
              <a:t>Eviter les nombreux passages sur une zone suspecte,</a:t>
            </a:r>
          </a:p>
          <a:p>
            <a:pPr>
              <a:lnSpc>
                <a:spcPct val="107000"/>
              </a:lnSpc>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fr-FR" altLang="fr-FR" sz="2400">
                <a:latin typeface="Times New Roman" panose="02020603050405020304" pitchFamily="18" charset="0"/>
                <a:ea typeface="Calibri" panose="020F0502020204030204" pitchFamily="34" charset="0"/>
                <a:cs typeface="Times New Roman" panose="02020603050405020304" pitchFamily="18" charset="0"/>
              </a:rPr>
              <a:t>Chaque objet a son importance : éviter de les déplacer, observer la nature de l'objet et son état avant de le déplacer.</a:t>
            </a:r>
          </a:p>
        </p:txBody>
      </p:sp>
      <p:pic>
        <p:nvPicPr>
          <p:cNvPr id="32774" name="Picture 1">
            <a:extLst>
              <a:ext uri="{FF2B5EF4-FFF2-40B4-BE49-F238E27FC236}">
                <a16:creationId xmlns:a16="http://schemas.microsoft.com/office/drawing/2014/main" id="{84465D20-1C5C-E5CC-2E1D-4CF103576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3887788"/>
            <a:ext cx="3243262"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8">
            <a:extLst>
              <a:ext uri="{FF2B5EF4-FFF2-40B4-BE49-F238E27FC236}">
                <a16:creationId xmlns:a16="http://schemas.microsoft.com/office/drawing/2014/main" id="{7F598DC0-F4A1-964E-1CB5-02670435EDB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Comment protéger les traces et indices ?</a:t>
            </a:r>
            <a:endParaRPr lang="fr-FR" altLang="fr-FR" sz="3200" b="1" u="sng">
              <a:solidFill>
                <a:srgbClr val="984807"/>
              </a:solidFill>
              <a:latin typeface="Times New Roman" panose="02020603050405020304" pitchFamily="18" charset="0"/>
              <a:cs typeface="Times New Roman" panose="02020603050405020304" pitchFamily="18" charset="0"/>
            </a:endParaRPr>
          </a:p>
        </p:txBody>
      </p:sp>
      <p:sp>
        <p:nvSpPr>
          <p:cNvPr id="33795" name="Espace réservé du numéro de diapositive 4">
            <a:extLst>
              <a:ext uri="{FF2B5EF4-FFF2-40B4-BE49-F238E27FC236}">
                <a16:creationId xmlns:a16="http://schemas.microsoft.com/office/drawing/2014/main" id="{1DE216CE-8E4A-86F7-4C7E-9EE641CD005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99DBADE-492B-4730-B7FE-D17EB466F112}" type="slidenum">
              <a:rPr lang="fr-FR" altLang="fr-FR" sz="2000">
                <a:solidFill>
                  <a:srgbClr val="984807"/>
                </a:solidFill>
              </a:rPr>
              <a:pPr algn="r" eaLnBrk="1" hangingPunct="1">
                <a:spcBef>
                  <a:spcPct val="0"/>
                </a:spcBef>
                <a:buFontTx/>
                <a:buNone/>
              </a:pPr>
              <a:t>31</a:t>
            </a:fld>
            <a:endParaRPr lang="fr-FR" altLang="fr-FR" sz="2000">
              <a:solidFill>
                <a:srgbClr val="984807"/>
              </a:solidFill>
            </a:endParaRPr>
          </a:p>
        </p:txBody>
      </p:sp>
      <p:sp>
        <p:nvSpPr>
          <p:cNvPr id="33796" name="Rectangle 1">
            <a:extLst>
              <a:ext uri="{FF2B5EF4-FFF2-40B4-BE49-F238E27FC236}">
                <a16:creationId xmlns:a16="http://schemas.microsoft.com/office/drawing/2014/main" id="{DD146A4B-9E52-1385-E921-7E139F6532A6}"/>
              </a:ext>
            </a:extLst>
          </p:cNvPr>
          <p:cNvSpPr>
            <a:spLocks noChangeArrowheads="1"/>
          </p:cNvSpPr>
          <p:nvPr/>
        </p:nvSpPr>
        <p:spPr bwMode="auto">
          <a:xfrm>
            <a:off x="444500" y="1387475"/>
            <a:ext cx="81899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Quelque soit l'intervention </a:t>
            </a:r>
            <a:r>
              <a:rPr lang="fr-FR" altLang="fr-FR" sz="2400" b="1">
                <a:latin typeface="Times New Roman" panose="02020603050405020304" pitchFamily="18" charset="0"/>
                <a:ea typeface="Calibri" panose="020F0502020204030204" pitchFamily="34" charset="0"/>
                <a:cs typeface="Times New Roman" panose="02020603050405020304" pitchFamily="18" charset="0"/>
              </a:rPr>
              <a:t>:</a:t>
            </a:r>
            <a:endParaRPr lang="fr-FR" altLang="fr-FR" sz="4800">
              <a:latin typeface="Calibri" panose="020F0502020204030204" pitchFamily="34" charset="0"/>
              <a:ea typeface="Calibri" panose="020F0502020204030204" pitchFamily="34" charset="0"/>
              <a:cs typeface="Times New Roman" panose="02020603050405020304" pitchFamily="18" charset="0"/>
            </a:endParaRPr>
          </a:p>
        </p:txBody>
      </p:sp>
      <p:sp>
        <p:nvSpPr>
          <p:cNvPr id="27653" name="Rectangle 1">
            <a:extLst>
              <a:ext uri="{FF2B5EF4-FFF2-40B4-BE49-F238E27FC236}">
                <a16:creationId xmlns:a16="http://schemas.microsoft.com/office/drawing/2014/main" id="{702E9E01-8F6C-3C0F-B6D8-92DD613BCEEA}"/>
              </a:ext>
            </a:extLst>
          </p:cNvPr>
          <p:cNvSpPr>
            <a:spLocks noChangeArrowheads="1"/>
          </p:cNvSpPr>
          <p:nvPr/>
        </p:nvSpPr>
        <p:spPr bwMode="auto">
          <a:xfrm>
            <a:off x="461963" y="2405063"/>
            <a:ext cx="8189912" cy="27400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nSpc>
                <a:spcPct val="107000"/>
              </a:lnSpc>
              <a:buFont typeface="Arial" panose="020B0604020202020204" pitchFamily="34" charset="0"/>
              <a:buNone/>
              <a:defRPr/>
            </a:pPr>
            <a:r>
              <a:rPr lang="fr-FR" altLang="fr-FR" sz="2400" b="1" u="sng" dirty="0">
                <a:latin typeface="Times New Roman" panose="02020603050405020304" pitchFamily="18" charset="0"/>
                <a:ea typeface="Calibri" panose="020F0502020204030204" pitchFamily="34" charset="0"/>
                <a:cs typeface="Times New Roman" panose="02020603050405020304" pitchFamily="18" charset="0"/>
              </a:rPr>
              <a:t>Attention :</a:t>
            </a: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 Remontées d'informations </a:t>
            </a:r>
            <a:r>
              <a:rPr lang="fr-FR" altLang="fr-FR"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S</a:t>
            </a: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ecret professionnel. </a:t>
            </a:r>
          </a:p>
          <a:p>
            <a:pPr>
              <a:lnSpc>
                <a:spcPct val="107000"/>
              </a:lnSpc>
              <a:defRPr/>
            </a:pPr>
            <a:endParaRPr lang="fr-FR" altLang="fr-FR"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Font typeface="Arial" panose="020B0604020202020204" pitchFamily="34" charset="0"/>
              <a:buNone/>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Ne doivent être communiquées </a:t>
            </a:r>
            <a:r>
              <a:rPr lang="fr-FR" altLang="fr-FR"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 CE ou CA </a:t>
            </a:r>
          </a:p>
          <a:p>
            <a:pPr>
              <a:lnSpc>
                <a:spcPct val="107000"/>
              </a:lnSpc>
              <a:buFont typeface="Arial" panose="020B0604020202020204" pitchFamily="34" charset="0"/>
              <a:buNone/>
              <a:defRPr/>
            </a:pPr>
            <a:endParaRPr lang="fr-FR" altLang="fr-FR"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è"/>
              <a:defRPr/>
            </a:pPr>
            <a:r>
              <a:rPr lang="fr-FR" altLang="fr-FR" sz="2400" b="1" u="sng" dirty="0">
                <a:latin typeface="Times New Roman" panose="02020603050405020304" pitchFamily="18" charset="0"/>
                <a:ea typeface="Calibri" panose="020F0502020204030204" pitchFamily="34" charset="0"/>
                <a:cs typeface="Times New Roman" panose="02020603050405020304" pitchFamily="18" charset="0"/>
              </a:rPr>
              <a:t> Seront faîtes à l'abri d'oreilles indiscrètes </a:t>
            </a: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(familles, locataires, voisins, badauds, etc..).</a:t>
            </a:r>
            <a:endParaRPr lang="fr-FR" altLang="fr-FR" sz="48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8">
            <a:extLst>
              <a:ext uri="{FF2B5EF4-FFF2-40B4-BE49-F238E27FC236}">
                <a16:creationId xmlns:a16="http://schemas.microsoft.com/office/drawing/2014/main" id="{A9F1A6A8-400A-7566-A0EE-0AC838B7A23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Comment protéger les traces et indices ?</a:t>
            </a:r>
            <a:endParaRPr lang="fr-FR" altLang="fr-FR" sz="3200" b="1" u="sng">
              <a:solidFill>
                <a:srgbClr val="984807"/>
              </a:solidFill>
              <a:latin typeface="Times New Roman" panose="02020603050405020304" pitchFamily="18" charset="0"/>
              <a:cs typeface="Times New Roman" panose="02020603050405020304" pitchFamily="18" charset="0"/>
            </a:endParaRPr>
          </a:p>
        </p:txBody>
      </p:sp>
      <p:sp>
        <p:nvSpPr>
          <p:cNvPr id="34819" name="Espace réservé du numéro de diapositive 4">
            <a:extLst>
              <a:ext uri="{FF2B5EF4-FFF2-40B4-BE49-F238E27FC236}">
                <a16:creationId xmlns:a16="http://schemas.microsoft.com/office/drawing/2014/main" id="{0A203B33-5FE3-4995-021C-86950EE6E66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58173B1-6D63-480B-A712-402D81A9A40E}" type="slidenum">
              <a:rPr lang="fr-FR" altLang="fr-FR" sz="2000">
                <a:solidFill>
                  <a:srgbClr val="984807"/>
                </a:solidFill>
              </a:rPr>
              <a:pPr algn="r" eaLnBrk="1" hangingPunct="1">
                <a:spcBef>
                  <a:spcPct val="0"/>
                </a:spcBef>
                <a:buFontTx/>
                <a:buNone/>
              </a:pPr>
              <a:t>32</a:t>
            </a:fld>
            <a:endParaRPr lang="fr-FR" altLang="fr-FR" sz="2000">
              <a:solidFill>
                <a:srgbClr val="984807"/>
              </a:solidFill>
            </a:endParaRPr>
          </a:p>
        </p:txBody>
      </p:sp>
      <p:sp>
        <p:nvSpPr>
          <p:cNvPr id="34820" name="Rectangle 1">
            <a:extLst>
              <a:ext uri="{FF2B5EF4-FFF2-40B4-BE49-F238E27FC236}">
                <a16:creationId xmlns:a16="http://schemas.microsoft.com/office/drawing/2014/main" id="{AEE5844C-173C-72EC-0E4E-ADA2E3E7FC9C}"/>
              </a:ext>
            </a:extLst>
          </p:cNvPr>
          <p:cNvSpPr>
            <a:spLocks noChangeArrowheads="1"/>
          </p:cNvSpPr>
          <p:nvPr/>
        </p:nvSpPr>
        <p:spPr bwMode="auto">
          <a:xfrm>
            <a:off x="420688" y="1409700"/>
            <a:ext cx="81899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Quelque soit l'intervention </a:t>
            </a:r>
            <a:r>
              <a:rPr lang="fr-FR" altLang="fr-FR" sz="2400" b="1">
                <a:latin typeface="Times New Roman" panose="02020603050405020304" pitchFamily="18" charset="0"/>
                <a:ea typeface="Calibri" panose="020F0502020204030204" pitchFamily="34" charset="0"/>
                <a:cs typeface="Times New Roman" panose="02020603050405020304" pitchFamily="18" charset="0"/>
              </a:rPr>
              <a:t>:</a:t>
            </a:r>
            <a:endParaRPr lang="fr-FR" altLang="fr-FR" sz="4800">
              <a:latin typeface="Calibri" panose="020F0502020204030204" pitchFamily="34" charset="0"/>
              <a:ea typeface="Calibri" panose="020F0502020204030204" pitchFamily="34" charset="0"/>
              <a:cs typeface="Times New Roman" panose="02020603050405020304" pitchFamily="18" charset="0"/>
            </a:endParaRPr>
          </a:p>
        </p:txBody>
      </p:sp>
      <p:sp>
        <p:nvSpPr>
          <p:cNvPr id="34821" name="Rectangle 1">
            <a:extLst>
              <a:ext uri="{FF2B5EF4-FFF2-40B4-BE49-F238E27FC236}">
                <a16:creationId xmlns:a16="http://schemas.microsoft.com/office/drawing/2014/main" id="{6AE3155F-3FC9-483D-ACA4-79233DF73791}"/>
              </a:ext>
            </a:extLst>
          </p:cNvPr>
          <p:cNvSpPr>
            <a:spLocks noChangeArrowheads="1"/>
          </p:cNvSpPr>
          <p:nvPr/>
        </p:nvSpPr>
        <p:spPr bwMode="auto">
          <a:xfrm>
            <a:off x="476250" y="207327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1</a:t>
            </a:r>
            <a:r>
              <a:rPr lang="fr-FR" altLang="fr-FR" sz="2400" baseline="30000">
                <a:latin typeface="Times New Roman" panose="02020603050405020304" pitchFamily="18" charset="0"/>
                <a:ea typeface="Calibri" panose="020F0502020204030204" pitchFamily="34" charset="0"/>
                <a:cs typeface="Times New Roman" panose="02020603050405020304" pitchFamily="18" charset="0"/>
              </a:rPr>
              <a:t>er</a:t>
            </a:r>
            <a:r>
              <a:rPr lang="fr-FR" altLang="fr-FR" sz="2400">
                <a:latin typeface="Times New Roman" panose="02020603050405020304" pitchFamily="18" charset="0"/>
                <a:ea typeface="Calibri" panose="020F0502020204030204" pitchFamily="34" charset="0"/>
                <a:cs typeface="Times New Roman" panose="02020603050405020304" pitchFamily="18" charset="0"/>
              </a:rPr>
              <a:t> intervenants seront éventuellement convoqués par OPJ. </a:t>
            </a:r>
          </a:p>
          <a:p>
            <a:pPr>
              <a:spcBef>
                <a:spcPct val="0"/>
              </a:spcBef>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Important pour eux de garder en mémoire : </a:t>
            </a:r>
          </a:p>
        </p:txBody>
      </p:sp>
      <p:sp>
        <p:nvSpPr>
          <p:cNvPr id="34822" name="Rectangle 2">
            <a:extLst>
              <a:ext uri="{FF2B5EF4-FFF2-40B4-BE49-F238E27FC236}">
                <a16:creationId xmlns:a16="http://schemas.microsoft.com/office/drawing/2014/main" id="{738BED0D-6298-CB2B-F2D7-89302EFC9D46}"/>
              </a:ext>
            </a:extLst>
          </p:cNvPr>
          <p:cNvSpPr>
            <a:spLocks noChangeArrowheads="1"/>
          </p:cNvSpPr>
          <p:nvPr/>
        </p:nvSpPr>
        <p:spPr bwMode="auto">
          <a:xfrm>
            <a:off x="536575" y="2743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34823" name="Picture 1" descr="Préservation des traces et indices suite à un incendie_Page_05">
            <a:extLst>
              <a:ext uri="{FF2B5EF4-FFF2-40B4-BE49-F238E27FC236}">
                <a16:creationId xmlns:a16="http://schemas.microsoft.com/office/drawing/2014/main" id="{FE5745F5-6449-5194-7AC6-2D27F7CA7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702" t="37933" r="2881" b="25157"/>
          <a:stretch>
            <a:fillRect/>
          </a:stretch>
        </p:blipFill>
        <p:spPr bwMode="auto">
          <a:xfrm>
            <a:off x="4572000" y="3767138"/>
            <a:ext cx="3894138"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Rectangle 3">
            <a:extLst>
              <a:ext uri="{FF2B5EF4-FFF2-40B4-BE49-F238E27FC236}">
                <a16:creationId xmlns:a16="http://schemas.microsoft.com/office/drawing/2014/main" id="{E34C4230-4E47-F9F9-37E9-4712AB5CC79B}"/>
              </a:ext>
            </a:extLst>
          </p:cNvPr>
          <p:cNvSpPr>
            <a:spLocks noChangeArrowheads="1"/>
          </p:cNvSpPr>
          <p:nvPr/>
        </p:nvSpPr>
        <p:spPr bwMode="auto">
          <a:xfrm>
            <a:off x="536575" y="3949700"/>
            <a:ext cx="37322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pPr>
            <a:r>
              <a:rPr lang="fr-FR" altLang="fr-FR" sz="2400">
                <a:latin typeface="Times New Roman" panose="02020603050405020304" pitchFamily="18" charset="0"/>
                <a:ea typeface="Calibri" panose="020F0502020204030204" pitchFamily="34" charset="0"/>
                <a:cs typeface="Times New Roman" panose="02020603050405020304" pitchFamily="18" charset="0"/>
              </a:rPr>
              <a:t>Etat des ouvertures avant l'arrivée des SP, </a:t>
            </a:r>
            <a:endParaRPr lang="fr-FR" altLang="fr-FR" sz="48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Préservation des traces et indices suite à un incendie_Page_18">
            <a:extLst>
              <a:ext uri="{FF2B5EF4-FFF2-40B4-BE49-F238E27FC236}">
                <a16:creationId xmlns:a16="http://schemas.microsoft.com/office/drawing/2014/main" id="{4749790C-F46A-57FF-7F7C-C2C25332C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998" t="21762" r="12521" b="22054"/>
          <a:stretch>
            <a:fillRect/>
          </a:stretch>
        </p:blipFill>
        <p:spPr bwMode="auto">
          <a:xfrm>
            <a:off x="1087438" y="1700213"/>
            <a:ext cx="7489825"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re 8">
            <a:extLst>
              <a:ext uri="{FF2B5EF4-FFF2-40B4-BE49-F238E27FC236}">
                <a16:creationId xmlns:a16="http://schemas.microsoft.com/office/drawing/2014/main" id="{0A125B31-97A8-4B1C-AC31-3AF5EF4BB8F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Comment protéger les traces et indices ?</a:t>
            </a:r>
            <a:endParaRPr lang="fr-FR" altLang="fr-FR" sz="3200" b="1" u="sng">
              <a:solidFill>
                <a:srgbClr val="984807"/>
              </a:solidFill>
              <a:latin typeface="Times New Roman" panose="02020603050405020304" pitchFamily="18" charset="0"/>
              <a:cs typeface="Times New Roman" panose="02020603050405020304" pitchFamily="18" charset="0"/>
            </a:endParaRPr>
          </a:p>
        </p:txBody>
      </p:sp>
      <p:sp>
        <p:nvSpPr>
          <p:cNvPr id="35844" name="Espace réservé du numéro de diapositive 4">
            <a:extLst>
              <a:ext uri="{FF2B5EF4-FFF2-40B4-BE49-F238E27FC236}">
                <a16:creationId xmlns:a16="http://schemas.microsoft.com/office/drawing/2014/main" id="{629C81B8-09DD-99A0-E09A-1F290E4E30D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CACBA67-2FC8-417D-8415-C23D178F3C0B}" type="slidenum">
              <a:rPr lang="fr-FR" altLang="fr-FR" sz="2000">
                <a:solidFill>
                  <a:srgbClr val="984807"/>
                </a:solidFill>
              </a:rPr>
              <a:pPr algn="r" eaLnBrk="1" hangingPunct="1">
                <a:spcBef>
                  <a:spcPct val="0"/>
                </a:spcBef>
                <a:buFontTx/>
                <a:buNone/>
              </a:pPr>
              <a:t>33</a:t>
            </a:fld>
            <a:endParaRPr lang="fr-FR" altLang="fr-FR" sz="2000">
              <a:solidFill>
                <a:srgbClr val="984807"/>
              </a:solidFill>
            </a:endParaRPr>
          </a:p>
        </p:txBody>
      </p:sp>
      <p:sp>
        <p:nvSpPr>
          <p:cNvPr id="35845" name="Rectangle 1">
            <a:extLst>
              <a:ext uri="{FF2B5EF4-FFF2-40B4-BE49-F238E27FC236}">
                <a16:creationId xmlns:a16="http://schemas.microsoft.com/office/drawing/2014/main" id="{C34DF1DD-CFCF-0B15-C231-BAF1363D2511}"/>
              </a:ext>
            </a:extLst>
          </p:cNvPr>
          <p:cNvSpPr>
            <a:spLocks noChangeArrowheads="1"/>
          </p:cNvSpPr>
          <p:nvPr/>
        </p:nvSpPr>
        <p:spPr bwMode="auto">
          <a:xfrm>
            <a:off x="430213" y="1404938"/>
            <a:ext cx="8189912"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pPr>
            <a:r>
              <a:rPr lang="fr-FR" altLang="fr-FR" sz="2400">
                <a:latin typeface="Times New Roman" panose="02020603050405020304" pitchFamily="18" charset="0"/>
                <a:ea typeface="Calibri" panose="020F0502020204030204" pitchFamily="34" charset="0"/>
                <a:cs typeface="Times New Roman" panose="02020603050405020304" pitchFamily="18" charset="0"/>
              </a:rPr>
              <a:t> La localisation de la ou des victimes,</a:t>
            </a:r>
          </a:p>
          <a:p>
            <a:pPr>
              <a:lnSpc>
                <a:spcPct val="107000"/>
              </a:lnSpc>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fr-FR" altLang="fr-FR" sz="2400">
                <a:latin typeface="Times New Roman" panose="02020603050405020304" pitchFamily="18" charset="0"/>
                <a:ea typeface="Calibri" panose="020F0502020204030204" pitchFamily="34" charset="0"/>
                <a:cs typeface="Times New Roman" panose="02020603050405020304" pitchFamily="18" charset="0"/>
              </a:rPr>
              <a:t> Tout autre élément suspect,</a:t>
            </a:r>
          </a:p>
          <a:p>
            <a:pPr>
              <a:lnSpc>
                <a:spcPct val="107000"/>
              </a:lnSpc>
            </a:pPr>
            <a:r>
              <a:rPr lang="fr-FR" altLang="fr-FR" sz="2400">
                <a:latin typeface="Times New Roman" panose="02020603050405020304" pitchFamily="18" charset="0"/>
                <a:ea typeface="Calibri" panose="020F0502020204030204" pitchFamily="34" charset="0"/>
                <a:cs typeface="Times New Roman" panose="02020603050405020304" pitchFamily="18" charset="0"/>
              </a:rPr>
              <a:t> Etc.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8">
            <a:extLst>
              <a:ext uri="{FF2B5EF4-FFF2-40B4-BE49-F238E27FC236}">
                <a16:creationId xmlns:a16="http://schemas.microsoft.com/office/drawing/2014/main" id="{F62CFBC4-7199-4CD7-A661-58143BA1093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Préservation des traces et indices</a:t>
            </a:r>
            <a:endParaRPr lang="fr-FR" altLang="fr-FR" sz="3200" b="1" u="sng">
              <a:solidFill>
                <a:srgbClr val="984807"/>
              </a:solidFill>
              <a:latin typeface="Times New Roman" panose="02020603050405020304" pitchFamily="18" charset="0"/>
              <a:cs typeface="Times New Roman" panose="02020603050405020304" pitchFamily="18" charset="0"/>
            </a:endParaRPr>
          </a:p>
        </p:txBody>
      </p:sp>
      <p:sp>
        <p:nvSpPr>
          <p:cNvPr id="36867" name="Espace réservé du numéro de diapositive 4">
            <a:extLst>
              <a:ext uri="{FF2B5EF4-FFF2-40B4-BE49-F238E27FC236}">
                <a16:creationId xmlns:a16="http://schemas.microsoft.com/office/drawing/2014/main" id="{559CD00D-AC7A-4D5C-B284-B8121B6D032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B09A6B5-1109-4048-BADC-70822E199CCB}" type="slidenum">
              <a:rPr lang="fr-FR" altLang="fr-FR" sz="2000">
                <a:solidFill>
                  <a:srgbClr val="984807"/>
                </a:solidFill>
              </a:rPr>
              <a:pPr algn="r" eaLnBrk="1" hangingPunct="1">
                <a:spcBef>
                  <a:spcPct val="0"/>
                </a:spcBef>
                <a:buFontTx/>
                <a:buNone/>
              </a:pPr>
              <a:t>34</a:t>
            </a:fld>
            <a:endParaRPr lang="fr-FR" altLang="fr-FR" sz="2000">
              <a:solidFill>
                <a:srgbClr val="984807"/>
              </a:solidFill>
            </a:endParaRPr>
          </a:p>
        </p:txBody>
      </p:sp>
      <p:sp>
        <p:nvSpPr>
          <p:cNvPr id="59397" name="Rectangle 1">
            <a:extLst>
              <a:ext uri="{FF2B5EF4-FFF2-40B4-BE49-F238E27FC236}">
                <a16:creationId xmlns:a16="http://schemas.microsoft.com/office/drawing/2014/main" id="{08490B00-14F8-504C-54A6-D95524894285}"/>
              </a:ext>
            </a:extLst>
          </p:cNvPr>
          <p:cNvSpPr>
            <a:spLocks noChangeArrowheads="1"/>
          </p:cNvSpPr>
          <p:nvPr/>
        </p:nvSpPr>
        <p:spPr bwMode="auto">
          <a:xfrm>
            <a:off x="477838" y="1412875"/>
            <a:ext cx="8188325" cy="37115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nSpc>
                <a:spcPts val="1680"/>
              </a:lnSpc>
              <a:spcAft>
                <a:spcPts val="0"/>
              </a:spcAft>
              <a:buFont typeface="Arial" panose="020B0604020202020204" pitchFamily="34" charset="0"/>
              <a:buNone/>
              <a:defRPr/>
            </a:pPr>
            <a:r>
              <a:rPr lang="fr-FR" sz="2400" b="1"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Travail des sauveteurs et des enquêteurs </a:t>
            </a:r>
            <a:r>
              <a:rPr lang="fr-FR" altLang="fr-FR"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2400" b="1"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complémentaire.</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1680"/>
              </a:lnSpc>
              <a:spcAft>
                <a:spcPts val="0"/>
              </a:spcAft>
              <a:buFont typeface="Arial" panose="020B0604020202020204" pitchFamily="34" charset="0"/>
              <a:buNone/>
              <a:defRPr/>
            </a:pP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buFont typeface="Arial" panose="020B0604020202020204" pitchFamily="34" charset="0"/>
              <a:buNone/>
              <a:defRPr/>
            </a:pPr>
            <a:r>
              <a:rPr lang="fr-FR" sz="24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Nos services travaillent avec respect et complémentarité. </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buFont typeface="Arial" panose="020B0604020202020204" pitchFamily="34" charset="0"/>
              <a:buNone/>
              <a:defRPr/>
            </a:pP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buFont typeface="Arial" panose="020B0604020202020204" pitchFamily="34" charset="0"/>
              <a:buNone/>
              <a:defRPr/>
            </a:pPr>
            <a:r>
              <a:rPr lang="fr-FR" sz="24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Nous, SP, devons respecter la victime, la sphère de l’intimité, du privé. </a:t>
            </a:r>
          </a:p>
          <a:p>
            <a:pPr>
              <a:lnSpc>
                <a:spcPct val="107000"/>
              </a:lnSpc>
              <a:spcAft>
                <a:spcPts val="0"/>
              </a:spcAft>
              <a:buFont typeface="Arial" panose="020B0604020202020204" pitchFamily="34" charset="0"/>
              <a:buNone/>
              <a:defRPr/>
            </a:pPr>
            <a:endParaRPr lang="fr-FR" sz="24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buFont typeface="Arial" panose="020B0604020202020204" pitchFamily="34" charset="0"/>
              <a:buNone/>
              <a:defRPr/>
            </a:pPr>
            <a:r>
              <a:rPr lang="fr-FR" sz="24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Nous devons ouvrir nos œillères et travailler en bonne intelligence avec nos collègues des autres administrations.</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8">
            <a:extLst>
              <a:ext uri="{FF2B5EF4-FFF2-40B4-BE49-F238E27FC236}">
                <a16:creationId xmlns:a16="http://schemas.microsoft.com/office/drawing/2014/main" id="{96D1A09A-D0B2-7FD1-C737-E556AF2761D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Préservation des traces et indices</a:t>
            </a:r>
            <a:endParaRPr lang="fr-FR" altLang="fr-FR" sz="3200" b="1" u="sng">
              <a:solidFill>
                <a:srgbClr val="984807"/>
              </a:solidFill>
              <a:latin typeface="Times New Roman" panose="02020603050405020304" pitchFamily="18" charset="0"/>
              <a:cs typeface="Times New Roman" panose="02020603050405020304" pitchFamily="18" charset="0"/>
            </a:endParaRPr>
          </a:p>
        </p:txBody>
      </p:sp>
      <p:sp>
        <p:nvSpPr>
          <p:cNvPr id="37891" name="Espace réservé du numéro de diapositive 4">
            <a:extLst>
              <a:ext uri="{FF2B5EF4-FFF2-40B4-BE49-F238E27FC236}">
                <a16:creationId xmlns:a16="http://schemas.microsoft.com/office/drawing/2014/main" id="{0B29E408-A57A-87CD-A1E7-8C5D72B0F51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C975F76-FEB7-4256-9BC0-2C48F41C2372}" type="slidenum">
              <a:rPr lang="fr-FR" altLang="fr-FR" sz="2000">
                <a:solidFill>
                  <a:srgbClr val="984807"/>
                </a:solidFill>
              </a:rPr>
              <a:pPr algn="r" eaLnBrk="1" hangingPunct="1">
                <a:spcBef>
                  <a:spcPct val="0"/>
                </a:spcBef>
                <a:buFontTx/>
                <a:buNone/>
              </a:pPr>
              <a:t>35</a:t>
            </a:fld>
            <a:endParaRPr lang="fr-FR" altLang="fr-FR" sz="2000">
              <a:solidFill>
                <a:srgbClr val="984807"/>
              </a:solidFill>
            </a:endParaRPr>
          </a:p>
        </p:txBody>
      </p:sp>
      <p:sp>
        <p:nvSpPr>
          <p:cNvPr id="31748" name="Rectangle 1">
            <a:extLst>
              <a:ext uri="{FF2B5EF4-FFF2-40B4-BE49-F238E27FC236}">
                <a16:creationId xmlns:a16="http://schemas.microsoft.com/office/drawing/2014/main" id="{A7D3FE66-4495-B8F0-1C34-8253063AFF0F}"/>
              </a:ext>
            </a:extLst>
          </p:cNvPr>
          <p:cNvSpPr>
            <a:spLocks noChangeArrowheads="1"/>
          </p:cNvSpPr>
          <p:nvPr/>
        </p:nvSpPr>
        <p:spPr bwMode="auto">
          <a:xfrm>
            <a:off x="323850" y="1341438"/>
            <a:ext cx="8189913" cy="34163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ts val="0"/>
              </a:spcBef>
              <a:buFont typeface="Arial" panose="020B0604020202020204" pitchFamily="34" charset="0"/>
              <a:buNone/>
              <a:defRPr/>
            </a:pPr>
            <a:r>
              <a:rPr lang="fr-FR" altLang="fr-FR" sz="2400" b="1" u="sng" kern="1500" spc="20" dirty="0">
                <a:latin typeface="Times New Roman" panose="02020603050405020304" pitchFamily="18" charset="0"/>
                <a:ea typeface="Calibri" panose="020F0502020204030204" pitchFamily="34" charset="0"/>
                <a:cs typeface="Times New Roman" panose="02020603050405020304" pitchFamily="18" charset="0"/>
              </a:rPr>
              <a:t>Article 434-4 du code pénal :</a:t>
            </a:r>
          </a:p>
          <a:p>
            <a:pPr>
              <a:spcBef>
                <a:spcPts val="0"/>
              </a:spcBef>
              <a:buFont typeface="Arial" panose="020B0604020202020204" pitchFamily="34" charset="0"/>
              <a:buNone/>
              <a:defRPr/>
            </a:pPr>
            <a:r>
              <a:rPr lang="fr-FR" altLang="fr-FR" sz="2400" kern="1500" spc="20" dirty="0">
                <a:latin typeface="Times New Roman" panose="02020603050405020304" pitchFamily="18" charset="0"/>
                <a:ea typeface="Calibri" panose="020F0502020204030204" pitchFamily="34" charset="0"/>
                <a:cs typeface="Times New Roman" panose="02020603050405020304" pitchFamily="18" charset="0"/>
              </a:rPr>
              <a:t> </a:t>
            </a:r>
          </a:p>
          <a:p>
            <a:pPr>
              <a:spcBef>
                <a:spcPts val="0"/>
              </a:spcBef>
              <a:buFont typeface="Arial" panose="020B0604020202020204" pitchFamily="34" charset="0"/>
              <a:buNone/>
              <a:defRPr/>
            </a:pPr>
            <a:r>
              <a:rPr lang="fr-FR" altLang="fr-FR" sz="2400" kern="1500" spc="20" dirty="0">
                <a:latin typeface="Times New Roman" panose="02020603050405020304" pitchFamily="18" charset="0"/>
                <a:ea typeface="Calibri" panose="020F0502020204030204" pitchFamily="34" charset="0"/>
                <a:cs typeface="Times New Roman" panose="02020603050405020304" pitchFamily="18" charset="0"/>
              </a:rPr>
              <a:t>Est puni de 3 ans d'emprisonnement et de 45 000 € d'amende le fait, en vue de  faire obstacle à la manifestation de la vérité :</a:t>
            </a:r>
          </a:p>
          <a:p>
            <a:pPr>
              <a:spcBef>
                <a:spcPts val="0"/>
              </a:spcBef>
              <a:buFont typeface="Arial" panose="020B0604020202020204" pitchFamily="34" charset="0"/>
              <a:buNone/>
              <a:defRPr/>
            </a:pPr>
            <a:r>
              <a:rPr lang="fr-FR" altLang="fr-FR" sz="2400" kern="1500" spc="20" dirty="0">
                <a:latin typeface="Times New Roman" panose="02020603050405020304" pitchFamily="18" charset="0"/>
                <a:ea typeface="Calibri" panose="020F0502020204030204" pitchFamily="34" charset="0"/>
                <a:cs typeface="Times New Roman" panose="02020603050405020304" pitchFamily="18" charset="0"/>
              </a:rPr>
              <a:t> </a:t>
            </a:r>
          </a:p>
          <a:p>
            <a:pPr>
              <a:spcBef>
                <a:spcPts val="0"/>
              </a:spcBef>
              <a:buFont typeface="Arial" panose="020B0604020202020204" pitchFamily="34" charset="0"/>
              <a:buNone/>
              <a:defRPr/>
            </a:pPr>
            <a:r>
              <a:rPr lang="fr-FR" altLang="fr-FR" sz="2400" kern="1500" spc="20" dirty="0">
                <a:latin typeface="Times New Roman" panose="02020603050405020304" pitchFamily="18" charset="0"/>
                <a:ea typeface="Calibri" panose="020F0502020204030204" pitchFamily="34" charset="0"/>
                <a:cs typeface="Times New Roman" panose="02020603050405020304" pitchFamily="18" charset="0"/>
              </a:rPr>
              <a:t>1° De modifier l'état des lieux d'un crime ou d'un délit soit par l'altération, la falsification ou l'effacement des traces ou indices, soit par l'apport, le déplacement ou la suppression d'objets quelconques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8">
            <a:extLst>
              <a:ext uri="{FF2B5EF4-FFF2-40B4-BE49-F238E27FC236}">
                <a16:creationId xmlns:a16="http://schemas.microsoft.com/office/drawing/2014/main" id="{83E52004-74C7-5B19-7AA3-1D9CCDF31CF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Préservation des traces et indices</a:t>
            </a:r>
            <a:endParaRPr lang="fr-FR" altLang="fr-FR" sz="3200" b="1" u="sng">
              <a:solidFill>
                <a:srgbClr val="984807"/>
              </a:solidFill>
              <a:latin typeface="Times New Roman" panose="02020603050405020304" pitchFamily="18" charset="0"/>
              <a:cs typeface="Times New Roman" panose="02020603050405020304" pitchFamily="18" charset="0"/>
            </a:endParaRPr>
          </a:p>
        </p:txBody>
      </p:sp>
      <p:sp>
        <p:nvSpPr>
          <p:cNvPr id="38915" name="Espace réservé du numéro de diapositive 4">
            <a:extLst>
              <a:ext uri="{FF2B5EF4-FFF2-40B4-BE49-F238E27FC236}">
                <a16:creationId xmlns:a16="http://schemas.microsoft.com/office/drawing/2014/main" id="{008B15FB-615A-F9B6-566A-904565DC629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F276FBE-EB6C-4E5B-9CB9-97E255D2ED9A}" type="slidenum">
              <a:rPr lang="fr-FR" altLang="fr-FR" sz="2000">
                <a:solidFill>
                  <a:srgbClr val="984807"/>
                </a:solidFill>
              </a:rPr>
              <a:pPr algn="r" eaLnBrk="1" hangingPunct="1">
                <a:spcBef>
                  <a:spcPct val="0"/>
                </a:spcBef>
                <a:buFontTx/>
                <a:buNone/>
              </a:pPr>
              <a:t>36</a:t>
            </a:fld>
            <a:endParaRPr lang="fr-FR" altLang="fr-FR" sz="2000">
              <a:solidFill>
                <a:srgbClr val="984807"/>
              </a:solidFill>
            </a:endParaRPr>
          </a:p>
        </p:txBody>
      </p:sp>
      <p:sp>
        <p:nvSpPr>
          <p:cNvPr id="31748" name="Rectangle 1">
            <a:extLst>
              <a:ext uri="{FF2B5EF4-FFF2-40B4-BE49-F238E27FC236}">
                <a16:creationId xmlns:a16="http://schemas.microsoft.com/office/drawing/2014/main" id="{529F6B67-8F93-27C1-2F15-9E4E92BAEA9F}"/>
              </a:ext>
            </a:extLst>
          </p:cNvPr>
          <p:cNvSpPr>
            <a:spLocks noChangeArrowheads="1"/>
          </p:cNvSpPr>
          <p:nvPr/>
        </p:nvSpPr>
        <p:spPr bwMode="auto">
          <a:xfrm>
            <a:off x="323850" y="1341438"/>
            <a:ext cx="8189913" cy="422751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ts val="0"/>
              </a:spcBef>
              <a:buFont typeface="Arial" panose="020B0604020202020204" pitchFamily="34" charset="0"/>
              <a:buNone/>
              <a:defRPr/>
            </a:pPr>
            <a:r>
              <a:rPr lang="fr-FR" altLang="fr-FR" sz="2400" b="1" u="sng" kern="1500" spc="20" dirty="0">
                <a:latin typeface="Times New Roman" panose="02020603050405020304" pitchFamily="18" charset="0"/>
                <a:ea typeface="Calibri" panose="020F0502020204030204" pitchFamily="34" charset="0"/>
                <a:cs typeface="Times New Roman" panose="02020603050405020304" pitchFamily="18" charset="0"/>
              </a:rPr>
              <a:t>Article 434-4 du code pénal :</a:t>
            </a:r>
          </a:p>
          <a:p>
            <a:pPr>
              <a:spcBef>
                <a:spcPts val="0"/>
              </a:spcBef>
              <a:buFont typeface="Arial" panose="020B0604020202020204" pitchFamily="34" charset="0"/>
              <a:buNone/>
              <a:defRPr/>
            </a:pPr>
            <a:r>
              <a:rPr lang="fr-FR" altLang="fr-FR" sz="2400" kern="1500" spc="20" dirty="0">
                <a:latin typeface="Times New Roman" panose="02020603050405020304" pitchFamily="18" charset="0"/>
                <a:ea typeface="Calibri" panose="020F0502020204030204" pitchFamily="34" charset="0"/>
                <a:cs typeface="Times New Roman" panose="02020603050405020304" pitchFamily="18" charset="0"/>
              </a:rPr>
              <a:t> </a:t>
            </a:r>
          </a:p>
          <a:p>
            <a:pPr>
              <a:spcBef>
                <a:spcPts val="0"/>
              </a:spcBef>
              <a:buFont typeface="Arial" panose="020B0604020202020204" pitchFamily="34" charset="0"/>
              <a:buNone/>
              <a:defRPr/>
            </a:pPr>
            <a:r>
              <a:rPr lang="fr-FR" altLang="fr-FR" sz="2400" kern="1500" spc="20" dirty="0">
                <a:latin typeface="Times New Roman" panose="02020603050405020304" pitchFamily="18" charset="0"/>
                <a:ea typeface="Calibri" panose="020F0502020204030204" pitchFamily="34" charset="0"/>
                <a:cs typeface="Times New Roman" panose="02020603050405020304" pitchFamily="18" charset="0"/>
              </a:rPr>
              <a:t>2° De détruire, soustraire, receler ou altérer un document public ou privé ou un objet de nature à faciliter la découverte d'un crime ou d'un délit, la recherche des preuves ou la condamnation des coupables.</a:t>
            </a:r>
          </a:p>
          <a:p>
            <a:pPr>
              <a:spcBef>
                <a:spcPts val="0"/>
              </a:spcBef>
              <a:buFont typeface="Arial" panose="020B0604020202020204" pitchFamily="34" charset="0"/>
              <a:buNone/>
              <a:defRPr/>
            </a:pPr>
            <a:endParaRPr lang="fr-FR" altLang="fr-FR" sz="2400" kern="1500" spc="20" dirty="0">
              <a:latin typeface="Times New Roman" panose="02020603050405020304" pitchFamily="18" charset="0"/>
              <a:ea typeface="Calibri" panose="020F0502020204030204" pitchFamily="34" charset="0"/>
              <a:cs typeface="Times New Roman" panose="02020603050405020304" pitchFamily="18" charset="0"/>
            </a:endParaRPr>
          </a:p>
          <a:p>
            <a:pPr algn="just">
              <a:buFont typeface="Arial" panose="020B0604020202020204" pitchFamily="34" charset="0"/>
              <a:buNone/>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Lorsque les faits prévus au présent article sont commis par une personne qui, par ses fonctions, est appelée à concourir à la manifestation de la vérité, la peine est portée à 5 ans d'emprisonnement et à 75 000 € d'amende.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8">
            <a:extLst>
              <a:ext uri="{FF2B5EF4-FFF2-40B4-BE49-F238E27FC236}">
                <a16:creationId xmlns:a16="http://schemas.microsoft.com/office/drawing/2014/main" id="{125DE44A-39CC-98A8-36E2-1766CC93DC2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Conclusion</a:t>
            </a:r>
          </a:p>
        </p:txBody>
      </p:sp>
      <p:sp>
        <p:nvSpPr>
          <p:cNvPr id="39939" name="Espace réservé du numéro de diapositive 4">
            <a:extLst>
              <a:ext uri="{FF2B5EF4-FFF2-40B4-BE49-F238E27FC236}">
                <a16:creationId xmlns:a16="http://schemas.microsoft.com/office/drawing/2014/main" id="{DD363960-3B18-F6A7-AF53-20F08433045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39AC8B0-CEC0-48F1-B9CE-65E982032F1E}" type="slidenum">
              <a:rPr lang="fr-FR" altLang="fr-FR" sz="2000">
                <a:solidFill>
                  <a:srgbClr val="984807"/>
                </a:solidFill>
              </a:rPr>
              <a:pPr algn="r" eaLnBrk="1" hangingPunct="1">
                <a:spcBef>
                  <a:spcPct val="0"/>
                </a:spcBef>
                <a:buFontTx/>
                <a:buNone/>
              </a:pPr>
              <a:t>37</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7069F6C1-BDCB-E5A6-3097-E049C1157F3A}"/>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9941" name="ZoneTexte 12">
            <a:extLst>
              <a:ext uri="{FF2B5EF4-FFF2-40B4-BE49-F238E27FC236}">
                <a16:creationId xmlns:a16="http://schemas.microsoft.com/office/drawing/2014/main" id="{6CBD9BE1-958C-D396-4588-47C986B5EC4F}"/>
              </a:ext>
            </a:extLst>
          </p:cNvPr>
          <p:cNvSpPr txBox="1">
            <a:spLocks noChangeArrowheads="1"/>
          </p:cNvSpPr>
          <p:nvPr/>
        </p:nvSpPr>
        <p:spPr bwMode="auto">
          <a:xfrm>
            <a:off x="4711700" y="2133600"/>
            <a:ext cx="40370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a:latin typeface="Times New Roman" panose="02020603050405020304" pitchFamily="18" charset="0"/>
                <a:cs typeface="Arial" panose="020B0604020202020204" pitchFamily="34" charset="0"/>
              </a:rPr>
              <a:t>Année : 2024</a:t>
            </a:r>
          </a:p>
          <a:p>
            <a:pPr>
              <a:spcBef>
                <a:spcPct val="0"/>
              </a:spcBef>
              <a:buFontTx/>
              <a:buNone/>
            </a:pP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a:p>
            <a:pPr algn="just">
              <a:spcBef>
                <a:spcPct val="0"/>
              </a:spcBef>
              <a:buFontTx/>
              <a:buNone/>
            </a:pPr>
            <a:r>
              <a:rPr lang="fr-FR" altLang="fr-FR" sz="18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1800">
              <a:latin typeface="Times New Roman" panose="02020603050405020304" pitchFamily="18" charset="0"/>
              <a:cs typeface="Arial" panose="020B0604020202020204" pitchFamily="34" charset="0"/>
            </a:endParaRPr>
          </a:p>
          <a:p>
            <a:pPr algn="ctr">
              <a:spcBef>
                <a:spcPct val="0"/>
              </a:spcBef>
              <a:buFontTx/>
              <a:buNone/>
            </a:pPr>
            <a:r>
              <a:rPr lang="fr-FR" altLang="fr-FR" sz="1800" b="1">
                <a:latin typeface="Times New Roman" panose="02020603050405020304" pitchFamily="18" charset="0"/>
                <a:cs typeface="Arial" panose="020B0604020202020204" pitchFamily="34" charset="0"/>
              </a:rPr>
              <a:t>gfor_jsp@sdmis.fr</a:t>
            </a: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p:txBody>
      </p:sp>
      <p:sp>
        <p:nvSpPr>
          <p:cNvPr id="39942" name="ZoneTexte 15">
            <a:extLst>
              <a:ext uri="{FF2B5EF4-FFF2-40B4-BE49-F238E27FC236}">
                <a16:creationId xmlns:a16="http://schemas.microsoft.com/office/drawing/2014/main" id="{6CAC10A6-3720-F06F-EC48-091AFF7DB3E1}"/>
              </a:ext>
            </a:extLst>
          </p:cNvPr>
          <p:cNvSpPr txBox="1">
            <a:spLocks noChangeArrowheads="1"/>
          </p:cNvSpPr>
          <p:nvPr/>
        </p:nvSpPr>
        <p:spPr bwMode="auto">
          <a:xfrm>
            <a:off x="381000" y="1676400"/>
            <a:ext cx="3962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cs typeface="Times New Roman" panose="02020603050405020304" pitchFamily="18" charset="0"/>
              </a:rPr>
              <a:t>Définition / introduction</a:t>
            </a:r>
          </a:p>
          <a:p>
            <a:pPr>
              <a:spcBef>
                <a:spcPct val="0"/>
              </a:spcBef>
              <a:buFontTx/>
              <a:buNone/>
            </a:pPr>
            <a:endParaRPr lang="fr-FR" altLang="fr-FR" sz="2000" b="1">
              <a:latin typeface="Times New Roman" panose="02020603050405020304" pitchFamily="18" charset="0"/>
              <a:cs typeface="Times New Roman" panose="02020603050405020304" pitchFamily="18" charset="0"/>
            </a:endParaRPr>
          </a:p>
          <a:p>
            <a:pPr>
              <a:spcBef>
                <a:spcPct val="0"/>
              </a:spcBef>
              <a:buFontTx/>
              <a:buNone/>
            </a:pPr>
            <a:r>
              <a:rPr lang="fr-FR" altLang="fr-FR" sz="2000" b="1">
                <a:latin typeface="Times New Roman" panose="02020603050405020304" pitchFamily="18" charset="0"/>
                <a:cs typeface="Times New Roman" panose="02020603050405020304" pitchFamily="18" charset="0"/>
              </a:rPr>
              <a:t>Les interventions particulières pouvant faire l’objet d’une enquête de police ou de gendarmerie.</a:t>
            </a:r>
          </a:p>
          <a:p>
            <a:pPr>
              <a:spcBef>
                <a:spcPct val="0"/>
              </a:spcBef>
              <a:buFontTx/>
              <a:buNone/>
            </a:pPr>
            <a:endParaRPr lang="fr-FR" altLang="fr-FR" sz="2000" b="1">
              <a:latin typeface="Times New Roman" panose="02020603050405020304" pitchFamily="18" charset="0"/>
              <a:cs typeface="Times New Roman" panose="02020603050405020304" pitchFamily="18" charset="0"/>
            </a:endParaRPr>
          </a:p>
          <a:p>
            <a:pPr>
              <a:spcBef>
                <a:spcPct val="0"/>
              </a:spcBef>
              <a:buFontTx/>
              <a:buNone/>
            </a:pPr>
            <a:r>
              <a:rPr lang="fr-FR" altLang="fr-FR" sz="2000" b="1">
                <a:latin typeface="Times New Roman" panose="02020603050405020304" pitchFamily="18" charset="0"/>
                <a:cs typeface="Times New Roman" panose="02020603050405020304" pitchFamily="18" charset="0"/>
              </a:rPr>
              <a:t>La priorité des actions de secours par rapport à la préservation des indices.</a:t>
            </a:r>
          </a:p>
          <a:p>
            <a:pPr>
              <a:spcBef>
                <a:spcPct val="0"/>
              </a:spcBef>
              <a:buFontTx/>
              <a:buNone/>
            </a:pPr>
            <a:endParaRPr lang="fr-FR" altLang="fr-FR" sz="2000" b="1">
              <a:latin typeface="Times New Roman" panose="02020603050405020304" pitchFamily="18" charset="0"/>
              <a:cs typeface="Times New Roman" panose="02020603050405020304" pitchFamily="18" charset="0"/>
            </a:endParaRPr>
          </a:p>
          <a:p>
            <a:pPr>
              <a:spcBef>
                <a:spcPct val="0"/>
              </a:spcBef>
              <a:buFontTx/>
              <a:buNone/>
            </a:pPr>
            <a:r>
              <a:rPr lang="fr-FR" altLang="fr-FR" sz="2000" b="1">
                <a:latin typeface="Times New Roman" panose="02020603050405020304" pitchFamily="18" charset="0"/>
                <a:cs typeface="Times New Roman" panose="02020603050405020304" pitchFamily="18" charset="0"/>
              </a:rPr>
              <a:t>Préservation des traces et indices.</a:t>
            </a:r>
            <a:endParaRPr lang="fr-FR" altLang="fr-FR" sz="2000" b="1">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8">
            <a:extLst>
              <a:ext uri="{FF2B5EF4-FFF2-40B4-BE49-F238E27FC236}">
                <a16:creationId xmlns:a16="http://schemas.microsoft.com/office/drawing/2014/main" id="{82872788-F61B-90C4-2AE9-BFED37919A4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Définition</a:t>
            </a:r>
          </a:p>
        </p:txBody>
      </p:sp>
      <p:sp>
        <p:nvSpPr>
          <p:cNvPr id="6147" name="Espace réservé du numéro de diapositive 4">
            <a:extLst>
              <a:ext uri="{FF2B5EF4-FFF2-40B4-BE49-F238E27FC236}">
                <a16:creationId xmlns:a16="http://schemas.microsoft.com/office/drawing/2014/main" id="{2A730476-6A71-F195-F891-EB1508BDAFB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435E7F9-2311-438B-8C00-3D6AD2E99BA5}" type="slidenum">
              <a:rPr lang="fr-FR" altLang="fr-FR" sz="2000">
                <a:solidFill>
                  <a:srgbClr val="984807"/>
                </a:solidFill>
              </a:rPr>
              <a:pPr algn="r" eaLnBrk="1" hangingPunct="1">
                <a:spcBef>
                  <a:spcPct val="0"/>
                </a:spcBef>
                <a:buFontTx/>
                <a:buNone/>
              </a:pPr>
              <a:t>4</a:t>
            </a:fld>
            <a:endParaRPr lang="fr-FR" altLang="fr-FR" sz="2000">
              <a:solidFill>
                <a:srgbClr val="984807"/>
              </a:solidFill>
            </a:endParaRPr>
          </a:p>
        </p:txBody>
      </p:sp>
      <p:sp>
        <p:nvSpPr>
          <p:cNvPr id="6148" name="Rectangle 1">
            <a:extLst>
              <a:ext uri="{FF2B5EF4-FFF2-40B4-BE49-F238E27FC236}">
                <a16:creationId xmlns:a16="http://schemas.microsoft.com/office/drawing/2014/main" id="{9A3F40B6-55A1-2D21-BCB3-8F52955DBE4E}"/>
              </a:ext>
            </a:extLst>
          </p:cNvPr>
          <p:cNvSpPr>
            <a:spLocks noChangeArrowheads="1"/>
          </p:cNvSpPr>
          <p:nvPr/>
        </p:nvSpPr>
        <p:spPr bwMode="auto">
          <a:xfrm>
            <a:off x="371475" y="1412875"/>
            <a:ext cx="840105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Ne sont pas perturbés, ne sont pas absents parce que les témoins humains le sont. </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Indices matériels ne peuvent se tromper ; ne peuvent faire de faux témoignage ; </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Seule leur interprétation peut être erronée. </a:t>
            </a:r>
          </a:p>
        </p:txBody>
      </p:sp>
      <p:pic>
        <p:nvPicPr>
          <p:cNvPr id="6149" name="Picture 1030" descr="..\..\..\doc\INC\Inclasssable\images.2.jpg">
            <a:extLst>
              <a:ext uri="{FF2B5EF4-FFF2-40B4-BE49-F238E27FC236}">
                <a16:creationId xmlns:a16="http://schemas.microsoft.com/office/drawing/2014/main" id="{A260F3AD-7C2B-5182-B3FB-7C0F5BAC4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559175"/>
            <a:ext cx="452596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8">
            <a:extLst>
              <a:ext uri="{FF2B5EF4-FFF2-40B4-BE49-F238E27FC236}">
                <a16:creationId xmlns:a16="http://schemas.microsoft.com/office/drawing/2014/main" id="{A726BDF4-7BD5-B8DA-F2A4-E9954637CE9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Définition</a:t>
            </a:r>
          </a:p>
        </p:txBody>
      </p:sp>
      <p:sp>
        <p:nvSpPr>
          <p:cNvPr id="7171" name="Espace réservé du numéro de diapositive 4">
            <a:extLst>
              <a:ext uri="{FF2B5EF4-FFF2-40B4-BE49-F238E27FC236}">
                <a16:creationId xmlns:a16="http://schemas.microsoft.com/office/drawing/2014/main" id="{7CDD299E-6745-EB03-8128-65B9A75D250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C1E1230-2536-4D03-BFF2-F9B8E6F5D67D}" type="slidenum">
              <a:rPr lang="fr-FR" altLang="fr-FR" sz="2000">
                <a:solidFill>
                  <a:srgbClr val="984807"/>
                </a:solidFill>
              </a:rPr>
              <a:pPr algn="r" eaLnBrk="1" hangingPunct="1">
                <a:spcBef>
                  <a:spcPct val="0"/>
                </a:spcBef>
                <a:buFontTx/>
                <a:buNone/>
              </a:pPr>
              <a:t>5</a:t>
            </a:fld>
            <a:endParaRPr lang="fr-FR" altLang="fr-FR" sz="2000">
              <a:solidFill>
                <a:srgbClr val="984807"/>
              </a:solidFill>
            </a:endParaRPr>
          </a:p>
        </p:txBody>
      </p:sp>
      <p:sp>
        <p:nvSpPr>
          <p:cNvPr id="7172" name="Rectangle 1">
            <a:extLst>
              <a:ext uri="{FF2B5EF4-FFF2-40B4-BE49-F238E27FC236}">
                <a16:creationId xmlns:a16="http://schemas.microsoft.com/office/drawing/2014/main" id="{B846AF31-477C-40EE-D7B0-0C5FDDD8E87B}"/>
              </a:ext>
            </a:extLst>
          </p:cNvPr>
          <p:cNvSpPr>
            <a:spLocks noChangeArrowheads="1"/>
          </p:cNvSpPr>
          <p:nvPr/>
        </p:nvSpPr>
        <p:spPr bwMode="auto">
          <a:xfrm>
            <a:off x="395288" y="1371600"/>
            <a:ext cx="8251825"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Rôle des services de criminalistique et de médecine légale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sur la scène de crime avec la recherche et le prélèvement des indices. </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Se poursuit par leur analyse et l’évaluation des résultats dans un laboratoire et la présentation des conclusions aux juges, procureurs, avocats, etc.</a:t>
            </a:r>
          </a:p>
        </p:txBody>
      </p:sp>
      <p:pic>
        <p:nvPicPr>
          <p:cNvPr id="7173" name="Picture 1030" descr="..\..\..\doc\INC\Inclasssable\img2.jpg">
            <a:extLst>
              <a:ext uri="{FF2B5EF4-FFF2-40B4-BE49-F238E27FC236}">
                <a16:creationId xmlns:a16="http://schemas.microsoft.com/office/drawing/2014/main" id="{8D61B73B-7D11-7642-05AA-F7E53121B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956050"/>
            <a:ext cx="3243263"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8">
            <a:extLst>
              <a:ext uri="{FF2B5EF4-FFF2-40B4-BE49-F238E27FC236}">
                <a16:creationId xmlns:a16="http://schemas.microsoft.com/office/drawing/2014/main" id="{6E31D2DF-80D2-3A5F-08A1-0449EDDFC25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Définition</a:t>
            </a:r>
          </a:p>
        </p:txBody>
      </p:sp>
      <p:sp>
        <p:nvSpPr>
          <p:cNvPr id="8195" name="Espace réservé du numéro de diapositive 4">
            <a:extLst>
              <a:ext uri="{FF2B5EF4-FFF2-40B4-BE49-F238E27FC236}">
                <a16:creationId xmlns:a16="http://schemas.microsoft.com/office/drawing/2014/main" id="{C9BAF21D-5DA5-9AF4-1318-74616BD6F8C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7AD173B-8194-4C25-A428-47B52102C75B}" type="slidenum">
              <a:rPr lang="fr-FR" altLang="fr-FR" sz="2000">
                <a:solidFill>
                  <a:srgbClr val="984807"/>
                </a:solidFill>
              </a:rPr>
              <a:pPr algn="r" eaLnBrk="1" hangingPunct="1">
                <a:spcBef>
                  <a:spcPct val="0"/>
                </a:spcBef>
                <a:buFontTx/>
                <a:buNone/>
              </a:pPr>
              <a:t>6</a:t>
            </a:fld>
            <a:endParaRPr lang="fr-FR" altLang="fr-FR" sz="2000">
              <a:solidFill>
                <a:srgbClr val="984807"/>
              </a:solidFill>
            </a:endParaRPr>
          </a:p>
        </p:txBody>
      </p:sp>
      <p:sp>
        <p:nvSpPr>
          <p:cNvPr id="8196" name="Rectangle 1">
            <a:extLst>
              <a:ext uri="{FF2B5EF4-FFF2-40B4-BE49-F238E27FC236}">
                <a16:creationId xmlns:a16="http://schemas.microsoft.com/office/drawing/2014/main" id="{A2A2B748-1A66-4E4F-CA41-9408E156783E}"/>
              </a:ext>
            </a:extLst>
          </p:cNvPr>
          <p:cNvSpPr>
            <a:spLocks noChangeArrowheads="1"/>
          </p:cNvSpPr>
          <p:nvPr/>
        </p:nvSpPr>
        <p:spPr bwMode="auto">
          <a:xfrm>
            <a:off x="395288" y="1412875"/>
            <a:ext cx="8189912" cy="44132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Primo intervenants </a:t>
            </a:r>
            <a:r>
              <a:rPr lang="fr-FR" altLang="fr-FR"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R</a:t>
            </a: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ôle clef dans tout le processus d’investigation.</a:t>
            </a:r>
          </a:p>
          <a:p>
            <a:pPr algn="just">
              <a:lnSpc>
                <a:spcPct val="107000"/>
              </a:lnSpc>
              <a:spcBef>
                <a:spcPct val="0"/>
              </a:spcBef>
              <a:buFontTx/>
              <a:buNone/>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Face à une situation suspecte :</a:t>
            </a:r>
          </a:p>
          <a:p>
            <a:pPr algn="just">
              <a:lnSpc>
                <a:spcPct val="107000"/>
              </a:lnSpc>
              <a:spcBef>
                <a:spcPct val="0"/>
              </a:spcBef>
              <a:buFontTx/>
              <a:buNone/>
              <a:defRPr/>
            </a:pPr>
            <a:endParaRPr lang="fr-FR" altLang="fr-FR"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Bef>
                <a:spcPct val="0"/>
              </a:spcBef>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à l’appel, </a:t>
            </a:r>
          </a:p>
          <a:p>
            <a:pPr marL="342900" indent="-342900" algn="just">
              <a:lnSpc>
                <a:spcPct val="107000"/>
              </a:lnSpc>
              <a:spcBef>
                <a:spcPct val="0"/>
              </a:spcBef>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à l’arrivée sur les lieux </a:t>
            </a:r>
          </a:p>
          <a:p>
            <a:pPr marL="342900" indent="-342900" algn="just">
              <a:lnSpc>
                <a:spcPct val="107000"/>
              </a:lnSpc>
              <a:spcBef>
                <a:spcPct val="0"/>
              </a:spcBef>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en cours d’intervention, </a:t>
            </a:r>
          </a:p>
          <a:p>
            <a:pPr algn="just">
              <a:lnSpc>
                <a:spcPct val="107000"/>
              </a:lnSpc>
              <a:spcBef>
                <a:spcPct val="0"/>
              </a:spcBef>
              <a:buFontTx/>
              <a:buNone/>
              <a:defRPr/>
            </a:pPr>
            <a:endParaRPr lang="fr-FR" altLang="fr-FR"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R</a:t>
            </a: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ègles simples peuvent faciliter l’enquête et quelquefois éviter que les primo intervenants soient incriminés.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8">
            <a:extLst>
              <a:ext uri="{FF2B5EF4-FFF2-40B4-BE49-F238E27FC236}">
                <a16:creationId xmlns:a16="http://schemas.microsoft.com/office/drawing/2014/main" id="{F293BC00-C9A6-4953-4D16-06432CCF186C}"/>
              </a:ext>
            </a:extLst>
          </p:cNvPr>
          <p:cNvSpPr>
            <a:spLocks noGrp="1"/>
          </p:cNvSpPr>
          <p:nvPr>
            <p:ph type="title"/>
          </p:nvPr>
        </p:nvSpPr>
        <p:spPr>
          <a:xfrm>
            <a:off x="827088" y="2481263"/>
            <a:ext cx="7742237" cy="1955800"/>
          </a:xfrm>
        </p:spPr>
        <p:txBody>
          <a:bodyPr/>
          <a:lstStyle/>
          <a:p>
            <a:pPr eaLnBrk="1" hangingPunct="1"/>
            <a:r>
              <a:rPr lang="fr-FR" altLang="fr-FR" sz="3200" b="1">
                <a:latin typeface="Times New Roman" panose="02020603050405020304" pitchFamily="18" charset="0"/>
                <a:cs typeface="Times New Roman" panose="02020603050405020304" pitchFamily="18" charset="0"/>
              </a:rPr>
              <a:t>Les interventions particulières pouvant faire l’objet d’une enquête de police ou de gendarmerie</a:t>
            </a:r>
            <a:endParaRPr lang="fr-FR" altLang="fr-FR" sz="3200" b="1">
              <a:solidFill>
                <a:srgbClr val="984807"/>
              </a:solidFill>
            </a:endParaRPr>
          </a:p>
        </p:txBody>
      </p:sp>
      <p:sp>
        <p:nvSpPr>
          <p:cNvPr id="9219" name="Espace réservé du numéro de diapositive 4">
            <a:extLst>
              <a:ext uri="{FF2B5EF4-FFF2-40B4-BE49-F238E27FC236}">
                <a16:creationId xmlns:a16="http://schemas.microsoft.com/office/drawing/2014/main" id="{6F9C14F3-2FEC-B180-B179-03FF779570B9}"/>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B077F353-098E-46D3-829A-995AC0452CF9}" type="slidenum">
              <a:rPr lang="fr-FR" altLang="fr-FR" sz="2000">
                <a:solidFill>
                  <a:srgbClr val="984807"/>
                </a:solidFill>
              </a:rPr>
              <a:pPr>
                <a:spcBef>
                  <a:spcPct val="0"/>
                </a:spcBef>
                <a:buFontTx/>
                <a:buNone/>
              </a:pPr>
              <a:t>7</a:t>
            </a:fld>
            <a:endParaRPr lang="fr-FR" altLang="fr-FR" sz="2000">
              <a:solidFill>
                <a:srgbClr val="984807"/>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8">
            <a:extLst>
              <a:ext uri="{FF2B5EF4-FFF2-40B4-BE49-F238E27FC236}">
                <a16:creationId xmlns:a16="http://schemas.microsoft.com/office/drawing/2014/main" id="{3F34A6F6-46F2-8432-A9FE-0C65295EF03F}"/>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Les interventions particulières</a:t>
            </a:r>
          </a:p>
        </p:txBody>
      </p:sp>
      <p:sp>
        <p:nvSpPr>
          <p:cNvPr id="10243" name="Espace réservé du numéro de diapositive 4">
            <a:extLst>
              <a:ext uri="{FF2B5EF4-FFF2-40B4-BE49-F238E27FC236}">
                <a16:creationId xmlns:a16="http://schemas.microsoft.com/office/drawing/2014/main" id="{986A6699-F330-EE34-A049-7A3C8EFD7F5D}"/>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0338D746-E232-412E-AE33-DE26C78911EB}" type="slidenum">
              <a:rPr lang="fr-FR" altLang="fr-FR" sz="2000">
                <a:solidFill>
                  <a:srgbClr val="984807"/>
                </a:solidFill>
              </a:rPr>
              <a:pPr>
                <a:spcBef>
                  <a:spcPct val="0"/>
                </a:spcBef>
                <a:buFontTx/>
                <a:buNone/>
              </a:pPr>
              <a:t>8</a:t>
            </a:fld>
            <a:endParaRPr lang="fr-FR" altLang="fr-FR" sz="2000">
              <a:solidFill>
                <a:srgbClr val="984807"/>
              </a:solidFill>
            </a:endParaRPr>
          </a:p>
        </p:txBody>
      </p:sp>
      <p:sp>
        <p:nvSpPr>
          <p:cNvPr id="10244" name="Rectangle 1">
            <a:extLst>
              <a:ext uri="{FF2B5EF4-FFF2-40B4-BE49-F238E27FC236}">
                <a16:creationId xmlns:a16="http://schemas.microsoft.com/office/drawing/2014/main" id="{C38C3676-141F-7786-C7DD-E10A9D231EC3}"/>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En SUAP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245" name="Rectangle 1">
            <a:extLst>
              <a:ext uri="{FF2B5EF4-FFF2-40B4-BE49-F238E27FC236}">
                <a16:creationId xmlns:a16="http://schemas.microsoft.com/office/drawing/2014/main" id="{4A7A0930-C5DE-5EBC-331B-2D05F6485894}"/>
              </a:ext>
            </a:extLst>
          </p:cNvPr>
          <p:cNvSpPr>
            <a:spLocks noChangeArrowheads="1"/>
          </p:cNvSpPr>
          <p:nvPr/>
        </p:nvSpPr>
        <p:spPr bwMode="auto">
          <a:xfrm>
            <a:off x="476250" y="1800225"/>
            <a:ext cx="8189913"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Certains questionnements, scènes, témoignages nous permettront de savoir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ea typeface="Calibri" panose="020F0502020204030204" pitchFamily="34" charset="0"/>
                <a:cs typeface="Times New Roman" panose="02020603050405020304" pitchFamily="18" charset="0"/>
              </a:rPr>
              <a:t>en présence d'une scène de crime, de morts suspectes, d'un viol, d'agressions physiques, etc. </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Prendre les précautions nécessaires afin de </a:t>
            </a:r>
          </a:p>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préserver au maximum les traces et indices.</a:t>
            </a:r>
          </a:p>
        </p:txBody>
      </p:sp>
      <p:pic>
        <p:nvPicPr>
          <p:cNvPr id="10246" name="Picture 9" descr="I:\Images\Sapeurs-Pompiers\INC\SP\DSC_0460.JPG">
            <a:extLst>
              <a:ext uri="{FF2B5EF4-FFF2-40B4-BE49-F238E27FC236}">
                <a16:creationId xmlns:a16="http://schemas.microsoft.com/office/drawing/2014/main" id="{E0D1A1AF-3FF8-F82C-4DE8-B1411E8AF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175" y="3048000"/>
            <a:ext cx="20748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8">
            <a:extLst>
              <a:ext uri="{FF2B5EF4-FFF2-40B4-BE49-F238E27FC236}">
                <a16:creationId xmlns:a16="http://schemas.microsoft.com/office/drawing/2014/main" id="{85380741-7604-8EB9-8470-F2BDF6720E7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latin typeface="Times New Roman" panose="02020603050405020304" pitchFamily="18" charset="0"/>
                <a:cs typeface="Times New Roman" panose="02020603050405020304" pitchFamily="18" charset="0"/>
              </a:rPr>
              <a:t>Les interventions particulières</a:t>
            </a:r>
          </a:p>
        </p:txBody>
      </p:sp>
      <p:sp>
        <p:nvSpPr>
          <p:cNvPr id="11267" name="Espace réservé du numéro de diapositive 4">
            <a:extLst>
              <a:ext uri="{FF2B5EF4-FFF2-40B4-BE49-F238E27FC236}">
                <a16:creationId xmlns:a16="http://schemas.microsoft.com/office/drawing/2014/main" id="{8A020C65-83DB-6DAF-1512-D5B7E39B94B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B471996-FB12-41CE-9BC5-E8D895103B00}" type="slidenum">
              <a:rPr lang="fr-FR" altLang="fr-FR" sz="2000">
                <a:solidFill>
                  <a:srgbClr val="984807"/>
                </a:solidFill>
              </a:rPr>
              <a:pPr algn="r" eaLnBrk="1" hangingPunct="1">
                <a:spcBef>
                  <a:spcPct val="0"/>
                </a:spcBef>
                <a:buFontTx/>
                <a:buNone/>
              </a:pPr>
              <a:t>9</a:t>
            </a:fld>
            <a:endParaRPr lang="fr-FR" altLang="fr-FR" sz="2000">
              <a:solidFill>
                <a:srgbClr val="984807"/>
              </a:solidFill>
            </a:endParaRPr>
          </a:p>
        </p:txBody>
      </p:sp>
      <p:sp>
        <p:nvSpPr>
          <p:cNvPr id="11268" name="Rectangle 1">
            <a:extLst>
              <a:ext uri="{FF2B5EF4-FFF2-40B4-BE49-F238E27FC236}">
                <a16:creationId xmlns:a16="http://schemas.microsoft.com/office/drawing/2014/main" id="{4F17C805-193E-ED9D-01FF-20E5D84BB1E1}"/>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En INC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269" name="Rectangle 1">
            <a:extLst>
              <a:ext uri="{FF2B5EF4-FFF2-40B4-BE49-F238E27FC236}">
                <a16:creationId xmlns:a16="http://schemas.microsoft.com/office/drawing/2014/main" id="{12591D09-DB93-7C02-F776-027481B67CA4}"/>
              </a:ext>
            </a:extLst>
          </p:cNvPr>
          <p:cNvSpPr>
            <a:spLocks noChangeArrowheads="1"/>
          </p:cNvSpPr>
          <p:nvPr/>
        </p:nvSpPr>
        <p:spPr bwMode="auto">
          <a:xfrm>
            <a:off x="476250" y="1827213"/>
            <a:ext cx="8189913"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Être attentifs aux éléments pouvant attirer leur attention et faciliter le sinistre comme par exemple : </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Véhicules ou personnes suspectes,</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Ouvrants fracturés, </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Contenants suspects, </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Développement anormal du feu,</a:t>
            </a:r>
          </a:p>
          <a:p>
            <a:pPr algn="just">
              <a:lnSpc>
                <a:spcPct val="107000"/>
              </a:lnSpc>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Etc.</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270" name="Picture 6" descr="..\..\..\doc\INC\Inclasssable\Préservation des traces et indices suite à un incendie_Page_15.jpg">
            <a:extLst>
              <a:ext uri="{FF2B5EF4-FFF2-40B4-BE49-F238E27FC236}">
                <a16:creationId xmlns:a16="http://schemas.microsoft.com/office/drawing/2014/main" id="{5E23510F-3BAC-EA7F-32C7-70E9745A5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173" t="50250" r="5569" b="13390"/>
          <a:stretch>
            <a:fillRect/>
          </a:stretch>
        </p:blipFill>
        <p:spPr bwMode="auto">
          <a:xfrm>
            <a:off x="5251450" y="3565525"/>
            <a:ext cx="3414713"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760</TotalTime>
  <Words>1627</Words>
  <Application>Microsoft Office PowerPoint</Application>
  <PresentationFormat>Affichage à l'écran (4:3)</PresentationFormat>
  <Paragraphs>277</Paragraphs>
  <Slides>37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37</vt:i4>
      </vt:variant>
    </vt:vector>
  </HeadingPairs>
  <TitlesOfParts>
    <vt:vector size="43" baseType="lpstr">
      <vt:lpstr>Arial</vt:lpstr>
      <vt:lpstr>Myriad Pro</vt:lpstr>
      <vt:lpstr>Calibri</vt:lpstr>
      <vt:lpstr>Times New Roman</vt:lpstr>
      <vt:lpstr>Wingdings</vt:lpstr>
      <vt:lpstr>GCCAR</vt:lpstr>
      <vt:lpstr>Préservation des traces et indices</vt:lpstr>
      <vt:lpstr>Préservation des traces et indices</vt:lpstr>
      <vt:lpstr>Définition</vt:lpstr>
      <vt:lpstr>Définition</vt:lpstr>
      <vt:lpstr>Définition</vt:lpstr>
      <vt:lpstr>Définition</vt:lpstr>
      <vt:lpstr>Les interventions particulières pouvant faire l’objet d’une enquête de police ou de gendarmerie</vt:lpstr>
      <vt:lpstr>Les interventions particulières</vt:lpstr>
      <vt:lpstr>Les interventions particulières</vt:lpstr>
      <vt:lpstr>Les interventions particulières</vt:lpstr>
      <vt:lpstr>La priorité des actions de secours par rapport à la préservation des indices.</vt:lpstr>
      <vt:lpstr>La priorité des actions de secours</vt:lpstr>
      <vt:lpstr>La priorité des actions de secours</vt:lpstr>
      <vt:lpstr>La priorité des actions de secours</vt:lpstr>
      <vt:lpstr>La priorité des actions de secours</vt:lpstr>
      <vt:lpstr>Préservation des traces et indices</vt:lpstr>
      <vt:lpstr>Préservation des traces et indices</vt:lpstr>
      <vt:lpstr>Préservation des traces et indices</vt:lpstr>
      <vt:lpstr>Préservation des traces et indices</vt:lpstr>
      <vt:lpstr>Préservation des traces et indices</vt:lpstr>
      <vt:lpstr>Comment protéger les traces et indices ?</vt:lpstr>
      <vt:lpstr>Comment protéger les traces et indices ?</vt:lpstr>
      <vt:lpstr>Comment protéger les traces et indices ?</vt:lpstr>
      <vt:lpstr>Comment protéger les traces et indices ?</vt:lpstr>
      <vt:lpstr>Comment protéger les traces et indices ?</vt:lpstr>
      <vt:lpstr>Comment protéger les traces et indices ?</vt:lpstr>
      <vt:lpstr>Comment protéger les traces et indices ?</vt:lpstr>
      <vt:lpstr>Préservation des traces et indices</vt:lpstr>
      <vt:lpstr>Comment protéger les traces et indices ?</vt:lpstr>
      <vt:lpstr>Comment protéger les traces et indices ?</vt:lpstr>
      <vt:lpstr>Comment protéger les traces et indices ?</vt:lpstr>
      <vt:lpstr>Comment protéger les traces et indices ?</vt:lpstr>
      <vt:lpstr>Comment protéger les traces et indices ?</vt:lpstr>
      <vt:lpstr>Préservation des traces et indices</vt:lpstr>
      <vt:lpstr>Préservation des traces et indices</vt:lpstr>
      <vt:lpstr>Préservation des traces et indices</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82</cp:revision>
  <cp:lastPrinted>2015-08-06T08:01:37Z</cp:lastPrinted>
  <dcterms:created xsi:type="dcterms:W3CDTF">2015-08-05T10:19:35Z</dcterms:created>
  <dcterms:modified xsi:type="dcterms:W3CDTF">2025-01-14T16:38:15Z</dcterms:modified>
</cp:coreProperties>
</file>